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453" r:id="rId3"/>
    <p:sldId id="454" r:id="rId5"/>
    <p:sldId id="492" r:id="rId6"/>
    <p:sldId id="493" r:id="rId7"/>
    <p:sldId id="456" r:id="rId8"/>
    <p:sldId id="457" r:id="rId9"/>
    <p:sldId id="458" r:id="rId10"/>
    <p:sldId id="459" r:id="rId11"/>
    <p:sldId id="460" r:id="rId12"/>
    <p:sldId id="461" r:id="rId13"/>
    <p:sldId id="462" r:id="rId14"/>
    <p:sldId id="463" r:id="rId15"/>
    <p:sldId id="464" r:id="rId16"/>
    <p:sldId id="465" r:id="rId17"/>
    <p:sldId id="468" r:id="rId18"/>
    <p:sldId id="471" r:id="rId19"/>
    <p:sldId id="477"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454"/>
            <p14:sldId id="492"/>
            <p14:sldId id="493"/>
            <p14:sldId id="456"/>
            <p14:sldId id="457"/>
            <p14:sldId id="458"/>
            <p14:sldId id="459"/>
            <p14:sldId id="460"/>
            <p14:sldId id="461"/>
            <p14:sldId id="462"/>
            <p14:sldId id="463"/>
            <p14:sldId id="464"/>
            <p14:sldId id="465"/>
            <p14:sldId id="468"/>
            <p14:sldId id="471"/>
            <p14:sldId id="477"/>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6" autoAdjust="0"/>
    <p:restoredTop sz="94474" autoAdjust="0"/>
  </p:normalViewPr>
  <p:slideViewPr>
    <p:cSldViewPr snapToGrid="0">
      <p:cViewPr varScale="1">
        <p:scale>
          <a:sx n="154" d="100"/>
          <a:sy n="154" d="100"/>
        </p:scale>
        <p:origin x="560" y="2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A3C71-5DBA-4B66-910D-FD11E3CEDA2E}"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0D3699-7E59-48A1-B0C5-638511863851}" type="slidenum">
              <a:rPr lang="en-GB" smtClean="0"/>
            </a:fld>
            <a:endParaRPr lang="en-GB"/>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p:sp>
      <p:sp>
        <p:nvSpPr>
          <p:cNvPr id="165891" name="Rectangle 3"/>
          <p:cNvSpPr>
            <a:spLocks noGrp="1" noChangeArrowheads="1"/>
          </p:cNvSpPr>
          <p:nvPr>
            <p:ph type="body" idx="1"/>
          </p:nvPr>
        </p:nvSpPr>
        <p:spPr/>
        <p:txBody>
          <a:bodyPr/>
          <a:lstStyle/>
          <a:p>
            <a:r>
              <a:rPr lang="en-US" altLang="en-US" b="1"/>
              <a:t>Teaching Notes</a:t>
            </a:r>
            <a:endParaRPr lang="en-US" altLang="en-US" sz="800" b="1">
              <a:latin typeface="Times New Roman" panose="02020603050405020304" pitchFamily="18" charset="0"/>
            </a:endParaRPr>
          </a:p>
          <a:p>
            <a:pPr>
              <a:buFontTx/>
              <a:buChar char="•"/>
            </a:pPr>
            <a:r>
              <a:rPr lang="en-US" altLang="en-US"/>
              <a:t>Our experience suggests that students will need examples of each. The chapter includes several examples. Try providing the students with a list of items and ask them to classify them as a cost or benefit and to distinguish between the type of cost or benefit.</a:t>
            </a:r>
            <a:endParaRPr lang="en-US" altLang="en-US"/>
          </a:p>
          <a:p>
            <a:pPr>
              <a:buFontTx/>
              <a:buChar char="•"/>
            </a:pPr>
            <a:r>
              <a:rPr lang="en-US" altLang="en-US"/>
              <a:t>While students tend to understand intangible benefits, they may have some difficulty in quantifying them. An exercise or two will help to reinforce the fact that intangible benefits can indeed be quantified.</a:t>
            </a:r>
            <a:endParaRPr lang="en-US" altLang="en-US"/>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2113" y="690563"/>
            <a:ext cx="6075362" cy="3417887"/>
          </a:xfrm>
        </p:spPr>
      </p:sp>
      <p:sp>
        <p:nvSpPr>
          <p:cNvPr id="82947" name="Rectangle 3"/>
          <p:cNvSpPr>
            <a:spLocks noGrp="1" noChangeArrowheads="1"/>
          </p:cNvSpPr>
          <p:nvPr>
            <p:ph type="body" idx="1"/>
          </p:nvPr>
        </p:nvSpPr>
        <p:spPr>
          <a:xfrm>
            <a:off x="914400" y="4341813"/>
            <a:ext cx="5029200" cy="4116387"/>
          </a:xfrm>
        </p:spPr>
        <p:txBody>
          <a:bodyPr/>
          <a:lstStyle/>
          <a:p>
            <a:r>
              <a:rPr lang="en-US" altLang="en-US" b="1"/>
              <a:t>Teaching Notes</a:t>
            </a:r>
            <a:endParaRPr lang="en-US" altLang="en-US" sz="800" b="1">
              <a:latin typeface="Times New Roman" panose="02020603050405020304" pitchFamily="18" charset="0"/>
            </a:endParaRPr>
          </a:p>
          <a:p>
            <a:pPr>
              <a:buFontTx/>
              <a:buChar char="•"/>
            </a:pPr>
            <a:r>
              <a:rPr lang="en-US" altLang="en-US"/>
              <a:t>Our experience suggests that students will need examples of each. The chapter includes several examples. Try providing the students with a list of items and ask them to classify them as a cost or benefit and to distinguish between the type of cost or benefit.</a:t>
            </a:r>
            <a:endParaRPr lang="en-US" altLang="en-US"/>
          </a:p>
          <a:p>
            <a:pPr>
              <a:buFontTx/>
              <a:buChar char="•"/>
            </a:pPr>
            <a:r>
              <a:rPr lang="en-US" altLang="en-US"/>
              <a:t>While students tend to understand intangible benefits, they may have some difficulty in quantifying them. An exercise or two will help to reinforce the fact that intangible benefits can indeed be quantified.</a:t>
            </a: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2113" y="690563"/>
            <a:ext cx="6075362" cy="3417887"/>
          </a:xfrm>
        </p:spPr>
      </p:sp>
      <p:sp>
        <p:nvSpPr>
          <p:cNvPr id="84995" name="Rectangle 3"/>
          <p:cNvSpPr>
            <a:spLocks noGrp="1" noChangeArrowheads="1"/>
          </p:cNvSpPr>
          <p:nvPr>
            <p:ph type="body" idx="1"/>
          </p:nvPr>
        </p:nvSpPr>
        <p:spPr>
          <a:xfrm>
            <a:off x="914400" y="4341813"/>
            <a:ext cx="5029200" cy="4116387"/>
          </a:xfrm>
        </p:spPr>
        <p:txBody>
          <a:bodyPr/>
          <a:lstStyle/>
          <a:p>
            <a:r>
              <a:rPr lang="en-US" altLang="en-US" b="1"/>
              <a:t>Teaching Notes</a:t>
            </a:r>
            <a:endParaRPr lang="en-US" altLang="en-US" b="1"/>
          </a:p>
          <a:p>
            <a:pPr>
              <a:buFontTx/>
              <a:buChar char="•"/>
            </a:pPr>
            <a:r>
              <a:rPr lang="en-US" altLang="en-US"/>
              <a:t>We often walk through this line-by-line. Though this is not representative of every information system project, it does illustrate typical costs. For instance, note that programmer/analysts are needed after the system goes into operation. Users always want some revisions.</a:t>
            </a:r>
            <a:endParaRPr lang="en-US" altLang="en-US" sz="800">
              <a:latin typeface="Times New Roman" panose="02020603050405020304" pitchFamily="18" charset="0"/>
            </a:endParaRPr>
          </a:p>
          <a:p>
            <a:pPr lvl="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2113" y="690563"/>
            <a:ext cx="6075362" cy="3417887"/>
          </a:xfrm>
        </p:spPr>
      </p:sp>
      <p:sp>
        <p:nvSpPr>
          <p:cNvPr id="89091" name="Rectangle 3"/>
          <p:cNvSpPr>
            <a:spLocks noGrp="1" noChangeArrowheads="1"/>
          </p:cNvSpPr>
          <p:nvPr>
            <p:ph type="body" idx="1"/>
          </p:nvPr>
        </p:nvSpPr>
        <p:spPr>
          <a:xfrm>
            <a:off x="914400" y="4341813"/>
            <a:ext cx="5029200" cy="4116387"/>
          </a:xfrm>
        </p:spPr>
        <p:txBody>
          <a:bodyPr/>
          <a:lstStyle/>
          <a:p>
            <a:r>
              <a:rPr lang="en-US" altLang="en-US"/>
              <a:t>No additional notes.</a:t>
            </a:r>
            <a:endParaRPr lang="en-US" altLang="en-US" sz="800">
              <a:latin typeface="Times New Roman" panose="02020603050405020304" pitchFamily="18" charset="0"/>
            </a:endParaRPr>
          </a:p>
          <a:p>
            <a:pPr lvl="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92113" y="690563"/>
            <a:ext cx="6075362" cy="3417887"/>
          </a:xfrm>
        </p:spPr>
      </p:sp>
      <p:sp>
        <p:nvSpPr>
          <p:cNvPr id="95235" name="Rectangle 3"/>
          <p:cNvSpPr>
            <a:spLocks noGrp="1" noChangeArrowheads="1"/>
          </p:cNvSpPr>
          <p:nvPr>
            <p:ph type="body" idx="1"/>
          </p:nvPr>
        </p:nvSpPr>
        <p:spPr>
          <a:xfrm>
            <a:off x="914400" y="4341813"/>
            <a:ext cx="5029200" cy="4116387"/>
          </a:xfrm>
        </p:spPr>
        <p:txBody>
          <a:bodyPr/>
          <a:lstStyle/>
          <a:p>
            <a:r>
              <a:rPr lang="en-US" altLang="en-US"/>
              <a:t>No additional notes.</a:t>
            </a:r>
            <a:endParaRPr lang="en-US" altLang="en-US" sz="800">
              <a:latin typeface="Times New Roman" panose="02020603050405020304" pitchFamily="18" charset="0"/>
            </a:endParaRPr>
          </a:p>
          <a:p>
            <a:pPr lvl="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92113" y="690563"/>
            <a:ext cx="6075362" cy="3417887"/>
          </a:xfrm>
        </p:spPr>
      </p:sp>
      <p:sp>
        <p:nvSpPr>
          <p:cNvPr id="107523" name="Rectangle 3"/>
          <p:cNvSpPr>
            <a:spLocks noGrp="1" noChangeArrowheads="1"/>
          </p:cNvSpPr>
          <p:nvPr>
            <p:ph type="body" idx="1"/>
          </p:nvPr>
        </p:nvSpPr>
        <p:spPr>
          <a:xfrm>
            <a:off x="914400" y="4341813"/>
            <a:ext cx="5029200" cy="4116387"/>
          </a:xfrm>
        </p:spPr>
        <p:txBody>
          <a:bodyPr/>
          <a:lstStyle/>
          <a:p>
            <a:r>
              <a:rPr lang="en-US" altLang="en-US" b="1"/>
              <a:t>Teaching Notes</a:t>
            </a:r>
            <a:endParaRPr lang="en-US" altLang="en-US" b="1"/>
          </a:p>
          <a:p>
            <a:pPr>
              <a:buFontTx/>
              <a:buChar char="•"/>
            </a:pPr>
            <a:r>
              <a:rPr lang="en-US" altLang="en-US"/>
              <a:t>The weightings serve to make some kinds of feasibility more important in the rankings than others kinds.</a:t>
            </a:r>
            <a:endParaRPr lang="en-US" altLang="en-US"/>
          </a:p>
          <a:p>
            <a:pPr>
              <a:buFontTx/>
              <a:buChar char="•"/>
            </a:pPr>
            <a:r>
              <a:rPr lang="en-US" altLang="en-US"/>
              <a:t>The weightings should add up to 100%.</a:t>
            </a:r>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92113" y="690563"/>
            <a:ext cx="6075362" cy="3417887"/>
          </a:xfrm>
        </p:spPr>
      </p:sp>
      <p:sp>
        <p:nvSpPr>
          <p:cNvPr id="74755" name="Rectangle 3"/>
          <p:cNvSpPr>
            <a:spLocks noGrp="1" noChangeArrowheads="1"/>
          </p:cNvSpPr>
          <p:nvPr>
            <p:ph type="body" idx="1"/>
          </p:nvPr>
        </p:nvSpPr>
        <p:spPr>
          <a:xfrm>
            <a:off x="914400" y="4341813"/>
            <a:ext cx="5029200" cy="4116387"/>
          </a:xfrm>
        </p:spPr>
        <p:txBody>
          <a:bodyPr/>
          <a:lstStyle/>
          <a:p>
            <a:r>
              <a:rPr lang="en-US" altLang="en-US"/>
              <a:t>No additional notes.</a:t>
            </a:r>
            <a:endParaRPr lang="en-US" altLang="en-US" sz="800">
              <a:latin typeface="Times New Roman" panose="02020603050405020304" pitchFamily="18" charset="0"/>
            </a:endParaRPr>
          </a:p>
          <a:p>
            <a:pPr lvl="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92113" y="690563"/>
            <a:ext cx="6075362" cy="3417887"/>
          </a:xfrm>
        </p:spPr>
      </p:sp>
      <p:sp>
        <p:nvSpPr>
          <p:cNvPr id="80899" name="Rectangle 3"/>
          <p:cNvSpPr>
            <a:spLocks noGrp="1" noChangeArrowheads="1"/>
          </p:cNvSpPr>
          <p:nvPr>
            <p:ph type="body" idx="1"/>
          </p:nvPr>
        </p:nvSpPr>
        <p:spPr>
          <a:xfrm>
            <a:off x="914400" y="4341813"/>
            <a:ext cx="5029200" cy="4116387"/>
          </a:xfrm>
        </p:spPr>
        <p:txBody>
          <a:bodyPr/>
          <a:lstStyle/>
          <a:p>
            <a:r>
              <a:rPr lang="en-US" altLang="en-US" b="1"/>
              <a:t>Conversion Notes</a:t>
            </a:r>
            <a:endParaRPr lang="en-US" altLang="en-US" b="1"/>
          </a:p>
          <a:p>
            <a:pPr>
              <a:buFontTx/>
              <a:buChar char="•"/>
            </a:pPr>
            <a:r>
              <a:rPr lang="en-US" altLang="en-US"/>
              <a:t>Cultural (or political) feasibility and legal feasibility are new to the seventh edition.</a:t>
            </a:r>
            <a:endParaRPr lang="en-US" altLang="en-US"/>
          </a:p>
          <a:p>
            <a:r>
              <a:rPr lang="en-US" altLang="en-US" b="1"/>
              <a:t>Teaching Notes</a:t>
            </a:r>
            <a:endParaRPr lang="en-US" altLang="en-US" b="1"/>
          </a:p>
          <a:p>
            <a:pPr>
              <a:buFontTx/>
              <a:buChar char="•"/>
            </a:pPr>
            <a:r>
              <a:rPr lang="en-US" altLang="en-US"/>
              <a:t>It is useful to take an example information system and explain how it might fail each test of feasibility. For example, a payroll system might fail legal feasibility for a multi-national corporation faced with national laws regarding the exportation of employee data.</a:t>
            </a:r>
            <a:endParaRPr lang="en-US" altLang="en-US"/>
          </a:p>
          <a:p>
            <a:pPr>
              <a:buFontTx/>
              <a:buChar char="•"/>
            </a:pPr>
            <a:r>
              <a:rPr lang="en-US" altLang="en-US"/>
              <a:t>Emphasize that all candidates should be analyzed according to all of the above criteria.</a:t>
            </a:r>
            <a:endParaRPr lang="en-US" altLang="en-US"/>
          </a:p>
          <a:p>
            <a:pPr>
              <a:buFontTx/>
              <a:buChar char="•"/>
            </a:pPr>
            <a:r>
              <a:rPr lang="en-US" altLang="en-US"/>
              <a:t>Students should understand that rarely will any one candidate solution be the most feasible candidate according to all criteria.</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p:sp>
      <p:sp>
        <p:nvSpPr>
          <p:cNvPr id="130051"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p:sp>
      <p:sp>
        <p:nvSpPr>
          <p:cNvPr id="137219"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p:sp>
      <p:sp>
        <p:nvSpPr>
          <p:cNvPr id="138243"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a:p>
            <a:endParaRPr lang="en-US" altLang="en-US"/>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p:txBody>
          <a:bodyPr/>
          <a:lstStyle/>
          <a:p>
            <a:r>
              <a:rPr lang="en-US" altLang="en-US" b="1"/>
              <a:t>Conversion Notes</a:t>
            </a:r>
            <a:endParaRPr lang="en-US" altLang="en-US" b="1"/>
          </a:p>
          <a:p>
            <a:r>
              <a:rPr lang="en-US" altLang="en-US"/>
              <a:t>This is a new slide in the seventh edition.</a:t>
            </a:r>
            <a:endParaRPr lang="en-US" altLang="en-US"/>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791200" y="2810328"/>
            <a:ext cx="6197600" cy="5334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defRPr sz="4000">
                <a:solidFill>
                  <a:schemeClr val="bg1"/>
                </a:solidFill>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5384800" y="3048000"/>
            <a:ext cx="254000" cy="190500"/>
          </a:xfrm>
          <a:prstGeom prst="ellipse">
            <a:avLst/>
          </a:prstGeom>
          <a:solidFill>
            <a:srgbClr val="D0243C"/>
          </a:solidFill>
          <a:ln w="9525">
            <a:noFill/>
            <a:round/>
          </a:ln>
        </p:spPr>
        <p:txBody>
          <a:bodyPr wrap="none" anchor="ctr"/>
          <a:lstStyle/>
          <a:p>
            <a:endParaRPr lang="en-US" sz="18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791200" y="2810328"/>
            <a:ext cx="6197600" cy="5334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defRPr sz="4000">
                <a:solidFill>
                  <a:schemeClr val="bg1"/>
                </a:solidFill>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5384800" y="3048000"/>
            <a:ext cx="254000" cy="190500"/>
          </a:xfrm>
          <a:prstGeom prst="ellipse">
            <a:avLst/>
          </a:prstGeom>
          <a:solidFill>
            <a:srgbClr val="D0243C"/>
          </a:solidFill>
          <a:ln w="9525">
            <a:noFill/>
            <a:round/>
          </a:ln>
        </p:spPr>
        <p:txBody>
          <a:bodyPr wrap="none" anchor="ctr"/>
          <a:lstStyle/>
          <a:p>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791200" y="2810328"/>
            <a:ext cx="6197600" cy="5334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defRPr sz="4000">
                <a:solidFill>
                  <a:schemeClr val="bg1"/>
                </a:solidFill>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5384800" y="3048000"/>
            <a:ext cx="254000" cy="190500"/>
          </a:xfrm>
          <a:prstGeom prst="ellipse">
            <a:avLst/>
          </a:prstGeom>
          <a:solidFill>
            <a:srgbClr val="D0243C"/>
          </a:solidFill>
          <a:ln w="9525">
            <a:noFill/>
            <a:round/>
          </a:ln>
        </p:spPr>
        <p:txBody>
          <a:bodyPr wrap="none" anchor="ctr"/>
          <a:lstStyle/>
          <a:p>
            <a:endParaRPr lang="en-US" sz="1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5791200" y="2810328"/>
            <a:ext cx="6197600" cy="533400"/>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defRPr sz="4000">
                <a:solidFill>
                  <a:schemeClr val="bg1"/>
                </a:solidFill>
              </a:defRPr>
            </a:lvl1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5384800" y="3048000"/>
            <a:ext cx="254000" cy="190500"/>
          </a:xfrm>
          <a:prstGeom prst="ellipse">
            <a:avLst/>
          </a:prstGeom>
          <a:solidFill>
            <a:srgbClr val="D0243C"/>
          </a:solidFill>
          <a:ln w="9525">
            <a:noFill/>
            <a:round/>
          </a:ln>
        </p:spPr>
        <p:txBody>
          <a:bodyPr wrap="none" anchor="ctr"/>
          <a:lstStyle/>
          <a:p>
            <a:endParaRPr lang="en-US" sz="18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76200"/>
            <a:ext cx="108712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1219200" y="1600200"/>
            <a:ext cx="10871200" cy="4953000"/>
          </a:xfrm>
        </p:spPr>
        <p:txBody>
          <a:bodyPr/>
          <a:lstStyle/>
          <a:p>
            <a:endParaRPr lang="en-GB"/>
          </a:p>
        </p:txBody>
      </p:sp>
      <p:sp>
        <p:nvSpPr>
          <p:cNvPr id="4" name="Slide Number Placeholder 3"/>
          <p:cNvSpPr>
            <a:spLocks noGrp="1"/>
          </p:cNvSpPr>
          <p:nvPr>
            <p:ph type="sldNum" sz="quarter" idx="10"/>
          </p:nvPr>
        </p:nvSpPr>
        <p:spPr>
          <a:xfrm>
            <a:off x="0" y="6229350"/>
            <a:ext cx="1219200" cy="476250"/>
          </a:xfrm>
        </p:spPr>
        <p:txBody>
          <a:bodyPr/>
          <a:lstStyle>
            <a:lvl1pPr>
              <a:defRPr/>
            </a:lvl1pPr>
          </a:lstStyle>
          <a:p>
            <a:r>
              <a:rPr lang="en-US" altLang="en-US"/>
              <a:t>11-</a:t>
            </a:r>
            <a:fld id="{0CF23E8A-C8E7-4D7F-91EB-9E4EF0A7331D}"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4.png"/><Relationship Id="rId25" Type="http://schemas.openxmlformats.org/officeDocument/2006/relationships/image" Target="../media/image3.png"/><Relationship Id="rId24" Type="http://schemas.openxmlformats.org/officeDocument/2006/relationships/image" Target="../media/image2.png"/><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a:fillRect/>
          </a:stretch>
        </p:blipFill>
        <p:spPr>
          <a:xfrm>
            <a:off x="0" y="2669686"/>
            <a:ext cx="4037012"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a:fillRect/>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a:fillRect/>
          </a:stretch>
        </p:blipFill>
        <p:spPr>
          <a:xfrm>
            <a:off x="7999413" y="1"/>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junaid.akram@xmu.edu.my" TargetMode="Externa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609" y="1063417"/>
            <a:ext cx="10842171" cy="1798319"/>
          </a:xfrm>
        </p:spPr>
        <p:txBody>
          <a:bodyPr/>
          <a:lstStyle/>
          <a:p>
            <a:pPr algn="ctr"/>
            <a:r>
              <a:rPr lang="en-GB" b="1" dirty="0"/>
              <a:t>Feasibility Study</a:t>
            </a:r>
            <a:endParaRPr lang="en-US" sz="1100" dirty="0"/>
          </a:p>
        </p:txBody>
      </p:sp>
      <p:sp>
        <p:nvSpPr>
          <p:cNvPr id="3" name="Subtitle 2"/>
          <p:cNvSpPr>
            <a:spLocks noGrp="1"/>
          </p:cNvSpPr>
          <p:nvPr>
            <p:ph type="subTitle" idx="1"/>
          </p:nvPr>
        </p:nvSpPr>
        <p:spPr>
          <a:xfrm>
            <a:off x="1453306" y="3999935"/>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dirty="0"/>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
        <p:nvSpPr>
          <p:cNvPr id="6" name="Rectangle 5"/>
          <p:cNvSpPr/>
          <p:nvPr/>
        </p:nvSpPr>
        <p:spPr>
          <a:xfrm>
            <a:off x="4778004" y="3168547"/>
            <a:ext cx="838691" cy="769441"/>
          </a:xfrm>
          <a:prstGeom prst="rect">
            <a:avLst/>
          </a:prstGeom>
        </p:spPr>
        <p:txBody>
          <a:bodyPr wrap="none">
            <a:spAutoFit/>
          </a:bodyPr>
          <a:lstStyle/>
          <a:p>
            <a:r>
              <a:rPr lang="en-GB" sz="4400" b="1" dirty="0">
                <a:solidFill>
                  <a:srgbClr val="1E5155"/>
                </a:solidFill>
                <a:ea typeface="+mj-ea"/>
                <a:cs typeface="+mj-cs"/>
              </a:rPr>
              <a:t>By</a:t>
            </a:r>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6582"/>
    </mc:Choice>
    <mc:Fallback>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Economic feasibility</a:t>
            </a:r>
            <a:endParaRPr lang="en-US" altLang="en-US"/>
          </a:p>
        </p:txBody>
      </p:sp>
      <p:sp>
        <p:nvSpPr>
          <p:cNvPr id="134147" name="Rectangle 3"/>
          <p:cNvSpPr>
            <a:spLocks noGrp="1" noChangeArrowheads="1"/>
          </p:cNvSpPr>
          <p:nvPr>
            <p:ph type="body" idx="1"/>
          </p:nvPr>
        </p:nvSpPr>
        <p:spPr>
          <a:xfrm>
            <a:off x="455613" y="1722719"/>
            <a:ext cx="10936287" cy="4195481"/>
          </a:xfrm>
        </p:spPr>
        <p:txBody>
          <a:bodyPr>
            <a:normAutofit lnSpcReduction="10000"/>
          </a:bodyPr>
          <a:lstStyle/>
          <a:p>
            <a:r>
              <a:rPr lang="en-US" altLang="en-US" sz="2800" dirty="0"/>
              <a:t>During Scope Definition</a:t>
            </a:r>
            <a:endParaRPr lang="en-US" altLang="en-US" sz="2800" dirty="0"/>
          </a:p>
          <a:p>
            <a:pPr lvl="1"/>
            <a:r>
              <a:rPr lang="en-US" altLang="en-US" sz="2400" dirty="0"/>
              <a:t>Do the problems or opportunities warrant the cost of a detailed study and analysis of the current system?</a:t>
            </a:r>
            <a:endParaRPr lang="en-US" altLang="en-US" sz="2400" dirty="0"/>
          </a:p>
          <a:p>
            <a:r>
              <a:rPr lang="en-US" altLang="en-US" sz="2800" dirty="0"/>
              <a:t>During Problem Analysis</a:t>
            </a:r>
            <a:endParaRPr lang="en-US" altLang="en-US" sz="2800" dirty="0"/>
          </a:p>
          <a:p>
            <a:pPr lvl="1"/>
            <a:r>
              <a:rPr lang="en-US" altLang="en-US" sz="2400" dirty="0"/>
              <a:t>After a detailed study of the current system, </a:t>
            </a:r>
            <a:r>
              <a:rPr lang="en-US" altLang="en-US" sz="2400" dirty="0">
                <a:solidFill>
                  <a:srgbClr val="FF0000"/>
                </a:solidFill>
              </a:rPr>
              <a:t>Better estimates </a:t>
            </a:r>
            <a:r>
              <a:rPr lang="en-US" altLang="en-US" sz="2400" dirty="0"/>
              <a:t>of development costs and benefits</a:t>
            </a:r>
            <a:endParaRPr lang="en-US" altLang="en-US" sz="2400" dirty="0"/>
          </a:p>
          <a:p>
            <a:r>
              <a:rPr lang="en-US" altLang="en-US" sz="2800" dirty="0"/>
              <a:t>During Decision Analysis </a:t>
            </a:r>
            <a:endParaRPr lang="en-US" altLang="en-US" sz="2800" dirty="0"/>
          </a:p>
          <a:p>
            <a:pPr lvl="1"/>
            <a:r>
              <a:rPr lang="en-US" altLang="en-US" sz="2400" dirty="0"/>
              <a:t>Requirements now defined</a:t>
            </a:r>
            <a:endParaRPr lang="en-US" altLang="en-US" sz="2400" dirty="0"/>
          </a:p>
          <a:p>
            <a:pPr lvl="1"/>
            <a:r>
              <a:rPr lang="en-US" altLang="en-US" sz="2400" dirty="0"/>
              <a:t>Development costs can be better estimated</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 calcmode="lin" valueType="num">
                                      <p:cBhvr additive="base">
                                        <p:cTn id="13"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anim calcmode="lin" valueType="num">
                                      <p:cBhvr additive="base">
                                        <p:cTn id="19"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Legal feasibility</a:t>
            </a:r>
            <a:endParaRPr lang="en-US" altLang="en-US"/>
          </a:p>
        </p:txBody>
      </p:sp>
      <p:sp>
        <p:nvSpPr>
          <p:cNvPr id="135171" name="Rectangle 3"/>
          <p:cNvSpPr>
            <a:spLocks noGrp="1" noChangeArrowheads="1"/>
          </p:cNvSpPr>
          <p:nvPr>
            <p:ph type="body" idx="1"/>
          </p:nvPr>
        </p:nvSpPr>
        <p:spPr>
          <a:xfrm>
            <a:off x="747713" y="1853248"/>
            <a:ext cx="8946541" cy="4195481"/>
          </a:xfrm>
        </p:spPr>
        <p:txBody>
          <a:bodyPr>
            <a:normAutofit/>
          </a:bodyPr>
          <a:lstStyle/>
          <a:p>
            <a:r>
              <a:rPr lang="en-US" altLang="en-US" sz="2800" dirty="0"/>
              <a:t>Copyrights</a:t>
            </a:r>
            <a:endParaRPr lang="en-US" altLang="en-US" sz="2800" dirty="0"/>
          </a:p>
          <a:p>
            <a:r>
              <a:rPr lang="en-US" altLang="en-US" sz="2800" dirty="0"/>
              <a:t>Union contracts</a:t>
            </a:r>
            <a:endParaRPr lang="en-US" altLang="en-US" sz="2800" dirty="0"/>
          </a:p>
          <a:p>
            <a:r>
              <a:rPr lang="en-US" altLang="en-US" sz="2800" dirty="0"/>
              <a:t>Legal requirements for financial reporting</a:t>
            </a:r>
            <a:endParaRPr lang="en-US" altLang="en-US" sz="2800" dirty="0"/>
          </a:p>
          <a:p>
            <a:r>
              <a:rPr lang="en-US" altLang="en-US" sz="2800" dirty="0"/>
              <a:t>Antitrust laws</a:t>
            </a:r>
            <a:endParaRPr lang="en-US" altLang="en-US" sz="2800" dirty="0"/>
          </a:p>
          <a:p>
            <a:r>
              <a:rPr lang="en-US" altLang="en-US" sz="2800" dirty="0"/>
              <a:t>National data and work laws</a:t>
            </a:r>
            <a:endParaRPr lang="en-US" altLang="en-US" sz="28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Information System Costs</a:t>
            </a:r>
            <a:endParaRPr lang="en-US" altLang="en-US"/>
          </a:p>
        </p:txBody>
      </p:sp>
      <p:sp>
        <p:nvSpPr>
          <p:cNvPr id="141315" name="Rectangle 3"/>
          <p:cNvSpPr>
            <a:spLocks noGrp="1" noChangeArrowheads="1"/>
          </p:cNvSpPr>
          <p:nvPr>
            <p:ph type="body" idx="1"/>
          </p:nvPr>
        </p:nvSpPr>
        <p:spPr>
          <a:xfrm>
            <a:off x="355600" y="1524000"/>
            <a:ext cx="10858500" cy="4953000"/>
          </a:xfrm>
        </p:spPr>
        <p:txBody>
          <a:bodyPr>
            <a:normAutofit/>
          </a:bodyPr>
          <a:lstStyle/>
          <a:p>
            <a:pPr>
              <a:lnSpc>
                <a:spcPct val="90000"/>
              </a:lnSpc>
            </a:pPr>
            <a:r>
              <a:rPr lang="en-US" altLang="en-US" sz="2800" dirty="0">
                <a:solidFill>
                  <a:srgbClr val="FF0000"/>
                </a:solidFill>
              </a:rPr>
              <a:t>Development costs</a:t>
            </a:r>
            <a:r>
              <a:rPr lang="en-US" altLang="en-US" sz="2800" dirty="0"/>
              <a:t> - one time costs that will not recur after the project has been completed.</a:t>
            </a:r>
            <a:endParaRPr lang="en-US" altLang="en-US" sz="2800" dirty="0"/>
          </a:p>
          <a:p>
            <a:pPr lvl="1">
              <a:lnSpc>
                <a:spcPct val="90000"/>
              </a:lnSpc>
            </a:pPr>
            <a:r>
              <a:rPr lang="en-US" altLang="en-US" sz="2400" dirty="0"/>
              <a:t>Personnel</a:t>
            </a:r>
            <a:endParaRPr lang="en-US" altLang="en-US" sz="2400" dirty="0"/>
          </a:p>
          <a:p>
            <a:pPr lvl="1">
              <a:lnSpc>
                <a:spcPct val="90000"/>
              </a:lnSpc>
            </a:pPr>
            <a:r>
              <a:rPr lang="en-US" altLang="en-US" sz="2400" dirty="0"/>
              <a:t>Computer usage</a:t>
            </a:r>
            <a:endParaRPr lang="en-US" altLang="en-US" sz="2400" dirty="0"/>
          </a:p>
          <a:p>
            <a:pPr lvl="1">
              <a:lnSpc>
                <a:spcPct val="90000"/>
              </a:lnSpc>
            </a:pPr>
            <a:r>
              <a:rPr lang="en-US" altLang="en-US" sz="2400" dirty="0"/>
              <a:t>Training</a:t>
            </a:r>
            <a:endParaRPr lang="en-US" altLang="en-US" sz="2400" dirty="0"/>
          </a:p>
          <a:p>
            <a:pPr lvl="1">
              <a:lnSpc>
                <a:spcPct val="90000"/>
              </a:lnSpc>
            </a:pPr>
            <a:r>
              <a:rPr lang="en-US" altLang="en-US" sz="2400" dirty="0"/>
              <a:t>Supply, duplication, and equipment</a:t>
            </a:r>
            <a:endParaRPr lang="en-US" altLang="en-US" sz="2400" dirty="0"/>
          </a:p>
          <a:p>
            <a:pPr lvl="1">
              <a:lnSpc>
                <a:spcPct val="90000"/>
              </a:lnSpc>
            </a:pPr>
            <a:r>
              <a:rPr lang="en-US" altLang="en-US" sz="2400" dirty="0"/>
              <a:t>Computer equipment and software</a:t>
            </a:r>
            <a:endParaRPr lang="en-US" altLang="en-US" sz="2400" dirty="0"/>
          </a:p>
          <a:p>
            <a:pPr>
              <a:lnSpc>
                <a:spcPct val="90000"/>
              </a:lnSpc>
            </a:pPr>
            <a:r>
              <a:rPr lang="en-US" altLang="en-US" sz="2800" dirty="0">
                <a:solidFill>
                  <a:srgbClr val="FF0000"/>
                </a:solidFill>
              </a:rPr>
              <a:t>Operating costs</a:t>
            </a:r>
            <a:r>
              <a:rPr lang="en-US" altLang="en-US" sz="2800" dirty="0"/>
              <a:t> - costs that recur throughout the lifetime of the system. </a:t>
            </a:r>
            <a:endParaRPr lang="en-US" altLang="en-US" sz="2800" dirty="0"/>
          </a:p>
          <a:p>
            <a:pPr lvl="1">
              <a:lnSpc>
                <a:spcPct val="90000"/>
              </a:lnSpc>
            </a:pPr>
            <a:r>
              <a:rPr lang="en-US" altLang="en-US" sz="2400" dirty="0"/>
              <a:t>Fixed costs — occur at regular intervals but at relatively fixed rates.</a:t>
            </a:r>
            <a:endParaRPr lang="en-US" altLang="en-US" sz="2400" dirty="0"/>
          </a:p>
          <a:p>
            <a:pPr lvl="1">
              <a:lnSpc>
                <a:spcPct val="90000"/>
              </a:lnSpc>
            </a:pPr>
            <a:r>
              <a:rPr lang="en-US" altLang="en-US" sz="2400" dirty="0"/>
              <a:t>Variable costs — occur in proportion to usage.</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Information System Benefits</a:t>
            </a:r>
            <a:endParaRPr lang="en-US" altLang="en-US"/>
          </a:p>
        </p:txBody>
      </p:sp>
      <p:sp>
        <p:nvSpPr>
          <p:cNvPr id="81923" name="Rectangle 3"/>
          <p:cNvSpPr>
            <a:spLocks noGrp="1" noChangeArrowheads="1"/>
          </p:cNvSpPr>
          <p:nvPr>
            <p:ph type="body" idx="1"/>
          </p:nvPr>
        </p:nvSpPr>
        <p:spPr>
          <a:xfrm>
            <a:off x="430213" y="1853248"/>
            <a:ext cx="11406187" cy="4195481"/>
          </a:xfrm>
        </p:spPr>
        <p:txBody>
          <a:bodyPr>
            <a:normAutofit/>
          </a:bodyPr>
          <a:lstStyle/>
          <a:p>
            <a:pPr>
              <a:lnSpc>
                <a:spcPct val="80000"/>
              </a:lnSpc>
            </a:pPr>
            <a:r>
              <a:rPr lang="en-US" altLang="en-US" sz="2800" dirty="0">
                <a:solidFill>
                  <a:srgbClr val="FF0000"/>
                </a:solidFill>
              </a:rPr>
              <a:t>Tangible benefits </a:t>
            </a:r>
            <a:r>
              <a:rPr lang="en-US" altLang="en-US" sz="2800" dirty="0"/>
              <a:t>are those that can be easily quantified. </a:t>
            </a:r>
            <a:endParaRPr lang="en-US" altLang="en-US" sz="2800" dirty="0"/>
          </a:p>
          <a:p>
            <a:pPr>
              <a:lnSpc>
                <a:spcPct val="80000"/>
              </a:lnSpc>
            </a:pPr>
            <a:r>
              <a:rPr lang="en-US" altLang="en-US" sz="2800" dirty="0">
                <a:solidFill>
                  <a:srgbClr val="FF0000"/>
                </a:solidFill>
              </a:rPr>
              <a:t>Intangible benefits</a:t>
            </a:r>
            <a:r>
              <a:rPr lang="en-US" altLang="en-US" sz="2800" dirty="0"/>
              <a:t> are those benefits believed to be difficult or impossible to quantify.</a:t>
            </a:r>
            <a:endParaRPr lang="en-US" altLang="en-US" sz="2800" dirty="0"/>
          </a:p>
          <a:p>
            <a:pPr lvl="1">
              <a:lnSpc>
                <a:spcPct val="80000"/>
              </a:lnSpc>
            </a:pPr>
            <a:r>
              <a:rPr lang="en-US" altLang="en-US" sz="2400" dirty="0"/>
              <a:t>Fewer processing errors</a:t>
            </a:r>
            <a:endParaRPr lang="en-US" altLang="en-US" sz="2400" dirty="0"/>
          </a:p>
          <a:p>
            <a:pPr lvl="1">
              <a:lnSpc>
                <a:spcPct val="80000"/>
              </a:lnSpc>
            </a:pPr>
            <a:r>
              <a:rPr lang="en-US" altLang="en-US" sz="2400" dirty="0"/>
              <a:t>Increased throughput</a:t>
            </a:r>
            <a:endParaRPr lang="en-US" altLang="en-US" sz="2400" dirty="0"/>
          </a:p>
          <a:p>
            <a:pPr lvl="1">
              <a:lnSpc>
                <a:spcPct val="80000"/>
              </a:lnSpc>
            </a:pPr>
            <a:r>
              <a:rPr lang="en-US" altLang="en-US" sz="2400" dirty="0"/>
              <a:t>Decreased response time</a:t>
            </a:r>
            <a:endParaRPr lang="en-US" altLang="en-US" sz="2400" dirty="0"/>
          </a:p>
          <a:p>
            <a:pPr lvl="1">
              <a:lnSpc>
                <a:spcPct val="80000"/>
              </a:lnSpc>
            </a:pPr>
            <a:r>
              <a:rPr lang="en-US" altLang="en-US" sz="2400" dirty="0"/>
              <a:t>Elimination of job steps</a:t>
            </a:r>
            <a:endParaRPr lang="en-US" altLang="en-US" sz="2400" dirty="0"/>
          </a:p>
          <a:p>
            <a:pPr lvl="1">
              <a:lnSpc>
                <a:spcPct val="80000"/>
              </a:lnSpc>
            </a:pPr>
            <a:r>
              <a:rPr lang="en-US" altLang="en-US" sz="2400" dirty="0"/>
              <a:t>Increased sales</a:t>
            </a:r>
            <a:endParaRPr lang="en-US" altLang="en-US" sz="2400" dirty="0"/>
          </a:p>
          <a:p>
            <a:pPr lvl="1">
              <a:lnSpc>
                <a:spcPct val="80000"/>
              </a:lnSpc>
            </a:pPr>
            <a:r>
              <a:rPr lang="en-US" altLang="en-US" sz="2400" dirty="0"/>
              <a:t>Reduced credit losses</a:t>
            </a:r>
            <a:endParaRPr lang="en-US" altLang="en-US" sz="2400" dirty="0"/>
          </a:p>
          <a:p>
            <a:pPr lvl="1">
              <a:lnSpc>
                <a:spcPct val="80000"/>
              </a:lnSpc>
            </a:pPr>
            <a:r>
              <a:rPr lang="en-US" altLang="en-US" sz="2400" dirty="0"/>
              <a:t>Reduced expenses</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09612" y="0"/>
            <a:ext cx="9404723" cy="1400530"/>
          </a:xfrm>
        </p:spPr>
        <p:txBody>
          <a:bodyPr/>
          <a:lstStyle/>
          <a:p>
            <a:r>
              <a:rPr lang="en-US" altLang="en-US" dirty="0"/>
              <a:t>Costs for a Proposed Solution</a:t>
            </a:r>
            <a:endParaRPr lang="en-US" altLang="en-US" sz="4000" b="1" dirty="0"/>
          </a:p>
        </p:txBody>
      </p:sp>
      <p:pic>
        <p:nvPicPr>
          <p:cNvPr id="83972" name="Picture 4" descr="whi74173_10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6651" y="700265"/>
            <a:ext cx="6102349" cy="601110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Payback Analysis</a:t>
            </a:r>
            <a:endParaRPr lang="en-US" altLang="en-US"/>
          </a:p>
        </p:txBody>
      </p:sp>
      <p:sp>
        <p:nvSpPr>
          <p:cNvPr id="88067" name="Rectangle 3"/>
          <p:cNvSpPr>
            <a:spLocks noGrp="1" noChangeArrowheads="1"/>
          </p:cNvSpPr>
          <p:nvPr>
            <p:ph type="body" idx="1"/>
          </p:nvPr>
        </p:nvSpPr>
        <p:spPr>
          <a:xfrm>
            <a:off x="850900" y="1600200"/>
            <a:ext cx="9740900" cy="4953000"/>
          </a:xfrm>
        </p:spPr>
        <p:txBody>
          <a:bodyPr/>
          <a:lstStyle/>
          <a:p>
            <a:pPr marL="0" indent="0">
              <a:buNone/>
            </a:pPr>
            <a:r>
              <a:rPr lang="en-US" altLang="en-US" b="1" dirty="0"/>
              <a:t>Payback analysis</a:t>
            </a:r>
            <a:r>
              <a:rPr lang="en-US" altLang="en-US" dirty="0"/>
              <a:t> – a technique for determining if and when an investment will pay for itself.</a:t>
            </a:r>
            <a:endParaRPr lang="en-US" altLang="en-US" dirty="0"/>
          </a:p>
          <a:p>
            <a:pPr marL="0" indent="0">
              <a:buNone/>
            </a:pPr>
            <a:endParaRPr lang="en-US" altLang="en-US" dirty="0"/>
          </a:p>
          <a:p>
            <a:pPr marL="0" indent="0">
              <a:buNone/>
            </a:pPr>
            <a:r>
              <a:rPr lang="en-US" altLang="en-US" b="1" dirty="0"/>
              <a:t>Payback period</a:t>
            </a:r>
            <a:r>
              <a:rPr lang="en-US" altLang="en-US" dirty="0"/>
              <a:t> – the period of time that will lapse before accrued benefits overtake accrued and continuing costs.</a:t>
            </a:r>
            <a:endParaRPr lang="en-US" altLang="en-US"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Return-on-Investment Analysis (ROI)</a:t>
            </a:r>
            <a:endParaRPr lang="en-US" altLang="en-US"/>
          </a:p>
        </p:txBody>
      </p:sp>
      <p:sp>
        <p:nvSpPr>
          <p:cNvPr id="94211" name="Rectangle 3"/>
          <p:cNvSpPr>
            <a:spLocks noGrp="1" noChangeArrowheads="1"/>
          </p:cNvSpPr>
          <p:nvPr>
            <p:ph type="body" idx="1"/>
          </p:nvPr>
        </p:nvSpPr>
        <p:spPr>
          <a:xfrm>
            <a:off x="406400" y="1600200"/>
            <a:ext cx="11049000" cy="4953000"/>
          </a:xfrm>
        </p:spPr>
        <p:txBody>
          <a:bodyPr/>
          <a:lstStyle/>
          <a:p>
            <a:pPr marL="0" indent="0">
              <a:lnSpc>
                <a:spcPct val="80000"/>
              </a:lnSpc>
              <a:buNone/>
            </a:pPr>
            <a:r>
              <a:rPr lang="en-US" altLang="en-US" sz="2800" b="1" dirty="0"/>
              <a:t>Return-on-Investment (ROA) analysis</a:t>
            </a:r>
            <a:r>
              <a:rPr lang="en-US" altLang="en-US" sz="2800" dirty="0"/>
              <a:t> – a technique that compares the lifetime profitability of alternative solutions.</a:t>
            </a:r>
            <a:endParaRPr lang="en-US" altLang="en-US" sz="2400" dirty="0"/>
          </a:p>
          <a:p>
            <a:pPr lvl="1">
              <a:lnSpc>
                <a:spcPct val="80000"/>
              </a:lnSpc>
              <a:buFontTx/>
              <a:buNone/>
            </a:pPr>
            <a:endParaRPr lang="en-US" altLang="en-US" sz="2000" dirty="0"/>
          </a:p>
          <a:p>
            <a:pPr lvl="1">
              <a:lnSpc>
                <a:spcPct val="80000"/>
              </a:lnSpc>
              <a:buFontTx/>
              <a:buNone/>
            </a:pPr>
            <a:r>
              <a:rPr lang="en-US" altLang="en-US" sz="2000" dirty="0"/>
              <a:t>	The ROI for a solution or project is a percentage rate that measures the relationship between the amount the business gets back from an investment and the amount invested.</a:t>
            </a:r>
            <a:endParaRPr lang="en-US" altLang="en-US" sz="2000" dirty="0"/>
          </a:p>
          <a:p>
            <a:pPr marL="0" indent="0">
              <a:lnSpc>
                <a:spcPct val="80000"/>
              </a:lnSpc>
              <a:buNone/>
            </a:pPr>
            <a:endParaRPr lang="en-US" altLang="en-US" sz="2800" dirty="0"/>
          </a:p>
          <a:p>
            <a:pPr marL="0" indent="0">
              <a:lnSpc>
                <a:spcPct val="80000"/>
              </a:lnSpc>
              <a:buNone/>
            </a:pPr>
            <a:r>
              <a:rPr lang="en-US" altLang="en-US" sz="2400" b="1" dirty="0"/>
              <a:t>Lifetime ROI</a:t>
            </a:r>
            <a:r>
              <a:rPr lang="en-US" altLang="en-US" sz="2400" dirty="0"/>
              <a:t> =	</a:t>
            </a:r>
            <a:br>
              <a:rPr lang="en-US" altLang="en-US" sz="2400" dirty="0"/>
            </a:br>
            <a:r>
              <a:rPr lang="en-US" altLang="en-US" sz="2400" dirty="0"/>
              <a:t>(estimated lifetime benefits – estimated lifetime costs) / estimated lifetime costs</a:t>
            </a:r>
            <a:endParaRPr lang="en-US" altLang="en-US" sz="2400" dirty="0"/>
          </a:p>
          <a:p>
            <a:pPr marL="0" indent="0">
              <a:lnSpc>
                <a:spcPct val="80000"/>
              </a:lnSpc>
              <a:buNone/>
            </a:pPr>
            <a:endParaRPr lang="en-US" altLang="en-US" sz="2800" dirty="0"/>
          </a:p>
          <a:p>
            <a:pPr marL="0" indent="0">
              <a:lnSpc>
                <a:spcPct val="80000"/>
              </a:lnSpc>
              <a:buNone/>
            </a:pPr>
            <a:r>
              <a:rPr lang="en-US" altLang="en-US" sz="2400" b="1" dirty="0"/>
              <a:t>Annual ROI</a:t>
            </a:r>
            <a:r>
              <a:rPr lang="en-US" altLang="en-US" sz="2400" dirty="0"/>
              <a:t> = lifetime ROI  /  lifetime of the system</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774700" y="1371601"/>
            <a:ext cx="9082088" cy="854075"/>
          </a:xfrm>
        </p:spPr>
        <p:txBody>
          <a:bodyPr/>
          <a:lstStyle/>
          <a:p>
            <a:pPr marL="401955" indent="0">
              <a:lnSpc>
                <a:spcPct val="90000"/>
              </a:lnSpc>
              <a:buNone/>
            </a:pPr>
            <a:r>
              <a:rPr lang="en-US" altLang="en-US" b="1" dirty="0">
                <a:cs typeface="Times New Roman" panose="02020603050405020304" pitchFamily="18" charset="0"/>
              </a:rPr>
              <a:t>Feasibility Analysis Matrix </a:t>
            </a:r>
            <a:r>
              <a:rPr lang="en-US" altLang="en-US" dirty="0">
                <a:cs typeface="Times New Roman" panose="02020603050405020304" pitchFamily="18" charset="0"/>
              </a:rPr>
              <a:t>– a tool used to rank candidate systems.</a:t>
            </a:r>
            <a:endParaRPr lang="en-US" altLang="en-US" dirty="0"/>
          </a:p>
        </p:txBody>
      </p:sp>
      <p:sp>
        <p:nvSpPr>
          <p:cNvPr id="106500" name="Rectangle 4"/>
          <p:cNvSpPr>
            <a:spLocks noChangeArrowheads="1"/>
          </p:cNvSpPr>
          <p:nvPr/>
        </p:nvSpPr>
        <p:spPr bwMode="auto">
          <a:xfrm>
            <a:off x="2895600"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1" name="Rectangle 5"/>
          <p:cNvSpPr>
            <a:spLocks noChangeArrowheads="1"/>
          </p:cNvSpPr>
          <p:nvPr/>
        </p:nvSpPr>
        <p:spPr bwMode="auto">
          <a:xfrm>
            <a:off x="4097338"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2" name="Rectangle 6"/>
          <p:cNvSpPr>
            <a:spLocks noChangeArrowheads="1"/>
          </p:cNvSpPr>
          <p:nvPr/>
        </p:nvSpPr>
        <p:spPr bwMode="auto">
          <a:xfrm>
            <a:off x="5876925"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3" name="Rectangle 7"/>
          <p:cNvSpPr>
            <a:spLocks noChangeArrowheads="1"/>
          </p:cNvSpPr>
          <p:nvPr/>
        </p:nvSpPr>
        <p:spPr bwMode="auto">
          <a:xfrm>
            <a:off x="7656513"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4" name="Rectangle 8"/>
          <p:cNvSpPr>
            <a:spLocks noChangeArrowheads="1"/>
          </p:cNvSpPr>
          <p:nvPr/>
        </p:nvSpPr>
        <p:spPr bwMode="auto">
          <a:xfrm>
            <a:off x="9436100" y="3581400"/>
            <a:ext cx="12700"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7" name="Rectangle 11"/>
          <p:cNvSpPr>
            <a:spLocks noChangeArrowheads="1"/>
          </p:cNvSpPr>
          <p:nvPr/>
        </p:nvSpPr>
        <p:spPr bwMode="auto">
          <a:xfrm>
            <a:off x="2908300" y="6351588"/>
            <a:ext cx="65405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8" name="Rectangle 12"/>
          <p:cNvSpPr>
            <a:spLocks noChangeArrowheads="1"/>
          </p:cNvSpPr>
          <p:nvPr/>
        </p:nvSpPr>
        <p:spPr bwMode="auto">
          <a:xfrm>
            <a:off x="7656513" y="636428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09" name="Rectangle 13"/>
          <p:cNvSpPr>
            <a:spLocks noChangeArrowheads="1"/>
          </p:cNvSpPr>
          <p:nvPr/>
        </p:nvSpPr>
        <p:spPr bwMode="auto">
          <a:xfrm>
            <a:off x="9448800" y="559593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6510" name="Rectangle 14"/>
          <p:cNvSpPr>
            <a:spLocks noChangeArrowheads="1"/>
          </p:cNvSpPr>
          <p:nvPr/>
        </p:nvSpPr>
        <p:spPr bwMode="auto">
          <a:xfrm>
            <a:off x="9448800" y="6351588"/>
            <a:ext cx="12700" cy="127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graphicFrame>
        <p:nvGraphicFramePr>
          <p:cNvPr id="106618" name="Group 122"/>
          <p:cNvGraphicFramePr>
            <a:graphicFrameLocks noGrp="1"/>
          </p:cNvGraphicFramePr>
          <p:nvPr/>
        </p:nvGraphicFramePr>
        <p:xfrm>
          <a:off x="1562100" y="2468564"/>
          <a:ext cx="9086850" cy="3708401"/>
        </p:xfrm>
        <a:graphic>
          <a:graphicData uri="http://schemas.openxmlformats.org/drawingml/2006/table">
            <a:tbl>
              <a:tblPr/>
              <a:tblGrid>
                <a:gridCol w="2438400"/>
                <a:gridCol w="1371600"/>
                <a:gridCol w="1676400"/>
                <a:gridCol w="1731963"/>
                <a:gridCol w="1868487"/>
              </a:tblGrid>
              <a:tr h="38100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1" i="0" u="none" strike="noStrike" cap="none" normalizeH="0" baseline="0">
                          <a:ln>
                            <a:noFill/>
                          </a:ln>
                          <a:solidFill>
                            <a:schemeClr val="tx1"/>
                          </a:solidFill>
                          <a:effectLst/>
                          <a:latin typeface="Arial Narrow" panose="020B0606020202030204" pitchFamily="34" charset="0"/>
                        </a:rPr>
                        <a:t>Weighting</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1" i="0" u="none" strike="noStrike" cap="none" normalizeH="0" baseline="0">
                          <a:ln>
                            <a:noFill/>
                          </a:ln>
                          <a:solidFill>
                            <a:schemeClr val="tx1"/>
                          </a:solidFill>
                          <a:effectLst/>
                          <a:latin typeface="Arial Narrow" panose="020B0606020202030204" pitchFamily="34" charset="0"/>
                        </a:rPr>
                        <a:t>Candidate 1</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1" i="0" u="none" strike="noStrike" cap="none" normalizeH="0" baseline="0">
                          <a:ln>
                            <a:noFill/>
                          </a:ln>
                          <a:solidFill>
                            <a:schemeClr val="tx1"/>
                          </a:solidFill>
                          <a:effectLst/>
                          <a:latin typeface="Arial Narrow" panose="020B0606020202030204" pitchFamily="34" charset="0"/>
                        </a:rPr>
                        <a:t>Candidate 2</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1" i="0" u="none" strike="noStrike" cap="none" normalizeH="0" baseline="0">
                          <a:ln>
                            <a:noFill/>
                          </a:ln>
                          <a:solidFill>
                            <a:schemeClr val="tx1"/>
                          </a:solidFill>
                          <a:effectLst/>
                          <a:latin typeface="Arial Narrow" panose="020B0606020202030204" pitchFamily="34" charset="0"/>
                        </a:rPr>
                        <a:t>Candidate 3</a:t>
                      </a:r>
                      <a:endParaRPr kumimoji="0" lang="en-US" altLang="en-US" sz="20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8100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Description</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28625">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Operational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Cultural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42913">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Technical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8100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Schedule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42913">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Economic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Legal Feasibility</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12750">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r>
                        <a:rPr kumimoji="0" lang="en-US" altLang="en-US" sz="2000" b="0" i="0" u="none" strike="noStrike" cap="none" normalizeH="0" baseline="0">
                          <a:ln>
                            <a:noFill/>
                          </a:ln>
                          <a:solidFill>
                            <a:schemeClr val="tx1"/>
                          </a:solidFill>
                          <a:effectLst/>
                          <a:latin typeface="Arial Narrow" panose="020B0606020202030204" pitchFamily="34" charset="0"/>
                        </a:rPr>
                        <a:t>Ranking</a:t>
                      </a: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rgbClr val="818A42"/>
                        </a:buClr>
                        <a:defRPr sz="2800">
                          <a:solidFill>
                            <a:schemeClr val="tx1"/>
                          </a:solidFill>
                          <a:latin typeface="Arial" panose="020B0604020202020204" pitchFamily="34" charset="0"/>
                        </a:defRPr>
                      </a:lvl1pPr>
                      <a:lvl2pPr>
                        <a:spcBef>
                          <a:spcPct val="20000"/>
                        </a:spcBef>
                        <a:buClr>
                          <a:srgbClr val="660066"/>
                        </a:buClr>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818A42"/>
                        </a:buClr>
                        <a:buSzTx/>
                        <a:buFontTx/>
                        <a:buNone/>
                      </a:pPr>
                      <a:endParaRPr kumimoji="0" lang="en-US" altLang="en-US" sz="2000" b="0"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06553" name="Rectangle 57"/>
          <p:cNvSpPr>
            <a:spLocks noGrp="1" noChangeArrowheads="1"/>
          </p:cNvSpPr>
          <p:nvPr>
            <p:ph type="title"/>
          </p:nvPr>
        </p:nvSpPr>
        <p:spPr/>
        <p:txBody>
          <a:bodyPr/>
          <a:lstStyle/>
          <a:p>
            <a:r>
              <a:rPr lang="en-US" altLang="en-US"/>
              <a:t>Feasibility Analysis Matrix</a:t>
            </a:r>
            <a:endParaRPr lang="en-US" altLang="en-US"/>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1"/>
          <a:stretch>
            <a:fillRect/>
          </a:stretch>
        </p:blipFill>
        <p:spPr bwMode="auto">
          <a:xfrm>
            <a:off x="6375400" y="1343967"/>
            <a:ext cx="3438369" cy="4495800"/>
          </a:xfrm>
          <a:prstGeom prst="rect">
            <a:avLst/>
          </a:prstGeom>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anose="02020603050405020304" pitchFamily="18" charset="0"/>
                <a:cs typeface="Times New Roman" panose="02020603050405020304" pitchFamily="18" charset="0"/>
              </a:rPr>
              <a:t>Thanks for your attention!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Any Question?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9047" y="6193135"/>
            <a:ext cx="5330305" cy="461665"/>
          </a:xfrm>
          <a:prstGeom prst="rect">
            <a:avLst/>
          </a:prstGeom>
        </p:spPr>
        <p:txBody>
          <a:bodyPr wrap="none">
            <a:spAutoFit/>
          </a:bodyPr>
          <a:lstStyle/>
          <a:p>
            <a:pPr algn="ctr"/>
            <a:r>
              <a:rPr lang="en-GB" sz="2400" dirty="0">
                <a:solidFill>
                  <a:srgbClr val="FF0000"/>
                </a:solidFill>
              </a:rPr>
              <a:t>Email me on : </a:t>
            </a:r>
            <a:r>
              <a:rPr lang="en-GB" dirty="0">
                <a:solidFill>
                  <a:srgbClr val="FF0000"/>
                </a:solidFill>
                <a:hlinkClick r:id="rId2"/>
              </a:rPr>
              <a:t>junaid.akram@xmu.edu.my</a:t>
            </a:r>
            <a:endParaRPr lang="en-GB" dirty="0">
              <a:solidFill>
                <a:srgbClr val="FF0000"/>
              </a:solidFill>
            </a:endParaRPr>
          </a:p>
        </p:txBody>
      </p:sp>
      <p:sp>
        <p:nvSpPr>
          <p:cNvPr id="5" name="Slide Number Placeholder 4"/>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5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0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15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0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25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0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50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00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50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700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Feasibility Analysis</a:t>
            </a:r>
            <a:endParaRPr lang="en-US" altLang="en-US"/>
          </a:p>
        </p:txBody>
      </p:sp>
      <p:sp>
        <p:nvSpPr>
          <p:cNvPr id="73731" name="Rectangle 3"/>
          <p:cNvSpPr>
            <a:spLocks noGrp="1" noChangeArrowheads="1"/>
          </p:cNvSpPr>
          <p:nvPr>
            <p:ph type="body" idx="1"/>
          </p:nvPr>
        </p:nvSpPr>
        <p:spPr>
          <a:xfrm>
            <a:off x="791845" y="2040255"/>
            <a:ext cx="9405620" cy="4664075"/>
          </a:xfrm>
        </p:spPr>
        <p:txBody>
          <a:bodyPr>
            <a:normAutofit/>
          </a:bodyPr>
          <a:lstStyle/>
          <a:p>
            <a:pPr marL="0" indent="0">
              <a:buNone/>
            </a:pPr>
            <a:r>
              <a:rPr lang="en-US" altLang="en-US" sz="2800" b="1"/>
              <a:t>Feasibility</a:t>
            </a:r>
            <a:r>
              <a:rPr lang="en-US" altLang="en-US" sz="2800"/>
              <a:t> – the measure of how beneficial or practical an information system will be to an organization. </a:t>
            </a:r>
            <a:endParaRPr lang="en-US" altLang="en-US" sz="2800"/>
          </a:p>
          <a:p>
            <a:pPr marL="0" indent="0">
              <a:buNone/>
            </a:pPr>
            <a:endParaRPr lang="en-US" altLang="en-US" sz="2800"/>
          </a:p>
          <a:p>
            <a:pPr marL="0" indent="0">
              <a:buNone/>
            </a:pPr>
            <a:r>
              <a:rPr lang="en-US" altLang="en-US" sz="2800" b="1"/>
              <a:t>Feasibility analysis</a:t>
            </a:r>
            <a:r>
              <a:rPr lang="en-US" altLang="en-US" sz="2800"/>
              <a:t> – the process by which feasibility is measured.</a:t>
            </a:r>
            <a:endParaRPr lang="en-US" altLang="en-US" sz="2800"/>
          </a:p>
          <a:p>
            <a:pPr marL="0" indent="0">
              <a:buNone/>
            </a:pPr>
            <a:r>
              <a:rPr lang="en-US" altLang="en-US" sz="2800"/>
              <a:t> </a:t>
            </a:r>
            <a:endParaRPr lang="en-US" altLang="en-US" sz="280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0" y="76200"/>
            <a:ext cx="7772400" cy="1143000"/>
          </a:xfrm>
          <a:noFill/>
        </p:spPr>
        <p:txBody>
          <a:bodyPr/>
          <a:lstStyle/>
          <a:p>
            <a:r>
              <a:rPr lang="es-ES" altLang="en-US"/>
              <a:t>Feasibility Checkpoints</a:t>
            </a:r>
            <a:endParaRPr lang="es-ES" altLang="en-US"/>
          </a:p>
        </p:txBody>
      </p:sp>
      <p:grpSp>
        <p:nvGrpSpPr>
          <p:cNvPr id="8195" name="Group 21"/>
          <p:cNvGrpSpPr/>
          <p:nvPr/>
        </p:nvGrpSpPr>
        <p:grpSpPr bwMode="auto">
          <a:xfrm>
            <a:off x="1501775" y="1682750"/>
            <a:ext cx="8645526" cy="4572000"/>
            <a:chOff x="-14" y="1060"/>
            <a:chExt cx="5446" cy="2880"/>
          </a:xfrm>
        </p:grpSpPr>
        <p:sp>
          <p:nvSpPr>
            <p:cNvPr id="8197" name="Freeform 3"/>
            <p:cNvSpPr/>
            <p:nvPr/>
          </p:nvSpPr>
          <p:spPr bwMode="auto">
            <a:xfrm>
              <a:off x="816" y="2496"/>
              <a:ext cx="385" cy="1016"/>
            </a:xfrm>
            <a:custGeom>
              <a:avLst/>
              <a:gdLst>
                <a:gd name="T0" fmla="*/ 384 w 385"/>
                <a:gd name="T1" fmla="*/ 1056 h 1057"/>
                <a:gd name="T2" fmla="*/ 0 w 385"/>
                <a:gd name="T3" fmla="*/ 1056 h 1057"/>
                <a:gd name="T4" fmla="*/ 0 w 385"/>
                <a:gd name="T5" fmla="*/ 0 h 1057"/>
                <a:gd name="T6" fmla="*/ 0 60000 65536"/>
                <a:gd name="T7" fmla="*/ 0 60000 65536"/>
                <a:gd name="T8" fmla="*/ 0 60000 65536"/>
                <a:gd name="T9" fmla="*/ 0 w 385"/>
                <a:gd name="T10" fmla="*/ 0 h 1057"/>
                <a:gd name="T11" fmla="*/ 385 w 385"/>
                <a:gd name="T12" fmla="*/ 1057 h 1057"/>
              </a:gdLst>
              <a:ahLst/>
              <a:cxnLst>
                <a:cxn ang="T6">
                  <a:pos x="T0" y="T1"/>
                </a:cxn>
                <a:cxn ang="T7">
                  <a:pos x="T2" y="T3"/>
                </a:cxn>
                <a:cxn ang="T8">
                  <a:pos x="T4" y="T5"/>
                </a:cxn>
              </a:cxnLst>
              <a:rect l="T9" t="T10" r="T11" b="T12"/>
              <a:pathLst>
                <a:path w="385" h="1057">
                  <a:moveTo>
                    <a:pt x="384" y="1056"/>
                  </a:moveTo>
                  <a:lnTo>
                    <a:pt x="0" y="1056"/>
                  </a:lnTo>
                  <a:lnTo>
                    <a:pt x="0" y="0"/>
                  </a:lnTo>
                </a:path>
              </a:pathLst>
            </a:custGeom>
            <a:noFill/>
            <a:ln w="25400" cap="rnd">
              <a:solidFill>
                <a:srgbClr val="C000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solidFill>
                  <a:srgbClr val="FF0000"/>
                </a:solidFill>
              </a:endParaRPr>
            </a:p>
          </p:txBody>
        </p:sp>
        <p:sp>
          <p:nvSpPr>
            <p:cNvPr id="8198" name="Rectangle 4"/>
            <p:cNvSpPr>
              <a:spLocks noChangeArrowheads="1"/>
            </p:cNvSpPr>
            <p:nvPr/>
          </p:nvSpPr>
          <p:spPr bwMode="auto">
            <a:xfrm>
              <a:off x="-14" y="2579"/>
              <a:ext cx="81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1800" dirty="0" err="1"/>
                <a:t>Production</a:t>
              </a:r>
              <a:endParaRPr lang="es-ES" altLang="en-US" sz="1800" dirty="0"/>
            </a:p>
            <a:p>
              <a:pPr algn="ctr">
                <a:spcBef>
                  <a:spcPct val="0"/>
                </a:spcBef>
                <a:buFontTx/>
                <a:buNone/>
              </a:pPr>
              <a:r>
                <a:rPr lang="es-ES" altLang="en-US" sz="1800" dirty="0" err="1"/>
                <a:t>System</a:t>
              </a:r>
              <a:endParaRPr lang="es-ES" altLang="en-US" sz="1800" dirty="0"/>
            </a:p>
          </p:txBody>
        </p:sp>
        <p:sp>
          <p:nvSpPr>
            <p:cNvPr id="8199" name="Freeform 5"/>
            <p:cNvSpPr/>
            <p:nvPr/>
          </p:nvSpPr>
          <p:spPr bwMode="auto">
            <a:xfrm>
              <a:off x="2304" y="3552"/>
              <a:ext cx="1105" cy="1"/>
            </a:xfrm>
            <a:custGeom>
              <a:avLst/>
              <a:gdLst>
                <a:gd name="T0" fmla="*/ 1104 w 1105"/>
                <a:gd name="T1" fmla="*/ 0 h 1"/>
                <a:gd name="T2" fmla="*/ 0 w 1105"/>
                <a:gd name="T3" fmla="*/ 0 h 1"/>
                <a:gd name="T4" fmla="*/ 0 60000 65536"/>
                <a:gd name="T5" fmla="*/ 0 60000 65536"/>
                <a:gd name="T6" fmla="*/ 0 w 1105"/>
                <a:gd name="T7" fmla="*/ 0 h 1"/>
                <a:gd name="T8" fmla="*/ 1105 w 1105"/>
                <a:gd name="T9" fmla="*/ 1 h 1"/>
              </a:gdLst>
              <a:ahLst/>
              <a:cxnLst>
                <a:cxn ang="T4">
                  <a:pos x="T0" y="T1"/>
                </a:cxn>
                <a:cxn ang="T5">
                  <a:pos x="T2" y="T3"/>
                </a:cxn>
              </a:cxnLst>
              <a:rect l="T6" t="T7" r="T8" b="T9"/>
              <a:pathLst>
                <a:path w="1105" h="1">
                  <a:moveTo>
                    <a:pt x="1104" y="0"/>
                  </a:moveTo>
                  <a:lnTo>
                    <a:pt x="0" y="0"/>
                  </a:lnTo>
                </a:path>
              </a:pathLst>
            </a:custGeom>
            <a:noFill/>
            <a:ln w="25400" cap="rnd">
              <a:solidFill>
                <a:srgbClr val="C000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00" name="Rectangle 6"/>
            <p:cNvSpPr>
              <a:spLocks noChangeArrowheads="1"/>
            </p:cNvSpPr>
            <p:nvPr/>
          </p:nvSpPr>
          <p:spPr bwMode="auto">
            <a:xfrm>
              <a:off x="2515" y="3538"/>
              <a:ext cx="73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1800" dirty="0" err="1"/>
                <a:t>Technical</a:t>
              </a:r>
              <a:endParaRPr lang="es-ES" altLang="en-US" sz="1800" dirty="0"/>
            </a:p>
            <a:p>
              <a:pPr algn="ctr">
                <a:spcBef>
                  <a:spcPct val="0"/>
                </a:spcBef>
                <a:buFontTx/>
                <a:buNone/>
              </a:pPr>
              <a:r>
                <a:rPr lang="es-ES" altLang="en-US" sz="1800" dirty="0" err="1"/>
                <a:t>Design</a:t>
              </a:r>
              <a:endParaRPr lang="es-ES" altLang="en-US" sz="1800" dirty="0"/>
            </a:p>
          </p:txBody>
        </p:sp>
        <p:sp>
          <p:nvSpPr>
            <p:cNvPr id="8201" name="Freeform 7"/>
            <p:cNvSpPr/>
            <p:nvPr/>
          </p:nvSpPr>
          <p:spPr bwMode="auto">
            <a:xfrm>
              <a:off x="4512" y="2496"/>
              <a:ext cx="433" cy="1057"/>
            </a:xfrm>
            <a:custGeom>
              <a:avLst/>
              <a:gdLst>
                <a:gd name="T0" fmla="*/ 432 w 433"/>
                <a:gd name="T1" fmla="*/ 0 h 1057"/>
                <a:gd name="T2" fmla="*/ 432 w 433"/>
                <a:gd name="T3" fmla="*/ 1056 h 1057"/>
                <a:gd name="T4" fmla="*/ 0 w 433"/>
                <a:gd name="T5" fmla="*/ 1056 h 1057"/>
                <a:gd name="T6" fmla="*/ 0 60000 65536"/>
                <a:gd name="T7" fmla="*/ 0 60000 65536"/>
                <a:gd name="T8" fmla="*/ 0 60000 65536"/>
                <a:gd name="T9" fmla="*/ 0 w 433"/>
                <a:gd name="T10" fmla="*/ 0 h 1057"/>
                <a:gd name="T11" fmla="*/ 433 w 433"/>
                <a:gd name="T12" fmla="*/ 1057 h 1057"/>
              </a:gdLst>
              <a:ahLst/>
              <a:cxnLst>
                <a:cxn ang="T6">
                  <a:pos x="T0" y="T1"/>
                </a:cxn>
                <a:cxn ang="T7">
                  <a:pos x="T2" y="T3"/>
                </a:cxn>
                <a:cxn ang="T8">
                  <a:pos x="T4" y="T5"/>
                </a:cxn>
              </a:cxnLst>
              <a:rect l="T9" t="T10" r="T11" b="T12"/>
              <a:pathLst>
                <a:path w="433" h="1057">
                  <a:moveTo>
                    <a:pt x="432" y="0"/>
                  </a:moveTo>
                  <a:lnTo>
                    <a:pt x="432" y="1056"/>
                  </a:lnTo>
                  <a:lnTo>
                    <a:pt x="0" y="1056"/>
                  </a:lnTo>
                </a:path>
              </a:pathLst>
            </a:custGeom>
            <a:noFill/>
            <a:ln w="25400" cap="rnd">
              <a:solidFill>
                <a:srgbClr val="C000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02" name="Rectangle 8"/>
            <p:cNvSpPr>
              <a:spLocks noChangeArrowheads="1"/>
            </p:cNvSpPr>
            <p:nvPr/>
          </p:nvSpPr>
          <p:spPr bwMode="auto">
            <a:xfrm>
              <a:off x="3925" y="2631"/>
              <a:ext cx="102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1800" dirty="0"/>
                <a:t>Business</a:t>
              </a:r>
              <a:endParaRPr lang="es-ES" altLang="en-US" sz="1800" dirty="0"/>
            </a:p>
            <a:p>
              <a:pPr algn="ctr">
                <a:spcBef>
                  <a:spcPct val="0"/>
                </a:spcBef>
                <a:buFontTx/>
                <a:buNone/>
              </a:pPr>
              <a:r>
                <a:rPr lang="es-ES" altLang="en-US" sz="1800" dirty="0" err="1"/>
                <a:t>Requirements</a:t>
              </a:r>
              <a:endParaRPr lang="es-ES" altLang="en-US" sz="1800" dirty="0"/>
            </a:p>
          </p:txBody>
        </p:sp>
        <p:sp>
          <p:nvSpPr>
            <p:cNvPr id="8203" name="Freeform 9"/>
            <p:cNvSpPr/>
            <p:nvPr/>
          </p:nvSpPr>
          <p:spPr bwMode="auto">
            <a:xfrm>
              <a:off x="816" y="1392"/>
              <a:ext cx="1537" cy="433"/>
            </a:xfrm>
            <a:custGeom>
              <a:avLst/>
              <a:gdLst>
                <a:gd name="T0" fmla="*/ 0 w 1537"/>
                <a:gd name="T1" fmla="*/ 432 h 433"/>
                <a:gd name="T2" fmla="*/ 0 w 1537"/>
                <a:gd name="T3" fmla="*/ 0 h 433"/>
                <a:gd name="T4" fmla="*/ 1536 w 1537"/>
                <a:gd name="T5" fmla="*/ 0 h 433"/>
                <a:gd name="T6" fmla="*/ 0 60000 65536"/>
                <a:gd name="T7" fmla="*/ 0 60000 65536"/>
                <a:gd name="T8" fmla="*/ 0 60000 65536"/>
                <a:gd name="T9" fmla="*/ 0 w 1537"/>
                <a:gd name="T10" fmla="*/ 0 h 433"/>
                <a:gd name="T11" fmla="*/ 1537 w 1537"/>
                <a:gd name="T12" fmla="*/ 433 h 433"/>
              </a:gdLst>
              <a:ahLst/>
              <a:cxnLst>
                <a:cxn ang="T6">
                  <a:pos x="T0" y="T1"/>
                </a:cxn>
                <a:cxn ang="T7">
                  <a:pos x="T2" y="T3"/>
                </a:cxn>
                <a:cxn ang="T8">
                  <a:pos x="T4" y="T5"/>
                </a:cxn>
              </a:cxnLst>
              <a:rect l="T9" t="T10" r="T11" b="T12"/>
              <a:pathLst>
                <a:path w="1537" h="433">
                  <a:moveTo>
                    <a:pt x="0" y="432"/>
                  </a:moveTo>
                  <a:lnTo>
                    <a:pt x="0" y="0"/>
                  </a:lnTo>
                  <a:lnTo>
                    <a:pt x="1536" y="0"/>
                  </a:lnTo>
                </a:path>
              </a:pathLst>
            </a:custGeom>
            <a:noFill/>
            <a:ln w="12700" cap="rnd">
              <a:solidFill>
                <a:srgbClr val="C000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04" name="Rectangle 10"/>
            <p:cNvSpPr>
              <a:spLocks noChangeArrowheads="1"/>
            </p:cNvSpPr>
            <p:nvPr/>
          </p:nvSpPr>
          <p:spPr bwMode="auto">
            <a:xfrm>
              <a:off x="951" y="1186"/>
              <a:ext cx="1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spcBef>
                  <a:spcPct val="0"/>
                </a:spcBef>
                <a:buFontTx/>
                <a:buNone/>
              </a:pPr>
              <a:r>
                <a:rPr lang="es-ES" altLang="en-US" sz="1800"/>
                <a:t>Existing System</a:t>
              </a:r>
              <a:endParaRPr lang="es-ES" altLang="en-US" sz="1800"/>
            </a:p>
          </p:txBody>
        </p:sp>
        <p:sp>
          <p:nvSpPr>
            <p:cNvPr id="8205" name="Freeform 11"/>
            <p:cNvSpPr/>
            <p:nvPr/>
          </p:nvSpPr>
          <p:spPr bwMode="auto">
            <a:xfrm>
              <a:off x="3408" y="1344"/>
              <a:ext cx="1489" cy="481"/>
            </a:xfrm>
            <a:custGeom>
              <a:avLst/>
              <a:gdLst>
                <a:gd name="T0" fmla="*/ 0 w 1489"/>
                <a:gd name="T1" fmla="*/ 0 h 481"/>
                <a:gd name="T2" fmla="*/ 1488 w 1489"/>
                <a:gd name="T3" fmla="*/ 0 h 481"/>
                <a:gd name="T4" fmla="*/ 1488 w 1489"/>
                <a:gd name="T5" fmla="*/ 480 h 481"/>
                <a:gd name="T6" fmla="*/ 0 60000 65536"/>
                <a:gd name="T7" fmla="*/ 0 60000 65536"/>
                <a:gd name="T8" fmla="*/ 0 60000 65536"/>
                <a:gd name="T9" fmla="*/ 0 w 1489"/>
                <a:gd name="T10" fmla="*/ 0 h 481"/>
                <a:gd name="T11" fmla="*/ 1489 w 1489"/>
                <a:gd name="T12" fmla="*/ 481 h 481"/>
              </a:gdLst>
              <a:ahLst/>
              <a:cxnLst>
                <a:cxn ang="T6">
                  <a:pos x="T0" y="T1"/>
                </a:cxn>
                <a:cxn ang="T7">
                  <a:pos x="T2" y="T3"/>
                </a:cxn>
                <a:cxn ang="T8">
                  <a:pos x="T4" y="T5"/>
                </a:cxn>
              </a:cxnLst>
              <a:rect l="T9" t="T10" r="T11" b="T12"/>
              <a:pathLst>
                <a:path w="1489" h="481">
                  <a:moveTo>
                    <a:pt x="0" y="0"/>
                  </a:moveTo>
                  <a:lnTo>
                    <a:pt x="1488" y="0"/>
                  </a:lnTo>
                  <a:lnTo>
                    <a:pt x="1488" y="480"/>
                  </a:lnTo>
                </a:path>
              </a:pathLst>
            </a:custGeom>
            <a:noFill/>
            <a:ln w="25400" cap="rnd">
              <a:solidFill>
                <a:schemeClr val="accent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06" name="Rectangle 12"/>
            <p:cNvSpPr>
              <a:spLocks noChangeArrowheads="1"/>
            </p:cNvSpPr>
            <p:nvPr/>
          </p:nvSpPr>
          <p:spPr bwMode="auto">
            <a:xfrm>
              <a:off x="3687" y="1138"/>
              <a:ext cx="11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spcBef>
                  <a:spcPct val="0"/>
                </a:spcBef>
                <a:buFontTx/>
                <a:buNone/>
              </a:pPr>
              <a:r>
                <a:rPr lang="es-ES" altLang="en-US" sz="1800"/>
                <a:t>Planned Project</a:t>
              </a:r>
              <a:endParaRPr lang="es-ES" altLang="en-US" sz="1800"/>
            </a:p>
          </p:txBody>
        </p:sp>
        <p:sp>
          <p:nvSpPr>
            <p:cNvPr id="8207" name="AutoShape 13"/>
            <p:cNvSpPr>
              <a:spLocks noChangeArrowheads="1"/>
            </p:cNvSpPr>
            <p:nvPr/>
          </p:nvSpPr>
          <p:spPr bwMode="auto">
            <a:xfrm>
              <a:off x="2344" y="1060"/>
              <a:ext cx="1072" cy="664"/>
            </a:xfrm>
            <a:prstGeom prst="roundRect">
              <a:avLst>
                <a:gd name="adj" fmla="val 12495"/>
              </a:avLst>
            </a:prstGeom>
            <a:solidFill>
              <a:schemeClr val="accent1"/>
            </a:solidFill>
            <a:ln w="12700">
              <a:solidFill>
                <a:schemeClr val="bg2"/>
              </a:solidFill>
              <a:round/>
            </a:ln>
          </p:spPr>
          <p:txBody>
            <a:bodyPr wrap="none" lIns="90488" tIns="44450" rIns="90488" bIns="4445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a:t>Planning</a:t>
              </a:r>
              <a:endParaRPr lang="es-ES" altLang="en-US"/>
            </a:p>
          </p:txBody>
        </p:sp>
        <p:sp>
          <p:nvSpPr>
            <p:cNvPr id="8208" name="AutoShape 14"/>
            <p:cNvSpPr>
              <a:spLocks noChangeArrowheads="1"/>
            </p:cNvSpPr>
            <p:nvPr/>
          </p:nvSpPr>
          <p:spPr bwMode="auto">
            <a:xfrm>
              <a:off x="376" y="1828"/>
              <a:ext cx="1072" cy="664"/>
            </a:xfrm>
            <a:prstGeom prst="roundRect">
              <a:avLst>
                <a:gd name="adj" fmla="val 12495"/>
              </a:avLst>
            </a:prstGeom>
            <a:solidFill>
              <a:schemeClr val="accent1"/>
            </a:solidFill>
            <a:ln w="12700">
              <a:solidFill>
                <a:schemeClr val="bg2"/>
              </a:solidFill>
              <a:round/>
            </a:ln>
          </p:spPr>
          <p:txBody>
            <a:bodyPr wrap="none" lIns="90488" tIns="44450" rIns="90488" bIns="4445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a:t>Support</a:t>
              </a:r>
              <a:endParaRPr lang="es-ES" altLang="en-US"/>
            </a:p>
          </p:txBody>
        </p:sp>
        <p:sp>
          <p:nvSpPr>
            <p:cNvPr id="8209" name="AutoShape 15"/>
            <p:cNvSpPr>
              <a:spLocks noChangeArrowheads="1"/>
            </p:cNvSpPr>
            <p:nvPr/>
          </p:nvSpPr>
          <p:spPr bwMode="auto">
            <a:xfrm>
              <a:off x="1204" y="3220"/>
              <a:ext cx="1196" cy="664"/>
            </a:xfrm>
            <a:prstGeom prst="roundRect">
              <a:avLst>
                <a:gd name="adj" fmla="val 12495"/>
              </a:avLst>
            </a:prstGeom>
            <a:solidFill>
              <a:schemeClr val="accent1"/>
            </a:solidFill>
            <a:ln w="12700">
              <a:solidFill>
                <a:schemeClr val="bg2"/>
              </a:solidFill>
              <a:round/>
            </a:ln>
          </p:spPr>
          <p:txBody>
            <a:bodyPr wrap="none" lIns="90488" tIns="44450" rIns="90488" bIns="4445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dirty="0" err="1"/>
                <a:t>Implementation</a:t>
              </a:r>
              <a:endParaRPr lang="es-ES" altLang="en-US" dirty="0"/>
            </a:p>
          </p:txBody>
        </p:sp>
        <p:sp>
          <p:nvSpPr>
            <p:cNvPr id="8210" name="AutoShape 16"/>
            <p:cNvSpPr>
              <a:spLocks noChangeArrowheads="1"/>
            </p:cNvSpPr>
            <p:nvPr/>
          </p:nvSpPr>
          <p:spPr bwMode="auto">
            <a:xfrm>
              <a:off x="3448" y="3220"/>
              <a:ext cx="1072" cy="664"/>
            </a:xfrm>
            <a:prstGeom prst="roundRect">
              <a:avLst>
                <a:gd name="adj" fmla="val 12495"/>
              </a:avLst>
            </a:prstGeom>
            <a:solidFill>
              <a:schemeClr val="accent1"/>
            </a:solidFill>
            <a:ln w="12700">
              <a:solidFill>
                <a:schemeClr val="bg2"/>
              </a:solidFill>
              <a:round/>
            </a:ln>
          </p:spPr>
          <p:txBody>
            <a:bodyPr wrap="none" lIns="90488" tIns="44450" rIns="90488" bIns="4445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a:t>Design</a:t>
              </a:r>
              <a:endParaRPr lang="es-ES" altLang="en-US"/>
            </a:p>
          </p:txBody>
        </p:sp>
        <p:sp>
          <p:nvSpPr>
            <p:cNvPr id="8211" name="AutoShape 17"/>
            <p:cNvSpPr>
              <a:spLocks noChangeArrowheads="1"/>
            </p:cNvSpPr>
            <p:nvPr/>
          </p:nvSpPr>
          <p:spPr bwMode="auto">
            <a:xfrm>
              <a:off x="3412" y="3460"/>
              <a:ext cx="88" cy="184"/>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12" name="AutoShape 18"/>
            <p:cNvSpPr>
              <a:spLocks noChangeArrowheads="1"/>
            </p:cNvSpPr>
            <p:nvPr/>
          </p:nvSpPr>
          <p:spPr bwMode="auto">
            <a:xfrm>
              <a:off x="4360" y="1828"/>
              <a:ext cx="1072" cy="664"/>
            </a:xfrm>
            <a:prstGeom prst="roundRect">
              <a:avLst>
                <a:gd name="adj" fmla="val 12495"/>
              </a:avLst>
            </a:prstGeom>
            <a:solidFill>
              <a:schemeClr val="accent1"/>
            </a:solidFill>
            <a:ln w="12700">
              <a:solidFill>
                <a:schemeClr val="bg2"/>
              </a:solidFill>
              <a:round/>
            </a:ln>
          </p:spPr>
          <p:txBody>
            <a:bodyPr wrap="none" lIns="90488" tIns="44450" rIns="90488" bIns="4445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a:t>Analysis</a:t>
              </a:r>
              <a:endParaRPr lang="es-ES" altLang="en-US"/>
            </a:p>
          </p:txBody>
        </p:sp>
        <p:sp>
          <p:nvSpPr>
            <p:cNvPr id="8213" name="AutoShape 19"/>
            <p:cNvSpPr>
              <a:spLocks noChangeArrowheads="1"/>
            </p:cNvSpPr>
            <p:nvPr/>
          </p:nvSpPr>
          <p:spPr bwMode="auto">
            <a:xfrm>
              <a:off x="4852" y="2452"/>
              <a:ext cx="184" cy="88"/>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8214" name="AutoShape 20"/>
            <p:cNvSpPr>
              <a:spLocks noChangeArrowheads="1"/>
            </p:cNvSpPr>
            <p:nvPr/>
          </p:nvSpPr>
          <p:spPr bwMode="auto">
            <a:xfrm>
              <a:off x="3364" y="1252"/>
              <a:ext cx="88" cy="184"/>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gr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76600" y="381000"/>
            <a:ext cx="6705600" cy="1143000"/>
          </a:xfrm>
          <a:noFill/>
        </p:spPr>
        <p:txBody>
          <a:bodyPr/>
          <a:lstStyle/>
          <a:p>
            <a:r>
              <a:rPr lang="es-ES" altLang="en-US"/>
              <a:t>Feasibility Checkpoints</a:t>
            </a:r>
            <a:endParaRPr lang="es-ES" altLang="en-US"/>
          </a:p>
        </p:txBody>
      </p:sp>
      <p:sp>
        <p:nvSpPr>
          <p:cNvPr id="9219" name="Rectangle 3"/>
          <p:cNvSpPr>
            <a:spLocks noGrp="1" noChangeArrowheads="1"/>
          </p:cNvSpPr>
          <p:nvPr>
            <p:ph type="body" idx="1"/>
          </p:nvPr>
        </p:nvSpPr>
        <p:spPr>
          <a:xfrm>
            <a:off x="673100" y="1442244"/>
            <a:ext cx="10274300" cy="4800600"/>
          </a:xfrm>
          <a:noFill/>
        </p:spPr>
        <p:txBody>
          <a:bodyPr>
            <a:noAutofit/>
          </a:bodyPr>
          <a:lstStyle/>
          <a:p>
            <a:r>
              <a:rPr lang="es-ES" altLang="en-US" sz="2800" dirty="0"/>
              <a:t>systems </a:t>
            </a:r>
            <a:r>
              <a:rPr lang="es-ES" altLang="en-US" sz="2800" dirty="0" err="1"/>
              <a:t>analysis</a:t>
            </a:r>
            <a:r>
              <a:rPr lang="es-ES" altLang="en-US" sz="2800" dirty="0"/>
              <a:t> -- </a:t>
            </a:r>
            <a:r>
              <a:rPr lang="es-ES" altLang="en-US" sz="2800" dirty="0" err="1"/>
              <a:t>study</a:t>
            </a:r>
            <a:endParaRPr lang="es-ES" altLang="en-US" sz="2800" dirty="0"/>
          </a:p>
          <a:p>
            <a:pPr lvl="1"/>
            <a:r>
              <a:rPr lang="es-ES" altLang="en-US" sz="2400" dirty="0" err="1"/>
              <a:t>urgency</a:t>
            </a:r>
            <a:r>
              <a:rPr lang="es-ES" altLang="en-US" sz="2400" dirty="0"/>
              <a:t>?  rough </a:t>
            </a:r>
            <a:r>
              <a:rPr lang="es-ES" altLang="en-US" sz="2400" dirty="0" err="1"/>
              <a:t>cost</a:t>
            </a:r>
            <a:r>
              <a:rPr lang="es-ES" altLang="en-US" sz="2400" dirty="0"/>
              <a:t> </a:t>
            </a:r>
            <a:r>
              <a:rPr lang="es-ES" altLang="en-US" sz="2400" dirty="0" err="1"/>
              <a:t>estimate</a:t>
            </a:r>
            <a:endParaRPr lang="es-ES" altLang="en-US" sz="2400" dirty="0"/>
          </a:p>
          <a:p>
            <a:r>
              <a:rPr lang="es-ES" altLang="en-US" sz="2800" dirty="0"/>
              <a:t>systems </a:t>
            </a:r>
            <a:r>
              <a:rPr lang="es-ES" altLang="en-US" sz="2800" dirty="0" err="1"/>
              <a:t>analysis</a:t>
            </a:r>
            <a:r>
              <a:rPr lang="es-ES" altLang="en-US" sz="2800" dirty="0"/>
              <a:t> -- </a:t>
            </a:r>
            <a:r>
              <a:rPr lang="es-ES" altLang="en-US" sz="2800" dirty="0" err="1"/>
              <a:t>definition</a:t>
            </a:r>
            <a:endParaRPr lang="es-ES" altLang="en-US" sz="2800" dirty="0"/>
          </a:p>
          <a:p>
            <a:pPr lvl="1"/>
            <a:r>
              <a:rPr lang="es-ES" altLang="en-US" sz="2400" dirty="0" err="1"/>
              <a:t>clearer</a:t>
            </a:r>
            <a:r>
              <a:rPr lang="es-ES" altLang="en-US" sz="2400" dirty="0"/>
              <a:t> </a:t>
            </a:r>
            <a:r>
              <a:rPr lang="es-ES" altLang="en-US" sz="2400" dirty="0" err="1"/>
              <a:t>scope</a:t>
            </a:r>
            <a:r>
              <a:rPr lang="es-ES" altLang="en-US" sz="2400" dirty="0"/>
              <a:t>, </a:t>
            </a:r>
            <a:r>
              <a:rPr lang="es-ES" altLang="en-US" sz="2400" dirty="0" err="1"/>
              <a:t>refined</a:t>
            </a:r>
            <a:r>
              <a:rPr lang="es-ES" altLang="en-US" sz="2400" dirty="0"/>
              <a:t> </a:t>
            </a:r>
            <a:r>
              <a:rPr lang="es-ES" altLang="en-US" sz="2400" dirty="0" err="1"/>
              <a:t>cost</a:t>
            </a:r>
            <a:r>
              <a:rPr lang="es-ES" altLang="en-US" sz="2400" dirty="0"/>
              <a:t> </a:t>
            </a:r>
            <a:r>
              <a:rPr lang="es-ES" altLang="en-US" sz="2400" dirty="0" err="1"/>
              <a:t>estimate</a:t>
            </a:r>
            <a:endParaRPr lang="es-ES" altLang="en-US" sz="2400" dirty="0"/>
          </a:p>
          <a:p>
            <a:r>
              <a:rPr lang="es-ES" altLang="en-US" sz="2800" dirty="0">
                <a:solidFill>
                  <a:schemeClr val="accent2"/>
                </a:solidFill>
              </a:rPr>
              <a:t>systems </a:t>
            </a:r>
            <a:r>
              <a:rPr lang="es-ES" altLang="en-US" sz="2800" dirty="0" err="1">
                <a:solidFill>
                  <a:schemeClr val="accent2"/>
                </a:solidFill>
              </a:rPr>
              <a:t>design</a:t>
            </a:r>
            <a:r>
              <a:rPr lang="es-ES" altLang="en-US" sz="2800" dirty="0">
                <a:solidFill>
                  <a:schemeClr val="accent2"/>
                </a:solidFill>
              </a:rPr>
              <a:t> -- </a:t>
            </a:r>
            <a:r>
              <a:rPr lang="es-ES" altLang="en-US" sz="2800" dirty="0" err="1">
                <a:solidFill>
                  <a:schemeClr val="accent2"/>
                </a:solidFill>
              </a:rPr>
              <a:t>selection</a:t>
            </a:r>
            <a:endParaRPr lang="es-ES" altLang="en-US" sz="2800" dirty="0">
              <a:solidFill>
                <a:schemeClr val="accent2"/>
              </a:solidFill>
            </a:endParaRPr>
          </a:p>
          <a:p>
            <a:pPr lvl="1"/>
            <a:r>
              <a:rPr lang="es-ES" altLang="en-US" sz="2400" dirty="0" err="1">
                <a:solidFill>
                  <a:schemeClr val="accent2"/>
                </a:solidFill>
              </a:rPr>
              <a:t>adjust</a:t>
            </a:r>
            <a:r>
              <a:rPr lang="es-ES" altLang="en-US" sz="2400" dirty="0">
                <a:solidFill>
                  <a:schemeClr val="accent2"/>
                </a:solidFill>
              </a:rPr>
              <a:t> </a:t>
            </a:r>
            <a:r>
              <a:rPr lang="es-ES" altLang="en-US" sz="2400" dirty="0" err="1">
                <a:solidFill>
                  <a:schemeClr val="accent2"/>
                </a:solidFill>
              </a:rPr>
              <a:t>scope</a:t>
            </a:r>
            <a:r>
              <a:rPr lang="es-ES" altLang="en-US" sz="2400" dirty="0">
                <a:solidFill>
                  <a:schemeClr val="accent2"/>
                </a:solidFill>
              </a:rPr>
              <a:t>, </a:t>
            </a:r>
            <a:r>
              <a:rPr lang="es-ES" altLang="en-US" sz="2400" dirty="0" err="1">
                <a:solidFill>
                  <a:schemeClr val="accent2"/>
                </a:solidFill>
              </a:rPr>
              <a:t>schedule</a:t>
            </a:r>
            <a:r>
              <a:rPr lang="es-ES" altLang="en-US" sz="2400" dirty="0">
                <a:solidFill>
                  <a:schemeClr val="accent2"/>
                </a:solidFill>
              </a:rPr>
              <a:t>, </a:t>
            </a:r>
            <a:r>
              <a:rPr lang="es-ES" altLang="en-US" sz="2400" dirty="0" err="1">
                <a:solidFill>
                  <a:schemeClr val="accent2"/>
                </a:solidFill>
              </a:rPr>
              <a:t>costs</a:t>
            </a:r>
            <a:endParaRPr lang="es-ES" altLang="en-US" sz="2400" dirty="0">
              <a:solidFill>
                <a:schemeClr val="accent2"/>
              </a:solidFill>
            </a:endParaRPr>
          </a:p>
          <a:p>
            <a:r>
              <a:rPr lang="es-ES" altLang="en-US" sz="2800" dirty="0"/>
              <a:t>systems </a:t>
            </a:r>
            <a:r>
              <a:rPr lang="es-ES" altLang="en-US" sz="2800" dirty="0" err="1"/>
              <a:t>design</a:t>
            </a:r>
            <a:r>
              <a:rPr lang="es-ES" altLang="en-US" sz="2800" dirty="0"/>
              <a:t> -- procurement</a:t>
            </a:r>
            <a:endParaRPr lang="es-ES" altLang="en-US" sz="2800" dirty="0"/>
          </a:p>
          <a:p>
            <a:pPr lvl="1"/>
            <a:r>
              <a:rPr lang="es-ES" altLang="en-US" sz="2400" dirty="0" err="1"/>
              <a:t>option</a:t>
            </a:r>
            <a:r>
              <a:rPr lang="es-ES" altLang="en-US" sz="2400" dirty="0"/>
              <a:t> </a:t>
            </a:r>
            <a:r>
              <a:rPr lang="es-ES" altLang="en-US" sz="2400" dirty="0" err="1"/>
              <a:t>check</a:t>
            </a:r>
            <a:r>
              <a:rPr lang="es-ES" altLang="en-US" sz="2400" dirty="0"/>
              <a:t> </a:t>
            </a:r>
            <a:r>
              <a:rPr lang="es-ES" altLang="en-US" sz="2400" dirty="0" err="1"/>
              <a:t>before</a:t>
            </a:r>
            <a:r>
              <a:rPr lang="es-ES" altLang="en-US" sz="2400" dirty="0"/>
              <a:t> </a:t>
            </a:r>
            <a:r>
              <a:rPr lang="es-ES" altLang="en-US" sz="2400" dirty="0" err="1"/>
              <a:t>letting</a:t>
            </a:r>
            <a:r>
              <a:rPr lang="es-ES" altLang="en-US" sz="2400" dirty="0"/>
              <a:t> </a:t>
            </a:r>
            <a:r>
              <a:rPr lang="es-ES" altLang="en-US" sz="2400" dirty="0" err="1"/>
              <a:t>contracts</a:t>
            </a:r>
            <a:endParaRPr lang="es-ES" altLang="en-US" sz="2400" dirty="0"/>
          </a:p>
          <a:p>
            <a:r>
              <a:rPr lang="es-ES" altLang="en-US" sz="2800" dirty="0"/>
              <a:t>systems </a:t>
            </a:r>
            <a:r>
              <a:rPr lang="es-ES" altLang="en-US" sz="2800" dirty="0" err="1"/>
              <a:t>design</a:t>
            </a:r>
            <a:r>
              <a:rPr lang="es-ES" altLang="en-US" sz="2800" dirty="0"/>
              <a:t> -- </a:t>
            </a:r>
            <a:r>
              <a:rPr lang="es-ES" altLang="en-US" sz="2800" dirty="0" err="1"/>
              <a:t>detail</a:t>
            </a:r>
            <a:r>
              <a:rPr lang="es-ES" altLang="en-US" sz="2800" dirty="0"/>
              <a:t> </a:t>
            </a:r>
            <a:r>
              <a:rPr lang="es-ES" altLang="en-US" sz="2800" dirty="0" err="1"/>
              <a:t>design</a:t>
            </a:r>
            <a:endParaRPr lang="es-ES" altLang="en-US" sz="2800" dirty="0"/>
          </a:p>
          <a:p>
            <a:pPr lvl="1"/>
            <a:r>
              <a:rPr lang="es-ES" altLang="en-US" sz="2400" dirty="0" err="1"/>
              <a:t>one</a:t>
            </a:r>
            <a:r>
              <a:rPr lang="es-ES" altLang="en-US" sz="2400" dirty="0"/>
              <a:t> </a:t>
            </a:r>
            <a:r>
              <a:rPr lang="es-ES" altLang="en-US" sz="2400" dirty="0" err="1"/>
              <a:t>last</a:t>
            </a:r>
            <a:r>
              <a:rPr lang="es-ES" altLang="en-US" sz="2400" dirty="0"/>
              <a:t> chance to cancel </a:t>
            </a:r>
            <a:r>
              <a:rPr lang="es-ES" altLang="en-US" sz="2400" dirty="0" err="1"/>
              <a:t>or</a:t>
            </a:r>
            <a:r>
              <a:rPr lang="es-ES" altLang="en-US" sz="2400" dirty="0"/>
              <a:t> </a:t>
            </a:r>
            <a:r>
              <a:rPr lang="es-ES" altLang="en-US" sz="2400" dirty="0" err="1"/>
              <a:t>downsize</a:t>
            </a:r>
            <a:endParaRPr lang="es-ES" altLang="en-US" sz="2400" dirty="0"/>
          </a:p>
        </p:txBody>
      </p:sp>
      <p:grpSp>
        <p:nvGrpSpPr>
          <p:cNvPr id="9220" name="Group 22"/>
          <p:cNvGrpSpPr/>
          <p:nvPr/>
        </p:nvGrpSpPr>
        <p:grpSpPr bwMode="auto">
          <a:xfrm>
            <a:off x="984250" y="221456"/>
            <a:ext cx="1639886" cy="919163"/>
            <a:chOff x="428" y="234"/>
            <a:chExt cx="1033" cy="579"/>
          </a:xfrm>
        </p:grpSpPr>
        <p:sp>
          <p:nvSpPr>
            <p:cNvPr id="9221" name="Freeform 4"/>
            <p:cNvSpPr/>
            <p:nvPr/>
          </p:nvSpPr>
          <p:spPr bwMode="auto">
            <a:xfrm>
              <a:off x="518" y="518"/>
              <a:ext cx="78" cy="212"/>
            </a:xfrm>
            <a:custGeom>
              <a:avLst/>
              <a:gdLst>
                <a:gd name="T0" fmla="*/ 77 w 78"/>
                <a:gd name="T1" fmla="*/ 211 h 212"/>
                <a:gd name="T2" fmla="*/ 0 w 78"/>
                <a:gd name="T3" fmla="*/ 211 h 212"/>
                <a:gd name="T4" fmla="*/ 0 w 78"/>
                <a:gd name="T5" fmla="*/ 0 h 212"/>
                <a:gd name="T6" fmla="*/ 0 60000 65536"/>
                <a:gd name="T7" fmla="*/ 0 60000 65536"/>
                <a:gd name="T8" fmla="*/ 0 60000 65536"/>
                <a:gd name="T9" fmla="*/ 0 w 78"/>
                <a:gd name="T10" fmla="*/ 0 h 212"/>
                <a:gd name="T11" fmla="*/ 78 w 78"/>
                <a:gd name="T12" fmla="*/ 212 h 212"/>
              </a:gdLst>
              <a:ahLst/>
              <a:cxnLst>
                <a:cxn ang="T6">
                  <a:pos x="T0" y="T1"/>
                </a:cxn>
                <a:cxn ang="T7">
                  <a:pos x="T2" y="T3"/>
                </a:cxn>
                <a:cxn ang="T8">
                  <a:pos x="T4" y="T5"/>
                </a:cxn>
              </a:cxnLst>
              <a:rect l="T9" t="T10" r="T11" b="T12"/>
              <a:pathLst>
                <a:path w="78" h="212">
                  <a:moveTo>
                    <a:pt x="77" y="211"/>
                  </a:moveTo>
                  <a:lnTo>
                    <a:pt x="0" y="211"/>
                  </a:lnTo>
                  <a:lnTo>
                    <a:pt x="0" y="0"/>
                  </a:lnTo>
                </a:path>
              </a:pathLst>
            </a:custGeom>
            <a:noFill/>
            <a:ln w="12700" cap="rnd">
              <a:solidFill>
                <a:schemeClr val="bg2"/>
              </a:solidFill>
              <a:rou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22" name="Rectangle 5"/>
            <p:cNvSpPr>
              <a:spLocks noChangeArrowheads="1"/>
            </p:cNvSpPr>
            <p:nvPr/>
          </p:nvSpPr>
          <p:spPr bwMode="auto">
            <a:xfrm>
              <a:off x="428" y="550"/>
              <a:ext cx="18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9525" rIns="19050" bIns="9525">
              <a:spAutoFit/>
            </a:bodyP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t>Production</a:t>
              </a:r>
              <a:endParaRPr lang="es-ES" altLang="en-US" sz="400"/>
            </a:p>
            <a:p>
              <a:pPr algn="ctr">
                <a:spcBef>
                  <a:spcPct val="0"/>
                </a:spcBef>
                <a:buFontTx/>
                <a:buNone/>
              </a:pPr>
              <a:r>
                <a:rPr lang="es-ES" altLang="en-US" sz="400"/>
                <a:t>System</a:t>
              </a:r>
              <a:endParaRPr lang="es-ES" altLang="en-US" sz="400"/>
            </a:p>
          </p:txBody>
        </p:sp>
        <p:sp>
          <p:nvSpPr>
            <p:cNvPr id="9223" name="Freeform 6"/>
            <p:cNvSpPr/>
            <p:nvPr/>
          </p:nvSpPr>
          <p:spPr bwMode="auto">
            <a:xfrm>
              <a:off x="815" y="729"/>
              <a:ext cx="222" cy="1"/>
            </a:xfrm>
            <a:custGeom>
              <a:avLst/>
              <a:gdLst>
                <a:gd name="T0" fmla="*/ 221 w 222"/>
                <a:gd name="T1" fmla="*/ 0 h 1"/>
                <a:gd name="T2" fmla="*/ 0 w 222"/>
                <a:gd name="T3" fmla="*/ 0 h 1"/>
                <a:gd name="T4" fmla="*/ 0 60000 65536"/>
                <a:gd name="T5" fmla="*/ 0 60000 65536"/>
                <a:gd name="T6" fmla="*/ 0 w 222"/>
                <a:gd name="T7" fmla="*/ 0 h 1"/>
                <a:gd name="T8" fmla="*/ 222 w 222"/>
                <a:gd name="T9" fmla="*/ 1 h 1"/>
              </a:gdLst>
              <a:ahLst/>
              <a:cxnLst>
                <a:cxn ang="T4">
                  <a:pos x="T0" y="T1"/>
                </a:cxn>
                <a:cxn ang="T5">
                  <a:pos x="T2" y="T3"/>
                </a:cxn>
              </a:cxnLst>
              <a:rect l="T6" t="T7" r="T8" b="T9"/>
              <a:pathLst>
                <a:path w="222" h="1">
                  <a:moveTo>
                    <a:pt x="221" y="0"/>
                  </a:moveTo>
                  <a:lnTo>
                    <a:pt x="0" y="0"/>
                  </a:lnTo>
                </a:path>
              </a:pathLst>
            </a:custGeom>
            <a:noFill/>
            <a:ln w="12700" cap="rnd">
              <a:solidFill>
                <a:schemeClr val="bg2"/>
              </a:solidFill>
              <a:rou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24" name="Rectangle 7"/>
            <p:cNvSpPr>
              <a:spLocks noChangeArrowheads="1"/>
            </p:cNvSpPr>
            <p:nvPr/>
          </p:nvSpPr>
          <p:spPr bwMode="auto">
            <a:xfrm>
              <a:off x="849" y="723"/>
              <a:ext cx="16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9525" rIns="19050" bIns="9525">
              <a:spAutoFit/>
            </a:bodyP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t>Technical</a:t>
              </a:r>
              <a:endParaRPr lang="es-ES" altLang="en-US" sz="400"/>
            </a:p>
            <a:p>
              <a:pPr algn="ctr">
                <a:spcBef>
                  <a:spcPct val="0"/>
                </a:spcBef>
                <a:buFontTx/>
                <a:buNone/>
              </a:pPr>
              <a:r>
                <a:rPr lang="es-ES" altLang="en-US" sz="400"/>
                <a:t>Design</a:t>
              </a:r>
              <a:endParaRPr lang="es-ES" altLang="en-US" sz="400"/>
            </a:p>
          </p:txBody>
        </p:sp>
        <p:sp>
          <p:nvSpPr>
            <p:cNvPr id="9225" name="Freeform 8"/>
            <p:cNvSpPr/>
            <p:nvPr/>
          </p:nvSpPr>
          <p:spPr bwMode="auto">
            <a:xfrm>
              <a:off x="1257" y="518"/>
              <a:ext cx="88" cy="212"/>
            </a:xfrm>
            <a:custGeom>
              <a:avLst/>
              <a:gdLst>
                <a:gd name="T0" fmla="*/ 87 w 88"/>
                <a:gd name="T1" fmla="*/ 0 h 212"/>
                <a:gd name="T2" fmla="*/ 87 w 88"/>
                <a:gd name="T3" fmla="*/ 211 h 212"/>
                <a:gd name="T4" fmla="*/ 0 w 88"/>
                <a:gd name="T5" fmla="*/ 211 h 212"/>
                <a:gd name="T6" fmla="*/ 0 60000 65536"/>
                <a:gd name="T7" fmla="*/ 0 60000 65536"/>
                <a:gd name="T8" fmla="*/ 0 60000 65536"/>
                <a:gd name="T9" fmla="*/ 0 w 88"/>
                <a:gd name="T10" fmla="*/ 0 h 212"/>
                <a:gd name="T11" fmla="*/ 88 w 88"/>
                <a:gd name="T12" fmla="*/ 212 h 212"/>
              </a:gdLst>
              <a:ahLst/>
              <a:cxnLst>
                <a:cxn ang="T6">
                  <a:pos x="T0" y="T1"/>
                </a:cxn>
                <a:cxn ang="T7">
                  <a:pos x="T2" y="T3"/>
                </a:cxn>
                <a:cxn ang="T8">
                  <a:pos x="T4" y="T5"/>
                </a:cxn>
              </a:cxnLst>
              <a:rect l="T9" t="T10" r="T11" b="T12"/>
              <a:pathLst>
                <a:path w="88" h="212">
                  <a:moveTo>
                    <a:pt x="87" y="0"/>
                  </a:moveTo>
                  <a:lnTo>
                    <a:pt x="87" y="211"/>
                  </a:lnTo>
                  <a:lnTo>
                    <a:pt x="0" y="211"/>
                  </a:lnTo>
                </a:path>
              </a:pathLst>
            </a:custGeom>
            <a:noFill/>
            <a:ln w="12700" cap="rnd">
              <a:solidFill>
                <a:schemeClr val="bg2"/>
              </a:solidFill>
              <a:rou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26" name="Rectangle 9"/>
            <p:cNvSpPr>
              <a:spLocks noChangeArrowheads="1"/>
            </p:cNvSpPr>
            <p:nvPr/>
          </p:nvSpPr>
          <p:spPr bwMode="auto">
            <a:xfrm>
              <a:off x="1234" y="559"/>
              <a:ext cx="22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9525" rIns="19050" bIns="9525">
              <a:spAutoFit/>
            </a:bodyP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t>Business</a:t>
              </a:r>
              <a:endParaRPr lang="es-ES" altLang="en-US" sz="400"/>
            </a:p>
            <a:p>
              <a:pPr algn="ctr">
                <a:spcBef>
                  <a:spcPct val="0"/>
                </a:spcBef>
                <a:buFontTx/>
                <a:buNone/>
              </a:pPr>
              <a:r>
                <a:rPr lang="es-ES" altLang="en-US" sz="400"/>
                <a:t>Requirements</a:t>
              </a:r>
              <a:endParaRPr lang="es-ES" altLang="en-US" sz="400"/>
            </a:p>
          </p:txBody>
        </p:sp>
        <p:sp>
          <p:nvSpPr>
            <p:cNvPr id="9227" name="Freeform 10"/>
            <p:cNvSpPr/>
            <p:nvPr/>
          </p:nvSpPr>
          <p:spPr bwMode="auto">
            <a:xfrm>
              <a:off x="518" y="297"/>
              <a:ext cx="308" cy="88"/>
            </a:xfrm>
            <a:custGeom>
              <a:avLst/>
              <a:gdLst>
                <a:gd name="T0" fmla="*/ 0 w 308"/>
                <a:gd name="T1" fmla="*/ 87 h 88"/>
                <a:gd name="T2" fmla="*/ 0 w 308"/>
                <a:gd name="T3" fmla="*/ 0 h 88"/>
                <a:gd name="T4" fmla="*/ 307 w 308"/>
                <a:gd name="T5" fmla="*/ 0 h 88"/>
                <a:gd name="T6" fmla="*/ 0 60000 65536"/>
                <a:gd name="T7" fmla="*/ 0 60000 65536"/>
                <a:gd name="T8" fmla="*/ 0 60000 65536"/>
                <a:gd name="T9" fmla="*/ 0 w 308"/>
                <a:gd name="T10" fmla="*/ 0 h 88"/>
                <a:gd name="T11" fmla="*/ 308 w 308"/>
                <a:gd name="T12" fmla="*/ 88 h 88"/>
              </a:gdLst>
              <a:ahLst/>
              <a:cxnLst>
                <a:cxn ang="T6">
                  <a:pos x="T0" y="T1"/>
                </a:cxn>
                <a:cxn ang="T7">
                  <a:pos x="T2" y="T3"/>
                </a:cxn>
                <a:cxn ang="T8">
                  <a:pos x="T4" y="T5"/>
                </a:cxn>
              </a:cxnLst>
              <a:rect l="T9" t="T10" r="T11" b="T12"/>
              <a:pathLst>
                <a:path w="308" h="88">
                  <a:moveTo>
                    <a:pt x="0" y="87"/>
                  </a:moveTo>
                  <a:lnTo>
                    <a:pt x="0" y="0"/>
                  </a:lnTo>
                  <a:lnTo>
                    <a:pt x="307" y="0"/>
                  </a:lnTo>
                </a:path>
              </a:pathLst>
            </a:custGeom>
            <a:noFill/>
            <a:ln w="12700" cap="rnd">
              <a:solidFill>
                <a:schemeClr val="bg2"/>
              </a:solidFill>
              <a:rou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28" name="Rectangle 11"/>
            <p:cNvSpPr>
              <a:spLocks noChangeArrowheads="1"/>
            </p:cNvSpPr>
            <p:nvPr/>
          </p:nvSpPr>
          <p:spPr bwMode="auto">
            <a:xfrm>
              <a:off x="544" y="253"/>
              <a:ext cx="254"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9525" rIns="19050" bIns="9525">
              <a:spAutoFit/>
            </a:bodyP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spcBef>
                  <a:spcPct val="0"/>
                </a:spcBef>
                <a:buFontTx/>
                <a:buNone/>
              </a:pPr>
              <a:r>
                <a:rPr lang="es-ES" altLang="en-US" sz="400"/>
                <a:t>Existing System</a:t>
              </a:r>
              <a:endParaRPr lang="es-ES" altLang="en-US" sz="400"/>
            </a:p>
          </p:txBody>
        </p:sp>
        <p:sp>
          <p:nvSpPr>
            <p:cNvPr id="9229" name="Freeform 12"/>
            <p:cNvSpPr/>
            <p:nvPr/>
          </p:nvSpPr>
          <p:spPr bwMode="auto">
            <a:xfrm>
              <a:off x="1036" y="288"/>
              <a:ext cx="299" cy="97"/>
            </a:xfrm>
            <a:custGeom>
              <a:avLst/>
              <a:gdLst>
                <a:gd name="T0" fmla="*/ 0 w 299"/>
                <a:gd name="T1" fmla="*/ 0 h 97"/>
                <a:gd name="T2" fmla="*/ 298 w 299"/>
                <a:gd name="T3" fmla="*/ 0 h 97"/>
                <a:gd name="T4" fmla="*/ 298 w 299"/>
                <a:gd name="T5" fmla="*/ 96 h 97"/>
                <a:gd name="T6" fmla="*/ 0 60000 65536"/>
                <a:gd name="T7" fmla="*/ 0 60000 65536"/>
                <a:gd name="T8" fmla="*/ 0 60000 65536"/>
                <a:gd name="T9" fmla="*/ 0 w 299"/>
                <a:gd name="T10" fmla="*/ 0 h 97"/>
                <a:gd name="T11" fmla="*/ 299 w 299"/>
                <a:gd name="T12" fmla="*/ 97 h 97"/>
              </a:gdLst>
              <a:ahLst/>
              <a:cxnLst>
                <a:cxn ang="T6">
                  <a:pos x="T0" y="T1"/>
                </a:cxn>
                <a:cxn ang="T7">
                  <a:pos x="T2" y="T3"/>
                </a:cxn>
                <a:cxn ang="T8">
                  <a:pos x="T4" y="T5"/>
                </a:cxn>
              </a:cxnLst>
              <a:rect l="T9" t="T10" r="T11" b="T12"/>
              <a:pathLst>
                <a:path w="299" h="97">
                  <a:moveTo>
                    <a:pt x="0" y="0"/>
                  </a:moveTo>
                  <a:lnTo>
                    <a:pt x="298" y="0"/>
                  </a:lnTo>
                  <a:lnTo>
                    <a:pt x="298" y="96"/>
                  </a:lnTo>
                </a:path>
              </a:pathLst>
            </a:custGeom>
            <a:noFill/>
            <a:ln w="12700" cap="rnd">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30" name="Rectangle 13"/>
            <p:cNvSpPr>
              <a:spLocks noChangeArrowheads="1"/>
            </p:cNvSpPr>
            <p:nvPr/>
          </p:nvSpPr>
          <p:spPr bwMode="auto">
            <a:xfrm>
              <a:off x="1092" y="243"/>
              <a:ext cx="253"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9525" rIns="19050" bIns="9525">
              <a:spAutoFit/>
            </a:bodyP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spcBef>
                  <a:spcPct val="0"/>
                </a:spcBef>
                <a:buFontTx/>
                <a:buNone/>
              </a:pPr>
              <a:r>
                <a:rPr lang="es-ES" altLang="en-US" sz="400"/>
                <a:t>Planned Project</a:t>
              </a:r>
              <a:endParaRPr lang="es-ES" altLang="en-US" sz="400"/>
            </a:p>
          </p:txBody>
        </p:sp>
        <p:sp>
          <p:nvSpPr>
            <p:cNvPr id="9231" name="AutoShape 14"/>
            <p:cNvSpPr>
              <a:spLocks noChangeArrowheads="1"/>
            </p:cNvSpPr>
            <p:nvPr/>
          </p:nvSpPr>
          <p:spPr bwMode="auto">
            <a:xfrm>
              <a:off x="827" y="234"/>
              <a:ext cx="208" cy="126"/>
            </a:xfrm>
            <a:prstGeom prst="roundRect">
              <a:avLst>
                <a:gd name="adj" fmla="val 12495"/>
              </a:avLst>
            </a:prstGeom>
            <a:solidFill>
              <a:schemeClr val="accent1"/>
            </a:solidFill>
            <a:ln w="12700">
              <a:solidFill>
                <a:schemeClr val="bg2"/>
              </a:solidFill>
              <a:round/>
            </a:ln>
          </p:spPr>
          <p:txBody>
            <a:bodyPr wrap="none" lIns="19050" tIns="9525" rIns="19050" bIns="9525" anchor="ct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solidFill>
                    <a:schemeClr val="bg2"/>
                  </a:solidFill>
                </a:rPr>
                <a:t>Planning</a:t>
              </a:r>
              <a:endParaRPr lang="es-ES" altLang="en-US" sz="400">
                <a:solidFill>
                  <a:schemeClr val="bg2"/>
                </a:solidFill>
              </a:endParaRPr>
            </a:p>
          </p:txBody>
        </p:sp>
        <p:sp>
          <p:nvSpPr>
            <p:cNvPr id="9232" name="AutoShape 15"/>
            <p:cNvSpPr>
              <a:spLocks noChangeArrowheads="1"/>
            </p:cNvSpPr>
            <p:nvPr/>
          </p:nvSpPr>
          <p:spPr bwMode="auto">
            <a:xfrm>
              <a:off x="433" y="388"/>
              <a:ext cx="208" cy="126"/>
            </a:xfrm>
            <a:prstGeom prst="roundRect">
              <a:avLst>
                <a:gd name="adj" fmla="val 12495"/>
              </a:avLst>
            </a:prstGeom>
            <a:solidFill>
              <a:schemeClr val="accent1"/>
            </a:solidFill>
            <a:ln w="12700">
              <a:solidFill>
                <a:schemeClr val="bg2"/>
              </a:solidFill>
              <a:round/>
            </a:ln>
          </p:spPr>
          <p:txBody>
            <a:bodyPr wrap="none" lIns="19050" tIns="9525" rIns="19050" bIns="9525" anchor="ct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solidFill>
                    <a:schemeClr val="bg2"/>
                  </a:solidFill>
                </a:rPr>
                <a:t>Support</a:t>
              </a:r>
              <a:endParaRPr lang="es-ES" altLang="en-US" sz="400">
                <a:solidFill>
                  <a:schemeClr val="bg2"/>
                </a:solidFill>
              </a:endParaRPr>
            </a:p>
          </p:txBody>
        </p:sp>
        <p:sp>
          <p:nvSpPr>
            <p:cNvPr id="9233" name="AutoShape 16"/>
            <p:cNvSpPr>
              <a:spLocks noChangeArrowheads="1"/>
            </p:cNvSpPr>
            <p:nvPr/>
          </p:nvSpPr>
          <p:spPr bwMode="auto">
            <a:xfrm>
              <a:off x="599" y="666"/>
              <a:ext cx="215" cy="126"/>
            </a:xfrm>
            <a:prstGeom prst="roundRect">
              <a:avLst>
                <a:gd name="adj" fmla="val 12495"/>
              </a:avLst>
            </a:prstGeom>
            <a:solidFill>
              <a:schemeClr val="accent1"/>
            </a:solidFill>
            <a:ln w="12700">
              <a:solidFill>
                <a:schemeClr val="bg2"/>
              </a:solidFill>
              <a:round/>
            </a:ln>
          </p:spPr>
          <p:txBody>
            <a:bodyPr wrap="none" lIns="19050" tIns="9525" rIns="19050" bIns="9525" anchor="ct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solidFill>
                    <a:schemeClr val="bg2"/>
                  </a:solidFill>
                </a:rPr>
                <a:t>Implementation</a:t>
              </a:r>
              <a:endParaRPr lang="es-ES" altLang="en-US" sz="400">
                <a:solidFill>
                  <a:schemeClr val="bg2"/>
                </a:solidFill>
              </a:endParaRPr>
            </a:p>
          </p:txBody>
        </p:sp>
        <p:sp>
          <p:nvSpPr>
            <p:cNvPr id="9234" name="AutoShape 17"/>
            <p:cNvSpPr>
              <a:spLocks noChangeArrowheads="1"/>
            </p:cNvSpPr>
            <p:nvPr/>
          </p:nvSpPr>
          <p:spPr bwMode="auto">
            <a:xfrm>
              <a:off x="1048" y="666"/>
              <a:ext cx="208" cy="126"/>
            </a:xfrm>
            <a:prstGeom prst="roundRect">
              <a:avLst>
                <a:gd name="adj" fmla="val 12495"/>
              </a:avLst>
            </a:prstGeom>
            <a:solidFill>
              <a:schemeClr val="accent1"/>
            </a:solidFill>
            <a:ln w="12700">
              <a:solidFill>
                <a:schemeClr val="bg2"/>
              </a:solidFill>
              <a:round/>
            </a:ln>
          </p:spPr>
          <p:txBody>
            <a:bodyPr wrap="none" lIns="19050" tIns="9525" rIns="19050" bIns="9525" anchor="ct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solidFill>
                    <a:schemeClr val="bg2"/>
                  </a:solidFill>
                </a:rPr>
                <a:t>Design</a:t>
              </a:r>
              <a:endParaRPr lang="es-ES" altLang="en-US" sz="400">
                <a:solidFill>
                  <a:schemeClr val="bg2"/>
                </a:solidFill>
              </a:endParaRPr>
            </a:p>
          </p:txBody>
        </p:sp>
        <p:sp>
          <p:nvSpPr>
            <p:cNvPr id="9235" name="AutoShape 18"/>
            <p:cNvSpPr>
              <a:spLocks noChangeArrowheads="1"/>
            </p:cNvSpPr>
            <p:nvPr/>
          </p:nvSpPr>
          <p:spPr bwMode="auto">
            <a:xfrm>
              <a:off x="1040" y="714"/>
              <a:ext cx="12" cy="30"/>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36" name="AutoShape 19"/>
            <p:cNvSpPr>
              <a:spLocks noChangeArrowheads="1"/>
            </p:cNvSpPr>
            <p:nvPr/>
          </p:nvSpPr>
          <p:spPr bwMode="auto">
            <a:xfrm>
              <a:off x="1230" y="388"/>
              <a:ext cx="208" cy="126"/>
            </a:xfrm>
            <a:prstGeom prst="roundRect">
              <a:avLst>
                <a:gd name="adj" fmla="val 12495"/>
              </a:avLst>
            </a:prstGeom>
            <a:solidFill>
              <a:schemeClr val="accent1"/>
            </a:solidFill>
            <a:ln w="12700">
              <a:solidFill>
                <a:schemeClr val="bg2"/>
              </a:solidFill>
              <a:round/>
            </a:ln>
          </p:spPr>
          <p:txBody>
            <a:bodyPr wrap="none" lIns="19050" tIns="9525" rIns="19050" bIns="9525" anchor="ctr"/>
            <a:lstStyle>
              <a:lvl1pPr defTabSz="36830">
                <a:defRPr sz="2000">
                  <a:solidFill>
                    <a:schemeClr val="tx1"/>
                  </a:solidFill>
                  <a:latin typeface="Arial" panose="020B0604020202020204" pitchFamily="34" charset="0"/>
                </a:defRPr>
              </a:lvl1pPr>
              <a:lvl2pPr marL="742950" indent="-285750" defTabSz="36830">
                <a:defRPr sz="2000">
                  <a:solidFill>
                    <a:schemeClr val="tx1"/>
                  </a:solidFill>
                  <a:latin typeface="Arial" panose="020B0604020202020204" pitchFamily="34" charset="0"/>
                </a:defRPr>
              </a:lvl2pPr>
              <a:lvl3pPr marL="1143000" indent="-228600" defTabSz="36830">
                <a:defRPr sz="2000">
                  <a:solidFill>
                    <a:schemeClr val="tx1"/>
                  </a:solidFill>
                  <a:latin typeface="Arial" panose="020B0604020202020204" pitchFamily="34" charset="0"/>
                </a:defRPr>
              </a:lvl3pPr>
              <a:lvl4pPr marL="1600200" indent="-228600" defTabSz="36830">
                <a:defRPr sz="2000">
                  <a:solidFill>
                    <a:schemeClr val="tx1"/>
                  </a:solidFill>
                  <a:latin typeface="Arial" panose="020B0604020202020204" pitchFamily="34" charset="0"/>
                </a:defRPr>
              </a:lvl4pPr>
              <a:lvl5pPr marL="2057400" indent="-228600" defTabSz="36830">
                <a:defRPr sz="2000">
                  <a:solidFill>
                    <a:schemeClr val="tx1"/>
                  </a:solidFill>
                  <a:latin typeface="Arial" panose="020B0604020202020204" pitchFamily="34" charset="0"/>
                </a:defRPr>
              </a:lvl5pPr>
              <a:lvl6pPr marL="25146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defTabSz="3683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pPr algn="ctr">
                <a:spcBef>
                  <a:spcPct val="0"/>
                </a:spcBef>
                <a:buFontTx/>
                <a:buNone/>
              </a:pPr>
              <a:r>
                <a:rPr lang="es-ES" altLang="en-US" sz="400">
                  <a:solidFill>
                    <a:schemeClr val="bg2"/>
                  </a:solidFill>
                </a:rPr>
                <a:t>Analysis</a:t>
              </a:r>
              <a:endParaRPr lang="es-ES" altLang="en-US" sz="400">
                <a:solidFill>
                  <a:schemeClr val="bg2"/>
                </a:solidFill>
              </a:endParaRPr>
            </a:p>
          </p:txBody>
        </p:sp>
        <p:sp>
          <p:nvSpPr>
            <p:cNvPr id="9237" name="AutoShape 20"/>
            <p:cNvSpPr>
              <a:spLocks noChangeArrowheads="1"/>
            </p:cNvSpPr>
            <p:nvPr/>
          </p:nvSpPr>
          <p:spPr bwMode="auto">
            <a:xfrm>
              <a:off x="1328" y="512"/>
              <a:ext cx="31" cy="11"/>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sp>
          <p:nvSpPr>
            <p:cNvPr id="9238" name="AutoShape 21"/>
            <p:cNvSpPr>
              <a:spLocks noChangeArrowheads="1"/>
            </p:cNvSpPr>
            <p:nvPr/>
          </p:nvSpPr>
          <p:spPr bwMode="auto">
            <a:xfrm>
              <a:off x="1031" y="272"/>
              <a:ext cx="11" cy="31"/>
            </a:xfrm>
            <a:prstGeom prst="diamond">
              <a:avLst/>
            </a:prstGeom>
            <a:solidFill>
              <a:schemeClr val="hlink"/>
            </a:solidFill>
            <a:ln w="12700">
              <a:solidFill>
                <a:schemeClr val="bg2"/>
              </a:solidFill>
              <a:miter lim="800000"/>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a:solidFill>
                    <a:schemeClr val="tx1"/>
                  </a:solidFill>
                  <a:latin typeface="Arial" panose="020B0604020202020204" pitchFamily="34" charset="0"/>
                </a:defRPr>
              </a:lvl9pPr>
            </a:lstStyle>
            <a:p>
              <a:endParaRPr lang="en-US" altLang="en-US"/>
            </a:p>
          </p:txBody>
        </p:sp>
      </p:gr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219">
                                            <p:txEl>
                                              <p:pRg st="7" end="7"/>
                                            </p:txEl>
                                          </p:spTgt>
                                        </p:tgtEl>
                                        <p:attrNameLst>
                                          <p:attrName>style.visibility</p:attrName>
                                        </p:attrNameLst>
                                      </p:cBhvr>
                                      <p:to>
                                        <p:strVal val="visible"/>
                                      </p:to>
                                    </p:set>
                                    <p:anim calcmode="lin" valueType="num">
                                      <p:cBhvr additive="base">
                                        <p:cTn id="4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219">
                                            <p:txEl>
                                              <p:pRg st="8" end="8"/>
                                            </p:txEl>
                                          </p:spTgt>
                                        </p:tgtEl>
                                        <p:attrNameLst>
                                          <p:attrName>style.visibility</p:attrName>
                                        </p:attrNameLst>
                                      </p:cBhvr>
                                      <p:to>
                                        <p:strVal val="visible"/>
                                      </p:to>
                                    </p:set>
                                    <p:anim calcmode="lin" valueType="num">
                                      <p:cBhvr additive="base">
                                        <p:cTn id="55"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219">
                                            <p:txEl>
                                              <p:pRg st="9" end="9"/>
                                            </p:txEl>
                                          </p:spTgt>
                                        </p:tgtEl>
                                        <p:attrNameLst>
                                          <p:attrName>style.visibility</p:attrName>
                                        </p:attrNameLst>
                                      </p:cBhvr>
                                      <p:to>
                                        <p:strVal val="visible"/>
                                      </p:to>
                                    </p:set>
                                    <p:anim calcmode="lin" valueType="num">
                                      <p:cBhvr additive="base">
                                        <p:cTn id="61"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Six Tests For Feasibility</a:t>
            </a:r>
            <a:endParaRPr lang="en-US" altLang="en-US"/>
          </a:p>
        </p:txBody>
      </p:sp>
      <p:sp>
        <p:nvSpPr>
          <p:cNvPr id="79875" name="Rectangle 3"/>
          <p:cNvSpPr>
            <a:spLocks noGrp="1" noChangeArrowheads="1"/>
          </p:cNvSpPr>
          <p:nvPr>
            <p:ph type="body" idx="1"/>
          </p:nvPr>
        </p:nvSpPr>
        <p:spPr>
          <a:xfrm>
            <a:off x="419100" y="1371600"/>
            <a:ext cx="11036300" cy="5105400"/>
          </a:xfrm>
        </p:spPr>
        <p:txBody>
          <a:bodyPr>
            <a:normAutofit/>
          </a:bodyPr>
          <a:lstStyle/>
          <a:p>
            <a:pPr>
              <a:lnSpc>
                <a:spcPct val="85000"/>
              </a:lnSpc>
              <a:buFontTx/>
              <a:buNone/>
            </a:pPr>
            <a:r>
              <a:rPr lang="en-US" altLang="en-US" sz="2400" b="1" dirty="0"/>
              <a:t>Operational feasibility</a:t>
            </a:r>
            <a:r>
              <a:rPr lang="en-US" altLang="en-US" sz="2400" dirty="0"/>
              <a:t> – a measure of how well a solution meets the system requirements.</a:t>
            </a:r>
            <a:endParaRPr lang="en-US" altLang="en-US" sz="2400" dirty="0"/>
          </a:p>
          <a:p>
            <a:pPr>
              <a:lnSpc>
                <a:spcPct val="85000"/>
              </a:lnSpc>
              <a:buFontTx/>
              <a:buNone/>
            </a:pPr>
            <a:r>
              <a:rPr lang="en-US" altLang="en-US" sz="2400" b="1" dirty="0"/>
              <a:t>Cultural (or political) feasibility</a:t>
            </a:r>
            <a:r>
              <a:rPr lang="en-US" altLang="en-US" sz="2400" dirty="0"/>
              <a:t> - a measure of how well a solution will be accepted in an organizational climate.</a:t>
            </a:r>
            <a:endParaRPr lang="en-US" altLang="en-US" sz="2400" dirty="0"/>
          </a:p>
          <a:p>
            <a:pPr>
              <a:lnSpc>
                <a:spcPct val="85000"/>
              </a:lnSpc>
              <a:buFontTx/>
              <a:buNone/>
            </a:pPr>
            <a:r>
              <a:rPr lang="en-US" altLang="en-US" sz="2400" b="1" dirty="0"/>
              <a:t>Technical feasibility</a:t>
            </a:r>
            <a:r>
              <a:rPr lang="en-US" altLang="en-US" sz="2400" dirty="0"/>
              <a:t> – a measure of the practicality of a technical solution and the availability of technical resources and expertise. </a:t>
            </a:r>
            <a:endParaRPr lang="en-US" altLang="en-US" sz="2400" dirty="0"/>
          </a:p>
          <a:p>
            <a:pPr>
              <a:lnSpc>
                <a:spcPct val="85000"/>
              </a:lnSpc>
              <a:buFontTx/>
              <a:buNone/>
            </a:pPr>
            <a:r>
              <a:rPr lang="en-US" altLang="en-US" sz="2400" b="1" dirty="0"/>
              <a:t>Schedule feasibility</a:t>
            </a:r>
            <a:r>
              <a:rPr lang="en-US" altLang="en-US" sz="2400" dirty="0"/>
              <a:t> – a measure of how reasonable the project timetable is.</a:t>
            </a:r>
            <a:endParaRPr lang="en-US" altLang="en-US" sz="2400" dirty="0"/>
          </a:p>
          <a:p>
            <a:pPr>
              <a:lnSpc>
                <a:spcPct val="85000"/>
              </a:lnSpc>
              <a:buFontTx/>
              <a:buNone/>
            </a:pPr>
            <a:r>
              <a:rPr lang="en-US" altLang="en-US" sz="2400" b="1" dirty="0"/>
              <a:t>Economic feasibility</a:t>
            </a:r>
            <a:r>
              <a:rPr lang="en-US" altLang="en-US" sz="2400" dirty="0"/>
              <a:t> - a measure of the cost-effectiveness of a project or solution.</a:t>
            </a:r>
            <a:endParaRPr lang="en-US" altLang="en-US" sz="2400" dirty="0"/>
          </a:p>
          <a:p>
            <a:pPr>
              <a:lnSpc>
                <a:spcPct val="85000"/>
              </a:lnSpc>
              <a:buFontTx/>
              <a:buNone/>
            </a:pPr>
            <a:r>
              <a:rPr lang="en-US" altLang="en-US" sz="2400" b="1" dirty="0"/>
              <a:t>Legal feasibility</a:t>
            </a:r>
            <a:r>
              <a:rPr lang="en-US" altLang="en-US" sz="2400" dirty="0"/>
              <a:t> - a measure of how well a solution can be implemented within existing legal/contractual obligations.</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9875">
                                            <p:txEl>
                                              <p:pRg st="5" end="5"/>
                                            </p:txEl>
                                          </p:spTgt>
                                        </p:tgtEl>
                                        <p:attrNameLst>
                                          <p:attrName>style.visibility</p:attrName>
                                        </p:attrNameLst>
                                      </p:cBhvr>
                                      <p:to>
                                        <p:strVal val="visible"/>
                                      </p:to>
                                    </p:set>
                                    <p:anim calcmode="lin" valueType="num">
                                      <p:cBhvr additive="base">
                                        <p:cTn id="37"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a:t>Operational Feasibility</a:t>
            </a:r>
            <a:endParaRPr lang="en-US" altLang="en-US" dirty="0"/>
          </a:p>
        </p:txBody>
      </p:sp>
      <p:sp>
        <p:nvSpPr>
          <p:cNvPr id="129027" name="Rectangle 3"/>
          <p:cNvSpPr>
            <a:spLocks noGrp="1" noChangeArrowheads="1"/>
          </p:cNvSpPr>
          <p:nvPr>
            <p:ph type="body" idx="1"/>
          </p:nvPr>
        </p:nvSpPr>
        <p:spPr>
          <a:xfrm>
            <a:off x="493713" y="1943100"/>
            <a:ext cx="10872787" cy="4195481"/>
          </a:xfrm>
        </p:spPr>
        <p:txBody>
          <a:bodyPr>
            <a:normAutofit/>
          </a:bodyPr>
          <a:lstStyle/>
          <a:p>
            <a:r>
              <a:rPr lang="en-US" altLang="en-US" sz="2400" dirty="0"/>
              <a:t>How well proposed </a:t>
            </a:r>
            <a:r>
              <a:rPr lang="en-US" altLang="en-US" sz="2400" dirty="0">
                <a:solidFill>
                  <a:srgbClr val="FF0000"/>
                </a:solidFill>
              </a:rPr>
              <a:t>system solves the problems</a:t>
            </a:r>
            <a:r>
              <a:rPr lang="en-US" altLang="en-US" sz="2400" dirty="0"/>
              <a:t> and takes advantage of opportunities identified during the scope definition and problem analysis phases</a:t>
            </a:r>
            <a:endParaRPr lang="en-US" altLang="en-US" sz="2400" dirty="0"/>
          </a:p>
          <a:p>
            <a:r>
              <a:rPr lang="en-US" altLang="en-US" sz="2400" dirty="0"/>
              <a:t>How well proposed </a:t>
            </a:r>
            <a:r>
              <a:rPr lang="en-US" altLang="en-US" sz="2400" dirty="0">
                <a:solidFill>
                  <a:srgbClr val="FF0000"/>
                </a:solidFill>
              </a:rPr>
              <a:t>system satisfies</a:t>
            </a:r>
            <a:r>
              <a:rPr lang="en-US" altLang="en-US" sz="2400" dirty="0"/>
              <a:t> system requirements identified in the requirements analysis phase</a:t>
            </a:r>
            <a:endParaRPr lang="en-US" altLang="en-US" sz="2400" dirty="0"/>
          </a:p>
          <a:p>
            <a:r>
              <a:rPr lang="en-US" altLang="en-US" sz="2400" dirty="0"/>
              <a:t>Is the problem still </a:t>
            </a:r>
            <a:r>
              <a:rPr lang="en-US" altLang="en-US" sz="2400" dirty="0">
                <a:solidFill>
                  <a:srgbClr val="FF0000"/>
                </a:solidFill>
              </a:rPr>
              <a:t>worth solving?</a:t>
            </a:r>
            <a:endParaRPr lang="en-US" altLang="en-US" sz="2400" dirty="0">
              <a:solidFill>
                <a:srgbClr val="FF0000"/>
              </a:solidFill>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Cultural (or political) feasibility</a:t>
            </a:r>
            <a:endParaRPr lang="en-US" altLang="en-US"/>
          </a:p>
        </p:txBody>
      </p:sp>
      <p:sp>
        <p:nvSpPr>
          <p:cNvPr id="131075" name="Rectangle 3"/>
          <p:cNvSpPr>
            <a:spLocks noGrp="1" noChangeArrowheads="1"/>
          </p:cNvSpPr>
          <p:nvPr>
            <p:ph type="body" idx="1"/>
          </p:nvPr>
        </p:nvSpPr>
        <p:spPr>
          <a:xfrm>
            <a:off x="354013" y="1700848"/>
            <a:ext cx="11380787" cy="4195481"/>
          </a:xfrm>
        </p:spPr>
        <p:txBody>
          <a:bodyPr>
            <a:normAutofit/>
          </a:bodyPr>
          <a:lstStyle/>
          <a:p>
            <a:r>
              <a:rPr lang="en-US" altLang="en-US" sz="2400" dirty="0">
                <a:solidFill>
                  <a:srgbClr val="FF0000"/>
                </a:solidFill>
              </a:rPr>
              <a:t>Does management support the system?</a:t>
            </a:r>
            <a:endParaRPr lang="en-US" altLang="en-US" sz="2400" dirty="0">
              <a:solidFill>
                <a:srgbClr val="FF0000"/>
              </a:solidFill>
            </a:endParaRPr>
          </a:p>
          <a:p>
            <a:r>
              <a:rPr lang="en-US" altLang="en-US" sz="2400" dirty="0"/>
              <a:t>How do </a:t>
            </a:r>
            <a:r>
              <a:rPr lang="en-US" altLang="en-US" sz="2400" dirty="0">
                <a:solidFill>
                  <a:srgbClr val="FF0000"/>
                </a:solidFill>
              </a:rPr>
              <a:t>end users feel</a:t>
            </a:r>
            <a:r>
              <a:rPr lang="en-US" altLang="en-US" sz="2400" dirty="0"/>
              <a:t> about their role in the system?</a:t>
            </a:r>
            <a:endParaRPr lang="en-US" altLang="en-US" sz="2400" dirty="0"/>
          </a:p>
          <a:p>
            <a:r>
              <a:rPr lang="en-US" altLang="en-US" sz="2400" dirty="0"/>
              <a:t>What </a:t>
            </a:r>
            <a:r>
              <a:rPr lang="en-US" altLang="en-US" sz="2400" dirty="0">
                <a:solidFill>
                  <a:srgbClr val="FF0000"/>
                </a:solidFill>
              </a:rPr>
              <a:t>end users may resist</a:t>
            </a:r>
            <a:r>
              <a:rPr lang="en-US" altLang="en-US" sz="2400" dirty="0"/>
              <a:t> or not use the system? How can this be overcome?</a:t>
            </a:r>
            <a:endParaRPr lang="en-US" altLang="en-US" sz="2400" dirty="0"/>
          </a:p>
          <a:p>
            <a:r>
              <a:rPr lang="en-US" altLang="en-US" sz="2400" dirty="0"/>
              <a:t>How will the </a:t>
            </a:r>
            <a:r>
              <a:rPr lang="en-US" altLang="en-US" sz="2400" dirty="0">
                <a:solidFill>
                  <a:srgbClr val="FF0000"/>
                </a:solidFill>
              </a:rPr>
              <a:t>working environment</a:t>
            </a:r>
            <a:r>
              <a:rPr lang="en-US" altLang="en-US" sz="2400" dirty="0"/>
              <a:t> change? Can users and management adapt to the change?</a:t>
            </a: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Technical feasibility</a:t>
            </a:r>
            <a:endParaRPr lang="en-US" altLang="en-US"/>
          </a:p>
        </p:txBody>
      </p:sp>
      <p:sp>
        <p:nvSpPr>
          <p:cNvPr id="132099" name="Rectangle 3"/>
          <p:cNvSpPr>
            <a:spLocks noGrp="1" noChangeArrowheads="1"/>
          </p:cNvSpPr>
          <p:nvPr>
            <p:ph type="body" idx="1"/>
          </p:nvPr>
        </p:nvSpPr>
        <p:spPr>
          <a:xfrm>
            <a:off x="735013" y="1853248"/>
            <a:ext cx="8946541" cy="4195481"/>
          </a:xfrm>
        </p:spPr>
        <p:txBody>
          <a:bodyPr>
            <a:normAutofit/>
          </a:bodyPr>
          <a:lstStyle/>
          <a:p>
            <a:r>
              <a:rPr lang="en-US" altLang="en-US" sz="2400" dirty="0"/>
              <a:t>Is the proposed technology or </a:t>
            </a:r>
            <a:r>
              <a:rPr lang="en-US" altLang="en-US" sz="2400" dirty="0">
                <a:solidFill>
                  <a:srgbClr val="FF0000"/>
                </a:solidFill>
              </a:rPr>
              <a:t>solution practical?</a:t>
            </a:r>
            <a:endParaRPr lang="en-US" altLang="en-US" sz="2400" dirty="0">
              <a:solidFill>
                <a:srgbClr val="FF0000"/>
              </a:solidFill>
            </a:endParaRPr>
          </a:p>
          <a:p>
            <a:r>
              <a:rPr lang="en-US" altLang="en-US" sz="2400" dirty="0"/>
              <a:t>Do we currently possess the </a:t>
            </a:r>
            <a:r>
              <a:rPr lang="en-US" altLang="en-US" sz="2400" dirty="0">
                <a:solidFill>
                  <a:srgbClr val="FF0000"/>
                </a:solidFill>
              </a:rPr>
              <a:t>necessary technology?</a:t>
            </a:r>
            <a:endParaRPr lang="en-US" altLang="en-US" sz="2400" dirty="0">
              <a:solidFill>
                <a:srgbClr val="FF0000"/>
              </a:solidFill>
            </a:endParaRPr>
          </a:p>
          <a:p>
            <a:r>
              <a:rPr lang="en-US" altLang="en-US" sz="2400" dirty="0"/>
              <a:t>Do we possess the necessary </a:t>
            </a:r>
            <a:r>
              <a:rPr lang="en-US" altLang="en-US" sz="2400" dirty="0">
                <a:solidFill>
                  <a:srgbClr val="FF0000"/>
                </a:solidFill>
              </a:rPr>
              <a:t>technical expertise?</a:t>
            </a:r>
            <a:endParaRPr lang="en-US" altLang="en-US" sz="2400" dirty="0">
              <a:solidFill>
                <a:srgbClr val="FF0000"/>
              </a:solidFill>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dirty="0"/>
              <a:t>Schedule feasibility</a:t>
            </a:r>
            <a:endParaRPr lang="en-US" altLang="en-US" dirty="0"/>
          </a:p>
        </p:txBody>
      </p:sp>
      <p:sp>
        <p:nvSpPr>
          <p:cNvPr id="133123" name="Rectangle 3"/>
          <p:cNvSpPr>
            <a:spLocks noGrp="1" noChangeArrowheads="1"/>
          </p:cNvSpPr>
          <p:nvPr>
            <p:ph type="body" idx="1"/>
          </p:nvPr>
        </p:nvSpPr>
        <p:spPr>
          <a:xfrm>
            <a:off x="875348" y="1735419"/>
            <a:ext cx="8946541" cy="4195481"/>
          </a:xfrm>
        </p:spPr>
        <p:txBody>
          <a:bodyPr/>
          <a:lstStyle/>
          <a:p>
            <a:r>
              <a:rPr lang="en-US" altLang="en-US" sz="2400" dirty="0"/>
              <a:t>Are specified </a:t>
            </a:r>
            <a:r>
              <a:rPr lang="en-US" altLang="en-US" sz="2400" dirty="0">
                <a:solidFill>
                  <a:srgbClr val="FF0000"/>
                </a:solidFill>
              </a:rPr>
              <a:t>deadlines</a:t>
            </a:r>
            <a:r>
              <a:rPr lang="en-US" altLang="en-US" sz="2400" dirty="0"/>
              <a:t> mandatory or desirable?</a:t>
            </a:r>
            <a:endParaRPr lang="en-US" altLang="en-US" sz="2400" dirty="0"/>
          </a:p>
          <a:p>
            <a:r>
              <a:rPr lang="en-US" altLang="en-US" sz="2400" dirty="0"/>
              <a:t>Are mandatory </a:t>
            </a:r>
            <a:r>
              <a:rPr lang="en-US" altLang="en-US" sz="2400" dirty="0">
                <a:solidFill>
                  <a:srgbClr val="FF0000"/>
                </a:solidFill>
              </a:rPr>
              <a:t>deadlines realistic</a:t>
            </a:r>
            <a:r>
              <a:rPr lang="en-US" altLang="en-US" sz="2400" dirty="0"/>
              <a:t> for proposed solution?</a:t>
            </a:r>
            <a:endParaRPr lang="en-US" altLang="en-US" sz="2400" dirty="0"/>
          </a:p>
          <a:p>
            <a:endParaRPr lang="en-US" altLang="en-US" sz="2400" dirty="0"/>
          </a:p>
        </p:txBody>
      </p:sp>
      <p:pic>
        <p:nvPicPr>
          <p:cNvPr id="2" name="Picture 1"/>
          <p:cNvPicPr>
            <a:picLocks noChangeAspect="1"/>
          </p:cNvPicPr>
          <p:nvPr/>
        </p:nvPicPr>
        <p:blipFill>
          <a:blip r:embed="rId1"/>
          <a:stretch>
            <a:fillRect/>
          </a:stretch>
        </p:blipFill>
        <p:spPr>
          <a:xfrm>
            <a:off x="1129532" y="3294062"/>
            <a:ext cx="8437882" cy="2636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16029373-6C5B-490F-B5A5-38FF4CFBCD5B}"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4659</Words>
  <Application>WPS Presentation</Application>
  <PresentationFormat>Widescreen</PresentationFormat>
  <Paragraphs>239</Paragraphs>
  <Slides>18</Slides>
  <Notes>30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Wingdings 3</vt:lpstr>
      <vt:lpstr>Arial</vt:lpstr>
      <vt:lpstr>Segoe UI Light</vt:lpstr>
      <vt:lpstr>苹方-简</vt:lpstr>
      <vt:lpstr>Times New Roman</vt:lpstr>
      <vt:lpstr>Arial Narrow</vt:lpstr>
      <vt:lpstr>Century Gothic</vt:lpstr>
      <vt:lpstr>Microsoft YaHei</vt:lpstr>
      <vt:lpstr>汉仪旗黑</vt:lpstr>
      <vt:lpstr>Calibri</vt:lpstr>
      <vt:lpstr>Helvetica Neue</vt:lpstr>
      <vt:lpstr>宋体-简</vt:lpstr>
      <vt:lpstr>Arial Unicode MS</vt:lpstr>
      <vt:lpstr>Ion</vt:lpstr>
      <vt:lpstr>Feasibility Study</vt:lpstr>
      <vt:lpstr>Feasibility Analysis</vt:lpstr>
      <vt:lpstr>Feasibility Checkpoints</vt:lpstr>
      <vt:lpstr>Feasibility Checkpoints</vt:lpstr>
      <vt:lpstr>Six Tests For Feasibility</vt:lpstr>
      <vt:lpstr>Operational Feasibility</vt:lpstr>
      <vt:lpstr>Cultural (or political) feasibility</vt:lpstr>
      <vt:lpstr>Technical feasibility</vt:lpstr>
      <vt:lpstr>Schedule feasibility</vt:lpstr>
      <vt:lpstr>Economic feasibility</vt:lpstr>
      <vt:lpstr>Legal feasibility</vt:lpstr>
      <vt:lpstr>Information System Costs</vt:lpstr>
      <vt:lpstr>Information System Benefits</vt:lpstr>
      <vt:lpstr>Costs for a Proposed Solution</vt:lpstr>
      <vt:lpstr>Payback Analysis</vt:lpstr>
      <vt:lpstr>Return-on-Investment Analysis (ROI)</vt:lpstr>
      <vt:lpstr>Feasibility Analysis Matrix</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WPS_1684307114</cp:lastModifiedBy>
  <cp:revision>1210</cp:revision>
  <dcterms:created xsi:type="dcterms:W3CDTF">2023-10-04T17:06:34Z</dcterms:created>
  <dcterms:modified xsi:type="dcterms:W3CDTF">2023-10-04T17:06:34Z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