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gif" ContentType="image/gif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9"/>
  </p:handoutMasterIdLst>
  <p:sldIdLst>
    <p:sldId id="453" r:id="rId3"/>
    <p:sldId id="295" r:id="rId5"/>
    <p:sldId id="408" r:id="rId6"/>
    <p:sldId id="409" r:id="rId7"/>
    <p:sldId id="411" r:id="rId8"/>
    <p:sldId id="427" r:id="rId9"/>
    <p:sldId id="412" r:id="rId10"/>
    <p:sldId id="413" r:id="rId11"/>
    <p:sldId id="414" r:id="rId12"/>
    <p:sldId id="460" r:id="rId13"/>
    <p:sldId id="461" r:id="rId14"/>
    <p:sldId id="492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3" r:id="rId23"/>
    <p:sldId id="493" r:id="rId24"/>
    <p:sldId id="424" r:id="rId25"/>
    <p:sldId id="426" r:id="rId26"/>
    <p:sldId id="425" r:id="rId27"/>
    <p:sldId id="495" r:id="rId28"/>
    <p:sldId id="496" r:id="rId29"/>
    <p:sldId id="497" r:id="rId30"/>
    <p:sldId id="498" r:id="rId31"/>
    <p:sldId id="500" r:id="rId32"/>
    <p:sldId id="501" r:id="rId33"/>
    <p:sldId id="502" r:id="rId34"/>
    <p:sldId id="503" r:id="rId35"/>
    <p:sldId id="504" r:id="rId36"/>
    <p:sldId id="509" r:id="rId37"/>
    <p:sldId id="494" r:id="rId38"/>
    <p:sldId id="482" r:id="rId39"/>
    <p:sldId id="483" r:id="rId40"/>
    <p:sldId id="484" r:id="rId41"/>
    <p:sldId id="485" r:id="rId42"/>
    <p:sldId id="486" r:id="rId43"/>
    <p:sldId id="487" r:id="rId44"/>
    <p:sldId id="478" r:id="rId45"/>
    <p:sldId id="479" r:id="rId46"/>
    <p:sldId id="459" r:id="rId47"/>
    <p:sldId id="372" r:id="rId48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1" autoAdjust="0"/>
    <p:restoredTop sz="94694"/>
  </p:normalViewPr>
  <p:slideViewPr>
    <p:cSldViewPr>
      <p:cViewPr varScale="1">
        <p:scale>
          <a:sx n="121" d="100"/>
          <a:sy n="121" d="100"/>
        </p:scale>
        <p:origin x="424" y="176"/>
      </p:cViewPr>
      <p:guideLst>
        <p:guide orient="horz" pos="2162"/>
        <p:guide pos="290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handoutMaster" Target="handoutMasters/handoutMaster1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413AC2-84B2-43FF-94BB-EB11EFEB6E9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5FA1F-BE4C-4B8A-B516-4391A4FD23F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78CA847-4A74-4ED8-B970-DB5660C561A5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45D3B6-AD8D-42AC-8CAA-0DAD7229769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66A399-2552-43E4-BEFA-619E0530D67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5D3B6-AD8D-42AC-8CAA-0DAD7229769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6BD37-4C25-4A7F-A326-40C8AFF5722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7F41B-7DCD-4817-B735-972BB7CED403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3F75-42DF-4DC6-9D70-7C294066CF00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DC4A-FD06-4D84-A9C7-DC96657B41D1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BE5EB-50F2-449B-99AA-BBED36F2C004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B01C5-FB4F-49F2-91B9-4C89DAE069E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29D95-63DA-4A86-9840-B31C6E4ED522}" type="datetime1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F4AB-8CF9-4ABF-B61C-23AB2A7505DE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981F4-FBBD-4A91-B74A-446B3E243621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D915-5338-4A5C-83C2-E57194B4D010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7CDF48C-D576-4C0B-B672-61200B0A591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GIF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junaidakram@cuilahore.edu.pk" TargetMode="External"/><Relationship Id="rId1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601" y="1956622"/>
            <a:ext cx="8131628" cy="1348739"/>
          </a:xfrm>
        </p:spPr>
        <p:txBody>
          <a:bodyPr/>
          <a:lstStyle/>
          <a:p>
            <a:pPr algn="ctr"/>
            <a:r>
              <a:rPr lang="en-US" sz="4800" dirty="0">
                <a:solidFill>
                  <a:srgbClr val="C00000"/>
                </a:solidFill>
                <a:cs typeface="Times New Roman" panose="02020603050405020304" pitchFamily="18" charset="0"/>
              </a:rPr>
              <a:t>CSC291 - </a:t>
            </a:r>
            <a:r>
              <a:rPr lang="en-US" sz="4800" cap="none" dirty="0">
                <a:solidFill>
                  <a:srgbClr val="C00000"/>
                </a:solidFill>
                <a:cs typeface="Times New Roman" panose="02020603050405020304" pitchFamily="18" charset="0"/>
              </a:rPr>
              <a:t>Software Engineering Concepts</a:t>
            </a:r>
            <a:endParaRPr lang="en-US" sz="75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3199" y="4143875"/>
            <a:ext cx="5616068" cy="1793778"/>
          </a:xfrm>
        </p:spPr>
        <p:txBody>
          <a:bodyPr>
            <a:noAutofit/>
          </a:bodyPr>
          <a:lstStyle/>
          <a:p>
            <a:pPr algn="ctr"/>
            <a:r>
              <a:rPr lang="en-US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Dr. Junaid </a:t>
            </a:r>
            <a:r>
              <a:rPr lang="en-GB" sz="27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27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675" dirty="0"/>
          </a:p>
          <a:p>
            <a:pPr algn="ctr"/>
            <a:r>
              <a:rPr lang="en-US" altLang="en-US" sz="1050" dirty="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050" dirty="0">
              <a:solidFill>
                <a:srgbClr val="000000"/>
              </a:solidFill>
              <a:latin typeface="Time"/>
            </a:endParaRPr>
          </a:p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4406" y="1174561"/>
            <a:ext cx="628649" cy="480252"/>
          </a:xfrm>
        </p:spPr>
        <p:txBody>
          <a:bodyPr/>
          <a:lstStyle/>
          <a:p>
            <a:fld id="{16029373-6C5B-490F-B5A5-38FF4CFBCD5B}" type="slidenum">
              <a:rPr lang="en-US" sz="1800">
                <a:solidFill>
                  <a:srgbClr val="FFFF00"/>
                </a:solidFill>
              </a:rPr>
            </a:fld>
            <a:endParaRPr lang="en-US" sz="18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66925" y="2982906"/>
            <a:ext cx="4572090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15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96797" y="355572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By</a:t>
            </a:r>
            <a:endParaRPr lang="en-US" sz="1350" b="1" dirty="0"/>
          </a:p>
        </p:txBody>
      </p:sp>
    </p:spTree>
  </p:cSld>
  <p:clrMapOvr>
    <a:masterClrMapping/>
  </p:clrMapOvr>
  <p:transition spd="slow" advTm="6582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Use-Case diagram for </a:t>
            </a:r>
            <a:r>
              <a:rPr lang="en-US" dirty="0" err="1"/>
              <a:t>SafeHome</a:t>
            </a:r>
            <a:r>
              <a:rPr lang="en-US" dirty="0"/>
              <a:t> system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447800"/>
            <a:ext cx="5016500" cy="464259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3810000" cy="2590800"/>
          </a:xfrm>
        </p:spPr>
        <p:txBody>
          <a:bodyPr>
            <a:normAutofit/>
          </a:bodyPr>
          <a:lstStyle/>
          <a:p>
            <a:r>
              <a:rPr lang="en-US" sz="3600" dirty="0"/>
              <a:t>Activity diagram for Access camera surveillance</a:t>
            </a:r>
            <a:endParaRPr lang="en-US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3850"/>
            <a:ext cx="4922108" cy="64041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6" descr="Screenshot 2023-10-04 at 10.18.11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4600" y="1441450"/>
            <a:ext cx="5372100" cy="3975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35010" cy="48768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200" dirty="0">
                <a:ea typeface="MS PGothic" panose="020B0600070205080204" pitchFamily="34" charset="-128"/>
              </a:rPr>
              <a:t>It shows the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classes</a:t>
            </a:r>
            <a:r>
              <a:rPr lang="en-US" altLang="ko-KR" sz="2200" dirty="0">
                <a:ea typeface="MS PGothic" panose="020B0600070205080204" pitchFamily="34" charset="-128"/>
              </a:rPr>
              <a:t> of the system, their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inter-relationships</a:t>
            </a:r>
            <a:r>
              <a:rPr lang="en-US" altLang="ko-KR" sz="2200" dirty="0">
                <a:ea typeface="MS PGothic" panose="020B0600070205080204" pitchFamily="34" charset="-128"/>
              </a:rPr>
              <a:t>, and the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operations</a:t>
            </a:r>
            <a:r>
              <a:rPr lang="en-US" altLang="ko-KR" sz="2200" dirty="0">
                <a:ea typeface="MS PGothic" panose="020B0600070205080204" pitchFamily="34" charset="-128"/>
              </a:rPr>
              <a:t> and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attributes</a:t>
            </a:r>
            <a:r>
              <a:rPr lang="en-US" altLang="ko-KR" sz="2200" dirty="0">
                <a:ea typeface="MS PGothic" panose="020B0600070205080204" pitchFamily="34" charset="-128"/>
              </a:rPr>
              <a:t> of the classes</a:t>
            </a:r>
            <a:endParaRPr lang="en-US" altLang="ko-KR" sz="2200" dirty="0"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MS PGothic" panose="020B0600070205080204" pitchFamily="34" charset="-128"/>
              </a:rPr>
              <a:t>Explore domain concepts in the form of a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domain model </a:t>
            </a:r>
            <a:endParaRPr lang="en-US" altLang="ko-KR" sz="22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ko-KR" sz="2200" dirty="0">
                <a:ea typeface="MS PGothic" panose="020B0600070205080204" pitchFamily="34" charset="-128"/>
              </a:rPr>
              <a:t>Analyze requirements in the form of a </a:t>
            </a:r>
            <a:r>
              <a:rPr lang="en-US" altLang="ko-KR" sz="2200" dirty="0">
                <a:solidFill>
                  <a:srgbClr val="FF0000"/>
                </a:solidFill>
                <a:ea typeface="MS PGothic" panose="020B0600070205080204" pitchFamily="34" charset="-128"/>
              </a:rPr>
              <a:t>conceptual/analysis model </a:t>
            </a:r>
            <a:endParaRPr lang="en-US" altLang="ko-KR" sz="22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FF0000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876800"/>
          </a:xfrm>
        </p:spPr>
        <p:txBody>
          <a:bodyPr>
            <a:normAutofit/>
          </a:bodyPr>
          <a:lstStyle/>
          <a:p>
            <a:pPr marL="514985" indent="-173355">
              <a:lnSpc>
                <a:spcPct val="150000"/>
              </a:lnSpc>
              <a:spcBef>
                <a:spcPts val="885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515620" algn="l"/>
              </a:tabLst>
            </a:pPr>
            <a:r>
              <a:rPr lang="en-US" sz="2800" dirty="0">
                <a:latin typeface="Arial MT"/>
                <a:cs typeface="Arial MT"/>
              </a:rPr>
              <a:t>Class-based</a:t>
            </a:r>
            <a:r>
              <a:rPr lang="en-US" sz="2800" spc="-25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modeling</a:t>
            </a:r>
            <a:r>
              <a:rPr lang="en-US" sz="2800" spc="-30" dirty="0">
                <a:latin typeface="Arial MT"/>
                <a:cs typeface="Arial MT"/>
              </a:rPr>
              <a:t> </a:t>
            </a:r>
            <a:r>
              <a:rPr lang="en-US" sz="2800" dirty="0">
                <a:latin typeface="Arial MT"/>
                <a:cs typeface="Arial MT"/>
              </a:rPr>
              <a:t>represents:</a:t>
            </a:r>
            <a:endParaRPr lang="en-US" sz="2800" dirty="0">
              <a:latin typeface="Arial MT"/>
              <a:cs typeface="Arial MT"/>
            </a:endParaRPr>
          </a:p>
          <a:p>
            <a:pPr marL="714375" lvl="1" indent="-144145">
              <a:lnSpc>
                <a:spcPct val="150000"/>
              </a:lnSpc>
              <a:spcBef>
                <a:spcPts val="250"/>
              </a:spcBef>
              <a:buSzPct val="70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z="2400" spc="-5" dirty="0">
                <a:solidFill>
                  <a:srgbClr val="9A0000"/>
                </a:solidFill>
                <a:latin typeface="Arial MT"/>
                <a:cs typeface="Arial MT"/>
              </a:rPr>
              <a:t>objects </a:t>
            </a:r>
            <a:r>
              <a:rPr lang="en-US" sz="2400" spc="-10" dirty="0">
                <a:latin typeface="Arial MT"/>
                <a:cs typeface="Arial MT"/>
              </a:rPr>
              <a:t>that the </a:t>
            </a:r>
            <a:r>
              <a:rPr lang="en-US" sz="2400" spc="-5" dirty="0">
                <a:latin typeface="Arial MT"/>
                <a:cs typeface="Arial MT"/>
              </a:rPr>
              <a:t>system</a:t>
            </a:r>
            <a:r>
              <a:rPr lang="en-US" sz="2400" spc="2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will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manipulate</a:t>
            </a:r>
            <a:endParaRPr lang="en-US" sz="2400" dirty="0">
              <a:latin typeface="Arial MT"/>
              <a:cs typeface="Arial MT"/>
            </a:endParaRPr>
          </a:p>
          <a:p>
            <a:pPr marL="714375" marR="55245" lvl="1" indent="-143510">
              <a:lnSpc>
                <a:spcPct val="150000"/>
              </a:lnSpc>
              <a:spcBef>
                <a:spcPts val="225"/>
              </a:spcBef>
              <a:buSzPct val="70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z="2400" spc="-5" dirty="0">
                <a:solidFill>
                  <a:srgbClr val="9A0000"/>
                </a:solidFill>
                <a:latin typeface="Arial MT"/>
                <a:cs typeface="Arial MT"/>
              </a:rPr>
              <a:t>operations </a:t>
            </a:r>
            <a:r>
              <a:rPr lang="en-US" sz="2400" dirty="0">
                <a:latin typeface="Arial MT"/>
                <a:cs typeface="Arial MT"/>
              </a:rPr>
              <a:t>(also</a:t>
            </a:r>
            <a:r>
              <a:rPr lang="en-US" sz="2400" spc="-5" dirty="0">
                <a:latin typeface="Arial MT"/>
                <a:cs typeface="Arial MT"/>
              </a:rPr>
              <a:t> called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methods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or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services) </a:t>
            </a:r>
            <a:r>
              <a:rPr lang="en-US" sz="2400" spc="-10" dirty="0">
                <a:latin typeface="Arial MT"/>
                <a:cs typeface="Arial MT"/>
              </a:rPr>
              <a:t>that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will </a:t>
            </a:r>
            <a:r>
              <a:rPr lang="en-US" sz="2400" spc="-26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be</a:t>
            </a:r>
            <a:r>
              <a:rPr lang="en-US" sz="2400" spc="-5" dirty="0">
                <a:latin typeface="Arial MT"/>
                <a:cs typeface="Arial MT"/>
              </a:rPr>
              <a:t> applied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 the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objects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to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effect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the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manipulation</a:t>
            </a:r>
            <a:endParaRPr lang="en-US" sz="2400" dirty="0">
              <a:latin typeface="Arial MT"/>
              <a:cs typeface="Arial MT"/>
            </a:endParaRPr>
          </a:p>
          <a:p>
            <a:pPr marL="714375" lvl="1" indent="-144145">
              <a:lnSpc>
                <a:spcPct val="150000"/>
              </a:lnSpc>
              <a:spcBef>
                <a:spcPts val="240"/>
              </a:spcBef>
              <a:buSzPct val="70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z="2400" spc="-5" dirty="0">
                <a:solidFill>
                  <a:srgbClr val="9A0000"/>
                </a:solidFill>
                <a:latin typeface="Arial MT"/>
                <a:cs typeface="Arial MT"/>
              </a:rPr>
              <a:t>relationships</a:t>
            </a:r>
            <a:r>
              <a:rPr lang="en-US" sz="2400" spc="5" dirty="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(some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hierarchical)</a:t>
            </a:r>
            <a:r>
              <a:rPr lang="en-US" sz="2400" spc="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between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the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objects</a:t>
            </a:r>
            <a:endParaRPr lang="en-US" sz="2400" dirty="0">
              <a:latin typeface="Arial MT"/>
              <a:cs typeface="Arial MT"/>
            </a:endParaRPr>
          </a:p>
          <a:p>
            <a:pPr marL="714375" marR="189865" lvl="1" indent="-143510">
              <a:lnSpc>
                <a:spcPct val="150000"/>
              </a:lnSpc>
              <a:spcBef>
                <a:spcPts val="240"/>
              </a:spcBef>
              <a:buSzPct val="70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z="2400" spc="-5" dirty="0">
                <a:solidFill>
                  <a:srgbClr val="9A0000"/>
                </a:solidFill>
                <a:latin typeface="Arial MT"/>
                <a:cs typeface="Arial MT"/>
              </a:rPr>
              <a:t>collaborations</a:t>
            </a:r>
            <a:r>
              <a:rPr lang="en-US" sz="2400" dirty="0">
                <a:solidFill>
                  <a:srgbClr val="9A0000"/>
                </a:solidFill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that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occur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between</a:t>
            </a:r>
            <a:r>
              <a:rPr lang="en-US" sz="240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the classes</a:t>
            </a:r>
            <a:r>
              <a:rPr lang="en-US" sz="2400" spc="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that </a:t>
            </a:r>
            <a:r>
              <a:rPr lang="en-US" sz="2400" spc="-26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are</a:t>
            </a:r>
            <a:r>
              <a:rPr lang="en-US" sz="2400" spc="-10" dirty="0">
                <a:latin typeface="Arial MT"/>
                <a:cs typeface="Arial MT"/>
              </a:rPr>
              <a:t> </a:t>
            </a:r>
            <a:r>
              <a:rPr lang="en-US" sz="2400" spc="-5" dirty="0">
                <a:latin typeface="Arial MT"/>
                <a:cs typeface="Arial MT"/>
              </a:rPr>
              <a:t>defined.</a:t>
            </a:r>
            <a:r>
              <a:rPr lang="en-US" sz="2400" dirty="0">
                <a:latin typeface="Arial MT"/>
                <a:cs typeface="Arial MT"/>
              </a:rPr>
              <a:t> </a:t>
            </a:r>
            <a:endParaRPr lang="en-US" sz="24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Arial MT"/>
              <a:cs typeface="Arial M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876800"/>
          </a:xfrm>
        </p:spPr>
        <p:txBody>
          <a:bodyPr>
            <a:normAutofit/>
          </a:bodyPr>
          <a:lstStyle/>
          <a:p>
            <a:pPr marL="875665" marR="5080" lvl="1" indent="-342900">
              <a:lnSpc>
                <a:spcPct val="150000"/>
              </a:lnSpc>
              <a:spcBef>
                <a:spcPts val="140"/>
              </a:spcBef>
              <a:buClr>
                <a:srgbClr val="9A0000"/>
              </a:buClr>
              <a:buSzPct val="70000"/>
              <a:buFont typeface="Wingdings" panose="05000000000000000000" charset="0"/>
              <a:buChar char=""/>
              <a:tabLst>
                <a:tab pos="676910" algn="l"/>
              </a:tabLst>
            </a:pPr>
            <a:r>
              <a:rPr lang="en-US" sz="2200" spc="-5" dirty="0">
                <a:latin typeface="Arial MT"/>
                <a:cs typeface="Arial MT"/>
              </a:rPr>
              <a:t>Classes are determined </a:t>
            </a:r>
            <a:r>
              <a:rPr lang="en-US" sz="2200" spc="5" dirty="0">
                <a:latin typeface="Arial MT"/>
                <a:cs typeface="Arial MT"/>
              </a:rPr>
              <a:t>by </a:t>
            </a:r>
            <a:r>
              <a:rPr lang="en-US" sz="2200" spc="-5" dirty="0">
                <a:latin typeface="Arial MT"/>
                <a:cs typeface="Arial MT"/>
              </a:rPr>
              <a:t>underlining </a:t>
            </a:r>
            <a:r>
              <a:rPr lang="en-US" sz="2200" spc="-5" dirty="0">
                <a:solidFill>
                  <a:srgbClr val="FF0000"/>
                </a:solidFill>
                <a:latin typeface="Arial MT"/>
                <a:cs typeface="Arial MT"/>
              </a:rPr>
              <a:t>each noun</a:t>
            </a:r>
            <a:r>
              <a:rPr lang="en-US" sz="2200" spc="-5" dirty="0">
                <a:latin typeface="Arial MT"/>
                <a:cs typeface="Arial MT"/>
              </a:rPr>
              <a:t> or </a:t>
            </a:r>
            <a:r>
              <a:rPr lang="en-US" sz="2200" spc="-26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noun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phrase and entering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it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into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a simple table.</a:t>
            </a:r>
            <a:r>
              <a:rPr lang="en-US" sz="2200" dirty="0">
                <a:latin typeface="Arial MT"/>
                <a:cs typeface="Arial MT"/>
              </a:rPr>
              <a:t> </a:t>
            </a:r>
            <a:endParaRPr lang="en-US" sz="2200" dirty="0">
              <a:latin typeface="Arial MT"/>
              <a:cs typeface="Arial MT"/>
            </a:endParaRPr>
          </a:p>
          <a:p>
            <a:pPr marL="875665" marR="5080" lvl="1" indent="-342900">
              <a:lnSpc>
                <a:spcPct val="150000"/>
              </a:lnSpc>
              <a:spcBef>
                <a:spcPts val="140"/>
              </a:spcBef>
              <a:buClr>
                <a:srgbClr val="9A0000"/>
              </a:buClr>
              <a:buSzPct val="70000"/>
              <a:buFont typeface="Wingdings" panose="05000000000000000000" charset="0"/>
              <a:buChar char=""/>
              <a:tabLst>
                <a:tab pos="676910" algn="l"/>
              </a:tabLst>
            </a:pPr>
            <a:endParaRPr lang="en-US" sz="2200" spc="-5" dirty="0">
              <a:latin typeface="Arial MT"/>
              <a:cs typeface="Arial MT"/>
            </a:endParaRPr>
          </a:p>
          <a:p>
            <a:pPr marL="875665" marR="5080" lvl="1" indent="-342900">
              <a:lnSpc>
                <a:spcPct val="150000"/>
              </a:lnSpc>
              <a:spcBef>
                <a:spcPts val="140"/>
              </a:spcBef>
              <a:buClr>
                <a:srgbClr val="9A0000"/>
              </a:buClr>
              <a:buSzPct val="70000"/>
              <a:buFont typeface="Wingdings" panose="05000000000000000000" charset="0"/>
              <a:buChar char=""/>
              <a:tabLst>
                <a:tab pos="676910" algn="l"/>
              </a:tabLst>
            </a:pPr>
            <a:r>
              <a:rPr lang="en-US" sz="2200" spc="-5" dirty="0">
                <a:latin typeface="Arial MT"/>
                <a:cs typeface="Arial MT"/>
              </a:rPr>
              <a:t>If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the</a:t>
            </a:r>
            <a:r>
              <a:rPr lang="en-US" sz="2200" spc="-5" dirty="0">
                <a:latin typeface="Arial MT"/>
                <a:cs typeface="Arial MT"/>
              </a:rPr>
              <a:t> class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(noun)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required to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implement a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solution, </a:t>
            </a:r>
            <a:r>
              <a:rPr lang="en-US" sz="2200" spc="-10" dirty="0">
                <a:latin typeface="Arial MT"/>
                <a:cs typeface="Arial MT"/>
              </a:rPr>
              <a:t>then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it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part of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the</a:t>
            </a:r>
            <a:r>
              <a:rPr lang="en-US" sz="2200" spc="-5" dirty="0">
                <a:latin typeface="Arial MT"/>
                <a:cs typeface="Arial MT"/>
              </a:rPr>
              <a:t> solution space; 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otherwise, if a class is </a:t>
            </a:r>
            <a:r>
              <a:rPr lang="en-US" sz="2200" dirty="0">
                <a:latin typeface="Arial MT"/>
                <a:cs typeface="Arial MT"/>
              </a:rPr>
              <a:t>necessary only </a:t>
            </a:r>
            <a:r>
              <a:rPr lang="en-US" sz="2200" spc="-5" dirty="0">
                <a:latin typeface="Arial MT"/>
                <a:cs typeface="Arial MT"/>
              </a:rPr>
              <a:t>to describe a </a:t>
            </a:r>
            <a:r>
              <a:rPr lang="en-US" sz="2200" spc="-26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solution,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it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is</a:t>
            </a:r>
            <a:r>
              <a:rPr lang="en-US" sz="220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part of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the</a:t>
            </a:r>
            <a:r>
              <a:rPr lang="en-US" sz="2200" spc="-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problem</a:t>
            </a:r>
            <a:r>
              <a:rPr lang="en-US" sz="2200" spc="2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space.</a:t>
            </a:r>
            <a:r>
              <a:rPr lang="en-US" sz="2200" dirty="0">
                <a:latin typeface="Arial MT"/>
                <a:cs typeface="Arial MT"/>
              </a:rPr>
              <a:t> </a:t>
            </a:r>
            <a:endParaRPr lang="en-US" sz="2200" dirty="0">
              <a:latin typeface="Arial MT"/>
              <a:cs typeface="Arial MT"/>
            </a:endParaRP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685800" y="2279650"/>
            <a:ext cx="2057400" cy="2571750"/>
            <a:chOff x="576" y="1056"/>
            <a:chExt cx="1296" cy="162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ClassName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attributes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operations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2016125"/>
            <a:ext cx="55467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i="1" dirty="0">
                <a:latin typeface="Arial" panose="020B0604020202020204" pitchFamily="34" charset="0"/>
              </a:rPr>
              <a:t>class</a:t>
            </a:r>
            <a:r>
              <a:rPr lang="en-US" altLang="en-US" dirty="0">
                <a:latin typeface="Arial" panose="020B0604020202020204" pitchFamily="34" charset="0"/>
              </a:rPr>
              <a:t> is a description of a 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set of 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objects that share the same attributes,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operations, relationships, and semantics.</a:t>
            </a:r>
            <a:endParaRPr lang="en-US" altLang="en-US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Graphically, a class is rendered as a 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rectangle, usually including its name,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attributes, and operations in separate,</a:t>
            </a:r>
            <a:endParaRPr lang="en-US" altLang="en-US" dirty="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designated compartments.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Name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685800" y="2228850"/>
            <a:ext cx="2057400" cy="2571750"/>
            <a:chOff x="576" y="1056"/>
            <a:chExt cx="1296" cy="162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76" y="1056"/>
              <a:ext cx="1296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ClassName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76" y="1536"/>
              <a:ext cx="1296" cy="5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attributes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76" y="2076"/>
              <a:ext cx="1296" cy="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operations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895600" y="2152650"/>
            <a:ext cx="5943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The name of the class is the only required tag in the graphical representation of a class.  It always appears in the top-most compartment.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685800" y="2286000"/>
            <a:ext cx="2743200" cy="3048000"/>
            <a:chOff x="336" y="1056"/>
            <a:chExt cx="1536" cy="1920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Person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name     : String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address : Address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birthdate : Date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CNIC      : Id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406775" y="2667000"/>
            <a:ext cx="550862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 marL="342900" indent="-342900">
              <a:spcBef>
                <a:spcPct val="0"/>
              </a:spcBef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An </a:t>
            </a:r>
            <a:r>
              <a:rPr lang="en-US" altLang="en-US" i="1" dirty="0">
                <a:latin typeface="Arial" panose="020B0604020202020204" pitchFamily="34" charset="0"/>
              </a:rPr>
              <a:t>attribute</a:t>
            </a:r>
            <a:r>
              <a:rPr lang="en-US" altLang="en-US" dirty="0">
                <a:latin typeface="Arial" panose="020B0604020202020204" pitchFamily="34" charset="0"/>
              </a:rPr>
              <a:t> is a named property of a class that describes the object being modeled.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  <a:p>
            <a:pPr marL="342900" indent="-342900">
              <a:spcBef>
                <a:spcPct val="0"/>
              </a:spcBef>
              <a:buClrTx/>
              <a:buSzTx/>
            </a:pPr>
            <a:r>
              <a:rPr lang="en-US" altLang="en-US" dirty="0">
                <a:latin typeface="Arial" panose="020B0604020202020204" pitchFamily="34" charset="0"/>
              </a:rPr>
              <a:t>In the class diagram, attributes appear in the second compartment just below the name-compartment.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grpSp>
        <p:nvGrpSpPr>
          <p:cNvPr id="7" name="Group 3"/>
          <p:cNvGrpSpPr/>
          <p:nvPr/>
        </p:nvGrpSpPr>
        <p:grpSpPr bwMode="auto">
          <a:xfrm>
            <a:off x="685800" y="1676400"/>
            <a:ext cx="2438400" cy="4114800"/>
            <a:chOff x="336" y="1056"/>
            <a:chExt cx="1536" cy="259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36" y="1056"/>
              <a:ext cx="1536" cy="48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Person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36" y="1536"/>
              <a:ext cx="1536" cy="10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name     : </a:t>
              </a:r>
              <a:r>
                <a:rPr lang="en-US" altLang="en-US" sz="2000" dirty="0">
                  <a:latin typeface="Arial" panose="020B0604020202020204" pitchFamily="34" charset="0"/>
                </a:rPr>
                <a:t>String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address : </a:t>
              </a:r>
              <a:r>
                <a:rPr lang="en-US" altLang="en-US" sz="2000" dirty="0">
                  <a:latin typeface="Arial" panose="020B0604020202020204" pitchFamily="34" charset="0"/>
                </a:rPr>
                <a:t>Address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birthdate : </a:t>
              </a:r>
              <a:r>
                <a:rPr lang="en-US" altLang="en-US" sz="2000" dirty="0">
                  <a:latin typeface="Arial" panose="020B0604020202020204" pitchFamily="34" charset="0"/>
                </a:rPr>
                <a:t>Date</a:t>
              </a:r>
              <a:endParaRPr lang="en-US" altLang="en-US" dirty="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latin typeface="Arial" panose="020B0604020202020204" pitchFamily="34" charset="0"/>
                </a:rPr>
                <a:t>CNIC       : </a:t>
              </a:r>
              <a:r>
                <a:rPr lang="en-US" altLang="en-US" sz="2000" dirty="0">
                  <a:latin typeface="Arial" panose="020B0604020202020204" pitchFamily="34" charset="0"/>
                </a:rPr>
                <a:t>Id</a:t>
              </a:r>
              <a:endParaRPr lang="en-US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6" y="2592"/>
              <a:ext cx="1536" cy="10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1600">
                  <a:solidFill>
                    <a:schemeClr val="tx1"/>
                  </a:solidFill>
                  <a:latin typeface="Helvetica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eat</a:t>
              </a:r>
              <a:endParaRPr lang="en-US" altLang="en-US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sleep</a:t>
              </a:r>
              <a:endParaRPr lang="en-US" altLang="en-US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work</a:t>
              </a:r>
              <a:endParaRPr lang="en-US" altLang="en-US">
                <a:latin typeface="Arial" panose="020B0604020202020204" pitchFamily="34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play</a:t>
              </a:r>
              <a:endParaRPr lang="en-US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352800" y="4114800"/>
            <a:ext cx="49799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latin typeface="Arial" panose="020B0604020202020204" pitchFamily="34" charset="0"/>
              </a:rPr>
              <a:t>Operations </a:t>
            </a:r>
            <a:r>
              <a:rPr lang="en-US" altLang="en-US">
                <a:latin typeface="Arial" panose="020B0604020202020204" pitchFamily="34" charset="0"/>
              </a:rPr>
              <a:t>describe the class behavior </a:t>
            </a:r>
            <a:endParaRPr lang="en-US" altLang="en-US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and appear in the third compartment. </a:t>
            </a:r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3600" cap="none" dirty="0">
                <a:solidFill>
                  <a:srgbClr val="C00000"/>
                </a:solidFill>
                <a:cs typeface="Times New Roman" panose="02020603050405020304" pitchFamily="18" charset="0"/>
              </a:rPr>
              <a:t>Requirements Modelling</a:t>
            </a:r>
            <a:br>
              <a:rPr lang="en-US" sz="3600" cap="none" dirty="0">
                <a:solidFill>
                  <a:srgbClr val="C00000"/>
                </a:solidFill>
                <a:cs typeface="Times New Roman" panose="02020603050405020304" pitchFamily="18" charset="0"/>
              </a:rPr>
            </a:br>
            <a:r>
              <a:rPr lang="en-US" sz="3600" cap="none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3886200"/>
            <a:ext cx="4572000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Scenario based modelling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Class based modelling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Functional modelling</a:t>
            </a:r>
            <a:endParaRPr lang="en-GB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Behavioural modelling</a:t>
            </a:r>
            <a:endParaRPr lang="en-GB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6000">
        <p15:prstTrans prst="curtains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- Example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1026" name="Picture 2" descr="Blog - Create UML class diagram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419224"/>
            <a:ext cx="7079084" cy="490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 descr="Screenshot 2023-10-04 at 10.22.17 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1350" y="1663700"/>
            <a:ext cx="53213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solidFill>
                  <a:srgbClr val="C00000"/>
                </a:solidFill>
              </a:rPr>
              <a:t>State diagram </a:t>
            </a:r>
            <a:r>
              <a:rPr lang="en-US" dirty="0"/>
              <a:t>is a type of behavioral model</a:t>
            </a:r>
            <a:endParaRPr lang="en-US" dirty="0"/>
          </a:p>
          <a:p>
            <a:pPr lvl="1"/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Depicts data and behavior</a:t>
            </a:r>
            <a:r>
              <a:rPr lang="en-US" altLang="en-US" dirty="0">
                <a:ea typeface="MS PGothic" panose="020B0600070205080204" pitchFamily="34" charset="-128"/>
              </a:rPr>
              <a:t> of a single object throughout its lifetime.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ea typeface="MS PGothic" panose="020B0600070205080204" pitchFamily="34" charset="-128"/>
              </a:rPr>
              <a:t>Elements of State Diagram</a:t>
            </a:r>
            <a:endParaRPr lang="en-US" altLang="en-US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set of states  (including an initial start state)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transitions between states</a:t>
            </a:r>
            <a:endParaRPr lang="en-US" altLang="en-US" sz="1200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entire diagram is drawn from that object's perspective</a:t>
            </a:r>
            <a:endParaRPr lang="en-US" altLang="en-US" dirty="0"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345"/>
            <a:ext cx="8229600" cy="990600"/>
          </a:xfrm>
        </p:spPr>
        <p:txBody>
          <a:bodyPr/>
          <a:lstStyle/>
          <a:p>
            <a:r>
              <a:rPr lang="en-US" dirty="0"/>
              <a:t>States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1524000"/>
            <a:ext cx="809244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b="1" dirty="0">
                <a:solidFill>
                  <a:srgbClr val="C00000"/>
                </a:solidFill>
                <a:ea typeface="MS PGothic" panose="020B0600070205080204" pitchFamily="34" charset="-128"/>
              </a:rPr>
              <a:t>State</a:t>
            </a:r>
            <a:r>
              <a:rPr lang="en-US" altLang="en-US" dirty="0">
                <a:solidFill>
                  <a:srgbClr val="C00000"/>
                </a:solidFill>
                <a:ea typeface="MS PGothic" panose="020B0600070205080204" pitchFamily="34" charset="-128"/>
              </a:rPr>
              <a:t>: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conceptual description of the data</a:t>
            </a:r>
            <a:r>
              <a:rPr lang="en-US" altLang="en-US" dirty="0">
                <a:ea typeface="MS PGothic" panose="020B0600070205080204" pitchFamily="34" charset="-128"/>
              </a:rPr>
              <a:t> in the object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represented by object's field values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endParaRPr lang="en-US" altLang="en-US" dirty="0">
              <a:ea typeface="MS PGothic" panose="020B0600070205080204" pitchFamily="34" charset="-128"/>
            </a:endParaRPr>
          </a:p>
          <a:p>
            <a:r>
              <a:rPr lang="en-US" altLang="en-US" dirty="0">
                <a:ea typeface="MS PGothic" panose="020B0600070205080204" pitchFamily="34" charset="-128"/>
              </a:rPr>
              <a:t>Entire diagram is drawn from the central object's perspective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only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include states</a:t>
            </a:r>
            <a:r>
              <a:rPr lang="en-US" altLang="en-US" dirty="0">
                <a:ea typeface="MS PGothic" panose="020B0600070205080204" pitchFamily="34" charset="-128"/>
              </a:rPr>
              <a:t> / concepts that this object can see and influence</a:t>
            </a:r>
            <a:endParaRPr lang="en-US" altLang="en-US" dirty="0">
              <a:ea typeface="MS PGothic" panose="020B0600070205080204" pitchFamily="34" charset="-128"/>
            </a:endParaRPr>
          </a:p>
          <a:p>
            <a:pPr lvl="1"/>
            <a:r>
              <a:rPr lang="en-US" altLang="en-US" dirty="0">
                <a:ea typeface="MS PGothic" panose="020B0600070205080204" pitchFamily="34" charset="-128"/>
              </a:rPr>
              <a:t>don't include every possible value for the fields; only ones that are</a:t>
            </a:r>
            <a:br>
              <a:rPr lang="en-US" altLang="en-US" dirty="0">
                <a:ea typeface="MS PGothic" panose="020B0600070205080204" pitchFamily="34" charset="-128"/>
              </a:rPr>
            </a:br>
            <a:r>
              <a:rPr lang="en-US" altLang="en-US" dirty="0">
                <a:ea typeface="MS PGothic" panose="020B0600070205080204" pitchFamily="34" charset="-128"/>
              </a:rPr>
              <a:t>conceptually different</a:t>
            </a:r>
            <a:endParaRPr lang="en-US" altLang="en-US" dirty="0">
              <a:ea typeface="MS PGothic" panose="020B0600070205080204" pitchFamily="34" charset="-128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39621" r="65877" b="40355"/>
          <a:stretch>
            <a:fillRect/>
          </a:stretch>
        </p:blipFill>
        <p:spPr bwMode="auto">
          <a:xfrm>
            <a:off x="6019800" y="4724400"/>
            <a:ext cx="2590800" cy="169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0" t="16154" r="27744" b="20499"/>
          <a:stretch>
            <a:fillRect/>
          </a:stretch>
        </p:blipFill>
        <p:spPr bwMode="auto">
          <a:xfrm>
            <a:off x="304800" y="1509713"/>
            <a:ext cx="8534400" cy="534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Sequence Diagrams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628800"/>
            <a:ext cx="7920879" cy="46196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Describe the flow </a:t>
            </a:r>
            <a:r>
              <a:rPr lang="en-US" sz="2000" dirty="0"/>
              <a:t>of messages, events, actions between objects</a:t>
            </a:r>
            <a:endParaRPr lang="en-US" sz="2000" dirty="0"/>
          </a:p>
          <a:p>
            <a:pPr>
              <a:lnSpc>
                <a:spcPct val="90000"/>
              </a:lnSpc>
              <a:defRPr/>
            </a:pP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>
                <a:solidFill>
                  <a:srgbClr val="FF0000"/>
                </a:solidFill>
              </a:rPr>
              <a:t>Show concurrent processes and activations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Show </a:t>
            </a:r>
            <a:r>
              <a:rPr lang="en-US" sz="2000" dirty="0">
                <a:solidFill>
                  <a:srgbClr val="FF0000"/>
                </a:solidFill>
              </a:rPr>
              <a:t>time sequences </a:t>
            </a:r>
            <a:r>
              <a:rPr lang="en-US" sz="2000" dirty="0"/>
              <a:t>that are not easily depicted in other diagrams</a:t>
            </a:r>
            <a:br>
              <a:rPr lang="en-US" sz="2000" dirty="0"/>
            </a:br>
            <a:endParaRPr lang="en-US" sz="2000" dirty="0"/>
          </a:p>
          <a:p>
            <a:pPr>
              <a:lnSpc>
                <a:spcPct val="90000"/>
              </a:lnSpc>
              <a:defRPr/>
            </a:pPr>
            <a:r>
              <a:rPr lang="en-US" sz="2000" dirty="0"/>
              <a:t>Typically used during analysis and design to document and understand the logical flow of your system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Rounded Rectangle 3"/>
          <p:cNvSpPr>
            <a:spLocks noChangeArrowheads="1"/>
          </p:cNvSpPr>
          <p:nvPr/>
        </p:nvSpPr>
        <p:spPr bwMode="auto">
          <a:xfrm>
            <a:off x="1600200" y="6019800"/>
            <a:ext cx="6096000" cy="685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EE7FF"/>
              </a:gs>
              <a:gs pos="64999">
                <a:srgbClr val="B1C6FF"/>
              </a:gs>
              <a:gs pos="100000">
                <a:srgbClr val="8FAFFF"/>
              </a:gs>
            </a:gsLst>
            <a:lin ang="5400000" scaled="1"/>
          </a:gradFill>
          <a:ln w="9525">
            <a:solidFill>
              <a:srgbClr val="5582F0"/>
            </a:solidFill>
            <a:rou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lang="en-US" dirty="0"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rPr>
              <a:t>Emphasis on time ordering!</a:t>
            </a:r>
            <a:endParaRPr lang="en-US" dirty="0">
              <a:latin typeface="+mn-lt"/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AD55CD-8C09-F949-8A72-EB4510032873}" type="slidenum">
              <a:rPr lang="en-US" altLang="en-US"/>
            </a:fld>
            <a:endParaRPr lang="en-US" altLang="en-US"/>
          </a:p>
        </p:txBody>
      </p:sp>
      <p:sp>
        <p:nvSpPr>
          <p:cNvPr id="142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90600"/>
          </a:xfrm>
        </p:spPr>
        <p:txBody>
          <a:bodyPr/>
          <a:lstStyle/>
          <a:p>
            <a:r>
              <a:rPr lang="en-US" altLang="en-US"/>
              <a:t>Representing objects</a:t>
            </a:r>
            <a:endParaRPr lang="en-US" altLang="en-US"/>
          </a:p>
        </p:txBody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640960" cy="49796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Squares with object type, optionally preceded by object name and colon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write object's name if it clarifies the diagram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object's "life line" represented by dashed vert. line</a:t>
            </a:r>
            <a:endParaRPr lang="en-US" altLang="en-US" sz="2000" dirty="0"/>
          </a:p>
        </p:txBody>
      </p:sp>
      <p:graphicFrame>
        <p:nvGraphicFramePr>
          <p:cNvPr id="1422340" name="Object 4"/>
          <p:cNvGraphicFramePr>
            <a:graphicFrameLocks noChangeAspect="1"/>
          </p:cNvGraphicFramePr>
          <p:nvPr/>
        </p:nvGraphicFramePr>
        <p:xfrm>
          <a:off x="899592" y="3140968"/>
          <a:ext cx="7162800" cy="362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Bitmap Image" r:id="rId1" imgW="4600575" imgH="2714625" progId="Paint.Picture">
                  <p:embed/>
                </p:oleObj>
              </mc:Choice>
              <mc:Fallback>
                <p:oleObj name="Bitmap Image" r:id="rId1" imgW="4600575" imgH="27146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552" b="6355"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7162800" cy="362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D3424B-FEBE-DF41-9186-EF1451F03FDC}" type="slidenum">
              <a:rPr lang="en-US" altLang="en-US"/>
            </a:fld>
            <a:endParaRPr lang="en-US" altLang="en-US"/>
          </a:p>
        </p:txBody>
      </p:sp>
      <p:sp>
        <p:nvSpPr>
          <p:cNvPr id="142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412776"/>
            <a:ext cx="8640960" cy="48356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message (method call) indicated by horizontal arrow to other object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write message name and arguments above arrow</a:t>
            </a:r>
            <a:endParaRPr lang="en-US" altLang="en-US" sz="2000" dirty="0"/>
          </a:p>
        </p:txBody>
      </p:sp>
      <p:graphicFrame>
        <p:nvGraphicFramePr>
          <p:cNvPr id="1423362" name="Object 2"/>
          <p:cNvGraphicFramePr>
            <a:graphicFrameLocks noChangeAspect="1"/>
          </p:cNvGraphicFramePr>
          <p:nvPr/>
        </p:nvGraphicFramePr>
        <p:xfrm>
          <a:off x="1752600" y="3352800"/>
          <a:ext cx="5867400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Bitmap Image" r:id="rId1" imgW="4191000" imgH="2257425" progId="Paint.Picture">
                  <p:embed/>
                </p:oleObj>
              </mc:Choice>
              <mc:Fallback>
                <p:oleObj name="Bitmap Image" r:id="rId1" imgW="4191000" imgH="2257425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3888" t="28893" r="5882" b="12006"/>
                      <a:stretch>
                        <a:fillRect/>
                      </a:stretch>
                    </p:blipFill>
                    <p:spPr bwMode="auto">
                      <a:xfrm>
                        <a:off x="1752600" y="3352800"/>
                        <a:ext cx="5867400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Messages between objects</a:t>
            </a: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BBB473-9AB2-4646-8D3B-419FF09AA08B}" type="slidenum">
              <a:rPr lang="en-US" altLang="en-US"/>
            </a:fld>
            <a:endParaRPr lang="en-US" altLang="en-US"/>
          </a:p>
        </p:txBody>
      </p:sp>
      <p:sp>
        <p:nvSpPr>
          <p:cNvPr id="143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116632"/>
            <a:ext cx="7053542" cy="1400530"/>
          </a:xfrm>
        </p:spPr>
        <p:txBody>
          <a:bodyPr/>
          <a:lstStyle/>
          <a:p>
            <a:r>
              <a:rPr lang="en-US" altLang="en-US" dirty="0"/>
              <a:t>Messages, continued</a:t>
            </a:r>
            <a:endParaRPr lang="en-US" altLang="en-US" dirty="0"/>
          </a:p>
        </p:txBody>
      </p:sp>
      <p:sp>
        <p:nvSpPr>
          <p:cNvPr id="143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268760"/>
            <a:ext cx="8856984" cy="49796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Message (method call) indicated by horizontal arrow to other object</a:t>
            </a:r>
            <a:endParaRPr lang="en-US" altLang="en-US" sz="2400" dirty="0"/>
          </a:p>
          <a:p>
            <a:pPr lvl="1">
              <a:lnSpc>
                <a:spcPct val="90000"/>
              </a:lnSpc>
            </a:pPr>
            <a:r>
              <a:rPr lang="en-US" altLang="en-US" sz="2000" dirty="0">
                <a:solidFill>
                  <a:srgbClr val="FF0000"/>
                </a:solidFill>
              </a:rPr>
              <a:t>dashed arrow back indicates return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different arrowheads for normal / concurrent (asynchronous) methods</a:t>
            </a:r>
            <a:endParaRPr lang="en-US" altLang="en-US" sz="2000" dirty="0"/>
          </a:p>
          <a:p>
            <a:endParaRPr lang="en-US" altLang="en-US" sz="2000" dirty="0"/>
          </a:p>
        </p:txBody>
      </p:sp>
      <p:pic>
        <p:nvPicPr>
          <p:cNvPr id="1437701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76600"/>
            <a:ext cx="64008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30"/>
          <p:cNvGrpSpPr/>
          <p:nvPr/>
        </p:nvGrpSpPr>
        <p:grpSpPr bwMode="auto">
          <a:xfrm>
            <a:off x="228600" y="1295400"/>
            <a:ext cx="8547100" cy="4038600"/>
            <a:chOff x="228600" y="2438400"/>
            <a:chExt cx="8547100" cy="4038600"/>
          </a:xfrm>
        </p:grpSpPr>
        <p:pic>
          <p:nvPicPr>
            <p:cNvPr id="23564" name="Picture 2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65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6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7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68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9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1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2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3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3574" name="Picture 3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575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6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7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3578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9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0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1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2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83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55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Sequence Diagram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3557" name="Text Box 1038"/>
          <p:cNvSpPr txBox="1">
            <a:spLocks noChangeArrowheads="1"/>
          </p:cNvSpPr>
          <p:nvPr/>
        </p:nvSpPr>
        <p:spPr bwMode="auto">
          <a:xfrm rot="5400000">
            <a:off x="-875507" y="3313907"/>
            <a:ext cx="2817813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solidFill>
                  <a:schemeClr val="bg1"/>
                </a:solidFill>
              </a:rPr>
              <a:t>Time Increasing --&gt;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23558" name="Text Box 1039"/>
          <p:cNvSpPr txBox="1">
            <a:spLocks noChangeArrowheads="1"/>
          </p:cNvSpPr>
          <p:nvPr/>
        </p:nvSpPr>
        <p:spPr bwMode="auto">
          <a:xfrm>
            <a:off x="683568" y="5085184"/>
            <a:ext cx="7973888" cy="1200329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bg1"/>
                </a:solidFill>
              </a:rPr>
              <a:t>All lines should be horizontal to indicate instantaneous actions. Additionally if </a:t>
            </a:r>
            <a:r>
              <a:rPr lang="en-US" altLang="en-US" dirty="0" err="1">
                <a:solidFill>
                  <a:schemeClr val="bg1"/>
                </a:solidFill>
              </a:rPr>
              <a:t>ActivityA</a:t>
            </a:r>
            <a:r>
              <a:rPr lang="en-US" altLang="en-US" dirty="0">
                <a:solidFill>
                  <a:schemeClr val="bg1"/>
                </a:solidFill>
              </a:rPr>
              <a:t> happens before </a:t>
            </a:r>
            <a:r>
              <a:rPr lang="en-US" altLang="en-US" dirty="0" err="1">
                <a:solidFill>
                  <a:schemeClr val="bg1"/>
                </a:solidFill>
              </a:rPr>
              <a:t>ActivityB</a:t>
            </a:r>
            <a:r>
              <a:rPr lang="en-US" altLang="en-US" dirty="0">
                <a:solidFill>
                  <a:schemeClr val="bg1"/>
                </a:solidFill>
              </a:rPr>
              <a:t>, </a:t>
            </a:r>
            <a:r>
              <a:rPr lang="en-US" altLang="en-US" dirty="0" err="1">
                <a:solidFill>
                  <a:schemeClr val="bg1"/>
                </a:solidFill>
              </a:rPr>
              <a:t>ActivityA</a:t>
            </a:r>
            <a:r>
              <a:rPr lang="en-US" altLang="en-US" dirty="0">
                <a:solidFill>
                  <a:schemeClr val="bg1"/>
                </a:solidFill>
              </a:rPr>
              <a:t> must be above activity A</a:t>
            </a:r>
            <a:endParaRPr lang="en-US" altLang="en-US" dirty="0">
              <a:solidFill>
                <a:schemeClr val="bg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 bwMode="auto">
          <a:xfrm>
            <a:off x="3059832" y="6309320"/>
            <a:ext cx="3200400" cy="457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b="1" dirty="0">
                <a:solidFill>
                  <a:srgbClr val="FFFF00"/>
                </a:solidFill>
                <a:ea typeface="MS PGothic" panose="020B0600070205080204" pitchFamily="34" charset="-128"/>
                <a:cs typeface="MS PGothic" panose="020B0600070205080204" pitchFamily="34" charset="-128"/>
              </a:rPr>
              <a:t>Lower = Later!</a:t>
            </a:r>
            <a:endParaRPr lang="en-US" b="1" dirty="0">
              <a:solidFill>
                <a:srgbClr val="FFFF00"/>
              </a:solidFill>
              <a:ea typeface="MS PGothic" panose="020B0600070205080204" pitchFamily="34" charset="-128"/>
              <a:cs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876800"/>
          </a:xfrm>
        </p:spPr>
        <p:txBody>
          <a:bodyPr>
            <a:normAutofit/>
          </a:bodyPr>
          <a:lstStyle/>
          <a:p>
            <a:pPr marL="514985" indent="-173355">
              <a:lnSpc>
                <a:spcPct val="100000"/>
              </a:lnSpc>
              <a:spcBef>
                <a:spcPts val="895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515620" algn="l"/>
              </a:tabLst>
            </a:pPr>
            <a:r>
              <a:rPr lang="en-US" spc="-5" dirty="0">
                <a:latin typeface="Arial MT"/>
                <a:cs typeface="Arial MT"/>
              </a:rPr>
              <a:t>Requirements</a:t>
            </a:r>
            <a:r>
              <a:rPr lang="en-US" spc="-3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analysis</a:t>
            </a:r>
            <a:endParaRPr lang="en-US" dirty="0">
              <a:latin typeface="Arial MT"/>
              <a:cs typeface="Arial MT"/>
            </a:endParaRPr>
          </a:p>
          <a:p>
            <a:pPr marL="714375" lvl="1" indent="-144145">
              <a:lnSpc>
                <a:spcPct val="100000"/>
              </a:lnSpc>
              <a:spcBef>
                <a:spcPts val="160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pc="-5" dirty="0">
                <a:latin typeface="Arial MT"/>
                <a:cs typeface="Arial MT"/>
              </a:rPr>
              <a:t>Specifies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software’s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operational</a:t>
            </a:r>
            <a:r>
              <a:rPr lang="en-US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characteristics</a:t>
            </a:r>
            <a:endParaRPr lang="en-US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714375" lvl="1" indent="-144145">
              <a:lnSpc>
                <a:spcPct val="100000"/>
              </a:lnSpc>
              <a:spcBef>
                <a:spcPts val="145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pc="-5" dirty="0">
                <a:latin typeface="Arial MT"/>
                <a:cs typeface="Arial MT"/>
              </a:rPr>
              <a:t>Indicates software's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interface with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other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r>
              <a:rPr lang="en-US" spc="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elements</a:t>
            </a:r>
            <a:endParaRPr lang="en-US" dirty="0">
              <a:solidFill>
                <a:srgbClr val="FF0000"/>
              </a:solidFill>
              <a:latin typeface="Arial MT"/>
              <a:cs typeface="Arial MT"/>
            </a:endParaRPr>
          </a:p>
          <a:p>
            <a:pPr marL="714375" lvl="1" indent="-144145">
              <a:lnSpc>
                <a:spcPct val="100000"/>
              </a:lnSpc>
              <a:spcBef>
                <a:spcPts val="155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pc="-5" dirty="0">
                <a:latin typeface="Arial MT"/>
                <a:cs typeface="Arial MT"/>
              </a:rPr>
              <a:t>Establishes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constraints</a:t>
            </a:r>
            <a:r>
              <a:rPr lang="en-US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that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software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dirty="0">
                <a:latin typeface="Arial MT"/>
                <a:cs typeface="Arial MT"/>
              </a:rPr>
              <a:t>must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meet</a:t>
            </a:r>
            <a:endParaRPr lang="en-US" spc="-5" dirty="0">
              <a:latin typeface="Arial MT"/>
              <a:cs typeface="Arial MT"/>
            </a:endParaRPr>
          </a:p>
          <a:p>
            <a:pPr marL="714375" lvl="1" indent="-144145">
              <a:lnSpc>
                <a:spcPct val="100000"/>
              </a:lnSpc>
              <a:spcBef>
                <a:spcPts val="155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endParaRPr lang="en-US" dirty="0">
              <a:latin typeface="Arial MT"/>
              <a:cs typeface="Arial MT"/>
            </a:endParaRPr>
          </a:p>
          <a:p>
            <a:pPr marL="514985" marR="219710" indent="-172720">
              <a:lnSpc>
                <a:spcPct val="100000"/>
              </a:lnSpc>
              <a:spcBef>
                <a:spcPts val="140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515620" algn="l"/>
              </a:tabLst>
            </a:pPr>
            <a:r>
              <a:rPr lang="en-US" spc="-5" dirty="0">
                <a:latin typeface="Arial MT"/>
                <a:cs typeface="Arial MT"/>
              </a:rPr>
              <a:t>Requirements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analysis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allows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 software engineer </a:t>
            </a:r>
            <a:r>
              <a:rPr lang="en-US" spc="-26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to:</a:t>
            </a:r>
            <a:endParaRPr lang="en-US" dirty="0">
              <a:latin typeface="Arial MT"/>
              <a:cs typeface="Arial MT"/>
            </a:endParaRPr>
          </a:p>
          <a:p>
            <a:pPr marL="714375" marR="5080" lvl="1" indent="-143510">
              <a:lnSpc>
                <a:spcPct val="100000"/>
              </a:lnSpc>
              <a:spcBef>
                <a:spcPts val="160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pc="-5" dirty="0">
                <a:latin typeface="Arial MT"/>
                <a:cs typeface="Arial MT"/>
              </a:rPr>
              <a:t>Elaborate on basic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requirements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established</a:t>
            </a:r>
            <a:r>
              <a:rPr lang="en-US" spc="1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during earlier </a:t>
            </a:r>
            <a:r>
              <a:rPr lang="en-US" spc="-2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requirement engineering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tasks</a:t>
            </a:r>
            <a:endParaRPr lang="en-US" dirty="0">
              <a:latin typeface="Arial MT"/>
              <a:cs typeface="Arial MT"/>
            </a:endParaRPr>
          </a:p>
          <a:p>
            <a:pPr marL="714375" marR="43815" lvl="1" indent="-143510">
              <a:lnSpc>
                <a:spcPct val="100000"/>
              </a:lnSpc>
              <a:spcBef>
                <a:spcPts val="155"/>
              </a:spcBef>
              <a:buClr>
                <a:srgbClr val="9A0000"/>
              </a:buClr>
              <a:buSzPct val="72000"/>
              <a:buFont typeface="Wingdings" panose="05000000000000000000"/>
              <a:buChar char=""/>
              <a:tabLst>
                <a:tab pos="715010" algn="l"/>
              </a:tabLst>
            </a:pP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Build</a:t>
            </a:r>
            <a:r>
              <a:rPr lang="en-US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models</a:t>
            </a:r>
            <a:r>
              <a:rPr lang="en-US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that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depict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user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scenarios,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functional </a:t>
            </a:r>
            <a:r>
              <a:rPr lang="en-US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activities</a:t>
            </a:r>
            <a:r>
              <a:rPr lang="en-US" spc="-5" dirty="0">
                <a:latin typeface="Arial MT"/>
                <a:cs typeface="Arial MT"/>
              </a:rPr>
              <a:t>,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problem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classes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and their</a:t>
            </a:r>
            <a:r>
              <a:rPr lang="en-US" spc="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MT"/>
                <a:cs typeface="Arial MT"/>
              </a:rPr>
              <a:t>relationships</a:t>
            </a:r>
            <a:r>
              <a:rPr lang="en-US" spc="-5" dirty="0">
                <a:latin typeface="Arial MT"/>
                <a:cs typeface="Arial MT"/>
              </a:rPr>
              <a:t>,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system </a:t>
            </a:r>
            <a:r>
              <a:rPr lang="en-US" spc="-23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and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class behavior, and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the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flow</a:t>
            </a:r>
            <a:r>
              <a:rPr lang="en-US" spc="-10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of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data</a:t>
            </a:r>
            <a:r>
              <a:rPr lang="en-US" spc="10" dirty="0">
                <a:latin typeface="Arial MT"/>
                <a:cs typeface="Arial MT"/>
              </a:rPr>
              <a:t> </a:t>
            </a:r>
            <a:r>
              <a:rPr lang="en-US" spc="-10" dirty="0">
                <a:latin typeface="Arial MT"/>
                <a:cs typeface="Arial MT"/>
              </a:rPr>
              <a:t>as</a:t>
            </a:r>
            <a:r>
              <a:rPr lang="en-US" spc="5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it is </a:t>
            </a:r>
            <a:r>
              <a:rPr lang="en-US" dirty="0">
                <a:latin typeface="Arial MT"/>
                <a:cs typeface="Arial MT"/>
              </a:rPr>
              <a:t> </a:t>
            </a:r>
            <a:r>
              <a:rPr lang="en-US" spc="-5" dirty="0">
                <a:latin typeface="Arial MT"/>
                <a:cs typeface="Arial MT"/>
              </a:rPr>
              <a:t>transformed.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35"/>
          <p:cNvGrpSpPr/>
          <p:nvPr/>
        </p:nvGrpSpPr>
        <p:grpSpPr bwMode="auto">
          <a:xfrm>
            <a:off x="228600" y="2438400"/>
            <a:ext cx="8547100" cy="4038600"/>
            <a:chOff x="228600" y="2438400"/>
            <a:chExt cx="8547100" cy="4038600"/>
          </a:xfrm>
        </p:grpSpPr>
        <p:pic>
          <p:nvPicPr>
            <p:cNvPr id="26638" name="Picture 2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9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0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1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42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6648" name="Picture 3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49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0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1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6652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Components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6629" name="Oval 4"/>
          <p:cNvSpPr>
            <a:spLocks noChangeArrowheads="1"/>
          </p:cNvSpPr>
          <p:nvPr/>
        </p:nvSpPr>
        <p:spPr bwMode="auto">
          <a:xfrm>
            <a:off x="6629400" y="20574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0" name="Oval 5"/>
          <p:cNvSpPr>
            <a:spLocks noChangeArrowheads="1"/>
          </p:cNvSpPr>
          <p:nvPr/>
        </p:nvSpPr>
        <p:spPr bwMode="auto">
          <a:xfrm>
            <a:off x="3352800" y="20574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1" name="Oval 6"/>
          <p:cNvSpPr>
            <a:spLocks noChangeArrowheads="1"/>
          </p:cNvSpPr>
          <p:nvPr/>
        </p:nvSpPr>
        <p:spPr bwMode="auto">
          <a:xfrm>
            <a:off x="-152400" y="2133600"/>
            <a:ext cx="2514600" cy="12954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6632" name="Text Box 7"/>
          <p:cNvSpPr txBox="1">
            <a:spLocks noChangeArrowheads="1"/>
          </p:cNvSpPr>
          <p:nvPr/>
        </p:nvSpPr>
        <p:spPr bwMode="auto">
          <a:xfrm>
            <a:off x="762000" y="1371600"/>
            <a:ext cx="4419600" cy="83026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Objects: aStudent is a specific instance of the Student class</a:t>
            </a:r>
            <a:endParaRPr lang="en-US" altLang="en-US"/>
          </a:p>
        </p:txBody>
      </p:sp>
      <p:sp>
        <p:nvSpPr>
          <p:cNvPr id="26633" name="AutoShape 8"/>
          <p:cNvSpPr>
            <a:spLocks noChangeArrowheads="1"/>
          </p:cNvSpPr>
          <p:nvPr/>
        </p:nvSpPr>
        <p:spPr bwMode="auto">
          <a:xfrm>
            <a:off x="228600" y="3962400"/>
            <a:ext cx="1981200" cy="1219200"/>
          </a:xfrm>
          <a:prstGeom prst="wedgeRectCallout">
            <a:avLst>
              <a:gd name="adj1" fmla="val -7213"/>
              <a:gd name="adj2" fmla="val -11523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Specific </a:t>
            </a:r>
            <a:endParaRPr lang="en-US" altLang="en-US"/>
          </a:p>
          <a:p>
            <a:pPr algn="ctr"/>
            <a:r>
              <a:rPr lang="en-US" altLang="en-US"/>
              <a:t>Instance of an</a:t>
            </a:r>
            <a:endParaRPr lang="en-US" altLang="en-US"/>
          </a:p>
          <a:p>
            <a:pPr algn="ctr"/>
            <a:r>
              <a:rPr lang="en-US" altLang="en-US"/>
              <a:t>Object</a:t>
            </a:r>
            <a:endParaRPr lang="en-US" altLang="en-US"/>
          </a:p>
        </p:txBody>
      </p:sp>
      <p:sp>
        <p:nvSpPr>
          <p:cNvPr id="26634" name="AutoShape 11"/>
          <p:cNvSpPr>
            <a:spLocks noChangeArrowheads="1"/>
          </p:cNvSpPr>
          <p:nvPr/>
        </p:nvSpPr>
        <p:spPr bwMode="auto">
          <a:xfrm>
            <a:off x="4876800" y="3733800"/>
            <a:ext cx="2895600" cy="762000"/>
          </a:xfrm>
          <a:prstGeom prst="wedgeRectCallout">
            <a:avLst>
              <a:gd name="adj1" fmla="val -39750"/>
              <a:gd name="adj2" fmla="val -10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Generic (unnamed)</a:t>
            </a:r>
            <a:br>
              <a:rPr lang="en-US" altLang="en-US"/>
            </a:br>
            <a:r>
              <a:rPr lang="en-US" altLang="en-US"/>
              <a:t>objects</a:t>
            </a:r>
            <a:endParaRPr lang="en-US" altLang="en-US"/>
          </a:p>
        </p:txBody>
      </p:sp>
      <p:sp>
        <p:nvSpPr>
          <p:cNvPr id="26635" name="AutoShape 12"/>
          <p:cNvSpPr>
            <a:spLocks noChangeArrowheads="1"/>
          </p:cNvSpPr>
          <p:nvPr/>
        </p:nvSpPr>
        <p:spPr bwMode="auto">
          <a:xfrm>
            <a:off x="4876800" y="3733800"/>
            <a:ext cx="3810000" cy="1600200"/>
          </a:xfrm>
          <a:prstGeom prst="wedgeRectCallout">
            <a:avLst>
              <a:gd name="adj1" fmla="val 25329"/>
              <a:gd name="adj2" fmla="val -785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/>
              <a:t>Generic (unnamed)</a:t>
            </a:r>
            <a:br>
              <a:rPr lang="en-US" altLang="en-US" sz="2000"/>
            </a:br>
            <a:r>
              <a:rPr lang="en-US" altLang="en-US" sz="2000"/>
              <a:t>objects of class type Seminar</a:t>
            </a:r>
            <a:endParaRPr lang="en-US" altLang="en-US" sz="2000"/>
          </a:p>
          <a:p>
            <a:pPr algn="ctr"/>
            <a:r>
              <a:rPr lang="en-US" altLang="en-US" sz="2000"/>
              <a:t> and Course</a:t>
            </a:r>
            <a:endParaRPr lang="en-US" altLang="en-US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37"/>
          <p:cNvGrpSpPr/>
          <p:nvPr/>
        </p:nvGrpSpPr>
        <p:grpSpPr bwMode="auto">
          <a:xfrm>
            <a:off x="228600" y="2438400"/>
            <a:ext cx="8547100" cy="4038600"/>
            <a:chOff x="228600" y="2438400"/>
            <a:chExt cx="8547100" cy="4038600"/>
          </a:xfrm>
        </p:grpSpPr>
        <p:pic>
          <p:nvPicPr>
            <p:cNvPr id="28683" name="Picture 2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84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5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6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87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8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9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0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1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2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8693" name="Picture 3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94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5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6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8697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8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1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2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Components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457200" y="2971800"/>
            <a:ext cx="1143000" cy="35814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1371600" y="5562600"/>
            <a:ext cx="12954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lifeline</a:t>
            </a:r>
            <a:endParaRPr lang="en-US" altLang="en-US"/>
          </a:p>
        </p:txBody>
      </p:sp>
      <p:sp>
        <p:nvSpPr>
          <p:cNvPr id="28679" name="Oval 6"/>
          <p:cNvSpPr>
            <a:spLocks noChangeArrowheads="1"/>
          </p:cNvSpPr>
          <p:nvPr/>
        </p:nvSpPr>
        <p:spPr bwMode="auto">
          <a:xfrm>
            <a:off x="7620000" y="3657600"/>
            <a:ext cx="533400" cy="1524000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8680" name="Text Box 7"/>
          <p:cNvSpPr txBox="1">
            <a:spLocks noChangeArrowheads="1"/>
          </p:cNvSpPr>
          <p:nvPr/>
        </p:nvSpPr>
        <p:spPr bwMode="auto">
          <a:xfrm>
            <a:off x="6096000" y="51054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execution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38"/>
          <p:cNvGrpSpPr/>
          <p:nvPr/>
        </p:nvGrpSpPr>
        <p:grpSpPr bwMode="auto">
          <a:xfrm>
            <a:off x="228600" y="2438400"/>
            <a:ext cx="8547100" cy="4038600"/>
            <a:chOff x="228600" y="2438400"/>
            <a:chExt cx="8547100" cy="4038600"/>
          </a:xfrm>
        </p:grpSpPr>
        <p:pic>
          <p:nvPicPr>
            <p:cNvPr id="30729" name="Picture 2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638425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0" name="Rectangle 21"/>
            <p:cNvSpPr>
              <a:spLocks noChangeArrowheads="1"/>
            </p:cNvSpPr>
            <p:nvPr/>
          </p:nvSpPr>
          <p:spPr bwMode="auto">
            <a:xfrm>
              <a:off x="990600" y="3857625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1" name="Rectangle 22"/>
            <p:cNvSpPr>
              <a:spLocks noChangeArrowheads="1"/>
            </p:cNvSpPr>
            <p:nvPr/>
          </p:nvSpPr>
          <p:spPr bwMode="auto">
            <a:xfrm>
              <a:off x="4495800" y="3476625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2" name="Rectangle 23"/>
            <p:cNvSpPr>
              <a:spLocks noChangeArrowheads="1"/>
            </p:cNvSpPr>
            <p:nvPr/>
          </p:nvSpPr>
          <p:spPr bwMode="auto">
            <a:xfrm>
              <a:off x="4495800" y="5534025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33" name="Line 24"/>
            <p:cNvSpPr>
              <a:spLocks noChangeShapeType="1"/>
            </p:cNvSpPr>
            <p:nvPr/>
          </p:nvSpPr>
          <p:spPr bwMode="auto">
            <a:xfrm>
              <a:off x="4648200" y="3400425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4" name="Line 25"/>
            <p:cNvSpPr>
              <a:spLocks noChangeShapeType="1"/>
            </p:cNvSpPr>
            <p:nvPr/>
          </p:nvSpPr>
          <p:spPr bwMode="auto">
            <a:xfrm>
              <a:off x="4648200" y="5534025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26"/>
            <p:cNvSpPr>
              <a:spLocks noChangeShapeType="1"/>
            </p:cNvSpPr>
            <p:nvPr/>
          </p:nvSpPr>
          <p:spPr bwMode="auto">
            <a:xfrm>
              <a:off x="3810000" y="3933825"/>
              <a:ext cx="762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Line 27"/>
            <p:cNvSpPr>
              <a:spLocks noChangeShapeType="1"/>
            </p:cNvSpPr>
            <p:nvPr/>
          </p:nvSpPr>
          <p:spPr bwMode="auto">
            <a:xfrm>
              <a:off x="7391400" y="4162425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28"/>
            <p:cNvSpPr>
              <a:spLocks noChangeShapeType="1"/>
            </p:cNvSpPr>
            <p:nvPr/>
          </p:nvSpPr>
          <p:spPr bwMode="auto">
            <a:xfrm flipH="1">
              <a:off x="1143000" y="43910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8" name="Line 29"/>
            <p:cNvSpPr>
              <a:spLocks noChangeShapeType="1"/>
            </p:cNvSpPr>
            <p:nvPr/>
          </p:nvSpPr>
          <p:spPr bwMode="auto">
            <a:xfrm>
              <a:off x="4572000" y="3857625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0739" name="Picture 3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438400"/>
              <a:ext cx="8547100" cy="3838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40" name="Rectangle 31"/>
            <p:cNvSpPr>
              <a:spLocks noChangeArrowheads="1"/>
            </p:cNvSpPr>
            <p:nvPr/>
          </p:nvSpPr>
          <p:spPr bwMode="auto">
            <a:xfrm>
              <a:off x="990600" y="3657600"/>
              <a:ext cx="152400" cy="1676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1" name="Rectangle 32"/>
            <p:cNvSpPr>
              <a:spLocks noChangeArrowheads="1"/>
            </p:cNvSpPr>
            <p:nvPr/>
          </p:nvSpPr>
          <p:spPr bwMode="auto">
            <a:xfrm>
              <a:off x="4495800" y="3276600"/>
              <a:ext cx="304800" cy="381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2" name="Rectangle 33"/>
            <p:cNvSpPr>
              <a:spLocks noChangeArrowheads="1"/>
            </p:cNvSpPr>
            <p:nvPr/>
          </p:nvSpPr>
          <p:spPr bwMode="auto">
            <a:xfrm>
              <a:off x="4495800" y="5334000"/>
              <a:ext cx="304800" cy="8382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30743" name="Line 34"/>
            <p:cNvSpPr>
              <a:spLocks noChangeShapeType="1"/>
            </p:cNvSpPr>
            <p:nvPr/>
          </p:nvSpPr>
          <p:spPr bwMode="auto">
            <a:xfrm>
              <a:off x="4648200" y="3200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35"/>
            <p:cNvSpPr>
              <a:spLocks noChangeShapeType="1"/>
            </p:cNvSpPr>
            <p:nvPr/>
          </p:nvSpPr>
          <p:spPr bwMode="auto">
            <a:xfrm>
              <a:off x="4648200" y="53340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39"/>
            <p:cNvSpPr>
              <a:spLocks noChangeShapeType="1"/>
            </p:cNvSpPr>
            <p:nvPr/>
          </p:nvSpPr>
          <p:spPr bwMode="auto">
            <a:xfrm>
              <a:off x="4572000" y="36576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Line 45"/>
            <p:cNvSpPr>
              <a:spLocks noChangeShapeType="1"/>
            </p:cNvSpPr>
            <p:nvPr/>
          </p:nvSpPr>
          <p:spPr bwMode="auto">
            <a:xfrm>
              <a:off x="4724400" y="3962400"/>
              <a:ext cx="3124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46"/>
            <p:cNvSpPr>
              <a:spLocks noChangeShapeType="1"/>
            </p:cNvSpPr>
            <p:nvPr/>
          </p:nvSpPr>
          <p:spPr bwMode="auto">
            <a:xfrm>
              <a:off x="1143000" y="3733800"/>
              <a:ext cx="3429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8" name="Line 47"/>
            <p:cNvSpPr>
              <a:spLocks noChangeShapeType="1"/>
            </p:cNvSpPr>
            <p:nvPr/>
          </p:nvSpPr>
          <p:spPr bwMode="auto">
            <a:xfrm flipH="1">
              <a:off x="1143000" y="4191000"/>
              <a:ext cx="6629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Components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2209800" y="5257800"/>
            <a:ext cx="22860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Return value</a:t>
            </a:r>
            <a:endParaRPr lang="en-US" altLang="en-US"/>
          </a:p>
        </p:txBody>
      </p:sp>
      <p:sp>
        <p:nvSpPr>
          <p:cNvPr id="30726" name="Text Box 7"/>
          <p:cNvSpPr txBox="1">
            <a:spLocks noChangeArrowheads="1"/>
          </p:cNvSpPr>
          <p:nvPr/>
        </p:nvSpPr>
        <p:spPr bwMode="auto">
          <a:xfrm>
            <a:off x="5257800" y="3352800"/>
            <a:ext cx="1828800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Method call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Components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32772" name="Rectangle 16"/>
          <p:cNvSpPr>
            <a:spLocks noChangeArrowheads="1"/>
          </p:cNvSpPr>
          <p:nvPr/>
        </p:nvSpPr>
        <p:spPr bwMode="auto">
          <a:xfrm>
            <a:off x="609600" y="1371600"/>
            <a:ext cx="1447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u="sng"/>
              <a:t>c : Client</a:t>
            </a:r>
            <a:endParaRPr lang="en-US" altLang="en-US"/>
          </a:p>
        </p:txBody>
      </p:sp>
      <p:sp>
        <p:nvSpPr>
          <p:cNvPr id="32773" name="Rectangle 28"/>
          <p:cNvSpPr>
            <a:spLocks noChangeArrowheads="1"/>
          </p:cNvSpPr>
          <p:nvPr/>
        </p:nvSpPr>
        <p:spPr bwMode="auto">
          <a:xfrm>
            <a:off x="3124200" y="1905000"/>
            <a:ext cx="18288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u="sng"/>
              <a:t>: Transaction</a:t>
            </a:r>
            <a:endParaRPr lang="en-US" altLang="en-US"/>
          </a:p>
        </p:txBody>
      </p:sp>
      <p:sp>
        <p:nvSpPr>
          <p:cNvPr id="32774" name="Rectangle 29"/>
          <p:cNvSpPr>
            <a:spLocks noChangeArrowheads="1"/>
          </p:cNvSpPr>
          <p:nvPr/>
        </p:nvSpPr>
        <p:spPr bwMode="auto">
          <a:xfrm>
            <a:off x="5715000" y="1371600"/>
            <a:ext cx="22860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u="sng"/>
              <a:t>o : ODBCProxy</a:t>
            </a:r>
            <a:endParaRPr lang="en-US" altLang="en-US"/>
          </a:p>
        </p:txBody>
      </p:sp>
      <p:sp>
        <p:nvSpPr>
          <p:cNvPr id="32775" name="Line 30"/>
          <p:cNvSpPr>
            <a:spLocks noChangeShapeType="1"/>
          </p:cNvSpPr>
          <p:nvPr/>
        </p:nvSpPr>
        <p:spPr bwMode="auto">
          <a:xfrm>
            <a:off x="1371600" y="2057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31"/>
          <p:cNvSpPr>
            <a:spLocks noChangeShapeType="1"/>
          </p:cNvSpPr>
          <p:nvPr/>
        </p:nvSpPr>
        <p:spPr bwMode="auto">
          <a:xfrm>
            <a:off x="4038600" y="25908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Line 32"/>
          <p:cNvSpPr>
            <a:spLocks noChangeShapeType="1"/>
          </p:cNvSpPr>
          <p:nvPr/>
        </p:nvSpPr>
        <p:spPr bwMode="auto">
          <a:xfrm>
            <a:off x="6858000" y="20574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78" name="Rectangle 33"/>
          <p:cNvSpPr>
            <a:spLocks noChangeArrowheads="1"/>
          </p:cNvSpPr>
          <p:nvPr/>
        </p:nvSpPr>
        <p:spPr bwMode="auto">
          <a:xfrm>
            <a:off x="1295400" y="2209800"/>
            <a:ext cx="152400" cy="2590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79" name="Rectangle 35"/>
          <p:cNvSpPr>
            <a:spLocks noChangeArrowheads="1"/>
          </p:cNvSpPr>
          <p:nvPr/>
        </p:nvSpPr>
        <p:spPr bwMode="auto">
          <a:xfrm>
            <a:off x="3962400" y="3048000"/>
            <a:ext cx="152400" cy="1371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80" name="Rectangle 36"/>
          <p:cNvSpPr>
            <a:spLocks noChangeArrowheads="1"/>
          </p:cNvSpPr>
          <p:nvPr/>
        </p:nvSpPr>
        <p:spPr bwMode="auto">
          <a:xfrm>
            <a:off x="6781800" y="3124200"/>
            <a:ext cx="152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81" name="Line 39"/>
          <p:cNvSpPr>
            <a:spLocks noChangeShapeType="1"/>
          </p:cNvSpPr>
          <p:nvPr/>
        </p:nvSpPr>
        <p:spPr bwMode="auto">
          <a:xfrm>
            <a:off x="1447800" y="2362200"/>
            <a:ext cx="1676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2" name="Text Box 40"/>
          <p:cNvSpPr txBox="1">
            <a:spLocks noChangeArrowheads="1"/>
          </p:cNvSpPr>
          <p:nvPr/>
        </p:nvSpPr>
        <p:spPr bwMode="auto">
          <a:xfrm>
            <a:off x="1752600" y="1981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create()</a:t>
            </a:r>
            <a:endParaRPr lang="en-US" altLang="en-US"/>
          </a:p>
        </p:txBody>
      </p:sp>
      <p:sp>
        <p:nvSpPr>
          <p:cNvPr id="32783" name="Line 41"/>
          <p:cNvSpPr>
            <a:spLocks noChangeShapeType="1"/>
          </p:cNvSpPr>
          <p:nvPr/>
        </p:nvSpPr>
        <p:spPr bwMode="auto">
          <a:xfrm>
            <a:off x="1447800" y="30480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42"/>
          <p:cNvSpPr>
            <a:spLocks noChangeShapeType="1"/>
          </p:cNvSpPr>
          <p:nvPr/>
        </p:nvSpPr>
        <p:spPr bwMode="auto">
          <a:xfrm flipV="1">
            <a:off x="4114800" y="3200400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Rectangle 43"/>
          <p:cNvSpPr>
            <a:spLocks noChangeArrowheads="1"/>
          </p:cNvSpPr>
          <p:nvPr/>
        </p:nvSpPr>
        <p:spPr bwMode="auto">
          <a:xfrm>
            <a:off x="6781800" y="3795713"/>
            <a:ext cx="152400" cy="381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86" name="Line 44"/>
          <p:cNvSpPr>
            <a:spLocks noChangeShapeType="1"/>
          </p:cNvSpPr>
          <p:nvPr/>
        </p:nvSpPr>
        <p:spPr bwMode="auto">
          <a:xfrm flipV="1">
            <a:off x="4114800" y="3795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7" name="Line 45"/>
          <p:cNvSpPr>
            <a:spLocks noChangeShapeType="1"/>
          </p:cNvSpPr>
          <p:nvPr/>
        </p:nvSpPr>
        <p:spPr bwMode="auto">
          <a:xfrm flipH="1" flipV="1">
            <a:off x="1447800" y="4343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8" name="Text Box 46"/>
          <p:cNvSpPr txBox="1">
            <a:spLocks noChangeArrowheads="1"/>
          </p:cNvSpPr>
          <p:nvPr/>
        </p:nvSpPr>
        <p:spPr bwMode="auto">
          <a:xfrm>
            <a:off x="1676400" y="2743200"/>
            <a:ext cx="2012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setActions(a, b, c)</a:t>
            </a:r>
            <a:endParaRPr lang="en-US" altLang="en-US"/>
          </a:p>
        </p:txBody>
      </p:sp>
      <p:sp>
        <p:nvSpPr>
          <p:cNvPr id="32789" name="Text Box 47"/>
          <p:cNvSpPr txBox="1">
            <a:spLocks noChangeArrowheads="1"/>
          </p:cNvSpPr>
          <p:nvPr/>
        </p:nvSpPr>
        <p:spPr bwMode="auto">
          <a:xfrm>
            <a:off x="4648200" y="2895600"/>
            <a:ext cx="1976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setValues(a, 3, 4)</a:t>
            </a:r>
            <a:endParaRPr lang="en-US" altLang="en-US"/>
          </a:p>
        </p:txBody>
      </p:sp>
      <p:sp>
        <p:nvSpPr>
          <p:cNvPr id="32790" name="Text Box 48"/>
          <p:cNvSpPr txBox="1">
            <a:spLocks noChangeArrowheads="1"/>
          </p:cNvSpPr>
          <p:nvPr/>
        </p:nvSpPr>
        <p:spPr bwMode="auto">
          <a:xfrm>
            <a:off x="4648200" y="3505200"/>
            <a:ext cx="1963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setValues(b, c, 7)</a:t>
            </a:r>
            <a:endParaRPr lang="en-US" altLang="en-US"/>
          </a:p>
        </p:txBody>
      </p:sp>
      <p:sp>
        <p:nvSpPr>
          <p:cNvPr id="32791" name="Text Box 49"/>
          <p:cNvSpPr txBox="1">
            <a:spLocks noChangeArrowheads="1"/>
          </p:cNvSpPr>
          <p:nvPr/>
        </p:nvSpPr>
        <p:spPr bwMode="auto">
          <a:xfrm>
            <a:off x="1676400" y="4038600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(committed)</a:t>
            </a:r>
            <a:endParaRPr lang="en-US" altLang="en-US"/>
          </a:p>
        </p:txBody>
      </p:sp>
      <p:sp>
        <p:nvSpPr>
          <p:cNvPr id="32792" name="Line 50"/>
          <p:cNvSpPr>
            <a:spLocks noChangeShapeType="1"/>
          </p:cNvSpPr>
          <p:nvPr/>
        </p:nvSpPr>
        <p:spPr bwMode="auto">
          <a:xfrm>
            <a:off x="1447800" y="4724400"/>
            <a:ext cx="251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3" name="Text Box 51"/>
          <p:cNvSpPr txBox="1">
            <a:spLocks noChangeArrowheads="1"/>
          </p:cNvSpPr>
          <p:nvPr/>
        </p:nvSpPr>
        <p:spPr bwMode="auto">
          <a:xfrm>
            <a:off x="1657350" y="443388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destroy()</a:t>
            </a:r>
            <a:endParaRPr lang="en-US" altLang="en-US"/>
          </a:p>
        </p:txBody>
      </p:sp>
      <p:sp>
        <p:nvSpPr>
          <p:cNvPr id="32794" name="Line 52"/>
          <p:cNvSpPr>
            <a:spLocks noChangeShapeType="1"/>
          </p:cNvSpPr>
          <p:nvPr/>
        </p:nvSpPr>
        <p:spPr bwMode="auto">
          <a:xfrm flipH="1">
            <a:off x="3962400" y="464820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5" name="Line 53"/>
          <p:cNvSpPr>
            <a:spLocks noChangeShapeType="1"/>
          </p:cNvSpPr>
          <p:nvPr/>
        </p:nvSpPr>
        <p:spPr bwMode="auto">
          <a:xfrm>
            <a:off x="3962400" y="4648200"/>
            <a:ext cx="152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6" name="AutoShape 58"/>
          <p:cNvSpPr>
            <a:spLocks noChangeArrowheads="1"/>
          </p:cNvSpPr>
          <p:nvPr/>
        </p:nvSpPr>
        <p:spPr bwMode="auto">
          <a:xfrm>
            <a:off x="3352800" y="5867400"/>
            <a:ext cx="5410200" cy="873968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2797" name="Line 54"/>
          <p:cNvSpPr>
            <a:spLocks noChangeShapeType="1"/>
          </p:cNvSpPr>
          <p:nvPr/>
        </p:nvSpPr>
        <p:spPr bwMode="auto">
          <a:xfrm>
            <a:off x="3581400" y="6096000"/>
            <a:ext cx="2514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99" name="Text Box 56"/>
          <p:cNvSpPr txBox="1">
            <a:spLocks noChangeArrowheads="1"/>
          </p:cNvSpPr>
          <p:nvPr/>
        </p:nvSpPr>
        <p:spPr bwMode="auto">
          <a:xfrm>
            <a:off x="6096000" y="5867400"/>
            <a:ext cx="11208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/>
              <a:t>Message</a:t>
            </a:r>
            <a:endParaRPr lang="en-US" altLang="en-US" dirty="0"/>
          </a:p>
        </p:txBody>
      </p:sp>
      <p:sp>
        <p:nvSpPr>
          <p:cNvPr id="32801" name="Line 59"/>
          <p:cNvSpPr>
            <a:spLocks noChangeShapeType="1"/>
          </p:cNvSpPr>
          <p:nvPr/>
        </p:nvSpPr>
        <p:spPr bwMode="auto">
          <a:xfrm flipH="1" flipV="1">
            <a:off x="4114800" y="3414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2" name="Line 60"/>
          <p:cNvSpPr>
            <a:spLocks noChangeShapeType="1"/>
          </p:cNvSpPr>
          <p:nvPr/>
        </p:nvSpPr>
        <p:spPr bwMode="auto">
          <a:xfrm flipH="1" flipV="1">
            <a:off x="4114800" y="4176713"/>
            <a:ext cx="26670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lgDash"/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3" name="AutoShape 61"/>
          <p:cNvSpPr>
            <a:spLocks noChangeArrowheads="1"/>
          </p:cNvSpPr>
          <p:nvPr/>
        </p:nvSpPr>
        <p:spPr bwMode="auto">
          <a:xfrm>
            <a:off x="3352800" y="5181600"/>
            <a:ext cx="5410200" cy="68580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/>
              <a:t>create()</a:t>
            </a:r>
            <a:endParaRPr lang="en-US" altLang="en-US"/>
          </a:p>
          <a:p>
            <a:pPr algn="ctr"/>
            <a:r>
              <a:rPr lang="en-US" altLang="en-US"/>
              <a:t>destroy()</a:t>
            </a:r>
            <a:endParaRPr lang="en-US" altLang="en-US"/>
          </a:p>
        </p:txBody>
      </p:sp>
      <p:sp>
        <p:nvSpPr>
          <p:cNvPr id="32804" name="Line 55"/>
          <p:cNvSpPr>
            <a:spLocks noChangeShapeType="1"/>
          </p:cNvSpPr>
          <p:nvPr/>
        </p:nvSpPr>
        <p:spPr bwMode="auto">
          <a:xfrm>
            <a:off x="3581400" y="6462737"/>
            <a:ext cx="2514600" cy="0"/>
          </a:xfrm>
          <a:prstGeom prst="line">
            <a:avLst/>
          </a:prstGeom>
          <a:noFill/>
          <a:ln w="41275">
            <a:solidFill>
              <a:schemeClr val="tx1"/>
            </a:solidFill>
            <a:prstDash val="dash"/>
            <a:bevel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805" name="Text Box 57"/>
          <p:cNvSpPr txBox="1">
            <a:spLocks noChangeArrowheads="1"/>
          </p:cNvSpPr>
          <p:nvPr/>
        </p:nvSpPr>
        <p:spPr bwMode="auto">
          <a:xfrm>
            <a:off x="6096000" y="6237312"/>
            <a:ext cx="1878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/>
              <a:t>Return message</a:t>
            </a: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panose="020B0600070205080204" pitchFamily="34" charset="-128"/>
              </a:rPr>
              <a:t>Summary</a:t>
            </a:r>
            <a:endParaRPr lang="en-US" altLang="en-US">
              <a:ea typeface="MS PGothic" panose="020B0600070205080204" pitchFamily="34" charset="-128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800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Sequence diagrams model object interactions with an emphasis on time ordering</a:t>
            </a:r>
            <a:endParaRPr lang="en-US" altLang="en-US" sz="240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Method call lines</a:t>
            </a:r>
            <a:endParaRPr lang="en-US" altLang="en-US" sz="24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Must be horizontal! 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Vertical height matters! “Lower equals Later”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Label the lines</a:t>
            </a:r>
            <a:endParaRPr lang="en-US" altLang="en-US" sz="200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Lifeline – dotted vertical line</a:t>
            </a:r>
            <a:endParaRPr lang="en-US" altLang="en-US" sz="240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Execution bar – bar around lifeline when code is running</a:t>
            </a:r>
            <a:endParaRPr lang="en-US" altLang="en-US" sz="2400"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sz="2400">
                <a:ea typeface="MS PGothic" panose="020B0600070205080204" pitchFamily="34" charset="-128"/>
              </a:rPr>
              <a:t>Arrows</a:t>
            </a:r>
            <a:endParaRPr lang="en-US" altLang="en-US" sz="24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Synchronous call (you’re waiting for a return value) – triangle arrow-head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Asynchronous call (not waiting for a return) – open arrow-head</a:t>
            </a:r>
            <a:endParaRPr lang="en-US" altLang="en-US" sz="2000">
              <a:ea typeface="MS PGothic" panose="020B0600070205080204" pitchFamily="34" charset="-128"/>
            </a:endParaRPr>
          </a:p>
          <a:p>
            <a:pPr lvl="1" eaLnBrk="1" hangingPunct="1"/>
            <a:r>
              <a:rPr lang="en-US" altLang="en-US" sz="2000">
                <a:ea typeface="MS PGothic" panose="020B0600070205080204" pitchFamily="34" charset="-128"/>
              </a:rPr>
              <a:t>Return call – dashed line</a:t>
            </a:r>
            <a:endParaRPr lang="en-US" altLang="en-US" sz="2000">
              <a:ea typeface="MS PGothic" panose="020B0600070205080204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Content Placeholder 6" descr="Screenshot 2023-10-04 at 10.32.12 P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6265" y="2171065"/>
            <a:ext cx="5410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Data Flow Diagram?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data flow diagram (DFD) is a graphical representation of the movement of data between external entities, processes and data stores within a system.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Simply put, DFD’s show how data moves through an information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Modeling (DFD)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229600" cy="990600"/>
          </a:xfrm>
        </p:spPr>
        <p:txBody>
          <a:bodyPr/>
          <a:lstStyle/>
          <a:p>
            <a:r>
              <a:rPr lang="en-US" dirty="0"/>
              <a:t>DFD Symbols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219200"/>
            <a:ext cx="6248400" cy="5495581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pPr marL="393065" lvl="1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or actions performed on data so that they are transformed, stored, or distributed.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labels should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phrases!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rgbClr val="00B0F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Object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7600" y="1524000"/>
            <a:ext cx="1908175" cy="1908175"/>
          </a:xfrm>
          <a:prstGeom prst="rect">
            <a:avLst/>
          </a:prstGeom>
          <a:noFill/>
        </p:spPr>
      </p:pic>
      <p:pic>
        <p:nvPicPr>
          <p:cNvPr id="8" name="Object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31256" y="2157527"/>
            <a:ext cx="2576512" cy="569913"/>
          </a:xfrm>
          <a:prstGeom prst="rect">
            <a:avLst/>
          </a:prstGeom>
          <a:noFill/>
        </p:spPr>
      </p:pic>
      <p:pic>
        <p:nvPicPr>
          <p:cNvPr id="9" name="Object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294" y="2185987"/>
            <a:ext cx="2016125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Oval 9"/>
          <p:cNvSpPr/>
          <p:nvPr/>
        </p:nvSpPr>
        <p:spPr>
          <a:xfrm>
            <a:off x="4040186" y="2442482"/>
            <a:ext cx="1143000" cy="25637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path for data to move from one part of the system to another.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in motion!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0000"/>
              </a:lnSpc>
            </a:pPr>
            <a:r>
              <a:rPr lang="en-US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Arrows depict the movement of data.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Object 1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1871663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Object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29" y="2693889"/>
            <a:ext cx="2290762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Object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6" y="2601119"/>
            <a:ext cx="18002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Object 1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7" y="3059282"/>
            <a:ext cx="1800225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marL="400685" indent="-173355">
              <a:lnSpc>
                <a:spcPct val="150000"/>
              </a:lnSpc>
              <a:spcBef>
                <a:spcPts val="885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401320" algn="l"/>
              </a:tabLst>
            </a:pPr>
            <a:r>
              <a:rPr lang="en-US" sz="2200" dirty="0">
                <a:latin typeface="Arial MT"/>
                <a:cs typeface="Arial MT"/>
              </a:rPr>
              <a:t>Define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the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domain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to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be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investigated.</a:t>
            </a:r>
            <a:endParaRPr lang="en-US" sz="2200" dirty="0">
              <a:latin typeface="Arial MT"/>
              <a:cs typeface="Arial MT"/>
            </a:endParaRPr>
          </a:p>
          <a:p>
            <a:pPr marL="400685" marR="5080" indent="-172720">
              <a:lnSpc>
                <a:spcPct val="150000"/>
              </a:lnSpc>
              <a:spcBef>
                <a:spcPts val="345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401320" algn="l"/>
              </a:tabLst>
            </a:pPr>
            <a:r>
              <a:rPr lang="en-US" sz="2200" spc="-5" dirty="0">
                <a:latin typeface="Arial MT"/>
                <a:cs typeface="Arial MT"/>
              </a:rPr>
              <a:t>Collect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a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representative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sample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10" dirty="0">
                <a:latin typeface="Arial MT"/>
                <a:cs typeface="Arial MT"/>
              </a:rPr>
              <a:t>of</a:t>
            </a:r>
            <a:r>
              <a:rPr lang="en-US" sz="2200" spc="1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applications </a:t>
            </a:r>
            <a:r>
              <a:rPr lang="en-US" sz="2200" spc="-31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in</a:t>
            </a:r>
            <a:r>
              <a:rPr lang="en-US" sz="2200" dirty="0">
                <a:latin typeface="Arial MT"/>
                <a:cs typeface="Arial MT"/>
              </a:rPr>
              <a:t> the domain.</a:t>
            </a:r>
            <a:endParaRPr lang="en-US" sz="2200" dirty="0">
              <a:latin typeface="Arial MT"/>
              <a:cs typeface="Arial MT"/>
            </a:endParaRPr>
          </a:p>
          <a:p>
            <a:pPr marL="400685" indent="-173355">
              <a:lnSpc>
                <a:spcPct val="150000"/>
              </a:lnSpc>
              <a:spcBef>
                <a:spcPts val="240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401320" algn="l"/>
              </a:tabLst>
            </a:pPr>
            <a:r>
              <a:rPr lang="en-US" sz="2200" spc="-5" dirty="0">
                <a:latin typeface="Arial MT"/>
                <a:cs typeface="Arial MT"/>
              </a:rPr>
              <a:t>Analyze</a:t>
            </a:r>
            <a:r>
              <a:rPr lang="en-US" sz="2200" dirty="0">
                <a:latin typeface="Arial MT"/>
                <a:cs typeface="Arial MT"/>
              </a:rPr>
              <a:t> each</a:t>
            </a:r>
            <a:r>
              <a:rPr lang="en-US" sz="2200" spc="-5" dirty="0">
                <a:latin typeface="Arial MT"/>
                <a:cs typeface="Arial MT"/>
              </a:rPr>
              <a:t> application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in </a:t>
            </a:r>
            <a:r>
              <a:rPr lang="en-US" sz="2200" dirty="0">
                <a:latin typeface="Arial MT"/>
                <a:cs typeface="Arial MT"/>
              </a:rPr>
              <a:t>the</a:t>
            </a:r>
            <a:r>
              <a:rPr lang="en-US" sz="2200" spc="-10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sample.</a:t>
            </a:r>
            <a:endParaRPr lang="en-US" sz="2200" dirty="0">
              <a:latin typeface="Arial MT"/>
              <a:cs typeface="Arial MT"/>
            </a:endParaRPr>
          </a:p>
          <a:p>
            <a:pPr marL="400685" indent="-173355">
              <a:lnSpc>
                <a:spcPct val="150000"/>
              </a:lnSpc>
              <a:spcBef>
                <a:spcPts val="290"/>
              </a:spcBef>
              <a:buClr>
                <a:srgbClr val="9A0000"/>
              </a:buClr>
              <a:buSzPct val="75000"/>
              <a:buFont typeface="Wingdings" panose="05000000000000000000"/>
              <a:buChar char=""/>
              <a:tabLst>
                <a:tab pos="401320" algn="l"/>
              </a:tabLst>
            </a:pPr>
            <a:r>
              <a:rPr lang="en-US" sz="2200" spc="-5" dirty="0">
                <a:latin typeface="Arial MT"/>
                <a:cs typeface="Arial MT"/>
              </a:rPr>
              <a:t>Develop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an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spc="-5" dirty="0">
                <a:latin typeface="Arial MT"/>
                <a:cs typeface="Arial MT"/>
              </a:rPr>
              <a:t>analysis</a:t>
            </a:r>
            <a:r>
              <a:rPr lang="en-US" sz="2200" spc="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model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for</a:t>
            </a:r>
            <a:r>
              <a:rPr lang="en-US" sz="2200" spc="-15" dirty="0">
                <a:latin typeface="Arial MT"/>
                <a:cs typeface="Arial MT"/>
              </a:rPr>
              <a:t> </a:t>
            </a:r>
            <a:r>
              <a:rPr lang="en-US" sz="2200" dirty="0">
                <a:latin typeface="Arial MT"/>
                <a:cs typeface="Arial MT"/>
              </a:rPr>
              <a:t>the </a:t>
            </a:r>
            <a:r>
              <a:rPr lang="en-US" sz="2200" spc="-5" dirty="0">
                <a:latin typeface="Arial MT"/>
                <a:cs typeface="Arial MT"/>
              </a:rPr>
              <a:t>objects.</a:t>
            </a:r>
            <a:endParaRPr lang="en-US" sz="2200" dirty="0">
              <a:latin typeface="Arial MT"/>
              <a:cs typeface="Arial MT"/>
            </a:endParaRPr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495800"/>
            <a:ext cx="9076767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a DFD to represent data that the system stores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at rest!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 should be noun phrases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7" name="Object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2133600"/>
            <a:ext cx="2727325" cy="95408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graphical techniques which are easy to understand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define the boundaries of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communicating current system knowledge to 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logic behind the data flow within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the part of system documentation file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6387" name="Line 3"/>
          <p:cNvSpPr>
            <a:spLocks noChangeShapeType="1"/>
          </p:cNvSpPr>
          <p:nvPr/>
        </p:nvSpPr>
        <p:spPr bwMode="auto">
          <a:xfrm flipV="1">
            <a:off x="3357563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6388" name="Oval 4"/>
          <p:cNvSpPr>
            <a:spLocks noChangeArrowheads="1"/>
          </p:cNvSpPr>
          <p:nvPr/>
        </p:nvSpPr>
        <p:spPr bwMode="auto">
          <a:xfrm>
            <a:off x="5415439" y="2966085"/>
            <a:ext cx="731996" cy="71247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0.0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Lemonade System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6389" name="Rectangle 5"/>
          <p:cNvSpPr>
            <a:spLocks noChangeAspect="1" noChangeArrowheads="1"/>
          </p:cNvSpPr>
          <p:nvPr/>
        </p:nvSpPr>
        <p:spPr bwMode="auto">
          <a:xfrm>
            <a:off x="7222808" y="299275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6390" name="Rectangle 6"/>
          <p:cNvSpPr>
            <a:spLocks noChangeAspect="1" noChangeArrowheads="1"/>
          </p:cNvSpPr>
          <p:nvPr/>
        </p:nvSpPr>
        <p:spPr bwMode="auto">
          <a:xfrm>
            <a:off x="3708083" y="299275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CUSTOMER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6391" name="AutoShape 7"/>
          <p:cNvCxnSpPr>
            <a:cxnSpLocks noChangeShapeType="1"/>
          </p:cNvCxnSpPr>
          <p:nvPr/>
        </p:nvCxnSpPr>
        <p:spPr bwMode="auto">
          <a:xfrm>
            <a:off x="6104096" y="3535680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2" name="Text Box 8"/>
          <p:cNvSpPr txBox="1">
            <a:spLocks noChangeArrowheads="1"/>
          </p:cNvSpPr>
          <p:nvPr/>
        </p:nvSpPr>
        <p:spPr bwMode="auto">
          <a:xfrm>
            <a:off x="5989797" y="336423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393" name="AutoShape 9"/>
          <p:cNvCxnSpPr>
            <a:cxnSpLocks noChangeShapeType="1"/>
          </p:cNvCxnSpPr>
          <p:nvPr/>
        </p:nvCxnSpPr>
        <p:spPr bwMode="auto">
          <a:xfrm>
            <a:off x="4451033" y="3564255"/>
            <a:ext cx="9572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4329590" y="353568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395" name="AutoShape 11"/>
          <p:cNvCxnSpPr>
            <a:cxnSpLocks noChangeShapeType="1"/>
          </p:cNvCxnSpPr>
          <p:nvPr/>
        </p:nvCxnSpPr>
        <p:spPr bwMode="auto">
          <a:xfrm>
            <a:off x="4451033" y="3078480"/>
            <a:ext cx="95726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396" name="Text Box 12"/>
          <p:cNvSpPr txBox="1">
            <a:spLocks noChangeArrowheads="1"/>
          </p:cNvSpPr>
          <p:nvPr/>
        </p:nvSpPr>
        <p:spPr bwMode="auto">
          <a:xfrm>
            <a:off x="4329590" y="30499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397" name="Text Box 13"/>
          <p:cNvSpPr txBox="1">
            <a:spLocks noChangeArrowheads="1"/>
          </p:cNvSpPr>
          <p:nvPr/>
        </p:nvSpPr>
        <p:spPr bwMode="auto">
          <a:xfrm>
            <a:off x="3529489" y="2478405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Context Level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6398" name="Text Box 14"/>
          <p:cNvSpPr txBox="1">
            <a:spLocks noChangeArrowheads="1"/>
          </p:cNvSpPr>
          <p:nvPr/>
        </p:nvSpPr>
        <p:spPr bwMode="auto">
          <a:xfrm>
            <a:off x="842963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6399" name="Picture 15" descr="j0297517"/>
          <p:cNvPicPr>
            <a:picLocks noChangeAspect="1" noChangeArrowheads="1"/>
          </p:cNvPicPr>
          <p:nvPr/>
        </p:nvPicPr>
        <p:blipFill>
          <a:blip r:embed="rId1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8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400" name="Text Box 16"/>
          <p:cNvSpPr txBox="1">
            <a:spLocks noChangeArrowheads="1"/>
          </p:cNvSpPr>
          <p:nvPr/>
        </p:nvSpPr>
        <p:spPr bwMode="auto">
          <a:xfrm>
            <a:off x="1014413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Create a context level diagram identifying the sources and sinks (users).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1" name="Text Box 17"/>
          <p:cNvSpPr txBox="1">
            <a:spLocks noChangeArrowheads="1"/>
          </p:cNvSpPr>
          <p:nvPr/>
        </p:nvSpPr>
        <p:spPr bwMode="auto">
          <a:xfrm>
            <a:off x="1014413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6402" name="Rectangle 18"/>
          <p:cNvSpPr>
            <a:spLocks noChangeAspect="1" noChangeArrowheads="1"/>
          </p:cNvSpPr>
          <p:nvPr/>
        </p:nvSpPr>
        <p:spPr bwMode="auto">
          <a:xfrm>
            <a:off x="5438775" y="430720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6403" name="AutoShape 19"/>
          <p:cNvCxnSpPr>
            <a:cxnSpLocks noChangeShapeType="1"/>
          </p:cNvCxnSpPr>
          <p:nvPr/>
        </p:nvCxnSpPr>
        <p:spPr bwMode="auto">
          <a:xfrm>
            <a:off x="5586889" y="3628549"/>
            <a:ext cx="0" cy="6143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4" name="AutoShape 20"/>
          <p:cNvCxnSpPr>
            <a:cxnSpLocks noChangeShapeType="1"/>
            <a:stCxn id="16388" idx="4"/>
            <a:endCxn id="16402" idx="0"/>
          </p:cNvCxnSpPr>
          <p:nvPr/>
        </p:nvCxnSpPr>
        <p:spPr bwMode="auto">
          <a:xfrm>
            <a:off x="5781675" y="3678555"/>
            <a:ext cx="0" cy="62865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05" name="Text Box 21"/>
          <p:cNvSpPr txBox="1">
            <a:spLocks noChangeArrowheads="1"/>
          </p:cNvSpPr>
          <p:nvPr/>
        </p:nvSpPr>
        <p:spPr bwMode="auto">
          <a:xfrm>
            <a:off x="4393883" y="39071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06" name="Text Box 22"/>
          <p:cNvSpPr txBox="1">
            <a:spLocks noChangeArrowheads="1"/>
          </p:cNvSpPr>
          <p:nvPr/>
        </p:nvSpPr>
        <p:spPr bwMode="auto">
          <a:xfrm>
            <a:off x="5929790" y="40214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Purchase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07" name="Text Box 23"/>
          <p:cNvSpPr txBox="1">
            <a:spLocks noChangeArrowheads="1"/>
          </p:cNvSpPr>
          <p:nvPr/>
        </p:nvSpPr>
        <p:spPr bwMode="auto">
          <a:xfrm>
            <a:off x="6087428" y="32023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Production Schedule 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408" name="AutoShape 24"/>
          <p:cNvCxnSpPr>
            <a:cxnSpLocks noChangeShapeType="1"/>
          </p:cNvCxnSpPr>
          <p:nvPr/>
        </p:nvCxnSpPr>
        <p:spPr bwMode="auto">
          <a:xfrm>
            <a:off x="6161246" y="3217545"/>
            <a:ext cx="102012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09" name="AutoShape 25"/>
          <p:cNvCxnSpPr>
            <a:cxnSpLocks noChangeShapeType="1"/>
          </p:cNvCxnSpPr>
          <p:nvPr/>
        </p:nvCxnSpPr>
        <p:spPr bwMode="auto">
          <a:xfrm>
            <a:off x="5929789" y="3621405"/>
            <a:ext cx="0" cy="61436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0" name="Text Box 26"/>
          <p:cNvSpPr txBox="1">
            <a:spLocks noChangeArrowheads="1"/>
          </p:cNvSpPr>
          <p:nvPr/>
        </p:nvSpPr>
        <p:spPr bwMode="auto">
          <a:xfrm>
            <a:off x="4590337" y="373570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Received Goods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11" name="Text Box 27"/>
          <p:cNvSpPr txBox="1">
            <a:spLocks noChangeArrowheads="1"/>
          </p:cNvSpPr>
          <p:nvPr/>
        </p:nvSpPr>
        <p:spPr bwMode="auto">
          <a:xfrm>
            <a:off x="6054091" y="36195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Time Worked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6412" name="AutoShape 28"/>
          <p:cNvCxnSpPr>
            <a:cxnSpLocks noChangeShapeType="1"/>
          </p:cNvCxnSpPr>
          <p:nvPr/>
        </p:nvCxnSpPr>
        <p:spPr bwMode="auto">
          <a:xfrm>
            <a:off x="6154103" y="3621405"/>
            <a:ext cx="993458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6413" name="AutoShape 29"/>
          <p:cNvCxnSpPr>
            <a:cxnSpLocks noChangeShapeType="1"/>
          </p:cNvCxnSpPr>
          <p:nvPr/>
        </p:nvCxnSpPr>
        <p:spPr bwMode="auto">
          <a:xfrm>
            <a:off x="6104096" y="3116580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4" name="Text Box 30"/>
          <p:cNvSpPr txBox="1">
            <a:spLocks noChangeArrowheads="1"/>
          </p:cNvSpPr>
          <p:nvPr/>
        </p:nvSpPr>
        <p:spPr bwMode="auto">
          <a:xfrm>
            <a:off x="5989797" y="294513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Sales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3459004" y="1543050"/>
            <a:ext cx="4541996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2"/>
            </a:pPr>
            <a:r>
              <a:rPr lang="en-US" altLang="en-US" sz="1500"/>
              <a:t>Construct Context Level DFD</a:t>
            </a:r>
            <a:br>
              <a:rPr lang="en-US" altLang="en-US" sz="1500"/>
            </a:br>
            <a:r>
              <a:rPr lang="en-US" altLang="en-US" sz="1500"/>
              <a:t>(identifies sources and sink)</a:t>
            </a:r>
            <a:endParaRPr lang="en-US" altLang="en-US" sz="1500"/>
          </a:p>
        </p:txBody>
      </p:sp>
      <p:cxnSp>
        <p:nvCxnSpPr>
          <p:cNvPr id="16416" name="AutoShape 32"/>
          <p:cNvCxnSpPr>
            <a:cxnSpLocks noChangeShapeType="1"/>
            <a:stCxn id="16388" idx="2"/>
            <a:endCxn id="16390" idx="3"/>
          </p:cNvCxnSpPr>
          <p:nvPr/>
        </p:nvCxnSpPr>
        <p:spPr bwMode="auto">
          <a:xfrm flipH="1">
            <a:off x="4393883" y="3322320"/>
            <a:ext cx="1021556" cy="1333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6417" name="Text Box 33"/>
          <p:cNvSpPr txBox="1">
            <a:spLocks noChangeArrowheads="1"/>
          </p:cNvSpPr>
          <p:nvPr/>
        </p:nvSpPr>
        <p:spPr bwMode="auto">
          <a:xfrm>
            <a:off x="4329590" y="333565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Served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143000" y="857250"/>
            <a:ext cx="6858000" cy="506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2700"/>
              <a:t>Creating Data Flow Diagrams</a:t>
            </a:r>
            <a:endParaRPr lang="en-US" altLang="en-US" sz="2700"/>
          </a:p>
        </p:txBody>
      </p:sp>
      <p:sp>
        <p:nvSpPr>
          <p:cNvPr id="17411" name="Line 3"/>
          <p:cNvSpPr>
            <a:spLocks noChangeShapeType="1"/>
          </p:cNvSpPr>
          <p:nvPr/>
        </p:nvSpPr>
        <p:spPr bwMode="auto">
          <a:xfrm flipV="1">
            <a:off x="3657600" y="1771650"/>
            <a:ext cx="0" cy="405765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sz="135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600450" y="2171700"/>
            <a:ext cx="4400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chemeClr val="accent2"/>
                </a:solidFill>
              </a:rPr>
              <a:t>Level 0 DFD</a:t>
            </a:r>
            <a:endParaRPr lang="en-US" altLang="en-US">
              <a:solidFill>
                <a:schemeClr val="accent2"/>
              </a:solidFill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1143000" y="1543050"/>
            <a:ext cx="2514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>
                <a:solidFill>
                  <a:srgbClr val="00CC00"/>
                </a:solidFill>
              </a:rPr>
              <a:t>Example</a:t>
            </a:r>
            <a:endParaRPr lang="en-US" altLang="en-US">
              <a:solidFill>
                <a:srgbClr val="00CC00"/>
              </a:solidFill>
            </a:endParaRPr>
          </a:p>
        </p:txBody>
      </p:sp>
      <p:pic>
        <p:nvPicPr>
          <p:cNvPr id="17414" name="Picture 6" descr="j0297517"/>
          <p:cNvPicPr>
            <a:picLocks noChangeAspect="1" noChangeArrowheads="1"/>
          </p:cNvPicPr>
          <p:nvPr/>
        </p:nvPicPr>
        <p:blipFill>
          <a:blip r:embed="rId1">
            <a:lum bright="80000" contrast="-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6" y="3019425"/>
            <a:ext cx="1883569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314450" y="1943101"/>
            <a:ext cx="2343150" cy="78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1500">
                <a:solidFill>
                  <a:srgbClr val="FF0000"/>
                </a:solidFill>
                <a:latin typeface="Times New Roman" panose="02020603050405020304" pitchFamily="18" charset="0"/>
              </a:rPr>
              <a:t>Create a level 0 diagram identifying the logical subsystems that may exist.</a:t>
            </a:r>
            <a:endParaRPr lang="en-US" altLang="en-US" sz="15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314450" y="3017045"/>
            <a:ext cx="2286000" cy="2861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500">
                <a:solidFill>
                  <a:srgbClr val="339933"/>
                </a:solidFill>
              </a:rPr>
              <a:t>Customer Order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Serve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Collect Payment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Produce Product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Store Product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Order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Raw Materials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  <a:p>
            <a:r>
              <a:rPr lang="en-US" altLang="en-US" sz="1500">
                <a:solidFill>
                  <a:srgbClr val="339933"/>
                </a:solidFill>
              </a:rPr>
              <a:t>Pay for Labor</a:t>
            </a:r>
            <a:endParaRPr lang="en-US" altLang="en-US" sz="1500">
              <a:solidFill>
                <a:srgbClr val="339933"/>
              </a:solidFill>
            </a:endParaRPr>
          </a:p>
          <a:p>
            <a:endParaRPr lang="en-US" altLang="en-US" sz="1500">
              <a:solidFill>
                <a:srgbClr val="339933"/>
              </a:solidFill>
            </a:endParaRPr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714750" y="1657351"/>
            <a:ext cx="4286250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FontTx/>
              <a:buAutoNum type="arabicPeriod" startAt="3"/>
            </a:pPr>
            <a:r>
              <a:rPr lang="en-US" altLang="en-US" sz="1500"/>
              <a:t>Construct Level 0 DFD </a:t>
            </a:r>
            <a:br>
              <a:rPr lang="en-US" altLang="en-US" sz="1500"/>
            </a:br>
            <a:r>
              <a:rPr lang="en-US" altLang="en-US" sz="1500"/>
              <a:t>(identifies manageable sub processes )</a:t>
            </a:r>
            <a:endParaRPr lang="en-US" altLang="en-US" sz="1500"/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5479256" y="3457575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2.0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Production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19" name="AutoShape 11"/>
          <p:cNvCxnSpPr>
            <a:cxnSpLocks noChangeShapeType="1"/>
            <a:endCxn id="17423" idx="3"/>
          </p:cNvCxnSpPr>
          <p:nvPr/>
        </p:nvCxnSpPr>
        <p:spPr bwMode="auto">
          <a:xfrm flipV="1">
            <a:off x="4514851" y="3107532"/>
            <a:ext cx="1064419" cy="692944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0" name="Rectangle 12"/>
          <p:cNvSpPr>
            <a:spLocks noChangeAspect="1" noChangeArrowheads="1"/>
          </p:cNvSpPr>
          <p:nvPr/>
        </p:nvSpPr>
        <p:spPr bwMode="auto">
          <a:xfrm>
            <a:off x="7079456" y="345757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EMPLOYEE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21" name="AutoShape 13"/>
          <p:cNvCxnSpPr>
            <a:cxnSpLocks noChangeShapeType="1"/>
            <a:stCxn id="17420" idx="1"/>
            <a:endCxn id="17418" idx="6"/>
          </p:cNvCxnSpPr>
          <p:nvPr/>
        </p:nvCxnSpPr>
        <p:spPr bwMode="auto">
          <a:xfrm flipH="1">
            <a:off x="6172200" y="3800475"/>
            <a:ext cx="900113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72200" y="3714750"/>
            <a:ext cx="800100" cy="18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Production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Schedule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5479256" y="251460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3716" rIns="13716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1.0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Sale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5479256" y="42862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3.0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Procure-ment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25" name="AutoShape 17"/>
          <p:cNvCxnSpPr>
            <a:cxnSpLocks noChangeShapeType="1"/>
            <a:stCxn id="17453" idx="6"/>
            <a:endCxn id="17423" idx="2"/>
          </p:cNvCxnSpPr>
          <p:nvPr/>
        </p:nvCxnSpPr>
        <p:spPr bwMode="auto">
          <a:xfrm flipV="1">
            <a:off x="4514850" y="2857500"/>
            <a:ext cx="957263" cy="7143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6" name="AutoShape 18"/>
          <p:cNvCxnSpPr>
            <a:cxnSpLocks noChangeShapeType="1"/>
            <a:stCxn id="17423" idx="6"/>
            <a:endCxn id="17455" idx="2"/>
          </p:cNvCxnSpPr>
          <p:nvPr/>
        </p:nvCxnSpPr>
        <p:spPr bwMode="auto">
          <a:xfrm>
            <a:off x="6172200" y="2857500"/>
            <a:ext cx="876300" cy="7143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27" name="AutoShape 19"/>
          <p:cNvCxnSpPr>
            <a:cxnSpLocks noChangeShapeType="1"/>
            <a:stCxn id="17423" idx="4"/>
            <a:endCxn id="17418" idx="0"/>
          </p:cNvCxnSpPr>
          <p:nvPr/>
        </p:nvCxnSpPr>
        <p:spPr bwMode="auto">
          <a:xfrm>
            <a:off x="5822156" y="3207544"/>
            <a:ext cx="0" cy="2428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6465095" y="29718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Sales Forecast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5236370" y="32289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Ordered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30" name="AutoShape 22"/>
          <p:cNvCxnSpPr>
            <a:cxnSpLocks noChangeShapeType="1"/>
            <a:stCxn id="17454" idx="2"/>
            <a:endCxn id="17424" idx="6"/>
          </p:cNvCxnSpPr>
          <p:nvPr/>
        </p:nvCxnSpPr>
        <p:spPr bwMode="auto">
          <a:xfrm flipH="1">
            <a:off x="6172200" y="4029075"/>
            <a:ext cx="914400" cy="600075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1" name="Rectangle 23"/>
          <p:cNvSpPr>
            <a:spLocks noChangeAspect="1" noChangeArrowheads="1"/>
          </p:cNvSpPr>
          <p:nvPr/>
        </p:nvSpPr>
        <p:spPr bwMode="auto">
          <a:xfrm>
            <a:off x="3829050" y="3457575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CUSTOMER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32" name="AutoShape 24"/>
          <p:cNvCxnSpPr>
            <a:cxnSpLocks noChangeShapeType="1"/>
            <a:stCxn id="17450" idx="7"/>
            <a:endCxn id="17420" idx="2"/>
          </p:cNvCxnSpPr>
          <p:nvPr/>
        </p:nvCxnSpPr>
        <p:spPr bwMode="auto">
          <a:xfrm flipV="1">
            <a:off x="6072188" y="4150519"/>
            <a:ext cx="1350169" cy="114300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5550695" y="49720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Pay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34" name="AutoShape 26"/>
          <p:cNvCxnSpPr>
            <a:cxnSpLocks noChangeShapeType="1"/>
            <a:stCxn id="17424" idx="0"/>
            <a:endCxn id="17418" idx="4"/>
          </p:cNvCxnSpPr>
          <p:nvPr/>
        </p:nvCxnSpPr>
        <p:spPr bwMode="auto">
          <a:xfrm flipV="1">
            <a:off x="5822156" y="4150519"/>
            <a:ext cx="0" cy="128588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none" w="lg" len="sm"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4972051" y="34290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36" name="Text Box 28"/>
          <p:cNvSpPr txBox="1">
            <a:spLocks noChangeArrowheads="1"/>
          </p:cNvSpPr>
          <p:nvPr/>
        </p:nvSpPr>
        <p:spPr bwMode="auto">
          <a:xfrm>
            <a:off x="3943351" y="30003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Customer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37" name="Rectangle 29"/>
          <p:cNvSpPr>
            <a:spLocks noChangeAspect="1" noChangeArrowheads="1"/>
          </p:cNvSpPr>
          <p:nvPr/>
        </p:nvSpPr>
        <p:spPr bwMode="auto">
          <a:xfrm>
            <a:off x="3829050" y="4286250"/>
            <a:ext cx="685800" cy="68580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VENDOR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cxnSp>
        <p:nvCxnSpPr>
          <p:cNvPr id="17438" name="AutoShape 30"/>
          <p:cNvCxnSpPr>
            <a:cxnSpLocks noChangeShapeType="1"/>
            <a:stCxn id="17424" idx="3"/>
            <a:endCxn id="17452" idx="6"/>
          </p:cNvCxnSpPr>
          <p:nvPr/>
        </p:nvCxnSpPr>
        <p:spPr bwMode="auto">
          <a:xfrm flipH="1" flipV="1">
            <a:off x="4514851" y="4876801"/>
            <a:ext cx="1064419" cy="238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39" name="AutoShape 31"/>
          <p:cNvCxnSpPr>
            <a:cxnSpLocks noChangeShapeType="1"/>
            <a:stCxn id="17424" idx="1"/>
            <a:endCxn id="17451" idx="6"/>
          </p:cNvCxnSpPr>
          <p:nvPr/>
        </p:nvCxnSpPr>
        <p:spPr bwMode="auto">
          <a:xfrm flipH="1">
            <a:off x="4514851" y="4379120"/>
            <a:ext cx="1064419" cy="2381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0" name="Text Box 32"/>
          <p:cNvSpPr txBox="1">
            <a:spLocks noChangeArrowheads="1"/>
          </p:cNvSpPr>
          <p:nvPr/>
        </p:nvSpPr>
        <p:spPr bwMode="auto">
          <a:xfrm>
            <a:off x="4636295" y="48577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Payment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1" name="Text Box 33"/>
          <p:cNvSpPr txBox="1">
            <a:spLocks noChangeArrowheads="1"/>
          </p:cNvSpPr>
          <p:nvPr/>
        </p:nvSpPr>
        <p:spPr bwMode="auto">
          <a:xfrm>
            <a:off x="4286251" y="46005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r" eaLnBrk="0" hangingPunct="0"/>
            <a:r>
              <a:rPr lang="en-US" altLang="en-US" sz="1050">
                <a:latin typeface="Arial Narrow" panose="020B0606020202030204" pitchFamily="34" charset="0"/>
              </a:rPr>
              <a:t>Purchase Order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2" name="Text Box 34"/>
          <p:cNvSpPr txBox="1">
            <a:spLocks noChangeArrowheads="1"/>
          </p:cNvSpPr>
          <p:nvPr/>
        </p:nvSpPr>
        <p:spPr bwMode="auto">
          <a:xfrm>
            <a:off x="5829301" y="46005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Order</a:t>
            </a:r>
            <a:br>
              <a:rPr lang="en-US" altLang="en-US" sz="1050">
                <a:latin typeface="Arial Narrow" panose="020B0606020202030204" pitchFamily="34" charset="0"/>
              </a:rPr>
            </a:br>
            <a:r>
              <a:rPr lang="en-US" altLang="en-US" sz="1050">
                <a:latin typeface="Arial Narrow" panose="020B0606020202030204" pitchFamily="34" charset="0"/>
              </a:rPr>
              <a:t>   Decisions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43" name="AutoShape 35"/>
          <p:cNvCxnSpPr>
            <a:cxnSpLocks noChangeShapeType="1"/>
            <a:stCxn id="17424" idx="2"/>
            <a:endCxn id="17437" idx="3"/>
          </p:cNvCxnSpPr>
          <p:nvPr/>
        </p:nvCxnSpPr>
        <p:spPr bwMode="auto">
          <a:xfrm flipH="1">
            <a:off x="4521995" y="4629150"/>
            <a:ext cx="9501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4" name="Text Box 36"/>
          <p:cNvSpPr txBox="1">
            <a:spLocks noChangeArrowheads="1"/>
          </p:cNvSpPr>
          <p:nvPr/>
        </p:nvSpPr>
        <p:spPr bwMode="auto">
          <a:xfrm>
            <a:off x="4514851" y="418147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Received Goods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5" name="Text Box 37"/>
          <p:cNvSpPr txBox="1">
            <a:spLocks noChangeArrowheads="1"/>
          </p:cNvSpPr>
          <p:nvPr/>
        </p:nvSpPr>
        <p:spPr bwMode="auto">
          <a:xfrm>
            <a:off x="6636545" y="502920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Time Worked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cxnSp>
        <p:nvCxnSpPr>
          <p:cNvPr id="17446" name="AutoShape 38"/>
          <p:cNvCxnSpPr>
            <a:cxnSpLocks noChangeShapeType="1"/>
            <a:stCxn id="17450" idx="6"/>
            <a:endCxn id="17456" idx="5"/>
          </p:cNvCxnSpPr>
          <p:nvPr/>
        </p:nvCxnSpPr>
        <p:spPr bwMode="auto">
          <a:xfrm flipV="1">
            <a:off x="6179344" y="4108848"/>
            <a:ext cx="1510904" cy="1434703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headEnd type="stealth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7447" name="AutoShape 39"/>
          <p:cNvCxnSpPr>
            <a:cxnSpLocks noChangeShapeType="1"/>
            <a:stCxn id="17418" idx="2"/>
            <a:endCxn id="17431" idx="3"/>
          </p:cNvCxnSpPr>
          <p:nvPr/>
        </p:nvCxnSpPr>
        <p:spPr bwMode="auto">
          <a:xfrm flipH="1">
            <a:off x="4521995" y="3800475"/>
            <a:ext cx="950119" cy="0"/>
          </a:xfrm>
          <a:prstGeom prst="straightConnector1">
            <a:avLst/>
          </a:prstGeom>
          <a:noFill/>
          <a:ln w="15875">
            <a:solidFill>
              <a:srgbClr val="000000"/>
            </a:solidFill>
            <a:round/>
            <a:tailEnd type="stealth" w="lg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5874545" y="4124325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eaLnBrk="0" hangingPunct="0"/>
            <a:r>
              <a:rPr lang="en-US" altLang="en-US" sz="1050">
                <a:latin typeface="Arial Narrow" panose="020B0606020202030204" pitchFamily="34" charset="0"/>
              </a:rPr>
              <a:t>Inventory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4457701" y="3829050"/>
            <a:ext cx="1193006" cy="20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34290" rIns="34290" anchor="ctr"/>
          <a:lstStyle/>
          <a:p>
            <a:pPr algn="ctr" eaLnBrk="0" hangingPunct="0"/>
            <a:r>
              <a:rPr lang="en-US" altLang="en-US" sz="1050">
                <a:latin typeface="Arial Narrow" panose="020B0606020202030204" pitchFamily="34" charset="0"/>
              </a:rPr>
              <a:t>Product Served</a:t>
            </a:r>
            <a:endParaRPr lang="en-US" altLang="en-US" sz="1050">
              <a:latin typeface="Arial Narrow" panose="020B0606020202030204" pitchFamily="34" charset="0"/>
            </a:endParaRPr>
          </a:p>
        </p:txBody>
      </p:sp>
      <p:sp>
        <p:nvSpPr>
          <p:cNvPr id="17450" name="Oval 42"/>
          <p:cNvSpPr>
            <a:spLocks noChangeArrowheads="1"/>
          </p:cNvSpPr>
          <p:nvPr/>
        </p:nvSpPr>
        <p:spPr bwMode="auto">
          <a:xfrm>
            <a:off x="5486400" y="5200650"/>
            <a:ext cx="685800" cy="685800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rIns="0" anchor="ctr"/>
          <a:lstStyle/>
          <a:p>
            <a:pPr algn="ctr" eaLnBrk="0" hangingPunct="0"/>
            <a:r>
              <a:rPr lang="en-US" altLang="en-US" sz="900" u="sng">
                <a:latin typeface="Arial Narrow" panose="020B0606020202030204" pitchFamily="34" charset="0"/>
              </a:rPr>
              <a:t>4.0</a:t>
            </a:r>
            <a:endParaRPr lang="en-US" altLang="en-US" sz="900" u="sng">
              <a:latin typeface="Arial Narrow" panose="020B0606020202030204" pitchFamily="34" charset="0"/>
            </a:endParaRPr>
          </a:p>
          <a:p>
            <a:pPr algn="ctr" eaLnBrk="0" hangingPunct="0"/>
            <a:r>
              <a:rPr lang="en-US" altLang="en-US" sz="900">
                <a:latin typeface="Arial Narrow" panose="020B0606020202030204" pitchFamily="34" charset="0"/>
              </a:rPr>
              <a:t>Payroll</a:t>
            </a:r>
            <a:endParaRPr lang="en-US" altLang="en-US" sz="900">
              <a:latin typeface="Arial Narrow" panose="020B0606020202030204" pitchFamily="34" charset="0"/>
            </a:endParaRPr>
          </a:p>
        </p:txBody>
      </p:sp>
      <p:sp>
        <p:nvSpPr>
          <p:cNvPr id="17451" name="Oval 43"/>
          <p:cNvSpPr>
            <a:spLocks noChangeArrowheads="1"/>
          </p:cNvSpPr>
          <p:nvPr/>
        </p:nvSpPr>
        <p:spPr bwMode="auto">
          <a:xfrm>
            <a:off x="4343400" y="42957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2" name="Oval 44"/>
          <p:cNvSpPr>
            <a:spLocks noChangeArrowheads="1"/>
          </p:cNvSpPr>
          <p:nvPr/>
        </p:nvSpPr>
        <p:spPr bwMode="auto">
          <a:xfrm>
            <a:off x="4343400" y="4791075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3" name="Oval 45"/>
          <p:cNvSpPr>
            <a:spLocks noChangeArrowheads="1"/>
          </p:cNvSpPr>
          <p:nvPr/>
        </p:nvSpPr>
        <p:spPr bwMode="auto">
          <a:xfrm>
            <a:off x="43434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4" name="Oval 46"/>
          <p:cNvSpPr>
            <a:spLocks noChangeArrowheads="1"/>
          </p:cNvSpPr>
          <p:nvPr/>
        </p:nvSpPr>
        <p:spPr bwMode="auto">
          <a:xfrm>
            <a:off x="7086600" y="39433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5" name="Oval 47"/>
          <p:cNvSpPr>
            <a:spLocks noChangeArrowheads="1"/>
          </p:cNvSpPr>
          <p:nvPr/>
        </p:nvSpPr>
        <p:spPr bwMode="auto">
          <a:xfrm>
            <a:off x="7048500" y="348615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17456" name="Oval 48"/>
          <p:cNvSpPr>
            <a:spLocks noChangeArrowheads="1"/>
          </p:cNvSpPr>
          <p:nvPr/>
        </p:nvSpPr>
        <p:spPr bwMode="auto">
          <a:xfrm>
            <a:off x="7543800" y="3962400"/>
            <a:ext cx="171450" cy="17145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 sz="135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DFDs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/>
          <a:lstStyle/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graphical techniques which are easy to understand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define the boundaries of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communicating current system knowledge to users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Explains the logic behind the data flow within the system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as the part of system documentation file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4781550" y="1865225"/>
            <a:ext cx="2578777" cy="337185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85900" y="971550"/>
            <a:ext cx="6172200" cy="628650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1625" y="2200278"/>
            <a:ext cx="24574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7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2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95154" y="5502101"/>
            <a:ext cx="40959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Email me on : </a:t>
            </a:r>
            <a:r>
              <a:rPr lang="en-GB" sz="1350" dirty="0">
                <a:solidFill>
                  <a:srgbClr val="FF0000"/>
                </a:solidFill>
                <a:hlinkClick r:id="rId2"/>
              </a:rPr>
              <a:t>junaidakram@cuilahore.edu.pk</a:t>
            </a:r>
            <a:r>
              <a:rPr lang="en-GB" sz="1350" dirty="0">
                <a:solidFill>
                  <a:srgbClr val="FF0000"/>
                </a:solidFill>
              </a:rPr>
              <a:t> </a:t>
            </a:r>
            <a:endParaRPr lang="en-GB" sz="135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0"/>
    </mc:Choice>
    <mc:Fallback>
      <p:transition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87680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ea typeface="MS PGothic" panose="020B0600070205080204" pitchFamily="34" charset="-128"/>
              </a:rPr>
              <a:t>The intent of the </a:t>
            </a:r>
            <a:r>
              <a:rPr lang="en-US" altLang="en-US" sz="2200" dirty="0">
                <a:solidFill>
                  <a:srgbClr val="FF0000"/>
                </a:solidFill>
                <a:ea typeface="MS PGothic" panose="020B0600070205080204" pitchFamily="34" charset="-128"/>
              </a:rPr>
              <a:t>requirement model is to provide a description</a:t>
            </a:r>
            <a:r>
              <a:rPr lang="en-US" altLang="en-US" sz="2200" dirty="0">
                <a:ea typeface="MS PGothic" panose="020B0600070205080204" pitchFamily="34" charset="-128"/>
              </a:rPr>
              <a:t> of the required informational, functional, and behavioral domains for a computer-based system. </a:t>
            </a:r>
            <a:endParaRPr lang="en-US" altLang="en-US" sz="22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2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ea typeface="MS PGothic" panose="020B0600070205080204" pitchFamily="34" charset="-128"/>
              </a:rPr>
              <a:t>The </a:t>
            </a:r>
            <a:r>
              <a:rPr lang="en-US" altLang="en-US" sz="2200" dirty="0">
                <a:solidFill>
                  <a:srgbClr val="FF0000"/>
                </a:solidFill>
                <a:ea typeface="MS PGothic" panose="020B0600070205080204" pitchFamily="34" charset="-128"/>
              </a:rPr>
              <a:t>model changes dynamically</a:t>
            </a:r>
            <a:r>
              <a:rPr lang="en-US" altLang="en-US" sz="2200" dirty="0">
                <a:ea typeface="MS PGothic" panose="020B0600070205080204" pitchFamily="34" charset="-128"/>
              </a:rPr>
              <a:t> as you learn more about the system to build. </a:t>
            </a:r>
            <a:endParaRPr lang="en-US" altLang="en-US" sz="22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endParaRPr lang="en-US" altLang="en-US" sz="22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en-US" sz="2200" dirty="0">
                <a:ea typeface="MS PGothic" panose="020B0600070205080204" pitchFamily="34" charset="-128"/>
              </a:rPr>
              <a:t>An approach that has a higher probability of </a:t>
            </a:r>
            <a:r>
              <a:rPr lang="en-US" altLang="en-US" sz="2200" dirty="0">
                <a:solidFill>
                  <a:srgbClr val="FF0000"/>
                </a:solidFill>
                <a:ea typeface="MS PGothic" panose="020B0600070205080204" pitchFamily="34" charset="-128"/>
              </a:rPr>
              <a:t>uncovering omissions, inconsistencies, and ambiguity</a:t>
            </a:r>
            <a:r>
              <a:rPr lang="en-US" altLang="en-US" sz="2200" dirty="0">
                <a:ea typeface="MS PGothic" panose="020B0600070205080204" pitchFamily="34" charset="-128"/>
              </a:rPr>
              <a:t>. </a:t>
            </a:r>
            <a:endParaRPr lang="en-US" altLang="en-US" sz="22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Modelling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710182"/>
            <a:ext cx="6311899" cy="45445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Scenario-based Modelling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The scenarios often called use cases,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proved a description of how the system will be used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. </a:t>
            </a:r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In essence, a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use case tells a stylized story 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about how an end user interacts with the system under a specific set of circumstances. </a:t>
            </a:r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eaLnBrk="1" hangingPunct="1"/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pPr eaLnBrk="1" hangingPunct="1"/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The story can be a narrative text, an outline of tasks or interactions, </a:t>
            </a:r>
            <a:r>
              <a:rPr lang="en-US" altLang="en-US" dirty="0">
                <a:solidFill>
                  <a:srgbClr val="FF0000"/>
                </a:solidFill>
                <a:ea typeface="MS PGothic" panose="020B0600070205080204" pitchFamily="34" charset="-128"/>
              </a:rPr>
              <a:t>a template-based description</a:t>
            </a:r>
            <a:r>
              <a:rPr lang="en-US" altLang="en-US" dirty="0">
                <a:solidFill>
                  <a:srgbClr val="000000"/>
                </a:solidFill>
                <a:ea typeface="MS PGothic" panose="020B0600070205080204" pitchFamily="34" charset="-128"/>
              </a:rPr>
              <a:t>, or a diagrammatic representation. </a:t>
            </a:r>
            <a:endParaRPr lang="en-US" altLang="en-US" dirty="0">
              <a:solidFill>
                <a:srgbClr val="000000"/>
              </a:solidFill>
              <a:ea typeface="MS PGothic" panose="020B0600070205080204" pitchFamily="34" charset="-128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990600"/>
          </a:xfrm>
        </p:spPr>
        <p:txBody>
          <a:bodyPr/>
          <a:lstStyle/>
          <a:p>
            <a:r>
              <a:rPr lang="en-US" dirty="0"/>
              <a:t>Scenario-based Modelling-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47430" cy="523938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ea typeface="MS PGothic" panose="020B0600070205080204" pitchFamily="34" charset="-128"/>
              </a:rPr>
              <a:t>A collection of user scenarios that </a:t>
            </a:r>
            <a:r>
              <a:rPr lang="en-US" sz="1800" dirty="0">
                <a:solidFill>
                  <a:srgbClr val="FF0000"/>
                </a:solidFill>
                <a:ea typeface="MS PGothic" panose="020B0600070205080204" pitchFamily="34" charset="-128"/>
              </a:rPr>
              <a:t>describe the thread of usage of a system</a:t>
            </a:r>
            <a:endParaRPr lang="en-US" sz="1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ea typeface="MS PGothic" panose="020B0600070205080204" pitchFamily="34" charset="-128"/>
              </a:rPr>
              <a:t>Each scenario is described from the </a:t>
            </a:r>
            <a:r>
              <a:rPr lang="en-US" sz="1800" dirty="0">
                <a:solidFill>
                  <a:srgbClr val="FF0000"/>
                </a:solidFill>
                <a:ea typeface="MS PGothic" panose="020B0600070205080204" pitchFamily="34" charset="-128"/>
              </a:rPr>
              <a:t>point-of-view</a:t>
            </a:r>
            <a:r>
              <a:rPr lang="en-US" sz="1800" dirty="0">
                <a:ea typeface="MS PGothic" panose="020B0600070205080204" pitchFamily="34" charset="-128"/>
              </a:rPr>
              <a:t> of an </a:t>
            </a:r>
            <a:r>
              <a:rPr lang="ja-JP" altLang="en-US" sz="1800" dirty="0">
                <a:ea typeface="MS PGothic" panose="020B0600070205080204" pitchFamily="34" charset="-128"/>
              </a:rPr>
              <a:t>“</a:t>
            </a:r>
            <a:r>
              <a:rPr lang="en-US" altLang="ja-JP" sz="1800" dirty="0">
                <a:ea typeface="MS PGothic" panose="020B0600070205080204" pitchFamily="34" charset="-128"/>
              </a:rPr>
              <a:t>actor</a:t>
            </a:r>
            <a:r>
              <a:rPr lang="ja-JP" altLang="en-US" sz="1800">
                <a:ea typeface="MS PGothic" panose="020B0600070205080204" pitchFamily="34" charset="-128"/>
              </a:rPr>
              <a:t>”</a:t>
            </a:r>
            <a:r>
              <a:rPr lang="en-US" altLang="ja-JP" sz="1800" dirty="0">
                <a:ea typeface="MS PGothic" panose="020B0600070205080204" pitchFamily="34" charset="-128"/>
              </a:rPr>
              <a:t>—a person or device that interacts with the software in some way (not necessarily users) to External entities. </a:t>
            </a:r>
            <a:endParaRPr lang="en-US" altLang="ja-JP" sz="1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ea typeface="MS PGothic" panose="020B0600070205080204" pitchFamily="34" charset="-128"/>
              </a:rPr>
              <a:t>Once actors are defined, use cases can be developed. </a:t>
            </a:r>
            <a:endParaRPr lang="en-US" sz="1800" dirty="0">
              <a:ea typeface="MS PGothic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FF0000"/>
                </a:solidFill>
                <a:ea typeface="MS PGothic" panose="020B0600070205080204" pitchFamily="34" charset="-128"/>
              </a:rPr>
              <a:t>Each scenario answers the following questions:</a:t>
            </a:r>
            <a:endParaRPr lang="en-US" sz="1800" dirty="0">
              <a:solidFill>
                <a:srgbClr val="FF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Who is the primary actor, the secondary actor (s) ( to support the primary actors)?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are the actor</a:t>
            </a:r>
            <a:r>
              <a:rPr lang="ja-JP" alt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C00000"/>
                </a:solidFill>
                <a:ea typeface="MS PGothic" panose="020B0600070205080204" pitchFamily="34" charset="-128"/>
              </a:rPr>
              <a:t>s goals?</a:t>
            </a:r>
            <a:endParaRPr lang="en-US" altLang="ja-JP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preconditions should exist before the story begins?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main tasks or functions are performed by the actor?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extensions might be considered as the story is described?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variations in the actor</a:t>
            </a:r>
            <a:r>
              <a:rPr lang="ja-JP" alt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’</a:t>
            </a:r>
            <a:r>
              <a:rPr lang="en-US" altLang="ja-JP" sz="1800" dirty="0">
                <a:solidFill>
                  <a:srgbClr val="C00000"/>
                </a:solidFill>
                <a:ea typeface="MS PGothic" panose="020B0600070205080204" pitchFamily="34" charset="-128"/>
              </a:rPr>
              <a:t>s interaction are possible?</a:t>
            </a:r>
            <a:endParaRPr lang="en-US" altLang="ja-JP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system information will the actor acquire, produce, or change?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Will the actor have to inform the system about changes in the external environment?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What information does the actor desire from the system?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1800" dirty="0">
                <a:solidFill>
                  <a:srgbClr val="C00000"/>
                </a:solidFill>
                <a:ea typeface="MS PGothic" panose="020B0600070205080204" pitchFamily="34" charset="-128"/>
              </a:rPr>
              <a:t>Does the actor wish to be informed about unexpected changes?</a:t>
            </a:r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  <a:p>
            <a:endParaRPr lang="en-US" sz="1800" dirty="0">
              <a:solidFill>
                <a:srgbClr val="C00000"/>
              </a:solidFill>
              <a:ea typeface="MS PGothic" panose="020B0600070205080204" pitchFamily="34" charset="-128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1E117-A072-4856-A34D-86E7F1BF6669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CSC291 - Software Engineering Concepts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8DB68-8052-4758-A647-54338E95D837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533400" y="533400"/>
            <a:ext cx="8458200" cy="5824538"/>
            <a:chOff x="533400" y="533400"/>
            <a:chExt cx="8458200" cy="5824538"/>
          </a:xfrm>
        </p:grpSpPr>
        <p:sp>
          <p:nvSpPr>
            <p:cNvPr id="8" name="Oval 4"/>
            <p:cNvSpPr>
              <a:spLocks noChangeArrowheads="1"/>
            </p:cNvSpPr>
            <p:nvPr/>
          </p:nvSpPr>
          <p:spPr bwMode="auto">
            <a:xfrm>
              <a:off x="3808413" y="1296988"/>
              <a:ext cx="1525587" cy="912812"/>
            </a:xfrm>
            <a:prstGeom prst="ellipse">
              <a:avLst/>
            </a:prstGeom>
            <a:solidFill>
              <a:schemeClr val="bg1">
                <a:lumMod val="90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1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Withdraw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Money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9" name="Oval 5"/>
            <p:cNvSpPr>
              <a:spLocks noChangeArrowheads="1"/>
            </p:cNvSpPr>
            <p:nvPr/>
          </p:nvSpPr>
          <p:spPr bwMode="auto">
            <a:xfrm>
              <a:off x="3808413" y="2438400"/>
              <a:ext cx="1525587" cy="912813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Deposit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Money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808413" y="3581400"/>
              <a:ext cx="1525587" cy="91281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3</a:t>
              </a:r>
              <a:endParaRPr lang="en-US" sz="1100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Transfer</a:t>
              </a:r>
              <a:endParaRPr lang="en-US" sz="1100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Money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11" name="Oval 7"/>
            <p:cNvSpPr>
              <a:spLocks noChangeArrowheads="1"/>
            </p:cNvSpPr>
            <p:nvPr/>
          </p:nvSpPr>
          <p:spPr bwMode="auto">
            <a:xfrm>
              <a:off x="3808413" y="4725988"/>
              <a:ext cx="1525587" cy="912812"/>
            </a:xfrm>
            <a:prstGeom prst="ellipse">
              <a:avLst/>
            </a:prstGeom>
            <a:solidFill>
              <a:schemeClr val="accent5">
                <a:lumMod val="85000"/>
              </a:schemeClr>
            </a:solidFill>
            <a:ln w="127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4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Check</a:t>
              </a:r>
              <a:endParaRPr lang="en-US" sz="1100" b="1" dirty="0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Balance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971800" y="609600"/>
              <a:ext cx="3276600" cy="5410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124200" y="685800"/>
              <a:ext cx="15240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ATM System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grpSp>
          <p:nvGrpSpPr>
            <p:cNvPr id="14" name="Group 15"/>
            <p:cNvGrpSpPr/>
            <p:nvPr/>
          </p:nvGrpSpPr>
          <p:grpSpPr bwMode="auto">
            <a:xfrm>
              <a:off x="1447800" y="1828800"/>
              <a:ext cx="358775" cy="842963"/>
              <a:chOff x="590" y="1053"/>
              <a:chExt cx="226" cy="531"/>
            </a:xfrm>
          </p:grpSpPr>
          <p:sp>
            <p:nvSpPr>
              <p:cNvPr id="49" name="Oval 10"/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Line 11"/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Line 12"/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Line 13"/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53" name="Line 14"/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1066800" y="2743200"/>
              <a:ext cx="1066800" cy="43021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Bank Customer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grpSp>
          <p:nvGrpSpPr>
            <p:cNvPr id="16" name="Group 17"/>
            <p:cNvGrpSpPr/>
            <p:nvPr/>
          </p:nvGrpSpPr>
          <p:grpSpPr bwMode="auto">
            <a:xfrm>
              <a:off x="7162800" y="2362200"/>
              <a:ext cx="358775" cy="842963"/>
              <a:chOff x="590" y="1053"/>
              <a:chExt cx="226" cy="531"/>
            </a:xfrm>
          </p:grpSpPr>
          <p:sp>
            <p:nvSpPr>
              <p:cNvPr id="44" name="Oval 18"/>
              <p:cNvSpPr>
                <a:spLocks noChangeArrowheads="1"/>
              </p:cNvSpPr>
              <p:nvPr/>
            </p:nvSpPr>
            <p:spPr bwMode="auto">
              <a:xfrm>
                <a:off x="621" y="1053"/>
                <a:ext cx="144" cy="144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45" name="Line 19"/>
              <p:cNvSpPr>
                <a:spLocks noChangeShapeType="1"/>
              </p:cNvSpPr>
              <p:nvPr/>
            </p:nvSpPr>
            <p:spPr bwMode="auto">
              <a:xfrm>
                <a:off x="692" y="1200"/>
                <a:ext cx="0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46" name="Line 20"/>
              <p:cNvSpPr>
                <a:spLocks noChangeShapeType="1"/>
              </p:cNvSpPr>
              <p:nvPr/>
            </p:nvSpPr>
            <p:spPr bwMode="auto">
              <a:xfrm>
                <a:off x="686" y="1440"/>
                <a:ext cx="13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47" name="Line 21"/>
              <p:cNvSpPr>
                <a:spLocks noChangeShapeType="1"/>
              </p:cNvSpPr>
              <p:nvPr/>
            </p:nvSpPr>
            <p:spPr bwMode="auto">
              <a:xfrm flipH="1">
                <a:off x="590" y="1440"/>
                <a:ext cx="96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48" name="Line 22"/>
              <p:cNvSpPr>
                <a:spLocks noChangeShapeType="1"/>
              </p:cNvSpPr>
              <p:nvPr/>
            </p:nvSpPr>
            <p:spPr bwMode="auto">
              <a:xfrm>
                <a:off x="624" y="1296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</p:spPr>
            <p:txBody>
              <a:bodyPr/>
              <a:lstStyle/>
              <a:p>
                <a:pPr>
                  <a:defRPr/>
                </a:pPr>
                <a:endParaRPr lang="en-US" sz="1100" b="1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auto">
            <a:xfrm>
              <a:off x="6858000" y="3232150"/>
              <a:ext cx="990600" cy="600075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Customer Accounts Database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 flipV="1">
              <a:off x="1981200" y="1752600"/>
              <a:ext cx="1828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1981200" y="2286000"/>
              <a:ext cx="1828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1981200" y="2514600"/>
              <a:ext cx="182880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1981200" y="2743200"/>
              <a:ext cx="1828800" cy="2438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5334000" y="1676400"/>
              <a:ext cx="16002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 flipV="1">
              <a:off x="5334000" y="2743200"/>
              <a:ext cx="1600200" cy="152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 flipV="1">
              <a:off x="5334000" y="2895600"/>
              <a:ext cx="160020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 flipV="1">
              <a:off x="5334000" y="3124200"/>
              <a:ext cx="1600200" cy="2057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6" name="Text Box 32"/>
            <p:cNvSpPr txBox="1">
              <a:spLocks noChangeArrowheads="1"/>
            </p:cNvSpPr>
            <p:nvPr/>
          </p:nvSpPr>
          <p:spPr bwMode="auto">
            <a:xfrm>
              <a:off x="533400" y="1371600"/>
              <a:ext cx="13716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 dirty="0">
                  <a:solidFill>
                    <a:srgbClr val="C00000"/>
                  </a:solidFill>
                </a:rPr>
                <a:t>primary actor</a:t>
              </a:r>
              <a:endParaRPr lang="en-US" sz="1100" b="1" dirty="0">
                <a:solidFill>
                  <a:srgbClr val="C00000"/>
                </a:solidFill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990600" y="1676400"/>
              <a:ext cx="381000" cy="2286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8" name="Text Box 34"/>
            <p:cNvSpPr txBox="1">
              <a:spLocks noChangeArrowheads="1"/>
            </p:cNvSpPr>
            <p:nvPr/>
          </p:nvSpPr>
          <p:spPr bwMode="auto">
            <a:xfrm>
              <a:off x="533400" y="3733800"/>
              <a:ext cx="5334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role 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 flipV="1">
              <a:off x="914400" y="3276600"/>
              <a:ext cx="457200" cy="4572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0" name="Text Box 36"/>
            <p:cNvSpPr txBox="1">
              <a:spLocks noChangeArrowheads="1"/>
            </p:cNvSpPr>
            <p:nvPr/>
          </p:nvSpPr>
          <p:spPr bwMode="auto">
            <a:xfrm>
              <a:off x="1143000" y="533400"/>
              <a:ext cx="12954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system name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2362200" y="685800"/>
              <a:ext cx="838200" cy="1524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2" name="Text Box 38"/>
            <p:cNvSpPr txBox="1">
              <a:spLocks noChangeArrowheads="1"/>
            </p:cNvSpPr>
            <p:nvPr/>
          </p:nvSpPr>
          <p:spPr bwMode="auto">
            <a:xfrm>
              <a:off x="7010400" y="639763"/>
              <a:ext cx="1524000" cy="26193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system boundary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 flipH="1">
              <a:off x="6248400" y="914400"/>
              <a:ext cx="762000" cy="4572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4" name="Text Box 40"/>
            <p:cNvSpPr txBox="1">
              <a:spLocks noChangeArrowheads="1"/>
            </p:cNvSpPr>
            <p:nvPr/>
          </p:nvSpPr>
          <p:spPr bwMode="auto">
            <a:xfrm>
              <a:off x="7543800" y="1554163"/>
              <a:ext cx="1447800" cy="261937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secondary actor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 flipH="1">
              <a:off x="7620000" y="1828800"/>
              <a:ext cx="457200" cy="6096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6" name="Line 44"/>
            <p:cNvSpPr>
              <a:spLocks noChangeShapeType="1"/>
            </p:cNvSpPr>
            <p:nvPr/>
          </p:nvSpPr>
          <p:spPr bwMode="auto">
            <a:xfrm flipV="1">
              <a:off x="2133600" y="5334000"/>
              <a:ext cx="1600200" cy="762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7" name="Text Box 45"/>
            <p:cNvSpPr txBox="1">
              <a:spLocks noChangeArrowheads="1"/>
            </p:cNvSpPr>
            <p:nvPr/>
          </p:nvSpPr>
          <p:spPr bwMode="auto">
            <a:xfrm>
              <a:off x="1143000" y="5257800"/>
              <a:ext cx="9144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use case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8" name="Rectangle 46"/>
            <p:cNvSpPr>
              <a:spLocks noChangeArrowheads="1"/>
            </p:cNvSpPr>
            <p:nvPr/>
          </p:nvSpPr>
          <p:spPr bwMode="auto">
            <a:xfrm>
              <a:off x="7010400" y="4648200"/>
              <a:ext cx="1447800" cy="838200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</a:ln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&lt;&lt;Customer </a:t>
              </a:r>
              <a:endParaRPr lang="en-US" sz="1100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Accounts </a:t>
              </a:r>
              <a:endParaRPr lang="en-US" sz="1100" b="1">
                <a:solidFill>
                  <a:srgbClr val="C00000"/>
                </a:solidFill>
              </a:endParaRPr>
            </a:p>
            <a:p>
              <a:pPr algn="ctr"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Database&gt;&gt;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39" name="Text Box 47"/>
            <p:cNvSpPr txBox="1">
              <a:spLocks noChangeArrowheads="1"/>
            </p:cNvSpPr>
            <p:nvPr/>
          </p:nvSpPr>
          <p:spPr bwMode="auto">
            <a:xfrm>
              <a:off x="7162800" y="5562600"/>
              <a:ext cx="1295400" cy="43021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alternative actor notation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40" name="Text Box 48"/>
            <p:cNvSpPr txBox="1">
              <a:spLocks noChangeArrowheads="1"/>
            </p:cNvSpPr>
            <p:nvPr/>
          </p:nvSpPr>
          <p:spPr bwMode="auto">
            <a:xfrm>
              <a:off x="6019800" y="6096000"/>
              <a:ext cx="10668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stereotype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 flipV="1">
              <a:off x="6477000" y="5105400"/>
              <a:ext cx="762000" cy="9906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42" name="Text Box 51"/>
            <p:cNvSpPr txBox="1">
              <a:spLocks noChangeArrowheads="1"/>
            </p:cNvSpPr>
            <p:nvPr/>
          </p:nvSpPr>
          <p:spPr bwMode="auto">
            <a:xfrm>
              <a:off x="1143000" y="4343400"/>
              <a:ext cx="1143000" cy="261938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sz="1100" b="1">
                  <a:solidFill>
                    <a:srgbClr val="C00000"/>
                  </a:solidFill>
                </a:rPr>
                <a:t>association</a:t>
              </a:r>
              <a:endParaRPr lang="en-US" sz="1100" b="1">
                <a:solidFill>
                  <a:srgbClr val="C00000"/>
                </a:solidFill>
              </a:endParaRPr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1905000" y="3810000"/>
              <a:ext cx="762000" cy="53340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prstDash val="dash"/>
              <a:round/>
              <a:tailEnd type="triangle" w="med" len="med"/>
            </a:ln>
          </p:spPr>
          <p:txBody>
            <a:bodyPr/>
            <a:lstStyle/>
            <a:p>
              <a:pPr>
                <a:defRPr/>
              </a:pPr>
              <a:endParaRPr lang="en-US" sz="1100" b="1">
                <a:solidFill>
                  <a:srgbClr val="C00000"/>
                </a:solidFill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3733800" y="0"/>
            <a:ext cx="11353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dirty="0">
                <a:sym typeface="+mn-ea"/>
              </a:rPr>
              <a:t>Use case</a:t>
            </a:r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10741</Words>
  <Application>WPS Presentation</Application>
  <PresentationFormat>On-screen Show (4:3)</PresentationFormat>
  <Paragraphs>714</Paragraphs>
  <Slides>45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45</vt:i4>
      </vt:variant>
    </vt:vector>
  </HeadingPairs>
  <TitlesOfParts>
    <vt:vector size="67" baseType="lpstr">
      <vt:lpstr>Arial</vt:lpstr>
      <vt:lpstr>SimSun</vt:lpstr>
      <vt:lpstr>Wingdings</vt:lpstr>
      <vt:lpstr>Times New Roman</vt:lpstr>
      <vt:lpstr>Time</vt:lpstr>
      <vt:lpstr>Thonburi</vt:lpstr>
      <vt:lpstr>Wingdings</vt:lpstr>
      <vt:lpstr>Arial MT</vt:lpstr>
      <vt:lpstr>Helvetica Neue</vt:lpstr>
      <vt:lpstr>MS PGothic</vt:lpstr>
      <vt:lpstr>苹方-简</vt:lpstr>
      <vt:lpstr>Helvetica</vt:lpstr>
      <vt:lpstr>Arial Narrow</vt:lpstr>
      <vt:lpstr>Microsoft YaHei</vt:lpstr>
      <vt:lpstr>汉仪旗黑</vt:lpstr>
      <vt:lpstr>Calibri</vt:lpstr>
      <vt:lpstr>宋体-简</vt:lpstr>
      <vt:lpstr>Arial Unicode MS</vt:lpstr>
      <vt:lpstr>Wingdings</vt:lpstr>
      <vt:lpstr>Clarity</vt:lpstr>
      <vt:lpstr>Paint.Picture</vt:lpstr>
      <vt:lpstr>Paint.Picture</vt:lpstr>
      <vt:lpstr>CSC291 - Software Engineering Concepts</vt:lpstr>
      <vt:lpstr>Requirements Modelling  </vt:lpstr>
      <vt:lpstr>Requirement Analysis</vt:lpstr>
      <vt:lpstr>Domain Analysis</vt:lpstr>
      <vt:lpstr>Requirement Modelling</vt:lpstr>
      <vt:lpstr>Requirement Modelling</vt:lpstr>
      <vt:lpstr>Scenario-based Modelling</vt:lpstr>
      <vt:lpstr>Scenario-based Modelling- Use case</vt:lpstr>
      <vt:lpstr>PowerPoint 演示文稿</vt:lpstr>
      <vt:lpstr>Use-Case diagram for SafeHome system </vt:lpstr>
      <vt:lpstr>Activity diagram for Access camera surveillance</vt:lpstr>
      <vt:lpstr>PowerPoint 演示文稿</vt:lpstr>
      <vt:lpstr>Class-based Modelling</vt:lpstr>
      <vt:lpstr>Class-based Modelling</vt:lpstr>
      <vt:lpstr>Identifying Classes</vt:lpstr>
      <vt:lpstr>Class</vt:lpstr>
      <vt:lpstr>Class Name</vt:lpstr>
      <vt:lpstr>Class Attributes</vt:lpstr>
      <vt:lpstr>Class Operations</vt:lpstr>
      <vt:lpstr>Class Diagram - Example</vt:lpstr>
      <vt:lpstr>PowerPoint 演示文稿</vt:lpstr>
      <vt:lpstr>Behavioral Modelling</vt:lpstr>
      <vt:lpstr>States</vt:lpstr>
      <vt:lpstr>State Diagram</vt:lpstr>
      <vt:lpstr>Sequence Diagrams</vt:lpstr>
      <vt:lpstr>Representing objects</vt:lpstr>
      <vt:lpstr>Messages between objects</vt:lpstr>
      <vt:lpstr>Messages, continued</vt:lpstr>
      <vt:lpstr>Sequence Diagram</vt:lpstr>
      <vt:lpstr>Components</vt:lpstr>
      <vt:lpstr>Components</vt:lpstr>
      <vt:lpstr>Components</vt:lpstr>
      <vt:lpstr>Components</vt:lpstr>
      <vt:lpstr>Summary</vt:lpstr>
      <vt:lpstr>PowerPoint 演示文稿</vt:lpstr>
      <vt:lpstr>Data Flow Modeling (DFD)</vt:lpstr>
      <vt:lpstr>DFD Symbols</vt:lpstr>
      <vt:lpstr>Process</vt:lpstr>
      <vt:lpstr>Data Flow</vt:lpstr>
      <vt:lpstr>Data Store</vt:lpstr>
      <vt:lpstr>Advantages of DFDs</vt:lpstr>
      <vt:lpstr>PowerPoint 演示文稿</vt:lpstr>
      <vt:lpstr>PowerPoint 演示文稿</vt:lpstr>
      <vt:lpstr>Advantages of DFDs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“Agility”?</dc:title>
  <dc:creator>user</dc:creator>
  <cp:lastModifiedBy>WPS_1684307114</cp:lastModifiedBy>
  <cp:revision>386</cp:revision>
  <cp:lastPrinted>2023-10-04T17:38:45Z</cp:lastPrinted>
  <dcterms:created xsi:type="dcterms:W3CDTF">2023-10-04T17:38:45Z</dcterms:created>
  <dcterms:modified xsi:type="dcterms:W3CDTF">2023-10-04T17:38:45Z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