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57" r:id="rId1"/>
  </p:sldMasterIdLst>
  <p:notesMasterIdLst>
    <p:notesMasterId r:id="rId60"/>
  </p:notesMasterIdLst>
  <p:handoutMasterIdLst>
    <p:handoutMasterId r:id="rId61"/>
  </p:handoutMasterIdLst>
  <p:sldIdLst>
    <p:sldId id="262" r:id="rId2"/>
    <p:sldId id="619" r:id="rId3"/>
    <p:sldId id="257" r:id="rId4"/>
    <p:sldId id="538" r:id="rId5"/>
    <p:sldId id="646" r:id="rId6"/>
    <p:sldId id="630" r:id="rId7"/>
    <p:sldId id="648" r:id="rId8"/>
    <p:sldId id="631" r:id="rId9"/>
    <p:sldId id="639" r:id="rId10"/>
    <p:sldId id="640" r:id="rId11"/>
    <p:sldId id="644" r:id="rId12"/>
    <p:sldId id="647" r:id="rId13"/>
    <p:sldId id="633" r:id="rId14"/>
    <p:sldId id="637" r:id="rId15"/>
    <p:sldId id="634" r:id="rId16"/>
    <p:sldId id="638" r:id="rId17"/>
    <p:sldId id="635" r:id="rId18"/>
    <p:sldId id="641" r:id="rId19"/>
    <p:sldId id="642" r:id="rId20"/>
    <p:sldId id="643" r:id="rId21"/>
    <p:sldId id="574" r:id="rId22"/>
    <p:sldId id="293" r:id="rId23"/>
    <p:sldId id="539" r:id="rId24"/>
    <p:sldId id="632" r:id="rId25"/>
    <p:sldId id="272" r:id="rId26"/>
    <p:sldId id="652" r:id="rId27"/>
    <p:sldId id="624" r:id="rId28"/>
    <p:sldId id="636" r:id="rId29"/>
    <p:sldId id="576" r:id="rId30"/>
    <p:sldId id="577" r:id="rId31"/>
    <p:sldId id="578" r:id="rId32"/>
    <p:sldId id="580" r:id="rId33"/>
    <p:sldId id="581" r:id="rId34"/>
    <p:sldId id="582" r:id="rId35"/>
    <p:sldId id="583" r:id="rId36"/>
    <p:sldId id="579" r:id="rId37"/>
    <p:sldId id="258" r:id="rId38"/>
    <p:sldId id="548" r:id="rId39"/>
    <p:sldId id="546" r:id="rId40"/>
    <p:sldId id="561" r:id="rId41"/>
    <p:sldId id="547" r:id="rId42"/>
    <p:sldId id="557" r:id="rId43"/>
    <p:sldId id="572" r:id="rId44"/>
    <p:sldId id="550" r:id="rId45"/>
    <p:sldId id="571" r:id="rId46"/>
    <p:sldId id="551" r:id="rId47"/>
    <p:sldId id="556" r:id="rId48"/>
    <p:sldId id="552" r:id="rId49"/>
    <p:sldId id="555" r:id="rId50"/>
    <p:sldId id="558" r:id="rId51"/>
    <p:sldId id="559" r:id="rId52"/>
    <p:sldId id="560" r:id="rId53"/>
    <p:sldId id="269" r:id="rId54"/>
    <p:sldId id="270" r:id="rId55"/>
    <p:sldId id="554" r:id="rId56"/>
    <p:sldId id="292" r:id="rId57"/>
    <p:sldId id="553" r:id="rId58"/>
    <p:sldId id="645" r:id="rId5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sharat Hussain" initials="BH" lastIdx="1" clrIdx="0">
    <p:extLst>
      <p:ext uri="{19B8F6BF-5375-455C-9EA6-DF929625EA0E}">
        <p15:presenceInfo xmlns:p15="http://schemas.microsoft.com/office/powerpoint/2012/main" userId="61065223cd826e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BD49"/>
    <a:srgbClr val="459E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81141" autoAdjust="0"/>
  </p:normalViewPr>
  <p:slideViewPr>
    <p:cSldViewPr snapToGrid="0">
      <p:cViewPr varScale="1">
        <p:scale>
          <a:sx n="70" d="100"/>
          <a:sy n="70" d="100"/>
        </p:scale>
        <p:origin x="618" y="66"/>
      </p:cViewPr>
      <p:guideLst>
        <p:guide orient="horz" pos="2160"/>
        <p:guide pos="3840"/>
      </p:guideLst>
    </p:cSldViewPr>
  </p:slid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E8A76-14BA-43A2-A892-56C5BDD0ED50}"/>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49E19F3C-B0CA-4F31-93F2-117A09A8B63E}"/>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679E466A-271A-4408-8B0B-6EF37C975988}" type="datetime1">
              <a:rPr lang="en-US" smtClean="0"/>
              <a:t>9/3/2024</a:t>
            </a:fld>
            <a:endParaRPr lang="en-US"/>
          </a:p>
        </p:txBody>
      </p:sp>
      <p:sp>
        <p:nvSpPr>
          <p:cNvPr id="4" name="Footer Placeholder 3">
            <a:extLst>
              <a:ext uri="{FF2B5EF4-FFF2-40B4-BE49-F238E27FC236}">
                <a16:creationId xmlns:a16="http://schemas.microsoft.com/office/drawing/2014/main" id="{84E0FC89-4BA4-4639-A100-141413469980}"/>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4432D0B8-4FAD-4565-BF9E-3D224A50D790}"/>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BBA371F9-07E9-4459-AF16-86DBEDA2C046}" type="slidenum">
              <a:rPr lang="en-US" smtClean="0"/>
              <a:t>‹#›</a:t>
            </a:fld>
            <a:endParaRPr lang="en-US"/>
          </a:p>
        </p:txBody>
      </p:sp>
    </p:spTree>
    <p:extLst>
      <p:ext uri="{BB962C8B-B14F-4D97-AF65-F5344CB8AC3E}">
        <p14:creationId xmlns:p14="http://schemas.microsoft.com/office/powerpoint/2010/main" val="282715979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854DD599-AF59-4102-82E1-9B2C10278326}" type="datetime1">
              <a:rPr lang="en-US" smtClean="0"/>
              <a:t>9/3/2024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AD656DC2-D14E-41D1-9512-84AB28CAC6E1}" type="slidenum">
              <a:rPr lang="en-US" smtClean="0"/>
              <a:t>‹#›</a:t>
            </a:fld>
            <a:endParaRPr lang="en-US"/>
          </a:p>
        </p:txBody>
      </p:sp>
    </p:spTree>
    <p:extLst>
      <p:ext uri="{BB962C8B-B14F-4D97-AF65-F5344CB8AC3E}">
        <p14:creationId xmlns:p14="http://schemas.microsoft.com/office/powerpoint/2010/main" val="293332797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11" name="Freeform 6"/>
          <p:cNvSpPr/>
          <p:nvPr/>
        </p:nvSpPr>
        <p:spPr bwMode="auto">
          <a:xfrm>
            <a:off x="0" y="0"/>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324592" y="2097106"/>
            <a:ext cx="11415893" cy="2323092"/>
          </a:xfrm>
        </p:spPr>
        <p:txBody>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r">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bg2"/>
                </a:solidFill>
              </a:defRPr>
            </a:lvl1pPr>
          </a:lstStyle>
          <a:p>
            <a:fld id="{BF72AEBF-5491-4D9F-9792-7AD23607C7E7}" type="datetime1">
              <a:rPr lang="en-US" smtClean="0"/>
              <a:t>9/3/2024</a:t>
            </a:fld>
            <a:endParaRPr lang="en-US"/>
          </a:p>
        </p:txBody>
      </p:sp>
      <p:sp>
        <p:nvSpPr>
          <p:cNvPr id="5" name="Footer Placeholder 4"/>
          <p:cNvSpPr>
            <a:spLocks noGrp="1"/>
          </p:cNvSpPr>
          <p:nvPr>
            <p:ph type="ftr" sz="quarter" idx="11"/>
          </p:nvPr>
        </p:nvSpPr>
        <p:spPr/>
        <p:txBody>
          <a:bodyPr/>
          <a:lstStyle>
            <a:lvl1pPr>
              <a:defRPr>
                <a:solidFill>
                  <a:schemeClr val="bg2"/>
                </a:solidFill>
              </a:defRPr>
            </a:lvl1pPr>
          </a:lstStyle>
          <a:p>
            <a:r>
              <a:rPr lang="en-US"/>
              <a:t>Computational Intelligence</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5A88E251-6D9D-4AF0-81E5-EBB35E924A1A}" type="slidenum">
              <a:rPr lang="en-US" smtClean="0"/>
              <a:pPr/>
              <a:t>‹#›</a:t>
            </a:fld>
            <a:endParaRPr lang="en-US"/>
          </a:p>
        </p:txBody>
      </p:sp>
      <p:pic>
        <p:nvPicPr>
          <p:cNvPr id="8" name="Picture 7">
            <a:extLst>
              <a:ext uri="{FF2B5EF4-FFF2-40B4-BE49-F238E27FC236}">
                <a16:creationId xmlns:a16="http://schemas.microsoft.com/office/drawing/2014/main" id="{B7E61D92-66E5-4811-8E2A-2BA05D2BE7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9126" y="130249"/>
            <a:ext cx="1333390" cy="1331658"/>
          </a:xfrm>
          <a:prstGeom prst="ellipse">
            <a:avLst/>
          </a:prstGeom>
          <a:ln>
            <a:noFill/>
          </a:ln>
          <a:effectLst>
            <a:softEdge rad="112500"/>
          </a:effectLst>
        </p:spPr>
      </p:pic>
      <p:sp>
        <p:nvSpPr>
          <p:cNvPr id="9" name="Title 1">
            <a:extLst>
              <a:ext uri="{FF2B5EF4-FFF2-40B4-BE49-F238E27FC236}">
                <a16:creationId xmlns:a16="http://schemas.microsoft.com/office/drawing/2014/main" id="{25EFA761-B412-47A3-AF74-2400A52426BF}"/>
              </a:ext>
            </a:extLst>
          </p:cNvPr>
          <p:cNvSpPr txBox="1">
            <a:spLocks/>
          </p:cNvSpPr>
          <p:nvPr userDrawn="1"/>
        </p:nvSpPr>
        <p:spPr>
          <a:xfrm>
            <a:off x="1489544" y="125524"/>
            <a:ext cx="3805787" cy="40597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dirty="0">
                <a:solidFill>
                  <a:srgbClr val="FFFF00"/>
                </a:solidFill>
                <a:latin typeface="Arial Rounded MT Bold" panose="020F0704030504030204" pitchFamily="34" charset="0"/>
              </a:rPr>
              <a:t>CSC478</a:t>
            </a:r>
          </a:p>
        </p:txBody>
      </p:sp>
      <p:sp>
        <p:nvSpPr>
          <p:cNvPr id="10" name="Title 1">
            <a:extLst>
              <a:ext uri="{FF2B5EF4-FFF2-40B4-BE49-F238E27FC236}">
                <a16:creationId xmlns:a16="http://schemas.microsoft.com/office/drawing/2014/main" id="{1984A8A9-0D0B-46FE-A1C4-30E75A61F272}"/>
              </a:ext>
            </a:extLst>
          </p:cNvPr>
          <p:cNvSpPr txBox="1">
            <a:spLocks/>
          </p:cNvSpPr>
          <p:nvPr userDrawn="1"/>
        </p:nvSpPr>
        <p:spPr>
          <a:xfrm>
            <a:off x="277303" y="1354572"/>
            <a:ext cx="1451626" cy="29488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400" b="0" cap="none" spc="0" dirty="0">
                <a:ln w="0"/>
                <a:solidFill>
                  <a:schemeClr val="tx1"/>
                </a:solidFill>
                <a:effectLst>
                  <a:outerShdw blurRad="38100" dist="19050" dir="2700000" algn="tl" rotWithShape="0">
                    <a:schemeClr val="dk1">
                      <a:alpha val="40000"/>
                    </a:schemeClr>
                  </a:outerShdw>
                </a:effectLst>
                <a:latin typeface="Georgia" panose="02040502050405020303" pitchFamily="18" charset="0"/>
              </a:rPr>
              <a:t>WAH CAMPUS</a:t>
            </a:r>
          </a:p>
        </p:txBody>
      </p:sp>
      <p:sp>
        <p:nvSpPr>
          <p:cNvPr id="12" name="Title 1">
            <a:extLst>
              <a:ext uri="{FF2B5EF4-FFF2-40B4-BE49-F238E27FC236}">
                <a16:creationId xmlns:a16="http://schemas.microsoft.com/office/drawing/2014/main" id="{AED76719-C562-4FC3-A251-0799C35E9A9B}"/>
              </a:ext>
            </a:extLst>
          </p:cNvPr>
          <p:cNvSpPr txBox="1">
            <a:spLocks/>
          </p:cNvSpPr>
          <p:nvPr userDrawn="1"/>
        </p:nvSpPr>
        <p:spPr>
          <a:xfrm>
            <a:off x="1513371" y="630233"/>
            <a:ext cx="3645483" cy="40597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b="0" cap="none" spc="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Mr. Amjad Usman</a:t>
            </a:r>
          </a:p>
        </p:txBody>
      </p:sp>
      <p:sp>
        <p:nvSpPr>
          <p:cNvPr id="13" name="Title 1">
            <a:extLst>
              <a:ext uri="{FF2B5EF4-FFF2-40B4-BE49-F238E27FC236}">
                <a16:creationId xmlns:a16="http://schemas.microsoft.com/office/drawing/2014/main" id="{CB6D9908-BB86-4690-9C14-042A417128E9}"/>
              </a:ext>
            </a:extLst>
          </p:cNvPr>
          <p:cNvSpPr txBox="1">
            <a:spLocks/>
          </p:cNvSpPr>
          <p:nvPr userDrawn="1"/>
        </p:nvSpPr>
        <p:spPr>
          <a:xfrm>
            <a:off x="1511100" y="351959"/>
            <a:ext cx="4057188" cy="41707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000" dirty="0">
                <a:solidFill>
                  <a:srgbClr val="FFFF00"/>
                </a:solidFill>
                <a:latin typeface="Arial Rounded MT Bold" panose="020F0704030504030204" pitchFamily="34" charset="0"/>
              </a:rPr>
              <a:t>Data Warehousing</a:t>
            </a:r>
          </a:p>
        </p:txBody>
      </p:sp>
      <p:sp>
        <p:nvSpPr>
          <p:cNvPr id="14" name="Title 1">
            <a:extLst>
              <a:ext uri="{FF2B5EF4-FFF2-40B4-BE49-F238E27FC236}">
                <a16:creationId xmlns:a16="http://schemas.microsoft.com/office/drawing/2014/main" id="{EB3D45FD-9782-4415-8B94-913A0DF85EE4}"/>
              </a:ext>
            </a:extLst>
          </p:cNvPr>
          <p:cNvSpPr txBox="1">
            <a:spLocks/>
          </p:cNvSpPr>
          <p:nvPr userDrawn="1"/>
        </p:nvSpPr>
        <p:spPr>
          <a:xfrm>
            <a:off x="1493389" y="837718"/>
            <a:ext cx="3665466" cy="40597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r" defTabSz="457200" rtl="0" eaLnBrk="1" latinLnBrk="0" hangingPunct="1">
              <a:spcBef>
                <a:spcPct val="0"/>
              </a:spcBef>
              <a:buNone/>
              <a:defRPr sz="4800" b="1" kern="1200" cap="none">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400" b="1" i="1" u="sng" cap="none" spc="0" dirty="0">
                <a:ln w="0"/>
                <a:solidFill>
                  <a:srgbClr val="00B0F0"/>
                </a:solidFill>
                <a:effectLst/>
                <a:latin typeface="Arial" panose="020B0604020202020204" pitchFamily="34" charset="0"/>
                <a:cs typeface="Arial" panose="020B0604020202020204" pitchFamily="34" charset="0"/>
              </a:rPr>
              <a:t>amjadusman@ciitwah.edu.pk</a:t>
            </a:r>
          </a:p>
        </p:txBody>
      </p:sp>
    </p:spTree>
    <p:extLst>
      <p:ext uri="{BB962C8B-B14F-4D97-AF65-F5344CB8AC3E}">
        <p14:creationId xmlns:p14="http://schemas.microsoft.com/office/powerpoint/2010/main" val="31144326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atin typeface="Calibri" panose="020F0502020204030204" pitchFamily="34" charset="0"/>
              </a:defRPr>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012ABEF-BE39-4BEF-95E4-52816051E4B4}" type="datetime1">
              <a:rPr lang="en-US" smtClean="0"/>
              <a:t>9/3/2024</a:t>
            </a:fld>
            <a:endParaRPr lang="en-US"/>
          </a:p>
        </p:txBody>
      </p:sp>
      <p:sp>
        <p:nvSpPr>
          <p:cNvPr id="6" name="Footer Placeholder 5"/>
          <p:cNvSpPr>
            <a:spLocks noGrp="1"/>
          </p:cNvSpPr>
          <p:nvPr>
            <p:ph type="ftr" sz="quarter" idx="11"/>
          </p:nvPr>
        </p:nvSpPr>
        <p:spPr/>
        <p:txBody>
          <a:bodyPr/>
          <a:lstStyle/>
          <a:p>
            <a:r>
              <a:rPr lang="en-US"/>
              <a:t>Computational Intelligence</a:t>
            </a:r>
          </a:p>
        </p:txBody>
      </p:sp>
      <p:sp>
        <p:nvSpPr>
          <p:cNvPr id="7" name="Slide Number Placeholder 6"/>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128234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C32621C7-8320-44D5-B8F6-A5848509D1F3}" type="datetime1">
              <a:rPr lang="en-US" smtClean="0"/>
              <a:t>9/3/2024</a:t>
            </a:fld>
            <a:endParaRPr lang="en-US"/>
          </a:p>
        </p:txBody>
      </p:sp>
      <p:sp>
        <p:nvSpPr>
          <p:cNvPr id="5" name="Footer Placeholder 4"/>
          <p:cNvSpPr>
            <a:spLocks noGrp="1"/>
          </p:cNvSpPr>
          <p:nvPr>
            <p:ph type="ftr" sz="quarter" idx="11"/>
          </p:nvPr>
        </p:nvSpPr>
        <p:spPr/>
        <p:txBody>
          <a:bodyPr/>
          <a:lstStyle/>
          <a:p>
            <a:r>
              <a:rPr lang="en-US"/>
              <a:t>Computational Intelligence</a:t>
            </a:r>
          </a:p>
        </p:txBody>
      </p:sp>
      <p:sp>
        <p:nvSpPr>
          <p:cNvPr id="6" name="Slide Number Placeholder 5"/>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1105893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5CD054EF-2965-4BF0-8C71-0F0BEF1EB191}" type="datetime1">
              <a:rPr lang="en-US" smtClean="0"/>
              <a:t>9/3/2024</a:t>
            </a:fld>
            <a:endParaRPr lang="en-US"/>
          </a:p>
        </p:txBody>
      </p:sp>
      <p:sp>
        <p:nvSpPr>
          <p:cNvPr id="3" name="Footer Placeholder 2"/>
          <p:cNvSpPr>
            <a:spLocks noGrp="1"/>
          </p:cNvSpPr>
          <p:nvPr>
            <p:ph type="ftr" sz="quarter" idx="11"/>
          </p:nvPr>
        </p:nvSpPr>
        <p:spPr/>
        <p:txBody>
          <a:bodyPr/>
          <a:lstStyle/>
          <a:p>
            <a:r>
              <a:rPr lang="en-US"/>
              <a:t>Computational Intelligence</a:t>
            </a:r>
          </a:p>
        </p:txBody>
      </p:sp>
      <p:sp>
        <p:nvSpPr>
          <p:cNvPr id="4" name="Slide Number Placeholder 3"/>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478320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37312-B3E3-449C-8E43-88A0A8975752}" type="datetime1">
              <a:rPr lang="en-US" smtClean="0"/>
              <a:t>9/3/2024</a:t>
            </a:fld>
            <a:endParaRPr lang="en-US"/>
          </a:p>
        </p:txBody>
      </p:sp>
      <p:sp>
        <p:nvSpPr>
          <p:cNvPr id="5" name="Footer Placeholder 4"/>
          <p:cNvSpPr>
            <a:spLocks noGrp="1"/>
          </p:cNvSpPr>
          <p:nvPr>
            <p:ph type="ftr" sz="quarter" idx="11"/>
          </p:nvPr>
        </p:nvSpPr>
        <p:spPr/>
        <p:txBody>
          <a:bodyPr/>
          <a:lstStyle/>
          <a:p>
            <a:r>
              <a:rPr lang="en-US"/>
              <a:t>Computational Intelligence</a:t>
            </a:r>
          </a:p>
        </p:txBody>
      </p:sp>
      <p:sp>
        <p:nvSpPr>
          <p:cNvPr id="6" name="Slide Number Placeholder 5"/>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1955109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42CC9A-A486-43A8-81EC-986DF9391C61}" type="datetime1">
              <a:rPr lang="en-US" smtClean="0"/>
              <a:t>9/3/2024</a:t>
            </a:fld>
            <a:endParaRPr lang="en-US"/>
          </a:p>
        </p:txBody>
      </p:sp>
      <p:sp>
        <p:nvSpPr>
          <p:cNvPr id="5" name="Footer Placeholder 4"/>
          <p:cNvSpPr>
            <a:spLocks noGrp="1"/>
          </p:cNvSpPr>
          <p:nvPr>
            <p:ph type="ftr" sz="quarter" idx="11"/>
          </p:nvPr>
        </p:nvSpPr>
        <p:spPr/>
        <p:txBody>
          <a:bodyPr/>
          <a:lstStyle/>
          <a:p>
            <a:r>
              <a:rPr lang="en-US"/>
              <a:t>Computational Intelligence</a:t>
            </a:r>
          </a:p>
        </p:txBody>
      </p:sp>
      <p:sp>
        <p:nvSpPr>
          <p:cNvPr id="6" name="Slide Number Placeholder 5"/>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229378737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600200"/>
            <a:ext cx="538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fld id="{A338E4DF-6BA3-4D3C-8580-558204988323}" type="datetime1">
              <a:rPr lang="en-US" smtClean="0"/>
              <a:t>9/3/2024</a:t>
            </a:fld>
            <a:endParaRPr lang="en-US"/>
          </a:p>
        </p:txBody>
      </p:sp>
      <p:sp>
        <p:nvSpPr>
          <p:cNvPr id="6" name="Rectangle 8"/>
          <p:cNvSpPr>
            <a:spLocks noGrp="1" noChangeArrowheads="1"/>
          </p:cNvSpPr>
          <p:nvPr>
            <p:ph type="ftr" sz="quarter" idx="11"/>
          </p:nvPr>
        </p:nvSpPr>
        <p:spPr>
          <a:ln/>
        </p:spPr>
        <p:txBody>
          <a:bodyPr/>
          <a:lstStyle>
            <a:lvl1pPr>
              <a:defRPr/>
            </a:lvl1pPr>
          </a:lstStyle>
          <a:p>
            <a:pPr>
              <a:defRPr/>
            </a:pPr>
            <a:r>
              <a:rPr lang="en-US"/>
              <a:t>Computational Intelligence</a:t>
            </a:r>
          </a:p>
        </p:txBody>
      </p:sp>
      <p:sp>
        <p:nvSpPr>
          <p:cNvPr id="7" name="Rectangle 9"/>
          <p:cNvSpPr>
            <a:spLocks noGrp="1" noChangeArrowheads="1"/>
          </p:cNvSpPr>
          <p:nvPr>
            <p:ph type="sldNum" sz="quarter" idx="12"/>
          </p:nvPr>
        </p:nvSpPr>
        <p:spPr>
          <a:ln/>
        </p:spPr>
        <p:txBody>
          <a:bodyPr/>
          <a:lstStyle>
            <a:lvl1pPr>
              <a:defRPr/>
            </a:lvl1pPr>
          </a:lstStyle>
          <a:p>
            <a:pPr>
              <a:defRPr/>
            </a:pPr>
            <a:fld id="{E649B835-E8B3-4628-A5F4-4E723B224D7F}" type="slidenum">
              <a:rPr lang="en-US"/>
              <a:pPr>
                <a:defRPr/>
              </a:pPr>
              <a:t>‹#›</a:t>
            </a:fld>
            <a:endParaRPr lang="en-US"/>
          </a:p>
        </p:txBody>
      </p:sp>
    </p:spTree>
    <p:extLst>
      <p:ext uri="{BB962C8B-B14F-4D97-AF65-F5344CB8AC3E}">
        <p14:creationId xmlns:p14="http://schemas.microsoft.com/office/powerpoint/2010/main" val="414391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11379200" cy="990600"/>
          </a:xfrm>
        </p:spPr>
        <p:txBody>
          <a:bodyPr/>
          <a:lstStyle/>
          <a:p>
            <a:r>
              <a:rPr lang="en-US"/>
              <a:t>Click to edit Master title style</a:t>
            </a:r>
          </a:p>
        </p:txBody>
      </p:sp>
      <p:sp>
        <p:nvSpPr>
          <p:cNvPr id="3" name="Text Placeholder 2"/>
          <p:cNvSpPr>
            <a:spLocks noGrp="1"/>
          </p:cNvSpPr>
          <p:nvPr>
            <p:ph type="body" sz="half" idx="1"/>
          </p:nvPr>
        </p:nvSpPr>
        <p:spPr>
          <a:xfrm>
            <a:off x="1524000" y="1295400"/>
            <a:ext cx="5130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858000" y="1295400"/>
            <a:ext cx="5130800" cy="5410200"/>
          </a:xfrm>
        </p:spPr>
        <p:txBody>
          <a:bodyPr/>
          <a:lstStyle/>
          <a:p>
            <a:pPr lvl="0"/>
            <a:endParaRPr lang="en-US" noProof="0"/>
          </a:p>
        </p:txBody>
      </p:sp>
      <p:sp>
        <p:nvSpPr>
          <p:cNvPr id="5" name="Rectangle 6">
            <a:extLst>
              <a:ext uri="{FF2B5EF4-FFF2-40B4-BE49-F238E27FC236}">
                <a16:creationId xmlns:a16="http://schemas.microsoft.com/office/drawing/2014/main" id="{92480481-E74C-44D9-9A16-54DF2620E2FB}"/>
              </a:ext>
            </a:extLst>
          </p:cNvPr>
          <p:cNvSpPr>
            <a:spLocks noGrp="1" noChangeArrowheads="1"/>
          </p:cNvSpPr>
          <p:nvPr>
            <p:ph type="sldNum" sz="quarter" idx="10"/>
          </p:nvPr>
        </p:nvSpPr>
        <p:spPr>
          <a:ln/>
        </p:spPr>
        <p:txBody>
          <a:bodyPr/>
          <a:lstStyle>
            <a:lvl1pPr>
              <a:defRPr/>
            </a:lvl1pPr>
          </a:lstStyle>
          <a:p>
            <a:r>
              <a:rPr lang="en-US" altLang="en-US"/>
              <a:t>1A-</a:t>
            </a:r>
            <a:fld id="{1D9D25EB-E8F2-4E56-83F3-C39BEA1C528C}" type="slidenum">
              <a:rPr lang="en-US" altLang="en-US"/>
              <a:pPr/>
              <a:t>‹#›</a:t>
            </a:fld>
            <a:endParaRPr lang="en-US" altLang="en-US"/>
          </a:p>
        </p:txBody>
      </p:sp>
    </p:spTree>
    <p:extLst>
      <p:ext uri="{BB962C8B-B14F-4D97-AF65-F5344CB8AC3E}">
        <p14:creationId xmlns:p14="http://schemas.microsoft.com/office/powerpoint/2010/main" val="2906937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02167" y="228601"/>
            <a:ext cx="11387667" cy="5870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54">
            <a:extLst>
              <a:ext uri="{FF2B5EF4-FFF2-40B4-BE49-F238E27FC236}">
                <a16:creationId xmlns:a16="http://schemas.microsoft.com/office/drawing/2014/main" id="{94704202-4358-41A6-9AE8-E13A5F77C73B}"/>
              </a:ext>
            </a:extLst>
          </p:cNvPr>
          <p:cNvSpPr>
            <a:spLocks noGrp="1" noChangeArrowheads="1"/>
          </p:cNvSpPr>
          <p:nvPr>
            <p:ph type="dt" sz="half" idx="10"/>
          </p:nvPr>
        </p:nvSpPr>
        <p:spPr>
          <a:ln/>
        </p:spPr>
        <p:txBody>
          <a:bodyPr/>
          <a:lstStyle>
            <a:lvl1pPr>
              <a:defRPr/>
            </a:lvl1pPr>
          </a:lstStyle>
          <a:p>
            <a:pPr>
              <a:defRPr/>
            </a:pPr>
            <a:fld id="{99B6ADAE-D422-4E07-8C8F-AF9DCE7185FE}" type="datetime1">
              <a:rPr lang="en-US" smtClean="0"/>
              <a:t>9/3/2024</a:t>
            </a:fld>
            <a:endParaRPr lang="en-US"/>
          </a:p>
        </p:txBody>
      </p:sp>
      <p:sp>
        <p:nvSpPr>
          <p:cNvPr id="4" name="Rectangle 155">
            <a:extLst>
              <a:ext uri="{FF2B5EF4-FFF2-40B4-BE49-F238E27FC236}">
                <a16:creationId xmlns:a16="http://schemas.microsoft.com/office/drawing/2014/main" id="{94CFE5FA-B63F-46D7-9C58-68E936F12D2A}"/>
              </a:ext>
            </a:extLst>
          </p:cNvPr>
          <p:cNvSpPr>
            <a:spLocks noGrp="1" noChangeArrowheads="1"/>
          </p:cNvSpPr>
          <p:nvPr>
            <p:ph type="ftr" sz="quarter" idx="11"/>
          </p:nvPr>
        </p:nvSpPr>
        <p:spPr>
          <a:ln/>
        </p:spPr>
        <p:txBody>
          <a:bodyPr/>
          <a:lstStyle>
            <a:lvl1pPr>
              <a:defRPr/>
            </a:lvl1pPr>
          </a:lstStyle>
          <a:p>
            <a:pPr>
              <a:defRPr/>
            </a:pPr>
            <a:r>
              <a:rPr lang="en-US"/>
              <a:t>Computational Intelligence</a:t>
            </a:r>
          </a:p>
        </p:txBody>
      </p:sp>
      <p:sp>
        <p:nvSpPr>
          <p:cNvPr id="5" name="Rectangle 156">
            <a:extLst>
              <a:ext uri="{FF2B5EF4-FFF2-40B4-BE49-F238E27FC236}">
                <a16:creationId xmlns:a16="http://schemas.microsoft.com/office/drawing/2014/main" id="{221F8B18-906B-42DD-9DC9-02AEE5ECDA45}"/>
              </a:ext>
            </a:extLst>
          </p:cNvPr>
          <p:cNvSpPr>
            <a:spLocks noGrp="1" noChangeArrowheads="1"/>
          </p:cNvSpPr>
          <p:nvPr>
            <p:ph type="sldNum" sz="quarter" idx="12"/>
          </p:nvPr>
        </p:nvSpPr>
        <p:spPr>
          <a:ln/>
        </p:spPr>
        <p:txBody>
          <a:bodyPr/>
          <a:lstStyle>
            <a:lvl1pPr>
              <a:defRPr/>
            </a:lvl1pPr>
          </a:lstStyle>
          <a:p>
            <a:fld id="{881D0D7E-CF6A-4097-9980-649B7EE0C3AF}" type="slidenum">
              <a:rPr lang="en-US" altLang="en-US"/>
              <a:pPr/>
              <a:t>‹#›</a:t>
            </a:fld>
            <a:endParaRPr lang="en-US" altLang="en-US"/>
          </a:p>
        </p:txBody>
      </p:sp>
    </p:spTree>
    <p:extLst>
      <p:ext uri="{BB962C8B-B14F-4D97-AF65-F5344CB8AC3E}">
        <p14:creationId xmlns:p14="http://schemas.microsoft.com/office/powerpoint/2010/main" val="2581981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53848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8737600" y="6243638"/>
            <a:ext cx="2844800" cy="457200"/>
          </a:xfrm>
        </p:spPr>
        <p:txBody>
          <a:bodyPr/>
          <a:lstStyle>
            <a:lvl1pPr>
              <a:defRPr/>
            </a:lvl1pPr>
          </a:lstStyle>
          <a:p>
            <a:fld id="{A0753DA6-63E9-4183-9891-0640D3B0AE09}" type="slidenum">
              <a:rPr lang="en-US" altLang="en-US"/>
              <a:pPr/>
              <a:t>‹#›</a:t>
            </a:fld>
            <a:endParaRPr lang="en-US" altLang="en-US"/>
          </a:p>
        </p:txBody>
      </p:sp>
      <p:sp>
        <p:nvSpPr>
          <p:cNvPr id="6" name="Date Placeholder 5"/>
          <p:cNvSpPr>
            <a:spLocks noGrp="1"/>
          </p:cNvSpPr>
          <p:nvPr>
            <p:ph type="dt" sz="half" idx="11"/>
          </p:nvPr>
        </p:nvSpPr>
        <p:spPr>
          <a:xfrm>
            <a:off x="609600" y="6243638"/>
            <a:ext cx="2844800" cy="457200"/>
          </a:xfrm>
        </p:spPr>
        <p:txBody>
          <a:bodyPr/>
          <a:lstStyle>
            <a:lvl1pPr>
              <a:defRPr/>
            </a:lvl1pPr>
          </a:lstStyle>
          <a:p>
            <a:fld id="{DD35D439-E783-42D0-A642-EBDDFF60F75C}" type="datetime1">
              <a:rPr lang="en-US" altLang="en-US" smtClean="0"/>
              <a:t>9/3/2024</a:t>
            </a:fld>
            <a:endParaRPr lang="en-US" altLang="en-US"/>
          </a:p>
        </p:txBody>
      </p:sp>
      <p:sp>
        <p:nvSpPr>
          <p:cNvPr id="7" name="Footer Placeholder 6"/>
          <p:cNvSpPr>
            <a:spLocks noGrp="1"/>
          </p:cNvSpPr>
          <p:nvPr>
            <p:ph type="ftr" sz="quarter" idx="12"/>
          </p:nvPr>
        </p:nvSpPr>
        <p:spPr>
          <a:xfrm>
            <a:off x="4165600" y="6243638"/>
            <a:ext cx="3860800" cy="457200"/>
          </a:xfrm>
        </p:spPr>
        <p:txBody>
          <a:bodyPr/>
          <a:lstStyle>
            <a:lvl1pPr>
              <a:defRPr/>
            </a:lvl1pPr>
          </a:lstStyle>
          <a:p>
            <a:r>
              <a:rPr lang="en-US" altLang="en-US"/>
              <a:t>Computational Intelligence</a:t>
            </a:r>
          </a:p>
        </p:txBody>
      </p:sp>
    </p:spTree>
    <p:extLst>
      <p:ext uri="{BB962C8B-B14F-4D97-AF65-F5344CB8AC3E}">
        <p14:creationId xmlns:p14="http://schemas.microsoft.com/office/powerpoint/2010/main" val="106241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11" name="Freeform 6"/>
          <p:cNvSpPr/>
          <p:nvPr/>
        </p:nvSpPr>
        <p:spPr bwMode="auto">
          <a:xfrm>
            <a:off x="0" y="0"/>
            <a:ext cx="12192000" cy="146031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7736" y="13945"/>
            <a:ext cx="10517643" cy="1242805"/>
          </a:xfrm>
        </p:spPr>
        <p:txBody>
          <a:bodyPr anchor="ct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1513" y="1585785"/>
            <a:ext cx="11288971" cy="4273014"/>
          </a:xfrm>
        </p:spPr>
        <p:txBody>
          <a:bodyPr anchor="t"/>
          <a:lstStyle>
            <a:lvl1pPr>
              <a:defRPr sz="2000">
                <a:solidFill>
                  <a:schemeClr val="tx1"/>
                </a:solidFill>
                <a:effectLst/>
              </a:defRPr>
            </a:lvl1pPr>
            <a:lvl2pPr>
              <a:defRPr sz="1800">
                <a:solidFill>
                  <a:schemeClr val="tx1"/>
                </a:solidFill>
                <a:effectLst/>
              </a:defRPr>
            </a:lvl2pPr>
            <a:lvl3pPr>
              <a:defRPr>
                <a:solidFill>
                  <a:schemeClr val="tx1"/>
                </a:solidFill>
                <a:effectLst/>
              </a:defRPr>
            </a:lvl3pPr>
            <a:lvl4pPr>
              <a:defRPr sz="1400">
                <a:solidFill>
                  <a:schemeClr val="tx1"/>
                </a:solidFill>
                <a:effectLst/>
              </a:defRPr>
            </a:lvl4pPr>
            <a:lvl5pPr>
              <a:defRPr sz="1400">
                <a:solidFill>
                  <a:schemeClr val="tx1"/>
                </a:solidFill>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734567" y="6041362"/>
            <a:ext cx="1943765" cy="365125"/>
          </a:xfrm>
        </p:spPr>
        <p:txBody>
          <a:bodyPr/>
          <a:lstStyle>
            <a:lvl1pPr>
              <a:defRPr sz="1200" b="1" spc="300">
                <a:solidFill>
                  <a:schemeClr val="tx1"/>
                </a:solidFill>
              </a:defRPr>
            </a:lvl1pPr>
          </a:lstStyle>
          <a:p>
            <a:fld id="{41E79252-6A2B-487B-B473-51C30C9462E0}" type="datetime1">
              <a:rPr lang="en-US" smtClean="0"/>
              <a:t>9/3/2024</a:t>
            </a:fld>
            <a:endParaRPr lang="en-US" dirty="0"/>
          </a:p>
        </p:txBody>
      </p:sp>
      <p:sp>
        <p:nvSpPr>
          <p:cNvPr id="5" name="Footer Placeholder 4"/>
          <p:cNvSpPr>
            <a:spLocks noGrp="1"/>
          </p:cNvSpPr>
          <p:nvPr>
            <p:ph type="ftr" sz="quarter" idx="11"/>
          </p:nvPr>
        </p:nvSpPr>
        <p:spPr>
          <a:xfrm>
            <a:off x="451514" y="6041362"/>
            <a:ext cx="8283053" cy="365125"/>
          </a:xfrm>
        </p:spPr>
        <p:txBody>
          <a:bodyPr/>
          <a:lstStyle>
            <a:lvl1pPr>
              <a:defRPr sz="1200" b="1">
                <a:solidFill>
                  <a:schemeClr val="tx1"/>
                </a:solidFill>
                <a:latin typeface="Arial" panose="020B0604020202020204" pitchFamily="34" charset="0"/>
                <a:cs typeface="Arial" panose="020B0604020202020204" pitchFamily="34" charset="0"/>
              </a:defRPr>
            </a:lvl1pPr>
          </a:lstStyle>
          <a:p>
            <a:r>
              <a:rPr lang="en-US"/>
              <a:t>Computational Intelligence</a:t>
            </a:r>
          </a:p>
        </p:txBody>
      </p:sp>
      <p:sp>
        <p:nvSpPr>
          <p:cNvPr id="6" name="Slide Number Placeholder 5"/>
          <p:cNvSpPr>
            <a:spLocks noGrp="1"/>
          </p:cNvSpPr>
          <p:nvPr>
            <p:ph type="sldNum" sz="quarter" idx="12"/>
          </p:nvPr>
        </p:nvSpPr>
        <p:spPr>
          <a:xfrm>
            <a:off x="10792063" y="6032661"/>
            <a:ext cx="971171" cy="380030"/>
          </a:xfrm>
        </p:spPr>
        <p:txBody>
          <a:bodyPr/>
          <a:lstStyle>
            <a:lvl1pPr>
              <a:defRPr>
                <a:solidFill>
                  <a:schemeClr val="tx1"/>
                </a:solidFill>
              </a:defRPr>
            </a:lvl1pPr>
          </a:lstStyle>
          <a:p>
            <a:fld id="{5A88E251-6D9D-4AF0-81E5-EBB35E924A1A}" type="slidenum">
              <a:rPr lang="en-US" smtClean="0"/>
              <a:pPr/>
              <a:t>‹#›</a:t>
            </a:fld>
            <a:endParaRPr lang="en-US" dirty="0"/>
          </a:p>
        </p:txBody>
      </p:sp>
      <p:pic>
        <p:nvPicPr>
          <p:cNvPr id="10" name="Picture 9">
            <a:extLst>
              <a:ext uri="{FF2B5EF4-FFF2-40B4-BE49-F238E27FC236}">
                <a16:creationId xmlns:a16="http://schemas.microsoft.com/office/drawing/2014/main" id="{A5250CE3-1D69-4739-BAD2-F4E1D956F8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92063" y="-1"/>
            <a:ext cx="1399936" cy="1147226"/>
          </a:xfrm>
          <a:prstGeom prst="ellipse">
            <a:avLst/>
          </a:prstGeom>
          <a:ln>
            <a:noFill/>
          </a:ln>
          <a:effectLst>
            <a:softEdge rad="112500"/>
          </a:effectLst>
        </p:spPr>
      </p:pic>
      <p:sp>
        <p:nvSpPr>
          <p:cNvPr id="12" name="Slide Number Placeholder 5">
            <a:extLst>
              <a:ext uri="{FF2B5EF4-FFF2-40B4-BE49-F238E27FC236}">
                <a16:creationId xmlns:a16="http://schemas.microsoft.com/office/drawing/2014/main" id="{6550C792-F07B-4083-9E6A-943F766EA798}"/>
              </a:ext>
            </a:extLst>
          </p:cNvPr>
          <p:cNvSpPr txBox="1">
            <a:spLocks/>
          </p:cNvSpPr>
          <p:nvPr userDrawn="1"/>
        </p:nvSpPr>
        <p:spPr>
          <a:xfrm>
            <a:off x="10653634" y="942852"/>
            <a:ext cx="1583140" cy="313898"/>
          </a:xfrm>
          <a:prstGeom prst="rect">
            <a:avLst/>
          </a:prstGeom>
        </p:spPr>
        <p:txBody>
          <a:bodyPr vert="horz" lIns="91440" tIns="45720" rIns="91440" bIns="10800" rtlCol="0" anchor="b"/>
          <a:lstStyle>
            <a:defPPr>
              <a:defRPr lang="en-US"/>
            </a:defPPr>
            <a:lvl1pPr marL="0" algn="r" defTabSz="457200" rtl="0" eaLnBrk="1" latinLnBrk="0" hangingPunct="1">
              <a:defRPr sz="20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Georgia" panose="02040502050405020303" pitchFamily="18" charset="0"/>
              </a:rPr>
              <a:t>WAH Campus</a:t>
            </a:r>
          </a:p>
        </p:txBody>
      </p:sp>
    </p:spTree>
    <p:extLst>
      <p:ext uri="{BB962C8B-B14F-4D97-AF65-F5344CB8AC3E}">
        <p14:creationId xmlns:p14="http://schemas.microsoft.com/office/powerpoint/2010/main" val="428645507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solidFill>
            <a:schemeClr val="accent3"/>
          </a:solidFill>
          <a:ln>
            <a:solidFill>
              <a:schemeClr val="accent3"/>
            </a:solidFill>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hasCustomPrompt="1"/>
          </p:nvPr>
        </p:nvSpPr>
        <p:spPr>
          <a:xfrm>
            <a:off x="810000" y="2951396"/>
            <a:ext cx="10561418"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FF5503E4-F301-4CB6-B413-3E8A5EBE6503}" type="datetime1">
              <a:rPr lang="en-US" smtClean="0"/>
              <a:t>9/3/2024</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a:t>Computational Intelligence</a:t>
            </a:r>
          </a:p>
        </p:txBody>
      </p:sp>
      <p:sp>
        <p:nvSpPr>
          <p:cNvPr id="6" name="Slide Number Placeholder 5"/>
          <p:cNvSpPr>
            <a:spLocks noGrp="1"/>
          </p:cNvSpPr>
          <p:nvPr>
            <p:ph type="sldNum" sz="quarter" idx="12"/>
          </p:nvPr>
        </p:nvSpPr>
        <p:spPr>
          <a:xfrm>
            <a:off x="10678331" y="6013476"/>
            <a:ext cx="1062155" cy="433955"/>
          </a:xfrm>
        </p:spPr>
        <p:txBody>
          <a:bodyPr/>
          <a:lstStyle>
            <a:lvl1pPr>
              <a:defRPr>
                <a:solidFill>
                  <a:schemeClr val="bg1"/>
                </a:solidFill>
              </a:defRPr>
            </a:lvl1pPr>
          </a:lstStyle>
          <a:p>
            <a:fld id="{5A88E251-6D9D-4AF0-81E5-EBB35E924A1A}" type="slidenum">
              <a:rPr lang="en-US" smtClean="0"/>
              <a:pPr/>
              <a:t>‹#›</a:t>
            </a:fld>
            <a:endParaRPr lang="en-US"/>
          </a:p>
        </p:txBody>
      </p:sp>
    </p:spTree>
    <p:extLst>
      <p:ext uri="{BB962C8B-B14F-4D97-AF65-F5344CB8AC3E}">
        <p14:creationId xmlns:p14="http://schemas.microsoft.com/office/powerpoint/2010/main" val="15084072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tx1"/>
        </a:solidFill>
        <a:effectLst/>
      </p:bgPr>
    </p:bg>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chor="t">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chor="t">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095834" y="6041362"/>
            <a:ext cx="1582498" cy="365125"/>
          </a:xfrm>
        </p:spPr>
        <p:txBody>
          <a:bodyPr/>
          <a:lstStyle>
            <a:lvl1pPr>
              <a:defRPr sz="1200" b="1" spc="300"/>
            </a:lvl1pPr>
          </a:lstStyle>
          <a:p>
            <a:fld id="{65407561-5990-4F98-AC84-95D05A468ECC}" type="datetime1">
              <a:rPr lang="en-US" smtClean="0"/>
              <a:t>9/3/2024</a:t>
            </a:fld>
            <a:endParaRPr lang="en-US"/>
          </a:p>
        </p:txBody>
      </p:sp>
      <p:sp>
        <p:nvSpPr>
          <p:cNvPr id="6" name="Footer Placeholder 5"/>
          <p:cNvSpPr>
            <a:spLocks noGrp="1"/>
          </p:cNvSpPr>
          <p:nvPr>
            <p:ph type="ftr" sz="quarter" idx="11"/>
          </p:nvPr>
        </p:nvSpPr>
        <p:spPr/>
        <p:txBody>
          <a:bodyPr/>
          <a:lstStyle>
            <a:lvl1pPr>
              <a:defRPr sz="1200" b="1">
                <a:latin typeface="Arial" panose="020B0604020202020204" pitchFamily="34" charset="0"/>
                <a:cs typeface="Arial" panose="020B0604020202020204" pitchFamily="34" charset="0"/>
              </a:defRPr>
            </a:lvl1pPr>
          </a:lstStyle>
          <a:p>
            <a:r>
              <a:rPr lang="en-US"/>
              <a:t>Computational Intelligence</a:t>
            </a:r>
          </a:p>
        </p:txBody>
      </p:sp>
      <p:sp>
        <p:nvSpPr>
          <p:cNvPr id="7" name="Slide Number Placeholder 6"/>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149607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chemeClr val="accent3"/>
          </a:solidFill>
          <a:ln>
            <a:solidFill>
              <a:schemeClr val="accent3"/>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FE556F-DB49-4495-8EC6-F66005A830FE}" type="datetime1">
              <a:rPr lang="en-US" smtClean="0"/>
              <a:t>9/3/2024</a:t>
            </a:fld>
            <a:endParaRPr lang="en-US"/>
          </a:p>
        </p:txBody>
      </p:sp>
      <p:sp>
        <p:nvSpPr>
          <p:cNvPr id="8" name="Footer Placeholder 7"/>
          <p:cNvSpPr>
            <a:spLocks noGrp="1"/>
          </p:cNvSpPr>
          <p:nvPr>
            <p:ph type="ftr" sz="quarter" idx="11"/>
          </p:nvPr>
        </p:nvSpPr>
        <p:spPr/>
        <p:txBody>
          <a:bodyPr/>
          <a:lstStyle/>
          <a:p>
            <a:r>
              <a:rPr lang="en-US"/>
              <a:t>Computational Intelligence</a:t>
            </a:r>
          </a:p>
        </p:txBody>
      </p:sp>
      <p:sp>
        <p:nvSpPr>
          <p:cNvPr id="9" name="Slide Number Placeholder 8"/>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335262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0A4536-E76E-4294-BDA9-095B68E84B93}" type="datetime1">
              <a:rPr lang="en-US" smtClean="0"/>
              <a:t>9/3/2024</a:t>
            </a:fld>
            <a:endParaRPr lang="en-US"/>
          </a:p>
        </p:txBody>
      </p:sp>
      <p:sp>
        <p:nvSpPr>
          <p:cNvPr id="4" name="Footer Placeholder 3"/>
          <p:cNvSpPr>
            <a:spLocks noGrp="1"/>
          </p:cNvSpPr>
          <p:nvPr>
            <p:ph type="ftr" sz="quarter" idx="11"/>
          </p:nvPr>
        </p:nvSpPr>
        <p:spPr/>
        <p:txBody>
          <a:bodyPr/>
          <a:lstStyle/>
          <a:p>
            <a:r>
              <a:rPr lang="en-US"/>
              <a:t>Computational Intelligence</a:t>
            </a:r>
          </a:p>
        </p:txBody>
      </p:sp>
      <p:sp>
        <p:nvSpPr>
          <p:cNvPr id="5" name="Slide Number Placeholder 4"/>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3779478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0C7BE-BD72-497A-8EEF-7D32E8F0D642}" type="datetime1">
              <a:rPr lang="en-US" smtClean="0"/>
              <a:t>9/3/2024</a:t>
            </a:fld>
            <a:endParaRPr lang="en-US"/>
          </a:p>
        </p:txBody>
      </p:sp>
      <p:sp>
        <p:nvSpPr>
          <p:cNvPr id="3" name="Footer Placeholder 2"/>
          <p:cNvSpPr>
            <a:spLocks noGrp="1"/>
          </p:cNvSpPr>
          <p:nvPr>
            <p:ph type="ftr" sz="quarter" idx="11"/>
          </p:nvPr>
        </p:nvSpPr>
        <p:spPr/>
        <p:txBody>
          <a:bodyPr/>
          <a:lstStyle/>
          <a:p>
            <a:r>
              <a:rPr lang="en-US"/>
              <a:t>Computational Intelligence</a:t>
            </a:r>
          </a:p>
        </p:txBody>
      </p:sp>
      <p:sp>
        <p:nvSpPr>
          <p:cNvPr id="4" name="Slide Number Placeholder 3"/>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332149117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D7EB188-457E-4855-9170-4B743B1A9832}" type="datetime1">
              <a:rPr lang="en-US" smtClean="0"/>
              <a:t>9/3/2024</a:t>
            </a:fld>
            <a:endParaRPr lang="en-US"/>
          </a:p>
        </p:txBody>
      </p:sp>
      <p:sp>
        <p:nvSpPr>
          <p:cNvPr id="6" name="Footer Placeholder 5"/>
          <p:cNvSpPr>
            <a:spLocks noGrp="1"/>
          </p:cNvSpPr>
          <p:nvPr>
            <p:ph type="ftr" sz="quarter" idx="11"/>
          </p:nvPr>
        </p:nvSpPr>
        <p:spPr/>
        <p:txBody>
          <a:bodyPr/>
          <a:lstStyle/>
          <a:p>
            <a:r>
              <a:rPr lang="en-US"/>
              <a:t>Computational Intelligence</a:t>
            </a:r>
          </a:p>
        </p:txBody>
      </p:sp>
      <p:sp>
        <p:nvSpPr>
          <p:cNvPr id="7" name="Slide Number Placeholder 6"/>
          <p:cNvSpPr>
            <a:spLocks noGrp="1"/>
          </p:cNvSpPr>
          <p:nvPr>
            <p:ph type="sldNum" sz="quarter" idx="12"/>
          </p:nvPr>
        </p:nvSpPr>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302798237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9ABE6F31-8D09-4B41-8FCF-14B864BA2B27}" type="datetime1">
              <a:rPr lang="en-US" smtClean="0"/>
              <a:t>9/3/2024</a:t>
            </a:fld>
            <a:endParaRPr lang="en-US"/>
          </a:p>
        </p:txBody>
      </p:sp>
      <p:sp>
        <p:nvSpPr>
          <p:cNvPr id="6" name="Footer Placeholder 5"/>
          <p:cNvSpPr>
            <a:spLocks noGrp="1"/>
          </p:cNvSpPr>
          <p:nvPr>
            <p:ph type="ftr" sz="quarter" idx="11"/>
          </p:nvPr>
        </p:nvSpPr>
        <p:spPr>
          <a:xfrm>
            <a:off x="590396" y="6041362"/>
            <a:ext cx="3295413" cy="365125"/>
          </a:xfrm>
        </p:spPr>
        <p:txBody>
          <a:bodyPr/>
          <a:lstStyle/>
          <a:p>
            <a:r>
              <a:rPr lang="en-US"/>
              <a:t>Computational Intelligence</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5A88E251-6D9D-4AF0-81E5-EBB35E924A1A}" type="slidenum">
              <a:rPr lang="en-US" smtClean="0"/>
              <a:t>‹#›</a:t>
            </a:fld>
            <a:endParaRPr lang="en-US"/>
          </a:p>
        </p:txBody>
      </p:sp>
    </p:spTree>
    <p:extLst>
      <p:ext uri="{BB962C8B-B14F-4D97-AF65-F5344CB8AC3E}">
        <p14:creationId xmlns:p14="http://schemas.microsoft.com/office/powerpoint/2010/main" val="83352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latin typeface="Calibri" panose="020F0502020204030204" pitchFamily="34" charset="0"/>
              </a:defRPr>
            </a:lvl1pPr>
          </a:lstStyle>
          <a:p>
            <a:r>
              <a:rPr lang="en-US"/>
              <a:t>Computational Intelligence</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ctr">
              <a:defRPr sz="900">
                <a:solidFill>
                  <a:schemeClr val="tx1"/>
                </a:solidFill>
                <a:latin typeface="Calibri" panose="020F0502020204030204" pitchFamily="34" charset="0"/>
              </a:defRPr>
            </a:lvl1pPr>
          </a:lstStyle>
          <a:p>
            <a:fld id="{35C2D2B3-BB4E-44FA-88E6-C3FEBAE5631B}" type="datetime1">
              <a:rPr lang="en-US" smtClean="0"/>
              <a:t>9/3/2024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latin typeface="Calibri" panose="020F0502020204030204" pitchFamily="34" charset="0"/>
              </a:defRPr>
            </a:lvl1pPr>
          </a:lstStyle>
          <a:p>
            <a:fld id="{5A88E251-6D9D-4AF0-81E5-EBB35E924A1A}" type="slidenum">
              <a:rPr lang="en-US" smtClean="0"/>
              <a:pPr/>
              <a:t>‹#›</a:t>
            </a:fld>
            <a:endParaRPr lang="en-US" dirty="0"/>
          </a:p>
        </p:txBody>
      </p:sp>
    </p:spTree>
    <p:extLst>
      <p:ext uri="{BB962C8B-B14F-4D97-AF65-F5344CB8AC3E}">
        <p14:creationId xmlns:p14="http://schemas.microsoft.com/office/powerpoint/2010/main" val="1049170068"/>
      </p:ext>
    </p:extLst>
  </p:cSld>
  <p:clrMap bg1="dk1" tx1="lt1" bg2="dk2" tx2="lt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 id="2147484269" r:id="rId12"/>
    <p:sldLayoutId id="2147484270" r:id="rId13"/>
    <p:sldLayoutId id="2147484271" r:id="rId14"/>
    <p:sldLayoutId id="2147484272" r:id="rId15"/>
    <p:sldLayoutId id="2147484274" r:id="rId16"/>
    <p:sldLayoutId id="2147484275" r:id="rId17"/>
    <p:sldLayoutId id="2147484276" r:id="rId18"/>
  </p:sldLayoutIdLst>
  <p:hf hdr="0" dt="0"/>
  <p:txStyles>
    <p:titleStyle>
      <a:lvl1pPr algn="l" defTabSz="457200" rtl="0" eaLnBrk="1" latinLnBrk="0" hangingPunct="1">
        <a:spcBef>
          <a:spcPct val="0"/>
        </a:spcBef>
        <a:buNone/>
        <a:defRPr sz="4000" b="1" kern="1200">
          <a:solidFill>
            <a:srgbClr val="FEFEFE"/>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Calibri" panose="020F0502020204030204" pitchFamily="34" charset="0"/>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Calibri" panose="020F0502020204030204" pitchFamily="34" charset="0"/>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Calibri" panose="020F0502020204030204" pitchFamily="34" charset="0"/>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Calibri" panose="020F0502020204030204" pitchFamily="34" charset="0"/>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Calibri" panose="020F0502020204030204" pitchFamily="34" charset="0"/>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_computing" TargetMode="External"/><Relationship Id="rId2" Type="http://schemas.openxmlformats.org/officeDocument/2006/relationships/hyperlink" Target="http://www.asc-cybernetics.org/foundations/definitions.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researchgate.net/publication/317263278_Recommender_Systems_Based_on_Evolutionary_Computing_A_Surve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4.png"/><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bashdnn.blogspot.com/2019/11/types-of-deep-neural-network-quickstart.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web.cecs.pdx.edu/~mperkows/ECE_Broschure/Computational%20Intelligence.ppt"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eb.cecs.pdx.edu/~mperkows/ECE_Broschure/Computational%20Intelligence.pp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png"/><Relationship Id="rId7" Type="http://schemas.openxmlformats.org/officeDocument/2006/relationships/image" Target="../media/image6.png"/><Relationship Id="rId2" Type="http://schemas.openxmlformats.org/officeDocument/2006/relationships/image" Target="../media/image34.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image" Target="../media/image40.png"/><Relationship Id="rId3" Type="http://schemas.openxmlformats.org/officeDocument/2006/relationships/image" Target="../media/image22.png"/><Relationship Id="rId7" Type="http://schemas.openxmlformats.org/officeDocument/2006/relationships/image" Target="../media/image7.png"/><Relationship Id="rId12" Type="http://schemas.openxmlformats.org/officeDocument/2006/relationships/image" Target="../media/image39.jp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38.jpg"/><Relationship Id="rId5" Type="http://schemas.openxmlformats.org/officeDocument/2006/relationships/image" Target="../media/image24.png"/><Relationship Id="rId10" Type="http://schemas.openxmlformats.org/officeDocument/2006/relationships/image" Target="../media/image37.jpg"/><Relationship Id="rId4" Type="http://schemas.openxmlformats.org/officeDocument/2006/relationships/image" Target="../media/image23.png"/><Relationship Id="rId9" Type="http://schemas.openxmlformats.org/officeDocument/2006/relationships/image" Target="../media/image36.jpg"/><Relationship Id="rId14" Type="http://schemas.openxmlformats.org/officeDocument/2006/relationships/image" Target="../media/image41.jpg"/></Relationships>
</file>

<file path=ppt/slides/_rels/slide55.xml.rels><?xml version="1.0" encoding="UTF-8" standalone="yes"?>
<Relationships xmlns="http://schemas.openxmlformats.org/package/2006/relationships"><Relationship Id="rId8" Type="http://schemas.openxmlformats.org/officeDocument/2006/relationships/image" Target="../media/image47.jpg"/><Relationship Id="rId3" Type="http://schemas.openxmlformats.org/officeDocument/2006/relationships/image" Target="../media/image43.jpg"/><Relationship Id="rId7" Type="http://schemas.openxmlformats.org/officeDocument/2006/relationships/image" Target="../media/image46.jpg"/><Relationship Id="rId12" Type="http://schemas.openxmlformats.org/officeDocument/2006/relationships/image" Target="../media/image7.png"/><Relationship Id="rId2" Type="http://schemas.openxmlformats.org/officeDocument/2006/relationships/image" Target="../media/image42.jp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6.png"/><Relationship Id="rId5" Type="http://schemas.openxmlformats.org/officeDocument/2006/relationships/image" Target="../media/image45.jpg"/><Relationship Id="rId10" Type="http://schemas.openxmlformats.org/officeDocument/2006/relationships/image" Target="../media/image24.png"/><Relationship Id="rId4" Type="http://schemas.openxmlformats.org/officeDocument/2006/relationships/image" Target="../media/image44.png"/><Relationship Id="rId9"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068963" y="4226330"/>
            <a:ext cx="10561418" cy="1146618"/>
          </a:xfrm>
        </p:spPr>
        <p:txBody>
          <a:bodyPr/>
          <a:lstStyle/>
          <a:p>
            <a:r>
              <a:rPr lang="en-US" sz="4000" dirty="0"/>
              <a:t>Computational Intelligence</a:t>
            </a:r>
            <a:br>
              <a:rPr lang="en-US" sz="4000" dirty="0"/>
            </a:br>
            <a:r>
              <a:rPr lang="en-US" sz="2800" dirty="0"/>
              <a:t>What is Computational Intelligence</a:t>
            </a:r>
            <a:br>
              <a:rPr lang="en-US" sz="2800" dirty="0"/>
            </a:br>
            <a:endParaRPr lang="en-US" sz="4000" dirty="0"/>
          </a:p>
        </p:txBody>
      </p:sp>
      <p:sp>
        <p:nvSpPr>
          <p:cNvPr id="5" name="Footer Placeholder 4"/>
          <p:cNvSpPr>
            <a:spLocks noGrp="1"/>
          </p:cNvSpPr>
          <p:nvPr>
            <p:ph type="ftr" sz="quarter" idx="11"/>
          </p:nvPr>
        </p:nvSpPr>
        <p:spPr>
          <a:xfrm>
            <a:off x="451514" y="6041362"/>
            <a:ext cx="3036404" cy="365125"/>
          </a:xfrm>
        </p:spPr>
        <p:txBody>
          <a:bodyPr/>
          <a:lstStyle/>
          <a:p>
            <a:r>
              <a:rPr lang="en-US" dirty="0"/>
              <a:t>Computational Intelligence</a:t>
            </a:r>
          </a:p>
        </p:txBody>
      </p:sp>
      <p:sp>
        <p:nvSpPr>
          <p:cNvPr id="6" name="Slide Number Placeholder 5"/>
          <p:cNvSpPr>
            <a:spLocks noGrp="1"/>
          </p:cNvSpPr>
          <p:nvPr>
            <p:ph type="sldNum" sz="quarter" idx="12"/>
          </p:nvPr>
        </p:nvSpPr>
        <p:spPr/>
        <p:txBody>
          <a:bodyPr/>
          <a:lstStyle/>
          <a:p>
            <a:endParaRPr lang="en-US" dirty="0"/>
          </a:p>
          <a:p>
            <a:fld id="{5A88E251-6D9D-4AF0-81E5-EBB35E924A1A}" type="slidenum">
              <a:rPr lang="en-US" smtClean="0"/>
              <a:pPr/>
              <a:t>1</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4316" y="608640"/>
            <a:ext cx="3086883" cy="266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79" y="3200252"/>
            <a:ext cx="1599387" cy="1599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230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D94E-7145-432C-A7A1-5550826EACCF}"/>
              </a:ext>
            </a:extLst>
          </p:cNvPr>
          <p:cNvSpPr>
            <a:spLocks noGrp="1"/>
          </p:cNvSpPr>
          <p:nvPr>
            <p:ph type="title"/>
          </p:nvPr>
        </p:nvSpPr>
        <p:spPr/>
        <p:txBody>
          <a:bodyPr/>
          <a:lstStyle/>
          <a:p>
            <a:r>
              <a:rPr lang="en-US" dirty="0"/>
              <a:t>Programming – A 3 stage process</a:t>
            </a:r>
          </a:p>
        </p:txBody>
      </p:sp>
      <p:sp>
        <p:nvSpPr>
          <p:cNvPr id="3" name="Content Placeholder 2">
            <a:extLst>
              <a:ext uri="{FF2B5EF4-FFF2-40B4-BE49-F238E27FC236}">
                <a16:creationId xmlns:a16="http://schemas.microsoft.com/office/drawing/2014/main" id="{DD07770F-EA1D-4EA2-BE09-172DD2DECFD1}"/>
              </a:ext>
            </a:extLst>
          </p:cNvPr>
          <p:cNvSpPr>
            <a:spLocks noGrp="1"/>
          </p:cNvSpPr>
          <p:nvPr>
            <p:ph idx="1"/>
          </p:nvPr>
        </p:nvSpPr>
        <p:spPr/>
        <p:txBody>
          <a:bodyPr>
            <a:normAutofit lnSpcReduction="10000"/>
          </a:bodyPr>
          <a:lstStyle/>
          <a:p>
            <a:r>
              <a:rPr lang="en-US" dirty="0"/>
              <a:t>Programming is an iterative process of writing code, attempting to run it, and evaluating the results. </a:t>
            </a:r>
          </a:p>
          <a:p>
            <a:endParaRPr lang="en-US" dirty="0"/>
          </a:p>
          <a:p>
            <a:endParaRPr lang="en-US" dirty="0"/>
          </a:p>
          <a:p>
            <a:endParaRPr lang="en-US" dirty="0"/>
          </a:p>
          <a:p>
            <a:endParaRPr lang="en-US" dirty="0"/>
          </a:p>
          <a:p>
            <a:endParaRPr lang="en-US" dirty="0"/>
          </a:p>
          <a:p>
            <a:endParaRPr lang="en-US" dirty="0"/>
          </a:p>
          <a:p>
            <a:r>
              <a:rPr lang="en-US" dirty="0"/>
              <a:t>Coding is like doing anything:</a:t>
            </a:r>
          </a:p>
          <a:p>
            <a:pPr lvl="1"/>
            <a:r>
              <a:rPr lang="en-US" dirty="0"/>
              <a:t>You write a thesis – you read over it or you show it to your supervisor, and you evaluate it. Its repetitive process</a:t>
            </a:r>
          </a:p>
          <a:p>
            <a:pPr lvl="1"/>
            <a:r>
              <a:rPr lang="en-US" dirty="0"/>
              <a:t>You paint a painting, you show it to an audience or a mentor, and you plan how to improve your next one</a:t>
            </a:r>
          </a:p>
          <a:p>
            <a:endParaRPr lang="en-US" dirty="0"/>
          </a:p>
        </p:txBody>
      </p:sp>
      <p:sp>
        <p:nvSpPr>
          <p:cNvPr id="4" name="Footer Placeholder 3">
            <a:extLst>
              <a:ext uri="{FF2B5EF4-FFF2-40B4-BE49-F238E27FC236}">
                <a16:creationId xmlns:a16="http://schemas.microsoft.com/office/drawing/2014/main" id="{90C5EB92-1A9B-47D3-AF83-26C54A2743BA}"/>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098A5119-4986-448A-9D70-27E897417297}"/>
              </a:ext>
            </a:extLst>
          </p:cNvPr>
          <p:cNvSpPr>
            <a:spLocks noGrp="1"/>
          </p:cNvSpPr>
          <p:nvPr>
            <p:ph type="sldNum" sz="quarter" idx="12"/>
          </p:nvPr>
        </p:nvSpPr>
        <p:spPr/>
        <p:txBody>
          <a:bodyPr/>
          <a:lstStyle/>
          <a:p>
            <a:fld id="{5A88E251-6D9D-4AF0-81E5-EBB35E924A1A}" type="slidenum">
              <a:rPr lang="en-US" smtClean="0"/>
              <a:pPr/>
              <a:t>10</a:t>
            </a:fld>
            <a:endParaRPr lang="en-US" dirty="0"/>
          </a:p>
        </p:txBody>
      </p:sp>
      <p:pic>
        <p:nvPicPr>
          <p:cNvPr id="2050" name="Picture 2">
            <a:extLst>
              <a:ext uri="{FF2B5EF4-FFF2-40B4-BE49-F238E27FC236}">
                <a16:creationId xmlns:a16="http://schemas.microsoft.com/office/drawing/2014/main" id="{B66DBF58-8C62-4A64-9824-CCBDA4163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1847" y="2092524"/>
            <a:ext cx="4108302" cy="2568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50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96F3-33D4-4733-B5C9-1E23B71BA0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CFD681-D2EC-44B6-8CDD-A7E5298F938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3636493D-A06E-4AFB-9AB7-7EFB8914EA01}"/>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F7F4BABD-9266-48FB-91A0-63903F1E29C1}"/>
              </a:ext>
            </a:extLst>
          </p:cNvPr>
          <p:cNvSpPr>
            <a:spLocks noGrp="1"/>
          </p:cNvSpPr>
          <p:nvPr>
            <p:ph type="sldNum" sz="quarter" idx="12"/>
          </p:nvPr>
        </p:nvSpPr>
        <p:spPr/>
        <p:txBody>
          <a:bodyPr/>
          <a:lstStyle/>
          <a:p>
            <a:fld id="{5A88E251-6D9D-4AF0-81E5-EBB35E924A1A}" type="slidenum">
              <a:rPr lang="en-US" smtClean="0"/>
              <a:pPr/>
              <a:t>11</a:t>
            </a:fld>
            <a:endParaRPr lang="en-US" dirty="0"/>
          </a:p>
        </p:txBody>
      </p:sp>
      <p:pic>
        <p:nvPicPr>
          <p:cNvPr id="6" name="Picture 5">
            <a:extLst>
              <a:ext uri="{FF2B5EF4-FFF2-40B4-BE49-F238E27FC236}">
                <a16:creationId xmlns:a16="http://schemas.microsoft.com/office/drawing/2014/main" id="{A75F334C-5FD2-4D44-83E4-47EFE2209BF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84845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1F6B-FC50-47FB-9B04-E58122E3EE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631CD8-C88B-49B8-8197-16FF333B4F03}"/>
              </a:ext>
            </a:extLst>
          </p:cNvPr>
          <p:cNvSpPr>
            <a:spLocks noGrp="1"/>
          </p:cNvSpPr>
          <p:nvPr>
            <p:ph idx="1"/>
          </p:nvPr>
        </p:nvSpPr>
        <p:spPr/>
        <p:txBody>
          <a:bodyPr>
            <a:normAutofit/>
          </a:bodyPr>
          <a:lstStyle/>
          <a:p>
            <a:endParaRPr lang="en-US" sz="3200" dirty="0"/>
          </a:p>
          <a:p>
            <a:endParaRPr lang="en-US" sz="3200" dirty="0"/>
          </a:p>
          <a:p>
            <a:endParaRPr lang="en-US" sz="3200" dirty="0"/>
          </a:p>
          <a:p>
            <a:pPr marL="0" indent="0" algn="ctr">
              <a:buNone/>
            </a:pPr>
            <a:r>
              <a:rPr lang="en-US" sz="3200" dirty="0"/>
              <a:t>Computational Intelligence</a:t>
            </a:r>
          </a:p>
        </p:txBody>
      </p:sp>
      <p:sp>
        <p:nvSpPr>
          <p:cNvPr id="4" name="Footer Placeholder 3">
            <a:extLst>
              <a:ext uri="{FF2B5EF4-FFF2-40B4-BE49-F238E27FC236}">
                <a16:creationId xmlns:a16="http://schemas.microsoft.com/office/drawing/2014/main" id="{B8E88F76-B1A8-4AA2-8438-5659C2C46CE8}"/>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1E4E7953-1099-41C6-8D0A-968E44967EA2}"/>
              </a:ext>
            </a:extLst>
          </p:cNvPr>
          <p:cNvSpPr>
            <a:spLocks noGrp="1"/>
          </p:cNvSpPr>
          <p:nvPr>
            <p:ph type="sldNum" sz="quarter" idx="12"/>
          </p:nvPr>
        </p:nvSpPr>
        <p:spPr/>
        <p:txBody>
          <a:bodyPr/>
          <a:lstStyle/>
          <a:p>
            <a:fld id="{5A88E251-6D9D-4AF0-81E5-EBB35E924A1A}" type="slidenum">
              <a:rPr lang="en-US" smtClean="0"/>
              <a:pPr/>
              <a:t>12</a:t>
            </a:fld>
            <a:endParaRPr lang="en-US" dirty="0"/>
          </a:p>
        </p:txBody>
      </p:sp>
    </p:spTree>
    <p:extLst>
      <p:ext uri="{BB962C8B-B14F-4D97-AF65-F5344CB8AC3E}">
        <p14:creationId xmlns:p14="http://schemas.microsoft.com/office/powerpoint/2010/main" val="2724120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97EC-6C24-4ACA-9B84-4231DA8CBD30}"/>
              </a:ext>
            </a:extLst>
          </p:cNvPr>
          <p:cNvSpPr>
            <a:spLocks noGrp="1"/>
          </p:cNvSpPr>
          <p:nvPr>
            <p:ph type="title"/>
          </p:nvPr>
        </p:nvSpPr>
        <p:spPr/>
        <p:txBody>
          <a:bodyPr/>
          <a:lstStyle/>
          <a:p>
            <a:r>
              <a:rPr lang="en-US" dirty="0"/>
              <a:t>What is Computational Intelligence (CI)?</a:t>
            </a:r>
          </a:p>
        </p:txBody>
      </p:sp>
      <p:sp>
        <p:nvSpPr>
          <p:cNvPr id="3" name="Content Placeholder 2">
            <a:extLst>
              <a:ext uri="{FF2B5EF4-FFF2-40B4-BE49-F238E27FC236}">
                <a16:creationId xmlns:a16="http://schemas.microsoft.com/office/drawing/2014/main" id="{9DDA7B48-AA19-477F-8FDF-BBFF682F6BAD}"/>
              </a:ext>
            </a:extLst>
          </p:cNvPr>
          <p:cNvSpPr>
            <a:spLocks noGrp="1"/>
          </p:cNvSpPr>
          <p:nvPr>
            <p:ph idx="1"/>
          </p:nvPr>
        </p:nvSpPr>
        <p:spPr>
          <a:xfrm>
            <a:off x="451514" y="1463686"/>
            <a:ext cx="11288971" cy="5271222"/>
          </a:xfrm>
        </p:spPr>
        <p:txBody>
          <a:bodyPr>
            <a:normAutofit/>
          </a:bodyPr>
          <a:lstStyle/>
          <a:p>
            <a:r>
              <a:rPr lang="en-US" sz="2400" dirty="0"/>
              <a:t>CI deals with bio-inspired computational methods. </a:t>
            </a:r>
          </a:p>
          <a:p>
            <a:r>
              <a:rPr lang="en-US" sz="2400" dirty="0"/>
              <a:t>Its roots are in:</a:t>
            </a:r>
          </a:p>
          <a:p>
            <a:pPr lvl="1"/>
            <a:r>
              <a:rPr lang="en-US" sz="2000" dirty="0"/>
              <a:t>Cybernetics (</a:t>
            </a:r>
            <a:r>
              <a:rPr lang="en-US" sz="2000" u="sng" dirty="0">
                <a:hlinkClick r:id="rId2"/>
              </a:rPr>
              <a:t>http://www.asc-cybernetics.org/foundations/definitions.htm</a:t>
            </a:r>
            <a:r>
              <a:rPr lang="en-US" sz="2000" dirty="0"/>
              <a:t> ) and </a:t>
            </a:r>
          </a:p>
          <a:p>
            <a:pPr lvl="1"/>
            <a:r>
              <a:rPr lang="en-US" sz="2000" dirty="0"/>
              <a:t>Soft-computing (</a:t>
            </a:r>
            <a:r>
              <a:rPr lang="en-US" sz="2000" u="sng" dirty="0">
                <a:hlinkClick r:id="rId3"/>
              </a:rPr>
              <a:t>https://en.wikipedia.org/wiki/</a:t>
            </a:r>
            <a:r>
              <a:rPr lang="en-US" sz="2000" b="1" u="sng" dirty="0">
                <a:hlinkClick r:id="rId3"/>
              </a:rPr>
              <a:t>Soft</a:t>
            </a:r>
            <a:r>
              <a:rPr lang="en-US" sz="2000" u="sng" dirty="0">
                <a:hlinkClick r:id="rId3"/>
              </a:rPr>
              <a:t>_</a:t>
            </a:r>
            <a:r>
              <a:rPr lang="en-US" sz="2000" b="1" u="sng" dirty="0">
                <a:hlinkClick r:id="rId3"/>
              </a:rPr>
              <a:t>computing</a:t>
            </a:r>
            <a:r>
              <a:rPr lang="en-US" sz="2000" dirty="0"/>
              <a:t>).</a:t>
            </a:r>
          </a:p>
          <a:p>
            <a:endParaRPr lang="en-US" dirty="0"/>
          </a:p>
        </p:txBody>
      </p:sp>
      <p:sp>
        <p:nvSpPr>
          <p:cNvPr id="5" name="Slide Number Placeholder 4">
            <a:extLst>
              <a:ext uri="{FF2B5EF4-FFF2-40B4-BE49-F238E27FC236}">
                <a16:creationId xmlns:a16="http://schemas.microsoft.com/office/drawing/2014/main" id="{C3529C83-8614-4C1E-B8B4-94980AF08D90}"/>
              </a:ext>
            </a:extLst>
          </p:cNvPr>
          <p:cNvSpPr>
            <a:spLocks noGrp="1"/>
          </p:cNvSpPr>
          <p:nvPr>
            <p:ph type="sldNum" sz="quarter" idx="12"/>
          </p:nvPr>
        </p:nvSpPr>
        <p:spPr/>
        <p:txBody>
          <a:bodyPr/>
          <a:lstStyle/>
          <a:p>
            <a:fld id="{5A88E251-6D9D-4AF0-81E5-EBB35E924A1A}" type="slidenum">
              <a:rPr lang="en-US" smtClean="0"/>
              <a:pPr/>
              <a:t>13</a:t>
            </a:fld>
            <a:endParaRPr lang="en-US" dirty="0"/>
          </a:p>
        </p:txBody>
      </p:sp>
    </p:spTree>
    <p:extLst>
      <p:ext uri="{BB962C8B-B14F-4D97-AF65-F5344CB8AC3E}">
        <p14:creationId xmlns:p14="http://schemas.microsoft.com/office/powerpoint/2010/main" val="3631026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FEF3C-E7BC-4158-8284-61E310C2074F}"/>
              </a:ext>
            </a:extLst>
          </p:cNvPr>
          <p:cNvSpPr>
            <a:spLocks noGrp="1"/>
          </p:cNvSpPr>
          <p:nvPr>
            <p:ph type="title"/>
          </p:nvPr>
        </p:nvSpPr>
        <p:spPr/>
        <p:txBody>
          <a:bodyPr/>
          <a:lstStyle/>
          <a:p>
            <a:r>
              <a:rPr lang="en-US" dirty="0"/>
              <a:t>Computational Intelligence (CI) – the concept</a:t>
            </a:r>
          </a:p>
        </p:txBody>
      </p:sp>
      <p:sp>
        <p:nvSpPr>
          <p:cNvPr id="5" name="Slide Number Placeholder 4">
            <a:extLst>
              <a:ext uri="{FF2B5EF4-FFF2-40B4-BE49-F238E27FC236}">
                <a16:creationId xmlns:a16="http://schemas.microsoft.com/office/drawing/2014/main" id="{9C038206-2E74-4206-B55A-EEDCF9182107}"/>
              </a:ext>
            </a:extLst>
          </p:cNvPr>
          <p:cNvSpPr>
            <a:spLocks noGrp="1"/>
          </p:cNvSpPr>
          <p:nvPr>
            <p:ph type="sldNum" sz="quarter" idx="12"/>
          </p:nvPr>
        </p:nvSpPr>
        <p:spPr/>
        <p:txBody>
          <a:bodyPr/>
          <a:lstStyle/>
          <a:p>
            <a:fld id="{5A88E251-6D9D-4AF0-81E5-EBB35E924A1A}" type="slidenum">
              <a:rPr lang="en-US" smtClean="0"/>
              <a:pPr/>
              <a:t>14</a:t>
            </a:fld>
            <a:endParaRPr lang="en-US" dirty="0"/>
          </a:p>
        </p:txBody>
      </p:sp>
      <p:pic>
        <p:nvPicPr>
          <p:cNvPr id="6" name="Picture 5">
            <a:extLst>
              <a:ext uri="{FF2B5EF4-FFF2-40B4-BE49-F238E27FC236}">
                <a16:creationId xmlns:a16="http://schemas.microsoft.com/office/drawing/2014/main" id="{B4B7C4D0-6B2F-4F09-A549-D144D51CF123}"/>
              </a:ext>
            </a:extLst>
          </p:cNvPr>
          <p:cNvPicPr>
            <a:picLocks noChangeAspect="1"/>
          </p:cNvPicPr>
          <p:nvPr/>
        </p:nvPicPr>
        <p:blipFill>
          <a:blip r:embed="rId2"/>
          <a:stretch>
            <a:fillRect/>
          </a:stretch>
        </p:blipFill>
        <p:spPr>
          <a:xfrm>
            <a:off x="1255468" y="1257300"/>
            <a:ext cx="8963025" cy="5600700"/>
          </a:xfrm>
          <a:prstGeom prst="rect">
            <a:avLst/>
          </a:prstGeom>
        </p:spPr>
      </p:pic>
    </p:spTree>
    <p:extLst>
      <p:ext uri="{BB962C8B-B14F-4D97-AF65-F5344CB8AC3E}">
        <p14:creationId xmlns:p14="http://schemas.microsoft.com/office/powerpoint/2010/main" val="133903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2D41-4D34-42A6-887C-68FAF68E3577}"/>
              </a:ext>
            </a:extLst>
          </p:cNvPr>
          <p:cNvSpPr>
            <a:spLocks noGrp="1"/>
          </p:cNvSpPr>
          <p:nvPr>
            <p:ph type="title"/>
          </p:nvPr>
        </p:nvSpPr>
        <p:spPr/>
        <p:txBody>
          <a:bodyPr/>
          <a:lstStyle/>
          <a:p>
            <a:r>
              <a:rPr lang="en-US" dirty="0"/>
              <a:t>What is Cybernetics</a:t>
            </a:r>
          </a:p>
        </p:txBody>
      </p:sp>
      <p:sp>
        <p:nvSpPr>
          <p:cNvPr id="3" name="Content Placeholder 2">
            <a:extLst>
              <a:ext uri="{FF2B5EF4-FFF2-40B4-BE49-F238E27FC236}">
                <a16:creationId xmlns:a16="http://schemas.microsoft.com/office/drawing/2014/main" id="{C7229912-E8AF-4C98-BDA3-3ED8CD5FFE4C}"/>
              </a:ext>
            </a:extLst>
          </p:cNvPr>
          <p:cNvSpPr>
            <a:spLocks noGrp="1"/>
          </p:cNvSpPr>
          <p:nvPr>
            <p:ph idx="1"/>
          </p:nvPr>
        </p:nvSpPr>
        <p:spPr/>
        <p:txBody>
          <a:bodyPr/>
          <a:lstStyle/>
          <a:p>
            <a:r>
              <a:rPr lang="en-US" dirty="0" err="1"/>
              <a:t>Cybernitics</a:t>
            </a:r>
            <a:r>
              <a:rPr lang="en-US" dirty="0"/>
              <a:t>:</a:t>
            </a:r>
          </a:p>
          <a:p>
            <a:pPr lvl="1"/>
            <a:r>
              <a:rPr lang="en-US" dirty="0"/>
              <a:t>Norbert Wiener defined cybernetics in 1948 as "the scientific study of communications and automatic control systems in both animal and the machine." (Wikipedia)</a:t>
            </a:r>
          </a:p>
          <a:p>
            <a:pPr lvl="1"/>
            <a:endParaRPr lang="en-US" dirty="0"/>
          </a:p>
          <a:p>
            <a:r>
              <a:rPr lang="en-US" b="1" dirty="0"/>
              <a:t>Examples</a:t>
            </a:r>
            <a:r>
              <a:rPr lang="en-US" dirty="0"/>
              <a:t> of </a:t>
            </a:r>
            <a:r>
              <a:rPr lang="en-US" b="1" dirty="0"/>
              <a:t>cybernetic systems</a:t>
            </a:r>
            <a:r>
              <a:rPr lang="en-US" dirty="0"/>
              <a:t> are various kinds of automatic control devices in engineering </a:t>
            </a:r>
          </a:p>
          <a:p>
            <a:pPr lvl="1"/>
            <a:r>
              <a:rPr lang="en-US" dirty="0"/>
              <a:t>an automatic pilot or a controller that maintains a constant temperature in a room</a:t>
            </a:r>
          </a:p>
          <a:p>
            <a:pPr lvl="1"/>
            <a:r>
              <a:rPr lang="en-US" dirty="0"/>
              <a:t>electronic computers, </a:t>
            </a:r>
          </a:p>
          <a:p>
            <a:pPr lvl="1"/>
            <a:r>
              <a:rPr lang="en-US" dirty="0"/>
              <a:t>the human brain, </a:t>
            </a:r>
          </a:p>
          <a:p>
            <a:pPr lvl="1"/>
            <a:r>
              <a:rPr lang="en-US" dirty="0"/>
              <a:t>biological populations, and </a:t>
            </a:r>
          </a:p>
          <a:p>
            <a:pPr lvl="1"/>
            <a:r>
              <a:rPr lang="en-US" dirty="0"/>
              <a:t>human society.</a:t>
            </a:r>
          </a:p>
        </p:txBody>
      </p:sp>
      <p:sp>
        <p:nvSpPr>
          <p:cNvPr id="4" name="Footer Placeholder 3">
            <a:extLst>
              <a:ext uri="{FF2B5EF4-FFF2-40B4-BE49-F238E27FC236}">
                <a16:creationId xmlns:a16="http://schemas.microsoft.com/office/drawing/2014/main" id="{6064F992-FEC8-4DF7-B7A3-5B12BA67D962}"/>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A3237D2F-FF6C-4EA0-8E5E-3629D4777826}"/>
              </a:ext>
            </a:extLst>
          </p:cNvPr>
          <p:cNvSpPr>
            <a:spLocks noGrp="1"/>
          </p:cNvSpPr>
          <p:nvPr>
            <p:ph type="sldNum" sz="quarter" idx="12"/>
          </p:nvPr>
        </p:nvSpPr>
        <p:spPr/>
        <p:txBody>
          <a:bodyPr/>
          <a:lstStyle/>
          <a:p>
            <a:fld id="{5A88E251-6D9D-4AF0-81E5-EBB35E924A1A}" type="slidenum">
              <a:rPr lang="en-US" smtClean="0"/>
              <a:pPr/>
              <a:t>15</a:t>
            </a:fld>
            <a:endParaRPr lang="en-US" dirty="0"/>
          </a:p>
        </p:txBody>
      </p:sp>
    </p:spTree>
    <p:extLst>
      <p:ext uri="{BB962C8B-B14F-4D97-AF65-F5344CB8AC3E}">
        <p14:creationId xmlns:p14="http://schemas.microsoft.com/office/powerpoint/2010/main" val="83156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24352-3F7E-4955-88BF-B563B18543FE}"/>
              </a:ext>
            </a:extLst>
          </p:cNvPr>
          <p:cNvSpPr>
            <a:spLocks noGrp="1"/>
          </p:cNvSpPr>
          <p:nvPr>
            <p:ph type="title"/>
          </p:nvPr>
        </p:nvSpPr>
        <p:spPr/>
        <p:txBody>
          <a:bodyPr/>
          <a:lstStyle/>
          <a:p>
            <a:r>
              <a:rPr lang="en-US" dirty="0"/>
              <a:t>What is Soft Computing?</a:t>
            </a:r>
          </a:p>
        </p:txBody>
      </p:sp>
      <p:sp>
        <p:nvSpPr>
          <p:cNvPr id="3" name="Content Placeholder 2">
            <a:extLst>
              <a:ext uri="{FF2B5EF4-FFF2-40B4-BE49-F238E27FC236}">
                <a16:creationId xmlns:a16="http://schemas.microsoft.com/office/drawing/2014/main" id="{803CD45D-E210-444C-A683-8B24D93B1282}"/>
              </a:ext>
            </a:extLst>
          </p:cNvPr>
          <p:cNvSpPr>
            <a:spLocks noGrp="1"/>
          </p:cNvSpPr>
          <p:nvPr>
            <p:ph idx="1"/>
          </p:nvPr>
        </p:nvSpPr>
        <p:spPr/>
        <p:txBody>
          <a:bodyPr/>
          <a:lstStyle/>
          <a:p>
            <a:r>
              <a:rPr lang="en-US" dirty="0"/>
              <a:t>Soft Computing: </a:t>
            </a:r>
            <a:r>
              <a:rPr lang="en-US" i="1" dirty="0"/>
              <a:t>With the human mind as a role model, soft computing is tolerant of partial truths, uncertainty, imprecision and approximation, unlike traditional computing models</a:t>
            </a:r>
            <a:r>
              <a:rPr lang="en-US" dirty="0"/>
              <a:t>.</a:t>
            </a:r>
          </a:p>
          <a:p>
            <a:r>
              <a:rPr lang="en-US" dirty="0"/>
              <a:t>Started in 1990</a:t>
            </a:r>
          </a:p>
          <a:p>
            <a:endParaRPr lang="en-US" dirty="0"/>
          </a:p>
          <a:p>
            <a:r>
              <a:rPr lang="en-US" dirty="0"/>
              <a:t>Benefit of Soft Computing:</a:t>
            </a:r>
          </a:p>
          <a:p>
            <a:pPr lvl="1"/>
            <a:r>
              <a:rPr lang="en-US" dirty="0"/>
              <a:t>Can solve complex problems, otherwise unsolvable</a:t>
            </a:r>
          </a:p>
          <a:p>
            <a:pPr lvl="2"/>
            <a:r>
              <a:rPr lang="en-US" dirty="0"/>
              <a:t>The tolerance of soft computing allows researchers to solve some problems that traditional computing can't process.</a:t>
            </a:r>
          </a:p>
        </p:txBody>
      </p:sp>
      <p:sp>
        <p:nvSpPr>
          <p:cNvPr id="4" name="Footer Placeholder 3">
            <a:extLst>
              <a:ext uri="{FF2B5EF4-FFF2-40B4-BE49-F238E27FC236}">
                <a16:creationId xmlns:a16="http://schemas.microsoft.com/office/drawing/2014/main" id="{0BB51C70-33B8-4867-8047-121A5A79CEA3}"/>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339C2316-56A7-4EA3-939E-786F75E91EC1}"/>
              </a:ext>
            </a:extLst>
          </p:cNvPr>
          <p:cNvSpPr>
            <a:spLocks noGrp="1"/>
          </p:cNvSpPr>
          <p:nvPr>
            <p:ph type="sldNum" sz="quarter" idx="12"/>
          </p:nvPr>
        </p:nvSpPr>
        <p:spPr/>
        <p:txBody>
          <a:bodyPr/>
          <a:lstStyle/>
          <a:p>
            <a:fld id="{5A88E251-6D9D-4AF0-81E5-EBB35E924A1A}" type="slidenum">
              <a:rPr lang="en-US" smtClean="0"/>
              <a:pPr/>
              <a:t>16</a:t>
            </a:fld>
            <a:endParaRPr lang="en-US" dirty="0"/>
          </a:p>
        </p:txBody>
      </p:sp>
    </p:spTree>
    <p:extLst>
      <p:ext uri="{BB962C8B-B14F-4D97-AF65-F5344CB8AC3E}">
        <p14:creationId xmlns:p14="http://schemas.microsoft.com/office/powerpoint/2010/main" val="145255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EFB0-9EB2-4AF9-9FA1-474B4A4720E2}"/>
              </a:ext>
            </a:extLst>
          </p:cNvPr>
          <p:cNvSpPr>
            <a:spLocks noGrp="1"/>
          </p:cNvSpPr>
          <p:nvPr>
            <p:ph type="title"/>
          </p:nvPr>
        </p:nvSpPr>
        <p:spPr/>
        <p:txBody>
          <a:bodyPr/>
          <a:lstStyle/>
          <a:p>
            <a:r>
              <a:rPr lang="en-US" dirty="0"/>
              <a:t>What's soft computing</a:t>
            </a:r>
          </a:p>
        </p:txBody>
      </p:sp>
      <p:sp>
        <p:nvSpPr>
          <p:cNvPr id="3" name="Content Placeholder 2">
            <a:extLst>
              <a:ext uri="{FF2B5EF4-FFF2-40B4-BE49-F238E27FC236}">
                <a16:creationId xmlns:a16="http://schemas.microsoft.com/office/drawing/2014/main" id="{FD8058A9-A2DB-45CC-B4B2-DECB6D433688}"/>
              </a:ext>
            </a:extLst>
          </p:cNvPr>
          <p:cNvSpPr>
            <a:spLocks noGrp="1"/>
          </p:cNvSpPr>
          <p:nvPr>
            <p:ph idx="1"/>
          </p:nvPr>
        </p:nvSpPr>
        <p:spPr/>
        <p:txBody>
          <a:bodyPr>
            <a:normAutofit lnSpcReduction="10000"/>
          </a:bodyPr>
          <a:lstStyle/>
          <a:p>
            <a:r>
              <a:rPr lang="en-US" dirty="0">
                <a:solidFill>
                  <a:schemeClr val="accent2">
                    <a:lumMod val="60000"/>
                    <a:lumOff val="40000"/>
                  </a:schemeClr>
                </a:solidFill>
              </a:rPr>
              <a:t>Soft computing </a:t>
            </a:r>
            <a:r>
              <a:rPr lang="en-US" dirty="0"/>
              <a:t>has focused on </a:t>
            </a:r>
          </a:p>
          <a:p>
            <a:pPr lvl="1"/>
            <a:r>
              <a:rPr lang="en-US" dirty="0"/>
              <a:t>Evolutionary Computation (</a:t>
            </a:r>
            <a:r>
              <a:rPr lang="en-US" dirty="0">
                <a:solidFill>
                  <a:schemeClr val="accent2">
                    <a:lumMod val="60000"/>
                    <a:lumOff val="40000"/>
                  </a:schemeClr>
                </a:solidFill>
              </a:rPr>
              <a:t>EC</a:t>
            </a:r>
            <a:r>
              <a:rPr lang="en-US" dirty="0"/>
              <a:t>), </a:t>
            </a:r>
          </a:p>
          <a:p>
            <a:pPr lvl="1"/>
            <a:r>
              <a:rPr lang="en-US" dirty="0"/>
              <a:t>Fuzzy Logic (</a:t>
            </a:r>
            <a:r>
              <a:rPr lang="en-US" dirty="0">
                <a:solidFill>
                  <a:schemeClr val="accent2">
                    <a:lumMod val="60000"/>
                    <a:lumOff val="40000"/>
                  </a:schemeClr>
                </a:solidFill>
              </a:rPr>
              <a:t>FL</a:t>
            </a:r>
            <a:r>
              <a:rPr lang="en-US" dirty="0"/>
              <a:t>), and </a:t>
            </a:r>
          </a:p>
          <a:p>
            <a:pPr lvl="1"/>
            <a:r>
              <a:rPr lang="en-US" dirty="0"/>
              <a:t>Artificial Neural Networks (</a:t>
            </a:r>
            <a:r>
              <a:rPr lang="en-US" dirty="0">
                <a:solidFill>
                  <a:schemeClr val="accent2">
                    <a:lumMod val="60000"/>
                    <a:lumOff val="40000"/>
                  </a:schemeClr>
                </a:solidFill>
              </a:rPr>
              <a:t>ANN</a:t>
            </a:r>
            <a:r>
              <a:rPr lang="en-US" dirty="0"/>
              <a:t>)</a:t>
            </a:r>
          </a:p>
          <a:p>
            <a:pPr lvl="1"/>
            <a:endParaRPr lang="en-US" dirty="0"/>
          </a:p>
          <a:p>
            <a:r>
              <a:rPr lang="en-US" dirty="0"/>
              <a:t>But CI has a wider scope.    &gt;&gt;&gt;&gt;    CI = Cybernetics + Soft Computing</a:t>
            </a:r>
          </a:p>
          <a:p>
            <a:r>
              <a:rPr lang="en-US" dirty="0"/>
              <a:t>CI deals with other bio-inspired methods such as </a:t>
            </a:r>
          </a:p>
          <a:p>
            <a:pPr lvl="1"/>
            <a:r>
              <a:rPr lang="en-US" dirty="0"/>
              <a:t>Swarm Intelligence (</a:t>
            </a:r>
            <a:r>
              <a:rPr lang="en-US" dirty="0">
                <a:solidFill>
                  <a:schemeClr val="accent2">
                    <a:lumMod val="60000"/>
                    <a:lumOff val="40000"/>
                  </a:schemeClr>
                </a:solidFill>
              </a:rPr>
              <a:t>SI</a:t>
            </a:r>
            <a:r>
              <a:rPr lang="en-US" dirty="0"/>
              <a:t>) and </a:t>
            </a:r>
          </a:p>
          <a:p>
            <a:pPr lvl="1"/>
            <a:r>
              <a:rPr lang="en-US" dirty="0"/>
              <a:t>Artificial Immune Systems (</a:t>
            </a:r>
            <a:r>
              <a:rPr lang="en-US" dirty="0">
                <a:solidFill>
                  <a:schemeClr val="accent2">
                    <a:lumMod val="60000"/>
                    <a:lumOff val="40000"/>
                  </a:schemeClr>
                </a:solidFill>
              </a:rPr>
              <a:t>AIS</a:t>
            </a:r>
            <a:r>
              <a:rPr lang="en-US" dirty="0"/>
              <a:t>).</a:t>
            </a:r>
          </a:p>
          <a:p>
            <a:pPr lvl="1"/>
            <a:r>
              <a:rPr lang="en-US" dirty="0"/>
              <a:t>Their (</a:t>
            </a:r>
            <a:r>
              <a:rPr lang="en-US" dirty="0">
                <a:solidFill>
                  <a:schemeClr val="accent2">
                    <a:lumMod val="60000"/>
                    <a:lumOff val="40000"/>
                  </a:schemeClr>
                </a:solidFill>
              </a:rPr>
              <a:t>ANN</a:t>
            </a:r>
            <a:r>
              <a:rPr lang="en-US" dirty="0"/>
              <a:t>, </a:t>
            </a:r>
            <a:r>
              <a:rPr lang="en-US" dirty="0">
                <a:solidFill>
                  <a:schemeClr val="accent2">
                    <a:lumMod val="60000"/>
                    <a:lumOff val="40000"/>
                  </a:schemeClr>
                </a:solidFill>
              </a:rPr>
              <a:t>FL</a:t>
            </a:r>
            <a:r>
              <a:rPr lang="en-US" dirty="0"/>
              <a:t>, </a:t>
            </a:r>
            <a:r>
              <a:rPr lang="en-US" dirty="0">
                <a:solidFill>
                  <a:schemeClr val="accent2">
                    <a:lumMod val="60000"/>
                    <a:lumOff val="40000"/>
                  </a:schemeClr>
                </a:solidFill>
              </a:rPr>
              <a:t>EC</a:t>
            </a:r>
            <a:r>
              <a:rPr lang="en-US" dirty="0"/>
              <a:t>, </a:t>
            </a:r>
            <a:r>
              <a:rPr lang="en-US" dirty="0">
                <a:solidFill>
                  <a:schemeClr val="accent2">
                    <a:lumMod val="60000"/>
                    <a:lumOff val="40000"/>
                  </a:schemeClr>
                </a:solidFill>
              </a:rPr>
              <a:t>SI</a:t>
            </a:r>
            <a:r>
              <a:rPr lang="en-US" dirty="0"/>
              <a:t>, </a:t>
            </a:r>
            <a:r>
              <a:rPr lang="en-US" dirty="0">
                <a:solidFill>
                  <a:schemeClr val="accent2">
                    <a:lumMod val="60000"/>
                    <a:lumOff val="40000"/>
                  </a:schemeClr>
                </a:solidFill>
              </a:rPr>
              <a:t>AIS</a:t>
            </a:r>
            <a:r>
              <a:rPr lang="en-US" dirty="0"/>
              <a:t>) hybridizations</a:t>
            </a:r>
            <a:r>
              <a:rPr lang="en-US"/>
              <a:t>/Fusions</a:t>
            </a:r>
            <a:endParaRPr lang="en-US" dirty="0"/>
          </a:p>
          <a:p>
            <a:r>
              <a:rPr lang="en-US" dirty="0"/>
              <a:t>CI may be considered as a branch of AI</a:t>
            </a:r>
          </a:p>
        </p:txBody>
      </p:sp>
      <p:sp>
        <p:nvSpPr>
          <p:cNvPr id="4" name="Footer Placeholder 3">
            <a:extLst>
              <a:ext uri="{FF2B5EF4-FFF2-40B4-BE49-F238E27FC236}">
                <a16:creationId xmlns:a16="http://schemas.microsoft.com/office/drawing/2014/main" id="{2A304CF4-29DC-490A-BCD3-70DDFD2874C4}"/>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DF42257B-B9DE-4BAC-8A4C-B5083C97CCE8}"/>
              </a:ext>
            </a:extLst>
          </p:cNvPr>
          <p:cNvSpPr>
            <a:spLocks noGrp="1"/>
          </p:cNvSpPr>
          <p:nvPr>
            <p:ph type="sldNum" sz="quarter" idx="12"/>
          </p:nvPr>
        </p:nvSpPr>
        <p:spPr/>
        <p:txBody>
          <a:bodyPr/>
          <a:lstStyle/>
          <a:p>
            <a:fld id="{5A88E251-6D9D-4AF0-81E5-EBB35E924A1A}" type="slidenum">
              <a:rPr lang="en-US" smtClean="0"/>
              <a:pPr/>
              <a:t>17</a:t>
            </a:fld>
            <a:endParaRPr lang="en-US" dirty="0"/>
          </a:p>
        </p:txBody>
      </p:sp>
    </p:spTree>
    <p:extLst>
      <p:ext uri="{BB962C8B-B14F-4D97-AF65-F5344CB8AC3E}">
        <p14:creationId xmlns:p14="http://schemas.microsoft.com/office/powerpoint/2010/main" val="103748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52C3-8173-4E01-85C0-D0D31CB20838}"/>
              </a:ext>
            </a:extLst>
          </p:cNvPr>
          <p:cNvSpPr>
            <a:spLocks noGrp="1"/>
          </p:cNvSpPr>
          <p:nvPr>
            <p:ph type="title"/>
          </p:nvPr>
        </p:nvSpPr>
        <p:spPr/>
        <p:txBody>
          <a:bodyPr/>
          <a:lstStyle/>
          <a:p>
            <a:r>
              <a:rPr lang="en-US" dirty="0"/>
              <a:t>What is Softcomputing ?</a:t>
            </a:r>
          </a:p>
        </p:txBody>
      </p:sp>
      <p:sp>
        <p:nvSpPr>
          <p:cNvPr id="3" name="Content Placeholder 2">
            <a:extLst>
              <a:ext uri="{FF2B5EF4-FFF2-40B4-BE49-F238E27FC236}">
                <a16:creationId xmlns:a16="http://schemas.microsoft.com/office/drawing/2014/main" id="{1BC82EE5-4F8C-475C-89D9-80EC51079BF9}"/>
              </a:ext>
            </a:extLst>
          </p:cNvPr>
          <p:cNvSpPr>
            <a:spLocks noGrp="1"/>
          </p:cNvSpPr>
          <p:nvPr>
            <p:ph idx="1"/>
          </p:nvPr>
        </p:nvSpPr>
        <p:spPr/>
        <p:txBody>
          <a:bodyPr>
            <a:normAutofit/>
          </a:bodyPr>
          <a:lstStyle/>
          <a:p>
            <a:r>
              <a:rPr lang="en-US" dirty="0">
                <a:solidFill>
                  <a:srgbClr val="000000"/>
                </a:solidFill>
              </a:rPr>
              <a:t>The idea of </a:t>
            </a:r>
            <a:r>
              <a:rPr lang="en-US" dirty="0" err="1">
                <a:solidFill>
                  <a:srgbClr val="000000"/>
                </a:solidFill>
              </a:rPr>
              <a:t>softcomputing</a:t>
            </a:r>
            <a:r>
              <a:rPr lang="en-US" dirty="0">
                <a:solidFill>
                  <a:srgbClr val="000000"/>
                </a:solidFill>
              </a:rPr>
              <a:t> was initiated in 1981 when </a:t>
            </a:r>
            <a:r>
              <a:rPr lang="en-US" i="1" dirty="0" err="1">
                <a:solidFill>
                  <a:srgbClr val="000000"/>
                </a:solidFill>
                <a:latin typeface="Calibri,Italic"/>
              </a:rPr>
              <a:t>Lofti</a:t>
            </a:r>
            <a:r>
              <a:rPr lang="en-US" i="1" dirty="0">
                <a:solidFill>
                  <a:srgbClr val="000000"/>
                </a:solidFill>
                <a:latin typeface="Calibri,Italic"/>
              </a:rPr>
              <a:t> </a:t>
            </a:r>
            <a:r>
              <a:rPr lang="en-US" i="1" dirty="0" err="1">
                <a:solidFill>
                  <a:srgbClr val="000000"/>
                </a:solidFill>
                <a:latin typeface="Calibri,Italic"/>
              </a:rPr>
              <a:t>A.Zadeh</a:t>
            </a:r>
            <a:r>
              <a:rPr lang="en-US" i="1" dirty="0">
                <a:solidFill>
                  <a:srgbClr val="000000"/>
                </a:solidFill>
                <a:latin typeface="Calibri,Italic"/>
              </a:rPr>
              <a:t> </a:t>
            </a:r>
            <a:r>
              <a:rPr lang="en-US" dirty="0">
                <a:solidFill>
                  <a:srgbClr val="000000"/>
                </a:solidFill>
              </a:rPr>
              <a:t>published his first paper on soft data analysis “what is </a:t>
            </a:r>
            <a:r>
              <a:rPr lang="en-US" dirty="0" err="1">
                <a:solidFill>
                  <a:srgbClr val="000000"/>
                </a:solidFill>
              </a:rPr>
              <a:t>softcomputing</a:t>
            </a:r>
            <a:r>
              <a:rPr lang="en-US" dirty="0">
                <a:solidFill>
                  <a:srgbClr val="000000"/>
                </a:solidFill>
              </a:rPr>
              <a:t>”, </a:t>
            </a:r>
            <a:r>
              <a:rPr lang="en-US" dirty="0" err="1">
                <a:solidFill>
                  <a:srgbClr val="000000"/>
                </a:solidFill>
              </a:rPr>
              <a:t>softcomputing</a:t>
            </a:r>
            <a:r>
              <a:rPr lang="en-US" dirty="0">
                <a:solidFill>
                  <a:srgbClr val="000000"/>
                </a:solidFill>
              </a:rPr>
              <a:t>. Springer-Verlag Germany/ USA, 1997.</a:t>
            </a:r>
          </a:p>
          <a:p>
            <a:endParaRPr lang="en-US" dirty="0">
              <a:solidFill>
                <a:srgbClr val="000000"/>
              </a:solidFill>
            </a:endParaRPr>
          </a:p>
          <a:p>
            <a:r>
              <a:rPr lang="en-US" dirty="0">
                <a:solidFill>
                  <a:srgbClr val="000000"/>
                </a:solidFill>
              </a:rPr>
              <a:t>Zadeh, define </a:t>
            </a:r>
            <a:r>
              <a:rPr lang="en-US" dirty="0" err="1">
                <a:solidFill>
                  <a:srgbClr val="000000"/>
                </a:solidFill>
              </a:rPr>
              <a:t>softcomputing</a:t>
            </a:r>
            <a:r>
              <a:rPr lang="en-US" dirty="0">
                <a:solidFill>
                  <a:srgbClr val="000000"/>
                </a:solidFill>
              </a:rPr>
              <a:t> into one multidisciplinary system as the </a:t>
            </a:r>
            <a:r>
              <a:rPr lang="en-US" dirty="0">
                <a:solidFill>
                  <a:srgbClr val="C10000"/>
                </a:solidFill>
              </a:rPr>
              <a:t>fusion (or hybridization)</a:t>
            </a:r>
            <a:r>
              <a:rPr lang="en-US" dirty="0">
                <a:solidFill>
                  <a:srgbClr val="000000"/>
                </a:solidFill>
              </a:rPr>
              <a:t> of the fields of </a:t>
            </a:r>
            <a:r>
              <a:rPr lang="en-US" dirty="0">
                <a:solidFill>
                  <a:srgbClr val="C10000"/>
                </a:solidFill>
              </a:rPr>
              <a:t>Evolutionary computing, Fuzzy Logic, Neuro-computing </a:t>
            </a:r>
            <a:r>
              <a:rPr lang="en-US" dirty="0">
                <a:solidFill>
                  <a:srgbClr val="000000"/>
                </a:solidFill>
              </a:rPr>
              <a:t>and </a:t>
            </a:r>
            <a:r>
              <a:rPr lang="en-US" dirty="0">
                <a:solidFill>
                  <a:srgbClr val="C10000"/>
                </a:solidFill>
              </a:rPr>
              <a:t>Probabilistic Computing.</a:t>
            </a:r>
          </a:p>
          <a:p>
            <a:pPr marL="0" indent="0">
              <a:buNone/>
            </a:pPr>
            <a:endParaRPr lang="en-US" dirty="0">
              <a:solidFill>
                <a:srgbClr val="000000"/>
              </a:solidFill>
            </a:endParaRPr>
          </a:p>
          <a:p>
            <a:pPr marL="0" indent="0">
              <a:buNone/>
            </a:pPr>
            <a:endParaRPr lang="en-US" dirty="0">
              <a:solidFill>
                <a:srgbClr val="000000"/>
              </a:solidFill>
            </a:endParaRPr>
          </a:p>
          <a:p>
            <a:pPr marL="0" indent="0">
              <a:buNone/>
            </a:pPr>
            <a:r>
              <a:rPr lang="en-US" sz="4000" i="1" dirty="0">
                <a:solidFill>
                  <a:srgbClr val="C1504D"/>
                </a:solidFill>
                <a:latin typeface="Calibri,Italic"/>
              </a:rPr>
              <a:t>  SC 		= 			EC 	+		  FL		 +  	NC		 + 	PC</a:t>
            </a:r>
          </a:p>
          <a:p>
            <a:pPr marL="0" indent="0">
              <a:buNone/>
            </a:pPr>
            <a:r>
              <a:rPr lang="en-US" sz="2800" i="1" dirty="0">
                <a:solidFill>
                  <a:srgbClr val="C1504D"/>
                </a:solidFill>
                <a:latin typeface="Calibri,Italic"/>
              </a:rPr>
              <a:t>Softcomputing</a:t>
            </a:r>
            <a:r>
              <a:rPr lang="en-US" sz="2400" i="1" dirty="0">
                <a:solidFill>
                  <a:srgbClr val="C1504D"/>
                </a:solidFill>
                <a:latin typeface="Calibri,Italic"/>
              </a:rPr>
              <a:t> 		</a:t>
            </a:r>
            <a:r>
              <a:rPr lang="en-US" sz="2800" i="1" dirty="0">
                <a:solidFill>
                  <a:srgbClr val="C1504D"/>
                </a:solidFill>
                <a:latin typeface="Calibri,Italic"/>
              </a:rPr>
              <a:t>Evolutionary     Fuzzy Logic 	 Neural Camp.	Probabilistic </a:t>
            </a:r>
            <a:r>
              <a:rPr lang="en-US" sz="1600" i="1" dirty="0">
                <a:solidFill>
                  <a:srgbClr val="C1504D"/>
                </a:solidFill>
                <a:latin typeface="Calibri,Italic"/>
              </a:rPr>
              <a:t> </a:t>
            </a:r>
            <a:endParaRPr lang="en-US" dirty="0"/>
          </a:p>
        </p:txBody>
      </p:sp>
      <p:sp>
        <p:nvSpPr>
          <p:cNvPr id="4" name="Footer Placeholder 3">
            <a:extLst>
              <a:ext uri="{FF2B5EF4-FFF2-40B4-BE49-F238E27FC236}">
                <a16:creationId xmlns:a16="http://schemas.microsoft.com/office/drawing/2014/main" id="{23331800-912E-40C7-8337-E2717F372215}"/>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B106D4E3-BA31-4DD6-90CC-D3DFF350A7DD}"/>
              </a:ext>
            </a:extLst>
          </p:cNvPr>
          <p:cNvSpPr>
            <a:spLocks noGrp="1"/>
          </p:cNvSpPr>
          <p:nvPr>
            <p:ph type="sldNum" sz="quarter" idx="12"/>
          </p:nvPr>
        </p:nvSpPr>
        <p:spPr/>
        <p:txBody>
          <a:bodyPr/>
          <a:lstStyle/>
          <a:p>
            <a:fld id="{5A88E251-6D9D-4AF0-81E5-EBB35E924A1A}" type="slidenum">
              <a:rPr lang="en-US" smtClean="0"/>
              <a:pPr/>
              <a:t>18</a:t>
            </a:fld>
            <a:endParaRPr lang="en-US" dirty="0"/>
          </a:p>
        </p:txBody>
      </p:sp>
    </p:spTree>
    <p:extLst>
      <p:ext uri="{BB962C8B-B14F-4D97-AF65-F5344CB8AC3E}">
        <p14:creationId xmlns:p14="http://schemas.microsoft.com/office/powerpoint/2010/main" val="61862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BF966-B66D-429F-95A2-90B273E92CBD}"/>
              </a:ext>
            </a:extLst>
          </p:cNvPr>
          <p:cNvSpPr>
            <a:spLocks noGrp="1"/>
          </p:cNvSpPr>
          <p:nvPr>
            <p:ph type="title"/>
          </p:nvPr>
        </p:nvSpPr>
        <p:spPr/>
        <p:txBody>
          <a:bodyPr/>
          <a:lstStyle/>
          <a:p>
            <a:r>
              <a:rPr lang="en-US" dirty="0"/>
              <a:t>What is meant by fusion or hybridization ?</a:t>
            </a:r>
          </a:p>
        </p:txBody>
      </p:sp>
      <p:sp>
        <p:nvSpPr>
          <p:cNvPr id="3" name="Content Placeholder 2">
            <a:extLst>
              <a:ext uri="{FF2B5EF4-FFF2-40B4-BE49-F238E27FC236}">
                <a16:creationId xmlns:a16="http://schemas.microsoft.com/office/drawing/2014/main" id="{4C2CCADB-7FE8-435E-9ECD-E80921D2CD51}"/>
              </a:ext>
            </a:extLst>
          </p:cNvPr>
          <p:cNvSpPr>
            <a:spLocks noGrp="1"/>
          </p:cNvSpPr>
          <p:nvPr>
            <p:ph idx="1"/>
          </p:nvPr>
        </p:nvSpPr>
        <p:spPr/>
        <p:txBody>
          <a:bodyPr>
            <a:normAutofit fontScale="92500" lnSpcReduction="10000"/>
          </a:bodyPr>
          <a:lstStyle/>
          <a:p>
            <a:r>
              <a:rPr lang="en-US" dirty="0"/>
              <a:t>Hybridization create a situation where </a:t>
            </a:r>
            <a:r>
              <a:rPr lang="en-US" dirty="0">
                <a:solidFill>
                  <a:srgbClr val="FF0000"/>
                </a:solidFill>
              </a:rPr>
              <a:t>different entities cooperate advantageously</a:t>
            </a:r>
            <a:r>
              <a:rPr lang="en-US" dirty="0"/>
              <a:t> for final outcome.</a:t>
            </a:r>
          </a:p>
          <a:p>
            <a:endParaRPr lang="en-US" dirty="0"/>
          </a:p>
          <a:p>
            <a:r>
              <a:rPr lang="en-US" dirty="0"/>
              <a:t>Use EC  to fuzzy-logic-based systems to improve or optimize their performance</a:t>
            </a:r>
          </a:p>
          <a:p>
            <a:r>
              <a:rPr lang="en-US" dirty="0"/>
              <a:t>Conversely, user FL to genetic algorithms to improve the performance</a:t>
            </a:r>
          </a:p>
          <a:p>
            <a:r>
              <a:rPr lang="en-US" dirty="0"/>
              <a:t>Popular Examples:</a:t>
            </a:r>
          </a:p>
          <a:p>
            <a:pPr lvl="1"/>
            <a:r>
              <a:rPr lang="en-US" dirty="0"/>
              <a:t>Neuro-Fuzzy (NF) systems,</a:t>
            </a:r>
          </a:p>
          <a:p>
            <a:pPr lvl="1"/>
            <a:r>
              <a:rPr lang="en-US" dirty="0"/>
              <a:t>Fuzzy-Genetic (FG) systems, </a:t>
            </a:r>
          </a:p>
          <a:p>
            <a:pPr lvl="1"/>
            <a:r>
              <a:rPr lang="en-US" dirty="0"/>
              <a:t>Neural-Genetic (NG) systems, </a:t>
            </a:r>
          </a:p>
          <a:p>
            <a:pPr lvl="1"/>
            <a:r>
              <a:rPr lang="en-US" dirty="0"/>
              <a:t>Fuzzy-Neural-Genetic (FNG) systems, </a:t>
            </a:r>
          </a:p>
          <a:p>
            <a:pPr lvl="1"/>
            <a:r>
              <a:rPr lang="en-US" dirty="0"/>
              <a:t>Fuzzy-</a:t>
            </a:r>
            <a:r>
              <a:rPr lang="en-US" dirty="0" err="1"/>
              <a:t>Probablistic</a:t>
            </a:r>
            <a:r>
              <a:rPr lang="en-US" dirty="0"/>
              <a:t> (FP) systems</a:t>
            </a:r>
          </a:p>
          <a:p>
            <a:pPr lvl="1"/>
            <a:r>
              <a:rPr lang="en-US" dirty="0"/>
              <a:t>adaptive neuro-fuzzy inference system (ANFIS)</a:t>
            </a:r>
          </a:p>
        </p:txBody>
      </p:sp>
      <p:sp>
        <p:nvSpPr>
          <p:cNvPr id="4" name="Footer Placeholder 3">
            <a:extLst>
              <a:ext uri="{FF2B5EF4-FFF2-40B4-BE49-F238E27FC236}">
                <a16:creationId xmlns:a16="http://schemas.microsoft.com/office/drawing/2014/main" id="{9829B07E-92D9-471D-BE8E-B78CCDFC89AE}"/>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3E60DD61-DBB5-488A-87E5-9DDB82755CC0}"/>
              </a:ext>
            </a:extLst>
          </p:cNvPr>
          <p:cNvSpPr>
            <a:spLocks noGrp="1"/>
          </p:cNvSpPr>
          <p:nvPr>
            <p:ph type="sldNum" sz="quarter" idx="12"/>
          </p:nvPr>
        </p:nvSpPr>
        <p:spPr/>
        <p:txBody>
          <a:bodyPr/>
          <a:lstStyle/>
          <a:p>
            <a:fld id="{5A88E251-6D9D-4AF0-81E5-EBB35E924A1A}" type="slidenum">
              <a:rPr lang="en-US" smtClean="0"/>
              <a:pPr/>
              <a:t>19</a:t>
            </a:fld>
            <a:endParaRPr lang="en-US" dirty="0"/>
          </a:p>
        </p:txBody>
      </p:sp>
    </p:spTree>
    <p:extLst>
      <p:ext uri="{BB962C8B-B14F-4D97-AF65-F5344CB8AC3E}">
        <p14:creationId xmlns:p14="http://schemas.microsoft.com/office/powerpoint/2010/main" val="230105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261B8F-5996-4056-AC33-B5F8C58AED68}"/>
              </a:ext>
            </a:extLst>
          </p:cNvPr>
          <p:cNvSpPr>
            <a:spLocks noGrp="1"/>
          </p:cNvSpPr>
          <p:nvPr>
            <p:ph type="title"/>
          </p:nvPr>
        </p:nvSpPr>
        <p:spPr/>
        <p:txBody>
          <a:bodyPr/>
          <a:lstStyle/>
          <a:p>
            <a:r>
              <a:rPr lang="en-US" dirty="0"/>
              <a:t>Course Titles</a:t>
            </a:r>
          </a:p>
        </p:txBody>
      </p:sp>
      <p:sp>
        <p:nvSpPr>
          <p:cNvPr id="7" name="Content Placeholder 6">
            <a:extLst>
              <a:ext uri="{FF2B5EF4-FFF2-40B4-BE49-F238E27FC236}">
                <a16:creationId xmlns:a16="http://schemas.microsoft.com/office/drawing/2014/main" id="{8FA52C8A-A5DD-46CB-A816-694180356D1F}"/>
              </a:ext>
            </a:extLst>
          </p:cNvPr>
          <p:cNvSpPr>
            <a:spLocks noGrp="1"/>
          </p:cNvSpPr>
          <p:nvPr>
            <p:ph idx="1"/>
          </p:nvPr>
        </p:nvSpPr>
        <p:spPr/>
        <p:txBody>
          <a:bodyPr anchor="ctr">
            <a:normAutofit/>
          </a:bodyPr>
          <a:lstStyle/>
          <a:p>
            <a:pPr marL="0" indent="0" algn="ctr">
              <a:buNone/>
            </a:pPr>
            <a:r>
              <a:rPr lang="en-US" sz="4800" dirty="0"/>
              <a:t>Computational Intelligence</a:t>
            </a:r>
          </a:p>
          <a:p>
            <a:pPr marL="0" indent="0" algn="ctr">
              <a:buNone/>
            </a:pPr>
            <a:r>
              <a:rPr lang="en-US" sz="3200" dirty="0"/>
              <a:t>Soft Computing</a:t>
            </a:r>
          </a:p>
          <a:p>
            <a:pPr marL="0" indent="0" algn="ctr">
              <a:buNone/>
            </a:pPr>
            <a:r>
              <a:rPr lang="en-US" sz="3200" dirty="0"/>
              <a:t>Optimization Modeling</a:t>
            </a:r>
          </a:p>
        </p:txBody>
      </p:sp>
      <p:sp>
        <p:nvSpPr>
          <p:cNvPr id="4" name="Footer Placeholder 3">
            <a:extLst>
              <a:ext uri="{FF2B5EF4-FFF2-40B4-BE49-F238E27FC236}">
                <a16:creationId xmlns:a16="http://schemas.microsoft.com/office/drawing/2014/main" id="{F14A1156-A79B-42A9-83E8-EC48A50F90F1}"/>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73F7B552-8EF2-4FD6-92AE-5B04E4BF5908}"/>
              </a:ext>
            </a:extLst>
          </p:cNvPr>
          <p:cNvSpPr>
            <a:spLocks noGrp="1"/>
          </p:cNvSpPr>
          <p:nvPr>
            <p:ph type="sldNum" sz="quarter" idx="12"/>
          </p:nvPr>
        </p:nvSpPr>
        <p:spPr/>
        <p:txBody>
          <a:bodyPr/>
          <a:lstStyle/>
          <a:p>
            <a:fld id="{5A88E251-6D9D-4AF0-81E5-EBB35E924A1A}" type="slidenum">
              <a:rPr lang="en-US" smtClean="0"/>
              <a:pPr/>
              <a:t>2</a:t>
            </a:fld>
            <a:endParaRPr lang="en-US" dirty="0"/>
          </a:p>
        </p:txBody>
      </p:sp>
    </p:spTree>
    <p:extLst>
      <p:ext uri="{BB962C8B-B14F-4D97-AF65-F5344CB8AC3E}">
        <p14:creationId xmlns:p14="http://schemas.microsoft.com/office/powerpoint/2010/main" val="161663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AA69-9D1C-4539-B6AA-ABE8F75AAB76}"/>
              </a:ext>
            </a:extLst>
          </p:cNvPr>
          <p:cNvSpPr>
            <a:spLocks noGrp="1"/>
          </p:cNvSpPr>
          <p:nvPr>
            <p:ph type="title"/>
          </p:nvPr>
        </p:nvSpPr>
        <p:spPr/>
        <p:txBody>
          <a:bodyPr/>
          <a:lstStyle/>
          <a:p>
            <a:r>
              <a:rPr lang="en-US" dirty="0"/>
              <a:t>SC = EC + NC + FL + PC</a:t>
            </a:r>
          </a:p>
        </p:txBody>
      </p:sp>
      <p:sp>
        <p:nvSpPr>
          <p:cNvPr id="3" name="Content Placeholder 2">
            <a:extLst>
              <a:ext uri="{FF2B5EF4-FFF2-40B4-BE49-F238E27FC236}">
                <a16:creationId xmlns:a16="http://schemas.microsoft.com/office/drawing/2014/main" id="{A1790B45-CFE0-4A7E-8AC9-F438E60500CA}"/>
              </a:ext>
            </a:extLst>
          </p:cNvPr>
          <p:cNvSpPr>
            <a:spLocks noGrp="1"/>
          </p:cNvSpPr>
          <p:nvPr>
            <p:ph idx="1"/>
          </p:nvPr>
        </p:nvSpPr>
        <p:spPr/>
        <p:txBody>
          <a:bodyPr>
            <a:normAutofit fontScale="92500"/>
          </a:bodyPr>
          <a:lstStyle/>
          <a:p>
            <a:r>
              <a:rPr lang="en-US" b="1" dirty="0"/>
              <a:t>NC (Neural computing): </a:t>
            </a:r>
            <a:r>
              <a:rPr lang="en-US" dirty="0"/>
              <a:t>provides effective algorithms of </a:t>
            </a:r>
            <a:r>
              <a:rPr lang="en-US" i="1" dirty="0"/>
              <a:t>simple, highly interconnected processing units, , which process information by their dynamic state response to external inputs, </a:t>
            </a:r>
            <a:r>
              <a:rPr lang="en-US" dirty="0"/>
              <a:t>for the purpose of system identification, classification, learning and adaptation.</a:t>
            </a:r>
          </a:p>
          <a:p>
            <a:pPr lvl="1"/>
            <a:r>
              <a:rPr lang="en-US" dirty="0"/>
              <a:t>Includes FFNN, BPNN, CNN, RNN</a:t>
            </a:r>
          </a:p>
          <a:p>
            <a:r>
              <a:rPr lang="en-US" b="1" dirty="0"/>
              <a:t>EC (Evolutionary computing)</a:t>
            </a:r>
            <a:r>
              <a:rPr lang="en-US" dirty="0"/>
              <a:t>:  primarily apply “systematic random search” - usually directed at finding an optimum solution to a problem.</a:t>
            </a:r>
          </a:p>
          <a:p>
            <a:pPr lvl="1"/>
            <a:r>
              <a:rPr lang="en-US" dirty="0"/>
              <a:t>Includes Genetic Algorithms, Genetic Programming, Evolutionary Algorithms, Evolutionary Strategies</a:t>
            </a:r>
          </a:p>
          <a:p>
            <a:r>
              <a:rPr lang="en-US" b="1" dirty="0"/>
              <a:t>FL (Fuzzy Logic): </a:t>
            </a:r>
            <a:r>
              <a:rPr lang="en-US" dirty="0"/>
              <a:t>provides ability to handle vague situations where we can't decide whether the statement is true or false. FL is  based on "degrees of truth" and offer flexibility to reasoning uncertainty and imprecision</a:t>
            </a:r>
          </a:p>
          <a:p>
            <a:pPr lvl="1"/>
            <a:r>
              <a:rPr lang="en-US" dirty="0"/>
              <a:t>Includes Membership degree, Fuzzification, Fuzzy if-then rules, fuzzy inference engine, defuzzification </a:t>
            </a:r>
          </a:p>
          <a:p>
            <a:r>
              <a:rPr lang="en-US" b="1" dirty="0"/>
              <a:t>PC (Probabilistic computing): </a:t>
            </a:r>
            <a:r>
              <a:rPr lang="en-US" dirty="0"/>
              <a:t>provides the probability theory and the subsidiary techniques for decision-making under uncertainty.</a:t>
            </a:r>
          </a:p>
        </p:txBody>
      </p:sp>
      <p:sp>
        <p:nvSpPr>
          <p:cNvPr id="4" name="Footer Placeholder 3">
            <a:extLst>
              <a:ext uri="{FF2B5EF4-FFF2-40B4-BE49-F238E27FC236}">
                <a16:creationId xmlns:a16="http://schemas.microsoft.com/office/drawing/2014/main" id="{C83C7CEE-2BB0-444E-9EC8-EB39B01A8C95}"/>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18F792A6-2111-4A46-9230-2C1B2FDC0E44}"/>
              </a:ext>
            </a:extLst>
          </p:cNvPr>
          <p:cNvSpPr>
            <a:spLocks noGrp="1"/>
          </p:cNvSpPr>
          <p:nvPr>
            <p:ph type="sldNum" sz="quarter" idx="12"/>
          </p:nvPr>
        </p:nvSpPr>
        <p:spPr/>
        <p:txBody>
          <a:bodyPr/>
          <a:lstStyle/>
          <a:p>
            <a:fld id="{5A88E251-6D9D-4AF0-81E5-EBB35E924A1A}" type="slidenum">
              <a:rPr lang="en-US" smtClean="0"/>
              <a:pPr/>
              <a:t>20</a:t>
            </a:fld>
            <a:endParaRPr lang="en-US" dirty="0"/>
          </a:p>
        </p:txBody>
      </p:sp>
    </p:spTree>
    <p:extLst>
      <p:ext uri="{BB962C8B-B14F-4D97-AF65-F5344CB8AC3E}">
        <p14:creationId xmlns:p14="http://schemas.microsoft.com/office/powerpoint/2010/main" val="2433482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DD349-7BBD-4B42-BDAC-4425A685A65D}"/>
              </a:ext>
            </a:extLst>
          </p:cNvPr>
          <p:cNvSpPr>
            <a:spLocks noGrp="1"/>
          </p:cNvSpPr>
          <p:nvPr>
            <p:ph type="title"/>
          </p:nvPr>
        </p:nvSpPr>
        <p:spPr/>
        <p:txBody>
          <a:bodyPr/>
          <a:lstStyle/>
          <a:p>
            <a:r>
              <a:rPr lang="en-US" dirty="0"/>
              <a:t>Computational Intelligence - Definitions</a:t>
            </a:r>
          </a:p>
        </p:txBody>
      </p:sp>
      <p:sp>
        <p:nvSpPr>
          <p:cNvPr id="3" name="Content Placeholder 2">
            <a:extLst>
              <a:ext uri="{FF2B5EF4-FFF2-40B4-BE49-F238E27FC236}">
                <a16:creationId xmlns:a16="http://schemas.microsoft.com/office/drawing/2014/main" id="{95E3812F-DA9A-4E44-97C3-05A9D2198782}"/>
              </a:ext>
            </a:extLst>
          </p:cNvPr>
          <p:cNvSpPr>
            <a:spLocks noGrp="1"/>
          </p:cNvSpPr>
          <p:nvPr>
            <p:ph idx="1"/>
          </p:nvPr>
        </p:nvSpPr>
        <p:spPr/>
        <p:txBody>
          <a:bodyPr>
            <a:normAutofit/>
          </a:bodyPr>
          <a:lstStyle/>
          <a:p>
            <a:r>
              <a:rPr lang="en-US" altLang="en-US" sz="2400" b="1" dirty="0">
                <a:latin typeface="Arial" panose="020B0604020202020204" pitchFamily="34" charset="0"/>
              </a:rPr>
              <a:t>Computational intelligence </a:t>
            </a:r>
            <a:r>
              <a:rPr lang="en-US" altLang="en-US" sz="2400" dirty="0">
                <a:latin typeface="Arial" panose="020B0604020202020204" pitchFamily="34" charset="0"/>
              </a:rPr>
              <a:t>comprises practical </a:t>
            </a:r>
            <a:r>
              <a:rPr lang="en-US" altLang="en-US" sz="2400" b="1" dirty="0">
                <a:latin typeface="Arial" panose="020B0604020202020204" pitchFamily="34" charset="0"/>
              </a:rPr>
              <a:t>adaptation and self-organization</a:t>
            </a:r>
            <a:r>
              <a:rPr lang="en-US" altLang="en-US" sz="2400" dirty="0">
                <a:latin typeface="Arial" panose="020B0604020202020204" pitchFamily="34" charset="0"/>
              </a:rPr>
              <a:t> concepts, paradigms, algorithms and implementations that enable or facilitate appropriate actions (</a:t>
            </a:r>
            <a:r>
              <a:rPr lang="en-US" altLang="en-US" sz="2400" dirty="0">
                <a:solidFill>
                  <a:srgbClr val="FF0000"/>
                </a:solidFill>
                <a:latin typeface="Arial" panose="020B0604020202020204" pitchFamily="34" charset="0"/>
              </a:rPr>
              <a:t>intelligent behavior</a:t>
            </a:r>
            <a:r>
              <a:rPr lang="en-US" altLang="en-US" sz="2400" dirty="0">
                <a:latin typeface="Arial" panose="020B0604020202020204" pitchFamily="34" charset="0"/>
              </a:rPr>
              <a:t>) in complex and changing environments. </a:t>
            </a:r>
            <a:r>
              <a:rPr lang="en-US" altLang="en-US" sz="2400" dirty="0"/>
              <a:t>(Engelbrecht, 2007).</a:t>
            </a:r>
          </a:p>
          <a:p>
            <a:endParaRPr lang="en-US" altLang="en-US" sz="2400" dirty="0">
              <a:latin typeface="Arial" panose="020B0604020202020204" pitchFamily="34" charset="0"/>
            </a:endParaRPr>
          </a:p>
          <a:p>
            <a:r>
              <a:rPr lang="en-US" sz="2400" dirty="0">
                <a:latin typeface="Arial" panose="020B0604020202020204" pitchFamily="34" charset="0"/>
              </a:rPr>
              <a:t>Computational intelligence (CI) is a set of nature-inspired computational methodologies and approaches to address complex real-world problems. </a:t>
            </a:r>
          </a:p>
        </p:txBody>
      </p:sp>
      <p:sp>
        <p:nvSpPr>
          <p:cNvPr id="4" name="Footer Placeholder 3">
            <a:extLst>
              <a:ext uri="{FF2B5EF4-FFF2-40B4-BE49-F238E27FC236}">
                <a16:creationId xmlns:a16="http://schemas.microsoft.com/office/drawing/2014/main" id="{E511636A-48D6-42DA-9A51-A2DA84D54495}"/>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ED25F971-0D64-489B-82B2-A83E56E9EF57}"/>
              </a:ext>
            </a:extLst>
          </p:cNvPr>
          <p:cNvSpPr>
            <a:spLocks noGrp="1"/>
          </p:cNvSpPr>
          <p:nvPr>
            <p:ph type="sldNum" sz="quarter" idx="12"/>
          </p:nvPr>
        </p:nvSpPr>
        <p:spPr/>
        <p:txBody>
          <a:bodyPr/>
          <a:lstStyle/>
          <a:p>
            <a:fld id="{5A88E251-6D9D-4AF0-81E5-EBB35E924A1A}" type="slidenum">
              <a:rPr lang="en-US" smtClean="0"/>
              <a:pPr/>
              <a:t>21</a:t>
            </a:fld>
            <a:endParaRPr lang="en-US" dirty="0"/>
          </a:p>
        </p:txBody>
      </p:sp>
    </p:spTree>
    <p:extLst>
      <p:ext uri="{BB962C8B-B14F-4D97-AF65-F5344CB8AC3E}">
        <p14:creationId xmlns:p14="http://schemas.microsoft.com/office/powerpoint/2010/main" val="41127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9598687-C4A1-4D4E-847F-69CA17A865E5}"/>
              </a:ext>
            </a:extLst>
          </p:cNvPr>
          <p:cNvSpPr>
            <a:spLocks noGrp="1"/>
          </p:cNvSpPr>
          <p:nvPr>
            <p:ph type="ftr" sz="quarter" idx="11"/>
          </p:nvPr>
        </p:nvSpPr>
        <p:spPr/>
        <p:txBody>
          <a:bodyPr/>
          <a:lstStyle/>
          <a:p>
            <a:r>
              <a:rPr lang="en-US" dirty="0"/>
              <a:t>Computational Intelligence</a:t>
            </a:r>
          </a:p>
        </p:txBody>
      </p:sp>
      <p:sp>
        <p:nvSpPr>
          <p:cNvPr id="6" name="Slide Number Placeholder 5">
            <a:extLst>
              <a:ext uri="{FF2B5EF4-FFF2-40B4-BE49-F238E27FC236}">
                <a16:creationId xmlns:a16="http://schemas.microsoft.com/office/drawing/2014/main" id="{82DEB57C-3F98-405C-B9D6-F395D565450E}"/>
              </a:ext>
            </a:extLst>
          </p:cNvPr>
          <p:cNvSpPr>
            <a:spLocks noGrp="1"/>
          </p:cNvSpPr>
          <p:nvPr>
            <p:ph type="sldNum" sz="quarter" idx="12"/>
          </p:nvPr>
        </p:nvSpPr>
        <p:spPr/>
        <p:txBody>
          <a:bodyPr/>
          <a:lstStyle/>
          <a:p>
            <a:fld id="{A317EC87-1B81-470C-8F67-B57535389A07}" type="slidenum">
              <a:rPr lang="en-US" altLang="en-US"/>
              <a:pPr/>
              <a:t>22</a:t>
            </a:fld>
            <a:endParaRPr lang="en-US" altLang="en-US"/>
          </a:p>
        </p:txBody>
      </p:sp>
      <p:sp>
        <p:nvSpPr>
          <p:cNvPr id="144386" name="Rectangle 2">
            <a:extLst>
              <a:ext uri="{FF2B5EF4-FFF2-40B4-BE49-F238E27FC236}">
                <a16:creationId xmlns:a16="http://schemas.microsoft.com/office/drawing/2014/main" id="{6440F6C9-22DA-42F0-B2F5-413CEE5E406A}"/>
              </a:ext>
            </a:extLst>
          </p:cNvPr>
          <p:cNvSpPr>
            <a:spLocks noGrp="1" noChangeArrowheads="1"/>
          </p:cNvSpPr>
          <p:nvPr>
            <p:ph type="title"/>
          </p:nvPr>
        </p:nvSpPr>
        <p:spPr/>
        <p:txBody>
          <a:bodyPr/>
          <a:lstStyle/>
          <a:p>
            <a:r>
              <a:rPr lang="en-US" altLang="en-US" dirty="0"/>
              <a:t>Computational Intelligence (CI) - Concepts</a:t>
            </a:r>
          </a:p>
        </p:txBody>
      </p:sp>
      <p:sp>
        <p:nvSpPr>
          <p:cNvPr id="144387" name="Rectangle 3">
            <a:extLst>
              <a:ext uri="{FF2B5EF4-FFF2-40B4-BE49-F238E27FC236}">
                <a16:creationId xmlns:a16="http://schemas.microsoft.com/office/drawing/2014/main" id="{DDE8EAB3-82F7-4C02-A351-8BC1AAC1763F}"/>
              </a:ext>
            </a:extLst>
          </p:cNvPr>
          <p:cNvSpPr>
            <a:spLocks noGrp="1" noChangeArrowheads="1"/>
          </p:cNvSpPr>
          <p:nvPr>
            <p:ph type="body" idx="1"/>
          </p:nvPr>
        </p:nvSpPr>
        <p:spPr/>
        <p:txBody>
          <a:bodyPr/>
          <a:lstStyle/>
          <a:p>
            <a:r>
              <a:rPr lang="en-US" altLang="en-US" dirty="0"/>
              <a:t>Computational Intelligence:</a:t>
            </a:r>
          </a:p>
          <a:p>
            <a:pPr lvl="1"/>
            <a:r>
              <a:rPr lang="en-US" altLang="en-US" dirty="0"/>
              <a:t>is a sub-branch of AI and;</a:t>
            </a:r>
          </a:p>
          <a:p>
            <a:pPr lvl="1"/>
            <a:r>
              <a:rPr lang="en-US" altLang="en-US" dirty="0"/>
              <a:t>AI started in 1950s, CI – in 1990s</a:t>
            </a:r>
          </a:p>
          <a:p>
            <a:pPr lvl="1"/>
            <a:endParaRPr lang="en-US" altLang="en-US" dirty="0"/>
          </a:p>
          <a:p>
            <a:pPr lvl="1"/>
            <a:endParaRPr lang="en-US" altLang="en-US" dirty="0"/>
          </a:p>
          <a:p>
            <a:r>
              <a:rPr lang="en-US" altLang="en-US" dirty="0">
                <a:solidFill>
                  <a:srgbClr val="FF0000"/>
                </a:solidFill>
              </a:rPr>
              <a:t>Hard Computing </a:t>
            </a:r>
            <a:r>
              <a:rPr lang="en-US" altLang="en-US" dirty="0"/>
              <a:t>versus </a:t>
            </a:r>
            <a:r>
              <a:rPr lang="en-US" altLang="en-US" dirty="0">
                <a:solidFill>
                  <a:srgbClr val="FF0000"/>
                </a:solidFill>
              </a:rPr>
              <a:t>Soft Computing</a:t>
            </a:r>
            <a:r>
              <a:rPr lang="en-US" altLang="en-US" dirty="0"/>
              <a:t>:</a:t>
            </a:r>
          </a:p>
          <a:p>
            <a:pPr lvl="1"/>
            <a:r>
              <a:rPr lang="en-US" altLang="en-US" dirty="0"/>
              <a:t>Traditional AI: precision and certainty;</a:t>
            </a:r>
          </a:p>
          <a:p>
            <a:pPr lvl="1"/>
            <a:r>
              <a:rPr lang="en-US" altLang="en-US" dirty="0"/>
              <a:t>Soft computing exploit the tolerance for </a:t>
            </a:r>
            <a:r>
              <a:rPr lang="en-US" altLang="en-US" b="1" dirty="0"/>
              <a:t>imprecision</a:t>
            </a:r>
            <a:r>
              <a:rPr lang="en-US" altLang="en-US" dirty="0"/>
              <a:t>,  </a:t>
            </a:r>
            <a:r>
              <a:rPr lang="en-US" altLang="en-US" b="1" dirty="0"/>
              <a:t>uncertainty</a:t>
            </a:r>
            <a:r>
              <a:rPr lang="en-US" altLang="en-US" dirty="0"/>
              <a:t> and </a:t>
            </a:r>
            <a:r>
              <a:rPr lang="en-US" altLang="en-US" b="1" dirty="0"/>
              <a:t>partial truth </a:t>
            </a:r>
            <a:r>
              <a:rPr lang="en-US" altLang="en-US" dirty="0"/>
              <a:t>to achieve tractability,  robustness, low solution cost and better rapport with reality. (</a:t>
            </a:r>
            <a:r>
              <a:rPr lang="en-US" altLang="en-US" dirty="0" err="1"/>
              <a:t>Lotfi</a:t>
            </a:r>
            <a:r>
              <a:rPr lang="en-US" altLang="en-US" dirty="0"/>
              <a:t> Zadeh, 1998)</a:t>
            </a:r>
          </a:p>
          <a:p>
            <a:pPr lvl="1"/>
            <a:endParaRPr lang="en-US" altLang="en-US" dirty="0"/>
          </a:p>
          <a:p>
            <a:pPr lvl="1"/>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8E55-7930-4965-8C36-022ECAA716F3}"/>
              </a:ext>
            </a:extLst>
          </p:cNvPr>
          <p:cNvSpPr>
            <a:spLocks noGrp="1"/>
          </p:cNvSpPr>
          <p:nvPr>
            <p:ph type="title"/>
          </p:nvPr>
        </p:nvSpPr>
        <p:spPr/>
        <p:txBody>
          <a:bodyPr/>
          <a:lstStyle/>
          <a:p>
            <a:r>
              <a:rPr lang="en-US" sz="3600" b="0" dirty="0"/>
              <a:t>Taxonomy of Computational Intelligence Techniques </a:t>
            </a:r>
            <a:endParaRPr lang="en-US" sz="3600" dirty="0"/>
          </a:p>
        </p:txBody>
      </p:sp>
      <p:sp>
        <p:nvSpPr>
          <p:cNvPr id="4" name="Footer Placeholder 3">
            <a:extLst>
              <a:ext uri="{FF2B5EF4-FFF2-40B4-BE49-F238E27FC236}">
                <a16:creationId xmlns:a16="http://schemas.microsoft.com/office/drawing/2014/main" id="{EC87B54E-C434-4036-BEBC-9DD8E30469C4}"/>
              </a:ext>
            </a:extLst>
          </p:cNvPr>
          <p:cNvSpPr>
            <a:spLocks noGrp="1"/>
          </p:cNvSpPr>
          <p:nvPr>
            <p:ph type="ftr" sz="quarter" idx="11"/>
          </p:nvPr>
        </p:nvSpPr>
        <p:spPr>
          <a:xfrm>
            <a:off x="451514" y="6512706"/>
            <a:ext cx="8283053" cy="365125"/>
          </a:xfrm>
        </p:spPr>
        <p:txBody>
          <a:bodyPr/>
          <a:lstStyle/>
          <a:p>
            <a:r>
              <a:rPr lang="en-US"/>
              <a:t>Credit: </a:t>
            </a:r>
            <a:r>
              <a:rPr lang="en-US" b="0"/>
              <a:t>Recommender Systems Based on Evolutionary Computing: A Survey - 2017</a:t>
            </a:r>
          </a:p>
          <a:p>
            <a:r>
              <a:rPr lang="en-US" sz="1000" b="0">
                <a:hlinkClick r:id="rId2"/>
              </a:rPr>
              <a:t>https://www.researchgate.net/publication/317263278_Recommender_Systems_Based_on_Evolutionary_Computing_A_Survey</a:t>
            </a:r>
            <a:endParaRPr lang="en-US" sz="1000" b="0" dirty="0"/>
          </a:p>
        </p:txBody>
      </p:sp>
      <p:sp>
        <p:nvSpPr>
          <p:cNvPr id="5" name="Slide Number Placeholder 4">
            <a:extLst>
              <a:ext uri="{FF2B5EF4-FFF2-40B4-BE49-F238E27FC236}">
                <a16:creationId xmlns:a16="http://schemas.microsoft.com/office/drawing/2014/main" id="{9A2378C6-9578-4413-83CF-2DA49246BEF3}"/>
              </a:ext>
            </a:extLst>
          </p:cNvPr>
          <p:cNvSpPr>
            <a:spLocks noGrp="1"/>
          </p:cNvSpPr>
          <p:nvPr>
            <p:ph type="sldNum" sz="quarter" idx="12"/>
          </p:nvPr>
        </p:nvSpPr>
        <p:spPr/>
        <p:txBody>
          <a:bodyPr/>
          <a:lstStyle/>
          <a:p>
            <a:fld id="{5A88E251-6D9D-4AF0-81E5-EBB35E924A1A}" type="slidenum">
              <a:rPr lang="en-US" smtClean="0"/>
              <a:pPr/>
              <a:t>23</a:t>
            </a:fld>
            <a:endParaRPr lang="en-US" dirty="0"/>
          </a:p>
        </p:txBody>
      </p:sp>
      <p:sp>
        <p:nvSpPr>
          <p:cNvPr id="6" name="Content Placeholder 5">
            <a:extLst>
              <a:ext uri="{FF2B5EF4-FFF2-40B4-BE49-F238E27FC236}">
                <a16:creationId xmlns:a16="http://schemas.microsoft.com/office/drawing/2014/main" id="{FF08DC93-669B-402E-AF49-B9A3BAEB6268}"/>
              </a:ext>
            </a:extLst>
          </p:cNvPr>
          <p:cNvSpPr>
            <a:spLocks noGrp="1"/>
          </p:cNvSpPr>
          <p:nvPr>
            <p:ph idx="1"/>
          </p:nvPr>
        </p:nvSpPr>
        <p:spPr/>
        <p:txBody>
          <a:bodyPr/>
          <a:lstStyle/>
          <a:p>
            <a:endParaRPr lang="en-US"/>
          </a:p>
        </p:txBody>
      </p:sp>
      <p:pic>
        <p:nvPicPr>
          <p:cNvPr id="2054" name="Picture 6" descr="Type of computational intelligence [9]. ">
            <a:extLst>
              <a:ext uri="{FF2B5EF4-FFF2-40B4-BE49-F238E27FC236}">
                <a16:creationId xmlns:a16="http://schemas.microsoft.com/office/drawing/2014/main" id="{E2A291F6-2E12-44AE-9C9E-EEFD2C36D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999201"/>
            <a:ext cx="12191999" cy="5457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652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9C7BF-4BDF-400E-A382-AF59391D322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A2D0F3D-0D73-42E3-A13F-2FC55BF60447}"/>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F53A02FD-CC10-4F84-A76B-6AAB9C16D531}"/>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5358FF65-4CB4-4549-A84D-1430FBE7B550}"/>
              </a:ext>
            </a:extLst>
          </p:cNvPr>
          <p:cNvSpPr>
            <a:spLocks noGrp="1"/>
          </p:cNvSpPr>
          <p:nvPr>
            <p:ph type="sldNum" sz="quarter" idx="12"/>
          </p:nvPr>
        </p:nvSpPr>
        <p:spPr/>
        <p:txBody>
          <a:bodyPr/>
          <a:lstStyle/>
          <a:p>
            <a:fld id="{5A88E251-6D9D-4AF0-81E5-EBB35E924A1A}" type="slidenum">
              <a:rPr lang="en-US" smtClean="0"/>
              <a:pPr/>
              <a:t>24</a:t>
            </a:fld>
            <a:endParaRPr lang="en-US" dirty="0"/>
          </a:p>
        </p:txBody>
      </p:sp>
      <p:pic>
        <p:nvPicPr>
          <p:cNvPr id="1028" name="Picture 4">
            <a:extLst>
              <a:ext uri="{FF2B5EF4-FFF2-40B4-BE49-F238E27FC236}">
                <a16:creationId xmlns:a16="http://schemas.microsoft.com/office/drawing/2014/main" id="{0B5A5906-FC85-429E-91D1-AE53B5A1C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945"/>
            <a:ext cx="12192000" cy="65737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F5E187E-53BE-4B14-B75B-70CFFF0D8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07" y="5322800"/>
            <a:ext cx="3417714" cy="1242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175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a:extLst>
              <a:ext uri="{FF2B5EF4-FFF2-40B4-BE49-F238E27FC236}">
                <a16:creationId xmlns:a16="http://schemas.microsoft.com/office/drawing/2014/main" id="{DB745F8C-7EAE-4B03-971A-3BE2ABBA8D53}"/>
              </a:ext>
            </a:extLst>
          </p:cNvPr>
          <p:cNvSpPr txBox="1">
            <a:spLocks noChangeArrowheads="1"/>
          </p:cNvSpPr>
          <p:nvPr/>
        </p:nvSpPr>
        <p:spPr bwMode="auto">
          <a:xfrm>
            <a:off x="218114" y="1319170"/>
            <a:ext cx="367717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800" b="0" i="0" u="none" strike="noStrike" baseline="0" dirty="0">
                <a:solidFill>
                  <a:srgbClr val="FFFFFF"/>
                </a:solidFill>
                <a:latin typeface="MyriadPro-Cond"/>
              </a:rPr>
              <a:t>Rudolf Kruse · Christian </a:t>
            </a:r>
            <a:r>
              <a:rPr lang="en-US" sz="1800" b="0" i="0" u="none" strike="noStrike" baseline="0" dirty="0" err="1">
                <a:solidFill>
                  <a:srgbClr val="FFFFFF"/>
                </a:solidFill>
                <a:latin typeface="MyriadPro-Cond"/>
              </a:rPr>
              <a:t>Borgelt</a:t>
            </a:r>
            <a:endParaRPr lang="en-US" sz="1800" b="0" i="0" u="none" strike="noStrike" baseline="0" dirty="0">
              <a:solidFill>
                <a:srgbClr val="FFFFFF"/>
              </a:solidFill>
              <a:latin typeface="MyriadPro-Cond"/>
            </a:endParaRPr>
          </a:p>
          <a:p>
            <a:pPr algn="l"/>
            <a:r>
              <a:rPr lang="en-US" sz="1800" b="0" i="0" u="none" strike="noStrike" baseline="0" dirty="0">
                <a:solidFill>
                  <a:srgbClr val="FFFFFF"/>
                </a:solidFill>
                <a:latin typeface="MyriadPro-Cond"/>
              </a:rPr>
              <a:t>Christian </a:t>
            </a:r>
            <a:r>
              <a:rPr lang="en-US" sz="1800" b="0" i="0" u="none" strike="noStrike" baseline="0" dirty="0" err="1">
                <a:solidFill>
                  <a:srgbClr val="FFFFFF"/>
                </a:solidFill>
                <a:latin typeface="MyriadPro-Cond"/>
              </a:rPr>
              <a:t>Braune</a:t>
            </a:r>
            <a:r>
              <a:rPr lang="en-US" sz="1800" b="0" i="0" u="none" strike="noStrike" baseline="0" dirty="0">
                <a:solidFill>
                  <a:srgbClr val="FFFFFF"/>
                </a:solidFill>
                <a:latin typeface="MyriadPro-Cond"/>
              </a:rPr>
              <a:t> · </a:t>
            </a:r>
            <a:r>
              <a:rPr lang="en-US" sz="1800" b="0" i="0" u="none" strike="noStrike" baseline="0" dirty="0" err="1">
                <a:solidFill>
                  <a:srgbClr val="FFFFFF"/>
                </a:solidFill>
                <a:latin typeface="MyriadPro-Cond"/>
              </a:rPr>
              <a:t>Sanaz</a:t>
            </a:r>
            <a:r>
              <a:rPr lang="en-US" sz="1800" b="0" i="0" u="none" strike="noStrike" baseline="0" dirty="0">
                <a:solidFill>
                  <a:srgbClr val="FFFFFF"/>
                </a:solidFill>
                <a:latin typeface="MyriadPro-Cond"/>
              </a:rPr>
              <a:t> </a:t>
            </a:r>
            <a:r>
              <a:rPr lang="en-US" sz="1800" b="0" i="0" u="none" strike="noStrike" baseline="0" dirty="0" err="1">
                <a:solidFill>
                  <a:srgbClr val="FFFFFF"/>
                </a:solidFill>
                <a:latin typeface="MyriadPro-Cond"/>
              </a:rPr>
              <a:t>Mostaghim</a:t>
            </a:r>
            <a:endParaRPr lang="en-US" sz="1800" b="0" i="0" u="none" strike="noStrike" baseline="0" dirty="0">
              <a:solidFill>
                <a:srgbClr val="FFFFFF"/>
              </a:solidFill>
              <a:latin typeface="MyriadPro-Cond"/>
            </a:endParaRPr>
          </a:p>
          <a:p>
            <a:pPr algn="l"/>
            <a:r>
              <a:rPr lang="en-US" sz="1800" b="0" i="0" u="none" strike="noStrike" baseline="0" dirty="0">
                <a:solidFill>
                  <a:srgbClr val="FFFFFF"/>
                </a:solidFill>
                <a:latin typeface="MyriadPro-Cond"/>
              </a:rPr>
              <a:t>Matthias </a:t>
            </a:r>
            <a:r>
              <a:rPr lang="en-US" sz="1800" b="0" i="0" u="none" strike="noStrike" baseline="0" dirty="0" err="1">
                <a:solidFill>
                  <a:srgbClr val="FFFFFF"/>
                </a:solidFill>
                <a:latin typeface="MyriadPro-Cond"/>
              </a:rPr>
              <a:t>Steinbrecher</a:t>
            </a:r>
            <a:endParaRPr lang="en-US" sz="1800" b="0" i="0" u="none" strike="noStrike" baseline="0" dirty="0">
              <a:solidFill>
                <a:srgbClr val="FFFFFF"/>
              </a:solidFill>
              <a:latin typeface="MyriadPro-Cond"/>
            </a:endParaRPr>
          </a:p>
          <a:p>
            <a:pPr algn="l"/>
            <a:endParaRPr lang="en-US" dirty="0">
              <a:solidFill>
                <a:srgbClr val="FFFFFF"/>
              </a:solidFill>
              <a:latin typeface="MyriadPro-Cond"/>
            </a:endParaRPr>
          </a:p>
          <a:p>
            <a:pPr algn="l"/>
            <a:r>
              <a:rPr lang="en-US" sz="2400" b="0" i="0" u="none" strike="noStrike" baseline="0" dirty="0">
                <a:solidFill>
                  <a:srgbClr val="FFFFFF"/>
                </a:solidFill>
                <a:latin typeface="MyriadPro-Cond"/>
              </a:rPr>
              <a:t>Computational Intelligence</a:t>
            </a:r>
          </a:p>
          <a:p>
            <a:pPr algn="l"/>
            <a:r>
              <a:rPr lang="en-US" sz="1800" b="0" i="0" u="none" strike="noStrike" baseline="0" dirty="0">
                <a:solidFill>
                  <a:srgbClr val="E3193A"/>
                </a:solidFill>
                <a:latin typeface="MyriadPro-Cond"/>
              </a:rPr>
              <a:t>A Methodological Introduction</a:t>
            </a:r>
          </a:p>
          <a:p>
            <a:pPr algn="l"/>
            <a:r>
              <a:rPr lang="en-US" sz="1800" b="0" i="1" u="none" strike="noStrike" baseline="0" dirty="0">
                <a:solidFill>
                  <a:srgbClr val="FFFFFF"/>
                </a:solidFill>
                <a:latin typeface="MyriadPro-CondIt"/>
              </a:rPr>
              <a:t>Second Edition</a:t>
            </a:r>
          </a:p>
          <a:p>
            <a:pPr algn="l"/>
            <a:endParaRPr lang="en-US" altLang="en-US" i="1" dirty="0">
              <a:solidFill>
                <a:srgbClr val="FFFFFF"/>
              </a:solidFill>
              <a:latin typeface="MyriadPro-CondIt"/>
            </a:endParaRPr>
          </a:p>
          <a:p>
            <a:pPr algn="l"/>
            <a:r>
              <a:rPr lang="en-US" altLang="en-US" b="1" i="1" dirty="0">
                <a:solidFill>
                  <a:srgbClr val="FFFFFF"/>
                </a:solidFill>
                <a:latin typeface="MyriadPro-CondIt"/>
              </a:rPr>
              <a:t>2016</a:t>
            </a:r>
            <a:endParaRPr lang="en-US" altLang="en-US" b="1" dirty="0">
              <a:latin typeface="Arial" panose="020B0604020202020204" pitchFamily="34" charset="0"/>
            </a:endParaRPr>
          </a:p>
        </p:txBody>
      </p:sp>
      <p:pic>
        <p:nvPicPr>
          <p:cNvPr id="2" name="Picture 1">
            <a:extLst>
              <a:ext uri="{FF2B5EF4-FFF2-40B4-BE49-F238E27FC236}">
                <a16:creationId xmlns:a16="http://schemas.microsoft.com/office/drawing/2014/main" id="{09BFFE03-4040-4B5A-BD03-FB9C2BA1B1BE}"/>
              </a:ext>
            </a:extLst>
          </p:cNvPr>
          <p:cNvPicPr>
            <a:picLocks noChangeAspect="1"/>
          </p:cNvPicPr>
          <p:nvPr/>
        </p:nvPicPr>
        <p:blipFill>
          <a:blip r:embed="rId2"/>
          <a:stretch>
            <a:fillRect/>
          </a:stretch>
        </p:blipFill>
        <p:spPr>
          <a:xfrm>
            <a:off x="5808852" y="478172"/>
            <a:ext cx="5131751" cy="61113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2680-AC41-4D2D-9041-F9FDCA3F548B}"/>
              </a:ext>
            </a:extLst>
          </p:cNvPr>
          <p:cNvSpPr>
            <a:spLocks noGrp="1"/>
          </p:cNvSpPr>
          <p:nvPr>
            <p:ph type="title"/>
          </p:nvPr>
        </p:nvSpPr>
        <p:spPr/>
        <p:txBody>
          <a:bodyPr/>
          <a:lstStyle/>
          <a:p>
            <a:r>
              <a:rPr lang="en-US" dirty="0"/>
              <a:t>Soft computing – Neural Networks</a:t>
            </a:r>
          </a:p>
        </p:txBody>
      </p:sp>
      <p:sp>
        <p:nvSpPr>
          <p:cNvPr id="3" name="Content Placeholder 2">
            <a:extLst>
              <a:ext uri="{FF2B5EF4-FFF2-40B4-BE49-F238E27FC236}">
                <a16:creationId xmlns:a16="http://schemas.microsoft.com/office/drawing/2014/main" id="{D16E6898-A811-4BDE-8E1A-DA0A8A059183}"/>
              </a:ext>
            </a:extLst>
          </p:cNvPr>
          <p:cNvSpPr>
            <a:spLocks noGrp="1"/>
          </p:cNvSpPr>
          <p:nvPr>
            <p:ph sz="half" idx="1"/>
          </p:nvPr>
        </p:nvSpPr>
        <p:spPr>
          <a:xfrm>
            <a:off x="818712" y="2222287"/>
            <a:ext cx="5185873" cy="4184200"/>
          </a:xfrm>
        </p:spPr>
        <p:txBody>
          <a:bodyPr>
            <a:normAutofit/>
          </a:bodyPr>
          <a:lstStyle/>
          <a:p>
            <a:pPr>
              <a:buFont typeface="+mj-lt"/>
              <a:buAutoNum type="arabicPeriod"/>
            </a:pPr>
            <a:r>
              <a:rPr lang="en-US" dirty="0"/>
              <a:t>Logistic Regression</a:t>
            </a:r>
          </a:p>
          <a:p>
            <a:pPr>
              <a:buFont typeface="+mj-lt"/>
              <a:buAutoNum type="arabicPeriod"/>
            </a:pPr>
            <a:r>
              <a:rPr lang="en-US" dirty="0"/>
              <a:t>Multi-Layer Perceptron</a:t>
            </a:r>
          </a:p>
          <a:p>
            <a:pPr>
              <a:buFont typeface="+mj-lt"/>
              <a:buAutoNum type="arabicPeriod"/>
            </a:pPr>
            <a:r>
              <a:rPr lang="en-US" dirty="0"/>
              <a:t>Gradient Decent and Backpropagation</a:t>
            </a:r>
          </a:p>
          <a:p>
            <a:pPr>
              <a:buFont typeface="+mj-lt"/>
              <a:buAutoNum type="arabicPeriod"/>
            </a:pPr>
            <a:r>
              <a:rPr lang="en-US" sz="1800" b="0" i="0" u="none" strike="noStrike" baseline="0" dirty="0">
                <a:latin typeface="AdvTTeeee58d9.B"/>
              </a:rPr>
              <a:t>Radial Basis Function Networks</a:t>
            </a:r>
          </a:p>
          <a:p>
            <a:pPr>
              <a:buFont typeface="+mj-lt"/>
              <a:buAutoNum type="arabicPeriod"/>
            </a:pPr>
            <a:r>
              <a:rPr lang="en-US" sz="1800" b="0" i="0" u="none" strike="noStrike" baseline="0" dirty="0">
                <a:latin typeface="AdvTTeeee58d9.B"/>
              </a:rPr>
              <a:t>Self-organizing Maps</a:t>
            </a:r>
            <a:endParaRPr lang="en-US" dirty="0">
              <a:latin typeface="AdvTTeeee58d9.B"/>
            </a:endParaRPr>
          </a:p>
          <a:p>
            <a:pPr>
              <a:buFont typeface="+mj-lt"/>
              <a:buAutoNum type="arabicPeriod"/>
            </a:pPr>
            <a:r>
              <a:rPr lang="en-US" dirty="0"/>
              <a:t>Support vector machines</a:t>
            </a:r>
          </a:p>
          <a:p>
            <a:pPr>
              <a:buFont typeface="+mj-lt"/>
              <a:buAutoNum type="arabicPeriod"/>
            </a:pPr>
            <a:r>
              <a:rPr lang="en-US" sz="1800" b="0" i="0" u="none" strike="noStrike" baseline="0" dirty="0">
                <a:latin typeface="AdvTTeeee58d9.B"/>
              </a:rPr>
              <a:t>Hopfield Networks</a:t>
            </a:r>
          </a:p>
          <a:p>
            <a:pPr>
              <a:buFont typeface="+mj-lt"/>
              <a:buAutoNum type="arabicPeriod"/>
            </a:pPr>
            <a:r>
              <a:rPr lang="en-US" dirty="0">
                <a:latin typeface="AdvTTeeee58d9.B"/>
              </a:rPr>
              <a:t>Convolutional Neural Networks CNN</a:t>
            </a:r>
          </a:p>
          <a:p>
            <a:pPr>
              <a:buFont typeface="+mj-lt"/>
              <a:buAutoNum type="arabicPeriod"/>
            </a:pPr>
            <a:r>
              <a:rPr lang="en-US" sz="1800" b="0" i="0" u="none" strike="noStrike" baseline="0" dirty="0">
                <a:latin typeface="AdvTTeeee58d9.B"/>
              </a:rPr>
              <a:t>Recurrent Networks RNN</a:t>
            </a:r>
          </a:p>
          <a:p>
            <a:pPr>
              <a:buFont typeface="+mj-lt"/>
              <a:buAutoNum type="arabicPeriod"/>
            </a:pPr>
            <a:r>
              <a:rPr lang="en-US" dirty="0">
                <a:latin typeface="AdvTTeeee58d9.B"/>
              </a:rPr>
              <a:t>LSTM</a:t>
            </a:r>
          </a:p>
        </p:txBody>
      </p:sp>
      <p:sp>
        <p:nvSpPr>
          <p:cNvPr id="6" name="Content Placeholder 5">
            <a:extLst>
              <a:ext uri="{FF2B5EF4-FFF2-40B4-BE49-F238E27FC236}">
                <a16:creationId xmlns:a16="http://schemas.microsoft.com/office/drawing/2014/main" id="{DA275858-554D-4287-A0E5-0ED52C2DCF6D}"/>
              </a:ext>
            </a:extLst>
          </p:cNvPr>
          <p:cNvSpPr>
            <a:spLocks noGrp="1"/>
          </p:cNvSpPr>
          <p:nvPr>
            <p:ph sz="half" idx="2"/>
          </p:nvPr>
        </p:nvSpPr>
        <p:spPr>
          <a:xfrm>
            <a:off x="6187415" y="2222287"/>
            <a:ext cx="5194583" cy="4184200"/>
          </a:xfrm>
        </p:spPr>
        <p:txBody>
          <a:bodyPr>
            <a:normAutofit/>
          </a:bodyPr>
          <a:lstStyle/>
          <a:p>
            <a:pPr>
              <a:buFont typeface="+mj-lt"/>
              <a:buAutoNum type="arabicPeriod" startAt="11"/>
            </a:pPr>
            <a:r>
              <a:rPr lang="en-US" dirty="0"/>
              <a:t>GRU</a:t>
            </a:r>
          </a:p>
          <a:p>
            <a:pPr>
              <a:buFont typeface="+mj-lt"/>
              <a:buAutoNum type="arabicPeriod" startAt="11"/>
            </a:pPr>
            <a:r>
              <a:rPr lang="en-US" sz="1800" b="0" i="0" u="none" strike="noStrike" baseline="0" dirty="0">
                <a:latin typeface="AdvTTeeee58d9.B"/>
              </a:rPr>
              <a:t>Evolutionary Algorithms</a:t>
            </a:r>
          </a:p>
          <a:p>
            <a:pPr>
              <a:buFont typeface="+mj-lt"/>
              <a:buAutoNum type="arabicPeriod" startAt="11"/>
            </a:pPr>
            <a:r>
              <a:rPr lang="en-US" sz="1800" b="0" i="0" u="none" strike="noStrike" baseline="0" dirty="0">
                <a:latin typeface="AdvTT5ada87cc"/>
              </a:rPr>
              <a:t>The </a:t>
            </a:r>
            <a:r>
              <a:rPr lang="en-US" sz="1800" b="0" i="0" u="none" strike="noStrike" baseline="0" dirty="0">
                <a:latin typeface="AdvGTIMES-R"/>
              </a:rPr>
              <a:t>n</a:t>
            </a:r>
            <a:r>
              <a:rPr lang="en-US" sz="1800" b="0" i="0" u="none" strike="noStrike" baseline="0" dirty="0">
                <a:latin typeface="AdvTT5ada87cc"/>
              </a:rPr>
              <a:t>-Queens Problem using various ways</a:t>
            </a:r>
          </a:p>
          <a:p>
            <a:pPr>
              <a:buFont typeface="+mj-lt"/>
              <a:buAutoNum type="arabicPeriod" startAt="11"/>
            </a:pPr>
            <a:r>
              <a:rPr lang="en-US" dirty="0"/>
              <a:t>Bayesian Networks / Reasoning</a:t>
            </a:r>
          </a:p>
          <a:p>
            <a:pPr>
              <a:buFont typeface="+mj-lt"/>
              <a:buAutoNum type="arabicPeriod" startAt="11"/>
            </a:pPr>
            <a:r>
              <a:rPr lang="en-US" dirty="0"/>
              <a:t>Expert systems</a:t>
            </a:r>
          </a:p>
          <a:p>
            <a:pPr>
              <a:buFont typeface="+mj-lt"/>
              <a:buAutoNum type="arabicPeriod" startAt="11"/>
            </a:pPr>
            <a:r>
              <a:rPr lang="en-US" dirty="0"/>
              <a:t>Cluster Analysis</a:t>
            </a:r>
            <a:endParaRPr lang="en-US" altLang="en-US" dirty="0"/>
          </a:p>
          <a:p>
            <a:pPr>
              <a:buFont typeface="+mj-lt"/>
              <a:buAutoNum type="arabicPeriod" startAt="11"/>
            </a:pPr>
            <a:r>
              <a:rPr lang="en-US" sz="1800" b="0" i="0" u="none" strike="noStrike" baseline="0" dirty="0">
                <a:latin typeface="AdvTT5ada87cc"/>
              </a:rPr>
              <a:t>Hill Climbing</a:t>
            </a:r>
          </a:p>
          <a:p>
            <a:pPr>
              <a:buFont typeface="+mj-lt"/>
              <a:buAutoNum type="arabicPeriod" startAt="11"/>
            </a:pPr>
            <a:r>
              <a:rPr lang="en-US" sz="1800" b="0" i="0" u="none" strike="noStrike" baseline="0" dirty="0">
                <a:latin typeface="AdvTT5ada87cc"/>
              </a:rPr>
              <a:t>Simulated Annealing</a:t>
            </a:r>
            <a:endParaRPr lang="en-US" dirty="0">
              <a:latin typeface="AdvTT5ada87cc"/>
            </a:endParaRPr>
          </a:p>
          <a:p>
            <a:pPr>
              <a:buFont typeface="+mj-lt"/>
              <a:buAutoNum type="arabicPeriod" startAt="11"/>
            </a:pPr>
            <a:r>
              <a:rPr lang="en-US" sz="1800" b="0" i="0" u="none" strike="noStrike" baseline="0" dirty="0">
                <a:latin typeface="AdvTT5ada87cc"/>
              </a:rPr>
              <a:t>Great Deluge Algorithm</a:t>
            </a:r>
          </a:p>
          <a:p>
            <a:pPr>
              <a:buFont typeface="+mj-lt"/>
              <a:buAutoNum type="arabicPeriod" startAt="11"/>
            </a:pPr>
            <a:r>
              <a:rPr lang="en-US" sz="1800" b="0" i="0" u="none" strike="noStrike" baseline="0" dirty="0">
                <a:latin typeface="AdvTT5ada87cc"/>
              </a:rPr>
              <a:t>Record-to-Record Travel</a:t>
            </a:r>
            <a:endParaRPr lang="en-US" dirty="0"/>
          </a:p>
          <a:p>
            <a:endParaRPr lang="en-US" dirty="0"/>
          </a:p>
        </p:txBody>
      </p:sp>
      <p:sp>
        <p:nvSpPr>
          <p:cNvPr id="5" name="Slide Number Placeholder 4">
            <a:extLst>
              <a:ext uri="{FF2B5EF4-FFF2-40B4-BE49-F238E27FC236}">
                <a16:creationId xmlns:a16="http://schemas.microsoft.com/office/drawing/2014/main" id="{6B2595F1-35C8-4FB0-B453-7A9937BC20BA}"/>
              </a:ext>
            </a:extLst>
          </p:cNvPr>
          <p:cNvSpPr>
            <a:spLocks noGrp="1"/>
          </p:cNvSpPr>
          <p:nvPr>
            <p:ph type="sldNum" sz="quarter" idx="12"/>
          </p:nvPr>
        </p:nvSpPr>
        <p:spPr/>
        <p:txBody>
          <a:bodyPr/>
          <a:lstStyle/>
          <a:p>
            <a:fld id="{5A88E251-6D9D-4AF0-81E5-EBB35E924A1A}" type="slidenum">
              <a:rPr lang="en-US" smtClean="0"/>
              <a:pPr/>
              <a:t>26</a:t>
            </a:fld>
            <a:endParaRPr lang="en-US" dirty="0"/>
          </a:p>
        </p:txBody>
      </p:sp>
    </p:spTree>
    <p:extLst>
      <p:ext uri="{BB962C8B-B14F-4D97-AF65-F5344CB8AC3E}">
        <p14:creationId xmlns:p14="http://schemas.microsoft.com/office/powerpoint/2010/main" val="1678490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5B4A-4E0C-403E-A659-45B8C9B484C8}"/>
              </a:ext>
            </a:extLst>
          </p:cNvPr>
          <p:cNvSpPr>
            <a:spLocks noGrp="1"/>
          </p:cNvSpPr>
          <p:nvPr>
            <p:ph type="title"/>
          </p:nvPr>
        </p:nvSpPr>
        <p:spPr/>
        <p:txBody>
          <a:bodyPr/>
          <a:lstStyle/>
          <a:p>
            <a:r>
              <a:rPr lang="en-US" dirty="0"/>
              <a:t>Library of Nature-Inspired Algorithms</a:t>
            </a:r>
            <a:br>
              <a:rPr lang="en-US" dirty="0"/>
            </a:br>
            <a:r>
              <a:rPr lang="en-US" sz="2400" dirty="0"/>
              <a:t>Choose algorithm for your semester project</a:t>
            </a:r>
            <a:endParaRPr lang="en-US" dirty="0"/>
          </a:p>
        </p:txBody>
      </p:sp>
      <p:sp>
        <p:nvSpPr>
          <p:cNvPr id="3" name="Content Placeholder 2">
            <a:extLst>
              <a:ext uri="{FF2B5EF4-FFF2-40B4-BE49-F238E27FC236}">
                <a16:creationId xmlns:a16="http://schemas.microsoft.com/office/drawing/2014/main" id="{31E0BCEA-A12B-4275-9F5F-4FC069855CF1}"/>
              </a:ext>
            </a:extLst>
          </p:cNvPr>
          <p:cNvSpPr>
            <a:spLocks noGrp="1"/>
          </p:cNvSpPr>
          <p:nvPr>
            <p:ph sz="half" idx="1"/>
          </p:nvPr>
        </p:nvSpPr>
        <p:spPr>
          <a:xfrm>
            <a:off x="818712" y="2264232"/>
            <a:ext cx="5185873" cy="3638763"/>
          </a:xfrm>
        </p:spPr>
        <p:txBody>
          <a:bodyPr>
            <a:normAutofit fontScale="92500" lnSpcReduction="10000"/>
          </a:bodyPr>
          <a:lstStyle/>
          <a:p>
            <a:pPr marL="800100" lvl="1" indent="-342900">
              <a:buFont typeface="+mj-lt"/>
              <a:buAutoNum type="arabicPeriod" startAt="21"/>
            </a:pPr>
            <a:r>
              <a:rPr lang="en-US" sz="1800" dirty="0"/>
              <a:t>Genetic Algorithm (GA) </a:t>
            </a:r>
          </a:p>
          <a:p>
            <a:pPr marL="800100" lvl="1" indent="-342900">
              <a:buFont typeface="+mj-lt"/>
              <a:buAutoNum type="arabicPeriod" startAt="21"/>
            </a:pPr>
            <a:r>
              <a:rPr lang="en-US" sz="1800" dirty="0"/>
              <a:t>Particle Swarm Optimization (PSO)</a:t>
            </a:r>
          </a:p>
          <a:p>
            <a:pPr marL="800100" lvl="1" indent="-342900">
              <a:buFont typeface="+mj-lt"/>
              <a:buAutoNum type="arabicPeriod" startAt="21"/>
            </a:pPr>
            <a:r>
              <a:rPr lang="en-US" sz="1800" dirty="0"/>
              <a:t>Ant Colony Optimization (ACO) Algorithm </a:t>
            </a:r>
          </a:p>
          <a:p>
            <a:pPr marL="800100" lvl="1" indent="-342900">
              <a:buFont typeface="+mj-lt"/>
              <a:buAutoNum type="arabicPeriod" startAt="21"/>
            </a:pPr>
            <a:r>
              <a:rPr lang="en-US" sz="1800" dirty="0"/>
              <a:t>Bee Colony Optimization (BCO) Algorithm </a:t>
            </a:r>
          </a:p>
          <a:p>
            <a:pPr marL="800100" lvl="1" indent="-342900">
              <a:buFont typeface="+mj-lt"/>
              <a:buAutoNum type="arabicPeriod" startAt="21"/>
            </a:pPr>
            <a:r>
              <a:rPr lang="en-US" sz="1800" dirty="0"/>
              <a:t>Simulated Annealing (SA) </a:t>
            </a:r>
          </a:p>
          <a:p>
            <a:pPr marL="800100" lvl="1" indent="-342900">
              <a:buFont typeface="+mj-lt"/>
              <a:buAutoNum type="arabicPeriod" startAt="21"/>
            </a:pPr>
            <a:r>
              <a:rPr lang="en-US" sz="1800" dirty="0"/>
              <a:t>Teaching Learning based Optimization (TLBO) </a:t>
            </a:r>
          </a:p>
          <a:p>
            <a:pPr marL="800100" lvl="1" indent="-342900">
              <a:buFont typeface="+mj-lt"/>
              <a:buAutoNum type="arabicPeriod" startAt="21"/>
            </a:pPr>
            <a:r>
              <a:rPr lang="en-US" sz="1800" dirty="0"/>
              <a:t>Fruit Fly Optimization (FFO) Algorithm </a:t>
            </a:r>
          </a:p>
          <a:p>
            <a:pPr marL="800100" lvl="1" indent="-342900">
              <a:buFont typeface="+mj-lt"/>
              <a:buAutoNum type="arabicPeriod" startAt="21"/>
            </a:pPr>
            <a:r>
              <a:rPr lang="en-US" sz="1800" dirty="0"/>
              <a:t>Sine Cosine Algorithm (SCA) </a:t>
            </a:r>
          </a:p>
          <a:p>
            <a:pPr marL="800100" lvl="1" indent="-342900">
              <a:buFont typeface="+mj-lt"/>
              <a:buAutoNum type="arabicPeriod" startAt="21"/>
            </a:pPr>
            <a:r>
              <a:rPr lang="en-US" sz="1800" dirty="0"/>
              <a:t>Cuckoo Search Algorithm (CS) </a:t>
            </a:r>
          </a:p>
          <a:p>
            <a:pPr marL="800100" lvl="1" indent="-342900">
              <a:buFont typeface="+mj-lt"/>
              <a:buAutoNum type="arabicPeriod" startAt="21"/>
            </a:pPr>
            <a:r>
              <a:rPr lang="en-US" sz="1800" dirty="0"/>
              <a:t>Artificial Fish School</a:t>
            </a:r>
          </a:p>
        </p:txBody>
      </p:sp>
      <p:sp>
        <p:nvSpPr>
          <p:cNvPr id="6" name="Content Placeholder 5">
            <a:extLst>
              <a:ext uri="{FF2B5EF4-FFF2-40B4-BE49-F238E27FC236}">
                <a16:creationId xmlns:a16="http://schemas.microsoft.com/office/drawing/2014/main" id="{7FAD3B58-0168-4009-A22F-87BE42C3ADF7}"/>
              </a:ext>
            </a:extLst>
          </p:cNvPr>
          <p:cNvSpPr>
            <a:spLocks noGrp="1"/>
          </p:cNvSpPr>
          <p:nvPr>
            <p:ph sz="half" idx="2"/>
          </p:nvPr>
        </p:nvSpPr>
        <p:spPr>
          <a:xfrm>
            <a:off x="6187415" y="2277124"/>
            <a:ext cx="5194583" cy="3638764"/>
          </a:xfrm>
        </p:spPr>
        <p:txBody>
          <a:bodyPr>
            <a:normAutofit fontScale="92500" lnSpcReduction="10000"/>
          </a:bodyPr>
          <a:lstStyle/>
          <a:p>
            <a:pPr marL="800100" lvl="1" indent="-342900">
              <a:buFont typeface="+mj-lt"/>
              <a:buAutoNum type="arabicPeriod" startAt="31"/>
            </a:pPr>
            <a:r>
              <a:rPr lang="en-US" sz="1700" dirty="0"/>
              <a:t>Low Level Hybrid Cuckoo Peer Learning from TLBO </a:t>
            </a:r>
          </a:p>
          <a:p>
            <a:pPr marL="800100" lvl="1" indent="-342900">
              <a:buFont typeface="+mj-lt"/>
              <a:buAutoNum type="arabicPeriod" startAt="31"/>
            </a:pPr>
            <a:r>
              <a:rPr lang="en-US" sz="1700" dirty="0"/>
              <a:t>High Level Hybrid Sine Cosine Jaya </a:t>
            </a:r>
          </a:p>
          <a:p>
            <a:pPr marL="800100" lvl="1" indent="-342900">
              <a:buFont typeface="+mj-lt"/>
              <a:buAutoNum type="arabicPeriod" startAt="31"/>
            </a:pPr>
            <a:r>
              <a:rPr lang="en-US" sz="1700" dirty="0"/>
              <a:t>(Adaptive) Monte Carlo Hyper-Heuristic </a:t>
            </a:r>
          </a:p>
          <a:p>
            <a:pPr marL="800100" lvl="1" indent="-342900">
              <a:buFont typeface="+mj-lt"/>
              <a:buAutoNum type="arabicPeriod" startAt="31"/>
            </a:pPr>
            <a:r>
              <a:rPr lang="en-US" sz="1700" dirty="0"/>
              <a:t>Artificial immune systems (AIS)</a:t>
            </a:r>
          </a:p>
          <a:p>
            <a:pPr marL="800100" lvl="1" indent="-342900">
              <a:buFont typeface="+mj-lt"/>
              <a:buAutoNum type="arabicPeriod" startAt="31"/>
            </a:pPr>
            <a:r>
              <a:rPr lang="en-US" sz="1700" dirty="0"/>
              <a:t>Memetic Algorithm (MA)</a:t>
            </a:r>
          </a:p>
          <a:p>
            <a:pPr marL="800100" lvl="1" indent="-342900">
              <a:buFont typeface="+mj-lt"/>
              <a:buAutoNum type="arabicPeriod" startAt="31"/>
            </a:pPr>
            <a:r>
              <a:rPr lang="en-US" sz="1700" dirty="0"/>
              <a:t>Cultural Algorithms (CA)</a:t>
            </a:r>
          </a:p>
          <a:p>
            <a:pPr marL="800100" lvl="1" indent="-342900">
              <a:buFont typeface="+mj-lt"/>
              <a:buAutoNum type="arabicPeriod" startAt="31"/>
            </a:pPr>
            <a:r>
              <a:rPr lang="en-US" sz="1700" dirty="0"/>
              <a:t>Self-propelled Particles</a:t>
            </a:r>
          </a:p>
          <a:p>
            <a:pPr marL="800100" lvl="1" indent="-342900">
              <a:buFont typeface="+mj-lt"/>
              <a:buAutoNum type="arabicPeriod" startAt="31"/>
            </a:pPr>
            <a:r>
              <a:rPr lang="en-US" sz="1700" dirty="0"/>
              <a:t>Differential Evolution (DE)</a:t>
            </a:r>
          </a:p>
          <a:p>
            <a:pPr marL="800100" lvl="1" indent="-342900">
              <a:buFont typeface="+mj-lt"/>
              <a:buAutoNum type="arabicPeriod" startAt="31"/>
            </a:pPr>
            <a:r>
              <a:rPr lang="en-US" sz="1700" dirty="0"/>
              <a:t>Bacterial Foraging Optimization</a:t>
            </a:r>
          </a:p>
          <a:p>
            <a:pPr marL="800100" lvl="1" indent="-342900">
              <a:buFont typeface="+mj-lt"/>
              <a:buAutoNum type="arabicPeriod" startAt="31"/>
            </a:pPr>
            <a:r>
              <a:rPr lang="en-US" sz="1700" dirty="0"/>
              <a:t>Marriage in Honeybees (MHB)</a:t>
            </a:r>
          </a:p>
        </p:txBody>
      </p:sp>
      <p:sp>
        <p:nvSpPr>
          <p:cNvPr id="4" name="Footer Placeholder 3">
            <a:extLst>
              <a:ext uri="{FF2B5EF4-FFF2-40B4-BE49-F238E27FC236}">
                <a16:creationId xmlns:a16="http://schemas.microsoft.com/office/drawing/2014/main" id="{084EAA3F-BC73-4DDB-A6CA-655C2E4A9381}"/>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E041C8F1-691E-4583-A9EA-DDB36071AB76}"/>
              </a:ext>
            </a:extLst>
          </p:cNvPr>
          <p:cNvSpPr>
            <a:spLocks noGrp="1"/>
          </p:cNvSpPr>
          <p:nvPr>
            <p:ph type="sldNum" sz="quarter" idx="12"/>
          </p:nvPr>
        </p:nvSpPr>
        <p:spPr/>
        <p:txBody>
          <a:bodyPr/>
          <a:lstStyle/>
          <a:p>
            <a:fld id="{5A88E251-6D9D-4AF0-81E5-EBB35E924A1A}" type="slidenum">
              <a:rPr lang="en-US" smtClean="0"/>
              <a:pPr/>
              <a:t>27</a:t>
            </a:fld>
            <a:endParaRPr lang="en-US" dirty="0"/>
          </a:p>
        </p:txBody>
      </p:sp>
    </p:spTree>
    <p:extLst>
      <p:ext uri="{BB962C8B-B14F-4D97-AF65-F5344CB8AC3E}">
        <p14:creationId xmlns:p14="http://schemas.microsoft.com/office/powerpoint/2010/main" val="315460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2680-AC41-4D2D-9041-F9FDCA3F548B}"/>
              </a:ext>
            </a:extLst>
          </p:cNvPr>
          <p:cNvSpPr>
            <a:spLocks noGrp="1"/>
          </p:cNvSpPr>
          <p:nvPr>
            <p:ph type="title"/>
          </p:nvPr>
        </p:nvSpPr>
        <p:spPr/>
        <p:txBody>
          <a:bodyPr/>
          <a:lstStyle/>
          <a:p>
            <a:r>
              <a:rPr lang="en-US" dirty="0"/>
              <a:t>Soft computing - fields of study </a:t>
            </a:r>
          </a:p>
        </p:txBody>
      </p:sp>
      <p:sp>
        <p:nvSpPr>
          <p:cNvPr id="3" name="Content Placeholder 2">
            <a:extLst>
              <a:ext uri="{FF2B5EF4-FFF2-40B4-BE49-F238E27FC236}">
                <a16:creationId xmlns:a16="http://schemas.microsoft.com/office/drawing/2014/main" id="{D16E6898-A811-4BDE-8E1A-DA0A8A059183}"/>
              </a:ext>
            </a:extLst>
          </p:cNvPr>
          <p:cNvSpPr>
            <a:spLocks noGrp="1"/>
          </p:cNvSpPr>
          <p:nvPr>
            <p:ph sz="half" idx="1"/>
          </p:nvPr>
        </p:nvSpPr>
        <p:spPr>
          <a:xfrm>
            <a:off x="818712" y="2222287"/>
            <a:ext cx="5185873" cy="4184200"/>
          </a:xfrm>
        </p:spPr>
        <p:txBody>
          <a:bodyPr>
            <a:normAutofit/>
          </a:bodyPr>
          <a:lstStyle/>
          <a:p>
            <a:pPr>
              <a:buFont typeface="+mj-lt"/>
              <a:buAutoNum type="arabicPeriod" startAt="41"/>
            </a:pPr>
            <a:r>
              <a:rPr lang="en-US" dirty="0"/>
              <a:t>Metaheuristics</a:t>
            </a:r>
          </a:p>
          <a:p>
            <a:pPr>
              <a:buFont typeface="+mj-lt"/>
              <a:buAutoNum type="arabicPeriod" startAt="41"/>
            </a:pPr>
            <a:r>
              <a:rPr lang="en-US" dirty="0"/>
              <a:t>Bayesian Networks / Reasoning</a:t>
            </a:r>
          </a:p>
          <a:p>
            <a:pPr>
              <a:buFont typeface="+mj-lt"/>
              <a:buAutoNum type="arabicPeriod" startAt="41"/>
            </a:pPr>
            <a:r>
              <a:rPr lang="en-US" dirty="0"/>
              <a:t>Differential algorithms</a:t>
            </a:r>
          </a:p>
          <a:p>
            <a:pPr>
              <a:buFont typeface="+mj-lt"/>
              <a:buAutoNum type="arabicPeriod" startAt="41"/>
            </a:pPr>
            <a:r>
              <a:rPr lang="en-US" dirty="0"/>
              <a:t>Support vector machines</a:t>
            </a:r>
          </a:p>
          <a:p>
            <a:pPr>
              <a:buFont typeface="+mj-lt"/>
              <a:buAutoNum type="arabicPeriod" startAt="41"/>
            </a:pPr>
            <a:r>
              <a:rPr lang="en-US" dirty="0"/>
              <a:t>Expert systems</a:t>
            </a:r>
          </a:p>
          <a:p>
            <a:pPr>
              <a:buFont typeface="+mj-lt"/>
              <a:buAutoNum type="arabicPeriod" startAt="41"/>
            </a:pPr>
            <a:r>
              <a:rPr lang="en-US" dirty="0"/>
              <a:t>Cluster Analysis</a:t>
            </a:r>
            <a:endParaRPr lang="en-US" altLang="en-US" dirty="0"/>
          </a:p>
          <a:p>
            <a:pPr>
              <a:buFont typeface="+mj-lt"/>
              <a:buAutoNum type="arabicPeriod" startAt="41"/>
            </a:pPr>
            <a:r>
              <a:rPr lang="en-US" dirty="0"/>
              <a:t>Hybrid Intelligent Methods</a:t>
            </a:r>
          </a:p>
          <a:p>
            <a:pPr>
              <a:buFont typeface="+mj-lt"/>
              <a:buAutoNum type="arabicPeriod" startAt="41"/>
            </a:pPr>
            <a:r>
              <a:rPr lang="en-US" sz="1800" b="0" i="0" u="none" strike="noStrike" baseline="0" dirty="0">
                <a:latin typeface="AdvTTeeee58d9.B"/>
              </a:rPr>
              <a:t>Fuzzy Control Systems</a:t>
            </a:r>
            <a:endParaRPr lang="en-US" dirty="0"/>
          </a:p>
          <a:p>
            <a:endParaRPr lang="en-US" dirty="0"/>
          </a:p>
        </p:txBody>
      </p:sp>
      <p:sp>
        <p:nvSpPr>
          <p:cNvPr id="6" name="Content Placeholder 5">
            <a:extLst>
              <a:ext uri="{FF2B5EF4-FFF2-40B4-BE49-F238E27FC236}">
                <a16:creationId xmlns:a16="http://schemas.microsoft.com/office/drawing/2014/main" id="{DA275858-554D-4287-A0E5-0ED52C2DCF6D}"/>
              </a:ext>
            </a:extLst>
          </p:cNvPr>
          <p:cNvSpPr>
            <a:spLocks noGrp="1"/>
          </p:cNvSpPr>
          <p:nvPr>
            <p:ph sz="half" idx="2"/>
          </p:nvPr>
        </p:nvSpPr>
        <p:spPr>
          <a:xfrm>
            <a:off x="6187415" y="2222287"/>
            <a:ext cx="5194583" cy="4184200"/>
          </a:xfrm>
        </p:spPr>
        <p:txBody>
          <a:bodyPr>
            <a:normAutofit/>
          </a:bodyPr>
          <a:lstStyle/>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6B2595F1-35C8-4FB0-B453-7A9937BC20BA}"/>
              </a:ext>
            </a:extLst>
          </p:cNvPr>
          <p:cNvSpPr>
            <a:spLocks noGrp="1"/>
          </p:cNvSpPr>
          <p:nvPr>
            <p:ph type="sldNum" sz="quarter" idx="12"/>
          </p:nvPr>
        </p:nvSpPr>
        <p:spPr/>
        <p:txBody>
          <a:bodyPr/>
          <a:lstStyle/>
          <a:p>
            <a:fld id="{5A88E251-6D9D-4AF0-81E5-EBB35E924A1A}" type="slidenum">
              <a:rPr lang="en-US" smtClean="0"/>
              <a:pPr/>
              <a:t>28</a:t>
            </a:fld>
            <a:endParaRPr lang="en-US" dirty="0"/>
          </a:p>
        </p:txBody>
      </p:sp>
    </p:spTree>
    <p:extLst>
      <p:ext uri="{BB962C8B-B14F-4D97-AF65-F5344CB8AC3E}">
        <p14:creationId xmlns:p14="http://schemas.microsoft.com/office/powerpoint/2010/main" val="277662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DB4400E-AC46-4768-A4F4-28428C8989EA}"/>
              </a:ext>
            </a:extLst>
          </p:cNvPr>
          <p:cNvPicPr>
            <a:picLocks noGrp="1" noChangeAspect="1"/>
          </p:cNvPicPr>
          <p:nvPr>
            <p:ph idx="1"/>
          </p:nvPr>
        </p:nvPicPr>
        <p:blipFill>
          <a:blip r:embed="rId2"/>
          <a:stretch>
            <a:fillRect/>
          </a:stretch>
        </p:blipFill>
        <p:spPr>
          <a:xfrm>
            <a:off x="3326019" y="1585913"/>
            <a:ext cx="5539962" cy="4273550"/>
          </a:xfrm>
          <a:prstGeom prst="rect">
            <a:avLst/>
          </a:prstGeom>
        </p:spPr>
      </p:pic>
      <p:sp>
        <p:nvSpPr>
          <p:cNvPr id="4" name="Footer Placeholder 3">
            <a:extLst>
              <a:ext uri="{FF2B5EF4-FFF2-40B4-BE49-F238E27FC236}">
                <a16:creationId xmlns:a16="http://schemas.microsoft.com/office/drawing/2014/main" id="{78B517EC-F74F-4F4C-8128-374A3CFB31D2}"/>
              </a:ext>
            </a:extLst>
          </p:cNvPr>
          <p:cNvSpPr>
            <a:spLocks noGrp="1"/>
          </p:cNvSpPr>
          <p:nvPr>
            <p:ph type="ftr" sz="quarter" idx="11"/>
          </p:nvPr>
        </p:nvSpPr>
        <p:spPr/>
        <p:txBody>
          <a:bodyPr/>
          <a:lstStyle/>
          <a:p>
            <a:r>
              <a:rPr lang="en-US"/>
              <a:t>Computational Intelligence</a:t>
            </a:r>
            <a:endParaRPr lang="en-US" dirty="0"/>
          </a:p>
        </p:txBody>
      </p:sp>
      <p:sp>
        <p:nvSpPr>
          <p:cNvPr id="5" name="Slide Number Placeholder 4">
            <a:extLst>
              <a:ext uri="{FF2B5EF4-FFF2-40B4-BE49-F238E27FC236}">
                <a16:creationId xmlns:a16="http://schemas.microsoft.com/office/drawing/2014/main" id="{587261E3-DAAE-4260-A44A-8A6405D496A0}"/>
              </a:ext>
            </a:extLst>
          </p:cNvPr>
          <p:cNvSpPr>
            <a:spLocks noGrp="1"/>
          </p:cNvSpPr>
          <p:nvPr>
            <p:ph type="sldNum" sz="quarter" idx="12"/>
          </p:nvPr>
        </p:nvSpPr>
        <p:spPr/>
        <p:txBody>
          <a:bodyPr/>
          <a:lstStyle/>
          <a:p>
            <a:fld id="{5A88E251-6D9D-4AF0-81E5-EBB35E924A1A}" type="slidenum">
              <a:rPr lang="en-US" smtClean="0"/>
              <a:pPr/>
              <a:t>29</a:t>
            </a:fld>
            <a:endParaRPr lang="en-US" dirty="0"/>
          </a:p>
        </p:txBody>
      </p:sp>
    </p:spTree>
    <p:extLst>
      <p:ext uri="{BB962C8B-B14F-4D97-AF65-F5344CB8AC3E}">
        <p14:creationId xmlns:p14="http://schemas.microsoft.com/office/powerpoint/2010/main" val="289498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0"/>
            <a:ext cx="9144000" cy="6858000"/>
            <a:chOff x="0" y="0"/>
            <a:chExt cx="9144000" cy="6858000"/>
          </a:xfrm>
        </p:grpSpPr>
        <p:sp>
          <p:nvSpPr>
            <p:cNvPr id="3" name="object 3"/>
            <p:cNvSpPr/>
            <p:nvPr/>
          </p:nvSpPr>
          <p:spPr>
            <a:xfrm>
              <a:off x="0" y="6754802"/>
              <a:ext cx="2373840" cy="1031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6803135"/>
              <a:ext cx="2304415" cy="53340"/>
            </a:xfrm>
            <a:custGeom>
              <a:avLst/>
              <a:gdLst/>
              <a:ahLst/>
              <a:cxnLst/>
              <a:rect l="l" t="t" r="r" b="b"/>
              <a:pathLst>
                <a:path w="2304415" h="53340">
                  <a:moveTo>
                    <a:pt x="2304288" y="0"/>
                  </a:moveTo>
                  <a:lnTo>
                    <a:pt x="0" y="0"/>
                  </a:lnTo>
                  <a:lnTo>
                    <a:pt x="0" y="53340"/>
                  </a:lnTo>
                  <a:lnTo>
                    <a:pt x="2304288" y="53340"/>
                  </a:lnTo>
                  <a:lnTo>
                    <a:pt x="2304288" y="0"/>
                  </a:lnTo>
                  <a:close/>
                </a:path>
              </a:pathLst>
            </a:custGeom>
            <a:solidFill>
              <a:srgbClr val="FF9900"/>
            </a:solidFill>
          </p:spPr>
          <p:txBody>
            <a:bodyPr wrap="square" lIns="0" tIns="0" rIns="0" bIns="0" rtlCol="0"/>
            <a:lstStyle/>
            <a:p>
              <a:endParaRPr/>
            </a:p>
          </p:txBody>
        </p:sp>
        <p:sp>
          <p:nvSpPr>
            <p:cNvPr id="5" name="object 5"/>
            <p:cNvSpPr/>
            <p:nvPr/>
          </p:nvSpPr>
          <p:spPr>
            <a:xfrm>
              <a:off x="2200655" y="6737602"/>
              <a:ext cx="2462784" cy="12039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289048"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C00000"/>
            </a:solidFill>
          </p:spPr>
          <p:txBody>
            <a:bodyPr wrap="square" lIns="0" tIns="0" rIns="0" bIns="0" rtlCol="0"/>
            <a:lstStyle/>
            <a:p>
              <a:endParaRPr/>
            </a:p>
          </p:txBody>
        </p:sp>
        <p:sp>
          <p:nvSpPr>
            <p:cNvPr id="7" name="object 7"/>
            <p:cNvSpPr/>
            <p:nvPr/>
          </p:nvSpPr>
          <p:spPr>
            <a:xfrm>
              <a:off x="4482084" y="6737602"/>
              <a:ext cx="2462784" cy="12039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570476"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006FC0"/>
            </a:solidFill>
          </p:spPr>
          <p:txBody>
            <a:bodyPr wrap="square" lIns="0" tIns="0" rIns="0" bIns="0" rtlCol="0"/>
            <a:lstStyle/>
            <a:p>
              <a:endParaRPr/>
            </a:p>
          </p:txBody>
        </p:sp>
        <p:sp>
          <p:nvSpPr>
            <p:cNvPr id="9" name="object 9"/>
            <p:cNvSpPr/>
            <p:nvPr/>
          </p:nvSpPr>
          <p:spPr>
            <a:xfrm>
              <a:off x="6760464" y="6737602"/>
              <a:ext cx="2383535" cy="120396"/>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6848856" y="6803135"/>
              <a:ext cx="2295525" cy="53340"/>
            </a:xfrm>
            <a:custGeom>
              <a:avLst/>
              <a:gdLst/>
              <a:ahLst/>
              <a:cxnLst/>
              <a:rect l="l" t="t" r="r" b="b"/>
              <a:pathLst>
                <a:path w="2295525" h="53340">
                  <a:moveTo>
                    <a:pt x="0" y="53340"/>
                  </a:moveTo>
                  <a:lnTo>
                    <a:pt x="2295144" y="53340"/>
                  </a:lnTo>
                  <a:lnTo>
                    <a:pt x="2295144" y="0"/>
                  </a:lnTo>
                  <a:lnTo>
                    <a:pt x="0" y="0"/>
                  </a:lnTo>
                  <a:lnTo>
                    <a:pt x="0" y="53340"/>
                  </a:lnTo>
                  <a:close/>
                </a:path>
              </a:pathLst>
            </a:custGeom>
            <a:solidFill>
              <a:srgbClr val="00AF50"/>
            </a:solidFill>
          </p:spPr>
          <p:txBody>
            <a:bodyPr wrap="square" lIns="0" tIns="0" rIns="0" bIns="0" rtlCol="0"/>
            <a:lstStyle/>
            <a:p>
              <a:endParaRPr/>
            </a:p>
          </p:txBody>
        </p:sp>
        <p:sp>
          <p:nvSpPr>
            <p:cNvPr id="11" name="object 11"/>
            <p:cNvSpPr/>
            <p:nvPr/>
          </p:nvSpPr>
          <p:spPr>
            <a:xfrm>
              <a:off x="0" y="0"/>
              <a:ext cx="9143999" cy="6803134"/>
            </a:xfrm>
            <a:prstGeom prst="rect">
              <a:avLst/>
            </a:prstGeom>
            <a:blipFill>
              <a:blip r:embed="rId5" cstate="print"/>
              <a:stretch>
                <a:fillRect/>
              </a:stretch>
            </a:blipFill>
          </p:spPr>
          <p:txBody>
            <a:bodyPr wrap="square" lIns="0" tIns="0" rIns="0" bIns="0" rtlCol="0"/>
            <a:lstStyle/>
            <a:p>
              <a:endParaRPr/>
            </a:p>
          </p:txBody>
        </p:sp>
      </p:grpSp>
      <p:sp>
        <p:nvSpPr>
          <p:cNvPr id="12" name="object 12"/>
          <p:cNvSpPr txBox="1"/>
          <p:nvPr/>
        </p:nvSpPr>
        <p:spPr>
          <a:xfrm>
            <a:off x="10003281" y="6464680"/>
            <a:ext cx="153670" cy="153888"/>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3</a:t>
            </a:fld>
            <a:endParaRPr sz="12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C035-762E-4B96-AADD-5C55ACE1063F}"/>
              </a:ext>
            </a:extLst>
          </p:cNvPr>
          <p:cNvSpPr>
            <a:spLocks noGrp="1"/>
          </p:cNvSpPr>
          <p:nvPr>
            <p:ph type="title"/>
          </p:nvPr>
        </p:nvSpPr>
        <p:spPr/>
        <p:txBody>
          <a:bodyPr/>
          <a:lstStyle/>
          <a:p>
            <a:r>
              <a:rPr lang="en-US" dirty="0"/>
              <a:t>Definition of AI</a:t>
            </a:r>
          </a:p>
        </p:txBody>
      </p:sp>
      <p:sp>
        <p:nvSpPr>
          <p:cNvPr id="3" name="Content Placeholder 2">
            <a:extLst>
              <a:ext uri="{FF2B5EF4-FFF2-40B4-BE49-F238E27FC236}">
                <a16:creationId xmlns:a16="http://schemas.microsoft.com/office/drawing/2014/main" id="{31F033C8-9071-4C1F-8750-B618D1A1C4EB}"/>
              </a:ext>
            </a:extLst>
          </p:cNvPr>
          <p:cNvSpPr>
            <a:spLocks noGrp="1"/>
          </p:cNvSpPr>
          <p:nvPr>
            <p:ph idx="1"/>
          </p:nvPr>
        </p:nvSpPr>
        <p:spPr/>
        <p:txBody>
          <a:bodyPr>
            <a:normAutofit/>
          </a:bodyPr>
          <a:lstStyle/>
          <a:p>
            <a:r>
              <a:rPr lang="en-US" dirty="0"/>
              <a:t>“Intelligence: The ability to learn and solve problems”</a:t>
            </a:r>
          </a:p>
          <a:p>
            <a:pPr marL="0" indent="0" algn="ctr">
              <a:buNone/>
            </a:pPr>
            <a:r>
              <a:rPr lang="en-US" dirty="0">
                <a:solidFill>
                  <a:srgbClr val="C00000"/>
                </a:solidFill>
              </a:rPr>
              <a:t>Webster’s Dictionary.</a:t>
            </a:r>
          </a:p>
          <a:p>
            <a:r>
              <a:rPr lang="en-US" dirty="0"/>
              <a:t>“Artificial intelligence (AI) is the intelligence exhibited by machines or software’</a:t>
            </a:r>
          </a:p>
          <a:p>
            <a:pPr marL="0" indent="0" algn="ctr">
              <a:buNone/>
            </a:pPr>
            <a:r>
              <a:rPr lang="en-US" dirty="0">
                <a:solidFill>
                  <a:srgbClr val="C00000"/>
                </a:solidFill>
              </a:rPr>
              <a:t>Wikipedia.</a:t>
            </a:r>
          </a:p>
          <a:p>
            <a:r>
              <a:rPr lang="en-US" dirty="0"/>
              <a:t>“The science and engineering of making intelligent machines”</a:t>
            </a:r>
          </a:p>
          <a:p>
            <a:pPr marL="0" indent="0" algn="ctr">
              <a:buNone/>
            </a:pPr>
            <a:r>
              <a:rPr lang="en-US" dirty="0">
                <a:solidFill>
                  <a:srgbClr val="C00000"/>
                </a:solidFill>
              </a:rPr>
              <a:t>McCarthy</a:t>
            </a:r>
            <a:r>
              <a:rPr lang="en-US" dirty="0"/>
              <a:t>.</a:t>
            </a:r>
          </a:p>
          <a:p>
            <a:r>
              <a:rPr lang="en-US" dirty="0"/>
              <a:t>“The study and design of intelligent agents, where an intelligent agent is a system that perceives its environment and takes actions that maximize its chances of success.”</a:t>
            </a:r>
          </a:p>
          <a:p>
            <a:pPr marL="0" indent="0" algn="ctr">
              <a:buNone/>
            </a:pPr>
            <a:r>
              <a:rPr lang="en-US" dirty="0">
                <a:solidFill>
                  <a:srgbClr val="C00000"/>
                </a:solidFill>
              </a:rPr>
              <a:t>Russel and Norvig AI book.</a:t>
            </a:r>
          </a:p>
        </p:txBody>
      </p:sp>
      <p:sp>
        <p:nvSpPr>
          <p:cNvPr id="4" name="Footer Placeholder 3">
            <a:extLst>
              <a:ext uri="{FF2B5EF4-FFF2-40B4-BE49-F238E27FC236}">
                <a16:creationId xmlns:a16="http://schemas.microsoft.com/office/drawing/2014/main" id="{C487850F-E8B2-43FB-AED7-CC637B40F80C}"/>
              </a:ext>
            </a:extLst>
          </p:cNvPr>
          <p:cNvSpPr>
            <a:spLocks noGrp="1"/>
          </p:cNvSpPr>
          <p:nvPr>
            <p:ph type="ftr" sz="quarter" idx="11"/>
          </p:nvPr>
        </p:nvSpPr>
        <p:spPr/>
        <p:txBody>
          <a:bodyPr/>
          <a:lstStyle/>
          <a:p>
            <a:r>
              <a:rPr lang="en-US"/>
              <a:t>Computational Intelligence</a:t>
            </a:r>
            <a:endParaRPr lang="en-US" dirty="0"/>
          </a:p>
        </p:txBody>
      </p:sp>
      <p:sp>
        <p:nvSpPr>
          <p:cNvPr id="5" name="Slide Number Placeholder 4">
            <a:extLst>
              <a:ext uri="{FF2B5EF4-FFF2-40B4-BE49-F238E27FC236}">
                <a16:creationId xmlns:a16="http://schemas.microsoft.com/office/drawing/2014/main" id="{946EBCE9-007B-40FE-8A8A-DEA6C86CD3E1}"/>
              </a:ext>
            </a:extLst>
          </p:cNvPr>
          <p:cNvSpPr>
            <a:spLocks noGrp="1"/>
          </p:cNvSpPr>
          <p:nvPr>
            <p:ph type="sldNum" sz="quarter" idx="12"/>
          </p:nvPr>
        </p:nvSpPr>
        <p:spPr/>
        <p:txBody>
          <a:bodyPr/>
          <a:lstStyle/>
          <a:p>
            <a:fld id="{5A88E251-6D9D-4AF0-81E5-EBB35E924A1A}" type="slidenum">
              <a:rPr lang="en-US" smtClean="0"/>
              <a:pPr/>
              <a:t>30</a:t>
            </a:fld>
            <a:endParaRPr lang="en-US" dirty="0"/>
          </a:p>
        </p:txBody>
      </p:sp>
    </p:spTree>
    <p:extLst>
      <p:ext uri="{BB962C8B-B14F-4D97-AF65-F5344CB8AC3E}">
        <p14:creationId xmlns:p14="http://schemas.microsoft.com/office/powerpoint/2010/main" val="20236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4A7B-4596-4547-AD0A-C13484947420}"/>
              </a:ext>
            </a:extLst>
          </p:cNvPr>
          <p:cNvSpPr>
            <a:spLocks noGrp="1"/>
          </p:cNvSpPr>
          <p:nvPr>
            <p:ph type="title"/>
          </p:nvPr>
        </p:nvSpPr>
        <p:spPr/>
        <p:txBody>
          <a:bodyPr/>
          <a:lstStyle/>
          <a:p>
            <a:r>
              <a:rPr lang="en-US" dirty="0"/>
              <a:t>What is AI? </a:t>
            </a:r>
            <a:br>
              <a:rPr lang="en-US" dirty="0"/>
            </a:br>
            <a:r>
              <a:rPr lang="en-US" sz="2800" b="0" dirty="0"/>
              <a:t>Four schools of thoughts (Russel &amp; Norvig)</a:t>
            </a:r>
            <a:endParaRPr lang="en-US" dirty="0"/>
          </a:p>
        </p:txBody>
      </p:sp>
      <p:graphicFrame>
        <p:nvGraphicFramePr>
          <p:cNvPr id="6" name="Table 6">
            <a:extLst>
              <a:ext uri="{FF2B5EF4-FFF2-40B4-BE49-F238E27FC236}">
                <a16:creationId xmlns:a16="http://schemas.microsoft.com/office/drawing/2014/main" id="{5C9D3ACB-0E7B-4E7B-98BD-DCFD7E958E18}"/>
              </a:ext>
            </a:extLst>
          </p:cNvPr>
          <p:cNvGraphicFramePr>
            <a:graphicFrameLocks noGrp="1"/>
          </p:cNvGraphicFramePr>
          <p:nvPr>
            <p:ph idx="1"/>
          </p:nvPr>
        </p:nvGraphicFramePr>
        <p:xfrm>
          <a:off x="450850" y="1722218"/>
          <a:ext cx="11290300" cy="4023360"/>
        </p:xfrm>
        <a:graphic>
          <a:graphicData uri="http://schemas.openxmlformats.org/drawingml/2006/table">
            <a:tbl>
              <a:tblPr firstRow="1" bandRow="1">
                <a:tableStyleId>{5940675A-B579-460E-94D1-54222C63F5DA}</a:tableStyleId>
              </a:tblPr>
              <a:tblGrid>
                <a:gridCol w="5645150">
                  <a:extLst>
                    <a:ext uri="{9D8B030D-6E8A-4147-A177-3AD203B41FA5}">
                      <a16:colId xmlns:a16="http://schemas.microsoft.com/office/drawing/2014/main" val="3143889322"/>
                    </a:ext>
                  </a:extLst>
                </a:gridCol>
                <a:gridCol w="5645150">
                  <a:extLst>
                    <a:ext uri="{9D8B030D-6E8A-4147-A177-3AD203B41FA5}">
                      <a16:colId xmlns:a16="http://schemas.microsoft.com/office/drawing/2014/main" val="540799794"/>
                    </a:ext>
                  </a:extLst>
                </a:gridCol>
              </a:tblGrid>
              <a:tr h="370840">
                <a:tc>
                  <a:txBody>
                    <a:bodyPr/>
                    <a:lstStyle/>
                    <a:p>
                      <a:r>
                        <a:rPr lang="en-US" sz="2400" b="1" kern="1200" dirty="0">
                          <a:solidFill>
                            <a:schemeClr val="tx1"/>
                          </a:solidFill>
                          <a:effectLst/>
                          <a:latin typeface="Calibri" panose="020F0502020204030204" pitchFamily="34" charset="0"/>
                          <a:ea typeface="+mn-ea"/>
                          <a:cs typeface="+mn-cs"/>
                        </a:rPr>
                        <a:t>Thinking humanly</a:t>
                      </a:r>
                    </a:p>
                  </a:txBody>
                  <a:tcPr/>
                </a:tc>
                <a:tc>
                  <a:txBody>
                    <a:bodyPr/>
                    <a:lstStyle/>
                    <a:p>
                      <a:r>
                        <a:rPr lang="en-US" sz="2400" b="1" kern="1200" dirty="0">
                          <a:solidFill>
                            <a:schemeClr val="tx1"/>
                          </a:solidFill>
                          <a:effectLst/>
                          <a:latin typeface="Calibri" panose="020F0502020204030204" pitchFamily="34" charset="0"/>
                          <a:ea typeface="+mn-ea"/>
                          <a:cs typeface="+mn-cs"/>
                        </a:rPr>
                        <a:t>Thinking rationally</a:t>
                      </a:r>
                    </a:p>
                  </a:txBody>
                  <a:tcPr/>
                </a:tc>
                <a:extLst>
                  <a:ext uri="{0D108BD9-81ED-4DB2-BD59-A6C34878D82A}">
                    <a16:rowId xmlns:a16="http://schemas.microsoft.com/office/drawing/2014/main" val="1148071173"/>
                  </a:ext>
                </a:extLst>
              </a:tr>
              <a:tr h="370840">
                <a:tc>
                  <a:txBody>
                    <a:bodyPr/>
                    <a:lstStyle/>
                    <a:p>
                      <a:r>
                        <a:rPr lang="en-US" sz="2400" kern="1200" dirty="0">
                          <a:solidFill>
                            <a:schemeClr val="tx1"/>
                          </a:solidFill>
                          <a:effectLst/>
                          <a:latin typeface="Calibri" panose="020F0502020204030204" pitchFamily="34" charset="0"/>
                          <a:ea typeface="+mn-ea"/>
                          <a:cs typeface="+mn-cs"/>
                        </a:rPr>
                        <a:t>“The exciting new effort to make computers think... machines with minds, in the full and literal sense.” (</a:t>
                      </a:r>
                      <a:r>
                        <a:rPr lang="en-US" sz="2400" kern="1200" dirty="0" err="1">
                          <a:solidFill>
                            <a:schemeClr val="tx1"/>
                          </a:solidFill>
                          <a:effectLst/>
                          <a:latin typeface="Calibri" panose="020F0502020204030204" pitchFamily="34" charset="0"/>
                          <a:ea typeface="+mn-ea"/>
                          <a:cs typeface="+mn-cs"/>
                        </a:rPr>
                        <a:t>Haugeland</a:t>
                      </a:r>
                      <a:r>
                        <a:rPr lang="en-US" sz="2400" kern="1200" dirty="0">
                          <a:solidFill>
                            <a:schemeClr val="tx1"/>
                          </a:solidFill>
                          <a:effectLst/>
                          <a:latin typeface="Calibri" panose="020F0502020204030204" pitchFamily="34" charset="0"/>
                          <a:ea typeface="+mn-ea"/>
                          <a:cs typeface="+mn-cs"/>
                        </a:rPr>
                        <a:t>, 1985)</a:t>
                      </a:r>
                    </a:p>
                  </a:txBody>
                  <a:tcPr/>
                </a:tc>
                <a:tc>
                  <a:txBody>
                    <a:bodyPr/>
                    <a:lstStyle/>
                    <a:p>
                      <a:r>
                        <a:rPr lang="en-US" sz="2400" kern="1200" dirty="0">
                          <a:solidFill>
                            <a:schemeClr val="tx1"/>
                          </a:solidFill>
                          <a:effectLst/>
                          <a:latin typeface="Calibri" panose="020F0502020204030204" pitchFamily="34" charset="0"/>
                          <a:ea typeface="+mn-ea"/>
                          <a:cs typeface="+mn-cs"/>
                        </a:rPr>
                        <a:t>“The study of mental faculties through the use of computational models.” (</a:t>
                      </a:r>
                      <a:r>
                        <a:rPr lang="en-US" sz="2400" kern="1200" dirty="0" err="1">
                          <a:solidFill>
                            <a:schemeClr val="tx1"/>
                          </a:solidFill>
                          <a:effectLst/>
                          <a:latin typeface="Calibri" panose="020F0502020204030204" pitchFamily="34" charset="0"/>
                          <a:ea typeface="+mn-ea"/>
                          <a:cs typeface="+mn-cs"/>
                        </a:rPr>
                        <a:t>Charniak</a:t>
                      </a:r>
                      <a:r>
                        <a:rPr lang="en-US" sz="2400" kern="1200" dirty="0">
                          <a:solidFill>
                            <a:schemeClr val="tx1"/>
                          </a:solidFill>
                          <a:effectLst/>
                          <a:latin typeface="Calibri" panose="020F0502020204030204" pitchFamily="34" charset="0"/>
                          <a:ea typeface="+mn-ea"/>
                          <a:cs typeface="+mn-cs"/>
                        </a:rPr>
                        <a:t> and McDermott,</a:t>
                      </a:r>
                    </a:p>
                    <a:p>
                      <a:r>
                        <a:rPr lang="en-US" sz="2400" kern="1200" dirty="0">
                          <a:solidFill>
                            <a:schemeClr val="tx1"/>
                          </a:solidFill>
                          <a:effectLst/>
                          <a:latin typeface="Calibri" panose="020F0502020204030204" pitchFamily="34" charset="0"/>
                          <a:ea typeface="+mn-ea"/>
                          <a:cs typeface="+mn-cs"/>
                        </a:rPr>
                        <a:t>1985</a:t>
                      </a:r>
                    </a:p>
                  </a:txBody>
                  <a:tcPr/>
                </a:tc>
                <a:extLst>
                  <a:ext uri="{0D108BD9-81ED-4DB2-BD59-A6C34878D82A}">
                    <a16:rowId xmlns:a16="http://schemas.microsoft.com/office/drawing/2014/main" val="3860943825"/>
                  </a:ext>
                </a:extLst>
              </a:tr>
              <a:tr h="370840">
                <a:tc>
                  <a:txBody>
                    <a:bodyPr/>
                    <a:lstStyle/>
                    <a:p>
                      <a:r>
                        <a:rPr lang="en-US" sz="2400" b="1" kern="1200" dirty="0">
                          <a:solidFill>
                            <a:schemeClr val="tx1"/>
                          </a:solidFill>
                          <a:effectLst/>
                          <a:latin typeface="Calibri" panose="020F0502020204030204" pitchFamily="34" charset="0"/>
                          <a:ea typeface="+mn-ea"/>
                          <a:cs typeface="+mn-cs"/>
                        </a:rPr>
                        <a:t>Acting humanly</a:t>
                      </a:r>
                    </a:p>
                  </a:txBody>
                  <a:tcPr/>
                </a:tc>
                <a:tc>
                  <a:txBody>
                    <a:bodyPr/>
                    <a:lstStyle/>
                    <a:p>
                      <a:r>
                        <a:rPr lang="en-US" sz="2400" b="1" kern="1200" dirty="0">
                          <a:solidFill>
                            <a:schemeClr val="tx1"/>
                          </a:solidFill>
                          <a:effectLst/>
                          <a:latin typeface="Calibri" panose="020F0502020204030204" pitchFamily="34" charset="0"/>
                          <a:ea typeface="+mn-ea"/>
                          <a:cs typeface="+mn-cs"/>
                        </a:rPr>
                        <a:t>Acting rationally</a:t>
                      </a:r>
                    </a:p>
                  </a:txBody>
                  <a:tcPr/>
                </a:tc>
                <a:extLst>
                  <a:ext uri="{0D108BD9-81ED-4DB2-BD59-A6C34878D82A}">
                    <a16:rowId xmlns:a16="http://schemas.microsoft.com/office/drawing/2014/main" val="106034669"/>
                  </a:ext>
                </a:extLst>
              </a:tr>
              <a:tr h="370840">
                <a:tc>
                  <a:txBody>
                    <a:bodyPr/>
                    <a:lstStyle/>
                    <a:p>
                      <a:r>
                        <a:rPr lang="en-US" sz="2400" kern="1200" dirty="0">
                          <a:solidFill>
                            <a:schemeClr val="tx1"/>
                          </a:solidFill>
                          <a:effectLst/>
                          <a:latin typeface="Calibri" panose="020F0502020204030204" pitchFamily="34" charset="0"/>
                          <a:ea typeface="+mn-ea"/>
                          <a:cs typeface="+mn-cs"/>
                        </a:rPr>
                        <a:t>“The study of how to make computers do things which, at the moment, people are better.” (Rich and</a:t>
                      </a:r>
                    </a:p>
                    <a:p>
                      <a:r>
                        <a:rPr lang="en-US" sz="2400" kern="1200" dirty="0">
                          <a:solidFill>
                            <a:schemeClr val="tx1"/>
                          </a:solidFill>
                          <a:effectLst/>
                          <a:latin typeface="Calibri" panose="020F0502020204030204" pitchFamily="34" charset="0"/>
                          <a:ea typeface="+mn-ea"/>
                          <a:cs typeface="+mn-cs"/>
                        </a:rPr>
                        <a:t>Knight, 1991)</a:t>
                      </a:r>
                    </a:p>
                  </a:txBody>
                  <a:tcPr/>
                </a:tc>
                <a:tc>
                  <a:txBody>
                    <a:bodyPr/>
                    <a:lstStyle/>
                    <a:p>
                      <a:r>
                        <a:rPr lang="en-US" sz="2400" kern="1200" dirty="0">
                          <a:solidFill>
                            <a:schemeClr val="tx1"/>
                          </a:solidFill>
                          <a:effectLst/>
                          <a:latin typeface="Calibri" panose="020F0502020204030204" pitchFamily="34" charset="0"/>
                          <a:ea typeface="+mn-ea"/>
                          <a:cs typeface="+mn-cs"/>
                        </a:rPr>
                        <a:t>“</a:t>
                      </a:r>
                      <a:r>
                        <a:rPr lang="en-US" sz="2400" kern="1200" dirty="0">
                          <a:solidFill>
                            <a:srgbClr val="C00000"/>
                          </a:solidFill>
                          <a:effectLst/>
                          <a:latin typeface="Calibri" panose="020F0502020204030204" pitchFamily="34" charset="0"/>
                          <a:ea typeface="+mn-ea"/>
                          <a:cs typeface="+mn-cs"/>
                        </a:rPr>
                        <a:t>Computational Intelligence </a:t>
                      </a:r>
                      <a:r>
                        <a:rPr lang="en-US" sz="2400" kern="1200" dirty="0">
                          <a:solidFill>
                            <a:schemeClr val="tx1"/>
                          </a:solidFill>
                          <a:effectLst/>
                          <a:latin typeface="Calibri" panose="020F0502020204030204" pitchFamily="34" charset="0"/>
                          <a:ea typeface="+mn-ea"/>
                          <a:cs typeface="+mn-cs"/>
                        </a:rPr>
                        <a:t>is the study of the design of intelligent agents.” (Poole et al., 1998)</a:t>
                      </a:r>
                    </a:p>
                  </a:txBody>
                  <a:tcPr/>
                </a:tc>
                <a:extLst>
                  <a:ext uri="{0D108BD9-81ED-4DB2-BD59-A6C34878D82A}">
                    <a16:rowId xmlns:a16="http://schemas.microsoft.com/office/drawing/2014/main" val="1410361987"/>
                  </a:ext>
                </a:extLst>
              </a:tr>
            </a:tbl>
          </a:graphicData>
        </a:graphic>
      </p:graphicFrame>
      <p:sp>
        <p:nvSpPr>
          <p:cNvPr id="4" name="Footer Placeholder 3">
            <a:extLst>
              <a:ext uri="{FF2B5EF4-FFF2-40B4-BE49-F238E27FC236}">
                <a16:creationId xmlns:a16="http://schemas.microsoft.com/office/drawing/2014/main" id="{F7D52A2A-F5CB-4F20-AE59-6D23C723EDE8}"/>
              </a:ext>
            </a:extLst>
          </p:cNvPr>
          <p:cNvSpPr>
            <a:spLocks noGrp="1"/>
          </p:cNvSpPr>
          <p:nvPr>
            <p:ph type="ftr" sz="quarter" idx="11"/>
          </p:nvPr>
        </p:nvSpPr>
        <p:spPr/>
        <p:txBody>
          <a:bodyPr/>
          <a:lstStyle/>
          <a:p>
            <a:r>
              <a:rPr lang="en-US"/>
              <a:t>Computational Intelligence</a:t>
            </a:r>
            <a:endParaRPr lang="en-US" dirty="0"/>
          </a:p>
        </p:txBody>
      </p:sp>
      <p:sp>
        <p:nvSpPr>
          <p:cNvPr id="5" name="Slide Number Placeholder 4">
            <a:extLst>
              <a:ext uri="{FF2B5EF4-FFF2-40B4-BE49-F238E27FC236}">
                <a16:creationId xmlns:a16="http://schemas.microsoft.com/office/drawing/2014/main" id="{EEF7F9CE-5911-4343-A650-ED5F97A23322}"/>
              </a:ext>
            </a:extLst>
          </p:cNvPr>
          <p:cNvSpPr>
            <a:spLocks noGrp="1"/>
          </p:cNvSpPr>
          <p:nvPr>
            <p:ph type="sldNum" sz="quarter" idx="12"/>
          </p:nvPr>
        </p:nvSpPr>
        <p:spPr/>
        <p:txBody>
          <a:bodyPr/>
          <a:lstStyle/>
          <a:p>
            <a:fld id="{5A88E251-6D9D-4AF0-81E5-EBB35E924A1A}" type="slidenum">
              <a:rPr lang="en-US" smtClean="0"/>
              <a:pPr/>
              <a:t>31</a:t>
            </a:fld>
            <a:endParaRPr lang="en-US" dirty="0"/>
          </a:p>
        </p:txBody>
      </p:sp>
    </p:spTree>
    <p:extLst>
      <p:ext uri="{BB962C8B-B14F-4D97-AF65-F5344CB8AC3E}">
        <p14:creationId xmlns:p14="http://schemas.microsoft.com/office/powerpoint/2010/main" val="382852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4A7B-4596-4547-AD0A-C13484947420}"/>
              </a:ext>
            </a:extLst>
          </p:cNvPr>
          <p:cNvSpPr>
            <a:spLocks noGrp="1"/>
          </p:cNvSpPr>
          <p:nvPr>
            <p:ph type="title"/>
          </p:nvPr>
        </p:nvSpPr>
        <p:spPr/>
        <p:txBody>
          <a:bodyPr/>
          <a:lstStyle/>
          <a:p>
            <a:r>
              <a:rPr lang="en-US" dirty="0"/>
              <a:t>What is AI? </a:t>
            </a:r>
            <a:br>
              <a:rPr lang="en-US" dirty="0"/>
            </a:br>
            <a:r>
              <a:rPr lang="en-US" sz="2800" b="0" dirty="0"/>
              <a:t>Thinking humanly: cognitive approach</a:t>
            </a:r>
            <a:endParaRPr lang="en-US" dirty="0"/>
          </a:p>
        </p:txBody>
      </p:sp>
      <p:sp>
        <p:nvSpPr>
          <p:cNvPr id="4" name="Footer Placeholder 3">
            <a:extLst>
              <a:ext uri="{FF2B5EF4-FFF2-40B4-BE49-F238E27FC236}">
                <a16:creationId xmlns:a16="http://schemas.microsoft.com/office/drawing/2014/main" id="{F7D52A2A-F5CB-4F20-AE59-6D23C723EDE8}"/>
              </a:ext>
            </a:extLst>
          </p:cNvPr>
          <p:cNvSpPr>
            <a:spLocks noGrp="1"/>
          </p:cNvSpPr>
          <p:nvPr>
            <p:ph type="ftr" sz="quarter" idx="11"/>
          </p:nvPr>
        </p:nvSpPr>
        <p:spPr/>
        <p:txBody>
          <a:bodyPr/>
          <a:lstStyle/>
          <a:p>
            <a:r>
              <a:rPr lang="en-US"/>
              <a:t>Computational Intelligence</a:t>
            </a:r>
            <a:endParaRPr lang="en-US" dirty="0"/>
          </a:p>
        </p:txBody>
      </p:sp>
      <p:sp>
        <p:nvSpPr>
          <p:cNvPr id="5" name="Slide Number Placeholder 4">
            <a:extLst>
              <a:ext uri="{FF2B5EF4-FFF2-40B4-BE49-F238E27FC236}">
                <a16:creationId xmlns:a16="http://schemas.microsoft.com/office/drawing/2014/main" id="{EEF7F9CE-5911-4343-A650-ED5F97A23322}"/>
              </a:ext>
            </a:extLst>
          </p:cNvPr>
          <p:cNvSpPr>
            <a:spLocks noGrp="1"/>
          </p:cNvSpPr>
          <p:nvPr>
            <p:ph type="sldNum" sz="quarter" idx="12"/>
          </p:nvPr>
        </p:nvSpPr>
        <p:spPr/>
        <p:txBody>
          <a:bodyPr/>
          <a:lstStyle/>
          <a:p>
            <a:fld id="{5A88E251-6D9D-4AF0-81E5-EBB35E924A1A}" type="slidenum">
              <a:rPr lang="en-US" smtClean="0"/>
              <a:pPr/>
              <a:t>32</a:t>
            </a:fld>
            <a:endParaRPr lang="en-US" dirty="0"/>
          </a:p>
        </p:txBody>
      </p:sp>
      <p:sp>
        <p:nvSpPr>
          <p:cNvPr id="7" name="Content Placeholder 6">
            <a:extLst>
              <a:ext uri="{FF2B5EF4-FFF2-40B4-BE49-F238E27FC236}">
                <a16:creationId xmlns:a16="http://schemas.microsoft.com/office/drawing/2014/main" id="{A4538BD7-A88F-4452-B679-368E3BFE5953}"/>
              </a:ext>
            </a:extLst>
          </p:cNvPr>
          <p:cNvSpPr>
            <a:spLocks noGrp="1"/>
          </p:cNvSpPr>
          <p:nvPr>
            <p:ph idx="1"/>
          </p:nvPr>
        </p:nvSpPr>
        <p:spPr/>
        <p:txBody>
          <a:bodyPr/>
          <a:lstStyle/>
          <a:p>
            <a:r>
              <a:rPr lang="en-US" dirty="0"/>
              <a:t>Requires to determine how humans think!</a:t>
            </a:r>
          </a:p>
          <a:p>
            <a:r>
              <a:rPr lang="en-US" dirty="0"/>
              <a:t>1960’s “cognitive revolution”.</a:t>
            </a:r>
          </a:p>
          <a:p>
            <a:r>
              <a:rPr lang="en-US" dirty="0"/>
              <a:t>Requires scientific theories of internal activities of the brain</a:t>
            </a:r>
          </a:p>
          <a:p>
            <a:pPr lvl="1"/>
            <a:r>
              <a:rPr lang="en-US" dirty="0"/>
              <a:t>What level of abstraction? “Knowledge” or “circuits”?</a:t>
            </a:r>
          </a:p>
          <a:p>
            <a:pPr lvl="1"/>
            <a:r>
              <a:rPr lang="en-US" dirty="0"/>
              <a:t>How to validate?</a:t>
            </a:r>
          </a:p>
          <a:p>
            <a:pPr marL="0" indent="0">
              <a:buNone/>
            </a:pPr>
            <a:endParaRPr lang="en-US" dirty="0"/>
          </a:p>
          <a:p>
            <a:pPr marL="0" indent="0">
              <a:buNone/>
            </a:pPr>
            <a:endParaRPr lang="en-US" dirty="0"/>
          </a:p>
          <a:p>
            <a:pPr marL="0" indent="0">
              <a:buNone/>
            </a:pPr>
            <a:r>
              <a:rPr lang="en-US" b="1" dirty="0"/>
              <a:t>Today, Cognitive Science and Artificial Intelligence are distinct disciplines.</a:t>
            </a:r>
          </a:p>
        </p:txBody>
      </p:sp>
      <p:pic>
        <p:nvPicPr>
          <p:cNvPr id="9" name="Picture 8">
            <a:extLst>
              <a:ext uri="{FF2B5EF4-FFF2-40B4-BE49-F238E27FC236}">
                <a16:creationId xmlns:a16="http://schemas.microsoft.com/office/drawing/2014/main" id="{6B7377CC-C6C7-41A7-99C9-CB68168E7F47}"/>
              </a:ext>
            </a:extLst>
          </p:cNvPr>
          <p:cNvPicPr>
            <a:picLocks noChangeAspect="1"/>
          </p:cNvPicPr>
          <p:nvPr/>
        </p:nvPicPr>
        <p:blipFill>
          <a:blip r:embed="rId2"/>
          <a:stretch>
            <a:fillRect/>
          </a:stretch>
        </p:blipFill>
        <p:spPr>
          <a:xfrm>
            <a:off x="8438084" y="1585785"/>
            <a:ext cx="3302400" cy="2534934"/>
          </a:xfrm>
          <a:prstGeom prst="rect">
            <a:avLst/>
          </a:prstGeom>
        </p:spPr>
      </p:pic>
    </p:spTree>
    <p:extLst>
      <p:ext uri="{BB962C8B-B14F-4D97-AF65-F5344CB8AC3E}">
        <p14:creationId xmlns:p14="http://schemas.microsoft.com/office/powerpoint/2010/main" val="3325816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4A7B-4596-4547-AD0A-C13484947420}"/>
              </a:ext>
            </a:extLst>
          </p:cNvPr>
          <p:cNvSpPr>
            <a:spLocks noGrp="1"/>
          </p:cNvSpPr>
          <p:nvPr>
            <p:ph type="title"/>
          </p:nvPr>
        </p:nvSpPr>
        <p:spPr/>
        <p:txBody>
          <a:bodyPr/>
          <a:lstStyle/>
          <a:p>
            <a:r>
              <a:rPr lang="en-US" dirty="0"/>
              <a:t>What is AI? </a:t>
            </a:r>
            <a:br>
              <a:rPr lang="en-US" dirty="0"/>
            </a:br>
            <a:r>
              <a:rPr lang="en-US" sz="2800" b="0" dirty="0"/>
              <a:t>Acting humanly:</a:t>
            </a:r>
            <a:endParaRPr lang="en-US" dirty="0"/>
          </a:p>
        </p:txBody>
      </p:sp>
      <p:sp>
        <p:nvSpPr>
          <p:cNvPr id="4" name="Footer Placeholder 3">
            <a:extLst>
              <a:ext uri="{FF2B5EF4-FFF2-40B4-BE49-F238E27FC236}">
                <a16:creationId xmlns:a16="http://schemas.microsoft.com/office/drawing/2014/main" id="{F7D52A2A-F5CB-4F20-AE59-6D23C723EDE8}"/>
              </a:ext>
            </a:extLst>
          </p:cNvPr>
          <p:cNvSpPr>
            <a:spLocks noGrp="1"/>
          </p:cNvSpPr>
          <p:nvPr>
            <p:ph type="ftr" sz="quarter" idx="11"/>
          </p:nvPr>
        </p:nvSpPr>
        <p:spPr/>
        <p:txBody>
          <a:bodyPr/>
          <a:lstStyle/>
          <a:p>
            <a:r>
              <a:rPr lang="en-US" dirty="0"/>
              <a:t>Credit: From Russel and Norvig slides.</a:t>
            </a:r>
          </a:p>
        </p:txBody>
      </p:sp>
      <p:sp>
        <p:nvSpPr>
          <p:cNvPr id="5" name="Slide Number Placeholder 4">
            <a:extLst>
              <a:ext uri="{FF2B5EF4-FFF2-40B4-BE49-F238E27FC236}">
                <a16:creationId xmlns:a16="http://schemas.microsoft.com/office/drawing/2014/main" id="{EEF7F9CE-5911-4343-A650-ED5F97A23322}"/>
              </a:ext>
            </a:extLst>
          </p:cNvPr>
          <p:cNvSpPr>
            <a:spLocks noGrp="1"/>
          </p:cNvSpPr>
          <p:nvPr>
            <p:ph type="sldNum" sz="quarter" idx="12"/>
          </p:nvPr>
        </p:nvSpPr>
        <p:spPr/>
        <p:txBody>
          <a:bodyPr/>
          <a:lstStyle/>
          <a:p>
            <a:fld id="{5A88E251-6D9D-4AF0-81E5-EBB35E924A1A}" type="slidenum">
              <a:rPr lang="en-US" smtClean="0"/>
              <a:pPr/>
              <a:t>33</a:t>
            </a:fld>
            <a:endParaRPr lang="en-US" dirty="0"/>
          </a:p>
        </p:txBody>
      </p:sp>
      <p:sp>
        <p:nvSpPr>
          <p:cNvPr id="7" name="Content Placeholder 6">
            <a:extLst>
              <a:ext uri="{FF2B5EF4-FFF2-40B4-BE49-F238E27FC236}">
                <a16:creationId xmlns:a16="http://schemas.microsoft.com/office/drawing/2014/main" id="{A4538BD7-A88F-4452-B679-368E3BFE5953}"/>
              </a:ext>
            </a:extLst>
          </p:cNvPr>
          <p:cNvSpPr>
            <a:spLocks noGrp="1"/>
          </p:cNvSpPr>
          <p:nvPr>
            <p:ph idx="1"/>
          </p:nvPr>
        </p:nvSpPr>
        <p:spPr/>
        <p:txBody>
          <a:bodyPr>
            <a:normAutofit fontScale="92500" lnSpcReduction="10000"/>
          </a:bodyPr>
          <a:lstStyle/>
          <a:p>
            <a:r>
              <a:rPr lang="en-US" dirty="0"/>
              <a:t>Turing test (Alan Turing 1950): </a:t>
            </a:r>
          </a:p>
          <a:p>
            <a:pPr lvl="1"/>
            <a:r>
              <a:rPr lang="en-US" dirty="0"/>
              <a:t>A computer passes the test of intelligence, if it can fool a human interrogator.</a:t>
            </a:r>
          </a:p>
          <a:p>
            <a:endParaRPr lang="en-US" b="1" dirty="0"/>
          </a:p>
          <a:p>
            <a:endParaRPr lang="en-US" b="1" dirty="0"/>
          </a:p>
          <a:p>
            <a:endParaRPr lang="en-US" b="1" dirty="0"/>
          </a:p>
          <a:p>
            <a:r>
              <a:rPr lang="en-US" dirty="0"/>
              <a:t>Major components of AI: </a:t>
            </a:r>
          </a:p>
          <a:p>
            <a:pPr lvl="1"/>
            <a:r>
              <a:rPr lang="en-US" dirty="0"/>
              <a:t>knowledge, </a:t>
            </a:r>
          </a:p>
          <a:p>
            <a:pPr lvl="1"/>
            <a:r>
              <a:rPr lang="en-US" dirty="0"/>
              <a:t>reasoning, </a:t>
            </a:r>
          </a:p>
          <a:p>
            <a:pPr lvl="1"/>
            <a:r>
              <a:rPr lang="en-US" dirty="0"/>
              <a:t>language, </a:t>
            </a:r>
          </a:p>
          <a:p>
            <a:pPr lvl="1"/>
            <a:r>
              <a:rPr lang="en-US" dirty="0"/>
              <a:t>understanding, </a:t>
            </a:r>
          </a:p>
          <a:p>
            <a:pPr lvl="1"/>
            <a:r>
              <a:rPr lang="en-US" dirty="0"/>
              <a:t>learning.</a:t>
            </a:r>
            <a:endParaRPr lang="en-US" b="1" dirty="0"/>
          </a:p>
        </p:txBody>
      </p:sp>
      <p:pic>
        <p:nvPicPr>
          <p:cNvPr id="6" name="Picture 5">
            <a:extLst>
              <a:ext uri="{FF2B5EF4-FFF2-40B4-BE49-F238E27FC236}">
                <a16:creationId xmlns:a16="http://schemas.microsoft.com/office/drawing/2014/main" id="{8509A1F5-C16F-4A05-8D62-C87C7A5EF8EC}"/>
              </a:ext>
            </a:extLst>
          </p:cNvPr>
          <p:cNvPicPr>
            <a:picLocks noChangeAspect="1"/>
          </p:cNvPicPr>
          <p:nvPr/>
        </p:nvPicPr>
        <p:blipFill>
          <a:blip r:embed="rId2"/>
          <a:stretch>
            <a:fillRect/>
          </a:stretch>
        </p:blipFill>
        <p:spPr>
          <a:xfrm>
            <a:off x="4680357" y="2287773"/>
            <a:ext cx="6070857" cy="2282454"/>
          </a:xfrm>
          <a:prstGeom prst="rect">
            <a:avLst/>
          </a:prstGeom>
        </p:spPr>
      </p:pic>
    </p:spTree>
    <p:extLst>
      <p:ext uri="{BB962C8B-B14F-4D97-AF65-F5344CB8AC3E}">
        <p14:creationId xmlns:p14="http://schemas.microsoft.com/office/powerpoint/2010/main" val="4281643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4A7B-4596-4547-AD0A-C13484947420}"/>
              </a:ext>
            </a:extLst>
          </p:cNvPr>
          <p:cNvSpPr>
            <a:spLocks noGrp="1"/>
          </p:cNvSpPr>
          <p:nvPr>
            <p:ph type="title"/>
          </p:nvPr>
        </p:nvSpPr>
        <p:spPr/>
        <p:txBody>
          <a:bodyPr/>
          <a:lstStyle/>
          <a:p>
            <a:r>
              <a:rPr lang="en-US" dirty="0"/>
              <a:t>What is AI? </a:t>
            </a:r>
            <a:br>
              <a:rPr lang="en-US" dirty="0"/>
            </a:br>
            <a:r>
              <a:rPr lang="en-US" sz="2800" b="0" dirty="0"/>
              <a:t>Thinking rationally: Laws of thoughts</a:t>
            </a:r>
            <a:endParaRPr lang="en-US" dirty="0"/>
          </a:p>
        </p:txBody>
      </p:sp>
      <p:sp>
        <p:nvSpPr>
          <p:cNvPr id="4" name="Footer Placeholder 3">
            <a:extLst>
              <a:ext uri="{FF2B5EF4-FFF2-40B4-BE49-F238E27FC236}">
                <a16:creationId xmlns:a16="http://schemas.microsoft.com/office/drawing/2014/main" id="{F7D52A2A-F5CB-4F20-AE59-6D23C723EDE8}"/>
              </a:ext>
            </a:extLst>
          </p:cNvPr>
          <p:cNvSpPr>
            <a:spLocks noGrp="1"/>
          </p:cNvSpPr>
          <p:nvPr>
            <p:ph type="ftr" sz="quarter" idx="11"/>
          </p:nvPr>
        </p:nvSpPr>
        <p:spPr/>
        <p:txBody>
          <a:bodyPr/>
          <a:lstStyle/>
          <a:p>
            <a:r>
              <a:rPr lang="en-US" dirty="0"/>
              <a:t>Credit: From Russel and Norvig slides.</a:t>
            </a:r>
          </a:p>
        </p:txBody>
      </p:sp>
      <p:sp>
        <p:nvSpPr>
          <p:cNvPr id="5" name="Slide Number Placeholder 4">
            <a:extLst>
              <a:ext uri="{FF2B5EF4-FFF2-40B4-BE49-F238E27FC236}">
                <a16:creationId xmlns:a16="http://schemas.microsoft.com/office/drawing/2014/main" id="{EEF7F9CE-5911-4343-A650-ED5F97A23322}"/>
              </a:ext>
            </a:extLst>
          </p:cNvPr>
          <p:cNvSpPr>
            <a:spLocks noGrp="1"/>
          </p:cNvSpPr>
          <p:nvPr>
            <p:ph type="sldNum" sz="quarter" idx="12"/>
          </p:nvPr>
        </p:nvSpPr>
        <p:spPr/>
        <p:txBody>
          <a:bodyPr/>
          <a:lstStyle/>
          <a:p>
            <a:fld id="{5A88E251-6D9D-4AF0-81E5-EBB35E924A1A}" type="slidenum">
              <a:rPr lang="en-US" smtClean="0"/>
              <a:pPr/>
              <a:t>34</a:t>
            </a:fld>
            <a:endParaRPr lang="en-US" dirty="0"/>
          </a:p>
        </p:txBody>
      </p:sp>
      <p:sp>
        <p:nvSpPr>
          <p:cNvPr id="7" name="Content Placeholder 6">
            <a:extLst>
              <a:ext uri="{FF2B5EF4-FFF2-40B4-BE49-F238E27FC236}">
                <a16:creationId xmlns:a16="http://schemas.microsoft.com/office/drawing/2014/main" id="{A4538BD7-A88F-4452-B679-368E3BFE5953}"/>
              </a:ext>
            </a:extLst>
          </p:cNvPr>
          <p:cNvSpPr>
            <a:spLocks noGrp="1"/>
          </p:cNvSpPr>
          <p:nvPr>
            <p:ph idx="1"/>
          </p:nvPr>
        </p:nvSpPr>
        <p:spPr/>
        <p:txBody>
          <a:bodyPr>
            <a:normAutofit/>
          </a:bodyPr>
          <a:lstStyle/>
          <a:p>
            <a:r>
              <a:rPr lang="en-US" dirty="0"/>
              <a:t>Codify “</a:t>
            </a:r>
            <a:r>
              <a:rPr lang="en-US" b="1" dirty="0"/>
              <a:t>right thinking</a:t>
            </a:r>
            <a:r>
              <a:rPr lang="en-US" dirty="0"/>
              <a:t>” with logic.</a:t>
            </a:r>
          </a:p>
          <a:p>
            <a:r>
              <a:rPr lang="en-US" dirty="0"/>
              <a:t>Several Greek schools developed various forms of logic: notation and rules of derivation for thoughts.</a:t>
            </a:r>
          </a:p>
          <a:p>
            <a:endParaRPr lang="en-US" dirty="0"/>
          </a:p>
          <a:p>
            <a:endParaRPr lang="en-US" dirty="0"/>
          </a:p>
          <a:p>
            <a:r>
              <a:rPr lang="en-US" dirty="0"/>
              <a:t>Problems:</a:t>
            </a:r>
          </a:p>
          <a:p>
            <a:pPr lvl="1"/>
            <a:r>
              <a:rPr lang="en-US" dirty="0"/>
              <a:t>Not all knowledge can be expressed with logical notations.</a:t>
            </a:r>
          </a:p>
          <a:p>
            <a:pPr lvl="1"/>
            <a:r>
              <a:rPr lang="en-US" dirty="0"/>
              <a:t>Computational blow up.</a:t>
            </a:r>
            <a:endParaRPr lang="en-US" b="1" dirty="0"/>
          </a:p>
        </p:txBody>
      </p:sp>
    </p:spTree>
    <p:extLst>
      <p:ext uri="{BB962C8B-B14F-4D97-AF65-F5344CB8AC3E}">
        <p14:creationId xmlns:p14="http://schemas.microsoft.com/office/powerpoint/2010/main" val="1421216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34A7B-4596-4547-AD0A-C13484947420}"/>
              </a:ext>
            </a:extLst>
          </p:cNvPr>
          <p:cNvSpPr>
            <a:spLocks noGrp="1"/>
          </p:cNvSpPr>
          <p:nvPr>
            <p:ph type="title"/>
          </p:nvPr>
        </p:nvSpPr>
        <p:spPr/>
        <p:txBody>
          <a:bodyPr/>
          <a:lstStyle/>
          <a:p>
            <a:r>
              <a:rPr lang="en-US" dirty="0"/>
              <a:t>What is AI? </a:t>
            </a:r>
            <a:br>
              <a:rPr lang="en-US" dirty="0"/>
            </a:br>
            <a:r>
              <a:rPr lang="en-US" sz="2800" b="0" dirty="0"/>
              <a:t>Acting rationally:</a:t>
            </a:r>
            <a:endParaRPr lang="en-US" dirty="0"/>
          </a:p>
        </p:txBody>
      </p:sp>
      <p:sp>
        <p:nvSpPr>
          <p:cNvPr id="4" name="Footer Placeholder 3">
            <a:extLst>
              <a:ext uri="{FF2B5EF4-FFF2-40B4-BE49-F238E27FC236}">
                <a16:creationId xmlns:a16="http://schemas.microsoft.com/office/drawing/2014/main" id="{F7D52A2A-F5CB-4F20-AE59-6D23C723EDE8}"/>
              </a:ext>
            </a:extLst>
          </p:cNvPr>
          <p:cNvSpPr>
            <a:spLocks noGrp="1"/>
          </p:cNvSpPr>
          <p:nvPr>
            <p:ph type="ftr" sz="quarter" idx="11"/>
          </p:nvPr>
        </p:nvSpPr>
        <p:spPr/>
        <p:txBody>
          <a:bodyPr/>
          <a:lstStyle/>
          <a:p>
            <a:r>
              <a:rPr lang="en-US" dirty="0"/>
              <a:t>Credit: From Russel and Norvig slides.</a:t>
            </a:r>
          </a:p>
        </p:txBody>
      </p:sp>
      <p:sp>
        <p:nvSpPr>
          <p:cNvPr id="5" name="Slide Number Placeholder 4">
            <a:extLst>
              <a:ext uri="{FF2B5EF4-FFF2-40B4-BE49-F238E27FC236}">
                <a16:creationId xmlns:a16="http://schemas.microsoft.com/office/drawing/2014/main" id="{EEF7F9CE-5911-4343-A650-ED5F97A23322}"/>
              </a:ext>
            </a:extLst>
          </p:cNvPr>
          <p:cNvSpPr>
            <a:spLocks noGrp="1"/>
          </p:cNvSpPr>
          <p:nvPr>
            <p:ph type="sldNum" sz="quarter" idx="12"/>
          </p:nvPr>
        </p:nvSpPr>
        <p:spPr/>
        <p:txBody>
          <a:bodyPr/>
          <a:lstStyle/>
          <a:p>
            <a:fld id="{5A88E251-6D9D-4AF0-81E5-EBB35E924A1A}" type="slidenum">
              <a:rPr lang="en-US" smtClean="0"/>
              <a:pPr/>
              <a:t>35</a:t>
            </a:fld>
            <a:endParaRPr lang="en-US" dirty="0"/>
          </a:p>
        </p:txBody>
      </p:sp>
      <p:sp>
        <p:nvSpPr>
          <p:cNvPr id="7" name="Content Placeholder 6">
            <a:extLst>
              <a:ext uri="{FF2B5EF4-FFF2-40B4-BE49-F238E27FC236}">
                <a16:creationId xmlns:a16="http://schemas.microsoft.com/office/drawing/2014/main" id="{A4538BD7-A88F-4452-B679-368E3BFE5953}"/>
              </a:ext>
            </a:extLst>
          </p:cNvPr>
          <p:cNvSpPr>
            <a:spLocks noGrp="1"/>
          </p:cNvSpPr>
          <p:nvPr>
            <p:ph idx="1"/>
          </p:nvPr>
        </p:nvSpPr>
        <p:spPr/>
        <p:txBody>
          <a:bodyPr>
            <a:normAutofit/>
          </a:bodyPr>
          <a:lstStyle/>
          <a:p>
            <a:r>
              <a:rPr lang="en-US" b="1" dirty="0"/>
              <a:t>The Approach: </a:t>
            </a:r>
            <a:r>
              <a:rPr lang="en-US" dirty="0">
                <a:solidFill>
                  <a:srgbClr val="C00000"/>
                </a:solidFill>
              </a:rPr>
              <a:t>“Computational Intelligence is the study of the design of intelligent </a:t>
            </a:r>
            <a:r>
              <a:rPr lang="fr-FR" dirty="0">
                <a:solidFill>
                  <a:srgbClr val="C00000"/>
                </a:solidFill>
              </a:rPr>
              <a:t>agents.” </a:t>
            </a:r>
          </a:p>
          <a:p>
            <a:pPr marL="0" indent="0" algn="ctr">
              <a:buNone/>
            </a:pPr>
            <a:r>
              <a:rPr lang="fr-FR" dirty="0">
                <a:solidFill>
                  <a:srgbClr val="C00000"/>
                </a:solidFill>
              </a:rPr>
              <a:t>(Poole et al., 1998)</a:t>
            </a:r>
            <a:endParaRPr lang="en-US" dirty="0">
              <a:solidFill>
                <a:srgbClr val="C00000"/>
              </a:solidFill>
            </a:endParaRPr>
          </a:p>
          <a:p>
            <a:r>
              <a:rPr lang="en-US" dirty="0"/>
              <a:t>The </a:t>
            </a:r>
            <a:r>
              <a:rPr lang="en-US" b="1" dirty="0"/>
              <a:t>right thing</a:t>
            </a:r>
            <a:r>
              <a:rPr lang="en-US" dirty="0"/>
              <a:t>: that which is expected to maximize goal achievement, given the available information.</a:t>
            </a:r>
          </a:p>
          <a:p>
            <a:r>
              <a:rPr lang="en-US" dirty="0"/>
              <a:t>A </a:t>
            </a:r>
            <a:r>
              <a:rPr lang="en-US" b="1" dirty="0"/>
              <a:t>rational agent </a:t>
            </a:r>
            <a:r>
              <a:rPr lang="en-US" dirty="0"/>
              <a:t>is one that acts so as to achieve the best outcome, or when there is uncertainty, the best expected outcome.</a:t>
            </a:r>
          </a:p>
          <a:p>
            <a:r>
              <a:rPr lang="en-US" dirty="0"/>
              <a:t>Aristotle (Nicomachean Ethics):</a:t>
            </a:r>
          </a:p>
          <a:p>
            <a:pPr lvl="1"/>
            <a:r>
              <a:rPr lang="en-US" dirty="0"/>
              <a:t>“Every art and every inquiry, and similarly every action and pursuit, is thought to aim at some good.”</a:t>
            </a:r>
            <a:endParaRPr lang="en-US" b="1" dirty="0"/>
          </a:p>
        </p:txBody>
      </p:sp>
    </p:spTree>
    <p:extLst>
      <p:ext uri="{BB962C8B-B14F-4D97-AF65-F5344CB8AC3E}">
        <p14:creationId xmlns:p14="http://schemas.microsoft.com/office/powerpoint/2010/main" val="3334250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C8363-A2BB-4ECE-9F63-29FBB10B48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A8C9B7-28A0-4314-8707-A715EEF348F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E98F9E7-2405-4AB6-9636-FD62928FC7AB}"/>
              </a:ext>
            </a:extLst>
          </p:cNvPr>
          <p:cNvSpPr>
            <a:spLocks noGrp="1"/>
          </p:cNvSpPr>
          <p:nvPr>
            <p:ph type="ftr" sz="quarter" idx="11"/>
          </p:nvPr>
        </p:nvSpPr>
        <p:spPr/>
        <p:txBody>
          <a:bodyPr/>
          <a:lstStyle/>
          <a:p>
            <a:r>
              <a:rPr lang="en-US"/>
              <a:t>Computational Intelligence</a:t>
            </a:r>
            <a:endParaRPr lang="en-US" dirty="0"/>
          </a:p>
        </p:txBody>
      </p:sp>
      <p:sp>
        <p:nvSpPr>
          <p:cNvPr id="5" name="Slide Number Placeholder 4">
            <a:extLst>
              <a:ext uri="{FF2B5EF4-FFF2-40B4-BE49-F238E27FC236}">
                <a16:creationId xmlns:a16="http://schemas.microsoft.com/office/drawing/2014/main" id="{354D4866-A520-4659-BC95-D3464B5AF0B4}"/>
              </a:ext>
            </a:extLst>
          </p:cNvPr>
          <p:cNvSpPr>
            <a:spLocks noGrp="1"/>
          </p:cNvSpPr>
          <p:nvPr>
            <p:ph type="sldNum" sz="quarter" idx="12"/>
          </p:nvPr>
        </p:nvSpPr>
        <p:spPr/>
        <p:txBody>
          <a:bodyPr/>
          <a:lstStyle/>
          <a:p>
            <a:fld id="{5A88E251-6D9D-4AF0-81E5-EBB35E924A1A}" type="slidenum">
              <a:rPr lang="en-US" smtClean="0"/>
              <a:pPr/>
              <a:t>36</a:t>
            </a:fld>
            <a:endParaRPr lang="en-US" dirty="0"/>
          </a:p>
        </p:txBody>
      </p:sp>
      <p:pic>
        <p:nvPicPr>
          <p:cNvPr id="6" name="Picture 5">
            <a:extLst>
              <a:ext uri="{FF2B5EF4-FFF2-40B4-BE49-F238E27FC236}">
                <a16:creationId xmlns:a16="http://schemas.microsoft.com/office/drawing/2014/main" id="{CFCB9ACB-95EC-4C13-9892-05B560FE527D}"/>
              </a:ext>
            </a:extLst>
          </p:cNvPr>
          <p:cNvPicPr>
            <a:picLocks noChangeAspect="1"/>
          </p:cNvPicPr>
          <p:nvPr/>
        </p:nvPicPr>
        <p:blipFill>
          <a:blip r:embed="rId2"/>
          <a:stretch>
            <a:fillRect/>
          </a:stretch>
        </p:blipFill>
        <p:spPr>
          <a:xfrm>
            <a:off x="1572322" y="16657"/>
            <a:ext cx="8954429" cy="6798733"/>
          </a:xfrm>
          <a:prstGeom prst="rect">
            <a:avLst/>
          </a:prstGeom>
        </p:spPr>
      </p:pic>
    </p:spTree>
    <p:extLst>
      <p:ext uri="{BB962C8B-B14F-4D97-AF65-F5344CB8AC3E}">
        <p14:creationId xmlns:p14="http://schemas.microsoft.com/office/powerpoint/2010/main" val="457466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54200" y="1437821"/>
            <a:ext cx="8655050" cy="5134610"/>
          </a:xfrm>
          <a:prstGeom prst="rect">
            <a:avLst/>
          </a:prstGeom>
        </p:spPr>
        <p:txBody>
          <a:bodyPr vert="horz" wrap="square" lIns="0" tIns="12065" rIns="0" bIns="0" rtlCol="0">
            <a:spAutoFit/>
          </a:bodyPr>
          <a:lstStyle/>
          <a:p>
            <a:pPr marL="12700">
              <a:spcBef>
                <a:spcPts val="95"/>
              </a:spcBef>
            </a:pPr>
            <a:r>
              <a:rPr sz="2800" spc="-65" dirty="0">
                <a:solidFill>
                  <a:srgbClr val="0D0D0D"/>
                </a:solidFill>
                <a:latin typeface="Arial"/>
                <a:cs typeface="Arial"/>
              </a:rPr>
              <a:t>“The </a:t>
            </a:r>
            <a:r>
              <a:rPr sz="2800" spc="-40" dirty="0">
                <a:solidFill>
                  <a:srgbClr val="0D0D0D"/>
                </a:solidFill>
                <a:latin typeface="Arial"/>
                <a:cs typeface="Arial"/>
              </a:rPr>
              <a:t>ability </a:t>
            </a:r>
            <a:r>
              <a:rPr sz="2800" spc="20" dirty="0">
                <a:solidFill>
                  <a:srgbClr val="0D0D0D"/>
                </a:solidFill>
                <a:latin typeface="Arial"/>
                <a:cs typeface="Arial"/>
              </a:rPr>
              <a:t>to </a:t>
            </a:r>
            <a:r>
              <a:rPr sz="2800" b="1" spc="-120" dirty="0">
                <a:solidFill>
                  <a:srgbClr val="006FC0"/>
                </a:solidFill>
                <a:latin typeface="Arial"/>
                <a:cs typeface="Arial"/>
              </a:rPr>
              <a:t>learn/understand/deal </a:t>
            </a:r>
            <a:r>
              <a:rPr sz="2800" spc="15" dirty="0">
                <a:solidFill>
                  <a:srgbClr val="0D0D0D"/>
                </a:solidFill>
                <a:latin typeface="Arial"/>
                <a:cs typeface="Arial"/>
              </a:rPr>
              <a:t>with</a:t>
            </a:r>
            <a:r>
              <a:rPr sz="2800" spc="-440" dirty="0">
                <a:solidFill>
                  <a:srgbClr val="0D0D0D"/>
                </a:solidFill>
                <a:latin typeface="Arial"/>
                <a:cs typeface="Arial"/>
              </a:rPr>
              <a:t> </a:t>
            </a:r>
            <a:r>
              <a:rPr sz="2800" b="1" spc="-160" dirty="0">
                <a:solidFill>
                  <a:srgbClr val="006FC0"/>
                </a:solidFill>
                <a:latin typeface="Arial"/>
                <a:cs typeface="Arial"/>
              </a:rPr>
              <a:t>new </a:t>
            </a:r>
            <a:r>
              <a:rPr sz="2800" b="1" spc="-145" dirty="0">
                <a:solidFill>
                  <a:srgbClr val="006FC0"/>
                </a:solidFill>
                <a:latin typeface="Arial"/>
                <a:cs typeface="Arial"/>
              </a:rPr>
              <a:t>situations</a:t>
            </a:r>
            <a:r>
              <a:rPr sz="2800" spc="-145" dirty="0">
                <a:solidFill>
                  <a:srgbClr val="0D0D0D"/>
                </a:solidFill>
                <a:latin typeface="Arial"/>
                <a:cs typeface="Arial"/>
              </a:rPr>
              <a:t>”</a:t>
            </a:r>
            <a:endParaRPr sz="2800" dirty="0">
              <a:latin typeface="Arial"/>
              <a:cs typeface="Arial"/>
            </a:endParaRPr>
          </a:p>
          <a:p>
            <a:pPr>
              <a:lnSpc>
                <a:spcPct val="100000"/>
              </a:lnSpc>
            </a:pPr>
            <a:endParaRPr sz="2500" dirty="0">
              <a:latin typeface="Arial"/>
              <a:cs typeface="Arial"/>
            </a:endParaRPr>
          </a:p>
          <a:p>
            <a:pPr marL="12700" marR="1693545">
              <a:lnSpc>
                <a:spcPct val="120100"/>
              </a:lnSpc>
            </a:pPr>
            <a:r>
              <a:rPr sz="2800" spc="-65" dirty="0">
                <a:solidFill>
                  <a:srgbClr val="0D0D0D"/>
                </a:solidFill>
                <a:latin typeface="Arial"/>
                <a:cs typeface="Arial"/>
              </a:rPr>
              <a:t>“The </a:t>
            </a:r>
            <a:r>
              <a:rPr sz="2800" spc="-100" dirty="0">
                <a:solidFill>
                  <a:srgbClr val="0D0D0D"/>
                </a:solidFill>
                <a:latin typeface="Arial"/>
                <a:cs typeface="Arial"/>
              </a:rPr>
              <a:t>study </a:t>
            </a:r>
            <a:r>
              <a:rPr sz="2800" spc="-10" dirty="0">
                <a:solidFill>
                  <a:srgbClr val="0D0D0D"/>
                </a:solidFill>
                <a:latin typeface="Arial"/>
                <a:cs typeface="Arial"/>
              </a:rPr>
              <a:t>of </a:t>
            </a:r>
            <a:r>
              <a:rPr sz="2800" spc="-70" dirty="0">
                <a:solidFill>
                  <a:srgbClr val="0D0D0D"/>
                </a:solidFill>
                <a:latin typeface="Arial"/>
                <a:cs typeface="Arial"/>
              </a:rPr>
              <a:t>how </a:t>
            </a:r>
            <a:r>
              <a:rPr sz="2800" spc="25" dirty="0">
                <a:solidFill>
                  <a:srgbClr val="0D0D0D"/>
                </a:solidFill>
                <a:latin typeface="Arial"/>
                <a:cs typeface="Arial"/>
              </a:rPr>
              <a:t>to</a:t>
            </a:r>
            <a:r>
              <a:rPr sz="2800" spc="-490" dirty="0">
                <a:solidFill>
                  <a:srgbClr val="0D0D0D"/>
                </a:solidFill>
                <a:latin typeface="Arial"/>
                <a:cs typeface="Arial"/>
              </a:rPr>
              <a:t> </a:t>
            </a:r>
            <a:r>
              <a:rPr sz="2800" spc="-175" dirty="0">
                <a:solidFill>
                  <a:srgbClr val="0D0D0D"/>
                </a:solidFill>
                <a:latin typeface="Arial"/>
                <a:cs typeface="Arial"/>
              </a:rPr>
              <a:t>make </a:t>
            </a:r>
            <a:r>
              <a:rPr sz="2800" spc="-110" dirty="0">
                <a:solidFill>
                  <a:srgbClr val="0D0D0D"/>
                </a:solidFill>
                <a:latin typeface="Arial"/>
                <a:cs typeface="Arial"/>
              </a:rPr>
              <a:t>computers </a:t>
            </a:r>
            <a:r>
              <a:rPr sz="2800" spc="-90" dirty="0">
                <a:solidFill>
                  <a:srgbClr val="0D0D0D"/>
                </a:solidFill>
                <a:latin typeface="Arial"/>
                <a:cs typeface="Arial"/>
              </a:rPr>
              <a:t>do </a:t>
            </a:r>
            <a:r>
              <a:rPr sz="2800" spc="-100" dirty="0">
                <a:solidFill>
                  <a:srgbClr val="0D0D0D"/>
                </a:solidFill>
                <a:latin typeface="Arial"/>
                <a:cs typeface="Arial"/>
              </a:rPr>
              <a:t>things  </a:t>
            </a:r>
            <a:r>
              <a:rPr sz="2800" spc="-40" dirty="0">
                <a:solidFill>
                  <a:srgbClr val="0D0D0D"/>
                </a:solidFill>
                <a:latin typeface="Arial"/>
                <a:cs typeface="Arial"/>
              </a:rPr>
              <a:t>at </a:t>
            </a:r>
            <a:r>
              <a:rPr sz="2800" spc="-80" dirty="0">
                <a:solidFill>
                  <a:srgbClr val="0D0D0D"/>
                </a:solidFill>
                <a:latin typeface="Arial"/>
                <a:cs typeface="Arial"/>
              </a:rPr>
              <a:t>which </a:t>
            </a:r>
            <a:r>
              <a:rPr sz="2800" spc="-105" dirty="0">
                <a:solidFill>
                  <a:srgbClr val="0D0D0D"/>
                </a:solidFill>
                <a:latin typeface="Arial"/>
                <a:cs typeface="Arial"/>
              </a:rPr>
              <a:t>people </a:t>
            </a:r>
            <a:r>
              <a:rPr sz="2800" spc="-130" dirty="0">
                <a:solidFill>
                  <a:srgbClr val="0D0D0D"/>
                </a:solidFill>
                <a:latin typeface="Arial"/>
                <a:cs typeface="Arial"/>
              </a:rPr>
              <a:t>are </a:t>
            </a:r>
            <a:r>
              <a:rPr sz="2800" spc="-105" dirty="0">
                <a:solidFill>
                  <a:srgbClr val="0D0D0D"/>
                </a:solidFill>
                <a:latin typeface="Arial"/>
                <a:cs typeface="Arial"/>
              </a:rPr>
              <a:t>doing </a:t>
            </a:r>
            <a:r>
              <a:rPr sz="2800" spc="-65" dirty="0">
                <a:solidFill>
                  <a:srgbClr val="0D0D0D"/>
                </a:solidFill>
                <a:latin typeface="Arial"/>
                <a:cs typeface="Arial"/>
              </a:rPr>
              <a:t>better”</a:t>
            </a:r>
            <a:r>
              <a:rPr sz="1600" spc="-65" dirty="0">
                <a:solidFill>
                  <a:srgbClr val="0D0D0D"/>
                </a:solidFill>
                <a:latin typeface="Arial"/>
                <a:cs typeface="Arial"/>
              </a:rPr>
              <a:t>(IEEE,</a:t>
            </a:r>
            <a:r>
              <a:rPr sz="1600" spc="-275" dirty="0">
                <a:solidFill>
                  <a:srgbClr val="0D0D0D"/>
                </a:solidFill>
                <a:latin typeface="Arial"/>
                <a:cs typeface="Arial"/>
              </a:rPr>
              <a:t> </a:t>
            </a:r>
            <a:r>
              <a:rPr sz="1600" spc="-80" dirty="0">
                <a:solidFill>
                  <a:srgbClr val="0D0D0D"/>
                </a:solidFill>
                <a:latin typeface="Arial"/>
                <a:cs typeface="Arial"/>
              </a:rPr>
              <a:t>1996)</a:t>
            </a:r>
            <a:endParaRPr sz="1600" dirty="0">
              <a:latin typeface="Arial"/>
              <a:cs typeface="Arial"/>
            </a:endParaRPr>
          </a:p>
          <a:p>
            <a:pPr>
              <a:spcBef>
                <a:spcPts val="5"/>
              </a:spcBef>
            </a:pPr>
            <a:endParaRPr sz="2500" dirty="0">
              <a:latin typeface="Arial"/>
              <a:cs typeface="Arial"/>
            </a:endParaRPr>
          </a:p>
          <a:p>
            <a:pPr marL="12700" marR="1019810">
              <a:lnSpc>
                <a:spcPct val="120000"/>
              </a:lnSpc>
            </a:pPr>
            <a:r>
              <a:rPr sz="2800" spc="-125" dirty="0">
                <a:solidFill>
                  <a:srgbClr val="0D0D0D"/>
                </a:solidFill>
                <a:latin typeface="Arial"/>
                <a:cs typeface="Arial"/>
              </a:rPr>
              <a:t>“[…] </a:t>
            </a:r>
            <a:r>
              <a:rPr sz="2800" spc="-150" dirty="0">
                <a:solidFill>
                  <a:srgbClr val="0D0D0D"/>
                </a:solidFill>
                <a:latin typeface="Arial"/>
                <a:cs typeface="Arial"/>
              </a:rPr>
              <a:t>area </a:t>
            </a:r>
            <a:r>
              <a:rPr sz="2800" spc="-10" dirty="0">
                <a:solidFill>
                  <a:srgbClr val="0D0D0D"/>
                </a:solidFill>
                <a:latin typeface="Arial"/>
                <a:cs typeface="Arial"/>
              </a:rPr>
              <a:t>of </a:t>
            </a:r>
            <a:r>
              <a:rPr sz="2800" spc="-114" dirty="0">
                <a:solidFill>
                  <a:srgbClr val="0D0D0D"/>
                </a:solidFill>
                <a:latin typeface="Arial"/>
                <a:cs typeface="Arial"/>
              </a:rPr>
              <a:t>Computer </a:t>
            </a:r>
            <a:r>
              <a:rPr sz="2800" spc="-210" dirty="0">
                <a:solidFill>
                  <a:srgbClr val="0D0D0D"/>
                </a:solidFill>
                <a:latin typeface="Arial"/>
                <a:cs typeface="Arial"/>
              </a:rPr>
              <a:t>Science </a:t>
            </a:r>
            <a:r>
              <a:rPr sz="2800" spc="-5" dirty="0">
                <a:solidFill>
                  <a:srgbClr val="0D0D0D"/>
                </a:solidFill>
                <a:latin typeface="Arial"/>
                <a:cs typeface="Arial"/>
              </a:rPr>
              <a:t>that </a:t>
            </a:r>
            <a:r>
              <a:rPr sz="2800" spc="-105" dirty="0">
                <a:solidFill>
                  <a:srgbClr val="0D0D0D"/>
                </a:solidFill>
                <a:latin typeface="Arial"/>
                <a:cs typeface="Arial"/>
              </a:rPr>
              <a:t>study</a:t>
            </a:r>
            <a:r>
              <a:rPr sz="2800" spc="-320" dirty="0">
                <a:solidFill>
                  <a:srgbClr val="0D0D0D"/>
                </a:solidFill>
                <a:latin typeface="Arial"/>
                <a:cs typeface="Arial"/>
              </a:rPr>
              <a:t> </a:t>
            </a:r>
            <a:r>
              <a:rPr sz="2800" spc="-110" dirty="0">
                <a:solidFill>
                  <a:srgbClr val="0D0D0D"/>
                </a:solidFill>
                <a:latin typeface="Arial"/>
                <a:cs typeface="Arial"/>
              </a:rPr>
              <a:t>techniques  </a:t>
            </a:r>
            <a:r>
              <a:rPr sz="2800" spc="20" dirty="0">
                <a:solidFill>
                  <a:srgbClr val="0D0D0D"/>
                </a:solidFill>
                <a:latin typeface="Arial"/>
                <a:cs typeface="Arial"/>
              </a:rPr>
              <a:t>to </a:t>
            </a:r>
            <a:r>
              <a:rPr sz="2800" spc="-110" dirty="0">
                <a:solidFill>
                  <a:srgbClr val="0D0D0D"/>
                </a:solidFill>
                <a:latin typeface="Arial"/>
                <a:cs typeface="Arial"/>
              </a:rPr>
              <a:t>create </a:t>
            </a:r>
            <a:r>
              <a:rPr sz="2800" b="1" spc="-140" dirty="0">
                <a:solidFill>
                  <a:srgbClr val="C00000"/>
                </a:solidFill>
                <a:latin typeface="Arial"/>
                <a:cs typeface="Arial"/>
              </a:rPr>
              <a:t>Intelligent </a:t>
            </a:r>
            <a:r>
              <a:rPr sz="2800" b="1" spc="-150" dirty="0">
                <a:solidFill>
                  <a:srgbClr val="C00000"/>
                </a:solidFill>
                <a:latin typeface="Arial"/>
                <a:cs typeface="Arial"/>
              </a:rPr>
              <a:t>Systems</a:t>
            </a:r>
            <a:r>
              <a:rPr sz="2800" spc="-150" dirty="0">
                <a:solidFill>
                  <a:srgbClr val="0D0D0D"/>
                </a:solidFill>
                <a:latin typeface="Arial"/>
                <a:cs typeface="Arial"/>
              </a:rPr>
              <a:t>”</a:t>
            </a:r>
            <a:r>
              <a:rPr sz="1600" spc="-150" dirty="0">
                <a:solidFill>
                  <a:srgbClr val="0D0D0D"/>
                </a:solidFill>
                <a:latin typeface="Arial"/>
                <a:cs typeface="Arial"/>
              </a:rPr>
              <a:t>(Nilsson,</a:t>
            </a:r>
            <a:r>
              <a:rPr sz="1600" spc="-260" dirty="0">
                <a:solidFill>
                  <a:srgbClr val="0D0D0D"/>
                </a:solidFill>
                <a:latin typeface="Arial"/>
                <a:cs typeface="Arial"/>
              </a:rPr>
              <a:t> </a:t>
            </a:r>
            <a:r>
              <a:rPr sz="1600" spc="-80" dirty="0">
                <a:solidFill>
                  <a:srgbClr val="0D0D0D"/>
                </a:solidFill>
                <a:latin typeface="Arial"/>
                <a:cs typeface="Arial"/>
              </a:rPr>
              <a:t>1998)</a:t>
            </a:r>
            <a:endParaRPr sz="1600" dirty="0">
              <a:latin typeface="Arial"/>
              <a:cs typeface="Arial"/>
            </a:endParaRPr>
          </a:p>
          <a:p>
            <a:pPr>
              <a:spcBef>
                <a:spcPts val="10"/>
              </a:spcBef>
            </a:pPr>
            <a:endParaRPr sz="2500" dirty="0">
              <a:latin typeface="Arial"/>
              <a:cs typeface="Arial"/>
            </a:endParaRPr>
          </a:p>
          <a:p>
            <a:pPr marL="12700" marR="2623820">
              <a:lnSpc>
                <a:spcPct val="120000"/>
              </a:lnSpc>
            </a:pPr>
            <a:r>
              <a:rPr sz="2800" spc="-105" dirty="0">
                <a:solidFill>
                  <a:srgbClr val="0D0D0D"/>
                </a:solidFill>
                <a:latin typeface="Arial"/>
                <a:cs typeface="Arial"/>
              </a:rPr>
              <a:t>“</a:t>
            </a:r>
            <a:r>
              <a:rPr sz="2800" b="1" spc="-105" dirty="0">
                <a:solidFill>
                  <a:srgbClr val="C00000"/>
                </a:solidFill>
                <a:latin typeface="Arial"/>
                <a:cs typeface="Arial"/>
              </a:rPr>
              <a:t>Intelligent </a:t>
            </a:r>
            <a:r>
              <a:rPr sz="2800" b="1" spc="-180" dirty="0">
                <a:solidFill>
                  <a:srgbClr val="C00000"/>
                </a:solidFill>
                <a:latin typeface="Arial"/>
                <a:cs typeface="Arial"/>
              </a:rPr>
              <a:t>behavior </a:t>
            </a:r>
            <a:r>
              <a:rPr sz="2800" spc="-130" dirty="0">
                <a:solidFill>
                  <a:srgbClr val="0D0D0D"/>
                </a:solidFill>
                <a:latin typeface="Arial"/>
                <a:cs typeface="Arial"/>
              </a:rPr>
              <a:t>involves </a:t>
            </a:r>
            <a:r>
              <a:rPr sz="2800" spc="-80" dirty="0">
                <a:solidFill>
                  <a:srgbClr val="0D0D0D"/>
                </a:solidFill>
                <a:latin typeface="Arial"/>
                <a:cs typeface="Arial"/>
              </a:rPr>
              <a:t>perception,  </a:t>
            </a:r>
            <a:r>
              <a:rPr sz="2800" spc="-125" dirty="0">
                <a:solidFill>
                  <a:srgbClr val="0D0D0D"/>
                </a:solidFill>
                <a:latin typeface="Arial"/>
                <a:cs typeface="Arial"/>
              </a:rPr>
              <a:t>reasoning, </a:t>
            </a:r>
            <a:r>
              <a:rPr sz="2800" spc="-90" dirty="0">
                <a:solidFill>
                  <a:srgbClr val="0D0D0D"/>
                </a:solidFill>
                <a:latin typeface="Arial"/>
                <a:cs typeface="Arial"/>
              </a:rPr>
              <a:t>learning, </a:t>
            </a:r>
            <a:r>
              <a:rPr sz="2800" spc="-105" dirty="0">
                <a:solidFill>
                  <a:srgbClr val="0D0D0D"/>
                </a:solidFill>
                <a:latin typeface="Arial"/>
                <a:cs typeface="Arial"/>
              </a:rPr>
              <a:t>communicating </a:t>
            </a:r>
            <a:r>
              <a:rPr sz="2800" spc="-135" dirty="0">
                <a:solidFill>
                  <a:srgbClr val="0D0D0D"/>
                </a:solidFill>
                <a:latin typeface="Arial"/>
                <a:cs typeface="Arial"/>
              </a:rPr>
              <a:t>and  </a:t>
            </a:r>
            <a:r>
              <a:rPr sz="2800" spc="-75" dirty="0">
                <a:solidFill>
                  <a:srgbClr val="0D0D0D"/>
                </a:solidFill>
                <a:latin typeface="Arial"/>
                <a:cs typeface="Arial"/>
              </a:rPr>
              <a:t>action </a:t>
            </a:r>
            <a:r>
              <a:rPr sz="2800" spc="-35" dirty="0">
                <a:solidFill>
                  <a:srgbClr val="0D0D0D"/>
                </a:solidFill>
                <a:latin typeface="Arial"/>
                <a:cs typeface="Arial"/>
              </a:rPr>
              <a:t>in </a:t>
            </a:r>
            <a:r>
              <a:rPr sz="2800" spc="-135" dirty="0">
                <a:solidFill>
                  <a:srgbClr val="0D0D0D"/>
                </a:solidFill>
                <a:latin typeface="Arial"/>
                <a:cs typeface="Arial"/>
              </a:rPr>
              <a:t>complex </a:t>
            </a:r>
            <a:r>
              <a:rPr sz="2800" spc="-75" dirty="0">
                <a:solidFill>
                  <a:srgbClr val="0D0D0D"/>
                </a:solidFill>
                <a:latin typeface="Arial"/>
                <a:cs typeface="Arial"/>
              </a:rPr>
              <a:t>environments”</a:t>
            </a:r>
            <a:r>
              <a:rPr sz="1600" spc="-75" dirty="0">
                <a:solidFill>
                  <a:srgbClr val="0D0D0D"/>
                </a:solidFill>
                <a:latin typeface="Arial"/>
                <a:cs typeface="Arial"/>
              </a:rPr>
              <a:t>(Nilsson,</a:t>
            </a:r>
            <a:r>
              <a:rPr sz="1600" spc="-210" dirty="0">
                <a:solidFill>
                  <a:srgbClr val="0D0D0D"/>
                </a:solidFill>
                <a:latin typeface="Arial"/>
                <a:cs typeface="Arial"/>
              </a:rPr>
              <a:t> </a:t>
            </a:r>
            <a:r>
              <a:rPr sz="1600" spc="-80" dirty="0">
                <a:solidFill>
                  <a:srgbClr val="0D0D0D"/>
                </a:solidFill>
                <a:latin typeface="Arial"/>
                <a:cs typeface="Arial"/>
              </a:rPr>
              <a:t>1998)</a:t>
            </a:r>
            <a:endParaRPr sz="1600" dirty="0">
              <a:latin typeface="Arial"/>
              <a:cs typeface="Arial"/>
            </a:endParaRPr>
          </a:p>
        </p:txBody>
      </p:sp>
      <p:grpSp>
        <p:nvGrpSpPr>
          <p:cNvPr id="3" name="object 3"/>
          <p:cNvGrpSpPr/>
          <p:nvPr/>
        </p:nvGrpSpPr>
        <p:grpSpPr>
          <a:xfrm>
            <a:off x="1524000" y="6758939"/>
            <a:ext cx="9144000" cy="100965"/>
            <a:chOff x="0" y="6758938"/>
            <a:chExt cx="9144000" cy="100965"/>
          </a:xfrm>
        </p:grpSpPr>
        <p:sp>
          <p:nvSpPr>
            <p:cNvPr id="4" name="object 4"/>
            <p:cNvSpPr/>
            <p:nvPr/>
          </p:nvSpPr>
          <p:spPr>
            <a:xfrm>
              <a:off x="0" y="6778750"/>
              <a:ext cx="2373840" cy="792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6824471"/>
              <a:ext cx="2304415" cy="35560"/>
            </a:xfrm>
            <a:custGeom>
              <a:avLst/>
              <a:gdLst/>
              <a:ahLst/>
              <a:cxnLst/>
              <a:rect l="l" t="t" r="r" b="b"/>
              <a:pathLst>
                <a:path w="2304415" h="35559">
                  <a:moveTo>
                    <a:pt x="2304288" y="0"/>
                  </a:moveTo>
                  <a:lnTo>
                    <a:pt x="0" y="0"/>
                  </a:lnTo>
                  <a:lnTo>
                    <a:pt x="0" y="35051"/>
                  </a:lnTo>
                  <a:lnTo>
                    <a:pt x="2304288" y="35051"/>
                  </a:lnTo>
                  <a:lnTo>
                    <a:pt x="2304288" y="0"/>
                  </a:lnTo>
                  <a:close/>
                </a:path>
              </a:pathLst>
            </a:custGeom>
            <a:solidFill>
              <a:srgbClr val="FF9900"/>
            </a:solidFill>
          </p:spPr>
          <p:txBody>
            <a:bodyPr wrap="square" lIns="0" tIns="0" rIns="0" bIns="0" rtlCol="0"/>
            <a:lstStyle/>
            <a:p>
              <a:endParaRPr/>
            </a:p>
          </p:txBody>
        </p:sp>
        <p:sp>
          <p:nvSpPr>
            <p:cNvPr id="6" name="object 6"/>
            <p:cNvSpPr/>
            <p:nvPr/>
          </p:nvSpPr>
          <p:spPr>
            <a:xfrm>
              <a:off x="2200655" y="6758938"/>
              <a:ext cx="2462784" cy="990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289048" y="6824471"/>
              <a:ext cx="2286000" cy="35560"/>
            </a:xfrm>
            <a:custGeom>
              <a:avLst/>
              <a:gdLst/>
              <a:ahLst/>
              <a:cxnLst/>
              <a:rect l="l" t="t" r="r" b="b"/>
              <a:pathLst>
                <a:path w="2286000" h="35559">
                  <a:moveTo>
                    <a:pt x="2286000" y="0"/>
                  </a:moveTo>
                  <a:lnTo>
                    <a:pt x="0" y="0"/>
                  </a:lnTo>
                  <a:lnTo>
                    <a:pt x="0" y="35051"/>
                  </a:lnTo>
                  <a:lnTo>
                    <a:pt x="2286000" y="35051"/>
                  </a:lnTo>
                  <a:lnTo>
                    <a:pt x="2286000" y="0"/>
                  </a:lnTo>
                  <a:close/>
                </a:path>
              </a:pathLst>
            </a:custGeom>
            <a:solidFill>
              <a:srgbClr val="C00000"/>
            </a:solidFill>
          </p:spPr>
          <p:txBody>
            <a:bodyPr wrap="square" lIns="0" tIns="0" rIns="0" bIns="0" rtlCol="0"/>
            <a:lstStyle/>
            <a:p>
              <a:endParaRPr/>
            </a:p>
          </p:txBody>
        </p:sp>
        <p:sp>
          <p:nvSpPr>
            <p:cNvPr id="8" name="object 8"/>
            <p:cNvSpPr/>
            <p:nvPr/>
          </p:nvSpPr>
          <p:spPr>
            <a:xfrm>
              <a:off x="4482084" y="6758938"/>
              <a:ext cx="2462784" cy="9906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570476" y="6824471"/>
              <a:ext cx="2286000" cy="35560"/>
            </a:xfrm>
            <a:custGeom>
              <a:avLst/>
              <a:gdLst/>
              <a:ahLst/>
              <a:cxnLst/>
              <a:rect l="l" t="t" r="r" b="b"/>
              <a:pathLst>
                <a:path w="2286000" h="35559">
                  <a:moveTo>
                    <a:pt x="2286000" y="0"/>
                  </a:moveTo>
                  <a:lnTo>
                    <a:pt x="0" y="0"/>
                  </a:lnTo>
                  <a:lnTo>
                    <a:pt x="0" y="35051"/>
                  </a:lnTo>
                  <a:lnTo>
                    <a:pt x="2286000" y="35051"/>
                  </a:lnTo>
                  <a:lnTo>
                    <a:pt x="2286000" y="0"/>
                  </a:lnTo>
                  <a:close/>
                </a:path>
              </a:pathLst>
            </a:custGeom>
            <a:solidFill>
              <a:srgbClr val="006FC0"/>
            </a:solidFill>
          </p:spPr>
          <p:txBody>
            <a:bodyPr wrap="square" lIns="0" tIns="0" rIns="0" bIns="0" rtlCol="0"/>
            <a:lstStyle/>
            <a:p>
              <a:endParaRPr/>
            </a:p>
          </p:txBody>
        </p:sp>
        <p:sp>
          <p:nvSpPr>
            <p:cNvPr id="10" name="object 10"/>
            <p:cNvSpPr/>
            <p:nvPr/>
          </p:nvSpPr>
          <p:spPr>
            <a:xfrm>
              <a:off x="6760464" y="6758938"/>
              <a:ext cx="2383535" cy="9906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848856" y="6824471"/>
              <a:ext cx="2295525" cy="33655"/>
            </a:xfrm>
            <a:custGeom>
              <a:avLst/>
              <a:gdLst/>
              <a:ahLst/>
              <a:cxnLst/>
              <a:rect l="l" t="t" r="r" b="b"/>
              <a:pathLst>
                <a:path w="2295525" h="33654">
                  <a:moveTo>
                    <a:pt x="2295144" y="33526"/>
                  </a:moveTo>
                  <a:lnTo>
                    <a:pt x="2295144" y="0"/>
                  </a:lnTo>
                  <a:lnTo>
                    <a:pt x="0" y="0"/>
                  </a:lnTo>
                  <a:lnTo>
                    <a:pt x="0" y="33526"/>
                  </a:lnTo>
                  <a:lnTo>
                    <a:pt x="2295144" y="33526"/>
                  </a:lnTo>
                  <a:close/>
                </a:path>
              </a:pathLst>
            </a:custGeom>
            <a:solidFill>
              <a:srgbClr val="00AF50"/>
            </a:solidFill>
          </p:spPr>
          <p:txBody>
            <a:bodyPr wrap="square" lIns="0" tIns="0" rIns="0" bIns="0" rtlCol="0"/>
            <a:lstStyle/>
            <a:p>
              <a:endParaRPr/>
            </a:p>
          </p:txBody>
        </p:sp>
      </p:grpSp>
      <p:sp>
        <p:nvSpPr>
          <p:cNvPr id="13" name="object 13"/>
          <p:cNvSpPr txBox="1">
            <a:spLocks noGrp="1"/>
          </p:cNvSpPr>
          <p:nvPr>
            <p:ph type="title"/>
          </p:nvPr>
        </p:nvSpPr>
        <p:spPr>
          <a:xfrm>
            <a:off x="3123947" y="314909"/>
            <a:ext cx="6772275" cy="697230"/>
          </a:xfrm>
          <a:prstGeom prst="rect">
            <a:avLst/>
          </a:prstGeom>
        </p:spPr>
        <p:txBody>
          <a:bodyPr vert="horz" wrap="square" lIns="0" tIns="13335" rIns="0" bIns="0" rtlCol="0" anchor="ctr">
            <a:spAutoFit/>
          </a:bodyPr>
          <a:lstStyle/>
          <a:p>
            <a:pPr marL="12700">
              <a:spcBef>
                <a:spcPts val="105"/>
              </a:spcBef>
            </a:pPr>
            <a:r>
              <a:rPr sz="4400" spc="-120" dirty="0"/>
              <a:t>What </a:t>
            </a:r>
            <a:r>
              <a:rPr sz="4400" spc="-225" dirty="0"/>
              <a:t>is </a:t>
            </a:r>
            <a:r>
              <a:rPr sz="4400" spc="-55" dirty="0"/>
              <a:t>Artificial</a:t>
            </a:r>
            <a:r>
              <a:rPr sz="4400" spc="-355" dirty="0"/>
              <a:t> </a:t>
            </a:r>
            <a:r>
              <a:rPr sz="4400" spc="-160" dirty="0"/>
              <a:t>Intelligence?</a:t>
            </a:r>
            <a:endParaRPr sz="4400" dirty="0"/>
          </a:p>
        </p:txBody>
      </p:sp>
      <p:grpSp>
        <p:nvGrpSpPr>
          <p:cNvPr id="15" name="object 15"/>
          <p:cNvGrpSpPr/>
          <p:nvPr/>
        </p:nvGrpSpPr>
        <p:grpSpPr>
          <a:xfrm>
            <a:off x="1524000" y="4221478"/>
            <a:ext cx="9144000" cy="2636520"/>
            <a:chOff x="0" y="4221478"/>
            <a:chExt cx="9144000" cy="2636520"/>
          </a:xfrm>
        </p:grpSpPr>
        <p:sp>
          <p:nvSpPr>
            <p:cNvPr id="16" name="object 16"/>
            <p:cNvSpPr/>
            <p:nvPr/>
          </p:nvSpPr>
          <p:spPr>
            <a:xfrm>
              <a:off x="0" y="6737602"/>
              <a:ext cx="2392680" cy="120396"/>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0" y="6803135"/>
              <a:ext cx="2304415" cy="53340"/>
            </a:xfrm>
            <a:custGeom>
              <a:avLst/>
              <a:gdLst/>
              <a:ahLst/>
              <a:cxnLst/>
              <a:rect l="l" t="t" r="r" b="b"/>
              <a:pathLst>
                <a:path w="2304415" h="53340">
                  <a:moveTo>
                    <a:pt x="2304288" y="0"/>
                  </a:moveTo>
                  <a:lnTo>
                    <a:pt x="0" y="0"/>
                  </a:lnTo>
                  <a:lnTo>
                    <a:pt x="0" y="53340"/>
                  </a:lnTo>
                  <a:lnTo>
                    <a:pt x="2304288" y="53340"/>
                  </a:lnTo>
                  <a:lnTo>
                    <a:pt x="2304288" y="0"/>
                  </a:lnTo>
                  <a:close/>
                </a:path>
              </a:pathLst>
            </a:custGeom>
            <a:solidFill>
              <a:srgbClr val="FF9900"/>
            </a:solidFill>
          </p:spPr>
          <p:txBody>
            <a:bodyPr wrap="square" lIns="0" tIns="0" rIns="0" bIns="0" rtlCol="0"/>
            <a:lstStyle/>
            <a:p>
              <a:endParaRPr/>
            </a:p>
          </p:txBody>
        </p:sp>
        <p:sp>
          <p:nvSpPr>
            <p:cNvPr id="18" name="object 18"/>
            <p:cNvSpPr/>
            <p:nvPr/>
          </p:nvSpPr>
          <p:spPr>
            <a:xfrm>
              <a:off x="2200655" y="6737602"/>
              <a:ext cx="2462784" cy="120396"/>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2289048"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C00000"/>
            </a:solidFill>
          </p:spPr>
          <p:txBody>
            <a:bodyPr wrap="square" lIns="0" tIns="0" rIns="0" bIns="0" rtlCol="0"/>
            <a:lstStyle/>
            <a:p>
              <a:endParaRPr/>
            </a:p>
          </p:txBody>
        </p:sp>
        <p:sp>
          <p:nvSpPr>
            <p:cNvPr id="20" name="object 20"/>
            <p:cNvSpPr/>
            <p:nvPr/>
          </p:nvSpPr>
          <p:spPr>
            <a:xfrm>
              <a:off x="4482084" y="6737602"/>
              <a:ext cx="2462784" cy="120396"/>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4570476"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006FC0"/>
            </a:solidFill>
          </p:spPr>
          <p:txBody>
            <a:bodyPr wrap="square" lIns="0" tIns="0" rIns="0" bIns="0" rtlCol="0"/>
            <a:lstStyle/>
            <a:p>
              <a:endParaRPr/>
            </a:p>
          </p:txBody>
        </p:sp>
        <p:sp>
          <p:nvSpPr>
            <p:cNvPr id="22" name="object 22"/>
            <p:cNvSpPr/>
            <p:nvPr/>
          </p:nvSpPr>
          <p:spPr>
            <a:xfrm>
              <a:off x="6760464" y="6737602"/>
              <a:ext cx="2383535" cy="120396"/>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6848856" y="6803135"/>
              <a:ext cx="2295525" cy="53340"/>
            </a:xfrm>
            <a:custGeom>
              <a:avLst/>
              <a:gdLst/>
              <a:ahLst/>
              <a:cxnLst/>
              <a:rect l="l" t="t" r="r" b="b"/>
              <a:pathLst>
                <a:path w="2295525" h="53340">
                  <a:moveTo>
                    <a:pt x="0" y="53340"/>
                  </a:moveTo>
                  <a:lnTo>
                    <a:pt x="2295144" y="53340"/>
                  </a:lnTo>
                  <a:lnTo>
                    <a:pt x="2295144" y="0"/>
                  </a:lnTo>
                  <a:lnTo>
                    <a:pt x="0" y="0"/>
                  </a:lnTo>
                  <a:lnTo>
                    <a:pt x="0" y="53340"/>
                  </a:lnTo>
                  <a:close/>
                </a:path>
              </a:pathLst>
            </a:custGeom>
            <a:solidFill>
              <a:srgbClr val="00AF50"/>
            </a:solidFill>
          </p:spPr>
          <p:txBody>
            <a:bodyPr wrap="square" lIns="0" tIns="0" rIns="0" bIns="0" rtlCol="0"/>
            <a:lstStyle/>
            <a:p>
              <a:endParaRPr/>
            </a:p>
          </p:txBody>
        </p:sp>
        <p:sp>
          <p:nvSpPr>
            <p:cNvPr id="24" name="object 24"/>
            <p:cNvSpPr/>
            <p:nvPr/>
          </p:nvSpPr>
          <p:spPr>
            <a:xfrm>
              <a:off x="6178296" y="4221478"/>
              <a:ext cx="2965703" cy="2636519"/>
            </a:xfrm>
            <a:prstGeom prst="rect">
              <a:avLst/>
            </a:prstGeom>
            <a:blipFill>
              <a:blip r:embed="rId8" cstate="print"/>
              <a:stretch>
                <a:fillRect/>
              </a:stretch>
            </a:blipFill>
          </p:spPr>
          <p:txBody>
            <a:bodyPr wrap="square" lIns="0" tIns="0" rIns="0" bIns="0" rtlCol="0"/>
            <a:lstStyle/>
            <a:p>
              <a:endParaRPr/>
            </a:p>
          </p:txBody>
        </p:sp>
      </p:grpSp>
      <p:sp>
        <p:nvSpPr>
          <p:cNvPr id="25" name="object 25"/>
          <p:cNvSpPr txBox="1"/>
          <p:nvPr/>
        </p:nvSpPr>
        <p:spPr>
          <a:xfrm>
            <a:off x="10003281" y="6464680"/>
            <a:ext cx="153670" cy="153888"/>
          </a:xfrm>
          <a:prstGeom prst="rect">
            <a:avLst/>
          </a:prstGeom>
        </p:spPr>
        <p:txBody>
          <a:bodyPr vert="horz" wrap="square" lIns="0" tIns="0" rIns="0" bIns="0" rtlCol="0">
            <a:spAutoFit/>
          </a:bodyPr>
          <a:lstStyle/>
          <a:p>
            <a:pPr marL="38100">
              <a:lnSpc>
                <a:spcPts val="1240"/>
              </a:lnSpc>
            </a:pPr>
            <a:fld id="{81D60167-4931-47E6-BA6A-407CBD079E47}" type="slidenum">
              <a:rPr sz="1200" spc="-60" dirty="0">
                <a:solidFill>
                  <a:srgbClr val="888888"/>
                </a:solidFill>
                <a:latin typeface="Arial"/>
                <a:cs typeface="Arial"/>
              </a:rPr>
              <a:pPr marL="38100">
                <a:lnSpc>
                  <a:spcPts val="1240"/>
                </a:lnSpc>
              </a:pPr>
              <a:t>37</a:t>
            </a:fld>
            <a:endParaRPr sz="12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DF6F-7331-42E7-B935-2ABBA23D284E}"/>
              </a:ext>
            </a:extLst>
          </p:cNvPr>
          <p:cNvSpPr>
            <a:spLocks noGrp="1"/>
          </p:cNvSpPr>
          <p:nvPr>
            <p:ph type="title"/>
          </p:nvPr>
        </p:nvSpPr>
        <p:spPr/>
        <p:txBody>
          <a:bodyPr/>
          <a:lstStyle/>
          <a:p>
            <a:r>
              <a:rPr lang="en-US" dirty="0"/>
              <a:t>Relationships among components of intelligent systems (AI):</a:t>
            </a:r>
          </a:p>
        </p:txBody>
      </p:sp>
      <p:sp>
        <p:nvSpPr>
          <p:cNvPr id="3" name="Content Placeholder 2">
            <a:extLst>
              <a:ext uri="{FF2B5EF4-FFF2-40B4-BE49-F238E27FC236}">
                <a16:creationId xmlns:a16="http://schemas.microsoft.com/office/drawing/2014/main" id="{67CCABCF-F2AC-4A67-B426-31210F62A295}"/>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41AAF97D-9944-4810-A2D0-190EDB103EAA}"/>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99514CC6-4C74-4071-BEFB-E3DD2E8F19ED}"/>
              </a:ext>
            </a:extLst>
          </p:cNvPr>
          <p:cNvSpPr>
            <a:spLocks noGrp="1"/>
          </p:cNvSpPr>
          <p:nvPr>
            <p:ph type="sldNum" sz="quarter" idx="12"/>
          </p:nvPr>
        </p:nvSpPr>
        <p:spPr/>
        <p:txBody>
          <a:bodyPr/>
          <a:lstStyle/>
          <a:p>
            <a:fld id="{5A88E251-6D9D-4AF0-81E5-EBB35E924A1A}" type="slidenum">
              <a:rPr lang="en-US" smtClean="0"/>
              <a:pPr/>
              <a:t>38</a:t>
            </a:fld>
            <a:endParaRPr lang="en-US" dirty="0"/>
          </a:p>
        </p:txBody>
      </p:sp>
      <p:sp>
        <p:nvSpPr>
          <p:cNvPr id="21" name="object 13">
            <a:extLst>
              <a:ext uri="{FF2B5EF4-FFF2-40B4-BE49-F238E27FC236}">
                <a16:creationId xmlns:a16="http://schemas.microsoft.com/office/drawing/2014/main" id="{C7EAB6AC-390D-4A82-8DF0-C106F851EBFC}"/>
              </a:ext>
            </a:extLst>
          </p:cNvPr>
          <p:cNvSpPr/>
          <p:nvPr/>
        </p:nvSpPr>
        <p:spPr>
          <a:xfrm>
            <a:off x="1969511" y="1493746"/>
            <a:ext cx="7527035" cy="454761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08020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56AB-BE2A-4CD1-A60A-D09D457CB9FE}"/>
              </a:ext>
            </a:extLst>
          </p:cNvPr>
          <p:cNvSpPr>
            <a:spLocks noGrp="1"/>
          </p:cNvSpPr>
          <p:nvPr>
            <p:ph type="title"/>
          </p:nvPr>
        </p:nvSpPr>
        <p:spPr/>
        <p:txBody>
          <a:bodyPr/>
          <a:lstStyle/>
          <a:p>
            <a:r>
              <a:rPr lang="en-US" dirty="0"/>
              <a:t>#1. Artificial Neural Networks</a:t>
            </a:r>
          </a:p>
        </p:txBody>
      </p:sp>
      <p:sp>
        <p:nvSpPr>
          <p:cNvPr id="3" name="Content Placeholder 2">
            <a:extLst>
              <a:ext uri="{FF2B5EF4-FFF2-40B4-BE49-F238E27FC236}">
                <a16:creationId xmlns:a16="http://schemas.microsoft.com/office/drawing/2014/main" id="{E5FFD7B1-ABD4-4B53-8077-4D5965142763}"/>
              </a:ext>
            </a:extLst>
          </p:cNvPr>
          <p:cNvSpPr>
            <a:spLocks noGrp="1"/>
          </p:cNvSpPr>
          <p:nvPr>
            <p:ph idx="1"/>
          </p:nvPr>
        </p:nvSpPr>
        <p:spPr/>
        <p:txBody>
          <a:bodyPr>
            <a:normAutofit fontScale="92500" lnSpcReduction="20000"/>
          </a:bodyPr>
          <a:lstStyle/>
          <a:p>
            <a:r>
              <a:rPr lang="en-US" dirty="0"/>
              <a:t>Inspired in biological neural systems;</a:t>
            </a:r>
          </a:p>
          <a:p>
            <a:r>
              <a:rPr lang="en-US" dirty="0"/>
              <a:t>Ability to learn, memorize and still generalize;</a:t>
            </a:r>
          </a:p>
          <a:p>
            <a:r>
              <a:rPr lang="en-US" dirty="0"/>
              <a:t>Techniques:</a:t>
            </a:r>
          </a:p>
          <a:p>
            <a:pPr lvl="1"/>
            <a:r>
              <a:rPr lang="en-US" dirty="0"/>
              <a:t>Multilayer Perceptron (MLP),</a:t>
            </a:r>
          </a:p>
          <a:p>
            <a:pPr lvl="1"/>
            <a:r>
              <a:rPr lang="en-US" dirty="0"/>
              <a:t>Radial Basis Function (RBF)</a:t>
            </a:r>
          </a:p>
          <a:p>
            <a:pPr lvl="1"/>
            <a:r>
              <a:rPr lang="en-US" dirty="0"/>
              <a:t>Probabilistic Neural Network (PNN)</a:t>
            </a:r>
          </a:p>
          <a:p>
            <a:r>
              <a:rPr lang="en-US" dirty="0"/>
              <a:t>Applications:</a:t>
            </a:r>
          </a:p>
          <a:p>
            <a:pPr lvl="1"/>
            <a:r>
              <a:rPr lang="en-US" dirty="0"/>
              <a:t>Function/time series approximation;</a:t>
            </a:r>
          </a:p>
          <a:p>
            <a:pPr lvl="1"/>
            <a:r>
              <a:rPr lang="en-US" dirty="0"/>
              <a:t>Control process and optimization;</a:t>
            </a:r>
          </a:p>
          <a:p>
            <a:pPr lvl="1"/>
            <a:r>
              <a:rPr lang="en-US" dirty="0"/>
              <a:t>Pattern Recognition/classification;</a:t>
            </a:r>
          </a:p>
          <a:p>
            <a:pPr lvl="1"/>
            <a:r>
              <a:rPr lang="en-US" dirty="0"/>
              <a:t>Clustering;</a:t>
            </a:r>
          </a:p>
          <a:p>
            <a:pPr lvl="1"/>
            <a:r>
              <a:rPr lang="en-US" dirty="0"/>
              <a:t>Associative memories;</a:t>
            </a:r>
          </a:p>
        </p:txBody>
      </p:sp>
      <p:sp>
        <p:nvSpPr>
          <p:cNvPr id="4" name="Footer Placeholder 3">
            <a:extLst>
              <a:ext uri="{FF2B5EF4-FFF2-40B4-BE49-F238E27FC236}">
                <a16:creationId xmlns:a16="http://schemas.microsoft.com/office/drawing/2014/main" id="{C1D27E1F-F12E-4087-B2A0-6BC94AC2C565}"/>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ADCC7346-2DFA-46FA-B4B6-B29197048DE3}"/>
              </a:ext>
            </a:extLst>
          </p:cNvPr>
          <p:cNvSpPr>
            <a:spLocks noGrp="1"/>
          </p:cNvSpPr>
          <p:nvPr>
            <p:ph type="sldNum" sz="quarter" idx="12"/>
          </p:nvPr>
        </p:nvSpPr>
        <p:spPr/>
        <p:txBody>
          <a:bodyPr/>
          <a:lstStyle/>
          <a:p>
            <a:fld id="{5A88E251-6D9D-4AF0-81E5-EBB35E924A1A}" type="slidenum">
              <a:rPr lang="en-US" smtClean="0"/>
              <a:pPr/>
              <a:t>39</a:t>
            </a:fld>
            <a:endParaRPr lang="en-US" dirty="0"/>
          </a:p>
        </p:txBody>
      </p:sp>
      <p:sp>
        <p:nvSpPr>
          <p:cNvPr id="6" name="object 2">
            <a:extLst>
              <a:ext uri="{FF2B5EF4-FFF2-40B4-BE49-F238E27FC236}">
                <a16:creationId xmlns:a16="http://schemas.microsoft.com/office/drawing/2014/main" id="{590E4AFA-1455-4053-A3EC-43FC64B9FF78}"/>
              </a:ext>
            </a:extLst>
          </p:cNvPr>
          <p:cNvSpPr/>
          <p:nvPr/>
        </p:nvSpPr>
        <p:spPr>
          <a:xfrm>
            <a:off x="7155310" y="4015818"/>
            <a:ext cx="3577727" cy="2323748"/>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TextBox 6">
            <a:extLst>
              <a:ext uri="{FF2B5EF4-FFF2-40B4-BE49-F238E27FC236}">
                <a16:creationId xmlns:a16="http://schemas.microsoft.com/office/drawing/2014/main" id="{FEFD47FC-2B49-4C39-BE32-166BBE4740A1}"/>
              </a:ext>
            </a:extLst>
          </p:cNvPr>
          <p:cNvSpPr txBox="1"/>
          <p:nvPr/>
        </p:nvSpPr>
        <p:spPr>
          <a:xfrm>
            <a:off x="6912871" y="1984493"/>
            <a:ext cx="4927195" cy="1754326"/>
          </a:xfrm>
          <a:prstGeom prst="rect">
            <a:avLst/>
          </a:prstGeom>
          <a:noFill/>
        </p:spPr>
        <p:txBody>
          <a:bodyPr wrap="square" rtlCol="0">
            <a:spAutoFit/>
          </a:bodyPr>
          <a:lstStyle/>
          <a:p>
            <a:pPr marL="285750" indent="-285750">
              <a:buFont typeface="Wingdings" panose="05000000000000000000" pitchFamily="2" charset="2"/>
              <a:buChar char="Ø"/>
            </a:pPr>
            <a:r>
              <a:rPr lang="en-US" altLang="en-US" dirty="0">
                <a:solidFill>
                  <a:srgbClr val="C00000"/>
                </a:solidFill>
                <a:latin typeface="Calibri" panose="020F0502020204030204" pitchFamily="34" charset="0"/>
              </a:rPr>
              <a:t>Input layer, Hidden Layer (s), Output layer</a:t>
            </a:r>
          </a:p>
          <a:p>
            <a:pPr marL="285750" indent="-285750">
              <a:buFont typeface="Wingdings" panose="05000000000000000000" pitchFamily="2" charset="2"/>
              <a:buChar char="Ø"/>
            </a:pPr>
            <a:r>
              <a:rPr lang="en-US" altLang="en-US" dirty="0">
                <a:solidFill>
                  <a:srgbClr val="C00000"/>
                </a:solidFill>
                <a:latin typeface="Calibri" panose="020F0502020204030204" pitchFamily="34" charset="0"/>
              </a:rPr>
              <a:t># of Neurons in each layer </a:t>
            </a:r>
          </a:p>
          <a:p>
            <a:pPr marL="285750" indent="-285750">
              <a:buFont typeface="Wingdings" panose="05000000000000000000" pitchFamily="2" charset="2"/>
              <a:buChar char="Ø"/>
            </a:pPr>
            <a:r>
              <a:rPr lang="en-US" altLang="en-US" dirty="0">
                <a:solidFill>
                  <a:srgbClr val="C00000"/>
                </a:solidFill>
                <a:latin typeface="Calibri" panose="020F0502020204030204" pitchFamily="34" charset="0"/>
              </a:rPr>
              <a:t>Parameters (weights and biases) </a:t>
            </a:r>
          </a:p>
          <a:p>
            <a:pPr marL="285750" indent="-285750">
              <a:buFont typeface="Wingdings" panose="05000000000000000000" pitchFamily="2" charset="2"/>
              <a:buChar char="Ø"/>
            </a:pPr>
            <a:r>
              <a:rPr lang="en-US" altLang="en-US" dirty="0">
                <a:solidFill>
                  <a:srgbClr val="C00000"/>
                </a:solidFill>
                <a:latin typeface="Calibri" panose="020F0502020204030204" pitchFamily="34" charset="0"/>
              </a:rPr>
              <a:t>Hyper-parameters (Learning rate, Activation functions, evaluation metrics, loss optimization, pooling, dropouts)</a:t>
            </a:r>
          </a:p>
        </p:txBody>
      </p:sp>
    </p:spTree>
    <p:extLst>
      <p:ext uri="{BB962C8B-B14F-4D97-AF65-F5344CB8AC3E}">
        <p14:creationId xmlns:p14="http://schemas.microsoft.com/office/powerpoint/2010/main" val="357739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5D0B-91C2-450E-BC84-32593F39FFB2}"/>
              </a:ext>
            </a:extLst>
          </p:cNvPr>
          <p:cNvSpPr>
            <a:spLocks noGrp="1"/>
          </p:cNvSpPr>
          <p:nvPr>
            <p:ph type="title"/>
          </p:nvPr>
        </p:nvSpPr>
        <p:spPr/>
        <p:txBody>
          <a:bodyPr/>
          <a:lstStyle/>
          <a:p>
            <a:r>
              <a:rPr lang="en-US" dirty="0"/>
              <a:t>Lecture Organization</a:t>
            </a:r>
          </a:p>
        </p:txBody>
      </p:sp>
      <p:sp>
        <p:nvSpPr>
          <p:cNvPr id="3" name="Content Placeholder 2">
            <a:extLst>
              <a:ext uri="{FF2B5EF4-FFF2-40B4-BE49-F238E27FC236}">
                <a16:creationId xmlns:a16="http://schemas.microsoft.com/office/drawing/2014/main" id="{76DE2F31-8AED-472B-BBC7-41A5C79498FA}"/>
              </a:ext>
            </a:extLst>
          </p:cNvPr>
          <p:cNvSpPr>
            <a:spLocks noGrp="1"/>
          </p:cNvSpPr>
          <p:nvPr>
            <p:ph idx="1"/>
          </p:nvPr>
        </p:nvSpPr>
        <p:spPr/>
        <p:txBody>
          <a:bodyPr/>
          <a:lstStyle/>
          <a:p>
            <a:r>
              <a:rPr lang="en-US" altLang="en-US" dirty="0"/>
              <a:t>Computational Intelligence</a:t>
            </a:r>
          </a:p>
          <a:p>
            <a:r>
              <a:rPr lang="en-US" altLang="en-US" dirty="0"/>
              <a:t>AI verses CI</a:t>
            </a:r>
          </a:p>
          <a:p>
            <a:r>
              <a:rPr lang="en-US" altLang="en-US" dirty="0"/>
              <a:t>Foundations of CI</a:t>
            </a:r>
          </a:p>
          <a:p>
            <a:r>
              <a:rPr lang="en-US" altLang="en-US" dirty="0"/>
              <a:t>Applications of CI techniques</a:t>
            </a:r>
          </a:p>
          <a:p>
            <a:r>
              <a:rPr lang="en-US" altLang="en-US" dirty="0"/>
              <a:t>Metrics and Analysis</a:t>
            </a:r>
          </a:p>
          <a:p>
            <a:r>
              <a:rPr lang="en-US" altLang="en-US" dirty="0"/>
              <a:t>Way forward</a:t>
            </a:r>
          </a:p>
          <a:p>
            <a:r>
              <a:rPr lang="en-US" altLang="en-US" dirty="0"/>
              <a:t>Conclusions</a:t>
            </a:r>
          </a:p>
        </p:txBody>
      </p:sp>
      <p:sp>
        <p:nvSpPr>
          <p:cNvPr id="4" name="Footer Placeholder 3">
            <a:extLst>
              <a:ext uri="{FF2B5EF4-FFF2-40B4-BE49-F238E27FC236}">
                <a16:creationId xmlns:a16="http://schemas.microsoft.com/office/drawing/2014/main" id="{CDA1AFB1-50C5-4570-BBBF-CB74E95AB15E}"/>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BA9A6475-31F0-4F87-AFA4-96160E9ED7CA}"/>
              </a:ext>
            </a:extLst>
          </p:cNvPr>
          <p:cNvSpPr>
            <a:spLocks noGrp="1"/>
          </p:cNvSpPr>
          <p:nvPr>
            <p:ph type="sldNum" sz="quarter" idx="12"/>
          </p:nvPr>
        </p:nvSpPr>
        <p:spPr/>
        <p:txBody>
          <a:bodyPr/>
          <a:lstStyle/>
          <a:p>
            <a:fld id="{5A88E251-6D9D-4AF0-81E5-EBB35E924A1A}" type="slidenum">
              <a:rPr lang="en-US" smtClean="0"/>
              <a:pPr/>
              <a:t>4</a:t>
            </a:fld>
            <a:endParaRPr lang="en-US" dirty="0"/>
          </a:p>
        </p:txBody>
      </p:sp>
    </p:spTree>
    <p:extLst>
      <p:ext uri="{BB962C8B-B14F-4D97-AF65-F5344CB8AC3E}">
        <p14:creationId xmlns:p14="http://schemas.microsoft.com/office/powerpoint/2010/main" val="3332664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4A94-CAC1-439A-A028-6867EA05F7BE}"/>
              </a:ext>
            </a:extLst>
          </p:cNvPr>
          <p:cNvSpPr>
            <a:spLocks noGrp="1"/>
          </p:cNvSpPr>
          <p:nvPr>
            <p:ph type="title"/>
          </p:nvPr>
        </p:nvSpPr>
        <p:spPr/>
        <p:txBody>
          <a:bodyPr/>
          <a:lstStyle/>
          <a:p>
            <a:r>
              <a:rPr lang="en-US" dirty="0"/>
              <a:t>DNN Types</a:t>
            </a:r>
          </a:p>
        </p:txBody>
      </p:sp>
      <p:sp>
        <p:nvSpPr>
          <p:cNvPr id="3" name="Content Placeholder 2">
            <a:extLst>
              <a:ext uri="{FF2B5EF4-FFF2-40B4-BE49-F238E27FC236}">
                <a16:creationId xmlns:a16="http://schemas.microsoft.com/office/drawing/2014/main" id="{8DED2FDB-33A0-4F1E-904B-B1CCFC85E566}"/>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9526A6DC-D3BF-4543-935D-809AE92CE513}"/>
              </a:ext>
            </a:extLst>
          </p:cNvPr>
          <p:cNvSpPr>
            <a:spLocks noGrp="1"/>
          </p:cNvSpPr>
          <p:nvPr>
            <p:ph type="ftr" sz="quarter" idx="11"/>
          </p:nvPr>
        </p:nvSpPr>
        <p:spPr/>
        <p:txBody>
          <a:bodyPr/>
          <a:lstStyle/>
          <a:p>
            <a:r>
              <a:rPr lang="en-US"/>
              <a:t>Credit: Basharat’s DNN Blog</a:t>
            </a:r>
          </a:p>
          <a:p>
            <a:r>
              <a:rPr lang="en-US">
                <a:hlinkClick r:id="rId2"/>
              </a:rPr>
              <a:t>https://bashdnn.blogspot.com/2019/11/types-of-deep-neural-network-quickstart.html</a:t>
            </a:r>
            <a:endParaRPr lang="en-US" dirty="0"/>
          </a:p>
        </p:txBody>
      </p:sp>
      <p:sp>
        <p:nvSpPr>
          <p:cNvPr id="5" name="Slide Number Placeholder 4">
            <a:extLst>
              <a:ext uri="{FF2B5EF4-FFF2-40B4-BE49-F238E27FC236}">
                <a16:creationId xmlns:a16="http://schemas.microsoft.com/office/drawing/2014/main" id="{C0200D8D-345F-4F3B-A57C-88D75E1F0AD1}"/>
              </a:ext>
            </a:extLst>
          </p:cNvPr>
          <p:cNvSpPr>
            <a:spLocks noGrp="1"/>
          </p:cNvSpPr>
          <p:nvPr>
            <p:ph type="sldNum" sz="quarter" idx="12"/>
          </p:nvPr>
        </p:nvSpPr>
        <p:spPr/>
        <p:txBody>
          <a:bodyPr/>
          <a:lstStyle/>
          <a:p>
            <a:fld id="{5A88E251-6D9D-4AF0-81E5-EBB35E924A1A}" type="slidenum">
              <a:rPr lang="en-US" smtClean="0"/>
              <a:pPr/>
              <a:t>40</a:t>
            </a:fld>
            <a:endParaRPr lang="en-US" dirty="0"/>
          </a:p>
        </p:txBody>
      </p:sp>
      <p:pic>
        <p:nvPicPr>
          <p:cNvPr id="12290" name="Picture 2">
            <a:extLst>
              <a:ext uri="{FF2B5EF4-FFF2-40B4-BE49-F238E27FC236}">
                <a16:creationId xmlns:a16="http://schemas.microsoft.com/office/drawing/2014/main" id="{93D04474-1FE8-4230-A88A-C457F2B58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646" y="-354"/>
            <a:ext cx="7252354" cy="684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2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4417-5BE7-4D2C-920D-E03EB4F63A53}"/>
              </a:ext>
            </a:extLst>
          </p:cNvPr>
          <p:cNvSpPr>
            <a:spLocks noGrp="1"/>
          </p:cNvSpPr>
          <p:nvPr>
            <p:ph type="title"/>
          </p:nvPr>
        </p:nvSpPr>
        <p:spPr/>
        <p:txBody>
          <a:bodyPr/>
          <a:lstStyle/>
          <a:p>
            <a:r>
              <a:rPr lang="en-US" dirty="0"/>
              <a:t>#2. Evolutionary Computation</a:t>
            </a:r>
            <a:br>
              <a:rPr lang="en-US" dirty="0"/>
            </a:br>
            <a:r>
              <a:rPr lang="en-US" sz="2800" dirty="0"/>
              <a:t>Systematic Stochastic Search</a:t>
            </a:r>
            <a:endParaRPr lang="en-US" dirty="0"/>
          </a:p>
        </p:txBody>
      </p:sp>
      <p:sp>
        <p:nvSpPr>
          <p:cNvPr id="3" name="Content Placeholder 2">
            <a:extLst>
              <a:ext uri="{FF2B5EF4-FFF2-40B4-BE49-F238E27FC236}">
                <a16:creationId xmlns:a16="http://schemas.microsoft.com/office/drawing/2014/main" id="{05BC88BA-1569-43AF-B6AC-2A74561F4E64}"/>
              </a:ext>
            </a:extLst>
          </p:cNvPr>
          <p:cNvSpPr>
            <a:spLocks noGrp="1"/>
          </p:cNvSpPr>
          <p:nvPr>
            <p:ph idx="1"/>
          </p:nvPr>
        </p:nvSpPr>
        <p:spPr/>
        <p:txBody>
          <a:bodyPr>
            <a:normAutofit lnSpcReduction="10000"/>
          </a:bodyPr>
          <a:lstStyle/>
          <a:p>
            <a:r>
              <a:rPr lang="en-US" b="1" dirty="0"/>
              <a:t>Evolutionary Computation </a:t>
            </a:r>
            <a:r>
              <a:rPr lang="en-US" dirty="0"/>
              <a:t>has an objective to mimic processes from natural evolution;</a:t>
            </a:r>
          </a:p>
          <a:p>
            <a:pPr lvl="1"/>
            <a:r>
              <a:rPr lang="en-US" dirty="0"/>
              <a:t>Genetic Algorithms, </a:t>
            </a:r>
          </a:p>
          <a:p>
            <a:pPr lvl="1"/>
            <a:r>
              <a:rPr lang="en-US" dirty="0"/>
              <a:t>Genetic Programming, </a:t>
            </a:r>
          </a:p>
          <a:p>
            <a:pPr lvl="1"/>
            <a:r>
              <a:rPr lang="en-US" dirty="0"/>
              <a:t>Evolutionary Programming, </a:t>
            </a:r>
          </a:p>
          <a:p>
            <a:pPr lvl="1"/>
            <a:r>
              <a:rPr lang="en-US" dirty="0"/>
              <a:t>Evolution Strategies and so on;</a:t>
            </a:r>
          </a:p>
          <a:p>
            <a:r>
              <a:rPr lang="en-US" dirty="0"/>
              <a:t>Applications:</a:t>
            </a:r>
          </a:p>
          <a:p>
            <a:pPr lvl="1"/>
            <a:r>
              <a:rPr lang="en-US" dirty="0"/>
              <a:t>Data mining;</a:t>
            </a:r>
          </a:p>
          <a:p>
            <a:pPr lvl="1"/>
            <a:r>
              <a:rPr lang="en-US" dirty="0"/>
              <a:t>Combinatorial optimization;</a:t>
            </a:r>
          </a:p>
          <a:p>
            <a:pPr lvl="1"/>
            <a:r>
              <a:rPr lang="en-US" dirty="0"/>
              <a:t>Fault diagnosis;</a:t>
            </a:r>
          </a:p>
          <a:p>
            <a:pPr lvl="1"/>
            <a:r>
              <a:rPr lang="en-US" dirty="0"/>
              <a:t>Classification and Clustering;</a:t>
            </a:r>
          </a:p>
          <a:p>
            <a:pPr lvl="1"/>
            <a:r>
              <a:rPr lang="en-US" dirty="0"/>
              <a:t>Time series approximation;</a:t>
            </a:r>
          </a:p>
        </p:txBody>
      </p:sp>
      <p:sp>
        <p:nvSpPr>
          <p:cNvPr id="4" name="Footer Placeholder 3">
            <a:extLst>
              <a:ext uri="{FF2B5EF4-FFF2-40B4-BE49-F238E27FC236}">
                <a16:creationId xmlns:a16="http://schemas.microsoft.com/office/drawing/2014/main" id="{D5D0CCEE-6964-4501-B4D1-DFF134AD94CD}"/>
              </a:ext>
            </a:extLst>
          </p:cNvPr>
          <p:cNvSpPr>
            <a:spLocks noGrp="1"/>
          </p:cNvSpPr>
          <p:nvPr>
            <p:ph type="ftr" sz="quarter" idx="11"/>
          </p:nvPr>
        </p:nvSpPr>
        <p:spPr/>
        <p:txBody>
          <a:bodyPr/>
          <a:lstStyle/>
          <a:p>
            <a:r>
              <a:rPr lang="en-US"/>
              <a:t>Computational Intelligence</a:t>
            </a:r>
            <a:endParaRPr lang="en-US" dirty="0"/>
          </a:p>
        </p:txBody>
      </p:sp>
      <p:sp>
        <p:nvSpPr>
          <p:cNvPr id="5" name="Slide Number Placeholder 4">
            <a:extLst>
              <a:ext uri="{FF2B5EF4-FFF2-40B4-BE49-F238E27FC236}">
                <a16:creationId xmlns:a16="http://schemas.microsoft.com/office/drawing/2014/main" id="{ADF56E15-25FE-41E0-BCE9-206772DD3B5B}"/>
              </a:ext>
            </a:extLst>
          </p:cNvPr>
          <p:cNvSpPr>
            <a:spLocks noGrp="1"/>
          </p:cNvSpPr>
          <p:nvPr>
            <p:ph type="sldNum" sz="quarter" idx="12"/>
          </p:nvPr>
        </p:nvSpPr>
        <p:spPr/>
        <p:txBody>
          <a:bodyPr/>
          <a:lstStyle/>
          <a:p>
            <a:fld id="{5A88E251-6D9D-4AF0-81E5-EBB35E924A1A}" type="slidenum">
              <a:rPr lang="en-US" smtClean="0"/>
              <a:pPr/>
              <a:t>41</a:t>
            </a:fld>
            <a:endParaRPr lang="en-US" dirty="0"/>
          </a:p>
        </p:txBody>
      </p:sp>
      <p:sp>
        <p:nvSpPr>
          <p:cNvPr id="6" name="object 2">
            <a:extLst>
              <a:ext uri="{FF2B5EF4-FFF2-40B4-BE49-F238E27FC236}">
                <a16:creationId xmlns:a16="http://schemas.microsoft.com/office/drawing/2014/main" id="{5ACED5D1-F892-4722-93E1-6E789E1CD325}"/>
              </a:ext>
            </a:extLst>
          </p:cNvPr>
          <p:cNvSpPr/>
          <p:nvPr/>
        </p:nvSpPr>
        <p:spPr>
          <a:xfrm>
            <a:off x="8645998" y="3290075"/>
            <a:ext cx="1402976" cy="274258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343362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4417-5BE7-4D2C-920D-E03EB4F63A53}"/>
              </a:ext>
            </a:extLst>
          </p:cNvPr>
          <p:cNvSpPr>
            <a:spLocks noGrp="1"/>
          </p:cNvSpPr>
          <p:nvPr>
            <p:ph type="title"/>
          </p:nvPr>
        </p:nvSpPr>
        <p:spPr/>
        <p:txBody>
          <a:bodyPr/>
          <a:lstStyle/>
          <a:p>
            <a:r>
              <a:rPr lang="en-US" dirty="0"/>
              <a:t>#2. Evolutionary Computation (Cont.)</a:t>
            </a:r>
          </a:p>
        </p:txBody>
      </p:sp>
      <p:sp>
        <p:nvSpPr>
          <p:cNvPr id="3" name="Content Placeholder 2">
            <a:extLst>
              <a:ext uri="{FF2B5EF4-FFF2-40B4-BE49-F238E27FC236}">
                <a16:creationId xmlns:a16="http://schemas.microsoft.com/office/drawing/2014/main" id="{05BC88BA-1569-43AF-B6AC-2A74561F4E64}"/>
              </a:ext>
            </a:extLst>
          </p:cNvPr>
          <p:cNvSpPr>
            <a:spLocks noGrp="1"/>
          </p:cNvSpPr>
          <p:nvPr>
            <p:ph idx="1"/>
          </p:nvPr>
        </p:nvSpPr>
        <p:spPr>
          <a:xfrm>
            <a:off x="451513" y="1585784"/>
            <a:ext cx="11288971" cy="4455577"/>
          </a:xfrm>
        </p:spPr>
        <p:txBody>
          <a:bodyPr>
            <a:normAutofit/>
          </a:bodyPr>
          <a:lstStyle/>
          <a:p>
            <a:r>
              <a:rPr lang="en-US" sz="2400" dirty="0"/>
              <a:t>Genetic Algorithms </a:t>
            </a:r>
            <a:r>
              <a:rPr lang="en-US" sz="2400" dirty="0">
                <a:highlight>
                  <a:srgbClr val="FFFF00"/>
                </a:highlight>
              </a:rPr>
              <a:t>(generation &gt;&gt; evaluation &gt;&gt; selection process)</a:t>
            </a:r>
          </a:p>
          <a:p>
            <a:pPr lvl="1"/>
            <a:r>
              <a:rPr lang="en-US" sz="2000" dirty="0"/>
              <a:t>Construction of genome (individual)</a:t>
            </a:r>
          </a:p>
          <a:p>
            <a:pPr lvl="1"/>
            <a:r>
              <a:rPr lang="en-US" sz="2000" dirty="0"/>
              <a:t>Generation of initial population (group of individuals)</a:t>
            </a:r>
          </a:p>
          <a:p>
            <a:pPr lvl="1"/>
            <a:r>
              <a:rPr lang="en-US" sz="2000" dirty="0"/>
              <a:t>Evaluation of individuals</a:t>
            </a:r>
          </a:p>
          <a:p>
            <a:pPr lvl="1"/>
            <a:r>
              <a:rPr lang="en-US" sz="2000" dirty="0"/>
              <a:t>Selection of individuals based on criteria</a:t>
            </a:r>
          </a:p>
          <a:p>
            <a:pPr lvl="1"/>
            <a:r>
              <a:rPr lang="en-US" sz="2000" dirty="0"/>
              <a:t>Generation of new individuals</a:t>
            </a:r>
          </a:p>
          <a:p>
            <a:pPr lvl="2"/>
            <a:r>
              <a:rPr lang="en-US" sz="1600" dirty="0"/>
              <a:t>Mutation</a:t>
            </a:r>
          </a:p>
          <a:p>
            <a:pPr lvl="2"/>
            <a:r>
              <a:rPr lang="en-US" sz="1600" dirty="0"/>
              <a:t>Crossover</a:t>
            </a:r>
          </a:p>
          <a:p>
            <a:pPr lvl="1"/>
            <a:r>
              <a:rPr lang="en-US" sz="2000" dirty="0"/>
              <a:t>Repetition of the process - generation, evaluation, selection</a:t>
            </a:r>
          </a:p>
          <a:p>
            <a:pPr lvl="1"/>
            <a:r>
              <a:rPr lang="en-US" sz="2000" dirty="0"/>
              <a:t>Termination of the process based on max generation no. and/or performance criteria </a:t>
            </a:r>
          </a:p>
        </p:txBody>
      </p:sp>
      <p:sp>
        <p:nvSpPr>
          <p:cNvPr id="4" name="Footer Placeholder 3">
            <a:extLst>
              <a:ext uri="{FF2B5EF4-FFF2-40B4-BE49-F238E27FC236}">
                <a16:creationId xmlns:a16="http://schemas.microsoft.com/office/drawing/2014/main" id="{D5D0CCEE-6964-4501-B4D1-DFF134AD94CD}"/>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ADF56E15-25FE-41E0-BCE9-206772DD3B5B}"/>
              </a:ext>
            </a:extLst>
          </p:cNvPr>
          <p:cNvSpPr>
            <a:spLocks noGrp="1"/>
          </p:cNvSpPr>
          <p:nvPr>
            <p:ph type="sldNum" sz="quarter" idx="12"/>
          </p:nvPr>
        </p:nvSpPr>
        <p:spPr/>
        <p:txBody>
          <a:bodyPr/>
          <a:lstStyle/>
          <a:p>
            <a:fld id="{5A88E251-6D9D-4AF0-81E5-EBB35E924A1A}" type="slidenum">
              <a:rPr lang="en-US" smtClean="0"/>
              <a:pPr/>
              <a:t>42</a:t>
            </a:fld>
            <a:endParaRPr lang="en-US" dirty="0"/>
          </a:p>
        </p:txBody>
      </p:sp>
      <p:sp>
        <p:nvSpPr>
          <p:cNvPr id="6" name="object 2">
            <a:extLst>
              <a:ext uri="{FF2B5EF4-FFF2-40B4-BE49-F238E27FC236}">
                <a16:creationId xmlns:a16="http://schemas.microsoft.com/office/drawing/2014/main" id="{5ACED5D1-F892-4722-93E1-6E789E1CD325}"/>
              </a:ext>
            </a:extLst>
          </p:cNvPr>
          <p:cNvSpPr/>
          <p:nvPr/>
        </p:nvSpPr>
        <p:spPr>
          <a:xfrm>
            <a:off x="10157476" y="3290074"/>
            <a:ext cx="1402976" cy="274258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901127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E653-7F5B-487A-BE1A-03F08A89A877}"/>
              </a:ext>
            </a:extLst>
          </p:cNvPr>
          <p:cNvSpPr>
            <a:spLocks noGrp="1"/>
          </p:cNvSpPr>
          <p:nvPr>
            <p:ph type="title"/>
          </p:nvPr>
        </p:nvSpPr>
        <p:spPr/>
        <p:txBody>
          <a:bodyPr/>
          <a:lstStyle/>
          <a:p>
            <a:r>
              <a:rPr lang="en-US" dirty="0"/>
              <a:t>Research Interests in Evolutionary Computation</a:t>
            </a:r>
          </a:p>
        </p:txBody>
      </p:sp>
      <p:sp>
        <p:nvSpPr>
          <p:cNvPr id="3" name="Content Placeholder 2">
            <a:extLst>
              <a:ext uri="{FF2B5EF4-FFF2-40B4-BE49-F238E27FC236}">
                <a16:creationId xmlns:a16="http://schemas.microsoft.com/office/drawing/2014/main" id="{1D0EA87B-9362-481E-8D38-7C488CE30B48}"/>
              </a:ext>
            </a:extLst>
          </p:cNvPr>
          <p:cNvSpPr>
            <a:spLocks noGrp="1"/>
          </p:cNvSpPr>
          <p:nvPr>
            <p:ph idx="1"/>
          </p:nvPr>
        </p:nvSpPr>
        <p:spPr/>
        <p:txBody>
          <a:bodyPr>
            <a:normAutofit fontScale="85000" lnSpcReduction="10000"/>
          </a:bodyPr>
          <a:lstStyle/>
          <a:p>
            <a:r>
              <a:rPr lang="en-US" altLang="en-US" dirty="0"/>
              <a:t>Many real-world optimization problems are difficult to solve because, in part, they have an exponential number of possible solutions---exhaustively looking at each one to find the best solution is not feasible.</a:t>
            </a:r>
          </a:p>
          <a:p>
            <a:r>
              <a:rPr lang="en-US" altLang="en-US" dirty="0"/>
              <a:t>The class of NP-complete problems fall into this category.</a:t>
            </a:r>
          </a:p>
          <a:p>
            <a:r>
              <a:rPr lang="en-US" altLang="en-US" dirty="0"/>
              <a:t>We can, however, collect all possible solutions onto a hyper-surface, where each point corresponds to a unique solution. </a:t>
            </a:r>
          </a:p>
          <a:p>
            <a:r>
              <a:rPr lang="en-US" altLang="en-US" dirty="0"/>
              <a:t>We can then design a computer algorithm that explores this hyper-surface, searching for the globally best solution. </a:t>
            </a:r>
          </a:p>
          <a:p>
            <a:r>
              <a:rPr lang="en-US" altLang="en-US" dirty="0"/>
              <a:t>Unfortunately, this search process is not trivial because the hyper-surface often contains numerous local optima. </a:t>
            </a:r>
          </a:p>
          <a:p>
            <a:r>
              <a:rPr lang="en-US" altLang="en-US" dirty="0"/>
              <a:t>The only hope of finding a reasonably good solution is to conduct a heuristic search. </a:t>
            </a:r>
          </a:p>
          <a:p>
            <a:r>
              <a:rPr lang="en-US" altLang="en-US" dirty="0"/>
              <a:t>The field of </a:t>
            </a:r>
            <a:r>
              <a:rPr lang="en-US" altLang="en-US" i="1" dirty="0"/>
              <a:t>evolutionary computation</a:t>
            </a:r>
            <a:r>
              <a:rPr lang="en-US" altLang="en-US" dirty="0"/>
              <a:t> (EC) involves the study and development of algorithms that simulate Darwinian evolution to conduct a search. </a:t>
            </a:r>
          </a:p>
          <a:p>
            <a:r>
              <a:rPr lang="en-US" altLang="en-US" dirty="0"/>
              <a:t>Four fundamental algorithms are the </a:t>
            </a:r>
            <a:r>
              <a:rPr lang="en-US" altLang="en-US" i="1" dirty="0"/>
              <a:t>genetic algorithm</a:t>
            </a:r>
            <a:r>
              <a:rPr lang="en-US" altLang="en-US" dirty="0"/>
              <a:t>, </a:t>
            </a:r>
            <a:r>
              <a:rPr lang="en-US" altLang="en-US" i="1" dirty="0"/>
              <a:t>genetic programming</a:t>
            </a:r>
            <a:r>
              <a:rPr lang="en-US" altLang="en-US" dirty="0"/>
              <a:t>, the </a:t>
            </a:r>
            <a:r>
              <a:rPr lang="en-US" altLang="en-US" i="1" dirty="0"/>
              <a:t>evolution strategy</a:t>
            </a:r>
            <a:r>
              <a:rPr lang="en-US" altLang="en-US" dirty="0"/>
              <a:t>, and </a:t>
            </a:r>
            <a:r>
              <a:rPr lang="en-US" altLang="en-US" i="1" dirty="0"/>
              <a:t>evolutionary programming</a:t>
            </a:r>
            <a:r>
              <a:rPr lang="en-US" altLang="en-US" dirty="0"/>
              <a:t>. </a:t>
            </a:r>
          </a:p>
          <a:p>
            <a:endParaRPr lang="en-US" altLang="en-US" dirty="0"/>
          </a:p>
          <a:p>
            <a:endParaRPr lang="en-US" dirty="0"/>
          </a:p>
        </p:txBody>
      </p:sp>
      <p:sp>
        <p:nvSpPr>
          <p:cNvPr id="4" name="Footer Placeholder 3">
            <a:extLst>
              <a:ext uri="{FF2B5EF4-FFF2-40B4-BE49-F238E27FC236}">
                <a16:creationId xmlns:a16="http://schemas.microsoft.com/office/drawing/2014/main" id="{608CD39F-F0D8-43C7-86AE-43102A71488A}"/>
              </a:ext>
            </a:extLst>
          </p:cNvPr>
          <p:cNvSpPr>
            <a:spLocks noGrp="1"/>
          </p:cNvSpPr>
          <p:nvPr>
            <p:ph type="ftr" sz="quarter" idx="11"/>
          </p:nvPr>
        </p:nvSpPr>
        <p:spPr/>
        <p:txBody>
          <a:bodyPr/>
          <a:lstStyle/>
          <a:p>
            <a:r>
              <a:rPr lang="en-US" dirty="0"/>
              <a:t>Source: </a:t>
            </a:r>
            <a:r>
              <a:rPr lang="en-US" dirty="0">
                <a:hlinkClick r:id="rId2"/>
              </a:rPr>
              <a:t>http://web.cecs.pdx.edu/~mperkows/ECE_Broschure/Computational%20Intelligence.ppt</a:t>
            </a:r>
            <a:r>
              <a:rPr lang="en-US" dirty="0"/>
              <a:t> </a:t>
            </a:r>
          </a:p>
        </p:txBody>
      </p:sp>
      <p:sp>
        <p:nvSpPr>
          <p:cNvPr id="5" name="Slide Number Placeholder 4">
            <a:extLst>
              <a:ext uri="{FF2B5EF4-FFF2-40B4-BE49-F238E27FC236}">
                <a16:creationId xmlns:a16="http://schemas.microsoft.com/office/drawing/2014/main" id="{8B5DAC20-5A2F-4EA9-92B1-ADD8D5ECEE62}"/>
              </a:ext>
            </a:extLst>
          </p:cNvPr>
          <p:cNvSpPr>
            <a:spLocks noGrp="1"/>
          </p:cNvSpPr>
          <p:nvPr>
            <p:ph type="sldNum" sz="quarter" idx="12"/>
          </p:nvPr>
        </p:nvSpPr>
        <p:spPr/>
        <p:txBody>
          <a:bodyPr/>
          <a:lstStyle/>
          <a:p>
            <a:fld id="{5A88E251-6D9D-4AF0-81E5-EBB35E924A1A}" type="slidenum">
              <a:rPr lang="en-US" smtClean="0"/>
              <a:pPr/>
              <a:t>43</a:t>
            </a:fld>
            <a:endParaRPr lang="en-US" dirty="0"/>
          </a:p>
        </p:txBody>
      </p:sp>
    </p:spTree>
    <p:extLst>
      <p:ext uri="{BB962C8B-B14F-4D97-AF65-F5344CB8AC3E}">
        <p14:creationId xmlns:p14="http://schemas.microsoft.com/office/powerpoint/2010/main" val="3773182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9A2E-6D09-4F1B-B083-2DE62384D9F7}"/>
              </a:ext>
            </a:extLst>
          </p:cNvPr>
          <p:cNvSpPr>
            <a:spLocks noGrp="1"/>
          </p:cNvSpPr>
          <p:nvPr>
            <p:ph type="title"/>
          </p:nvPr>
        </p:nvSpPr>
        <p:spPr/>
        <p:txBody>
          <a:bodyPr/>
          <a:lstStyle/>
          <a:p>
            <a:r>
              <a:rPr lang="en-US" dirty="0"/>
              <a:t>#3. Swarm Intelligence</a:t>
            </a:r>
          </a:p>
        </p:txBody>
      </p:sp>
      <p:sp>
        <p:nvSpPr>
          <p:cNvPr id="3" name="Content Placeholder 2">
            <a:extLst>
              <a:ext uri="{FF2B5EF4-FFF2-40B4-BE49-F238E27FC236}">
                <a16:creationId xmlns:a16="http://schemas.microsoft.com/office/drawing/2014/main" id="{2B9318AD-5BA9-40B0-8AF7-0AAC62C624CD}"/>
              </a:ext>
            </a:extLst>
          </p:cNvPr>
          <p:cNvSpPr>
            <a:spLocks noGrp="1"/>
          </p:cNvSpPr>
          <p:nvPr>
            <p:ph idx="1"/>
          </p:nvPr>
        </p:nvSpPr>
        <p:spPr/>
        <p:txBody>
          <a:bodyPr>
            <a:normAutofit/>
          </a:bodyPr>
          <a:lstStyle/>
          <a:p>
            <a:r>
              <a:rPr lang="en-US" b="1" dirty="0"/>
              <a:t>Swarm Intelligence </a:t>
            </a:r>
            <a:r>
              <a:rPr lang="en-US" dirty="0"/>
              <a:t>originated from the study of colonies or swarms of social organisms;</a:t>
            </a:r>
          </a:p>
          <a:p>
            <a:r>
              <a:rPr lang="en-US" dirty="0"/>
              <a:t>Applications:</a:t>
            </a:r>
          </a:p>
          <a:p>
            <a:pPr lvl="1"/>
            <a:r>
              <a:rPr lang="en-US" dirty="0"/>
              <a:t>Shortest path optimization;</a:t>
            </a:r>
          </a:p>
          <a:p>
            <a:pPr lvl="1"/>
            <a:r>
              <a:rPr lang="en-US" dirty="0"/>
              <a:t>Graph coloring;</a:t>
            </a:r>
          </a:p>
          <a:p>
            <a:pPr lvl="1"/>
            <a:r>
              <a:rPr lang="en-US" dirty="0"/>
              <a:t>Scheduling;</a:t>
            </a:r>
          </a:p>
          <a:p>
            <a:pPr lvl="1"/>
            <a:r>
              <a:rPr lang="en-US" dirty="0"/>
              <a:t>Clustering;</a:t>
            </a:r>
          </a:p>
          <a:p>
            <a:r>
              <a:rPr lang="en-US" dirty="0"/>
              <a:t>Techniques:</a:t>
            </a:r>
          </a:p>
          <a:p>
            <a:pPr lvl="1"/>
            <a:r>
              <a:rPr lang="en-US" dirty="0"/>
              <a:t>Particle Swarm Optimization (PSO);</a:t>
            </a:r>
          </a:p>
          <a:p>
            <a:pPr lvl="1"/>
            <a:r>
              <a:rPr lang="en-US" dirty="0"/>
              <a:t>Ant Colony Optimization (ACO);</a:t>
            </a:r>
          </a:p>
          <a:p>
            <a:pPr lvl="1"/>
            <a:r>
              <a:rPr lang="en-US" dirty="0"/>
              <a:t>Artificial Bee Colony (BCO);</a:t>
            </a:r>
          </a:p>
          <a:p>
            <a:endParaRPr lang="en-US" dirty="0"/>
          </a:p>
          <a:p>
            <a:endParaRPr lang="en-US" dirty="0"/>
          </a:p>
        </p:txBody>
      </p:sp>
      <p:sp>
        <p:nvSpPr>
          <p:cNvPr id="4" name="Footer Placeholder 3">
            <a:extLst>
              <a:ext uri="{FF2B5EF4-FFF2-40B4-BE49-F238E27FC236}">
                <a16:creationId xmlns:a16="http://schemas.microsoft.com/office/drawing/2014/main" id="{7C36DE16-35C6-4410-AE8D-5D0072487443}"/>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ACB1D846-DD3E-454B-A375-CC952D9A1E29}"/>
              </a:ext>
            </a:extLst>
          </p:cNvPr>
          <p:cNvSpPr>
            <a:spLocks noGrp="1"/>
          </p:cNvSpPr>
          <p:nvPr>
            <p:ph type="sldNum" sz="quarter" idx="12"/>
          </p:nvPr>
        </p:nvSpPr>
        <p:spPr/>
        <p:txBody>
          <a:bodyPr/>
          <a:lstStyle/>
          <a:p>
            <a:fld id="{5A88E251-6D9D-4AF0-81E5-EBB35E924A1A}" type="slidenum">
              <a:rPr lang="en-US" smtClean="0"/>
              <a:pPr/>
              <a:t>44</a:t>
            </a:fld>
            <a:endParaRPr lang="en-US" dirty="0"/>
          </a:p>
        </p:txBody>
      </p:sp>
      <p:sp>
        <p:nvSpPr>
          <p:cNvPr id="6" name="object 2">
            <a:extLst>
              <a:ext uri="{FF2B5EF4-FFF2-40B4-BE49-F238E27FC236}">
                <a16:creationId xmlns:a16="http://schemas.microsoft.com/office/drawing/2014/main" id="{8FFB0D06-170E-42AE-B1D5-D8CC692D8911}"/>
              </a:ext>
            </a:extLst>
          </p:cNvPr>
          <p:cNvSpPr/>
          <p:nvPr/>
        </p:nvSpPr>
        <p:spPr>
          <a:xfrm>
            <a:off x="7095371" y="2572738"/>
            <a:ext cx="3523488" cy="3468624"/>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41071316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9A2E-6D09-4F1B-B083-2DE62384D9F7}"/>
              </a:ext>
            </a:extLst>
          </p:cNvPr>
          <p:cNvSpPr>
            <a:spLocks noGrp="1"/>
          </p:cNvSpPr>
          <p:nvPr>
            <p:ph type="title"/>
          </p:nvPr>
        </p:nvSpPr>
        <p:spPr/>
        <p:txBody>
          <a:bodyPr/>
          <a:lstStyle/>
          <a:p>
            <a:r>
              <a:rPr lang="en-US" dirty="0"/>
              <a:t>Research Interests in Swarm Algorithms</a:t>
            </a:r>
          </a:p>
        </p:txBody>
      </p:sp>
      <p:sp>
        <p:nvSpPr>
          <p:cNvPr id="3" name="Content Placeholder 2">
            <a:extLst>
              <a:ext uri="{FF2B5EF4-FFF2-40B4-BE49-F238E27FC236}">
                <a16:creationId xmlns:a16="http://schemas.microsoft.com/office/drawing/2014/main" id="{2B9318AD-5BA9-40B0-8AF7-0AAC62C624CD}"/>
              </a:ext>
            </a:extLst>
          </p:cNvPr>
          <p:cNvSpPr>
            <a:spLocks noGrp="1"/>
          </p:cNvSpPr>
          <p:nvPr>
            <p:ph idx="1"/>
          </p:nvPr>
        </p:nvSpPr>
        <p:spPr/>
        <p:txBody>
          <a:bodyPr>
            <a:normAutofit/>
          </a:bodyPr>
          <a:lstStyle/>
          <a:p>
            <a:r>
              <a:rPr lang="en-US" altLang="en-US" dirty="0"/>
              <a:t>Particle swarm optimization (PSO) is an optimization and problem-solving approach that uses swarm intelligence. </a:t>
            </a:r>
          </a:p>
          <a:p>
            <a:r>
              <a:rPr lang="en-US" altLang="en-US" dirty="0"/>
              <a:t>The analogy is to a swarm of insects or a school of fish. </a:t>
            </a:r>
          </a:p>
          <a:p>
            <a:r>
              <a:rPr lang="en-US" altLang="en-US" dirty="0"/>
              <a:t>If one sees a desirable path to go (e.g., for food, protection, etc.) the rest of the swarm will be able to follow quickly from every location. </a:t>
            </a:r>
          </a:p>
          <a:p>
            <a:r>
              <a:rPr lang="en-US" altLang="en-US" dirty="0"/>
              <a:t>In addition, each particle has some randomness of movement.</a:t>
            </a:r>
          </a:p>
          <a:p>
            <a:r>
              <a:rPr lang="en-US" altLang="en-US" dirty="0"/>
              <a:t>This is modeled by particles in multidimensional space. </a:t>
            </a:r>
          </a:p>
          <a:p>
            <a:r>
              <a:rPr lang="en-US" altLang="en-US" dirty="0"/>
              <a:t>Particles have positions and velocities. </a:t>
            </a:r>
          </a:p>
          <a:p>
            <a:r>
              <a:rPr lang="en-US" altLang="en-US" dirty="0"/>
              <a:t>They communicate their knowledge to other particles.</a:t>
            </a:r>
            <a:endParaRPr lang="en-US" dirty="0"/>
          </a:p>
          <a:p>
            <a:endParaRPr lang="en-US" dirty="0"/>
          </a:p>
        </p:txBody>
      </p:sp>
      <p:sp>
        <p:nvSpPr>
          <p:cNvPr id="4" name="Footer Placeholder 3">
            <a:extLst>
              <a:ext uri="{FF2B5EF4-FFF2-40B4-BE49-F238E27FC236}">
                <a16:creationId xmlns:a16="http://schemas.microsoft.com/office/drawing/2014/main" id="{7C36DE16-35C6-4410-AE8D-5D0072487443}"/>
              </a:ext>
            </a:extLst>
          </p:cNvPr>
          <p:cNvSpPr>
            <a:spLocks noGrp="1"/>
          </p:cNvSpPr>
          <p:nvPr>
            <p:ph type="ftr" sz="quarter" idx="11"/>
          </p:nvPr>
        </p:nvSpPr>
        <p:spPr/>
        <p:txBody>
          <a:bodyPr/>
          <a:lstStyle/>
          <a:p>
            <a:r>
              <a:rPr lang="en-US" dirty="0"/>
              <a:t>Source: </a:t>
            </a:r>
            <a:r>
              <a:rPr lang="en-US" dirty="0">
                <a:hlinkClick r:id="rId2"/>
              </a:rPr>
              <a:t>http://web.cecs.pdx.edu/~mperkows/ECE_Broschure/Computational%20Intelligence.ppt</a:t>
            </a:r>
            <a:r>
              <a:rPr lang="en-US" dirty="0"/>
              <a:t> </a:t>
            </a:r>
          </a:p>
        </p:txBody>
      </p:sp>
      <p:sp>
        <p:nvSpPr>
          <p:cNvPr id="5" name="Slide Number Placeholder 4">
            <a:extLst>
              <a:ext uri="{FF2B5EF4-FFF2-40B4-BE49-F238E27FC236}">
                <a16:creationId xmlns:a16="http://schemas.microsoft.com/office/drawing/2014/main" id="{ACB1D846-DD3E-454B-A375-CC952D9A1E29}"/>
              </a:ext>
            </a:extLst>
          </p:cNvPr>
          <p:cNvSpPr>
            <a:spLocks noGrp="1"/>
          </p:cNvSpPr>
          <p:nvPr>
            <p:ph type="sldNum" sz="quarter" idx="12"/>
          </p:nvPr>
        </p:nvSpPr>
        <p:spPr/>
        <p:txBody>
          <a:bodyPr/>
          <a:lstStyle/>
          <a:p>
            <a:fld id="{5A88E251-6D9D-4AF0-81E5-EBB35E924A1A}" type="slidenum">
              <a:rPr lang="en-US" smtClean="0"/>
              <a:pPr/>
              <a:t>45</a:t>
            </a:fld>
            <a:endParaRPr lang="en-US" dirty="0"/>
          </a:p>
        </p:txBody>
      </p:sp>
    </p:spTree>
    <p:extLst>
      <p:ext uri="{BB962C8B-B14F-4D97-AF65-F5344CB8AC3E}">
        <p14:creationId xmlns:p14="http://schemas.microsoft.com/office/powerpoint/2010/main" val="1448019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AC34-BCD6-48E4-88DE-B6502EECEBC4}"/>
              </a:ext>
            </a:extLst>
          </p:cNvPr>
          <p:cNvSpPr>
            <a:spLocks noGrp="1"/>
          </p:cNvSpPr>
          <p:nvPr>
            <p:ph type="title"/>
          </p:nvPr>
        </p:nvSpPr>
        <p:spPr/>
        <p:txBody>
          <a:bodyPr/>
          <a:lstStyle/>
          <a:p>
            <a:r>
              <a:rPr lang="en-US" dirty="0"/>
              <a:t>#4. Fuzzy Systems</a:t>
            </a:r>
          </a:p>
        </p:txBody>
      </p:sp>
      <p:sp>
        <p:nvSpPr>
          <p:cNvPr id="3" name="Content Placeholder 2">
            <a:extLst>
              <a:ext uri="{FF2B5EF4-FFF2-40B4-BE49-F238E27FC236}">
                <a16:creationId xmlns:a16="http://schemas.microsoft.com/office/drawing/2014/main" id="{A617DA58-E7DE-44EB-A40D-C89A257DA0D3}"/>
              </a:ext>
            </a:extLst>
          </p:cNvPr>
          <p:cNvSpPr>
            <a:spLocks noGrp="1"/>
          </p:cNvSpPr>
          <p:nvPr>
            <p:ph idx="1"/>
          </p:nvPr>
        </p:nvSpPr>
        <p:spPr/>
        <p:txBody>
          <a:bodyPr>
            <a:normAutofit fontScale="92500" lnSpcReduction="10000"/>
          </a:bodyPr>
          <a:lstStyle/>
          <a:p>
            <a:r>
              <a:rPr lang="en-US" b="1" dirty="0"/>
              <a:t>Fuzzy Systems</a:t>
            </a:r>
            <a:r>
              <a:rPr lang="en-US" dirty="0"/>
              <a:t> are inspired in human reasoning and approximate reasoning;</a:t>
            </a:r>
          </a:p>
          <a:p>
            <a:r>
              <a:rPr lang="en-US" dirty="0"/>
              <a:t>Techniques:</a:t>
            </a:r>
          </a:p>
          <a:p>
            <a:pPr lvl="1"/>
            <a:r>
              <a:rPr lang="en-US" dirty="0"/>
              <a:t>Mamdani’s Fuzzy Inference System;</a:t>
            </a:r>
          </a:p>
          <a:p>
            <a:pPr lvl="1"/>
            <a:r>
              <a:rPr lang="en-US" dirty="0"/>
              <a:t>Takagi-</a:t>
            </a:r>
            <a:r>
              <a:rPr lang="en-US" dirty="0" err="1"/>
              <a:t>Sugeno</a:t>
            </a:r>
            <a:r>
              <a:rPr lang="en-US" dirty="0"/>
              <a:t>-Kang FIS;</a:t>
            </a:r>
          </a:p>
          <a:p>
            <a:pPr lvl="1"/>
            <a:r>
              <a:rPr lang="en-US" dirty="0"/>
              <a:t>Fuzzy C-Means (FCM);</a:t>
            </a:r>
          </a:p>
          <a:p>
            <a:r>
              <a:rPr lang="en-US" dirty="0"/>
              <a:t>Applications:</a:t>
            </a:r>
          </a:p>
          <a:p>
            <a:pPr lvl="1"/>
            <a:r>
              <a:rPr lang="en-US" dirty="0"/>
              <a:t>Control systems;</a:t>
            </a:r>
          </a:p>
          <a:p>
            <a:pPr lvl="1"/>
            <a:r>
              <a:rPr lang="en-US" dirty="0"/>
              <a:t>Gear transmission and Braking systems;</a:t>
            </a:r>
          </a:p>
          <a:p>
            <a:pPr lvl="1"/>
            <a:r>
              <a:rPr lang="en-US" dirty="0"/>
              <a:t>Controlling lifts;</a:t>
            </a:r>
          </a:p>
          <a:p>
            <a:pPr lvl="1"/>
            <a:r>
              <a:rPr lang="en-US" dirty="0"/>
              <a:t>Classification and clustering;</a:t>
            </a:r>
          </a:p>
          <a:p>
            <a:pPr lvl="1"/>
            <a:r>
              <a:rPr lang="en-US" dirty="0"/>
              <a:t>Function approximation;</a:t>
            </a:r>
          </a:p>
        </p:txBody>
      </p:sp>
      <p:sp>
        <p:nvSpPr>
          <p:cNvPr id="4" name="Footer Placeholder 3">
            <a:extLst>
              <a:ext uri="{FF2B5EF4-FFF2-40B4-BE49-F238E27FC236}">
                <a16:creationId xmlns:a16="http://schemas.microsoft.com/office/drawing/2014/main" id="{770F26DE-68F8-4B60-B84A-B424D7BE6608}"/>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A09353C5-9919-4F3E-A489-C46B619F8C2F}"/>
              </a:ext>
            </a:extLst>
          </p:cNvPr>
          <p:cNvSpPr>
            <a:spLocks noGrp="1"/>
          </p:cNvSpPr>
          <p:nvPr>
            <p:ph type="sldNum" sz="quarter" idx="12"/>
          </p:nvPr>
        </p:nvSpPr>
        <p:spPr/>
        <p:txBody>
          <a:bodyPr/>
          <a:lstStyle/>
          <a:p>
            <a:fld id="{5A88E251-6D9D-4AF0-81E5-EBB35E924A1A}" type="slidenum">
              <a:rPr lang="en-US" smtClean="0"/>
              <a:pPr/>
              <a:t>46</a:t>
            </a:fld>
            <a:endParaRPr lang="en-US" dirty="0"/>
          </a:p>
        </p:txBody>
      </p:sp>
      <p:sp>
        <p:nvSpPr>
          <p:cNvPr id="6" name="object 2">
            <a:extLst>
              <a:ext uri="{FF2B5EF4-FFF2-40B4-BE49-F238E27FC236}">
                <a16:creationId xmlns:a16="http://schemas.microsoft.com/office/drawing/2014/main" id="{22485D66-CCFD-47CA-9C3D-E6EE056EAA0B}"/>
              </a:ext>
            </a:extLst>
          </p:cNvPr>
          <p:cNvSpPr/>
          <p:nvPr/>
        </p:nvSpPr>
        <p:spPr>
          <a:xfrm>
            <a:off x="8275865" y="4149421"/>
            <a:ext cx="2357569" cy="225706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351020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AC34-BCD6-48E4-88DE-B6502EECEBC4}"/>
              </a:ext>
            </a:extLst>
          </p:cNvPr>
          <p:cNvSpPr>
            <a:spLocks noGrp="1"/>
          </p:cNvSpPr>
          <p:nvPr>
            <p:ph type="title"/>
          </p:nvPr>
        </p:nvSpPr>
        <p:spPr/>
        <p:txBody>
          <a:bodyPr/>
          <a:lstStyle/>
          <a:p>
            <a:r>
              <a:rPr lang="en-US" dirty="0"/>
              <a:t>#4. Fuzzy Systems (cont.)</a:t>
            </a:r>
          </a:p>
        </p:txBody>
      </p:sp>
      <p:sp>
        <p:nvSpPr>
          <p:cNvPr id="3" name="Content Placeholder 2">
            <a:extLst>
              <a:ext uri="{FF2B5EF4-FFF2-40B4-BE49-F238E27FC236}">
                <a16:creationId xmlns:a16="http://schemas.microsoft.com/office/drawing/2014/main" id="{A617DA58-E7DE-44EB-A40D-C89A257DA0D3}"/>
              </a:ext>
            </a:extLst>
          </p:cNvPr>
          <p:cNvSpPr>
            <a:spLocks noGrp="1"/>
          </p:cNvSpPr>
          <p:nvPr>
            <p:ph idx="1"/>
          </p:nvPr>
        </p:nvSpPr>
        <p:spPr/>
        <p:txBody>
          <a:bodyPr>
            <a:normAutofit/>
          </a:bodyPr>
          <a:lstStyle/>
          <a:p>
            <a:r>
              <a:rPr lang="en-US" sz="3200" dirty="0"/>
              <a:t>Steps involved</a:t>
            </a:r>
          </a:p>
          <a:p>
            <a:pPr lvl="1"/>
            <a:r>
              <a:rPr lang="en-US" sz="2800" dirty="0"/>
              <a:t>Fuzzification using membership functions (MFs)-input</a:t>
            </a:r>
          </a:p>
          <a:p>
            <a:pPr lvl="1"/>
            <a:r>
              <a:rPr lang="en-US" sz="2800" dirty="0"/>
              <a:t>Generation of rule-base</a:t>
            </a:r>
          </a:p>
          <a:p>
            <a:pPr lvl="1"/>
            <a:r>
              <a:rPr lang="en-US" sz="2800" dirty="0"/>
              <a:t>Aggregation / Inference</a:t>
            </a:r>
          </a:p>
          <a:p>
            <a:pPr lvl="1"/>
            <a:r>
              <a:rPr lang="en-US" sz="2800" dirty="0"/>
              <a:t>Defuzzification using MFs -output</a:t>
            </a:r>
          </a:p>
        </p:txBody>
      </p:sp>
      <p:sp>
        <p:nvSpPr>
          <p:cNvPr id="4" name="Footer Placeholder 3">
            <a:extLst>
              <a:ext uri="{FF2B5EF4-FFF2-40B4-BE49-F238E27FC236}">
                <a16:creationId xmlns:a16="http://schemas.microsoft.com/office/drawing/2014/main" id="{770F26DE-68F8-4B60-B84A-B424D7BE6608}"/>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A09353C5-9919-4F3E-A489-C46B619F8C2F}"/>
              </a:ext>
            </a:extLst>
          </p:cNvPr>
          <p:cNvSpPr>
            <a:spLocks noGrp="1"/>
          </p:cNvSpPr>
          <p:nvPr>
            <p:ph type="sldNum" sz="quarter" idx="12"/>
          </p:nvPr>
        </p:nvSpPr>
        <p:spPr/>
        <p:txBody>
          <a:bodyPr/>
          <a:lstStyle/>
          <a:p>
            <a:fld id="{5A88E251-6D9D-4AF0-81E5-EBB35E924A1A}" type="slidenum">
              <a:rPr lang="en-US" smtClean="0"/>
              <a:pPr/>
              <a:t>47</a:t>
            </a:fld>
            <a:endParaRPr lang="en-US" dirty="0"/>
          </a:p>
        </p:txBody>
      </p:sp>
      <p:sp>
        <p:nvSpPr>
          <p:cNvPr id="6" name="object 2">
            <a:extLst>
              <a:ext uri="{FF2B5EF4-FFF2-40B4-BE49-F238E27FC236}">
                <a16:creationId xmlns:a16="http://schemas.microsoft.com/office/drawing/2014/main" id="{22485D66-CCFD-47CA-9C3D-E6EE056EAA0B}"/>
              </a:ext>
            </a:extLst>
          </p:cNvPr>
          <p:cNvSpPr/>
          <p:nvPr/>
        </p:nvSpPr>
        <p:spPr>
          <a:xfrm>
            <a:off x="8275865" y="4149421"/>
            <a:ext cx="2357569" cy="2257066"/>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42062951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96DD-016F-497F-8BD6-00E6CA7190D6}"/>
              </a:ext>
            </a:extLst>
          </p:cNvPr>
          <p:cNvSpPr>
            <a:spLocks noGrp="1"/>
          </p:cNvSpPr>
          <p:nvPr>
            <p:ph type="title"/>
          </p:nvPr>
        </p:nvSpPr>
        <p:spPr/>
        <p:txBody>
          <a:bodyPr/>
          <a:lstStyle/>
          <a:p>
            <a:r>
              <a:rPr lang="en-US" dirty="0"/>
              <a:t>#5. Artificial Immune Systems</a:t>
            </a:r>
          </a:p>
        </p:txBody>
      </p:sp>
      <p:sp>
        <p:nvSpPr>
          <p:cNvPr id="3" name="Content Placeholder 2">
            <a:extLst>
              <a:ext uri="{FF2B5EF4-FFF2-40B4-BE49-F238E27FC236}">
                <a16:creationId xmlns:a16="http://schemas.microsoft.com/office/drawing/2014/main" id="{5DB50333-D04B-46C7-9292-7420E602FA6A}"/>
              </a:ext>
            </a:extLst>
          </p:cNvPr>
          <p:cNvSpPr>
            <a:spLocks noGrp="1"/>
          </p:cNvSpPr>
          <p:nvPr>
            <p:ph idx="1"/>
          </p:nvPr>
        </p:nvSpPr>
        <p:spPr/>
        <p:txBody>
          <a:bodyPr>
            <a:normAutofit/>
          </a:bodyPr>
          <a:lstStyle/>
          <a:p>
            <a:r>
              <a:rPr lang="en-US" dirty="0"/>
              <a:t>NIS has a great pattern matching ability, used  to distinguish between foreign cells (antigen);</a:t>
            </a:r>
          </a:p>
          <a:p>
            <a:r>
              <a:rPr lang="en-US" dirty="0"/>
              <a:t>AIS models some of the aspects of a NIS;</a:t>
            </a:r>
          </a:p>
          <a:p>
            <a:r>
              <a:rPr lang="en-US" dirty="0"/>
              <a:t>Techniques:</a:t>
            </a:r>
          </a:p>
          <a:p>
            <a:pPr lvl="1"/>
            <a:r>
              <a:rPr lang="en-US" dirty="0"/>
              <a:t>Clonal selection;</a:t>
            </a:r>
          </a:p>
          <a:p>
            <a:pPr lvl="1"/>
            <a:r>
              <a:rPr lang="en-US" dirty="0"/>
              <a:t>Danger theory;</a:t>
            </a:r>
          </a:p>
          <a:p>
            <a:pPr lvl="1"/>
            <a:r>
              <a:rPr lang="en-US" dirty="0"/>
              <a:t>Network theory;</a:t>
            </a:r>
          </a:p>
          <a:p>
            <a:r>
              <a:rPr lang="en-US" dirty="0"/>
              <a:t>Applications:</a:t>
            </a:r>
          </a:p>
          <a:p>
            <a:pPr lvl="1"/>
            <a:r>
              <a:rPr lang="en-US" dirty="0"/>
              <a:t>Pattern recognition problems;</a:t>
            </a:r>
          </a:p>
          <a:p>
            <a:pPr lvl="1"/>
            <a:r>
              <a:rPr lang="en-US" dirty="0"/>
              <a:t>Classification tasks;</a:t>
            </a:r>
          </a:p>
          <a:p>
            <a:pPr lvl="1"/>
            <a:r>
              <a:rPr lang="en-US" dirty="0"/>
              <a:t>Cluster data;</a:t>
            </a:r>
          </a:p>
          <a:p>
            <a:endParaRPr lang="en-US" dirty="0"/>
          </a:p>
        </p:txBody>
      </p:sp>
      <p:sp>
        <p:nvSpPr>
          <p:cNvPr id="4" name="Footer Placeholder 3">
            <a:extLst>
              <a:ext uri="{FF2B5EF4-FFF2-40B4-BE49-F238E27FC236}">
                <a16:creationId xmlns:a16="http://schemas.microsoft.com/office/drawing/2014/main" id="{B3E06D7E-47E5-449C-85FD-F14B1C041649}"/>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BF7D5621-20C6-4D4E-AA1A-044A71810B36}"/>
              </a:ext>
            </a:extLst>
          </p:cNvPr>
          <p:cNvSpPr>
            <a:spLocks noGrp="1"/>
          </p:cNvSpPr>
          <p:nvPr>
            <p:ph type="sldNum" sz="quarter" idx="12"/>
          </p:nvPr>
        </p:nvSpPr>
        <p:spPr/>
        <p:txBody>
          <a:bodyPr/>
          <a:lstStyle/>
          <a:p>
            <a:fld id="{5A88E251-6D9D-4AF0-81E5-EBB35E924A1A}" type="slidenum">
              <a:rPr lang="en-US" smtClean="0"/>
              <a:pPr/>
              <a:t>48</a:t>
            </a:fld>
            <a:endParaRPr lang="en-US" dirty="0"/>
          </a:p>
        </p:txBody>
      </p:sp>
      <p:sp>
        <p:nvSpPr>
          <p:cNvPr id="6" name="object 2">
            <a:extLst>
              <a:ext uri="{FF2B5EF4-FFF2-40B4-BE49-F238E27FC236}">
                <a16:creationId xmlns:a16="http://schemas.microsoft.com/office/drawing/2014/main" id="{A6D1CD8A-7322-4B65-B75D-EE5535046BC5}"/>
              </a:ext>
            </a:extLst>
          </p:cNvPr>
          <p:cNvSpPr/>
          <p:nvPr/>
        </p:nvSpPr>
        <p:spPr>
          <a:xfrm>
            <a:off x="7854651" y="3602652"/>
            <a:ext cx="2598047" cy="2430009"/>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16577104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326E-BC7B-4A18-9AB5-DA49710DDC3F}"/>
              </a:ext>
            </a:extLst>
          </p:cNvPr>
          <p:cNvSpPr>
            <a:spLocks noGrp="1"/>
          </p:cNvSpPr>
          <p:nvPr>
            <p:ph type="title"/>
          </p:nvPr>
        </p:nvSpPr>
        <p:spPr/>
        <p:txBody>
          <a:bodyPr/>
          <a:lstStyle/>
          <a:p>
            <a:r>
              <a:rPr lang="en-US" dirty="0"/>
              <a:t>#6. Hybrid CI Techniques</a:t>
            </a:r>
          </a:p>
        </p:txBody>
      </p:sp>
      <p:sp>
        <p:nvSpPr>
          <p:cNvPr id="3" name="Content Placeholder 2">
            <a:extLst>
              <a:ext uri="{FF2B5EF4-FFF2-40B4-BE49-F238E27FC236}">
                <a16:creationId xmlns:a16="http://schemas.microsoft.com/office/drawing/2014/main" id="{AE4E70C4-1DD6-4694-919E-DC3AC0990B90}"/>
              </a:ext>
            </a:extLst>
          </p:cNvPr>
          <p:cNvSpPr>
            <a:spLocks noGrp="1"/>
          </p:cNvSpPr>
          <p:nvPr>
            <p:ph idx="1"/>
          </p:nvPr>
        </p:nvSpPr>
        <p:spPr/>
        <p:txBody>
          <a:bodyPr/>
          <a:lstStyle/>
          <a:p>
            <a:r>
              <a:rPr lang="en-US" altLang="en-US" dirty="0"/>
              <a:t>Fuzzy Logic + ANN </a:t>
            </a:r>
          </a:p>
          <a:p>
            <a:pPr lvl="1"/>
            <a:r>
              <a:rPr lang="en-US" altLang="en-US" dirty="0"/>
              <a:t>Adaptive neuro-fuzzy inference system (ANFIS)</a:t>
            </a:r>
          </a:p>
          <a:p>
            <a:pPr lvl="1"/>
            <a:r>
              <a:rPr lang="en-US" altLang="en-US" dirty="0"/>
              <a:t>Starts with an initial Fuzzy Logic (FL) structure</a:t>
            </a:r>
          </a:p>
          <a:p>
            <a:pPr lvl="1"/>
            <a:r>
              <a:rPr lang="en-US" altLang="en-US" dirty="0"/>
              <a:t>Uses ANN for adapting the FL (MF) parameters and the rule base to the training data</a:t>
            </a:r>
          </a:p>
          <a:p>
            <a:pPr lvl="1"/>
            <a:endParaRPr lang="en-US" altLang="en-US" dirty="0"/>
          </a:p>
          <a:p>
            <a:endParaRPr lang="en-US" dirty="0"/>
          </a:p>
        </p:txBody>
      </p:sp>
      <p:sp>
        <p:nvSpPr>
          <p:cNvPr id="4" name="Footer Placeholder 3">
            <a:extLst>
              <a:ext uri="{FF2B5EF4-FFF2-40B4-BE49-F238E27FC236}">
                <a16:creationId xmlns:a16="http://schemas.microsoft.com/office/drawing/2014/main" id="{2AA1E88E-0A2B-480D-9079-9AD2E92FAEEF}"/>
              </a:ext>
            </a:extLst>
          </p:cNvPr>
          <p:cNvSpPr>
            <a:spLocks noGrp="1"/>
          </p:cNvSpPr>
          <p:nvPr>
            <p:ph type="ftr" sz="quarter" idx="11"/>
          </p:nvPr>
        </p:nvSpPr>
        <p:spPr/>
        <p:txBody>
          <a:bodyPr/>
          <a:lstStyle/>
          <a:p>
            <a:r>
              <a:rPr lang="en-US" altLang="en-US"/>
              <a:t>ANFIS structure for an example system with 2 inputs and 1 output</a:t>
            </a:r>
            <a:endParaRPr lang="en-US" dirty="0"/>
          </a:p>
        </p:txBody>
      </p:sp>
      <p:sp>
        <p:nvSpPr>
          <p:cNvPr id="5" name="Slide Number Placeholder 4">
            <a:extLst>
              <a:ext uri="{FF2B5EF4-FFF2-40B4-BE49-F238E27FC236}">
                <a16:creationId xmlns:a16="http://schemas.microsoft.com/office/drawing/2014/main" id="{E0739E8E-05DF-4363-9C43-8FC44C4DDB4E}"/>
              </a:ext>
            </a:extLst>
          </p:cNvPr>
          <p:cNvSpPr>
            <a:spLocks noGrp="1"/>
          </p:cNvSpPr>
          <p:nvPr>
            <p:ph type="sldNum" sz="quarter" idx="12"/>
          </p:nvPr>
        </p:nvSpPr>
        <p:spPr/>
        <p:txBody>
          <a:bodyPr/>
          <a:lstStyle/>
          <a:p>
            <a:fld id="{5A88E251-6D9D-4AF0-81E5-EBB35E924A1A}" type="slidenum">
              <a:rPr lang="en-US" smtClean="0"/>
              <a:pPr/>
              <a:t>49</a:t>
            </a:fld>
            <a:endParaRPr lang="en-US" dirty="0"/>
          </a:p>
        </p:txBody>
      </p:sp>
      <p:pic>
        <p:nvPicPr>
          <p:cNvPr id="6" name="Picture 4">
            <a:extLst>
              <a:ext uri="{FF2B5EF4-FFF2-40B4-BE49-F238E27FC236}">
                <a16:creationId xmlns:a16="http://schemas.microsoft.com/office/drawing/2014/main" id="{CC07B7E3-5BF4-4682-ABCD-23A147D1E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67" y="3305336"/>
            <a:ext cx="80010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68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29AD-7B68-460C-9D2C-DF4CF8A76642}"/>
              </a:ext>
            </a:extLst>
          </p:cNvPr>
          <p:cNvSpPr>
            <a:spLocks noGrp="1"/>
          </p:cNvSpPr>
          <p:nvPr>
            <p:ph type="title"/>
          </p:nvPr>
        </p:nvSpPr>
        <p:spPr/>
        <p:txBody>
          <a:bodyPr/>
          <a:lstStyle/>
          <a:p>
            <a:r>
              <a:rPr lang="en-US" dirty="0"/>
              <a:t>Some Questions</a:t>
            </a:r>
          </a:p>
        </p:txBody>
      </p:sp>
      <p:sp>
        <p:nvSpPr>
          <p:cNvPr id="3" name="Content Placeholder 2">
            <a:extLst>
              <a:ext uri="{FF2B5EF4-FFF2-40B4-BE49-F238E27FC236}">
                <a16:creationId xmlns:a16="http://schemas.microsoft.com/office/drawing/2014/main" id="{57A340F5-7965-4661-B010-BCD733796D86}"/>
              </a:ext>
            </a:extLst>
          </p:cNvPr>
          <p:cNvSpPr>
            <a:spLocks noGrp="1"/>
          </p:cNvSpPr>
          <p:nvPr>
            <p:ph idx="1"/>
          </p:nvPr>
        </p:nvSpPr>
        <p:spPr/>
        <p:txBody>
          <a:bodyPr>
            <a:normAutofit/>
          </a:bodyPr>
          <a:lstStyle/>
          <a:p>
            <a:r>
              <a:rPr lang="en-US" sz="2400" dirty="0"/>
              <a:t>What's Computational Intelligence (CI)?</a:t>
            </a:r>
          </a:p>
          <a:p>
            <a:r>
              <a:rPr lang="en-US" sz="2400" dirty="0"/>
              <a:t>What's Computation? How we achieve computation?</a:t>
            </a:r>
          </a:p>
          <a:p>
            <a:r>
              <a:rPr lang="en-US" sz="2400" dirty="0"/>
              <a:t>Hard Computing Vs. Soft Computing </a:t>
            </a:r>
          </a:p>
          <a:p>
            <a:r>
              <a:rPr lang="en-US" sz="2400" dirty="0"/>
              <a:t>How to achieve Soft Computing?</a:t>
            </a:r>
          </a:p>
          <a:p>
            <a:r>
              <a:rPr lang="en-US" sz="2400" dirty="0"/>
              <a:t>What's Hybrid Computing (Hard + Soft)?</a:t>
            </a:r>
          </a:p>
        </p:txBody>
      </p:sp>
      <p:sp>
        <p:nvSpPr>
          <p:cNvPr id="4" name="Footer Placeholder 3">
            <a:extLst>
              <a:ext uri="{FF2B5EF4-FFF2-40B4-BE49-F238E27FC236}">
                <a16:creationId xmlns:a16="http://schemas.microsoft.com/office/drawing/2014/main" id="{60A8AD9B-70AA-4DEE-83BC-71C3CD16AC2E}"/>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BAB9176C-C99F-45C5-827D-9ED88F9CC1BE}"/>
              </a:ext>
            </a:extLst>
          </p:cNvPr>
          <p:cNvSpPr>
            <a:spLocks noGrp="1"/>
          </p:cNvSpPr>
          <p:nvPr>
            <p:ph type="sldNum" sz="quarter" idx="12"/>
          </p:nvPr>
        </p:nvSpPr>
        <p:spPr/>
        <p:txBody>
          <a:bodyPr/>
          <a:lstStyle/>
          <a:p>
            <a:fld id="{5A88E251-6D9D-4AF0-81E5-EBB35E924A1A}" type="slidenum">
              <a:rPr lang="en-US" smtClean="0"/>
              <a:pPr/>
              <a:t>5</a:t>
            </a:fld>
            <a:endParaRPr lang="en-US" dirty="0"/>
          </a:p>
        </p:txBody>
      </p:sp>
    </p:spTree>
    <p:extLst>
      <p:ext uri="{BB962C8B-B14F-4D97-AF65-F5344CB8AC3E}">
        <p14:creationId xmlns:p14="http://schemas.microsoft.com/office/powerpoint/2010/main" val="13498103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9BFA-70E5-409A-B730-A79A6B0B3015}"/>
              </a:ext>
            </a:extLst>
          </p:cNvPr>
          <p:cNvSpPr>
            <a:spLocks noGrp="1"/>
          </p:cNvSpPr>
          <p:nvPr>
            <p:ph type="title"/>
          </p:nvPr>
        </p:nvSpPr>
        <p:spPr/>
        <p:txBody>
          <a:bodyPr/>
          <a:lstStyle/>
          <a:p>
            <a:r>
              <a:rPr lang="en-US" dirty="0"/>
              <a:t>#6. Hybrid CI Techniques</a:t>
            </a:r>
          </a:p>
        </p:txBody>
      </p:sp>
      <p:sp>
        <p:nvSpPr>
          <p:cNvPr id="3" name="Content Placeholder 2">
            <a:extLst>
              <a:ext uri="{FF2B5EF4-FFF2-40B4-BE49-F238E27FC236}">
                <a16:creationId xmlns:a16="http://schemas.microsoft.com/office/drawing/2014/main" id="{E44327D9-2B59-4459-9C4E-492EA409BD4A}"/>
              </a:ext>
            </a:extLst>
          </p:cNvPr>
          <p:cNvSpPr>
            <a:spLocks noGrp="1"/>
          </p:cNvSpPr>
          <p:nvPr>
            <p:ph idx="1"/>
          </p:nvPr>
        </p:nvSpPr>
        <p:spPr/>
        <p:txBody>
          <a:bodyPr/>
          <a:lstStyle/>
          <a:p>
            <a:pPr>
              <a:lnSpc>
                <a:spcPct val="80000"/>
              </a:lnSpc>
            </a:pPr>
            <a:r>
              <a:rPr lang="en-US" altLang="en-US" dirty="0"/>
              <a:t>Combine advantages of GA and other classifiers</a:t>
            </a:r>
          </a:p>
          <a:p>
            <a:pPr lvl="1">
              <a:lnSpc>
                <a:spcPct val="80000"/>
              </a:lnSpc>
            </a:pPr>
            <a:r>
              <a:rPr lang="en-US" altLang="en-US" dirty="0"/>
              <a:t>GA and ANN</a:t>
            </a:r>
          </a:p>
          <a:p>
            <a:pPr lvl="1">
              <a:lnSpc>
                <a:spcPct val="80000"/>
              </a:lnSpc>
            </a:pPr>
            <a:r>
              <a:rPr lang="en-US" altLang="en-US" dirty="0"/>
              <a:t>GA and ANFIS </a:t>
            </a:r>
          </a:p>
          <a:p>
            <a:pPr lvl="1">
              <a:lnSpc>
                <a:spcPct val="80000"/>
              </a:lnSpc>
            </a:pPr>
            <a:r>
              <a:rPr lang="en-US" altLang="en-US" dirty="0"/>
              <a:t>GA and SVM</a:t>
            </a:r>
          </a:p>
          <a:p>
            <a:endParaRPr lang="en-US" dirty="0"/>
          </a:p>
        </p:txBody>
      </p:sp>
      <p:sp>
        <p:nvSpPr>
          <p:cNvPr id="4" name="Footer Placeholder 3">
            <a:extLst>
              <a:ext uri="{FF2B5EF4-FFF2-40B4-BE49-F238E27FC236}">
                <a16:creationId xmlns:a16="http://schemas.microsoft.com/office/drawing/2014/main" id="{8D6CBCBB-DA7A-4CB5-B24D-45795964087C}"/>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29E08587-5A92-420E-965D-40CE04B0A568}"/>
              </a:ext>
            </a:extLst>
          </p:cNvPr>
          <p:cNvSpPr>
            <a:spLocks noGrp="1"/>
          </p:cNvSpPr>
          <p:nvPr>
            <p:ph type="sldNum" sz="quarter" idx="12"/>
          </p:nvPr>
        </p:nvSpPr>
        <p:spPr/>
        <p:txBody>
          <a:bodyPr/>
          <a:lstStyle/>
          <a:p>
            <a:fld id="{5A88E251-6D9D-4AF0-81E5-EBB35E924A1A}" type="slidenum">
              <a:rPr lang="en-US" smtClean="0"/>
              <a:pPr/>
              <a:t>50</a:t>
            </a:fld>
            <a:endParaRPr lang="en-US" dirty="0"/>
          </a:p>
        </p:txBody>
      </p:sp>
    </p:spTree>
    <p:extLst>
      <p:ext uri="{BB962C8B-B14F-4D97-AF65-F5344CB8AC3E}">
        <p14:creationId xmlns:p14="http://schemas.microsoft.com/office/powerpoint/2010/main" val="1904939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9BFA-70E5-409A-B730-A79A6B0B3015}"/>
              </a:ext>
            </a:extLst>
          </p:cNvPr>
          <p:cNvSpPr>
            <a:spLocks noGrp="1"/>
          </p:cNvSpPr>
          <p:nvPr>
            <p:ph type="title"/>
          </p:nvPr>
        </p:nvSpPr>
        <p:spPr/>
        <p:txBody>
          <a:bodyPr/>
          <a:lstStyle/>
          <a:p>
            <a:r>
              <a:rPr lang="en-US" dirty="0"/>
              <a:t>Applications of CI</a:t>
            </a:r>
          </a:p>
        </p:txBody>
      </p:sp>
      <p:sp>
        <p:nvSpPr>
          <p:cNvPr id="3" name="Content Placeholder 2">
            <a:extLst>
              <a:ext uri="{FF2B5EF4-FFF2-40B4-BE49-F238E27FC236}">
                <a16:creationId xmlns:a16="http://schemas.microsoft.com/office/drawing/2014/main" id="{E44327D9-2B59-4459-9C4E-492EA409BD4A}"/>
              </a:ext>
            </a:extLst>
          </p:cNvPr>
          <p:cNvSpPr>
            <a:spLocks noGrp="1"/>
          </p:cNvSpPr>
          <p:nvPr>
            <p:ph idx="1"/>
          </p:nvPr>
        </p:nvSpPr>
        <p:spPr/>
        <p:txBody>
          <a:bodyPr>
            <a:normAutofit lnSpcReduction="10000"/>
          </a:bodyPr>
          <a:lstStyle/>
          <a:p>
            <a:pPr>
              <a:lnSpc>
                <a:spcPct val="80000"/>
              </a:lnSpc>
            </a:pPr>
            <a:r>
              <a:rPr lang="en-US" altLang="en-US" dirty="0"/>
              <a:t>Computer Science</a:t>
            </a:r>
          </a:p>
          <a:p>
            <a:pPr lvl="1">
              <a:lnSpc>
                <a:spcPct val="80000"/>
              </a:lnSpc>
            </a:pPr>
            <a:r>
              <a:rPr lang="en-US" altLang="en-US" dirty="0"/>
              <a:t>Pattern Recognition (PR) </a:t>
            </a:r>
          </a:p>
          <a:p>
            <a:pPr lvl="1">
              <a:lnSpc>
                <a:spcPct val="80000"/>
              </a:lnSpc>
            </a:pPr>
            <a:r>
              <a:rPr lang="en-US" altLang="en-US" dirty="0"/>
              <a:t>Data Mining</a:t>
            </a:r>
          </a:p>
          <a:p>
            <a:pPr lvl="1">
              <a:lnSpc>
                <a:spcPct val="80000"/>
              </a:lnSpc>
            </a:pPr>
            <a:r>
              <a:rPr lang="en-US" altLang="en-US" dirty="0"/>
              <a:t>Knowledge Discovery/ Machine Learning</a:t>
            </a:r>
          </a:p>
          <a:p>
            <a:pPr lvl="1">
              <a:lnSpc>
                <a:spcPct val="80000"/>
              </a:lnSpc>
            </a:pPr>
            <a:r>
              <a:rPr lang="en-US" altLang="en-US" dirty="0"/>
              <a:t>Feature Extraction and Selection</a:t>
            </a:r>
          </a:p>
          <a:p>
            <a:pPr>
              <a:lnSpc>
                <a:spcPct val="80000"/>
              </a:lnSpc>
            </a:pPr>
            <a:r>
              <a:rPr lang="en-US" altLang="en-US" dirty="0"/>
              <a:t>Mechanical Systems</a:t>
            </a:r>
          </a:p>
          <a:p>
            <a:pPr lvl="1">
              <a:lnSpc>
                <a:spcPct val="80000"/>
              </a:lnSpc>
            </a:pPr>
            <a:r>
              <a:rPr lang="en-US" altLang="en-US" dirty="0"/>
              <a:t>Condition monitoring and diagnostics</a:t>
            </a:r>
          </a:p>
          <a:p>
            <a:pPr lvl="1">
              <a:lnSpc>
                <a:spcPct val="80000"/>
              </a:lnSpc>
            </a:pPr>
            <a:r>
              <a:rPr lang="en-US" altLang="en-US" dirty="0"/>
              <a:t>Multiobjective optimization in design</a:t>
            </a:r>
          </a:p>
          <a:p>
            <a:pPr lvl="1">
              <a:lnSpc>
                <a:spcPct val="80000"/>
              </a:lnSpc>
            </a:pPr>
            <a:r>
              <a:rPr lang="en-US" altLang="en-US" dirty="0"/>
              <a:t>Control System Design</a:t>
            </a:r>
          </a:p>
          <a:p>
            <a:pPr>
              <a:lnSpc>
                <a:spcPct val="80000"/>
              </a:lnSpc>
            </a:pPr>
            <a:r>
              <a:rPr lang="en-US" altLang="en-US" dirty="0"/>
              <a:t>Manufacturing Systems</a:t>
            </a:r>
          </a:p>
          <a:p>
            <a:pPr lvl="1">
              <a:lnSpc>
                <a:spcPct val="80000"/>
              </a:lnSpc>
            </a:pPr>
            <a:r>
              <a:rPr lang="en-US" altLang="en-US" dirty="0"/>
              <a:t>Development of data-driven models</a:t>
            </a:r>
          </a:p>
          <a:p>
            <a:pPr lvl="1">
              <a:lnSpc>
                <a:spcPct val="80000"/>
              </a:lnSpc>
            </a:pPr>
            <a:r>
              <a:rPr lang="en-US" altLang="en-US" dirty="0"/>
              <a:t>Multiobjective optimization of machining parameters &gt;&gt; </a:t>
            </a:r>
          </a:p>
          <a:p>
            <a:endParaRPr lang="en-US" dirty="0"/>
          </a:p>
        </p:txBody>
      </p:sp>
      <p:sp>
        <p:nvSpPr>
          <p:cNvPr id="4" name="Footer Placeholder 3">
            <a:extLst>
              <a:ext uri="{FF2B5EF4-FFF2-40B4-BE49-F238E27FC236}">
                <a16:creationId xmlns:a16="http://schemas.microsoft.com/office/drawing/2014/main" id="{8D6CBCBB-DA7A-4CB5-B24D-45795964087C}"/>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29E08587-5A92-420E-965D-40CE04B0A568}"/>
              </a:ext>
            </a:extLst>
          </p:cNvPr>
          <p:cNvSpPr>
            <a:spLocks noGrp="1"/>
          </p:cNvSpPr>
          <p:nvPr>
            <p:ph type="sldNum" sz="quarter" idx="12"/>
          </p:nvPr>
        </p:nvSpPr>
        <p:spPr/>
        <p:txBody>
          <a:bodyPr/>
          <a:lstStyle/>
          <a:p>
            <a:fld id="{5A88E251-6D9D-4AF0-81E5-EBB35E924A1A}" type="slidenum">
              <a:rPr lang="en-US" smtClean="0"/>
              <a:pPr/>
              <a:t>51</a:t>
            </a:fld>
            <a:endParaRPr lang="en-US" dirty="0"/>
          </a:p>
        </p:txBody>
      </p:sp>
      <p:sp>
        <p:nvSpPr>
          <p:cNvPr id="6" name="Rectangle 5">
            <a:extLst>
              <a:ext uri="{FF2B5EF4-FFF2-40B4-BE49-F238E27FC236}">
                <a16:creationId xmlns:a16="http://schemas.microsoft.com/office/drawing/2014/main" id="{B313FF54-86FF-4129-8AD3-4204D3357B88}"/>
              </a:ext>
            </a:extLst>
          </p:cNvPr>
          <p:cNvSpPr/>
          <p:nvPr/>
        </p:nvSpPr>
        <p:spPr>
          <a:xfrm>
            <a:off x="6592478" y="5209390"/>
            <a:ext cx="4974210" cy="1298817"/>
          </a:xfrm>
          <a:prstGeom prst="rect">
            <a:avLst/>
          </a:prstGeom>
        </p:spPr>
        <p:txBody>
          <a:bodyPr wrap="square">
            <a:spAutoFit/>
          </a:bodyPr>
          <a:lstStyle/>
          <a:p>
            <a:pPr>
              <a:lnSpc>
                <a:spcPct val="80000"/>
              </a:lnSpc>
            </a:pPr>
            <a:r>
              <a:rPr lang="en-US" altLang="en-US" sz="1400" u="sng" dirty="0"/>
              <a:t>Multiobjective optimization of machining parameters </a:t>
            </a:r>
            <a:r>
              <a:rPr lang="en-US" altLang="en-US" sz="1200" dirty="0"/>
              <a:t>Minimization of machining cost</a:t>
            </a:r>
          </a:p>
          <a:p>
            <a:pPr>
              <a:lnSpc>
                <a:spcPct val="80000"/>
              </a:lnSpc>
            </a:pPr>
            <a:r>
              <a:rPr lang="en-US" altLang="en-US" sz="1200" dirty="0"/>
              <a:t>Minimization of surface roughness</a:t>
            </a:r>
          </a:p>
          <a:p>
            <a:pPr>
              <a:lnSpc>
                <a:spcPct val="80000"/>
              </a:lnSpc>
            </a:pPr>
            <a:r>
              <a:rPr lang="en-US" altLang="en-US" sz="1200" dirty="0"/>
              <a:t>Minimization of production time</a:t>
            </a:r>
          </a:p>
          <a:p>
            <a:pPr>
              <a:lnSpc>
                <a:spcPct val="80000"/>
              </a:lnSpc>
            </a:pPr>
            <a:r>
              <a:rPr lang="en-US" altLang="en-US" sz="1200" dirty="0"/>
              <a:t>Subject to constraints on </a:t>
            </a:r>
          </a:p>
          <a:p>
            <a:pPr lvl="1">
              <a:lnSpc>
                <a:spcPct val="80000"/>
              </a:lnSpc>
            </a:pPr>
            <a:r>
              <a:rPr lang="en-US" altLang="en-US" sz="1200" dirty="0"/>
              <a:t>Operating parameters –speed, feed, depth of cut</a:t>
            </a:r>
          </a:p>
          <a:p>
            <a:pPr lvl="1">
              <a:lnSpc>
                <a:spcPct val="80000"/>
              </a:lnSpc>
            </a:pPr>
            <a:r>
              <a:rPr lang="en-US" altLang="en-US" sz="1200" dirty="0"/>
              <a:t>Cutting Force</a:t>
            </a:r>
          </a:p>
          <a:p>
            <a:pPr lvl="1">
              <a:lnSpc>
                <a:spcPct val="80000"/>
              </a:lnSpc>
            </a:pPr>
            <a:r>
              <a:rPr lang="en-US" altLang="en-US" sz="1200" dirty="0"/>
              <a:t>Power consumption  </a:t>
            </a:r>
          </a:p>
        </p:txBody>
      </p:sp>
    </p:spTree>
    <p:extLst>
      <p:ext uri="{BB962C8B-B14F-4D97-AF65-F5344CB8AC3E}">
        <p14:creationId xmlns:p14="http://schemas.microsoft.com/office/powerpoint/2010/main" val="2370011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9BFA-70E5-409A-B730-A79A6B0B3015}"/>
              </a:ext>
            </a:extLst>
          </p:cNvPr>
          <p:cNvSpPr>
            <a:spLocks noGrp="1"/>
          </p:cNvSpPr>
          <p:nvPr>
            <p:ph type="title"/>
          </p:nvPr>
        </p:nvSpPr>
        <p:spPr/>
        <p:txBody>
          <a:bodyPr/>
          <a:lstStyle/>
          <a:p>
            <a:r>
              <a:rPr lang="en-US" dirty="0"/>
              <a:t>Applications of CI (Cont.)</a:t>
            </a:r>
          </a:p>
        </p:txBody>
      </p:sp>
      <p:sp>
        <p:nvSpPr>
          <p:cNvPr id="3" name="Content Placeholder 2">
            <a:extLst>
              <a:ext uri="{FF2B5EF4-FFF2-40B4-BE49-F238E27FC236}">
                <a16:creationId xmlns:a16="http://schemas.microsoft.com/office/drawing/2014/main" id="{E44327D9-2B59-4459-9C4E-492EA409BD4A}"/>
              </a:ext>
            </a:extLst>
          </p:cNvPr>
          <p:cNvSpPr>
            <a:spLocks noGrp="1"/>
          </p:cNvSpPr>
          <p:nvPr>
            <p:ph idx="1"/>
          </p:nvPr>
        </p:nvSpPr>
        <p:spPr/>
        <p:txBody>
          <a:bodyPr>
            <a:normAutofit fontScale="92500" lnSpcReduction="10000"/>
          </a:bodyPr>
          <a:lstStyle/>
          <a:p>
            <a:pPr>
              <a:lnSpc>
                <a:spcPct val="90000"/>
              </a:lnSpc>
            </a:pPr>
            <a:r>
              <a:rPr lang="en-US" altLang="en-US" sz="2400" dirty="0"/>
              <a:t>Engineering Management</a:t>
            </a:r>
          </a:p>
          <a:p>
            <a:pPr lvl="1">
              <a:lnSpc>
                <a:spcPct val="90000"/>
              </a:lnSpc>
            </a:pPr>
            <a:r>
              <a:rPr lang="en-US" altLang="en-US" sz="2000" dirty="0"/>
              <a:t>Inventory management</a:t>
            </a:r>
          </a:p>
          <a:p>
            <a:pPr lvl="1">
              <a:lnSpc>
                <a:spcPct val="90000"/>
              </a:lnSpc>
            </a:pPr>
            <a:r>
              <a:rPr lang="en-US" altLang="en-US" sz="2000" dirty="0"/>
              <a:t>Project selection</a:t>
            </a:r>
          </a:p>
          <a:p>
            <a:pPr lvl="1">
              <a:lnSpc>
                <a:spcPct val="90000"/>
              </a:lnSpc>
            </a:pPr>
            <a:r>
              <a:rPr lang="en-US" altLang="en-US" sz="2000" dirty="0"/>
              <a:t>Facility layout design</a:t>
            </a:r>
          </a:p>
          <a:p>
            <a:pPr lvl="1">
              <a:lnSpc>
                <a:spcPct val="90000"/>
              </a:lnSpc>
            </a:pPr>
            <a:r>
              <a:rPr lang="en-US" altLang="en-US" sz="2000" dirty="0"/>
              <a:t>Scheduling</a:t>
            </a:r>
          </a:p>
          <a:p>
            <a:pPr>
              <a:lnSpc>
                <a:spcPct val="90000"/>
              </a:lnSpc>
            </a:pPr>
            <a:r>
              <a:rPr lang="en-US" altLang="en-US" sz="2400" dirty="0"/>
              <a:t>Medicine</a:t>
            </a:r>
          </a:p>
          <a:p>
            <a:pPr lvl="1">
              <a:lnSpc>
                <a:spcPct val="90000"/>
              </a:lnSpc>
            </a:pPr>
            <a:r>
              <a:rPr lang="en-US" altLang="en-US" sz="2000" dirty="0"/>
              <a:t>Patient condition monitoring and diagnosis</a:t>
            </a:r>
          </a:p>
          <a:p>
            <a:pPr>
              <a:lnSpc>
                <a:spcPct val="90000"/>
              </a:lnSpc>
            </a:pPr>
            <a:r>
              <a:rPr lang="en-US" altLang="en-US" sz="2400" dirty="0"/>
              <a:t>Social Science</a:t>
            </a:r>
          </a:p>
          <a:p>
            <a:pPr>
              <a:lnSpc>
                <a:spcPct val="90000"/>
              </a:lnSpc>
            </a:pPr>
            <a:r>
              <a:rPr lang="en-US" altLang="en-US" sz="2400" dirty="0"/>
              <a:t>Business</a:t>
            </a:r>
          </a:p>
          <a:p>
            <a:pPr lvl="1">
              <a:lnSpc>
                <a:spcPct val="90000"/>
              </a:lnSpc>
            </a:pPr>
            <a:r>
              <a:rPr lang="en-US" altLang="en-US" sz="2000" dirty="0"/>
              <a:t>Market analysis and forecasting</a:t>
            </a:r>
          </a:p>
          <a:p>
            <a:pPr lvl="1">
              <a:lnSpc>
                <a:spcPct val="90000"/>
              </a:lnSpc>
            </a:pPr>
            <a:r>
              <a:rPr lang="en-US" altLang="en-US" sz="2000" dirty="0"/>
              <a:t>Credit rating</a:t>
            </a:r>
          </a:p>
        </p:txBody>
      </p:sp>
      <p:sp>
        <p:nvSpPr>
          <p:cNvPr id="4" name="Footer Placeholder 3">
            <a:extLst>
              <a:ext uri="{FF2B5EF4-FFF2-40B4-BE49-F238E27FC236}">
                <a16:creationId xmlns:a16="http://schemas.microsoft.com/office/drawing/2014/main" id="{8D6CBCBB-DA7A-4CB5-B24D-45795964087C}"/>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29E08587-5A92-420E-965D-40CE04B0A568}"/>
              </a:ext>
            </a:extLst>
          </p:cNvPr>
          <p:cNvSpPr>
            <a:spLocks noGrp="1"/>
          </p:cNvSpPr>
          <p:nvPr>
            <p:ph type="sldNum" sz="quarter" idx="12"/>
          </p:nvPr>
        </p:nvSpPr>
        <p:spPr/>
        <p:txBody>
          <a:bodyPr/>
          <a:lstStyle/>
          <a:p>
            <a:fld id="{5A88E251-6D9D-4AF0-81E5-EBB35E924A1A}" type="slidenum">
              <a:rPr lang="en-US" smtClean="0"/>
              <a:pPr/>
              <a:t>52</a:t>
            </a:fld>
            <a:endParaRPr lang="en-US" dirty="0"/>
          </a:p>
        </p:txBody>
      </p:sp>
    </p:spTree>
    <p:extLst>
      <p:ext uri="{BB962C8B-B14F-4D97-AF65-F5344CB8AC3E}">
        <p14:creationId xmlns:p14="http://schemas.microsoft.com/office/powerpoint/2010/main" val="868358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99091" y="2943623"/>
            <a:ext cx="2860222" cy="360615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070303" y="1360679"/>
            <a:ext cx="6342380" cy="4528185"/>
          </a:xfrm>
          <a:prstGeom prst="rect">
            <a:avLst/>
          </a:prstGeom>
        </p:spPr>
        <p:txBody>
          <a:bodyPr vert="horz" wrap="square" lIns="0" tIns="12700" rIns="0" bIns="0" rtlCol="0">
            <a:spAutoFit/>
          </a:bodyPr>
          <a:lstStyle/>
          <a:p>
            <a:pPr marL="12700">
              <a:spcBef>
                <a:spcPts val="100"/>
              </a:spcBef>
            </a:pPr>
            <a:r>
              <a:rPr sz="2400" b="1" spc="-145" dirty="0">
                <a:solidFill>
                  <a:srgbClr val="006FC0"/>
                </a:solidFill>
                <a:latin typeface="Arial"/>
                <a:cs typeface="Arial"/>
              </a:rPr>
              <a:t>Another </a:t>
            </a:r>
            <a:r>
              <a:rPr sz="2400" b="1" spc="-165" dirty="0">
                <a:solidFill>
                  <a:srgbClr val="006FC0"/>
                </a:solidFill>
                <a:latin typeface="Arial"/>
                <a:cs typeface="Arial"/>
              </a:rPr>
              <a:t>applications </a:t>
            </a:r>
            <a:r>
              <a:rPr sz="2400" b="1" spc="-110" dirty="0">
                <a:solidFill>
                  <a:srgbClr val="006FC0"/>
                </a:solidFill>
                <a:latin typeface="Arial"/>
                <a:cs typeface="Arial"/>
              </a:rPr>
              <a:t>of </a:t>
            </a:r>
            <a:r>
              <a:rPr sz="2400" b="1" spc="-245" dirty="0">
                <a:solidFill>
                  <a:srgbClr val="006FC0"/>
                </a:solidFill>
                <a:latin typeface="Arial"/>
                <a:cs typeface="Arial"/>
              </a:rPr>
              <a:t>CI </a:t>
            </a:r>
            <a:r>
              <a:rPr sz="2400" b="1" spc="-135" dirty="0">
                <a:solidFill>
                  <a:srgbClr val="006FC0"/>
                </a:solidFill>
                <a:latin typeface="Arial"/>
                <a:cs typeface="Arial"/>
              </a:rPr>
              <a:t>in </a:t>
            </a:r>
            <a:r>
              <a:rPr sz="2400" b="1" spc="-120" dirty="0">
                <a:solidFill>
                  <a:srgbClr val="006FC0"/>
                </a:solidFill>
                <a:latin typeface="Arial"/>
                <a:cs typeface="Arial"/>
              </a:rPr>
              <a:t>real-world</a:t>
            </a:r>
            <a:r>
              <a:rPr sz="2400" b="1" spc="25" dirty="0">
                <a:solidFill>
                  <a:srgbClr val="006FC0"/>
                </a:solidFill>
                <a:latin typeface="Arial"/>
                <a:cs typeface="Arial"/>
              </a:rPr>
              <a:t> </a:t>
            </a:r>
            <a:r>
              <a:rPr sz="2400" b="1" spc="-175" dirty="0">
                <a:solidFill>
                  <a:srgbClr val="006FC0"/>
                </a:solidFill>
                <a:latin typeface="Arial"/>
                <a:cs typeface="Arial"/>
              </a:rPr>
              <a:t>problems:</a:t>
            </a:r>
            <a:endParaRPr sz="2400">
              <a:latin typeface="Arial"/>
              <a:cs typeface="Arial"/>
            </a:endParaRPr>
          </a:p>
          <a:p>
            <a:pPr marL="756285" indent="-287020">
              <a:spcBef>
                <a:spcPts val="1735"/>
              </a:spcBef>
              <a:buChar char="–"/>
              <a:tabLst>
                <a:tab pos="756285" algn="l"/>
                <a:tab pos="756920" algn="l"/>
              </a:tabLst>
            </a:pPr>
            <a:r>
              <a:rPr sz="2200" spc="-95" dirty="0">
                <a:latin typeface="Arial"/>
                <a:cs typeface="Arial"/>
              </a:rPr>
              <a:t>Robotic;</a:t>
            </a:r>
            <a:endParaRPr sz="2200">
              <a:latin typeface="Arial"/>
              <a:cs typeface="Arial"/>
            </a:endParaRPr>
          </a:p>
          <a:p>
            <a:pPr marL="756285" indent="-287020">
              <a:spcBef>
                <a:spcPts val="1380"/>
              </a:spcBef>
              <a:buChar char="–"/>
              <a:tabLst>
                <a:tab pos="756285" algn="l"/>
                <a:tab pos="756920" algn="l"/>
              </a:tabLst>
            </a:pPr>
            <a:r>
              <a:rPr sz="2200" spc="-75" dirty="0">
                <a:latin typeface="Arial"/>
                <a:cs typeface="Arial"/>
              </a:rPr>
              <a:t>Natural </a:t>
            </a:r>
            <a:r>
              <a:rPr sz="2200" spc="-170" dirty="0">
                <a:latin typeface="Arial"/>
                <a:cs typeface="Arial"/>
              </a:rPr>
              <a:t>Language</a:t>
            </a:r>
            <a:r>
              <a:rPr sz="2200" spc="-140" dirty="0">
                <a:latin typeface="Arial"/>
                <a:cs typeface="Arial"/>
              </a:rPr>
              <a:t> </a:t>
            </a:r>
            <a:r>
              <a:rPr sz="2200" spc="-135" dirty="0">
                <a:latin typeface="Arial"/>
                <a:cs typeface="Arial"/>
              </a:rPr>
              <a:t>Processing;</a:t>
            </a:r>
            <a:endParaRPr sz="2200">
              <a:latin typeface="Arial"/>
              <a:cs typeface="Arial"/>
            </a:endParaRPr>
          </a:p>
          <a:p>
            <a:pPr marL="756285" indent="-287020">
              <a:spcBef>
                <a:spcPts val="1395"/>
              </a:spcBef>
              <a:buChar char="–"/>
              <a:tabLst>
                <a:tab pos="756285" algn="l"/>
                <a:tab pos="756920" algn="l"/>
              </a:tabLst>
            </a:pPr>
            <a:r>
              <a:rPr sz="2200" spc="-150" dirty="0">
                <a:latin typeface="Arial"/>
                <a:cs typeface="Arial"/>
              </a:rPr>
              <a:t>Facial </a:t>
            </a:r>
            <a:r>
              <a:rPr sz="2200" spc="-105" dirty="0">
                <a:latin typeface="Arial"/>
                <a:cs typeface="Arial"/>
              </a:rPr>
              <a:t>and </a:t>
            </a:r>
            <a:r>
              <a:rPr sz="2200" spc="-140" dirty="0">
                <a:latin typeface="Arial"/>
                <a:cs typeface="Arial"/>
              </a:rPr>
              <a:t>speech</a:t>
            </a:r>
            <a:r>
              <a:rPr sz="2200" spc="-100" dirty="0">
                <a:latin typeface="Arial"/>
                <a:cs typeface="Arial"/>
              </a:rPr>
              <a:t> </a:t>
            </a:r>
            <a:r>
              <a:rPr sz="2200" spc="-60" dirty="0">
                <a:latin typeface="Arial"/>
                <a:cs typeface="Arial"/>
              </a:rPr>
              <a:t>recognition;</a:t>
            </a:r>
            <a:endParaRPr sz="2200">
              <a:latin typeface="Arial"/>
              <a:cs typeface="Arial"/>
            </a:endParaRPr>
          </a:p>
          <a:p>
            <a:pPr marL="756285" indent="-287020">
              <a:spcBef>
                <a:spcPts val="1390"/>
              </a:spcBef>
              <a:buChar char="–"/>
              <a:tabLst>
                <a:tab pos="756285" algn="l"/>
                <a:tab pos="756920" algn="l"/>
              </a:tabLst>
            </a:pPr>
            <a:r>
              <a:rPr sz="2200" spc="-180" dirty="0">
                <a:latin typeface="Arial"/>
                <a:cs typeface="Arial"/>
              </a:rPr>
              <a:t>Game</a:t>
            </a:r>
            <a:r>
              <a:rPr sz="2200" spc="-110" dirty="0">
                <a:latin typeface="Arial"/>
                <a:cs typeface="Arial"/>
              </a:rPr>
              <a:t> </a:t>
            </a:r>
            <a:r>
              <a:rPr sz="2200" spc="-85" dirty="0">
                <a:latin typeface="Arial"/>
                <a:cs typeface="Arial"/>
              </a:rPr>
              <a:t>playing;</a:t>
            </a:r>
            <a:endParaRPr sz="2200">
              <a:latin typeface="Arial"/>
              <a:cs typeface="Arial"/>
            </a:endParaRPr>
          </a:p>
          <a:p>
            <a:pPr marL="756285" indent="-287020">
              <a:spcBef>
                <a:spcPts val="1385"/>
              </a:spcBef>
              <a:buChar char="–"/>
              <a:tabLst>
                <a:tab pos="756285" algn="l"/>
                <a:tab pos="756920" algn="l"/>
              </a:tabLst>
            </a:pPr>
            <a:r>
              <a:rPr sz="2200" spc="-95" dirty="0">
                <a:latin typeface="Arial"/>
                <a:cs typeface="Arial"/>
              </a:rPr>
              <a:t>Healthcare;</a:t>
            </a:r>
            <a:endParaRPr sz="2200">
              <a:latin typeface="Arial"/>
              <a:cs typeface="Arial"/>
            </a:endParaRPr>
          </a:p>
          <a:p>
            <a:pPr marL="756285" indent="-287020">
              <a:spcBef>
                <a:spcPts val="1390"/>
              </a:spcBef>
              <a:buChar char="–"/>
              <a:tabLst>
                <a:tab pos="756285" algn="l"/>
                <a:tab pos="756920" algn="l"/>
              </a:tabLst>
            </a:pPr>
            <a:r>
              <a:rPr sz="2200" spc="-140" dirty="0">
                <a:latin typeface="Arial"/>
                <a:cs typeface="Arial"/>
              </a:rPr>
              <a:t>Finance </a:t>
            </a:r>
            <a:r>
              <a:rPr sz="2200" spc="30" dirty="0">
                <a:latin typeface="Arial"/>
                <a:cs typeface="Arial"/>
              </a:rPr>
              <a:t>&amp;</a:t>
            </a:r>
            <a:r>
              <a:rPr sz="2200" spc="-95" dirty="0">
                <a:latin typeface="Arial"/>
                <a:cs typeface="Arial"/>
              </a:rPr>
              <a:t> </a:t>
            </a:r>
            <a:r>
              <a:rPr sz="2200" spc="-114" dirty="0">
                <a:latin typeface="Arial"/>
                <a:cs typeface="Arial"/>
              </a:rPr>
              <a:t>Banking;</a:t>
            </a:r>
            <a:endParaRPr sz="2200">
              <a:latin typeface="Arial"/>
              <a:cs typeface="Arial"/>
            </a:endParaRPr>
          </a:p>
          <a:p>
            <a:pPr marL="756285" indent="-287020">
              <a:spcBef>
                <a:spcPts val="1390"/>
              </a:spcBef>
              <a:buChar char="–"/>
              <a:tabLst>
                <a:tab pos="756285" algn="l"/>
                <a:tab pos="756920" algn="l"/>
              </a:tabLst>
            </a:pPr>
            <a:r>
              <a:rPr sz="2200" spc="-85" dirty="0">
                <a:latin typeface="Arial"/>
                <a:cs typeface="Arial"/>
              </a:rPr>
              <a:t>Machine</a:t>
            </a:r>
            <a:r>
              <a:rPr sz="2200" spc="-135" dirty="0">
                <a:latin typeface="Arial"/>
                <a:cs typeface="Arial"/>
              </a:rPr>
              <a:t> </a:t>
            </a:r>
            <a:r>
              <a:rPr sz="2200" spc="-110" dirty="0">
                <a:latin typeface="Arial"/>
                <a:cs typeface="Arial"/>
              </a:rPr>
              <a:t>Learning;</a:t>
            </a:r>
            <a:endParaRPr sz="2200">
              <a:latin typeface="Arial"/>
              <a:cs typeface="Arial"/>
            </a:endParaRPr>
          </a:p>
          <a:p>
            <a:pPr marL="756285" indent="-287020">
              <a:spcBef>
                <a:spcPts val="1385"/>
              </a:spcBef>
              <a:buChar char="–"/>
              <a:tabLst>
                <a:tab pos="756285" algn="l"/>
                <a:tab pos="756920" algn="l"/>
              </a:tabLst>
            </a:pPr>
            <a:r>
              <a:rPr sz="2200" spc="-10" dirty="0">
                <a:latin typeface="Arial"/>
                <a:cs typeface="Arial"/>
              </a:rPr>
              <a:t>Military</a:t>
            </a:r>
            <a:r>
              <a:rPr sz="2200" spc="-135" dirty="0">
                <a:latin typeface="Arial"/>
                <a:cs typeface="Arial"/>
              </a:rPr>
              <a:t> </a:t>
            </a:r>
            <a:r>
              <a:rPr sz="2200" spc="-90" dirty="0">
                <a:latin typeface="Arial"/>
                <a:cs typeface="Arial"/>
              </a:rPr>
              <a:t>Equipment;</a:t>
            </a:r>
            <a:endParaRPr sz="2200">
              <a:latin typeface="Arial"/>
              <a:cs typeface="Arial"/>
            </a:endParaRPr>
          </a:p>
        </p:txBody>
      </p:sp>
      <p:grpSp>
        <p:nvGrpSpPr>
          <p:cNvPr id="4" name="object 4"/>
          <p:cNvGrpSpPr/>
          <p:nvPr/>
        </p:nvGrpSpPr>
        <p:grpSpPr>
          <a:xfrm>
            <a:off x="1524000" y="6737602"/>
            <a:ext cx="9144000" cy="121920"/>
            <a:chOff x="0" y="6737602"/>
            <a:chExt cx="9144000" cy="121920"/>
          </a:xfrm>
        </p:grpSpPr>
        <p:sp>
          <p:nvSpPr>
            <p:cNvPr id="5" name="object 5"/>
            <p:cNvSpPr/>
            <p:nvPr/>
          </p:nvSpPr>
          <p:spPr>
            <a:xfrm>
              <a:off x="0" y="6778750"/>
              <a:ext cx="2373840" cy="7924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0" y="6824471"/>
              <a:ext cx="2304415" cy="35560"/>
            </a:xfrm>
            <a:custGeom>
              <a:avLst/>
              <a:gdLst/>
              <a:ahLst/>
              <a:cxnLst/>
              <a:rect l="l" t="t" r="r" b="b"/>
              <a:pathLst>
                <a:path w="2304415" h="35559">
                  <a:moveTo>
                    <a:pt x="2304288" y="0"/>
                  </a:moveTo>
                  <a:lnTo>
                    <a:pt x="0" y="0"/>
                  </a:lnTo>
                  <a:lnTo>
                    <a:pt x="0" y="35051"/>
                  </a:lnTo>
                  <a:lnTo>
                    <a:pt x="2304288" y="35051"/>
                  </a:lnTo>
                  <a:lnTo>
                    <a:pt x="2304288" y="0"/>
                  </a:lnTo>
                  <a:close/>
                </a:path>
              </a:pathLst>
            </a:custGeom>
            <a:solidFill>
              <a:srgbClr val="FF9900"/>
            </a:solidFill>
          </p:spPr>
          <p:txBody>
            <a:bodyPr wrap="square" lIns="0" tIns="0" rIns="0" bIns="0" rtlCol="0"/>
            <a:lstStyle/>
            <a:p>
              <a:endParaRPr/>
            </a:p>
          </p:txBody>
        </p:sp>
        <p:sp>
          <p:nvSpPr>
            <p:cNvPr id="7" name="object 7"/>
            <p:cNvSpPr/>
            <p:nvPr/>
          </p:nvSpPr>
          <p:spPr>
            <a:xfrm>
              <a:off x="2200655" y="6758938"/>
              <a:ext cx="2462784" cy="9906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289048" y="6824471"/>
              <a:ext cx="2286000" cy="35560"/>
            </a:xfrm>
            <a:custGeom>
              <a:avLst/>
              <a:gdLst/>
              <a:ahLst/>
              <a:cxnLst/>
              <a:rect l="l" t="t" r="r" b="b"/>
              <a:pathLst>
                <a:path w="2286000" h="35559">
                  <a:moveTo>
                    <a:pt x="2286000" y="0"/>
                  </a:moveTo>
                  <a:lnTo>
                    <a:pt x="0" y="0"/>
                  </a:lnTo>
                  <a:lnTo>
                    <a:pt x="0" y="35051"/>
                  </a:lnTo>
                  <a:lnTo>
                    <a:pt x="2286000" y="35051"/>
                  </a:lnTo>
                  <a:lnTo>
                    <a:pt x="2286000" y="0"/>
                  </a:lnTo>
                  <a:close/>
                </a:path>
              </a:pathLst>
            </a:custGeom>
            <a:solidFill>
              <a:srgbClr val="C00000"/>
            </a:solidFill>
          </p:spPr>
          <p:txBody>
            <a:bodyPr wrap="square" lIns="0" tIns="0" rIns="0" bIns="0" rtlCol="0"/>
            <a:lstStyle/>
            <a:p>
              <a:endParaRPr/>
            </a:p>
          </p:txBody>
        </p:sp>
        <p:sp>
          <p:nvSpPr>
            <p:cNvPr id="9" name="object 9"/>
            <p:cNvSpPr/>
            <p:nvPr/>
          </p:nvSpPr>
          <p:spPr>
            <a:xfrm>
              <a:off x="4482084" y="6758938"/>
              <a:ext cx="2462784" cy="9906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570476" y="6824471"/>
              <a:ext cx="2286000" cy="35560"/>
            </a:xfrm>
            <a:custGeom>
              <a:avLst/>
              <a:gdLst/>
              <a:ahLst/>
              <a:cxnLst/>
              <a:rect l="l" t="t" r="r" b="b"/>
              <a:pathLst>
                <a:path w="2286000" h="35559">
                  <a:moveTo>
                    <a:pt x="2286000" y="0"/>
                  </a:moveTo>
                  <a:lnTo>
                    <a:pt x="0" y="0"/>
                  </a:lnTo>
                  <a:lnTo>
                    <a:pt x="0" y="35051"/>
                  </a:lnTo>
                  <a:lnTo>
                    <a:pt x="2286000" y="35051"/>
                  </a:lnTo>
                  <a:lnTo>
                    <a:pt x="2286000" y="0"/>
                  </a:lnTo>
                  <a:close/>
                </a:path>
              </a:pathLst>
            </a:custGeom>
            <a:solidFill>
              <a:srgbClr val="006FC0"/>
            </a:solidFill>
          </p:spPr>
          <p:txBody>
            <a:bodyPr wrap="square" lIns="0" tIns="0" rIns="0" bIns="0" rtlCol="0"/>
            <a:lstStyle/>
            <a:p>
              <a:endParaRPr/>
            </a:p>
          </p:txBody>
        </p:sp>
        <p:sp>
          <p:nvSpPr>
            <p:cNvPr id="11" name="object 11"/>
            <p:cNvSpPr/>
            <p:nvPr/>
          </p:nvSpPr>
          <p:spPr>
            <a:xfrm>
              <a:off x="6760464" y="6758938"/>
              <a:ext cx="2383535" cy="99060"/>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6848856" y="6824471"/>
              <a:ext cx="2295525" cy="33655"/>
            </a:xfrm>
            <a:custGeom>
              <a:avLst/>
              <a:gdLst/>
              <a:ahLst/>
              <a:cxnLst/>
              <a:rect l="l" t="t" r="r" b="b"/>
              <a:pathLst>
                <a:path w="2295525" h="33654">
                  <a:moveTo>
                    <a:pt x="2295144" y="33526"/>
                  </a:moveTo>
                  <a:lnTo>
                    <a:pt x="2295144" y="0"/>
                  </a:lnTo>
                  <a:lnTo>
                    <a:pt x="0" y="0"/>
                  </a:lnTo>
                  <a:lnTo>
                    <a:pt x="0" y="33526"/>
                  </a:lnTo>
                  <a:lnTo>
                    <a:pt x="2295144" y="33526"/>
                  </a:lnTo>
                  <a:close/>
                </a:path>
              </a:pathLst>
            </a:custGeom>
            <a:solidFill>
              <a:srgbClr val="00AF50"/>
            </a:solidFill>
          </p:spPr>
          <p:txBody>
            <a:bodyPr wrap="square" lIns="0" tIns="0" rIns="0" bIns="0" rtlCol="0"/>
            <a:lstStyle/>
            <a:p>
              <a:endParaRPr/>
            </a:p>
          </p:txBody>
        </p:sp>
        <p:sp>
          <p:nvSpPr>
            <p:cNvPr id="13" name="object 13"/>
            <p:cNvSpPr/>
            <p:nvPr/>
          </p:nvSpPr>
          <p:spPr>
            <a:xfrm>
              <a:off x="0" y="6737602"/>
              <a:ext cx="2392680" cy="120396"/>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0" y="6803135"/>
              <a:ext cx="2304415" cy="53340"/>
            </a:xfrm>
            <a:custGeom>
              <a:avLst/>
              <a:gdLst/>
              <a:ahLst/>
              <a:cxnLst/>
              <a:rect l="l" t="t" r="r" b="b"/>
              <a:pathLst>
                <a:path w="2304415" h="53340">
                  <a:moveTo>
                    <a:pt x="2304288" y="0"/>
                  </a:moveTo>
                  <a:lnTo>
                    <a:pt x="0" y="0"/>
                  </a:lnTo>
                  <a:lnTo>
                    <a:pt x="0" y="53340"/>
                  </a:lnTo>
                  <a:lnTo>
                    <a:pt x="2304288" y="53340"/>
                  </a:lnTo>
                  <a:lnTo>
                    <a:pt x="2304288" y="0"/>
                  </a:lnTo>
                  <a:close/>
                </a:path>
              </a:pathLst>
            </a:custGeom>
            <a:solidFill>
              <a:srgbClr val="FF9900"/>
            </a:solidFill>
          </p:spPr>
          <p:txBody>
            <a:bodyPr wrap="square" lIns="0" tIns="0" rIns="0" bIns="0" rtlCol="0"/>
            <a:lstStyle/>
            <a:p>
              <a:endParaRPr/>
            </a:p>
          </p:txBody>
        </p:sp>
        <p:sp>
          <p:nvSpPr>
            <p:cNvPr id="15" name="object 15"/>
            <p:cNvSpPr/>
            <p:nvPr/>
          </p:nvSpPr>
          <p:spPr>
            <a:xfrm>
              <a:off x="2200655" y="6737602"/>
              <a:ext cx="2462784" cy="12039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289048"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C00000"/>
            </a:solidFill>
          </p:spPr>
          <p:txBody>
            <a:bodyPr wrap="square" lIns="0" tIns="0" rIns="0" bIns="0" rtlCol="0"/>
            <a:lstStyle/>
            <a:p>
              <a:endParaRPr/>
            </a:p>
          </p:txBody>
        </p:sp>
        <p:sp>
          <p:nvSpPr>
            <p:cNvPr id="17" name="object 17"/>
            <p:cNvSpPr/>
            <p:nvPr/>
          </p:nvSpPr>
          <p:spPr>
            <a:xfrm>
              <a:off x="4482084" y="6737602"/>
              <a:ext cx="2462784" cy="120396"/>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4570476"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006FC0"/>
            </a:solidFill>
          </p:spPr>
          <p:txBody>
            <a:bodyPr wrap="square" lIns="0" tIns="0" rIns="0" bIns="0" rtlCol="0"/>
            <a:lstStyle/>
            <a:p>
              <a:endParaRPr/>
            </a:p>
          </p:txBody>
        </p:sp>
        <p:sp>
          <p:nvSpPr>
            <p:cNvPr id="19" name="object 19"/>
            <p:cNvSpPr/>
            <p:nvPr/>
          </p:nvSpPr>
          <p:spPr>
            <a:xfrm>
              <a:off x="6760464" y="6737602"/>
              <a:ext cx="2383535" cy="120396"/>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6848856" y="6803135"/>
              <a:ext cx="2295525" cy="53340"/>
            </a:xfrm>
            <a:custGeom>
              <a:avLst/>
              <a:gdLst/>
              <a:ahLst/>
              <a:cxnLst/>
              <a:rect l="l" t="t" r="r" b="b"/>
              <a:pathLst>
                <a:path w="2295525" h="53340">
                  <a:moveTo>
                    <a:pt x="0" y="53340"/>
                  </a:moveTo>
                  <a:lnTo>
                    <a:pt x="2295144" y="53340"/>
                  </a:lnTo>
                  <a:lnTo>
                    <a:pt x="2295144" y="0"/>
                  </a:lnTo>
                  <a:lnTo>
                    <a:pt x="0" y="0"/>
                  </a:lnTo>
                  <a:lnTo>
                    <a:pt x="0" y="53340"/>
                  </a:lnTo>
                  <a:close/>
                </a:path>
              </a:pathLst>
            </a:custGeom>
            <a:solidFill>
              <a:srgbClr val="00AF50"/>
            </a:solidFill>
          </p:spPr>
          <p:txBody>
            <a:bodyPr wrap="square" lIns="0" tIns="0" rIns="0" bIns="0" rtlCol="0"/>
            <a:lstStyle/>
            <a:p>
              <a:endParaRPr/>
            </a:p>
          </p:txBody>
        </p:sp>
      </p:grpSp>
      <p:sp>
        <p:nvSpPr>
          <p:cNvPr id="22" name="object 22"/>
          <p:cNvSpPr txBox="1">
            <a:spLocks noGrp="1"/>
          </p:cNvSpPr>
          <p:nvPr>
            <p:ph type="title"/>
          </p:nvPr>
        </p:nvSpPr>
        <p:spPr>
          <a:xfrm>
            <a:off x="4979035" y="345971"/>
            <a:ext cx="3063875" cy="628377"/>
          </a:xfrm>
          <a:prstGeom prst="rect">
            <a:avLst/>
          </a:prstGeom>
        </p:spPr>
        <p:txBody>
          <a:bodyPr vert="horz" wrap="square" lIns="0" tIns="12700" rIns="0" bIns="0" rtlCol="0" anchor="ctr">
            <a:spAutoFit/>
          </a:bodyPr>
          <a:lstStyle/>
          <a:p>
            <a:pPr marL="12700">
              <a:spcBef>
                <a:spcPts val="100"/>
              </a:spcBef>
            </a:pPr>
            <a:r>
              <a:rPr spc="-170" dirty="0"/>
              <a:t>Appli</a:t>
            </a:r>
            <a:r>
              <a:rPr spc="-245" dirty="0"/>
              <a:t>c</a:t>
            </a:r>
            <a:r>
              <a:rPr spc="-415" dirty="0"/>
              <a:t>a</a:t>
            </a:r>
            <a:r>
              <a:rPr spc="-100" dirty="0"/>
              <a:t>tions</a:t>
            </a:r>
          </a:p>
        </p:txBody>
      </p:sp>
      <p:sp>
        <p:nvSpPr>
          <p:cNvPr id="24" name="object 24"/>
          <p:cNvSpPr txBox="1">
            <a:spLocks noGrp="1"/>
          </p:cNvSpPr>
          <p:nvPr>
            <p:ph type="sldNum" sz="quarter" idx="7"/>
          </p:nvPr>
        </p:nvSpPr>
        <p:spPr>
          <a:xfrm>
            <a:off x="8401557" y="6464680"/>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pc="-60" smtClean="0"/>
              <a:pPr marL="38100">
                <a:lnSpc>
                  <a:spcPts val="1240"/>
                </a:lnSpc>
              </a:pPr>
              <a:t>53</a:t>
            </a:fld>
            <a:endParaRPr spc="-6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70304" y="1205780"/>
            <a:ext cx="8023225" cy="2490470"/>
          </a:xfrm>
          <a:prstGeom prst="rect">
            <a:avLst/>
          </a:prstGeom>
        </p:spPr>
        <p:txBody>
          <a:bodyPr vert="horz" wrap="square" lIns="0" tIns="167640" rIns="0" bIns="0" rtlCol="0">
            <a:spAutoFit/>
          </a:bodyPr>
          <a:lstStyle/>
          <a:p>
            <a:pPr marL="12700">
              <a:spcBef>
                <a:spcPts val="1320"/>
              </a:spcBef>
            </a:pPr>
            <a:r>
              <a:rPr sz="2400" b="1" spc="-155" dirty="0">
                <a:solidFill>
                  <a:srgbClr val="006FC0"/>
                </a:solidFill>
                <a:latin typeface="Arial"/>
                <a:cs typeface="Arial"/>
              </a:rPr>
              <a:t>Computational </a:t>
            </a:r>
            <a:r>
              <a:rPr sz="2400" b="1" spc="-150" dirty="0">
                <a:solidFill>
                  <a:srgbClr val="006FC0"/>
                </a:solidFill>
                <a:latin typeface="Arial"/>
                <a:cs typeface="Arial"/>
              </a:rPr>
              <a:t>Intelligence</a:t>
            </a:r>
            <a:r>
              <a:rPr sz="2400" b="1" spc="-65" dirty="0">
                <a:solidFill>
                  <a:srgbClr val="006FC0"/>
                </a:solidFill>
                <a:latin typeface="Arial"/>
                <a:cs typeface="Arial"/>
              </a:rPr>
              <a:t> </a:t>
            </a:r>
            <a:r>
              <a:rPr sz="2400" b="1" spc="-240" dirty="0">
                <a:solidFill>
                  <a:srgbClr val="006FC0"/>
                </a:solidFill>
                <a:latin typeface="Arial"/>
                <a:cs typeface="Arial"/>
              </a:rPr>
              <a:t>Tools:</a:t>
            </a:r>
            <a:endParaRPr sz="2400">
              <a:latin typeface="Arial"/>
              <a:cs typeface="Arial"/>
            </a:endParaRPr>
          </a:p>
          <a:p>
            <a:pPr marL="756285" indent="-287020">
              <a:spcBef>
                <a:spcPts val="1110"/>
              </a:spcBef>
              <a:buChar char="–"/>
              <a:tabLst>
                <a:tab pos="756285" algn="l"/>
                <a:tab pos="756920" algn="l"/>
              </a:tabLst>
            </a:pPr>
            <a:r>
              <a:rPr sz="2200" spc="-100" dirty="0">
                <a:latin typeface="Arial"/>
                <a:cs typeface="Arial"/>
              </a:rPr>
              <a:t>When </a:t>
            </a:r>
            <a:r>
              <a:rPr sz="2200" spc="-175" dirty="0">
                <a:latin typeface="Arial"/>
                <a:cs typeface="Arial"/>
              </a:rPr>
              <a:t>a </a:t>
            </a:r>
            <a:r>
              <a:rPr sz="2200" spc="-105" dirty="0">
                <a:latin typeface="Arial"/>
                <a:cs typeface="Arial"/>
              </a:rPr>
              <a:t>researcher </a:t>
            </a:r>
            <a:r>
              <a:rPr sz="2200" spc="-135" dirty="0">
                <a:latin typeface="Arial"/>
                <a:cs typeface="Arial"/>
              </a:rPr>
              <a:t>needs </a:t>
            </a:r>
            <a:r>
              <a:rPr sz="2200" spc="10" dirty="0">
                <a:latin typeface="Arial"/>
                <a:cs typeface="Arial"/>
              </a:rPr>
              <a:t>to </a:t>
            </a:r>
            <a:r>
              <a:rPr sz="2200" spc="-155" dirty="0">
                <a:latin typeface="Arial"/>
                <a:cs typeface="Arial"/>
              </a:rPr>
              <a:t>use </a:t>
            </a:r>
            <a:r>
              <a:rPr sz="2200" spc="-245" dirty="0">
                <a:latin typeface="Arial"/>
                <a:cs typeface="Arial"/>
              </a:rPr>
              <a:t>CI </a:t>
            </a:r>
            <a:r>
              <a:rPr sz="2200" spc="-90" dirty="0">
                <a:latin typeface="Arial"/>
                <a:cs typeface="Arial"/>
              </a:rPr>
              <a:t>techniques, </a:t>
            </a:r>
            <a:r>
              <a:rPr sz="2200" spc="65" dirty="0">
                <a:latin typeface="Arial"/>
                <a:cs typeface="Arial"/>
              </a:rPr>
              <a:t>it </a:t>
            </a:r>
            <a:r>
              <a:rPr sz="2200" spc="-114" dirty="0">
                <a:latin typeface="Arial"/>
                <a:cs typeface="Arial"/>
              </a:rPr>
              <a:t>is </a:t>
            </a:r>
            <a:r>
              <a:rPr sz="2200" spc="-140" dirty="0">
                <a:latin typeface="Arial"/>
                <a:cs typeface="Arial"/>
              </a:rPr>
              <a:t>necessary</a:t>
            </a:r>
            <a:r>
              <a:rPr sz="2200" spc="-445" dirty="0">
                <a:latin typeface="Arial"/>
                <a:cs typeface="Arial"/>
              </a:rPr>
              <a:t> </a:t>
            </a:r>
            <a:r>
              <a:rPr sz="2200" spc="10" dirty="0">
                <a:latin typeface="Arial"/>
                <a:cs typeface="Arial"/>
              </a:rPr>
              <a:t>to</a:t>
            </a:r>
            <a:endParaRPr sz="2200">
              <a:latin typeface="Arial"/>
              <a:cs typeface="Arial"/>
            </a:endParaRPr>
          </a:p>
          <a:p>
            <a:pPr marL="756285">
              <a:spcBef>
                <a:spcPts val="850"/>
              </a:spcBef>
            </a:pPr>
            <a:r>
              <a:rPr sz="2200" spc="-50" dirty="0">
                <a:latin typeface="Arial"/>
                <a:cs typeface="Arial"/>
              </a:rPr>
              <a:t>implement </a:t>
            </a:r>
            <a:r>
              <a:rPr sz="2200" spc="-40" dirty="0">
                <a:latin typeface="Arial"/>
                <a:cs typeface="Arial"/>
              </a:rPr>
              <a:t>them </a:t>
            </a:r>
            <a:r>
              <a:rPr sz="2200" spc="-105" dirty="0">
                <a:latin typeface="Arial"/>
                <a:cs typeface="Arial"/>
              </a:rPr>
              <a:t>and </a:t>
            </a:r>
            <a:r>
              <a:rPr sz="2200" spc="-75" dirty="0">
                <a:latin typeface="Arial"/>
                <a:cs typeface="Arial"/>
              </a:rPr>
              <a:t>adapt </a:t>
            </a:r>
            <a:r>
              <a:rPr sz="2200" spc="-40" dirty="0">
                <a:latin typeface="Arial"/>
                <a:cs typeface="Arial"/>
              </a:rPr>
              <a:t>them </a:t>
            </a:r>
            <a:r>
              <a:rPr sz="2200" spc="15" dirty="0">
                <a:latin typeface="Arial"/>
                <a:cs typeface="Arial"/>
              </a:rPr>
              <a:t>to</a:t>
            </a:r>
            <a:r>
              <a:rPr sz="2200" spc="-440" dirty="0">
                <a:latin typeface="Arial"/>
                <a:cs typeface="Arial"/>
              </a:rPr>
              <a:t> </a:t>
            </a:r>
            <a:r>
              <a:rPr sz="2200" spc="-30" dirty="0">
                <a:latin typeface="Arial"/>
                <a:cs typeface="Arial"/>
              </a:rPr>
              <a:t>the </a:t>
            </a:r>
            <a:r>
              <a:rPr sz="2200" spc="-90" dirty="0">
                <a:latin typeface="Arial"/>
                <a:cs typeface="Arial"/>
              </a:rPr>
              <a:t>specific </a:t>
            </a:r>
            <a:r>
              <a:rPr sz="2200" spc="-60" dirty="0">
                <a:latin typeface="Arial"/>
                <a:cs typeface="Arial"/>
              </a:rPr>
              <a:t>problem;</a:t>
            </a:r>
            <a:endParaRPr sz="2200">
              <a:latin typeface="Arial"/>
              <a:cs typeface="Arial"/>
            </a:endParaRPr>
          </a:p>
          <a:p>
            <a:pPr marL="756285" indent="-287020">
              <a:spcBef>
                <a:spcPts val="1395"/>
              </a:spcBef>
              <a:buFont typeface="Arial"/>
              <a:buChar char="–"/>
              <a:tabLst>
                <a:tab pos="756285" algn="l"/>
                <a:tab pos="756920" algn="l"/>
              </a:tabLst>
            </a:pPr>
            <a:r>
              <a:rPr sz="2200" b="1" spc="-185" dirty="0">
                <a:latin typeface="Arial"/>
                <a:cs typeface="Arial"/>
              </a:rPr>
              <a:t>Programming languages</a:t>
            </a:r>
            <a:r>
              <a:rPr sz="2200" spc="-185" dirty="0">
                <a:latin typeface="Arial"/>
                <a:cs typeface="Arial"/>
              </a:rPr>
              <a:t>: </a:t>
            </a:r>
            <a:r>
              <a:rPr sz="2200" spc="-200" dirty="0">
                <a:latin typeface="Arial"/>
                <a:cs typeface="Arial"/>
              </a:rPr>
              <a:t>Java, </a:t>
            </a:r>
            <a:r>
              <a:rPr sz="2200" spc="-80" dirty="0">
                <a:latin typeface="Arial"/>
                <a:cs typeface="Arial"/>
              </a:rPr>
              <a:t>Python,</a:t>
            </a:r>
            <a:r>
              <a:rPr sz="2200" spc="125" dirty="0">
                <a:latin typeface="Arial"/>
                <a:cs typeface="Arial"/>
              </a:rPr>
              <a:t> </a:t>
            </a:r>
            <a:r>
              <a:rPr sz="2200" spc="-204" dirty="0">
                <a:latin typeface="Arial"/>
                <a:cs typeface="Arial"/>
              </a:rPr>
              <a:t>C++;</a:t>
            </a:r>
            <a:endParaRPr sz="2200">
              <a:latin typeface="Arial"/>
              <a:cs typeface="Arial"/>
            </a:endParaRPr>
          </a:p>
          <a:p>
            <a:pPr marL="756285" indent="-287020">
              <a:spcBef>
                <a:spcPts val="1395"/>
              </a:spcBef>
              <a:buFont typeface="Arial"/>
              <a:buChar char="–"/>
              <a:tabLst>
                <a:tab pos="756285" algn="l"/>
                <a:tab pos="756920" algn="l"/>
              </a:tabLst>
            </a:pPr>
            <a:r>
              <a:rPr sz="2200" b="1" spc="-155" dirty="0">
                <a:latin typeface="Arial"/>
                <a:cs typeface="Arial"/>
              </a:rPr>
              <a:t>Frameworks/Tools/APIs</a:t>
            </a:r>
            <a:r>
              <a:rPr sz="2200" spc="-155" dirty="0">
                <a:latin typeface="Arial"/>
                <a:cs typeface="Arial"/>
              </a:rPr>
              <a:t>:</a:t>
            </a:r>
            <a:endParaRPr sz="2200">
              <a:latin typeface="Arial"/>
              <a:cs typeface="Arial"/>
            </a:endParaRPr>
          </a:p>
        </p:txBody>
      </p:sp>
      <p:grpSp>
        <p:nvGrpSpPr>
          <p:cNvPr id="3" name="object 3"/>
          <p:cNvGrpSpPr/>
          <p:nvPr/>
        </p:nvGrpSpPr>
        <p:grpSpPr>
          <a:xfrm>
            <a:off x="1524000" y="6097522"/>
            <a:ext cx="9144000" cy="762000"/>
            <a:chOff x="0" y="6097522"/>
            <a:chExt cx="9144000" cy="762000"/>
          </a:xfrm>
        </p:grpSpPr>
        <p:sp>
          <p:nvSpPr>
            <p:cNvPr id="4" name="object 4"/>
            <p:cNvSpPr/>
            <p:nvPr/>
          </p:nvSpPr>
          <p:spPr>
            <a:xfrm>
              <a:off x="0" y="6778750"/>
              <a:ext cx="2373840" cy="7924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6824472"/>
              <a:ext cx="2304415" cy="35560"/>
            </a:xfrm>
            <a:custGeom>
              <a:avLst/>
              <a:gdLst/>
              <a:ahLst/>
              <a:cxnLst/>
              <a:rect l="l" t="t" r="r" b="b"/>
              <a:pathLst>
                <a:path w="2304415" h="35559">
                  <a:moveTo>
                    <a:pt x="2304288" y="0"/>
                  </a:moveTo>
                  <a:lnTo>
                    <a:pt x="0" y="0"/>
                  </a:lnTo>
                  <a:lnTo>
                    <a:pt x="0" y="35051"/>
                  </a:lnTo>
                  <a:lnTo>
                    <a:pt x="2304288" y="35051"/>
                  </a:lnTo>
                  <a:lnTo>
                    <a:pt x="2304288" y="0"/>
                  </a:lnTo>
                  <a:close/>
                </a:path>
              </a:pathLst>
            </a:custGeom>
            <a:solidFill>
              <a:srgbClr val="FF9900"/>
            </a:solidFill>
          </p:spPr>
          <p:txBody>
            <a:bodyPr wrap="square" lIns="0" tIns="0" rIns="0" bIns="0" rtlCol="0"/>
            <a:lstStyle/>
            <a:p>
              <a:endParaRPr/>
            </a:p>
          </p:txBody>
        </p:sp>
        <p:sp>
          <p:nvSpPr>
            <p:cNvPr id="6" name="object 6"/>
            <p:cNvSpPr/>
            <p:nvPr/>
          </p:nvSpPr>
          <p:spPr>
            <a:xfrm>
              <a:off x="2200655" y="6758938"/>
              <a:ext cx="2462784" cy="990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289048" y="6824472"/>
              <a:ext cx="2286000" cy="35560"/>
            </a:xfrm>
            <a:custGeom>
              <a:avLst/>
              <a:gdLst/>
              <a:ahLst/>
              <a:cxnLst/>
              <a:rect l="l" t="t" r="r" b="b"/>
              <a:pathLst>
                <a:path w="2286000" h="35559">
                  <a:moveTo>
                    <a:pt x="2286000" y="0"/>
                  </a:moveTo>
                  <a:lnTo>
                    <a:pt x="0" y="0"/>
                  </a:lnTo>
                  <a:lnTo>
                    <a:pt x="0" y="35051"/>
                  </a:lnTo>
                  <a:lnTo>
                    <a:pt x="2286000" y="35051"/>
                  </a:lnTo>
                  <a:lnTo>
                    <a:pt x="2286000" y="0"/>
                  </a:lnTo>
                  <a:close/>
                </a:path>
              </a:pathLst>
            </a:custGeom>
            <a:solidFill>
              <a:srgbClr val="C00000"/>
            </a:solidFill>
          </p:spPr>
          <p:txBody>
            <a:bodyPr wrap="square" lIns="0" tIns="0" rIns="0" bIns="0" rtlCol="0"/>
            <a:lstStyle/>
            <a:p>
              <a:endParaRPr/>
            </a:p>
          </p:txBody>
        </p:sp>
        <p:sp>
          <p:nvSpPr>
            <p:cNvPr id="8" name="object 8"/>
            <p:cNvSpPr/>
            <p:nvPr/>
          </p:nvSpPr>
          <p:spPr>
            <a:xfrm>
              <a:off x="4482084" y="6758938"/>
              <a:ext cx="2462784" cy="9906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570476" y="6824472"/>
              <a:ext cx="2286000" cy="35560"/>
            </a:xfrm>
            <a:custGeom>
              <a:avLst/>
              <a:gdLst/>
              <a:ahLst/>
              <a:cxnLst/>
              <a:rect l="l" t="t" r="r" b="b"/>
              <a:pathLst>
                <a:path w="2286000" h="35559">
                  <a:moveTo>
                    <a:pt x="2286000" y="0"/>
                  </a:moveTo>
                  <a:lnTo>
                    <a:pt x="0" y="0"/>
                  </a:lnTo>
                  <a:lnTo>
                    <a:pt x="0" y="35051"/>
                  </a:lnTo>
                  <a:lnTo>
                    <a:pt x="2286000" y="35051"/>
                  </a:lnTo>
                  <a:lnTo>
                    <a:pt x="2286000" y="0"/>
                  </a:lnTo>
                  <a:close/>
                </a:path>
              </a:pathLst>
            </a:custGeom>
            <a:solidFill>
              <a:srgbClr val="006FC0"/>
            </a:solidFill>
          </p:spPr>
          <p:txBody>
            <a:bodyPr wrap="square" lIns="0" tIns="0" rIns="0" bIns="0" rtlCol="0"/>
            <a:lstStyle/>
            <a:p>
              <a:endParaRPr/>
            </a:p>
          </p:txBody>
        </p:sp>
        <p:sp>
          <p:nvSpPr>
            <p:cNvPr id="10" name="object 10"/>
            <p:cNvSpPr/>
            <p:nvPr/>
          </p:nvSpPr>
          <p:spPr>
            <a:xfrm>
              <a:off x="6760464" y="6758938"/>
              <a:ext cx="2383535" cy="9906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848856" y="6824472"/>
              <a:ext cx="2295525" cy="33655"/>
            </a:xfrm>
            <a:custGeom>
              <a:avLst/>
              <a:gdLst/>
              <a:ahLst/>
              <a:cxnLst/>
              <a:rect l="l" t="t" r="r" b="b"/>
              <a:pathLst>
                <a:path w="2295525" h="33654">
                  <a:moveTo>
                    <a:pt x="2295144" y="33526"/>
                  </a:moveTo>
                  <a:lnTo>
                    <a:pt x="2295144" y="0"/>
                  </a:lnTo>
                  <a:lnTo>
                    <a:pt x="0" y="0"/>
                  </a:lnTo>
                  <a:lnTo>
                    <a:pt x="0" y="33526"/>
                  </a:lnTo>
                  <a:lnTo>
                    <a:pt x="2295144" y="33526"/>
                  </a:lnTo>
                  <a:close/>
                </a:path>
              </a:pathLst>
            </a:custGeom>
            <a:solidFill>
              <a:srgbClr val="00AF50"/>
            </a:solidFill>
          </p:spPr>
          <p:txBody>
            <a:bodyPr wrap="square" lIns="0" tIns="0" rIns="0" bIns="0" rtlCol="0"/>
            <a:lstStyle/>
            <a:p>
              <a:endParaRPr/>
            </a:p>
          </p:txBody>
        </p:sp>
        <p:sp>
          <p:nvSpPr>
            <p:cNvPr id="12" name="object 12"/>
            <p:cNvSpPr/>
            <p:nvPr/>
          </p:nvSpPr>
          <p:spPr>
            <a:xfrm>
              <a:off x="0" y="6737602"/>
              <a:ext cx="2392680" cy="120396"/>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0" y="6803135"/>
              <a:ext cx="2304415" cy="53340"/>
            </a:xfrm>
            <a:custGeom>
              <a:avLst/>
              <a:gdLst/>
              <a:ahLst/>
              <a:cxnLst/>
              <a:rect l="l" t="t" r="r" b="b"/>
              <a:pathLst>
                <a:path w="2304415" h="53340">
                  <a:moveTo>
                    <a:pt x="2304288" y="0"/>
                  </a:moveTo>
                  <a:lnTo>
                    <a:pt x="0" y="0"/>
                  </a:lnTo>
                  <a:lnTo>
                    <a:pt x="0" y="53340"/>
                  </a:lnTo>
                  <a:lnTo>
                    <a:pt x="2304288" y="53340"/>
                  </a:lnTo>
                  <a:lnTo>
                    <a:pt x="2304288" y="0"/>
                  </a:lnTo>
                  <a:close/>
                </a:path>
              </a:pathLst>
            </a:custGeom>
            <a:solidFill>
              <a:srgbClr val="FF9900"/>
            </a:solidFill>
          </p:spPr>
          <p:txBody>
            <a:bodyPr wrap="square" lIns="0" tIns="0" rIns="0" bIns="0" rtlCol="0"/>
            <a:lstStyle/>
            <a:p>
              <a:endParaRPr/>
            </a:p>
          </p:txBody>
        </p:sp>
        <p:sp>
          <p:nvSpPr>
            <p:cNvPr id="14" name="object 14"/>
            <p:cNvSpPr/>
            <p:nvPr/>
          </p:nvSpPr>
          <p:spPr>
            <a:xfrm>
              <a:off x="2200655" y="6737602"/>
              <a:ext cx="2462784" cy="120396"/>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2289048"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C00000"/>
            </a:solidFill>
          </p:spPr>
          <p:txBody>
            <a:bodyPr wrap="square" lIns="0" tIns="0" rIns="0" bIns="0" rtlCol="0"/>
            <a:lstStyle/>
            <a:p>
              <a:endParaRPr/>
            </a:p>
          </p:txBody>
        </p:sp>
        <p:sp>
          <p:nvSpPr>
            <p:cNvPr id="16" name="object 16"/>
            <p:cNvSpPr/>
            <p:nvPr/>
          </p:nvSpPr>
          <p:spPr>
            <a:xfrm>
              <a:off x="4482084" y="6737602"/>
              <a:ext cx="2462784" cy="120396"/>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4570476"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006FC0"/>
            </a:solidFill>
          </p:spPr>
          <p:txBody>
            <a:bodyPr wrap="square" lIns="0" tIns="0" rIns="0" bIns="0" rtlCol="0"/>
            <a:lstStyle/>
            <a:p>
              <a:endParaRPr/>
            </a:p>
          </p:txBody>
        </p:sp>
        <p:sp>
          <p:nvSpPr>
            <p:cNvPr id="18" name="object 18"/>
            <p:cNvSpPr/>
            <p:nvPr/>
          </p:nvSpPr>
          <p:spPr>
            <a:xfrm>
              <a:off x="6760464" y="6737602"/>
              <a:ext cx="2383535" cy="120396"/>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6848856" y="6803135"/>
              <a:ext cx="2295525" cy="53340"/>
            </a:xfrm>
            <a:custGeom>
              <a:avLst/>
              <a:gdLst/>
              <a:ahLst/>
              <a:cxnLst/>
              <a:rect l="l" t="t" r="r" b="b"/>
              <a:pathLst>
                <a:path w="2295525" h="53340">
                  <a:moveTo>
                    <a:pt x="0" y="53340"/>
                  </a:moveTo>
                  <a:lnTo>
                    <a:pt x="2295144" y="53340"/>
                  </a:lnTo>
                  <a:lnTo>
                    <a:pt x="2295144" y="0"/>
                  </a:lnTo>
                  <a:lnTo>
                    <a:pt x="0" y="0"/>
                  </a:lnTo>
                  <a:lnTo>
                    <a:pt x="0" y="53340"/>
                  </a:lnTo>
                  <a:close/>
                </a:path>
              </a:pathLst>
            </a:custGeom>
            <a:solidFill>
              <a:srgbClr val="00AF50"/>
            </a:solidFill>
          </p:spPr>
          <p:txBody>
            <a:bodyPr wrap="square" lIns="0" tIns="0" rIns="0" bIns="0" rtlCol="0"/>
            <a:lstStyle/>
            <a:p>
              <a:endParaRPr/>
            </a:p>
          </p:txBody>
        </p:sp>
        <p:sp>
          <p:nvSpPr>
            <p:cNvPr id="20" name="object 20"/>
            <p:cNvSpPr/>
            <p:nvPr/>
          </p:nvSpPr>
          <p:spPr>
            <a:xfrm>
              <a:off x="5507735" y="6097522"/>
              <a:ext cx="2226564" cy="643128"/>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1271016" y="6149338"/>
              <a:ext cx="2941320" cy="591312"/>
            </a:xfrm>
            <a:prstGeom prst="rect">
              <a:avLst/>
            </a:prstGeom>
            <a:blipFill>
              <a:blip r:embed="rId9" cstate="print"/>
              <a:stretch>
                <a:fillRect/>
              </a:stretch>
            </a:blipFill>
          </p:spPr>
          <p:txBody>
            <a:bodyPr wrap="square" lIns="0" tIns="0" rIns="0" bIns="0" rtlCol="0"/>
            <a:lstStyle/>
            <a:p>
              <a:endParaRPr/>
            </a:p>
          </p:txBody>
        </p:sp>
      </p:grpSp>
      <p:sp>
        <p:nvSpPr>
          <p:cNvPr id="23" name="object 23"/>
          <p:cNvSpPr txBox="1">
            <a:spLocks noGrp="1"/>
          </p:cNvSpPr>
          <p:nvPr>
            <p:ph type="title"/>
          </p:nvPr>
        </p:nvSpPr>
        <p:spPr>
          <a:xfrm>
            <a:off x="4508119" y="345971"/>
            <a:ext cx="4004310" cy="628377"/>
          </a:xfrm>
          <a:prstGeom prst="rect">
            <a:avLst/>
          </a:prstGeom>
        </p:spPr>
        <p:txBody>
          <a:bodyPr vert="horz" wrap="square" lIns="0" tIns="12700" rIns="0" bIns="0" rtlCol="0" anchor="ctr">
            <a:spAutoFit/>
          </a:bodyPr>
          <a:lstStyle/>
          <a:p>
            <a:pPr marL="12700">
              <a:spcBef>
                <a:spcPts val="100"/>
              </a:spcBef>
            </a:pPr>
            <a:r>
              <a:rPr spc="-110" dirty="0"/>
              <a:t>Implementation</a:t>
            </a:r>
          </a:p>
        </p:txBody>
      </p:sp>
      <p:sp>
        <p:nvSpPr>
          <p:cNvPr id="25" name="object 25"/>
          <p:cNvSpPr/>
          <p:nvPr/>
        </p:nvSpPr>
        <p:spPr>
          <a:xfrm>
            <a:off x="5015484" y="4155948"/>
            <a:ext cx="2620058" cy="532857"/>
          </a:xfrm>
          <a:prstGeom prst="rect">
            <a:avLst/>
          </a:prstGeom>
          <a:blipFill>
            <a:blip r:embed="rId10" cstate="print"/>
            <a:stretch>
              <a:fillRect/>
            </a:stretch>
          </a:blipFill>
        </p:spPr>
        <p:txBody>
          <a:bodyPr wrap="square" lIns="0" tIns="0" rIns="0" bIns="0" rtlCol="0"/>
          <a:lstStyle/>
          <a:p>
            <a:endParaRPr/>
          </a:p>
        </p:txBody>
      </p:sp>
      <p:sp>
        <p:nvSpPr>
          <p:cNvPr id="26" name="object 26"/>
          <p:cNvSpPr/>
          <p:nvPr/>
        </p:nvSpPr>
        <p:spPr>
          <a:xfrm>
            <a:off x="8328659" y="3854197"/>
            <a:ext cx="1674876" cy="1950719"/>
          </a:xfrm>
          <a:prstGeom prst="rect">
            <a:avLst/>
          </a:prstGeom>
          <a:blipFill>
            <a:blip r:embed="rId11" cstate="print"/>
            <a:stretch>
              <a:fillRect/>
            </a:stretch>
          </a:blipFill>
        </p:spPr>
        <p:txBody>
          <a:bodyPr wrap="square" lIns="0" tIns="0" rIns="0" bIns="0" rtlCol="0"/>
          <a:lstStyle/>
          <a:p>
            <a:endParaRPr/>
          </a:p>
        </p:txBody>
      </p:sp>
      <p:sp>
        <p:nvSpPr>
          <p:cNvPr id="27" name="object 27"/>
          <p:cNvSpPr/>
          <p:nvPr/>
        </p:nvSpPr>
        <p:spPr>
          <a:xfrm>
            <a:off x="2351533" y="3934967"/>
            <a:ext cx="1996439" cy="1077468"/>
          </a:xfrm>
          <a:prstGeom prst="rect">
            <a:avLst/>
          </a:prstGeom>
          <a:blipFill>
            <a:blip r:embed="rId12" cstate="print"/>
            <a:stretch>
              <a:fillRect/>
            </a:stretch>
          </a:blipFill>
        </p:spPr>
        <p:txBody>
          <a:bodyPr wrap="square" lIns="0" tIns="0" rIns="0" bIns="0" rtlCol="0"/>
          <a:lstStyle/>
          <a:p>
            <a:endParaRPr/>
          </a:p>
        </p:txBody>
      </p:sp>
      <p:sp>
        <p:nvSpPr>
          <p:cNvPr id="28" name="object 28"/>
          <p:cNvSpPr/>
          <p:nvPr/>
        </p:nvSpPr>
        <p:spPr>
          <a:xfrm>
            <a:off x="4614672" y="5083782"/>
            <a:ext cx="3410712" cy="834024"/>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2427733" y="5300472"/>
            <a:ext cx="1470659" cy="731519"/>
          </a:xfrm>
          <a:prstGeom prst="rect">
            <a:avLst/>
          </a:prstGeom>
          <a:blipFill>
            <a:blip r:embed="rId14" cstate="print"/>
            <a:stretch>
              <a:fillRect/>
            </a:stretch>
          </a:blipFill>
        </p:spPr>
        <p:txBody>
          <a:bodyPr wrap="square" lIns="0" tIns="0" rIns="0" bIns="0" rtlCol="0"/>
          <a:lstStyle/>
          <a:p>
            <a:endParaRPr/>
          </a:p>
        </p:txBody>
      </p:sp>
      <p:sp>
        <p:nvSpPr>
          <p:cNvPr id="30" name="object 30"/>
          <p:cNvSpPr txBox="1">
            <a:spLocks noGrp="1"/>
          </p:cNvSpPr>
          <p:nvPr>
            <p:ph type="sldNum" sz="quarter" idx="7"/>
          </p:nvPr>
        </p:nvSpPr>
        <p:spPr>
          <a:xfrm>
            <a:off x="8401557" y="6464680"/>
            <a:ext cx="2317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pc="-60" smtClean="0"/>
              <a:pPr marL="38100">
                <a:lnSpc>
                  <a:spcPts val="1240"/>
                </a:lnSpc>
              </a:pPr>
              <a:t>54</a:t>
            </a:fld>
            <a:endParaRPr spc="-6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34303-5772-4EC6-BAD1-584CA8277CCB}"/>
              </a:ext>
            </a:extLst>
          </p:cNvPr>
          <p:cNvSpPr>
            <a:spLocks noGrp="1"/>
          </p:cNvSpPr>
          <p:nvPr>
            <p:ph type="title"/>
          </p:nvPr>
        </p:nvSpPr>
        <p:spPr/>
        <p:txBody>
          <a:bodyPr/>
          <a:lstStyle/>
          <a:p>
            <a:r>
              <a:rPr lang="en-US"/>
              <a:t>More Books</a:t>
            </a:r>
            <a:endParaRPr lang="en-US" dirty="0"/>
          </a:p>
        </p:txBody>
      </p:sp>
      <p:sp>
        <p:nvSpPr>
          <p:cNvPr id="3" name="Content Placeholder 2">
            <a:extLst>
              <a:ext uri="{FF2B5EF4-FFF2-40B4-BE49-F238E27FC236}">
                <a16:creationId xmlns:a16="http://schemas.microsoft.com/office/drawing/2014/main" id="{182E0BD8-7C33-405F-8070-9E0378897F82}"/>
              </a:ext>
            </a:extLst>
          </p:cNvPr>
          <p:cNvSpPr>
            <a:spLocks noGrp="1"/>
          </p:cNvSpPr>
          <p:nvPr>
            <p:ph idx="1"/>
          </p:nvPr>
        </p:nvSpPr>
        <p:spPr/>
        <p:txBody>
          <a:bodyPr/>
          <a:lstStyle/>
          <a:p>
            <a:r>
              <a:rPr lang="en-US" dirty="0"/>
              <a:t>Computational Intelligence: An Introduction</a:t>
            </a:r>
          </a:p>
          <a:p>
            <a:pPr lvl="1"/>
            <a:r>
              <a:rPr lang="en-US" dirty="0" err="1"/>
              <a:t>Andries</a:t>
            </a:r>
            <a:r>
              <a:rPr lang="en-US" dirty="0"/>
              <a:t> Engelbrecht;</a:t>
            </a:r>
          </a:p>
          <a:p>
            <a:r>
              <a:rPr lang="en-US" dirty="0"/>
              <a:t>Computational Intelligence: Principles, Techniques and Applications</a:t>
            </a:r>
          </a:p>
          <a:p>
            <a:pPr lvl="1"/>
            <a:r>
              <a:rPr lang="en-US" dirty="0"/>
              <a:t>Amit </a:t>
            </a:r>
            <a:r>
              <a:rPr lang="en-US" dirty="0" err="1"/>
              <a:t>Konar</a:t>
            </a:r>
            <a:r>
              <a:rPr lang="en-US" dirty="0"/>
              <a:t>;</a:t>
            </a:r>
          </a:p>
          <a:p>
            <a:r>
              <a:rPr lang="en-US" dirty="0"/>
              <a:t>Computational Intelligence: Concepts to Implementations</a:t>
            </a:r>
          </a:p>
          <a:p>
            <a:pPr lvl="1"/>
            <a:r>
              <a:rPr lang="en-US" dirty="0"/>
              <a:t>Russell Eberhart;</a:t>
            </a:r>
          </a:p>
          <a:p>
            <a:r>
              <a:rPr lang="en-US" dirty="0"/>
              <a:t>Intelligent Systems for Engineers and Scientists</a:t>
            </a:r>
          </a:p>
          <a:p>
            <a:pPr lvl="1"/>
            <a:r>
              <a:rPr lang="en-US" dirty="0"/>
              <a:t>Adrian Hopgood;</a:t>
            </a:r>
          </a:p>
          <a:p>
            <a:endParaRPr lang="en-US" dirty="0"/>
          </a:p>
        </p:txBody>
      </p:sp>
      <p:sp>
        <p:nvSpPr>
          <p:cNvPr id="4" name="Footer Placeholder 3">
            <a:extLst>
              <a:ext uri="{FF2B5EF4-FFF2-40B4-BE49-F238E27FC236}">
                <a16:creationId xmlns:a16="http://schemas.microsoft.com/office/drawing/2014/main" id="{581A70A4-51F0-4596-9AC6-8232D3985318}"/>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890D78AD-9AA9-4A22-A5F2-9AEB100182BD}"/>
              </a:ext>
            </a:extLst>
          </p:cNvPr>
          <p:cNvSpPr>
            <a:spLocks noGrp="1"/>
          </p:cNvSpPr>
          <p:nvPr>
            <p:ph type="sldNum" sz="quarter" idx="12"/>
          </p:nvPr>
        </p:nvSpPr>
        <p:spPr/>
        <p:txBody>
          <a:bodyPr/>
          <a:lstStyle/>
          <a:p>
            <a:fld id="{5A88E251-6D9D-4AF0-81E5-EBB35E924A1A}" type="slidenum">
              <a:rPr lang="en-US" smtClean="0"/>
              <a:pPr/>
              <a:t>55</a:t>
            </a:fld>
            <a:endParaRPr lang="en-US" dirty="0"/>
          </a:p>
        </p:txBody>
      </p:sp>
      <p:grpSp>
        <p:nvGrpSpPr>
          <p:cNvPr id="6" name="object 6">
            <a:extLst>
              <a:ext uri="{FF2B5EF4-FFF2-40B4-BE49-F238E27FC236}">
                <a16:creationId xmlns:a16="http://schemas.microsoft.com/office/drawing/2014/main" id="{CFE118B4-933C-4F6C-8EDD-5638BFDC2E0E}"/>
              </a:ext>
            </a:extLst>
          </p:cNvPr>
          <p:cNvGrpSpPr/>
          <p:nvPr/>
        </p:nvGrpSpPr>
        <p:grpSpPr>
          <a:xfrm>
            <a:off x="1904214" y="3269141"/>
            <a:ext cx="9144000" cy="2763520"/>
            <a:chOff x="0" y="4096510"/>
            <a:chExt cx="9144000" cy="2763520"/>
          </a:xfrm>
        </p:grpSpPr>
        <p:sp>
          <p:nvSpPr>
            <p:cNvPr id="7" name="object 7">
              <a:extLst>
                <a:ext uri="{FF2B5EF4-FFF2-40B4-BE49-F238E27FC236}">
                  <a16:creationId xmlns:a16="http://schemas.microsoft.com/office/drawing/2014/main" id="{934871B8-DEF7-4410-83E6-4B1E7A6C0DBF}"/>
                </a:ext>
              </a:extLst>
            </p:cNvPr>
            <p:cNvSpPr/>
            <p:nvPr/>
          </p:nvSpPr>
          <p:spPr>
            <a:xfrm>
              <a:off x="3992879" y="5553454"/>
              <a:ext cx="1135379" cy="1260348"/>
            </a:xfrm>
            <a:prstGeom prst="rect">
              <a:avLst/>
            </a:prstGeom>
            <a:blipFill>
              <a:blip r:embed="rId2"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B922D14F-5F75-484E-8AB9-0C1FE2614D0B}"/>
                </a:ext>
              </a:extLst>
            </p:cNvPr>
            <p:cNvSpPr/>
            <p:nvPr/>
          </p:nvSpPr>
          <p:spPr>
            <a:xfrm>
              <a:off x="1231391" y="5556504"/>
              <a:ext cx="1057656" cy="1258824"/>
            </a:xfrm>
            <a:prstGeom prst="rect">
              <a:avLst/>
            </a:prstGeom>
            <a:blipFill>
              <a:blip r:embed="rId3" cstate="print"/>
              <a:stretch>
                <a:fillRect/>
              </a:stretch>
            </a:blipFill>
          </p:spPr>
          <p:txBody>
            <a:bodyPr wrap="square" lIns="0" tIns="0" rIns="0" bIns="0" rtlCol="0"/>
            <a:lstStyle/>
            <a:p>
              <a:endParaRPr/>
            </a:p>
          </p:txBody>
        </p:sp>
        <p:sp>
          <p:nvSpPr>
            <p:cNvPr id="9" name="object 9">
              <a:extLst>
                <a:ext uri="{FF2B5EF4-FFF2-40B4-BE49-F238E27FC236}">
                  <a16:creationId xmlns:a16="http://schemas.microsoft.com/office/drawing/2014/main" id="{84723F7B-4FE8-4C1F-A827-629F104D14D4}"/>
                </a:ext>
              </a:extLst>
            </p:cNvPr>
            <p:cNvSpPr/>
            <p:nvPr/>
          </p:nvSpPr>
          <p:spPr>
            <a:xfrm>
              <a:off x="0" y="6758938"/>
              <a:ext cx="2392680" cy="99060"/>
            </a:xfrm>
            <a:prstGeom prst="rect">
              <a:avLst/>
            </a:prstGeom>
            <a:blipFill>
              <a:blip r:embed="rId4" cstate="print"/>
              <a:stretch>
                <a:fillRect/>
              </a:stretch>
            </a:blipFill>
          </p:spPr>
          <p:txBody>
            <a:bodyPr wrap="square" lIns="0" tIns="0" rIns="0" bIns="0" rtlCol="0"/>
            <a:lstStyle/>
            <a:p>
              <a:endParaRPr/>
            </a:p>
          </p:txBody>
        </p:sp>
        <p:sp>
          <p:nvSpPr>
            <p:cNvPr id="10" name="object 10">
              <a:extLst>
                <a:ext uri="{FF2B5EF4-FFF2-40B4-BE49-F238E27FC236}">
                  <a16:creationId xmlns:a16="http://schemas.microsoft.com/office/drawing/2014/main" id="{E2A864EF-8B8C-409B-9657-C65EB6969363}"/>
                </a:ext>
              </a:extLst>
            </p:cNvPr>
            <p:cNvSpPr/>
            <p:nvPr/>
          </p:nvSpPr>
          <p:spPr>
            <a:xfrm>
              <a:off x="0" y="6824472"/>
              <a:ext cx="2304415" cy="35560"/>
            </a:xfrm>
            <a:custGeom>
              <a:avLst/>
              <a:gdLst/>
              <a:ahLst/>
              <a:cxnLst/>
              <a:rect l="l" t="t" r="r" b="b"/>
              <a:pathLst>
                <a:path w="2304415" h="35559">
                  <a:moveTo>
                    <a:pt x="2304288" y="0"/>
                  </a:moveTo>
                  <a:lnTo>
                    <a:pt x="0" y="0"/>
                  </a:lnTo>
                  <a:lnTo>
                    <a:pt x="0" y="35051"/>
                  </a:lnTo>
                  <a:lnTo>
                    <a:pt x="2304288" y="35051"/>
                  </a:lnTo>
                  <a:lnTo>
                    <a:pt x="2304288" y="0"/>
                  </a:lnTo>
                  <a:close/>
                </a:path>
              </a:pathLst>
            </a:custGeom>
            <a:solidFill>
              <a:srgbClr val="FF9900"/>
            </a:solidFill>
          </p:spPr>
          <p:txBody>
            <a:bodyPr wrap="square" lIns="0" tIns="0" rIns="0" bIns="0" rtlCol="0"/>
            <a:lstStyle/>
            <a:p>
              <a:endParaRPr/>
            </a:p>
          </p:txBody>
        </p:sp>
        <p:sp>
          <p:nvSpPr>
            <p:cNvPr id="11" name="object 11">
              <a:extLst>
                <a:ext uri="{FF2B5EF4-FFF2-40B4-BE49-F238E27FC236}">
                  <a16:creationId xmlns:a16="http://schemas.microsoft.com/office/drawing/2014/main" id="{F5945A8F-17C2-4E33-9874-B97CCC965496}"/>
                </a:ext>
              </a:extLst>
            </p:cNvPr>
            <p:cNvSpPr/>
            <p:nvPr/>
          </p:nvSpPr>
          <p:spPr>
            <a:xfrm>
              <a:off x="2596895" y="5545834"/>
              <a:ext cx="1088135" cy="1267968"/>
            </a:xfrm>
            <a:prstGeom prst="rect">
              <a:avLst/>
            </a:prstGeom>
            <a:blipFill>
              <a:blip r:embed="rId5" cstate="print"/>
              <a:stretch>
                <a:fillRect/>
              </a:stretch>
            </a:blipFill>
          </p:spPr>
          <p:txBody>
            <a:bodyPr wrap="square" lIns="0" tIns="0" rIns="0" bIns="0" rtlCol="0"/>
            <a:lstStyle/>
            <a:p>
              <a:endParaRPr/>
            </a:p>
          </p:txBody>
        </p:sp>
        <p:sp>
          <p:nvSpPr>
            <p:cNvPr id="12" name="object 12">
              <a:extLst>
                <a:ext uri="{FF2B5EF4-FFF2-40B4-BE49-F238E27FC236}">
                  <a16:creationId xmlns:a16="http://schemas.microsoft.com/office/drawing/2014/main" id="{95861AC6-50B3-446E-90FE-0B053A66513F}"/>
                </a:ext>
              </a:extLst>
            </p:cNvPr>
            <p:cNvSpPr/>
            <p:nvPr/>
          </p:nvSpPr>
          <p:spPr>
            <a:xfrm>
              <a:off x="2200655" y="6758938"/>
              <a:ext cx="2462784" cy="99060"/>
            </a:xfrm>
            <a:prstGeom prst="rect">
              <a:avLst/>
            </a:prstGeom>
            <a:blipFill>
              <a:blip r:embed="rId6" cstate="print"/>
              <a:stretch>
                <a:fillRect/>
              </a:stretch>
            </a:blipFill>
          </p:spPr>
          <p:txBody>
            <a:bodyPr wrap="square" lIns="0" tIns="0" rIns="0" bIns="0" rtlCol="0"/>
            <a:lstStyle/>
            <a:p>
              <a:endParaRPr/>
            </a:p>
          </p:txBody>
        </p:sp>
        <p:sp>
          <p:nvSpPr>
            <p:cNvPr id="13" name="object 13">
              <a:extLst>
                <a:ext uri="{FF2B5EF4-FFF2-40B4-BE49-F238E27FC236}">
                  <a16:creationId xmlns:a16="http://schemas.microsoft.com/office/drawing/2014/main" id="{45E947E4-8DBD-41BA-837F-90A972968599}"/>
                </a:ext>
              </a:extLst>
            </p:cNvPr>
            <p:cNvSpPr/>
            <p:nvPr/>
          </p:nvSpPr>
          <p:spPr>
            <a:xfrm>
              <a:off x="2289048" y="6824472"/>
              <a:ext cx="2286000" cy="35560"/>
            </a:xfrm>
            <a:custGeom>
              <a:avLst/>
              <a:gdLst/>
              <a:ahLst/>
              <a:cxnLst/>
              <a:rect l="l" t="t" r="r" b="b"/>
              <a:pathLst>
                <a:path w="2286000" h="35559">
                  <a:moveTo>
                    <a:pt x="2286000" y="0"/>
                  </a:moveTo>
                  <a:lnTo>
                    <a:pt x="0" y="0"/>
                  </a:lnTo>
                  <a:lnTo>
                    <a:pt x="0" y="35051"/>
                  </a:lnTo>
                  <a:lnTo>
                    <a:pt x="2286000" y="35051"/>
                  </a:lnTo>
                  <a:lnTo>
                    <a:pt x="2286000" y="0"/>
                  </a:lnTo>
                  <a:close/>
                </a:path>
              </a:pathLst>
            </a:custGeom>
            <a:solidFill>
              <a:srgbClr val="C00000"/>
            </a:solidFill>
          </p:spPr>
          <p:txBody>
            <a:bodyPr wrap="square" lIns="0" tIns="0" rIns="0" bIns="0" rtlCol="0"/>
            <a:lstStyle/>
            <a:p>
              <a:endParaRPr/>
            </a:p>
          </p:txBody>
        </p:sp>
        <p:sp>
          <p:nvSpPr>
            <p:cNvPr id="14" name="object 14">
              <a:extLst>
                <a:ext uri="{FF2B5EF4-FFF2-40B4-BE49-F238E27FC236}">
                  <a16:creationId xmlns:a16="http://schemas.microsoft.com/office/drawing/2014/main" id="{13EF31C9-75C5-4DD0-9CD2-DA3FACA21529}"/>
                </a:ext>
              </a:extLst>
            </p:cNvPr>
            <p:cNvSpPr/>
            <p:nvPr/>
          </p:nvSpPr>
          <p:spPr>
            <a:xfrm>
              <a:off x="5436108" y="5545834"/>
              <a:ext cx="1080515" cy="1267968"/>
            </a:xfrm>
            <a:prstGeom prst="rect">
              <a:avLst/>
            </a:prstGeom>
            <a:blipFill>
              <a:blip r:embed="rId7" cstate="print"/>
              <a:stretch>
                <a:fillRect/>
              </a:stretch>
            </a:blipFill>
          </p:spPr>
          <p:txBody>
            <a:bodyPr wrap="square" lIns="0" tIns="0" rIns="0" bIns="0" rtlCol="0"/>
            <a:lstStyle/>
            <a:p>
              <a:endParaRPr/>
            </a:p>
          </p:txBody>
        </p:sp>
        <p:sp>
          <p:nvSpPr>
            <p:cNvPr id="15" name="object 15">
              <a:extLst>
                <a:ext uri="{FF2B5EF4-FFF2-40B4-BE49-F238E27FC236}">
                  <a16:creationId xmlns:a16="http://schemas.microsoft.com/office/drawing/2014/main" id="{4B6AEB58-A6FF-4055-BE0E-4B4B69CD2915}"/>
                </a:ext>
              </a:extLst>
            </p:cNvPr>
            <p:cNvSpPr/>
            <p:nvPr/>
          </p:nvSpPr>
          <p:spPr>
            <a:xfrm>
              <a:off x="4482084" y="6758938"/>
              <a:ext cx="2462784" cy="99060"/>
            </a:xfrm>
            <a:prstGeom prst="rect">
              <a:avLst/>
            </a:prstGeom>
            <a:blipFill>
              <a:blip r:embed="rId6" cstate="print"/>
              <a:stretch>
                <a:fillRect/>
              </a:stretch>
            </a:blipFill>
          </p:spPr>
          <p:txBody>
            <a:bodyPr wrap="square" lIns="0" tIns="0" rIns="0" bIns="0" rtlCol="0"/>
            <a:lstStyle/>
            <a:p>
              <a:endParaRPr/>
            </a:p>
          </p:txBody>
        </p:sp>
        <p:sp>
          <p:nvSpPr>
            <p:cNvPr id="16" name="object 16">
              <a:extLst>
                <a:ext uri="{FF2B5EF4-FFF2-40B4-BE49-F238E27FC236}">
                  <a16:creationId xmlns:a16="http://schemas.microsoft.com/office/drawing/2014/main" id="{FAF87738-F498-46AA-B419-56A086195531}"/>
                </a:ext>
              </a:extLst>
            </p:cNvPr>
            <p:cNvSpPr/>
            <p:nvPr/>
          </p:nvSpPr>
          <p:spPr>
            <a:xfrm>
              <a:off x="4570476" y="6824472"/>
              <a:ext cx="2286000" cy="35560"/>
            </a:xfrm>
            <a:custGeom>
              <a:avLst/>
              <a:gdLst/>
              <a:ahLst/>
              <a:cxnLst/>
              <a:rect l="l" t="t" r="r" b="b"/>
              <a:pathLst>
                <a:path w="2286000" h="35559">
                  <a:moveTo>
                    <a:pt x="2286000" y="0"/>
                  </a:moveTo>
                  <a:lnTo>
                    <a:pt x="0" y="0"/>
                  </a:lnTo>
                  <a:lnTo>
                    <a:pt x="0" y="35051"/>
                  </a:lnTo>
                  <a:lnTo>
                    <a:pt x="2286000" y="35051"/>
                  </a:lnTo>
                  <a:lnTo>
                    <a:pt x="2286000" y="0"/>
                  </a:lnTo>
                  <a:close/>
                </a:path>
              </a:pathLst>
            </a:custGeom>
            <a:solidFill>
              <a:srgbClr val="006FC0"/>
            </a:solidFill>
          </p:spPr>
          <p:txBody>
            <a:bodyPr wrap="square" lIns="0" tIns="0" rIns="0" bIns="0" rtlCol="0"/>
            <a:lstStyle/>
            <a:p>
              <a:endParaRPr/>
            </a:p>
          </p:txBody>
        </p:sp>
        <p:sp>
          <p:nvSpPr>
            <p:cNvPr id="17" name="object 17">
              <a:extLst>
                <a:ext uri="{FF2B5EF4-FFF2-40B4-BE49-F238E27FC236}">
                  <a16:creationId xmlns:a16="http://schemas.microsoft.com/office/drawing/2014/main" id="{F328FFA9-20EB-4633-83C1-15AB9C414DDC}"/>
                </a:ext>
              </a:extLst>
            </p:cNvPr>
            <p:cNvSpPr/>
            <p:nvPr/>
          </p:nvSpPr>
          <p:spPr>
            <a:xfrm>
              <a:off x="7019543" y="4096510"/>
              <a:ext cx="2089403" cy="2717292"/>
            </a:xfrm>
            <a:prstGeom prst="rect">
              <a:avLst/>
            </a:prstGeom>
            <a:blipFill>
              <a:blip r:embed="rId8" cstate="print"/>
              <a:stretch>
                <a:fillRect/>
              </a:stretch>
            </a:blipFill>
          </p:spPr>
          <p:txBody>
            <a:bodyPr wrap="square" lIns="0" tIns="0" rIns="0" bIns="0" rtlCol="0"/>
            <a:lstStyle/>
            <a:p>
              <a:endParaRPr/>
            </a:p>
          </p:txBody>
        </p:sp>
        <p:sp>
          <p:nvSpPr>
            <p:cNvPr id="18" name="object 18">
              <a:extLst>
                <a:ext uri="{FF2B5EF4-FFF2-40B4-BE49-F238E27FC236}">
                  <a16:creationId xmlns:a16="http://schemas.microsoft.com/office/drawing/2014/main" id="{474CA3C9-E016-4598-9C31-4033E8670E85}"/>
                </a:ext>
              </a:extLst>
            </p:cNvPr>
            <p:cNvSpPr/>
            <p:nvPr/>
          </p:nvSpPr>
          <p:spPr>
            <a:xfrm>
              <a:off x="6760464" y="6758938"/>
              <a:ext cx="2383535" cy="99060"/>
            </a:xfrm>
            <a:prstGeom prst="rect">
              <a:avLst/>
            </a:prstGeom>
            <a:blipFill>
              <a:blip r:embed="rId9" cstate="print"/>
              <a:stretch>
                <a:fillRect/>
              </a:stretch>
            </a:blipFill>
          </p:spPr>
          <p:txBody>
            <a:bodyPr wrap="square" lIns="0" tIns="0" rIns="0" bIns="0" rtlCol="0"/>
            <a:lstStyle/>
            <a:p>
              <a:endParaRPr/>
            </a:p>
          </p:txBody>
        </p:sp>
        <p:sp>
          <p:nvSpPr>
            <p:cNvPr id="19" name="object 19">
              <a:extLst>
                <a:ext uri="{FF2B5EF4-FFF2-40B4-BE49-F238E27FC236}">
                  <a16:creationId xmlns:a16="http://schemas.microsoft.com/office/drawing/2014/main" id="{6F490825-073F-48CD-AB5B-09BAE76DB921}"/>
                </a:ext>
              </a:extLst>
            </p:cNvPr>
            <p:cNvSpPr/>
            <p:nvPr/>
          </p:nvSpPr>
          <p:spPr>
            <a:xfrm>
              <a:off x="6848856" y="6824472"/>
              <a:ext cx="2295525" cy="33655"/>
            </a:xfrm>
            <a:custGeom>
              <a:avLst/>
              <a:gdLst/>
              <a:ahLst/>
              <a:cxnLst/>
              <a:rect l="l" t="t" r="r" b="b"/>
              <a:pathLst>
                <a:path w="2295525" h="33654">
                  <a:moveTo>
                    <a:pt x="2295144" y="33526"/>
                  </a:moveTo>
                  <a:lnTo>
                    <a:pt x="2295144" y="0"/>
                  </a:lnTo>
                  <a:lnTo>
                    <a:pt x="0" y="0"/>
                  </a:lnTo>
                  <a:lnTo>
                    <a:pt x="0" y="33526"/>
                  </a:lnTo>
                  <a:lnTo>
                    <a:pt x="2295144" y="33526"/>
                  </a:lnTo>
                  <a:close/>
                </a:path>
              </a:pathLst>
            </a:custGeom>
            <a:solidFill>
              <a:srgbClr val="00AF50"/>
            </a:solidFill>
          </p:spPr>
          <p:txBody>
            <a:bodyPr wrap="square" lIns="0" tIns="0" rIns="0" bIns="0" rtlCol="0"/>
            <a:lstStyle/>
            <a:p>
              <a:endParaRPr/>
            </a:p>
          </p:txBody>
        </p:sp>
        <p:sp>
          <p:nvSpPr>
            <p:cNvPr id="20" name="object 20">
              <a:extLst>
                <a:ext uri="{FF2B5EF4-FFF2-40B4-BE49-F238E27FC236}">
                  <a16:creationId xmlns:a16="http://schemas.microsoft.com/office/drawing/2014/main" id="{10F200D6-94A5-4A48-A9E9-EA289ACB9CEC}"/>
                </a:ext>
              </a:extLst>
            </p:cNvPr>
            <p:cNvSpPr/>
            <p:nvPr/>
          </p:nvSpPr>
          <p:spPr>
            <a:xfrm>
              <a:off x="0" y="6737602"/>
              <a:ext cx="2392680" cy="120396"/>
            </a:xfrm>
            <a:prstGeom prst="rect">
              <a:avLst/>
            </a:prstGeom>
            <a:blipFill>
              <a:blip r:embed="rId10" cstate="print"/>
              <a:stretch>
                <a:fillRect/>
              </a:stretch>
            </a:blipFill>
          </p:spPr>
          <p:txBody>
            <a:bodyPr wrap="square" lIns="0" tIns="0" rIns="0" bIns="0" rtlCol="0"/>
            <a:lstStyle/>
            <a:p>
              <a:endParaRPr/>
            </a:p>
          </p:txBody>
        </p:sp>
        <p:sp>
          <p:nvSpPr>
            <p:cNvPr id="21" name="object 21">
              <a:extLst>
                <a:ext uri="{FF2B5EF4-FFF2-40B4-BE49-F238E27FC236}">
                  <a16:creationId xmlns:a16="http://schemas.microsoft.com/office/drawing/2014/main" id="{CBC1A89E-7CB8-4CA3-95C8-3614D63415D3}"/>
                </a:ext>
              </a:extLst>
            </p:cNvPr>
            <p:cNvSpPr/>
            <p:nvPr/>
          </p:nvSpPr>
          <p:spPr>
            <a:xfrm>
              <a:off x="0" y="6803135"/>
              <a:ext cx="2304415" cy="53340"/>
            </a:xfrm>
            <a:custGeom>
              <a:avLst/>
              <a:gdLst/>
              <a:ahLst/>
              <a:cxnLst/>
              <a:rect l="l" t="t" r="r" b="b"/>
              <a:pathLst>
                <a:path w="2304415" h="53340">
                  <a:moveTo>
                    <a:pt x="2304288" y="0"/>
                  </a:moveTo>
                  <a:lnTo>
                    <a:pt x="0" y="0"/>
                  </a:lnTo>
                  <a:lnTo>
                    <a:pt x="0" y="53340"/>
                  </a:lnTo>
                  <a:lnTo>
                    <a:pt x="2304288" y="53340"/>
                  </a:lnTo>
                  <a:lnTo>
                    <a:pt x="2304288" y="0"/>
                  </a:lnTo>
                  <a:close/>
                </a:path>
              </a:pathLst>
            </a:custGeom>
            <a:solidFill>
              <a:srgbClr val="FF9900"/>
            </a:solidFill>
          </p:spPr>
          <p:txBody>
            <a:bodyPr wrap="square" lIns="0" tIns="0" rIns="0" bIns="0" rtlCol="0"/>
            <a:lstStyle/>
            <a:p>
              <a:endParaRPr/>
            </a:p>
          </p:txBody>
        </p:sp>
        <p:sp>
          <p:nvSpPr>
            <p:cNvPr id="22" name="object 22">
              <a:extLst>
                <a:ext uri="{FF2B5EF4-FFF2-40B4-BE49-F238E27FC236}">
                  <a16:creationId xmlns:a16="http://schemas.microsoft.com/office/drawing/2014/main" id="{9393EF2C-31B6-4E32-8FCE-E8A4E4DAD4A3}"/>
                </a:ext>
              </a:extLst>
            </p:cNvPr>
            <p:cNvSpPr/>
            <p:nvPr/>
          </p:nvSpPr>
          <p:spPr>
            <a:xfrm>
              <a:off x="2200655" y="6737602"/>
              <a:ext cx="2462784" cy="120396"/>
            </a:xfrm>
            <a:prstGeom prst="rect">
              <a:avLst/>
            </a:prstGeom>
            <a:blipFill>
              <a:blip r:embed="rId11" cstate="print"/>
              <a:stretch>
                <a:fillRect/>
              </a:stretch>
            </a:blipFill>
          </p:spPr>
          <p:txBody>
            <a:bodyPr wrap="square" lIns="0" tIns="0" rIns="0" bIns="0" rtlCol="0"/>
            <a:lstStyle/>
            <a:p>
              <a:endParaRPr/>
            </a:p>
          </p:txBody>
        </p:sp>
        <p:sp>
          <p:nvSpPr>
            <p:cNvPr id="23" name="object 23">
              <a:extLst>
                <a:ext uri="{FF2B5EF4-FFF2-40B4-BE49-F238E27FC236}">
                  <a16:creationId xmlns:a16="http://schemas.microsoft.com/office/drawing/2014/main" id="{1C265091-166C-41DA-9D1B-BA05652B29B5}"/>
                </a:ext>
              </a:extLst>
            </p:cNvPr>
            <p:cNvSpPr/>
            <p:nvPr/>
          </p:nvSpPr>
          <p:spPr>
            <a:xfrm>
              <a:off x="2289048"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C00000"/>
            </a:solidFill>
          </p:spPr>
          <p:txBody>
            <a:bodyPr wrap="square" lIns="0" tIns="0" rIns="0" bIns="0" rtlCol="0"/>
            <a:lstStyle/>
            <a:p>
              <a:endParaRPr/>
            </a:p>
          </p:txBody>
        </p:sp>
        <p:sp>
          <p:nvSpPr>
            <p:cNvPr id="24" name="object 24">
              <a:extLst>
                <a:ext uri="{FF2B5EF4-FFF2-40B4-BE49-F238E27FC236}">
                  <a16:creationId xmlns:a16="http://schemas.microsoft.com/office/drawing/2014/main" id="{2A39BFD4-7DF2-4CDC-A7C9-2597F0113B5B}"/>
                </a:ext>
              </a:extLst>
            </p:cNvPr>
            <p:cNvSpPr/>
            <p:nvPr/>
          </p:nvSpPr>
          <p:spPr>
            <a:xfrm>
              <a:off x="4482084" y="6737602"/>
              <a:ext cx="2462784" cy="120396"/>
            </a:xfrm>
            <a:prstGeom prst="rect">
              <a:avLst/>
            </a:prstGeom>
            <a:blipFill>
              <a:blip r:embed="rId11" cstate="print"/>
              <a:stretch>
                <a:fillRect/>
              </a:stretch>
            </a:blipFill>
          </p:spPr>
          <p:txBody>
            <a:bodyPr wrap="square" lIns="0" tIns="0" rIns="0" bIns="0" rtlCol="0"/>
            <a:lstStyle/>
            <a:p>
              <a:endParaRPr/>
            </a:p>
          </p:txBody>
        </p:sp>
        <p:sp>
          <p:nvSpPr>
            <p:cNvPr id="25" name="object 25">
              <a:extLst>
                <a:ext uri="{FF2B5EF4-FFF2-40B4-BE49-F238E27FC236}">
                  <a16:creationId xmlns:a16="http://schemas.microsoft.com/office/drawing/2014/main" id="{B17590E6-9E20-41B8-9BA8-BFDDEDDAE07D}"/>
                </a:ext>
              </a:extLst>
            </p:cNvPr>
            <p:cNvSpPr/>
            <p:nvPr/>
          </p:nvSpPr>
          <p:spPr>
            <a:xfrm>
              <a:off x="4570476" y="6803135"/>
              <a:ext cx="2286000" cy="53340"/>
            </a:xfrm>
            <a:custGeom>
              <a:avLst/>
              <a:gdLst/>
              <a:ahLst/>
              <a:cxnLst/>
              <a:rect l="l" t="t" r="r" b="b"/>
              <a:pathLst>
                <a:path w="2286000" h="53340">
                  <a:moveTo>
                    <a:pt x="2286000" y="0"/>
                  </a:moveTo>
                  <a:lnTo>
                    <a:pt x="0" y="0"/>
                  </a:lnTo>
                  <a:lnTo>
                    <a:pt x="0" y="53340"/>
                  </a:lnTo>
                  <a:lnTo>
                    <a:pt x="2286000" y="53340"/>
                  </a:lnTo>
                  <a:lnTo>
                    <a:pt x="2286000" y="0"/>
                  </a:lnTo>
                  <a:close/>
                </a:path>
              </a:pathLst>
            </a:custGeom>
            <a:solidFill>
              <a:srgbClr val="006FC0"/>
            </a:solidFill>
          </p:spPr>
          <p:txBody>
            <a:bodyPr wrap="square" lIns="0" tIns="0" rIns="0" bIns="0" rtlCol="0"/>
            <a:lstStyle/>
            <a:p>
              <a:endParaRPr/>
            </a:p>
          </p:txBody>
        </p:sp>
        <p:sp>
          <p:nvSpPr>
            <p:cNvPr id="26" name="object 26">
              <a:extLst>
                <a:ext uri="{FF2B5EF4-FFF2-40B4-BE49-F238E27FC236}">
                  <a16:creationId xmlns:a16="http://schemas.microsoft.com/office/drawing/2014/main" id="{8B570D99-1BF3-40E4-9429-76C5C6AEA4D1}"/>
                </a:ext>
              </a:extLst>
            </p:cNvPr>
            <p:cNvSpPr/>
            <p:nvPr/>
          </p:nvSpPr>
          <p:spPr>
            <a:xfrm>
              <a:off x="6760464" y="6737602"/>
              <a:ext cx="2383535" cy="120396"/>
            </a:xfrm>
            <a:prstGeom prst="rect">
              <a:avLst/>
            </a:prstGeom>
            <a:blipFill>
              <a:blip r:embed="rId12" cstate="print"/>
              <a:stretch>
                <a:fillRect/>
              </a:stretch>
            </a:blipFill>
          </p:spPr>
          <p:txBody>
            <a:bodyPr wrap="square" lIns="0" tIns="0" rIns="0" bIns="0" rtlCol="0"/>
            <a:lstStyle/>
            <a:p>
              <a:endParaRPr/>
            </a:p>
          </p:txBody>
        </p:sp>
        <p:sp>
          <p:nvSpPr>
            <p:cNvPr id="27" name="object 27">
              <a:extLst>
                <a:ext uri="{FF2B5EF4-FFF2-40B4-BE49-F238E27FC236}">
                  <a16:creationId xmlns:a16="http://schemas.microsoft.com/office/drawing/2014/main" id="{3466879E-B0F2-41D3-9A7E-BA2226A3374E}"/>
                </a:ext>
              </a:extLst>
            </p:cNvPr>
            <p:cNvSpPr/>
            <p:nvPr/>
          </p:nvSpPr>
          <p:spPr>
            <a:xfrm>
              <a:off x="6848856" y="6803135"/>
              <a:ext cx="2295525" cy="53340"/>
            </a:xfrm>
            <a:custGeom>
              <a:avLst/>
              <a:gdLst/>
              <a:ahLst/>
              <a:cxnLst/>
              <a:rect l="l" t="t" r="r" b="b"/>
              <a:pathLst>
                <a:path w="2295525" h="53340">
                  <a:moveTo>
                    <a:pt x="0" y="53340"/>
                  </a:moveTo>
                  <a:lnTo>
                    <a:pt x="2295144" y="53340"/>
                  </a:lnTo>
                  <a:lnTo>
                    <a:pt x="2295144" y="0"/>
                  </a:lnTo>
                  <a:lnTo>
                    <a:pt x="0" y="0"/>
                  </a:lnTo>
                  <a:lnTo>
                    <a:pt x="0" y="53340"/>
                  </a:lnTo>
                  <a:close/>
                </a:path>
              </a:pathLst>
            </a:custGeom>
            <a:solidFill>
              <a:srgbClr val="00AF50"/>
            </a:solidFill>
          </p:spPr>
          <p:txBody>
            <a:bodyPr wrap="square" lIns="0" tIns="0" rIns="0" bIns="0" rtlCol="0"/>
            <a:lstStyle/>
            <a:p>
              <a:endParaRPr/>
            </a:p>
          </p:txBody>
        </p:sp>
        <p:sp>
          <p:nvSpPr>
            <p:cNvPr id="28" name="object 28">
              <a:extLst>
                <a:ext uri="{FF2B5EF4-FFF2-40B4-BE49-F238E27FC236}">
                  <a16:creationId xmlns:a16="http://schemas.microsoft.com/office/drawing/2014/main" id="{8B474ADC-6581-45B2-8774-D23C4396909A}"/>
                </a:ext>
              </a:extLst>
            </p:cNvPr>
            <p:cNvSpPr/>
            <p:nvPr/>
          </p:nvSpPr>
          <p:spPr>
            <a:xfrm>
              <a:off x="6732269" y="4207002"/>
              <a:ext cx="576580" cy="576580"/>
            </a:xfrm>
            <a:custGeom>
              <a:avLst/>
              <a:gdLst/>
              <a:ahLst/>
              <a:cxnLst/>
              <a:rect l="l" t="t" r="r" b="b"/>
              <a:pathLst>
                <a:path w="576579" h="576579">
                  <a:moveTo>
                    <a:pt x="576072" y="0"/>
                  </a:moveTo>
                  <a:lnTo>
                    <a:pt x="0" y="0"/>
                  </a:lnTo>
                  <a:lnTo>
                    <a:pt x="0" y="576072"/>
                  </a:lnTo>
                  <a:lnTo>
                    <a:pt x="576072" y="576072"/>
                  </a:lnTo>
                  <a:lnTo>
                    <a:pt x="576072" y="0"/>
                  </a:lnTo>
                  <a:close/>
                </a:path>
              </a:pathLst>
            </a:custGeom>
            <a:solidFill>
              <a:srgbClr val="FFFFFF"/>
            </a:solidFill>
          </p:spPr>
          <p:txBody>
            <a:bodyPr wrap="square" lIns="0" tIns="0" rIns="0" bIns="0" rtlCol="0"/>
            <a:lstStyle/>
            <a:p>
              <a:endParaRPr/>
            </a:p>
          </p:txBody>
        </p:sp>
        <p:sp>
          <p:nvSpPr>
            <p:cNvPr id="29" name="object 29">
              <a:extLst>
                <a:ext uri="{FF2B5EF4-FFF2-40B4-BE49-F238E27FC236}">
                  <a16:creationId xmlns:a16="http://schemas.microsoft.com/office/drawing/2014/main" id="{416933F8-4290-40F4-B435-6467D7C2EB66}"/>
                </a:ext>
              </a:extLst>
            </p:cNvPr>
            <p:cNvSpPr/>
            <p:nvPr/>
          </p:nvSpPr>
          <p:spPr>
            <a:xfrm>
              <a:off x="6732269" y="4207002"/>
              <a:ext cx="576580" cy="576580"/>
            </a:xfrm>
            <a:custGeom>
              <a:avLst/>
              <a:gdLst/>
              <a:ahLst/>
              <a:cxnLst/>
              <a:rect l="l" t="t" r="r" b="b"/>
              <a:pathLst>
                <a:path w="576579" h="576579">
                  <a:moveTo>
                    <a:pt x="0" y="576072"/>
                  </a:moveTo>
                  <a:lnTo>
                    <a:pt x="576072" y="576072"/>
                  </a:lnTo>
                  <a:lnTo>
                    <a:pt x="576072" y="0"/>
                  </a:lnTo>
                  <a:lnTo>
                    <a:pt x="0" y="0"/>
                  </a:lnTo>
                  <a:lnTo>
                    <a:pt x="0" y="576072"/>
                  </a:lnTo>
                  <a:close/>
                </a:path>
              </a:pathLst>
            </a:custGeom>
            <a:ln w="25908">
              <a:solidFill>
                <a:srgbClr val="FFFFFF"/>
              </a:solidFill>
            </a:ln>
          </p:spPr>
          <p:txBody>
            <a:bodyPr wrap="square" lIns="0" tIns="0" rIns="0" bIns="0" rtlCol="0"/>
            <a:lstStyle/>
            <a:p>
              <a:endParaRPr/>
            </a:p>
          </p:txBody>
        </p:sp>
      </p:grpSp>
    </p:spTree>
    <p:extLst>
      <p:ext uri="{BB962C8B-B14F-4D97-AF65-F5344CB8AC3E}">
        <p14:creationId xmlns:p14="http://schemas.microsoft.com/office/powerpoint/2010/main" val="2148757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162D48D-CB37-4759-B164-A80D8B32BE4D}"/>
              </a:ext>
            </a:extLst>
          </p:cNvPr>
          <p:cNvSpPr>
            <a:spLocks noGrp="1"/>
          </p:cNvSpPr>
          <p:nvPr>
            <p:ph type="ftr" sz="quarter" idx="11"/>
          </p:nvPr>
        </p:nvSpPr>
        <p:spPr/>
        <p:txBody>
          <a:bodyPr/>
          <a:lstStyle/>
          <a:p>
            <a:r>
              <a:rPr lang="en-US" dirty="0"/>
              <a:t>Computational Intelligence</a:t>
            </a:r>
          </a:p>
        </p:txBody>
      </p:sp>
      <p:sp>
        <p:nvSpPr>
          <p:cNvPr id="6" name="Slide Number Placeholder 5">
            <a:extLst>
              <a:ext uri="{FF2B5EF4-FFF2-40B4-BE49-F238E27FC236}">
                <a16:creationId xmlns:a16="http://schemas.microsoft.com/office/drawing/2014/main" id="{85C6D2A0-28DC-4BE6-B108-65FC64501268}"/>
              </a:ext>
            </a:extLst>
          </p:cNvPr>
          <p:cNvSpPr>
            <a:spLocks noGrp="1"/>
          </p:cNvSpPr>
          <p:nvPr>
            <p:ph type="sldNum" sz="quarter" idx="12"/>
          </p:nvPr>
        </p:nvSpPr>
        <p:spPr/>
        <p:txBody>
          <a:bodyPr/>
          <a:lstStyle/>
          <a:p>
            <a:fld id="{77143075-C385-4B6E-B665-3E8B5F4DCD65}" type="slidenum">
              <a:rPr lang="en-US" altLang="en-US"/>
              <a:pPr/>
              <a:t>56</a:t>
            </a:fld>
            <a:endParaRPr lang="en-US" altLang="en-US"/>
          </a:p>
        </p:txBody>
      </p:sp>
      <p:sp>
        <p:nvSpPr>
          <p:cNvPr id="143362" name="Rectangle 2">
            <a:extLst>
              <a:ext uri="{FF2B5EF4-FFF2-40B4-BE49-F238E27FC236}">
                <a16:creationId xmlns:a16="http://schemas.microsoft.com/office/drawing/2014/main" id="{3E73D463-EABA-4D79-B5FC-9F04E30BF5E1}"/>
              </a:ext>
            </a:extLst>
          </p:cNvPr>
          <p:cNvSpPr>
            <a:spLocks noGrp="1" noChangeArrowheads="1"/>
          </p:cNvSpPr>
          <p:nvPr>
            <p:ph type="title"/>
          </p:nvPr>
        </p:nvSpPr>
        <p:spPr/>
        <p:txBody>
          <a:bodyPr/>
          <a:lstStyle/>
          <a:p>
            <a:r>
              <a:rPr lang="en-US" altLang="en-US"/>
              <a:t>Conclusions</a:t>
            </a:r>
          </a:p>
        </p:txBody>
      </p:sp>
      <p:sp>
        <p:nvSpPr>
          <p:cNvPr id="143363" name="Rectangle 3">
            <a:extLst>
              <a:ext uri="{FF2B5EF4-FFF2-40B4-BE49-F238E27FC236}">
                <a16:creationId xmlns:a16="http://schemas.microsoft.com/office/drawing/2014/main" id="{C510FB6A-7267-4A33-AB45-DDF6D9583BA0}"/>
              </a:ext>
            </a:extLst>
          </p:cNvPr>
          <p:cNvSpPr>
            <a:spLocks noGrp="1" noChangeArrowheads="1"/>
          </p:cNvSpPr>
          <p:nvPr>
            <p:ph type="body" idx="1"/>
          </p:nvPr>
        </p:nvSpPr>
        <p:spPr/>
        <p:txBody>
          <a:bodyPr/>
          <a:lstStyle/>
          <a:p>
            <a:pPr>
              <a:buFont typeface="Wingdings" panose="05000000000000000000" pitchFamily="2" charset="2"/>
              <a:buNone/>
            </a:pPr>
            <a:r>
              <a:rPr lang="en-US" altLang="en-US" sz="2800" dirty="0"/>
              <a:t>Increasing popularity of CI techniques </a:t>
            </a:r>
          </a:p>
          <a:p>
            <a:r>
              <a:rPr lang="en-US" altLang="en-US" sz="2800" dirty="0"/>
              <a:t>Integrating capability over multiple disciplines</a:t>
            </a:r>
          </a:p>
          <a:p>
            <a:r>
              <a:rPr lang="en-US" altLang="en-US" sz="2800" dirty="0"/>
              <a:t>Capability of incorporating imprecision and uncertainty</a:t>
            </a:r>
          </a:p>
          <a:p>
            <a:r>
              <a:rPr lang="en-US" altLang="en-US" sz="2800" dirty="0"/>
              <a:t>Suitability for hard-to-model processes /systems</a:t>
            </a:r>
          </a:p>
          <a:p>
            <a:r>
              <a:rPr lang="en-US" altLang="en-US" sz="2800" dirty="0"/>
              <a:t>Better alternatives to traditional hard computing scenario</a:t>
            </a:r>
          </a:p>
          <a:p>
            <a:pPr lvl="1">
              <a:buFont typeface="Wingdings" panose="05000000000000000000" pitchFamily="2" charset="2"/>
              <a:buNone/>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3362"/>
                                        </p:tgtEl>
                                        <p:attrNameLst>
                                          <p:attrName>style.visibility</p:attrName>
                                        </p:attrNameLst>
                                      </p:cBhvr>
                                      <p:to>
                                        <p:strVal val="visible"/>
                                      </p:to>
                                    </p:set>
                                    <p:animEffect transition="in" filter="fade">
                                      <p:cBhvr>
                                        <p:cTn id="7" dur="2000"/>
                                        <p:tgtEl>
                                          <p:spTgt spid="1433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63">
                                            <p:txEl>
                                              <p:pRg st="0" end="0"/>
                                            </p:txEl>
                                          </p:spTgt>
                                        </p:tgtEl>
                                        <p:attrNameLst>
                                          <p:attrName>style.visibility</p:attrName>
                                        </p:attrNameLst>
                                      </p:cBhvr>
                                      <p:to>
                                        <p:strVal val="visible"/>
                                      </p:to>
                                    </p:set>
                                    <p:animEffect transition="in" filter="fade">
                                      <p:cBhvr>
                                        <p:cTn id="12" dur="2000"/>
                                        <p:tgtEl>
                                          <p:spTgt spid="1433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63">
                                            <p:txEl>
                                              <p:pRg st="1" end="1"/>
                                            </p:txEl>
                                          </p:spTgt>
                                        </p:tgtEl>
                                        <p:attrNameLst>
                                          <p:attrName>style.visibility</p:attrName>
                                        </p:attrNameLst>
                                      </p:cBhvr>
                                      <p:to>
                                        <p:strVal val="visible"/>
                                      </p:to>
                                    </p:set>
                                    <p:animEffect transition="in" filter="fade">
                                      <p:cBhvr>
                                        <p:cTn id="17" dur="2000"/>
                                        <p:tgtEl>
                                          <p:spTgt spid="1433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3363">
                                            <p:txEl>
                                              <p:pRg st="2" end="2"/>
                                            </p:txEl>
                                          </p:spTgt>
                                        </p:tgtEl>
                                        <p:attrNameLst>
                                          <p:attrName>style.visibility</p:attrName>
                                        </p:attrNameLst>
                                      </p:cBhvr>
                                      <p:to>
                                        <p:strVal val="visible"/>
                                      </p:to>
                                    </p:set>
                                    <p:animEffect transition="in" filter="fade">
                                      <p:cBhvr>
                                        <p:cTn id="22" dur="2000"/>
                                        <p:tgtEl>
                                          <p:spTgt spid="1433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3363">
                                            <p:txEl>
                                              <p:pRg st="3" end="3"/>
                                            </p:txEl>
                                          </p:spTgt>
                                        </p:tgtEl>
                                        <p:attrNameLst>
                                          <p:attrName>style.visibility</p:attrName>
                                        </p:attrNameLst>
                                      </p:cBhvr>
                                      <p:to>
                                        <p:strVal val="visible"/>
                                      </p:to>
                                    </p:set>
                                    <p:animEffect transition="in" filter="fade">
                                      <p:cBhvr>
                                        <p:cTn id="27" dur="2000"/>
                                        <p:tgtEl>
                                          <p:spTgt spid="1433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3363">
                                            <p:txEl>
                                              <p:pRg st="4" end="4"/>
                                            </p:txEl>
                                          </p:spTgt>
                                        </p:tgtEl>
                                        <p:attrNameLst>
                                          <p:attrName>style.visibility</p:attrName>
                                        </p:attrNameLst>
                                      </p:cBhvr>
                                      <p:to>
                                        <p:strVal val="visible"/>
                                      </p:to>
                                    </p:set>
                                    <p:animEffect transition="in" filter="fade">
                                      <p:cBhvr>
                                        <p:cTn id="32" dur="2000"/>
                                        <p:tgtEl>
                                          <p:spTgt spid="143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5B7E-4B95-4719-B529-50BA9111E752}"/>
              </a:ext>
            </a:extLst>
          </p:cNvPr>
          <p:cNvSpPr>
            <a:spLocks noGrp="1"/>
          </p:cNvSpPr>
          <p:nvPr>
            <p:ph type="title"/>
          </p:nvPr>
        </p:nvSpPr>
        <p:spPr/>
        <p:txBody>
          <a:bodyPr/>
          <a:lstStyle/>
          <a:p>
            <a:r>
              <a:rPr lang="en-US" dirty="0"/>
              <a:t>Thoughts </a:t>
            </a:r>
          </a:p>
        </p:txBody>
      </p:sp>
      <p:sp>
        <p:nvSpPr>
          <p:cNvPr id="3" name="Content Placeholder 2">
            <a:extLst>
              <a:ext uri="{FF2B5EF4-FFF2-40B4-BE49-F238E27FC236}">
                <a16:creationId xmlns:a16="http://schemas.microsoft.com/office/drawing/2014/main" id="{90929315-8A28-43A3-AF61-9FA1109AB9B0}"/>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5A922882-F0CE-4EE8-AC2E-4CB1B87D0762}"/>
              </a:ext>
            </a:extLst>
          </p:cNvPr>
          <p:cNvSpPr>
            <a:spLocks noGrp="1"/>
          </p:cNvSpPr>
          <p:nvPr>
            <p:ph type="ftr" sz="quarter" idx="11"/>
          </p:nvPr>
        </p:nvSpPr>
        <p:spPr/>
        <p:txBody>
          <a:bodyPr/>
          <a:lstStyle/>
          <a:p>
            <a:r>
              <a:rPr lang="en-US" dirty="0"/>
              <a:t>Computational Intelligence</a:t>
            </a:r>
          </a:p>
        </p:txBody>
      </p:sp>
      <p:sp>
        <p:nvSpPr>
          <p:cNvPr id="5" name="Slide Number Placeholder 4">
            <a:extLst>
              <a:ext uri="{FF2B5EF4-FFF2-40B4-BE49-F238E27FC236}">
                <a16:creationId xmlns:a16="http://schemas.microsoft.com/office/drawing/2014/main" id="{A7D08885-FDCB-473B-A064-54583876A099}"/>
              </a:ext>
            </a:extLst>
          </p:cNvPr>
          <p:cNvSpPr>
            <a:spLocks noGrp="1"/>
          </p:cNvSpPr>
          <p:nvPr>
            <p:ph type="sldNum" sz="quarter" idx="12"/>
          </p:nvPr>
        </p:nvSpPr>
        <p:spPr/>
        <p:txBody>
          <a:bodyPr/>
          <a:lstStyle/>
          <a:p>
            <a:fld id="{5A88E251-6D9D-4AF0-81E5-EBB35E924A1A}" type="slidenum">
              <a:rPr lang="en-US" smtClean="0"/>
              <a:pPr/>
              <a:t>57</a:t>
            </a:fld>
            <a:endParaRPr lang="en-US" dirty="0"/>
          </a:p>
        </p:txBody>
      </p:sp>
      <p:sp>
        <p:nvSpPr>
          <p:cNvPr id="6" name="object 3">
            <a:extLst>
              <a:ext uri="{FF2B5EF4-FFF2-40B4-BE49-F238E27FC236}">
                <a16:creationId xmlns:a16="http://schemas.microsoft.com/office/drawing/2014/main" id="{66C6A95A-D227-467B-909D-BDC5AF836CDD}"/>
              </a:ext>
            </a:extLst>
          </p:cNvPr>
          <p:cNvSpPr/>
          <p:nvPr/>
        </p:nvSpPr>
        <p:spPr>
          <a:xfrm>
            <a:off x="0" y="1256750"/>
            <a:ext cx="12192000" cy="5587305"/>
          </a:xfrm>
          <a:prstGeom prst="rect">
            <a:avLst/>
          </a:prstGeom>
          <a:blipFill>
            <a:blip r:embed="rId2" cstate="print"/>
            <a:stretch>
              <a:fillRect/>
            </a:stretch>
          </a:blipFill>
        </p:spPr>
        <p:txBody>
          <a:bodyPr wrap="square" lIns="0" tIns="0" rIns="0" bIns="0" rtlCol="0"/>
          <a:lstStyle/>
          <a:p>
            <a:endParaRPr/>
          </a:p>
        </p:txBody>
      </p:sp>
      <p:sp>
        <p:nvSpPr>
          <p:cNvPr id="8" name="object 5">
            <a:extLst>
              <a:ext uri="{FF2B5EF4-FFF2-40B4-BE49-F238E27FC236}">
                <a16:creationId xmlns:a16="http://schemas.microsoft.com/office/drawing/2014/main" id="{DC6A3B82-3A99-464E-AA73-3AD8D6C18218}"/>
              </a:ext>
            </a:extLst>
          </p:cNvPr>
          <p:cNvSpPr/>
          <p:nvPr/>
        </p:nvSpPr>
        <p:spPr>
          <a:xfrm>
            <a:off x="8734563" y="1476771"/>
            <a:ext cx="3231675" cy="433070"/>
          </a:xfrm>
          <a:custGeom>
            <a:avLst/>
            <a:gdLst/>
            <a:ahLst/>
            <a:cxnLst/>
            <a:rect l="l" t="t" r="r" b="b"/>
            <a:pathLst>
              <a:path w="3096895" h="433070">
                <a:moveTo>
                  <a:pt x="3066796" y="0"/>
                </a:moveTo>
                <a:lnTo>
                  <a:pt x="29972" y="0"/>
                </a:lnTo>
                <a:lnTo>
                  <a:pt x="18270" y="2343"/>
                </a:lnTo>
                <a:lnTo>
                  <a:pt x="8747" y="8747"/>
                </a:lnTo>
                <a:lnTo>
                  <a:pt x="2343" y="18270"/>
                </a:lnTo>
                <a:lnTo>
                  <a:pt x="0" y="29972"/>
                </a:lnTo>
                <a:lnTo>
                  <a:pt x="0" y="402843"/>
                </a:lnTo>
                <a:lnTo>
                  <a:pt x="2343" y="414545"/>
                </a:lnTo>
                <a:lnTo>
                  <a:pt x="8747" y="424068"/>
                </a:lnTo>
                <a:lnTo>
                  <a:pt x="18270" y="430472"/>
                </a:lnTo>
                <a:lnTo>
                  <a:pt x="29972" y="432815"/>
                </a:lnTo>
                <a:lnTo>
                  <a:pt x="3066796" y="432815"/>
                </a:lnTo>
                <a:lnTo>
                  <a:pt x="3078497" y="430472"/>
                </a:lnTo>
                <a:lnTo>
                  <a:pt x="3088020" y="424068"/>
                </a:lnTo>
                <a:lnTo>
                  <a:pt x="3094424" y="414545"/>
                </a:lnTo>
                <a:lnTo>
                  <a:pt x="3096768" y="402843"/>
                </a:lnTo>
                <a:lnTo>
                  <a:pt x="3096768" y="29972"/>
                </a:lnTo>
                <a:lnTo>
                  <a:pt x="3094424" y="18270"/>
                </a:lnTo>
                <a:lnTo>
                  <a:pt x="3088020" y="8747"/>
                </a:lnTo>
                <a:lnTo>
                  <a:pt x="3078497" y="2343"/>
                </a:lnTo>
                <a:lnTo>
                  <a:pt x="3066796" y="0"/>
                </a:lnTo>
                <a:close/>
              </a:path>
            </a:pathLst>
          </a:custGeom>
          <a:solidFill>
            <a:srgbClr val="C0504D"/>
          </a:solidFill>
        </p:spPr>
        <p:txBody>
          <a:bodyPr wrap="square" lIns="0" tIns="0" rIns="0" bIns="0" rtlCol="0" anchor="t"/>
          <a:lstStyle/>
          <a:p>
            <a:pPr algn="ctr">
              <a:lnSpc>
                <a:spcPct val="150000"/>
              </a:lnSpc>
            </a:pPr>
            <a:r>
              <a:rPr lang="en-US" b="1" spc="-140" dirty="0">
                <a:solidFill>
                  <a:srgbClr val="FFFFFF"/>
                </a:solidFill>
                <a:latin typeface="Arial"/>
                <a:cs typeface="Arial"/>
              </a:rPr>
              <a:t>High </a:t>
            </a:r>
            <a:r>
              <a:rPr lang="en-US" b="1" spc="-105" dirty="0">
                <a:solidFill>
                  <a:srgbClr val="FFFFFF"/>
                </a:solidFill>
                <a:latin typeface="Arial"/>
                <a:cs typeface="Arial"/>
              </a:rPr>
              <a:t>Development</a:t>
            </a:r>
            <a:r>
              <a:rPr lang="en-US" b="1" spc="-15" dirty="0">
                <a:solidFill>
                  <a:srgbClr val="FFFFFF"/>
                </a:solidFill>
                <a:latin typeface="Arial"/>
                <a:cs typeface="Arial"/>
              </a:rPr>
              <a:t> </a:t>
            </a:r>
            <a:r>
              <a:rPr lang="en-US" b="1" spc="-175" dirty="0">
                <a:solidFill>
                  <a:srgbClr val="FFFFFF"/>
                </a:solidFill>
                <a:latin typeface="Arial"/>
                <a:cs typeface="Arial"/>
              </a:rPr>
              <a:t>Cost</a:t>
            </a:r>
            <a:endParaRPr lang="en-US" dirty="0">
              <a:latin typeface="Arial"/>
              <a:cs typeface="Arial"/>
            </a:endParaRPr>
          </a:p>
          <a:p>
            <a:endParaRPr dirty="0"/>
          </a:p>
        </p:txBody>
      </p:sp>
      <p:sp>
        <p:nvSpPr>
          <p:cNvPr id="9" name="object 5">
            <a:extLst>
              <a:ext uri="{FF2B5EF4-FFF2-40B4-BE49-F238E27FC236}">
                <a16:creationId xmlns:a16="http://schemas.microsoft.com/office/drawing/2014/main" id="{D2CA6790-F802-4644-9657-87F49B13EE04}"/>
              </a:ext>
            </a:extLst>
          </p:cNvPr>
          <p:cNvSpPr/>
          <p:nvPr/>
        </p:nvSpPr>
        <p:spPr>
          <a:xfrm>
            <a:off x="8734564" y="2017426"/>
            <a:ext cx="3231675" cy="433070"/>
          </a:xfrm>
          <a:custGeom>
            <a:avLst/>
            <a:gdLst/>
            <a:ahLst/>
            <a:cxnLst/>
            <a:rect l="l" t="t" r="r" b="b"/>
            <a:pathLst>
              <a:path w="3096895" h="433070">
                <a:moveTo>
                  <a:pt x="3066796" y="0"/>
                </a:moveTo>
                <a:lnTo>
                  <a:pt x="29972" y="0"/>
                </a:lnTo>
                <a:lnTo>
                  <a:pt x="18270" y="2343"/>
                </a:lnTo>
                <a:lnTo>
                  <a:pt x="8747" y="8747"/>
                </a:lnTo>
                <a:lnTo>
                  <a:pt x="2343" y="18270"/>
                </a:lnTo>
                <a:lnTo>
                  <a:pt x="0" y="29972"/>
                </a:lnTo>
                <a:lnTo>
                  <a:pt x="0" y="402843"/>
                </a:lnTo>
                <a:lnTo>
                  <a:pt x="2343" y="414545"/>
                </a:lnTo>
                <a:lnTo>
                  <a:pt x="8747" y="424068"/>
                </a:lnTo>
                <a:lnTo>
                  <a:pt x="18270" y="430472"/>
                </a:lnTo>
                <a:lnTo>
                  <a:pt x="29972" y="432815"/>
                </a:lnTo>
                <a:lnTo>
                  <a:pt x="3066796" y="432815"/>
                </a:lnTo>
                <a:lnTo>
                  <a:pt x="3078497" y="430472"/>
                </a:lnTo>
                <a:lnTo>
                  <a:pt x="3088020" y="424068"/>
                </a:lnTo>
                <a:lnTo>
                  <a:pt x="3094424" y="414545"/>
                </a:lnTo>
                <a:lnTo>
                  <a:pt x="3096768" y="402843"/>
                </a:lnTo>
                <a:lnTo>
                  <a:pt x="3096768" y="29972"/>
                </a:lnTo>
                <a:lnTo>
                  <a:pt x="3094424" y="18270"/>
                </a:lnTo>
                <a:lnTo>
                  <a:pt x="3088020" y="8747"/>
                </a:lnTo>
                <a:lnTo>
                  <a:pt x="3078497" y="2343"/>
                </a:lnTo>
                <a:lnTo>
                  <a:pt x="3066796" y="0"/>
                </a:lnTo>
                <a:close/>
              </a:path>
            </a:pathLst>
          </a:custGeom>
          <a:solidFill>
            <a:srgbClr val="C0504D"/>
          </a:solidFill>
        </p:spPr>
        <p:txBody>
          <a:bodyPr wrap="square" lIns="0" tIns="0" rIns="0" bIns="0" rtlCol="0"/>
          <a:lstStyle/>
          <a:p>
            <a:pPr algn="ctr">
              <a:lnSpc>
                <a:spcPct val="150000"/>
              </a:lnSpc>
            </a:pPr>
            <a:r>
              <a:rPr lang="en-US" b="1" spc="-80" dirty="0">
                <a:solidFill>
                  <a:srgbClr val="FFFFFF"/>
                </a:solidFill>
                <a:latin typeface="Arial"/>
                <a:cs typeface="Arial"/>
              </a:rPr>
              <a:t>Difficult </a:t>
            </a:r>
            <a:r>
              <a:rPr lang="en-US" b="1" spc="-60" dirty="0">
                <a:solidFill>
                  <a:srgbClr val="FFFFFF"/>
                </a:solidFill>
                <a:latin typeface="Arial"/>
                <a:cs typeface="Arial"/>
              </a:rPr>
              <a:t>to</a:t>
            </a:r>
            <a:r>
              <a:rPr lang="en-US" b="1" spc="-95" dirty="0">
                <a:solidFill>
                  <a:srgbClr val="FFFFFF"/>
                </a:solidFill>
                <a:latin typeface="Arial"/>
                <a:cs typeface="Arial"/>
              </a:rPr>
              <a:t> </a:t>
            </a:r>
            <a:r>
              <a:rPr lang="en-US" b="1" spc="-130" dirty="0">
                <a:solidFill>
                  <a:srgbClr val="FFFFFF"/>
                </a:solidFill>
                <a:latin typeface="Arial"/>
                <a:cs typeface="Arial"/>
              </a:rPr>
              <a:t>Solve (NP-hard)</a:t>
            </a:r>
            <a:endParaRPr lang="en-US" dirty="0">
              <a:latin typeface="Arial"/>
              <a:cs typeface="Arial"/>
            </a:endParaRPr>
          </a:p>
          <a:p>
            <a:pPr algn="ctr">
              <a:lnSpc>
                <a:spcPct val="150000"/>
              </a:lnSpc>
            </a:pPr>
            <a:endParaRPr dirty="0"/>
          </a:p>
        </p:txBody>
      </p:sp>
      <p:sp>
        <p:nvSpPr>
          <p:cNvPr id="10" name="object 5">
            <a:extLst>
              <a:ext uri="{FF2B5EF4-FFF2-40B4-BE49-F238E27FC236}">
                <a16:creationId xmlns:a16="http://schemas.microsoft.com/office/drawing/2014/main" id="{B180CF04-CA1C-4FCB-8D68-3451EBD9D339}"/>
              </a:ext>
            </a:extLst>
          </p:cNvPr>
          <p:cNvSpPr/>
          <p:nvPr/>
        </p:nvSpPr>
        <p:spPr>
          <a:xfrm>
            <a:off x="8734566" y="2556676"/>
            <a:ext cx="3231675" cy="433070"/>
          </a:xfrm>
          <a:custGeom>
            <a:avLst/>
            <a:gdLst/>
            <a:ahLst/>
            <a:cxnLst/>
            <a:rect l="l" t="t" r="r" b="b"/>
            <a:pathLst>
              <a:path w="3096895" h="433070">
                <a:moveTo>
                  <a:pt x="3066796" y="0"/>
                </a:moveTo>
                <a:lnTo>
                  <a:pt x="29972" y="0"/>
                </a:lnTo>
                <a:lnTo>
                  <a:pt x="18270" y="2343"/>
                </a:lnTo>
                <a:lnTo>
                  <a:pt x="8747" y="8747"/>
                </a:lnTo>
                <a:lnTo>
                  <a:pt x="2343" y="18270"/>
                </a:lnTo>
                <a:lnTo>
                  <a:pt x="0" y="29972"/>
                </a:lnTo>
                <a:lnTo>
                  <a:pt x="0" y="402843"/>
                </a:lnTo>
                <a:lnTo>
                  <a:pt x="2343" y="414545"/>
                </a:lnTo>
                <a:lnTo>
                  <a:pt x="8747" y="424068"/>
                </a:lnTo>
                <a:lnTo>
                  <a:pt x="18270" y="430472"/>
                </a:lnTo>
                <a:lnTo>
                  <a:pt x="29972" y="432815"/>
                </a:lnTo>
                <a:lnTo>
                  <a:pt x="3066796" y="432815"/>
                </a:lnTo>
                <a:lnTo>
                  <a:pt x="3078497" y="430472"/>
                </a:lnTo>
                <a:lnTo>
                  <a:pt x="3088020" y="424068"/>
                </a:lnTo>
                <a:lnTo>
                  <a:pt x="3094424" y="414545"/>
                </a:lnTo>
                <a:lnTo>
                  <a:pt x="3096768" y="402843"/>
                </a:lnTo>
                <a:lnTo>
                  <a:pt x="3096768" y="29972"/>
                </a:lnTo>
                <a:lnTo>
                  <a:pt x="3094424" y="18270"/>
                </a:lnTo>
                <a:lnTo>
                  <a:pt x="3088020" y="8747"/>
                </a:lnTo>
                <a:lnTo>
                  <a:pt x="3078497" y="2343"/>
                </a:lnTo>
                <a:lnTo>
                  <a:pt x="3066796" y="0"/>
                </a:lnTo>
                <a:close/>
              </a:path>
            </a:pathLst>
          </a:custGeom>
          <a:solidFill>
            <a:srgbClr val="C0504D"/>
          </a:solidFill>
        </p:spPr>
        <p:txBody>
          <a:bodyPr wrap="square" lIns="0" tIns="0" rIns="0" bIns="0" rtlCol="0"/>
          <a:lstStyle/>
          <a:p>
            <a:pPr algn="ctr">
              <a:lnSpc>
                <a:spcPct val="150000"/>
              </a:lnSpc>
            </a:pPr>
            <a:r>
              <a:rPr lang="en-US" b="1" spc="-125" dirty="0">
                <a:solidFill>
                  <a:srgbClr val="FFFFFF"/>
                </a:solidFill>
                <a:latin typeface="Arial"/>
                <a:cs typeface="Arial"/>
              </a:rPr>
              <a:t>Error </a:t>
            </a:r>
            <a:r>
              <a:rPr lang="en-US" b="1" spc="-130" dirty="0">
                <a:solidFill>
                  <a:srgbClr val="FFFFFF"/>
                </a:solidFill>
                <a:latin typeface="Arial"/>
                <a:cs typeface="Arial"/>
              </a:rPr>
              <a:t>Prone </a:t>
            </a:r>
            <a:r>
              <a:rPr lang="en-US" b="1" spc="-95" dirty="0">
                <a:solidFill>
                  <a:srgbClr val="FFFFFF"/>
                </a:solidFill>
                <a:latin typeface="Arial"/>
                <a:cs typeface="Arial"/>
              </a:rPr>
              <a:t>Implementations</a:t>
            </a:r>
            <a:endParaRPr dirty="0"/>
          </a:p>
        </p:txBody>
      </p:sp>
      <p:sp>
        <p:nvSpPr>
          <p:cNvPr id="11" name="object 5">
            <a:extLst>
              <a:ext uri="{FF2B5EF4-FFF2-40B4-BE49-F238E27FC236}">
                <a16:creationId xmlns:a16="http://schemas.microsoft.com/office/drawing/2014/main" id="{AA767065-4611-47EB-AF48-2A2B344C9A83}"/>
              </a:ext>
            </a:extLst>
          </p:cNvPr>
          <p:cNvSpPr/>
          <p:nvPr/>
        </p:nvSpPr>
        <p:spPr>
          <a:xfrm>
            <a:off x="8734567" y="3097331"/>
            <a:ext cx="3231674" cy="433070"/>
          </a:xfrm>
          <a:custGeom>
            <a:avLst/>
            <a:gdLst/>
            <a:ahLst/>
            <a:cxnLst/>
            <a:rect l="l" t="t" r="r" b="b"/>
            <a:pathLst>
              <a:path w="3096895" h="433070">
                <a:moveTo>
                  <a:pt x="3066796" y="0"/>
                </a:moveTo>
                <a:lnTo>
                  <a:pt x="29972" y="0"/>
                </a:lnTo>
                <a:lnTo>
                  <a:pt x="18270" y="2343"/>
                </a:lnTo>
                <a:lnTo>
                  <a:pt x="8747" y="8747"/>
                </a:lnTo>
                <a:lnTo>
                  <a:pt x="2343" y="18270"/>
                </a:lnTo>
                <a:lnTo>
                  <a:pt x="0" y="29972"/>
                </a:lnTo>
                <a:lnTo>
                  <a:pt x="0" y="402843"/>
                </a:lnTo>
                <a:lnTo>
                  <a:pt x="2343" y="414545"/>
                </a:lnTo>
                <a:lnTo>
                  <a:pt x="8747" y="424068"/>
                </a:lnTo>
                <a:lnTo>
                  <a:pt x="18270" y="430472"/>
                </a:lnTo>
                <a:lnTo>
                  <a:pt x="29972" y="432815"/>
                </a:lnTo>
                <a:lnTo>
                  <a:pt x="3066796" y="432815"/>
                </a:lnTo>
                <a:lnTo>
                  <a:pt x="3078497" y="430472"/>
                </a:lnTo>
                <a:lnTo>
                  <a:pt x="3088020" y="424068"/>
                </a:lnTo>
                <a:lnTo>
                  <a:pt x="3094424" y="414545"/>
                </a:lnTo>
                <a:lnTo>
                  <a:pt x="3096768" y="402843"/>
                </a:lnTo>
                <a:lnTo>
                  <a:pt x="3096768" y="29972"/>
                </a:lnTo>
                <a:lnTo>
                  <a:pt x="3094424" y="18270"/>
                </a:lnTo>
                <a:lnTo>
                  <a:pt x="3088020" y="8747"/>
                </a:lnTo>
                <a:lnTo>
                  <a:pt x="3078497" y="2343"/>
                </a:lnTo>
                <a:lnTo>
                  <a:pt x="3066796" y="0"/>
                </a:lnTo>
                <a:close/>
              </a:path>
            </a:pathLst>
          </a:custGeom>
          <a:solidFill>
            <a:srgbClr val="C0504D"/>
          </a:solidFill>
        </p:spPr>
        <p:txBody>
          <a:bodyPr wrap="square" lIns="0" tIns="0" rIns="0" bIns="0" rtlCol="0"/>
          <a:lstStyle/>
          <a:p>
            <a:pPr algn="ctr">
              <a:lnSpc>
                <a:spcPct val="150000"/>
              </a:lnSpc>
            </a:pPr>
            <a:r>
              <a:rPr lang="en-US" b="1" spc="-90" dirty="0">
                <a:solidFill>
                  <a:srgbClr val="FFFFFF"/>
                </a:solidFill>
                <a:latin typeface="Arial"/>
                <a:cs typeface="Arial"/>
              </a:rPr>
              <a:t>Fuzzy / Uncertain</a:t>
            </a:r>
            <a:endParaRPr lang="en-US" dirty="0">
              <a:latin typeface="Arial"/>
              <a:cs typeface="Arial"/>
            </a:endParaRPr>
          </a:p>
          <a:p>
            <a:pPr algn="ctr">
              <a:lnSpc>
                <a:spcPct val="150000"/>
              </a:lnSpc>
            </a:pPr>
            <a:endParaRPr dirty="0"/>
          </a:p>
        </p:txBody>
      </p:sp>
      <p:sp>
        <p:nvSpPr>
          <p:cNvPr id="12" name="object 5">
            <a:extLst>
              <a:ext uri="{FF2B5EF4-FFF2-40B4-BE49-F238E27FC236}">
                <a16:creationId xmlns:a16="http://schemas.microsoft.com/office/drawing/2014/main" id="{BE1D8F59-60CD-4CE3-998F-349748211C3F}"/>
              </a:ext>
            </a:extLst>
          </p:cNvPr>
          <p:cNvSpPr/>
          <p:nvPr/>
        </p:nvSpPr>
        <p:spPr>
          <a:xfrm>
            <a:off x="8734567" y="3637986"/>
            <a:ext cx="3231674" cy="433070"/>
          </a:xfrm>
          <a:custGeom>
            <a:avLst/>
            <a:gdLst/>
            <a:ahLst/>
            <a:cxnLst/>
            <a:rect l="l" t="t" r="r" b="b"/>
            <a:pathLst>
              <a:path w="3096895" h="433070">
                <a:moveTo>
                  <a:pt x="3066796" y="0"/>
                </a:moveTo>
                <a:lnTo>
                  <a:pt x="29972" y="0"/>
                </a:lnTo>
                <a:lnTo>
                  <a:pt x="18270" y="2343"/>
                </a:lnTo>
                <a:lnTo>
                  <a:pt x="8747" y="8747"/>
                </a:lnTo>
                <a:lnTo>
                  <a:pt x="2343" y="18270"/>
                </a:lnTo>
                <a:lnTo>
                  <a:pt x="0" y="29972"/>
                </a:lnTo>
                <a:lnTo>
                  <a:pt x="0" y="402843"/>
                </a:lnTo>
                <a:lnTo>
                  <a:pt x="2343" y="414545"/>
                </a:lnTo>
                <a:lnTo>
                  <a:pt x="8747" y="424068"/>
                </a:lnTo>
                <a:lnTo>
                  <a:pt x="18270" y="430472"/>
                </a:lnTo>
                <a:lnTo>
                  <a:pt x="29972" y="432815"/>
                </a:lnTo>
                <a:lnTo>
                  <a:pt x="3066796" y="432815"/>
                </a:lnTo>
                <a:lnTo>
                  <a:pt x="3078497" y="430472"/>
                </a:lnTo>
                <a:lnTo>
                  <a:pt x="3088020" y="424068"/>
                </a:lnTo>
                <a:lnTo>
                  <a:pt x="3094424" y="414545"/>
                </a:lnTo>
                <a:lnTo>
                  <a:pt x="3096768" y="402843"/>
                </a:lnTo>
                <a:lnTo>
                  <a:pt x="3096768" y="29972"/>
                </a:lnTo>
                <a:lnTo>
                  <a:pt x="3094424" y="18270"/>
                </a:lnTo>
                <a:lnTo>
                  <a:pt x="3088020" y="8747"/>
                </a:lnTo>
                <a:lnTo>
                  <a:pt x="3078497" y="2343"/>
                </a:lnTo>
                <a:lnTo>
                  <a:pt x="3066796" y="0"/>
                </a:lnTo>
                <a:close/>
              </a:path>
            </a:pathLst>
          </a:custGeom>
          <a:solidFill>
            <a:srgbClr val="C0504D"/>
          </a:solidFill>
        </p:spPr>
        <p:txBody>
          <a:bodyPr wrap="square" lIns="0" tIns="0" rIns="0" bIns="0" rtlCol="0"/>
          <a:lstStyle/>
          <a:p>
            <a:pPr algn="ctr">
              <a:lnSpc>
                <a:spcPct val="150000"/>
              </a:lnSpc>
            </a:pPr>
            <a:r>
              <a:rPr lang="en-US" b="1" spc="-110" dirty="0">
                <a:solidFill>
                  <a:srgbClr val="FFFFFF"/>
                </a:solidFill>
                <a:latin typeface="Arial"/>
                <a:cs typeface="Arial"/>
              </a:rPr>
              <a:t>Hybrid </a:t>
            </a:r>
            <a:r>
              <a:rPr lang="en-US" b="1" spc="-180" dirty="0">
                <a:solidFill>
                  <a:srgbClr val="FFFFFF"/>
                </a:solidFill>
                <a:latin typeface="Arial"/>
                <a:cs typeface="Arial"/>
              </a:rPr>
              <a:t>Systems  </a:t>
            </a:r>
          </a:p>
          <a:p>
            <a:pPr algn="ctr">
              <a:lnSpc>
                <a:spcPct val="150000"/>
              </a:lnSpc>
            </a:pPr>
            <a:endParaRPr dirty="0"/>
          </a:p>
        </p:txBody>
      </p:sp>
      <p:sp>
        <p:nvSpPr>
          <p:cNvPr id="13" name="object 5">
            <a:extLst>
              <a:ext uri="{FF2B5EF4-FFF2-40B4-BE49-F238E27FC236}">
                <a16:creationId xmlns:a16="http://schemas.microsoft.com/office/drawing/2014/main" id="{C292A380-50F1-472D-B041-B9869BCE914F}"/>
              </a:ext>
            </a:extLst>
          </p:cNvPr>
          <p:cNvSpPr/>
          <p:nvPr/>
        </p:nvSpPr>
        <p:spPr>
          <a:xfrm>
            <a:off x="8734566" y="4178641"/>
            <a:ext cx="3231674" cy="433070"/>
          </a:xfrm>
          <a:custGeom>
            <a:avLst/>
            <a:gdLst/>
            <a:ahLst/>
            <a:cxnLst/>
            <a:rect l="l" t="t" r="r" b="b"/>
            <a:pathLst>
              <a:path w="3096895" h="433070">
                <a:moveTo>
                  <a:pt x="3066796" y="0"/>
                </a:moveTo>
                <a:lnTo>
                  <a:pt x="29972" y="0"/>
                </a:lnTo>
                <a:lnTo>
                  <a:pt x="18270" y="2343"/>
                </a:lnTo>
                <a:lnTo>
                  <a:pt x="8747" y="8747"/>
                </a:lnTo>
                <a:lnTo>
                  <a:pt x="2343" y="18270"/>
                </a:lnTo>
                <a:lnTo>
                  <a:pt x="0" y="29972"/>
                </a:lnTo>
                <a:lnTo>
                  <a:pt x="0" y="402843"/>
                </a:lnTo>
                <a:lnTo>
                  <a:pt x="2343" y="414545"/>
                </a:lnTo>
                <a:lnTo>
                  <a:pt x="8747" y="424068"/>
                </a:lnTo>
                <a:lnTo>
                  <a:pt x="18270" y="430472"/>
                </a:lnTo>
                <a:lnTo>
                  <a:pt x="29972" y="432815"/>
                </a:lnTo>
                <a:lnTo>
                  <a:pt x="3066796" y="432815"/>
                </a:lnTo>
                <a:lnTo>
                  <a:pt x="3078497" y="430472"/>
                </a:lnTo>
                <a:lnTo>
                  <a:pt x="3088020" y="424068"/>
                </a:lnTo>
                <a:lnTo>
                  <a:pt x="3094424" y="414545"/>
                </a:lnTo>
                <a:lnTo>
                  <a:pt x="3096768" y="402843"/>
                </a:lnTo>
                <a:lnTo>
                  <a:pt x="3096768" y="29972"/>
                </a:lnTo>
                <a:lnTo>
                  <a:pt x="3094424" y="18270"/>
                </a:lnTo>
                <a:lnTo>
                  <a:pt x="3088020" y="8747"/>
                </a:lnTo>
                <a:lnTo>
                  <a:pt x="3078497" y="2343"/>
                </a:lnTo>
                <a:lnTo>
                  <a:pt x="3066796" y="0"/>
                </a:lnTo>
                <a:close/>
              </a:path>
            </a:pathLst>
          </a:custGeom>
          <a:solidFill>
            <a:srgbClr val="C0504D"/>
          </a:solidFill>
        </p:spPr>
        <p:txBody>
          <a:bodyPr wrap="square" lIns="0" tIns="0" rIns="0" bIns="0" rtlCol="0"/>
          <a:lstStyle/>
          <a:p>
            <a:pPr algn="ctr">
              <a:lnSpc>
                <a:spcPct val="150000"/>
              </a:lnSpc>
            </a:pPr>
            <a:r>
              <a:rPr lang="en-US" b="1" spc="-80" dirty="0">
                <a:solidFill>
                  <a:srgbClr val="FFFFFF"/>
                </a:solidFill>
                <a:latin typeface="Arial"/>
                <a:cs typeface="Arial"/>
              </a:rPr>
              <a:t>Markov / </a:t>
            </a:r>
            <a:r>
              <a:rPr lang="en-US" b="1" spc="-80" dirty="0" err="1">
                <a:solidFill>
                  <a:srgbClr val="FFFFFF"/>
                </a:solidFill>
                <a:latin typeface="Arial"/>
                <a:cs typeface="Arial"/>
              </a:rPr>
              <a:t>Beysian</a:t>
            </a:r>
            <a:endParaRPr dirty="0"/>
          </a:p>
        </p:txBody>
      </p:sp>
      <p:sp>
        <p:nvSpPr>
          <p:cNvPr id="14" name="object 5">
            <a:extLst>
              <a:ext uri="{FF2B5EF4-FFF2-40B4-BE49-F238E27FC236}">
                <a16:creationId xmlns:a16="http://schemas.microsoft.com/office/drawing/2014/main" id="{C55EBE73-2AD6-4514-917F-ABBF4EFCA5AB}"/>
              </a:ext>
            </a:extLst>
          </p:cNvPr>
          <p:cNvSpPr/>
          <p:nvPr/>
        </p:nvSpPr>
        <p:spPr>
          <a:xfrm>
            <a:off x="8734566" y="4724211"/>
            <a:ext cx="3231673" cy="433070"/>
          </a:xfrm>
          <a:custGeom>
            <a:avLst/>
            <a:gdLst/>
            <a:ahLst/>
            <a:cxnLst/>
            <a:rect l="l" t="t" r="r" b="b"/>
            <a:pathLst>
              <a:path w="3096895" h="433070">
                <a:moveTo>
                  <a:pt x="3066796" y="0"/>
                </a:moveTo>
                <a:lnTo>
                  <a:pt x="29972" y="0"/>
                </a:lnTo>
                <a:lnTo>
                  <a:pt x="18270" y="2343"/>
                </a:lnTo>
                <a:lnTo>
                  <a:pt x="8747" y="8747"/>
                </a:lnTo>
                <a:lnTo>
                  <a:pt x="2343" y="18270"/>
                </a:lnTo>
                <a:lnTo>
                  <a:pt x="0" y="29972"/>
                </a:lnTo>
                <a:lnTo>
                  <a:pt x="0" y="402843"/>
                </a:lnTo>
                <a:lnTo>
                  <a:pt x="2343" y="414545"/>
                </a:lnTo>
                <a:lnTo>
                  <a:pt x="8747" y="424068"/>
                </a:lnTo>
                <a:lnTo>
                  <a:pt x="18270" y="430472"/>
                </a:lnTo>
                <a:lnTo>
                  <a:pt x="29972" y="432815"/>
                </a:lnTo>
                <a:lnTo>
                  <a:pt x="3066796" y="432815"/>
                </a:lnTo>
                <a:lnTo>
                  <a:pt x="3078497" y="430472"/>
                </a:lnTo>
                <a:lnTo>
                  <a:pt x="3088020" y="424068"/>
                </a:lnTo>
                <a:lnTo>
                  <a:pt x="3094424" y="414545"/>
                </a:lnTo>
                <a:lnTo>
                  <a:pt x="3096768" y="402843"/>
                </a:lnTo>
                <a:lnTo>
                  <a:pt x="3096768" y="29972"/>
                </a:lnTo>
                <a:lnTo>
                  <a:pt x="3094424" y="18270"/>
                </a:lnTo>
                <a:lnTo>
                  <a:pt x="3088020" y="8747"/>
                </a:lnTo>
                <a:lnTo>
                  <a:pt x="3078497" y="2343"/>
                </a:lnTo>
                <a:lnTo>
                  <a:pt x="3066796" y="0"/>
                </a:lnTo>
                <a:close/>
              </a:path>
            </a:pathLst>
          </a:custGeom>
          <a:solidFill>
            <a:srgbClr val="C0504D"/>
          </a:solidFill>
        </p:spPr>
        <p:txBody>
          <a:bodyPr wrap="square" lIns="0" tIns="0" rIns="0" bIns="0" rtlCol="0"/>
          <a:lstStyle/>
          <a:p>
            <a:pPr algn="ctr">
              <a:lnSpc>
                <a:spcPct val="150000"/>
              </a:lnSpc>
            </a:pPr>
            <a:r>
              <a:rPr lang="en-US" b="1" spc="-90" dirty="0">
                <a:solidFill>
                  <a:srgbClr val="FFFFFF"/>
                </a:solidFill>
                <a:latin typeface="Arial"/>
                <a:cs typeface="Arial"/>
              </a:rPr>
              <a:t>Integration </a:t>
            </a:r>
            <a:r>
              <a:rPr lang="en-US" b="1" spc="-60" dirty="0">
                <a:solidFill>
                  <a:srgbClr val="FFFFFF"/>
                </a:solidFill>
                <a:latin typeface="Arial"/>
                <a:cs typeface="Arial"/>
              </a:rPr>
              <a:t>with </a:t>
            </a:r>
            <a:r>
              <a:rPr lang="en-US" b="1" spc="-110" dirty="0">
                <a:solidFill>
                  <a:srgbClr val="FFFFFF"/>
                </a:solidFill>
                <a:latin typeface="Arial"/>
                <a:cs typeface="Arial"/>
              </a:rPr>
              <a:t>other </a:t>
            </a:r>
            <a:r>
              <a:rPr lang="en-US" b="1" spc="-180" dirty="0">
                <a:solidFill>
                  <a:srgbClr val="FFFFFF"/>
                </a:solidFill>
                <a:latin typeface="Arial"/>
                <a:cs typeface="Arial"/>
              </a:rPr>
              <a:t>Systems</a:t>
            </a:r>
            <a:endParaRPr dirty="0"/>
          </a:p>
        </p:txBody>
      </p:sp>
    </p:spTree>
    <p:extLst>
      <p:ext uri="{BB962C8B-B14F-4D97-AF65-F5344CB8AC3E}">
        <p14:creationId xmlns:p14="http://schemas.microsoft.com/office/powerpoint/2010/main" val="636625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261B8F-5996-4056-AC33-B5F8C58AED68}"/>
              </a:ext>
            </a:extLst>
          </p:cNvPr>
          <p:cNvSpPr>
            <a:spLocks noGrp="1"/>
          </p:cNvSpPr>
          <p:nvPr>
            <p:ph type="title"/>
          </p:nvPr>
        </p:nvSpPr>
        <p:spPr/>
        <p:txBody>
          <a:bodyPr/>
          <a:lstStyle/>
          <a:p>
            <a:r>
              <a:rPr lang="en-US" dirty="0"/>
              <a:t>Course Titles</a:t>
            </a:r>
          </a:p>
        </p:txBody>
      </p:sp>
      <p:sp>
        <p:nvSpPr>
          <p:cNvPr id="7" name="Content Placeholder 6">
            <a:extLst>
              <a:ext uri="{FF2B5EF4-FFF2-40B4-BE49-F238E27FC236}">
                <a16:creationId xmlns:a16="http://schemas.microsoft.com/office/drawing/2014/main" id="{8FA52C8A-A5DD-46CB-A816-694180356D1F}"/>
              </a:ext>
            </a:extLst>
          </p:cNvPr>
          <p:cNvSpPr>
            <a:spLocks noGrp="1"/>
          </p:cNvSpPr>
          <p:nvPr>
            <p:ph idx="1"/>
          </p:nvPr>
        </p:nvSpPr>
        <p:spPr/>
        <p:txBody>
          <a:bodyPr anchor="ctr">
            <a:normAutofit/>
          </a:bodyPr>
          <a:lstStyle/>
          <a:p>
            <a:pPr marL="0" indent="0" algn="ctr">
              <a:buNone/>
            </a:pPr>
            <a:r>
              <a:rPr lang="en-US" sz="4800" dirty="0"/>
              <a:t>The End</a:t>
            </a:r>
          </a:p>
        </p:txBody>
      </p:sp>
      <p:sp>
        <p:nvSpPr>
          <p:cNvPr id="4" name="Footer Placeholder 3">
            <a:extLst>
              <a:ext uri="{FF2B5EF4-FFF2-40B4-BE49-F238E27FC236}">
                <a16:creationId xmlns:a16="http://schemas.microsoft.com/office/drawing/2014/main" id="{F14A1156-A79B-42A9-83E8-EC48A50F90F1}"/>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73F7B552-8EF2-4FD6-92AE-5B04E4BF5908}"/>
              </a:ext>
            </a:extLst>
          </p:cNvPr>
          <p:cNvSpPr>
            <a:spLocks noGrp="1"/>
          </p:cNvSpPr>
          <p:nvPr>
            <p:ph type="sldNum" sz="quarter" idx="12"/>
          </p:nvPr>
        </p:nvSpPr>
        <p:spPr/>
        <p:txBody>
          <a:bodyPr/>
          <a:lstStyle/>
          <a:p>
            <a:fld id="{5A88E251-6D9D-4AF0-81E5-EBB35E924A1A}" type="slidenum">
              <a:rPr lang="en-US" smtClean="0"/>
              <a:pPr/>
              <a:t>58</a:t>
            </a:fld>
            <a:endParaRPr lang="en-US" dirty="0"/>
          </a:p>
        </p:txBody>
      </p:sp>
    </p:spTree>
    <p:extLst>
      <p:ext uri="{BB962C8B-B14F-4D97-AF65-F5344CB8AC3E}">
        <p14:creationId xmlns:p14="http://schemas.microsoft.com/office/powerpoint/2010/main" val="330953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D6D9-9F9B-45A6-99B6-FD3C43E95774}"/>
              </a:ext>
            </a:extLst>
          </p:cNvPr>
          <p:cNvSpPr>
            <a:spLocks noGrp="1"/>
          </p:cNvSpPr>
          <p:nvPr>
            <p:ph type="title"/>
          </p:nvPr>
        </p:nvSpPr>
        <p:spPr/>
        <p:txBody>
          <a:bodyPr/>
          <a:lstStyle/>
          <a:p>
            <a:r>
              <a:rPr lang="en-US" dirty="0"/>
              <a:t>What is Computing?</a:t>
            </a:r>
          </a:p>
        </p:txBody>
      </p:sp>
      <p:sp>
        <p:nvSpPr>
          <p:cNvPr id="3" name="Content Placeholder 2">
            <a:extLst>
              <a:ext uri="{FF2B5EF4-FFF2-40B4-BE49-F238E27FC236}">
                <a16:creationId xmlns:a16="http://schemas.microsoft.com/office/drawing/2014/main" id="{3A6602E3-40FD-452D-BEE7-ABF8E1073437}"/>
              </a:ext>
            </a:extLst>
          </p:cNvPr>
          <p:cNvSpPr>
            <a:spLocks noGrp="1"/>
          </p:cNvSpPr>
          <p:nvPr>
            <p:ph idx="1"/>
          </p:nvPr>
        </p:nvSpPr>
        <p:spPr/>
        <p:txBody>
          <a:bodyPr>
            <a:normAutofit/>
          </a:bodyPr>
          <a:lstStyle/>
          <a:p>
            <a:r>
              <a:rPr lang="en-US" sz="2400" dirty="0"/>
              <a:t> Computing is:</a:t>
            </a:r>
          </a:p>
          <a:p>
            <a:pPr lvl="1"/>
            <a:r>
              <a:rPr lang="en-US" sz="2200" dirty="0"/>
              <a:t>Anything that requires computer to so something</a:t>
            </a:r>
          </a:p>
          <a:p>
            <a:pPr lvl="1"/>
            <a:r>
              <a:rPr lang="en-US" sz="2200" dirty="0"/>
              <a:t>“</a:t>
            </a:r>
            <a:r>
              <a:rPr lang="en-US" sz="2200" dirty="0">
                <a:solidFill>
                  <a:schemeClr val="accent2">
                    <a:lumMod val="60000"/>
                    <a:lumOff val="40000"/>
                  </a:schemeClr>
                </a:solidFill>
              </a:rPr>
              <a:t>any goal-oriented activity that requires processing from </a:t>
            </a:r>
            <a:r>
              <a:rPr lang="en-US" sz="2200" b="1" dirty="0">
                <a:solidFill>
                  <a:schemeClr val="accent2">
                    <a:lumMod val="60000"/>
                    <a:lumOff val="40000"/>
                  </a:schemeClr>
                </a:solidFill>
              </a:rPr>
              <a:t>computers</a:t>
            </a:r>
            <a:r>
              <a:rPr lang="en-US" sz="2200" b="1" dirty="0"/>
              <a:t>”</a:t>
            </a:r>
          </a:p>
          <a:p>
            <a:r>
              <a:rPr lang="en-US" sz="2400" dirty="0"/>
              <a:t>Imagine a function </a:t>
            </a:r>
            <a:r>
              <a:rPr lang="en-US" sz="2400" dirty="0">
                <a:solidFill>
                  <a:srgbClr val="0070C0"/>
                </a:solidFill>
                <a:latin typeface="Bell MT" panose="02020503060305020303" pitchFamily="18" charset="0"/>
              </a:rPr>
              <a:t>y = </a:t>
            </a:r>
            <a:r>
              <a:rPr lang="en-US" sz="2400" i="1" dirty="0">
                <a:solidFill>
                  <a:srgbClr val="0070C0"/>
                </a:solidFill>
                <a:latin typeface="Bell MT" panose="02020503060305020303" pitchFamily="18" charset="0"/>
              </a:rPr>
              <a:t>f</a:t>
            </a:r>
            <a:r>
              <a:rPr lang="en-US" sz="2400" dirty="0">
                <a:solidFill>
                  <a:srgbClr val="0070C0"/>
                </a:solidFill>
                <a:latin typeface="Bell MT" panose="02020503060305020303" pitchFamily="18" charset="0"/>
              </a:rPr>
              <a:t>(x) </a:t>
            </a:r>
            <a:r>
              <a:rPr lang="en-US" sz="2400" dirty="0"/>
              <a:t>or a rule </a:t>
            </a:r>
            <a:r>
              <a:rPr lang="en-US" sz="2400" dirty="0">
                <a:solidFill>
                  <a:srgbClr val="0070C0"/>
                </a:solidFill>
                <a:latin typeface="Bell MT" panose="02020503060305020303" pitchFamily="18" charset="0"/>
              </a:rPr>
              <a:t>R</a:t>
            </a:r>
            <a:r>
              <a:rPr lang="en-US" sz="2400" baseline="-25000" dirty="0">
                <a:solidFill>
                  <a:srgbClr val="0070C0"/>
                </a:solidFill>
                <a:latin typeface="Bell MT" panose="02020503060305020303" pitchFamily="18" charset="0"/>
              </a:rPr>
              <a:t>1</a:t>
            </a:r>
            <a:r>
              <a:rPr lang="en-US" sz="2400" dirty="0">
                <a:solidFill>
                  <a:srgbClr val="0070C0"/>
                </a:solidFill>
                <a:latin typeface="Bell MT" panose="02020503060305020303" pitchFamily="18" charset="0"/>
              </a:rPr>
              <a:t>: I</a:t>
            </a:r>
            <a:r>
              <a:rPr lang="en-US" sz="2400" baseline="-25000" dirty="0">
                <a:solidFill>
                  <a:srgbClr val="0070C0"/>
                </a:solidFill>
                <a:latin typeface="Bell MT" panose="02020503060305020303" pitchFamily="18" charset="0"/>
              </a:rPr>
              <a:t>1</a:t>
            </a:r>
            <a:r>
              <a:rPr lang="en-US" sz="2400" dirty="0">
                <a:solidFill>
                  <a:srgbClr val="0070C0"/>
                </a:solidFill>
                <a:latin typeface="Bell MT" panose="02020503060305020303" pitchFamily="18" charset="0"/>
              </a:rPr>
              <a:t>,I</a:t>
            </a:r>
            <a:r>
              <a:rPr lang="en-US" sz="2200" baseline="-25000" dirty="0">
                <a:solidFill>
                  <a:srgbClr val="0070C0"/>
                </a:solidFill>
                <a:latin typeface="Bell MT" panose="02020503060305020303" pitchFamily="18" charset="0"/>
              </a:rPr>
              <a:t>2</a:t>
            </a:r>
            <a:r>
              <a:rPr lang="en-US" sz="2400" dirty="0">
                <a:solidFill>
                  <a:srgbClr val="0070C0"/>
                </a:solidFill>
                <a:latin typeface="Bell MT" panose="02020503060305020303" pitchFamily="18" charset="0"/>
              </a:rPr>
              <a:t> -&gt; I</a:t>
            </a:r>
            <a:r>
              <a:rPr lang="en-US" sz="2400" baseline="-25000" dirty="0">
                <a:solidFill>
                  <a:srgbClr val="0070C0"/>
                </a:solidFill>
                <a:latin typeface="Bell MT" panose="02020503060305020303" pitchFamily="18" charset="0"/>
              </a:rPr>
              <a:t>3</a:t>
            </a:r>
            <a:endParaRPr lang="en-US" sz="2800" baseline="-25000" dirty="0">
              <a:solidFill>
                <a:srgbClr val="0070C0"/>
              </a:solidFill>
              <a:latin typeface="Bell MT" panose="02020503060305020303" pitchFamily="18" charset="0"/>
            </a:endParaRPr>
          </a:p>
          <a:p>
            <a:pPr lvl="1"/>
            <a:r>
              <a:rPr lang="en-US" sz="2200" dirty="0"/>
              <a:t>Computer operates by accepting an input and produces output</a:t>
            </a:r>
          </a:p>
          <a:p>
            <a:pPr marL="0" indent="0">
              <a:buNone/>
            </a:pPr>
            <a:endParaRPr lang="en-US" sz="2400" dirty="0"/>
          </a:p>
          <a:p>
            <a:pPr marL="0" indent="0">
              <a:buNone/>
            </a:pPr>
            <a:endParaRPr lang="en-US" sz="2400" dirty="0"/>
          </a:p>
        </p:txBody>
      </p:sp>
      <p:sp>
        <p:nvSpPr>
          <p:cNvPr id="4" name="Footer Placeholder 3">
            <a:extLst>
              <a:ext uri="{FF2B5EF4-FFF2-40B4-BE49-F238E27FC236}">
                <a16:creationId xmlns:a16="http://schemas.microsoft.com/office/drawing/2014/main" id="{151E62A7-2DF5-4A33-88D1-CB29F95A2950}"/>
              </a:ext>
            </a:extLst>
          </p:cNvPr>
          <p:cNvSpPr>
            <a:spLocks noGrp="1"/>
          </p:cNvSpPr>
          <p:nvPr>
            <p:ph type="ftr" sz="quarter" idx="11"/>
          </p:nvPr>
        </p:nvSpPr>
        <p:spPr/>
        <p:txBody>
          <a:bodyPr/>
          <a:lstStyle/>
          <a:p>
            <a:r>
              <a:rPr lang="en-US" i="1" dirty="0"/>
              <a:t>f = called a mapping function</a:t>
            </a:r>
          </a:p>
        </p:txBody>
      </p:sp>
      <p:sp>
        <p:nvSpPr>
          <p:cNvPr id="5" name="Slide Number Placeholder 4">
            <a:extLst>
              <a:ext uri="{FF2B5EF4-FFF2-40B4-BE49-F238E27FC236}">
                <a16:creationId xmlns:a16="http://schemas.microsoft.com/office/drawing/2014/main" id="{7A1146BF-18F5-4B3C-9353-E756C4F02A48}"/>
              </a:ext>
            </a:extLst>
          </p:cNvPr>
          <p:cNvSpPr>
            <a:spLocks noGrp="1"/>
          </p:cNvSpPr>
          <p:nvPr>
            <p:ph type="sldNum" sz="quarter" idx="12"/>
          </p:nvPr>
        </p:nvSpPr>
        <p:spPr/>
        <p:txBody>
          <a:bodyPr/>
          <a:lstStyle/>
          <a:p>
            <a:fld id="{5A88E251-6D9D-4AF0-81E5-EBB35E924A1A}" type="slidenum">
              <a:rPr lang="en-US" smtClean="0"/>
              <a:pPr/>
              <a:t>6</a:t>
            </a:fld>
            <a:endParaRPr lang="en-US" dirty="0"/>
          </a:p>
        </p:txBody>
      </p:sp>
      <p:pic>
        <p:nvPicPr>
          <p:cNvPr id="6" name="Picture 5">
            <a:extLst>
              <a:ext uri="{FF2B5EF4-FFF2-40B4-BE49-F238E27FC236}">
                <a16:creationId xmlns:a16="http://schemas.microsoft.com/office/drawing/2014/main" id="{E52132FA-EFB7-4238-82A3-287F09147920}"/>
              </a:ext>
            </a:extLst>
          </p:cNvPr>
          <p:cNvPicPr>
            <a:picLocks noChangeAspect="1"/>
          </p:cNvPicPr>
          <p:nvPr/>
        </p:nvPicPr>
        <p:blipFill>
          <a:blip r:embed="rId2"/>
          <a:stretch>
            <a:fillRect/>
          </a:stretch>
        </p:blipFill>
        <p:spPr>
          <a:xfrm>
            <a:off x="3467100" y="4191497"/>
            <a:ext cx="4876800" cy="2471240"/>
          </a:xfrm>
          <a:prstGeom prst="rect">
            <a:avLst/>
          </a:prstGeom>
        </p:spPr>
      </p:pic>
    </p:spTree>
    <p:extLst>
      <p:ext uri="{BB962C8B-B14F-4D97-AF65-F5344CB8AC3E}">
        <p14:creationId xmlns:p14="http://schemas.microsoft.com/office/powerpoint/2010/main" val="109049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517C-C536-430F-9808-8D13EF50E6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9E5929-032C-4397-954F-5CF4C1689BC6}"/>
              </a:ext>
            </a:extLst>
          </p:cNvPr>
          <p:cNvSpPr>
            <a:spLocks noGrp="1"/>
          </p:cNvSpPr>
          <p:nvPr>
            <p:ph idx="1"/>
          </p:nvPr>
        </p:nvSpPr>
        <p:spPr/>
        <p:txBody>
          <a:bodyPr/>
          <a:lstStyle/>
          <a:p>
            <a:r>
              <a:rPr lang="en-US" i="1" dirty="0">
                <a:solidFill>
                  <a:srgbClr val="0070C0"/>
                </a:solidFill>
              </a:rPr>
              <a:t>f</a:t>
            </a:r>
            <a:r>
              <a:rPr lang="en-US" dirty="0"/>
              <a:t>  is also called</a:t>
            </a:r>
          </a:p>
          <a:p>
            <a:pPr lvl="1"/>
            <a:r>
              <a:rPr lang="en-US" dirty="0"/>
              <a:t>A control action</a:t>
            </a:r>
          </a:p>
          <a:p>
            <a:pPr lvl="1"/>
            <a:r>
              <a:rPr lang="en-US" dirty="0"/>
              <a:t>A formal method</a:t>
            </a:r>
          </a:p>
          <a:p>
            <a:pPr lvl="1"/>
            <a:r>
              <a:rPr lang="en-US" dirty="0"/>
              <a:t>An algorithm: steps to solve a problem</a:t>
            </a:r>
          </a:p>
          <a:p>
            <a:pPr lvl="1"/>
            <a:endParaRPr lang="en-US" dirty="0"/>
          </a:p>
          <a:p>
            <a:r>
              <a:rPr lang="en-US" dirty="0"/>
              <a:t>So computing is a mapping between input and output</a:t>
            </a:r>
          </a:p>
        </p:txBody>
      </p:sp>
      <p:sp>
        <p:nvSpPr>
          <p:cNvPr id="4" name="Footer Placeholder 3">
            <a:extLst>
              <a:ext uri="{FF2B5EF4-FFF2-40B4-BE49-F238E27FC236}">
                <a16:creationId xmlns:a16="http://schemas.microsoft.com/office/drawing/2014/main" id="{9BCD1401-0CEE-47E5-ACD5-EE09272119BD}"/>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02CCEBCE-E50E-4611-99F2-7871C66467F7}"/>
              </a:ext>
            </a:extLst>
          </p:cNvPr>
          <p:cNvSpPr>
            <a:spLocks noGrp="1"/>
          </p:cNvSpPr>
          <p:nvPr>
            <p:ph type="sldNum" sz="quarter" idx="12"/>
          </p:nvPr>
        </p:nvSpPr>
        <p:spPr/>
        <p:txBody>
          <a:bodyPr/>
          <a:lstStyle/>
          <a:p>
            <a:fld id="{5A88E251-6D9D-4AF0-81E5-EBB35E924A1A}" type="slidenum">
              <a:rPr lang="en-US" smtClean="0"/>
              <a:pPr/>
              <a:t>7</a:t>
            </a:fld>
            <a:endParaRPr lang="en-US" dirty="0"/>
          </a:p>
        </p:txBody>
      </p:sp>
    </p:spTree>
    <p:extLst>
      <p:ext uri="{BB962C8B-B14F-4D97-AF65-F5344CB8AC3E}">
        <p14:creationId xmlns:p14="http://schemas.microsoft.com/office/powerpoint/2010/main" val="73903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F770-955D-4AB8-9B17-B57F9329D1DB}"/>
              </a:ext>
            </a:extLst>
          </p:cNvPr>
          <p:cNvSpPr>
            <a:spLocks noGrp="1"/>
          </p:cNvSpPr>
          <p:nvPr>
            <p:ph type="title"/>
          </p:nvPr>
        </p:nvSpPr>
        <p:spPr/>
        <p:txBody>
          <a:bodyPr/>
          <a:lstStyle/>
          <a:p>
            <a:r>
              <a:rPr lang="en-US" dirty="0"/>
              <a:t>What is programming</a:t>
            </a:r>
          </a:p>
        </p:txBody>
      </p:sp>
      <p:sp>
        <p:nvSpPr>
          <p:cNvPr id="3" name="Content Placeholder 2">
            <a:extLst>
              <a:ext uri="{FF2B5EF4-FFF2-40B4-BE49-F238E27FC236}">
                <a16:creationId xmlns:a16="http://schemas.microsoft.com/office/drawing/2014/main" id="{116E7D20-3D59-4AAD-A334-2C7965351F8D}"/>
              </a:ext>
            </a:extLst>
          </p:cNvPr>
          <p:cNvSpPr>
            <a:spLocks noGrp="1"/>
          </p:cNvSpPr>
          <p:nvPr>
            <p:ph idx="1"/>
          </p:nvPr>
        </p:nvSpPr>
        <p:spPr/>
        <p:txBody>
          <a:bodyPr>
            <a:normAutofit fontScale="92500" lnSpcReduction="10000"/>
          </a:bodyPr>
          <a:lstStyle/>
          <a:p>
            <a:r>
              <a:rPr lang="en-US" sz="2400" dirty="0"/>
              <a:t>Computing is a massive field that </a:t>
            </a:r>
            <a:r>
              <a:rPr lang="en-US" sz="2400" dirty="0">
                <a:solidFill>
                  <a:srgbClr val="FF0000"/>
                </a:solidFill>
              </a:rPr>
              <a:t>touches almost every corner of modern society </a:t>
            </a:r>
            <a:r>
              <a:rPr lang="en-US" sz="2400" dirty="0"/>
              <a:t>in some way. </a:t>
            </a:r>
          </a:p>
          <a:p>
            <a:endParaRPr lang="en-US" sz="2400" dirty="0">
              <a:solidFill>
                <a:schemeClr val="accent2"/>
              </a:solidFill>
            </a:endParaRPr>
          </a:p>
          <a:p>
            <a:r>
              <a:rPr lang="en-US" sz="2400" dirty="0">
                <a:solidFill>
                  <a:schemeClr val="accent2"/>
                </a:solidFill>
              </a:rPr>
              <a:t>Programming is the foundation of computing. </a:t>
            </a:r>
          </a:p>
          <a:p>
            <a:endParaRPr lang="en-US" sz="2400" dirty="0">
              <a:highlight>
                <a:srgbClr val="FFFF00"/>
              </a:highlight>
            </a:endParaRPr>
          </a:p>
          <a:p>
            <a:r>
              <a:rPr lang="en-US" sz="2400" dirty="0">
                <a:highlight>
                  <a:srgbClr val="FFFF00"/>
                </a:highlight>
              </a:rPr>
              <a:t>Programming is </a:t>
            </a:r>
            <a:r>
              <a:rPr lang="en-US" sz="2400" dirty="0"/>
              <a:t>the act of creating instructions for a computer to carry out. </a:t>
            </a:r>
          </a:p>
          <a:p>
            <a:pPr lvl="1"/>
            <a:r>
              <a:rPr lang="en-US" sz="2000" dirty="0"/>
              <a:t>add 5 and 3, </a:t>
            </a:r>
          </a:p>
          <a:p>
            <a:pPr lvl="1"/>
            <a:r>
              <a:rPr lang="en-US" sz="2000" dirty="0"/>
              <a:t>fetch google.com, </a:t>
            </a:r>
          </a:p>
          <a:p>
            <a:pPr lvl="1"/>
            <a:r>
              <a:rPr lang="en-US" sz="2000" dirty="0"/>
              <a:t>save my document</a:t>
            </a:r>
          </a:p>
          <a:p>
            <a:pPr lvl="1"/>
            <a:endParaRPr lang="en-US" sz="2000" dirty="0"/>
          </a:p>
          <a:p>
            <a:r>
              <a:rPr lang="en-US" sz="2400" dirty="0">
                <a:highlight>
                  <a:srgbClr val="FFFF00"/>
                </a:highlight>
              </a:rPr>
              <a:t>Programming is </a:t>
            </a:r>
            <a:r>
              <a:rPr lang="en-US" sz="2400" dirty="0"/>
              <a:t>writing the commands (called code) for a computer to perform.</a:t>
            </a:r>
            <a:endParaRPr lang="en-US" sz="2400" dirty="0">
              <a:solidFill>
                <a:schemeClr val="accent2"/>
              </a:solidFill>
            </a:endParaRPr>
          </a:p>
        </p:txBody>
      </p:sp>
      <p:sp>
        <p:nvSpPr>
          <p:cNvPr id="4" name="Footer Placeholder 3">
            <a:extLst>
              <a:ext uri="{FF2B5EF4-FFF2-40B4-BE49-F238E27FC236}">
                <a16:creationId xmlns:a16="http://schemas.microsoft.com/office/drawing/2014/main" id="{C2DC37D7-83FC-4F71-872F-FB099FF1C456}"/>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78425FB8-C5C9-4BC7-862C-4190BF34AF81}"/>
              </a:ext>
            </a:extLst>
          </p:cNvPr>
          <p:cNvSpPr>
            <a:spLocks noGrp="1"/>
          </p:cNvSpPr>
          <p:nvPr>
            <p:ph type="sldNum" sz="quarter" idx="12"/>
          </p:nvPr>
        </p:nvSpPr>
        <p:spPr/>
        <p:txBody>
          <a:bodyPr/>
          <a:lstStyle/>
          <a:p>
            <a:fld id="{5A88E251-6D9D-4AF0-81E5-EBB35E924A1A}" type="slidenum">
              <a:rPr lang="en-US" smtClean="0"/>
              <a:pPr/>
              <a:t>8</a:t>
            </a:fld>
            <a:endParaRPr lang="en-US" dirty="0"/>
          </a:p>
        </p:txBody>
      </p:sp>
    </p:spTree>
    <p:extLst>
      <p:ext uri="{BB962C8B-B14F-4D97-AF65-F5344CB8AC3E}">
        <p14:creationId xmlns:p14="http://schemas.microsoft.com/office/powerpoint/2010/main" val="417097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AAE8-94E8-4BC5-A6FD-5889193DE30E}"/>
              </a:ext>
            </a:extLst>
          </p:cNvPr>
          <p:cNvSpPr>
            <a:spLocks noGrp="1"/>
          </p:cNvSpPr>
          <p:nvPr>
            <p:ph type="title"/>
          </p:nvPr>
        </p:nvSpPr>
        <p:spPr/>
        <p:txBody>
          <a:bodyPr/>
          <a:lstStyle/>
          <a:p>
            <a:r>
              <a:rPr lang="en-US" dirty="0"/>
              <a:t>Programming is everywhere</a:t>
            </a:r>
          </a:p>
        </p:txBody>
      </p:sp>
      <p:sp>
        <p:nvSpPr>
          <p:cNvPr id="3" name="Content Placeholder 2">
            <a:extLst>
              <a:ext uri="{FF2B5EF4-FFF2-40B4-BE49-F238E27FC236}">
                <a16:creationId xmlns:a16="http://schemas.microsoft.com/office/drawing/2014/main" id="{BAD0DC26-DB49-40A6-BAA1-F4C28941B26E}"/>
              </a:ext>
            </a:extLst>
          </p:cNvPr>
          <p:cNvSpPr>
            <a:spLocks noGrp="1"/>
          </p:cNvSpPr>
          <p:nvPr>
            <p:ph idx="1"/>
          </p:nvPr>
        </p:nvSpPr>
        <p:spPr/>
        <p:txBody>
          <a:bodyPr/>
          <a:lstStyle/>
          <a:p>
            <a:r>
              <a:rPr lang="en-US" dirty="0"/>
              <a:t>You interact with computer – you are dealing with programming in some way.</a:t>
            </a:r>
          </a:p>
          <a:p>
            <a:r>
              <a:rPr lang="en-US" dirty="0"/>
              <a:t>Even if you're not writing code yourself, you might be designing programs for someone else to code or designing the hardware that will run code.</a:t>
            </a:r>
          </a:p>
          <a:p>
            <a:r>
              <a:rPr lang="en-US" dirty="0"/>
              <a:t>Being able to program is like being able to speak a language.</a:t>
            </a:r>
          </a:p>
          <a:p>
            <a:r>
              <a:rPr lang="en-US" dirty="0"/>
              <a:t>You need to speak code to communicate in computing.</a:t>
            </a:r>
          </a:p>
          <a:p>
            <a:pPr lvl="1"/>
            <a:r>
              <a:rPr lang="en-US" dirty="0"/>
              <a:t>Like, You need to speak Urdu to communicate in Urdu	</a:t>
            </a:r>
          </a:p>
          <a:p>
            <a:pPr lvl="1"/>
            <a:endParaRPr lang="en-US" dirty="0"/>
          </a:p>
          <a:p>
            <a:r>
              <a:rPr lang="en-US" dirty="0"/>
              <a:t>Just like learning to speak a new language is more than just memorizing vocabulary words, so also working in computing is also about more than just understanding how to write single lines of code. It's about understanding what writing code allows you to say and do.</a:t>
            </a:r>
          </a:p>
        </p:txBody>
      </p:sp>
      <p:sp>
        <p:nvSpPr>
          <p:cNvPr id="4" name="Footer Placeholder 3">
            <a:extLst>
              <a:ext uri="{FF2B5EF4-FFF2-40B4-BE49-F238E27FC236}">
                <a16:creationId xmlns:a16="http://schemas.microsoft.com/office/drawing/2014/main" id="{F0DEE82A-B901-49B2-8211-416DB1FAB909}"/>
              </a:ext>
            </a:extLst>
          </p:cNvPr>
          <p:cNvSpPr>
            <a:spLocks noGrp="1"/>
          </p:cNvSpPr>
          <p:nvPr>
            <p:ph type="ftr" sz="quarter" idx="11"/>
          </p:nvPr>
        </p:nvSpPr>
        <p:spPr/>
        <p:txBody>
          <a:bodyPr/>
          <a:lstStyle/>
          <a:p>
            <a:r>
              <a:rPr lang="en-US"/>
              <a:t>Computational Intelligence</a:t>
            </a:r>
          </a:p>
        </p:txBody>
      </p:sp>
      <p:sp>
        <p:nvSpPr>
          <p:cNvPr id="5" name="Slide Number Placeholder 4">
            <a:extLst>
              <a:ext uri="{FF2B5EF4-FFF2-40B4-BE49-F238E27FC236}">
                <a16:creationId xmlns:a16="http://schemas.microsoft.com/office/drawing/2014/main" id="{91A1DC23-C557-45C3-AECF-A3BD38268AD1}"/>
              </a:ext>
            </a:extLst>
          </p:cNvPr>
          <p:cNvSpPr>
            <a:spLocks noGrp="1"/>
          </p:cNvSpPr>
          <p:nvPr>
            <p:ph type="sldNum" sz="quarter" idx="12"/>
          </p:nvPr>
        </p:nvSpPr>
        <p:spPr/>
        <p:txBody>
          <a:bodyPr/>
          <a:lstStyle/>
          <a:p>
            <a:fld id="{5A88E251-6D9D-4AF0-81E5-EBB35E924A1A}" type="slidenum">
              <a:rPr lang="en-US" smtClean="0"/>
              <a:pPr/>
              <a:t>9</a:t>
            </a:fld>
            <a:endParaRPr lang="en-US" dirty="0"/>
          </a:p>
        </p:txBody>
      </p:sp>
    </p:spTree>
    <p:extLst>
      <p:ext uri="{BB962C8B-B14F-4D97-AF65-F5344CB8AC3E}">
        <p14:creationId xmlns:p14="http://schemas.microsoft.com/office/powerpoint/2010/main" val="3332219107"/>
      </p:ext>
    </p:extLst>
  </p:cSld>
  <p:clrMapOvr>
    <a:masterClrMapping/>
  </p:clrMapOvr>
</p:sld>
</file>

<file path=ppt/theme/theme1.xml><?xml version="1.0" encoding="utf-8"?>
<a:theme xmlns:a="http://schemas.openxmlformats.org/drawingml/2006/main" name="Quotabl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12931</TotalTime>
  <Words>3309</Words>
  <Application>Microsoft Office PowerPoint</Application>
  <PresentationFormat>Widescreen</PresentationFormat>
  <Paragraphs>557</Paragraphs>
  <Slides>58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AdvGTIMES-R</vt:lpstr>
      <vt:lpstr>AdvTT5ada87cc</vt:lpstr>
      <vt:lpstr>AdvTTeeee58d9.B</vt:lpstr>
      <vt:lpstr>Arial</vt:lpstr>
      <vt:lpstr>Arial Rounded MT Bold</vt:lpstr>
      <vt:lpstr>Bell MT</vt:lpstr>
      <vt:lpstr>Calibri</vt:lpstr>
      <vt:lpstr>Calibri,Italic</vt:lpstr>
      <vt:lpstr>Georgia</vt:lpstr>
      <vt:lpstr>MyriadPro-Cond</vt:lpstr>
      <vt:lpstr>MyriadPro-CondIt</vt:lpstr>
      <vt:lpstr>Wingdings</vt:lpstr>
      <vt:lpstr>Wingdings 2</vt:lpstr>
      <vt:lpstr>Quotable</vt:lpstr>
      <vt:lpstr>Computational Intelligence What is Computational Intelligence </vt:lpstr>
      <vt:lpstr>Course Titles</vt:lpstr>
      <vt:lpstr>PowerPoint Presentation</vt:lpstr>
      <vt:lpstr>Lecture Organization</vt:lpstr>
      <vt:lpstr>Some Questions</vt:lpstr>
      <vt:lpstr>What is Computing?</vt:lpstr>
      <vt:lpstr>PowerPoint Presentation</vt:lpstr>
      <vt:lpstr>What is programming</vt:lpstr>
      <vt:lpstr>Programming is everywhere</vt:lpstr>
      <vt:lpstr>Programming – A 3 stage process</vt:lpstr>
      <vt:lpstr>PowerPoint Presentation</vt:lpstr>
      <vt:lpstr>PowerPoint Presentation</vt:lpstr>
      <vt:lpstr>What is Computational Intelligence (CI)?</vt:lpstr>
      <vt:lpstr>Computational Intelligence (CI) – the concept</vt:lpstr>
      <vt:lpstr>What is Cybernetics</vt:lpstr>
      <vt:lpstr>What is Soft Computing?</vt:lpstr>
      <vt:lpstr>What's soft computing</vt:lpstr>
      <vt:lpstr>What is Softcomputing ?</vt:lpstr>
      <vt:lpstr>What is meant by fusion or hybridization ?</vt:lpstr>
      <vt:lpstr>SC = EC + NC + FL + PC</vt:lpstr>
      <vt:lpstr>Computational Intelligence - Definitions</vt:lpstr>
      <vt:lpstr>Computational Intelligence (CI) - Concepts</vt:lpstr>
      <vt:lpstr>Taxonomy of Computational Intelligence Techniques </vt:lpstr>
      <vt:lpstr>PowerPoint Presentation</vt:lpstr>
      <vt:lpstr>PowerPoint Presentation</vt:lpstr>
      <vt:lpstr>Soft computing – Neural Networks</vt:lpstr>
      <vt:lpstr>Library of Nature-Inspired Algorithms Choose algorithm for your semester project</vt:lpstr>
      <vt:lpstr>Soft computing - fields of study </vt:lpstr>
      <vt:lpstr>PowerPoint Presentation</vt:lpstr>
      <vt:lpstr>Definition of AI</vt:lpstr>
      <vt:lpstr>What is AI?  Four schools of thoughts (Russel &amp; Norvig)</vt:lpstr>
      <vt:lpstr>What is AI?  Thinking humanly: cognitive approach</vt:lpstr>
      <vt:lpstr>What is AI?  Acting humanly:</vt:lpstr>
      <vt:lpstr>What is AI?  Thinking rationally: Laws of thoughts</vt:lpstr>
      <vt:lpstr>What is AI?  Acting rationally:</vt:lpstr>
      <vt:lpstr>PowerPoint Presentation</vt:lpstr>
      <vt:lpstr>What is Artificial Intelligence?</vt:lpstr>
      <vt:lpstr>Relationships among components of intelligent systems (AI):</vt:lpstr>
      <vt:lpstr>#1. Artificial Neural Networks</vt:lpstr>
      <vt:lpstr>DNN Types</vt:lpstr>
      <vt:lpstr>#2. Evolutionary Computation Systematic Stochastic Search</vt:lpstr>
      <vt:lpstr>#2. Evolutionary Computation (Cont.)</vt:lpstr>
      <vt:lpstr>Research Interests in Evolutionary Computation</vt:lpstr>
      <vt:lpstr>#3. Swarm Intelligence</vt:lpstr>
      <vt:lpstr>Research Interests in Swarm Algorithms</vt:lpstr>
      <vt:lpstr>#4. Fuzzy Systems</vt:lpstr>
      <vt:lpstr>#4. Fuzzy Systems (cont.)</vt:lpstr>
      <vt:lpstr>#5. Artificial Immune Systems</vt:lpstr>
      <vt:lpstr>#6. Hybrid CI Techniques</vt:lpstr>
      <vt:lpstr>#6. Hybrid CI Techniques</vt:lpstr>
      <vt:lpstr>Applications of CI</vt:lpstr>
      <vt:lpstr>Applications of CI (Cont.)</vt:lpstr>
      <vt:lpstr>Applications</vt:lpstr>
      <vt:lpstr>Implementation</vt:lpstr>
      <vt:lpstr>More Books</vt:lpstr>
      <vt:lpstr>Conclusions</vt:lpstr>
      <vt:lpstr>Thoughts </vt:lpstr>
      <vt:lpstr>Course Titles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ICT</dc:title>
  <dc:creator>Mr. Amjad Usman</dc:creator>
  <cp:lastModifiedBy>SP20-PCS-005</cp:lastModifiedBy>
  <cp:revision>903</cp:revision>
  <cp:lastPrinted>2018-09-04T13:37:57Z</cp:lastPrinted>
  <dcterms:created xsi:type="dcterms:W3CDTF">2018-09-01T12:30:49Z</dcterms:created>
  <dcterms:modified xsi:type="dcterms:W3CDTF">2024-09-03T07:26:51Z</dcterms:modified>
</cp:coreProperties>
</file>