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1"/>
  </p:notesMasterIdLst>
  <p:sldIdLst>
    <p:sldId id="256" r:id="rId2"/>
    <p:sldId id="259" r:id="rId3"/>
    <p:sldId id="257" r:id="rId4"/>
    <p:sldId id="258" r:id="rId5"/>
    <p:sldId id="260" r:id="rId6"/>
    <p:sldId id="261" r:id="rId7"/>
    <p:sldId id="262" r:id="rId8"/>
    <p:sldId id="263" r:id="rId9"/>
    <p:sldId id="272" r:id="rId10"/>
    <p:sldId id="273" r:id="rId11"/>
    <p:sldId id="266" r:id="rId12"/>
    <p:sldId id="264" r:id="rId13"/>
    <p:sldId id="265" r:id="rId14"/>
    <p:sldId id="267" r:id="rId15"/>
    <p:sldId id="268" r:id="rId16"/>
    <p:sldId id="270" r:id="rId17"/>
    <p:sldId id="269"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83DB13-E75A-418A-BCC1-58D4E96DA140}" type="datetimeFigureOut">
              <a:rPr lang="en-PK" smtClean="0"/>
              <a:t>03/09/2023</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46F9AF-4811-4E00-BA63-054C13C08CF7}" type="slidenum">
              <a:rPr lang="en-PK" smtClean="0"/>
              <a:t>‹#›</a:t>
            </a:fld>
            <a:endParaRPr lang="en-PK"/>
          </a:p>
        </p:txBody>
      </p:sp>
    </p:spTree>
    <p:extLst>
      <p:ext uri="{BB962C8B-B14F-4D97-AF65-F5344CB8AC3E}">
        <p14:creationId xmlns:p14="http://schemas.microsoft.com/office/powerpoint/2010/main" val="228698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Introduction slide</a:t>
            </a:r>
            <a:endParaRPr lang="en-PK" dirty="0"/>
          </a:p>
        </p:txBody>
      </p:sp>
      <p:sp>
        <p:nvSpPr>
          <p:cNvPr id="4" name="Slide Number Placeholder 3"/>
          <p:cNvSpPr>
            <a:spLocks noGrp="1"/>
          </p:cNvSpPr>
          <p:nvPr>
            <p:ph type="sldNum" sz="quarter" idx="5"/>
          </p:nvPr>
        </p:nvSpPr>
        <p:spPr/>
        <p:txBody>
          <a:bodyPr/>
          <a:lstStyle/>
          <a:p>
            <a:fld id="{AC46F9AF-4811-4E00-BA63-054C13C08CF7}" type="slidenum">
              <a:rPr lang="en-PK" smtClean="0"/>
              <a:t>1</a:t>
            </a:fld>
            <a:endParaRPr lang="en-PK"/>
          </a:p>
        </p:txBody>
      </p:sp>
    </p:spTree>
    <p:extLst>
      <p:ext uri="{BB962C8B-B14F-4D97-AF65-F5344CB8AC3E}">
        <p14:creationId xmlns:p14="http://schemas.microsoft.com/office/powerpoint/2010/main" val="612386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dirty="0"/>
          </a:p>
        </p:txBody>
      </p:sp>
      <p:sp>
        <p:nvSpPr>
          <p:cNvPr id="4" name="Slide Number Placeholder 3"/>
          <p:cNvSpPr>
            <a:spLocks noGrp="1"/>
          </p:cNvSpPr>
          <p:nvPr>
            <p:ph type="sldNum" sz="quarter" idx="5"/>
          </p:nvPr>
        </p:nvSpPr>
        <p:spPr/>
        <p:txBody>
          <a:bodyPr/>
          <a:lstStyle/>
          <a:p>
            <a:fld id="{AC46F9AF-4811-4E00-BA63-054C13C08CF7}" type="slidenum">
              <a:rPr lang="en-PK" smtClean="0"/>
              <a:t>4</a:t>
            </a:fld>
            <a:endParaRPr lang="en-PK"/>
          </a:p>
        </p:txBody>
      </p:sp>
    </p:spTree>
    <p:extLst>
      <p:ext uri="{BB962C8B-B14F-4D97-AF65-F5344CB8AC3E}">
        <p14:creationId xmlns:p14="http://schemas.microsoft.com/office/powerpoint/2010/main" val="32161018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739777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2374369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05552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832529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958628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23008342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1664619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6215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83865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31A6F08-7827-4767-9E7C-84E9BEBA2A0B}" type="datetimeFigureOut">
              <a:rPr lang="en-PK" smtClean="0"/>
              <a:t>03/09/2023</a:t>
            </a:fld>
            <a:endParaRPr lang="en-PK"/>
          </a:p>
        </p:txBody>
      </p:sp>
      <p:sp>
        <p:nvSpPr>
          <p:cNvPr id="5" name="Footer Placeholder 4"/>
          <p:cNvSpPr>
            <a:spLocks noGrp="1"/>
          </p:cNvSpPr>
          <p:nvPr>
            <p:ph type="ftr" sz="quarter" idx="11"/>
          </p:nvPr>
        </p:nvSpPr>
        <p:spPr/>
        <p:txBody>
          <a:bodyPr/>
          <a:lstStyle/>
          <a:p>
            <a:endParaRPr lang="en-PK"/>
          </a:p>
        </p:txBody>
      </p:sp>
      <p:sp>
        <p:nvSpPr>
          <p:cNvPr id="6" name="Slide Number Placeholder 5"/>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3616836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31A6F08-7827-4767-9E7C-84E9BEBA2A0B}" type="datetimeFigureOut">
              <a:rPr lang="en-PK" smtClean="0"/>
              <a:t>03/09/2023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3560670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31A6F08-7827-4767-9E7C-84E9BEBA2A0B}" type="datetimeFigureOut">
              <a:rPr lang="en-PK" smtClean="0"/>
              <a:t>03/09/2023</a:t>
            </a:fld>
            <a:endParaRPr lang="en-PK"/>
          </a:p>
        </p:txBody>
      </p:sp>
      <p:sp>
        <p:nvSpPr>
          <p:cNvPr id="8" name="Footer Placeholder 7"/>
          <p:cNvSpPr>
            <a:spLocks noGrp="1"/>
          </p:cNvSpPr>
          <p:nvPr>
            <p:ph type="ftr" sz="quarter" idx="11"/>
          </p:nvPr>
        </p:nvSpPr>
        <p:spPr/>
        <p:txBody>
          <a:bodyPr/>
          <a:lstStyle/>
          <a:p>
            <a:endParaRPr lang="en-PK"/>
          </a:p>
        </p:txBody>
      </p:sp>
      <p:sp>
        <p:nvSpPr>
          <p:cNvPr id="9" name="Slide Number Placeholder 8"/>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40598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1A6F08-7827-4767-9E7C-84E9BEBA2A0B}" type="datetimeFigureOut">
              <a:rPr lang="en-PK" smtClean="0"/>
              <a:t>03/09/2023</a:t>
            </a:fld>
            <a:endParaRPr lang="en-PK"/>
          </a:p>
        </p:txBody>
      </p:sp>
      <p:sp>
        <p:nvSpPr>
          <p:cNvPr id="4" name="Footer Placeholder 3"/>
          <p:cNvSpPr>
            <a:spLocks noGrp="1"/>
          </p:cNvSpPr>
          <p:nvPr>
            <p:ph type="ftr" sz="quarter" idx="11"/>
          </p:nvPr>
        </p:nvSpPr>
        <p:spPr/>
        <p:txBody>
          <a:bodyPr/>
          <a:lstStyle/>
          <a:p>
            <a:endParaRPr lang="en-PK"/>
          </a:p>
        </p:txBody>
      </p:sp>
      <p:sp>
        <p:nvSpPr>
          <p:cNvPr id="5" name="Slide Number Placeholder 4"/>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120523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1A6F08-7827-4767-9E7C-84E9BEBA2A0B}" type="datetimeFigureOut">
              <a:rPr lang="en-PK" smtClean="0"/>
              <a:t>03/09/2023</a:t>
            </a:fld>
            <a:endParaRPr lang="en-PK"/>
          </a:p>
        </p:txBody>
      </p:sp>
      <p:sp>
        <p:nvSpPr>
          <p:cNvPr id="3" name="Footer Placeholder 2"/>
          <p:cNvSpPr>
            <a:spLocks noGrp="1"/>
          </p:cNvSpPr>
          <p:nvPr>
            <p:ph type="ftr" sz="quarter" idx="11"/>
          </p:nvPr>
        </p:nvSpPr>
        <p:spPr/>
        <p:txBody>
          <a:bodyPr/>
          <a:lstStyle/>
          <a:p>
            <a:endParaRPr lang="en-PK"/>
          </a:p>
        </p:txBody>
      </p:sp>
      <p:sp>
        <p:nvSpPr>
          <p:cNvPr id="4" name="Slide Number Placeholder 3"/>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26197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31A6F08-7827-4767-9E7C-84E9BEBA2A0B}" type="datetimeFigureOut">
              <a:rPr lang="en-PK" smtClean="0"/>
              <a:t>03/09/2023</a:t>
            </a:fld>
            <a:endParaRPr lang="en-PK"/>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AC7A76D-23F3-4669-BD13-37501D9DA67B}" type="slidenum">
              <a:rPr lang="en-PK" smtClean="0"/>
              <a:t>‹#›</a:t>
            </a:fld>
            <a:endParaRPr lang="en-PK"/>
          </a:p>
        </p:txBody>
      </p:sp>
    </p:spTree>
    <p:extLst>
      <p:ext uri="{BB962C8B-B14F-4D97-AF65-F5344CB8AC3E}">
        <p14:creationId xmlns:p14="http://schemas.microsoft.com/office/powerpoint/2010/main" val="2475661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PK"/>
          </a:p>
        </p:txBody>
      </p:sp>
      <p:sp>
        <p:nvSpPr>
          <p:cNvPr id="7" name="Slide Number Placeholder 6"/>
          <p:cNvSpPr>
            <a:spLocks noGrp="1"/>
          </p:cNvSpPr>
          <p:nvPr>
            <p:ph type="sldNum" sz="quarter" idx="12"/>
          </p:nvPr>
        </p:nvSpPr>
        <p:spPr/>
        <p:txBody>
          <a:bodyPr/>
          <a:lstStyle/>
          <a:p>
            <a:fld id="{CAC7A76D-23F3-4669-BD13-37501D9DA67B}" type="slidenum">
              <a:rPr lang="en-PK" smtClean="0"/>
              <a:t>‹#›</a:t>
            </a:fld>
            <a:endParaRPr lang="en-PK"/>
          </a:p>
        </p:txBody>
      </p:sp>
      <p:sp>
        <p:nvSpPr>
          <p:cNvPr id="5" name="Date Placeholder 4"/>
          <p:cNvSpPr>
            <a:spLocks noGrp="1"/>
          </p:cNvSpPr>
          <p:nvPr>
            <p:ph type="dt" sz="half" idx="10"/>
          </p:nvPr>
        </p:nvSpPr>
        <p:spPr/>
        <p:txBody>
          <a:bodyPr/>
          <a:lstStyle/>
          <a:p>
            <a:fld id="{A31A6F08-7827-4767-9E7C-84E9BEBA2A0B}" type="datetimeFigureOut">
              <a:rPr lang="en-PK" smtClean="0"/>
              <a:t>03/09/2023</a:t>
            </a:fld>
            <a:endParaRPr lang="en-PK"/>
          </a:p>
        </p:txBody>
      </p:sp>
    </p:spTree>
    <p:extLst>
      <p:ext uri="{BB962C8B-B14F-4D97-AF65-F5344CB8AC3E}">
        <p14:creationId xmlns:p14="http://schemas.microsoft.com/office/powerpoint/2010/main" val="532733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31A6F08-7827-4767-9E7C-84E9BEBA2A0B}" type="datetimeFigureOut">
              <a:rPr lang="en-PK" smtClean="0"/>
              <a:t>03/09/2023</a:t>
            </a:fld>
            <a:endParaRPr lang="en-PK"/>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PK"/>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C7A76D-23F3-4669-BD13-37501D9DA67B}" type="slidenum">
              <a:rPr lang="en-PK" smtClean="0"/>
              <a:t>‹#›</a:t>
            </a:fld>
            <a:endParaRPr lang="en-PK"/>
          </a:p>
        </p:txBody>
      </p:sp>
    </p:spTree>
    <p:extLst>
      <p:ext uri="{BB962C8B-B14F-4D97-AF65-F5344CB8AC3E}">
        <p14:creationId xmlns:p14="http://schemas.microsoft.com/office/powerpoint/2010/main" val="6755404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79371-6B76-EAAD-4BBF-D4A929ECF5C9}"/>
              </a:ext>
            </a:extLst>
          </p:cNvPr>
          <p:cNvSpPr>
            <a:spLocks noGrp="1"/>
          </p:cNvSpPr>
          <p:nvPr>
            <p:ph type="ctrTitle"/>
          </p:nvPr>
        </p:nvSpPr>
        <p:spPr>
          <a:xfrm>
            <a:off x="1507067" y="1258957"/>
            <a:ext cx="7766936" cy="2791879"/>
          </a:xfrm>
        </p:spPr>
        <p:txBody>
          <a:bodyPr/>
          <a:lstStyle/>
          <a:p>
            <a:r>
              <a:rPr lang="en-US" dirty="0"/>
              <a:t>Intro to Data structures and algorithms</a:t>
            </a:r>
            <a:br>
              <a:rPr lang="en-US" dirty="0"/>
            </a:br>
            <a:endParaRPr lang="en-PK" dirty="0"/>
          </a:p>
        </p:txBody>
      </p:sp>
      <p:sp>
        <p:nvSpPr>
          <p:cNvPr id="3" name="Subtitle 2">
            <a:extLst>
              <a:ext uri="{FF2B5EF4-FFF2-40B4-BE49-F238E27FC236}">
                <a16:creationId xmlns:a16="http://schemas.microsoft.com/office/drawing/2014/main" id="{A4811EA6-9975-5A2C-6A03-EC258B204DF2}"/>
              </a:ext>
            </a:extLst>
          </p:cNvPr>
          <p:cNvSpPr>
            <a:spLocks noGrp="1"/>
          </p:cNvSpPr>
          <p:nvPr>
            <p:ph type="subTitle" idx="1"/>
          </p:nvPr>
        </p:nvSpPr>
        <p:spPr/>
        <p:txBody>
          <a:bodyPr/>
          <a:lstStyle/>
          <a:p>
            <a:pPr algn="ctr"/>
            <a:r>
              <a:rPr lang="en-US" dirty="0"/>
              <a:t>RP: Imran Latif</a:t>
            </a:r>
          </a:p>
          <a:p>
            <a:pPr algn="ctr"/>
            <a:r>
              <a:rPr lang="en-US" dirty="0"/>
              <a:t>imranlatif@cuilahore.edu.pk</a:t>
            </a:r>
            <a:endParaRPr lang="en-PK" dirty="0"/>
          </a:p>
        </p:txBody>
      </p:sp>
    </p:spTree>
    <p:extLst>
      <p:ext uri="{BB962C8B-B14F-4D97-AF65-F5344CB8AC3E}">
        <p14:creationId xmlns:p14="http://schemas.microsoft.com/office/powerpoint/2010/main" val="3552489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1548D-4228-73F9-35E9-EA8FD695AE2A}"/>
              </a:ext>
            </a:extLst>
          </p:cNvPr>
          <p:cNvSpPr>
            <a:spLocks noGrp="1"/>
          </p:cNvSpPr>
          <p:nvPr>
            <p:ph type="title"/>
          </p:nvPr>
        </p:nvSpPr>
        <p:spPr>
          <a:xfrm>
            <a:off x="677334" y="609600"/>
            <a:ext cx="8596668" cy="702365"/>
          </a:xfrm>
        </p:spPr>
        <p:txBody>
          <a:bodyPr>
            <a:normAutofit fontScale="90000"/>
          </a:bodyPr>
          <a:lstStyle/>
          <a:p>
            <a:r>
              <a:rPr lang="en-US" altLang="en-US" dirty="0">
                <a:cs typeface="Times New Roman" panose="02020603050405020304" pitchFamily="18" charset="0"/>
              </a:rPr>
              <a:t>Importance of Data Structures</a:t>
            </a:r>
            <a:br>
              <a:rPr lang="en-US" altLang="en-US" sz="2800" dirty="0">
                <a:cs typeface="Times New Roman" panose="02020603050405020304" pitchFamily="18" charset="0"/>
              </a:rPr>
            </a:br>
            <a:endParaRPr lang="en-PK" sz="2800" dirty="0"/>
          </a:p>
        </p:txBody>
      </p:sp>
      <p:sp>
        <p:nvSpPr>
          <p:cNvPr id="3" name="Content Placeholder 2">
            <a:extLst>
              <a:ext uri="{FF2B5EF4-FFF2-40B4-BE49-F238E27FC236}">
                <a16:creationId xmlns:a16="http://schemas.microsoft.com/office/drawing/2014/main" id="{3888A508-4449-6EC5-AF57-F47BADFC8CF6}"/>
              </a:ext>
            </a:extLst>
          </p:cNvPr>
          <p:cNvSpPr>
            <a:spLocks noGrp="1"/>
          </p:cNvSpPr>
          <p:nvPr>
            <p:ph idx="1"/>
          </p:nvPr>
        </p:nvSpPr>
        <p:spPr>
          <a:xfrm>
            <a:off x="677334" y="1311965"/>
            <a:ext cx="8596668" cy="4729397"/>
          </a:xfrm>
        </p:spPr>
        <p:txBody>
          <a:bodyPr>
            <a:normAutofit/>
          </a:bodyPr>
          <a:lstStyle/>
          <a:p>
            <a:endParaRPr lang="en-US" dirty="0"/>
          </a:p>
          <a:p>
            <a:r>
              <a:rPr lang="en-US" sz="2400" dirty="0">
                <a:latin typeface="Times New Roman" panose="02020603050405020304" pitchFamily="18" charset="0"/>
                <a:cs typeface="Times New Roman" panose="02020603050405020304" pitchFamily="18" charset="0"/>
              </a:rPr>
              <a:t>Data structures bring together the data elements in a logical way and facilitate the effective use, persistence and sharing of data. They provide a formal model that describes the way the data elements are organized.</a:t>
            </a:r>
          </a:p>
          <a:p>
            <a:r>
              <a:rPr lang="en-US" sz="2400" dirty="0">
                <a:latin typeface="Times New Roman" panose="02020603050405020304" pitchFamily="18" charset="0"/>
                <a:cs typeface="Times New Roman" panose="02020603050405020304" pitchFamily="18" charset="0"/>
              </a:rPr>
              <a:t>Data structures are the building blocks for more sophisticated applications. They are designed by composing data elements into a logical unit representing an abstract data type that has relevance to the algorithm or application.</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658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1AB94-94D7-F2A0-6631-5443AF4AAD07}"/>
              </a:ext>
            </a:extLst>
          </p:cNvPr>
          <p:cNvSpPr>
            <a:spLocks noGrp="1"/>
          </p:cNvSpPr>
          <p:nvPr>
            <p:ph type="title"/>
          </p:nvPr>
        </p:nvSpPr>
        <p:spPr>
          <a:xfrm>
            <a:off x="677334" y="609600"/>
            <a:ext cx="8596668" cy="728870"/>
          </a:xfrm>
        </p:spPr>
        <p:txBody>
          <a:bodyPr/>
          <a:lstStyle/>
          <a:p>
            <a:r>
              <a:rPr lang="en-US" dirty="0"/>
              <a:t>Abstract data types</a:t>
            </a:r>
            <a:endParaRPr lang="en-PK" dirty="0"/>
          </a:p>
        </p:txBody>
      </p:sp>
      <p:sp>
        <p:nvSpPr>
          <p:cNvPr id="3" name="Content Placeholder 2">
            <a:extLst>
              <a:ext uri="{FF2B5EF4-FFF2-40B4-BE49-F238E27FC236}">
                <a16:creationId xmlns:a16="http://schemas.microsoft.com/office/drawing/2014/main" id="{C15B68FF-4F02-E761-A5B3-DA73657778AD}"/>
              </a:ext>
            </a:extLst>
          </p:cNvPr>
          <p:cNvSpPr>
            <a:spLocks noGrp="1"/>
          </p:cNvSpPr>
          <p:nvPr>
            <p:ph idx="1"/>
          </p:nvPr>
        </p:nvSpPr>
        <p:spPr>
          <a:xfrm>
            <a:off x="677334" y="1470991"/>
            <a:ext cx="8596668" cy="4570371"/>
          </a:xfrm>
        </p:spPr>
        <p:txBody>
          <a:bodyPr/>
          <a:lstStyle/>
          <a:p>
            <a:r>
              <a:rPr lang="en-US" sz="2400" dirty="0"/>
              <a:t>When an application requires a special kind of data which is not available as a built-in data type</a:t>
            </a:r>
          </a:p>
          <a:p>
            <a:r>
              <a:rPr lang="en-US" sz="2400" dirty="0"/>
              <a:t>In this type we specify how to store a value for the data, what are the operations that can meaningfully manipulate variables of that kind of data, amount of memory required to store a value</a:t>
            </a:r>
          </a:p>
          <a:p>
            <a:r>
              <a:rPr lang="en-US" sz="2400" dirty="0"/>
              <a:t>Programmer’s responsibility e.g., dd/mm/</a:t>
            </a:r>
            <a:r>
              <a:rPr lang="en-US" sz="2400" dirty="0" err="1"/>
              <a:t>yy</a:t>
            </a:r>
            <a:endParaRPr lang="en-US" sz="2400" dirty="0"/>
          </a:p>
          <a:p>
            <a:r>
              <a:rPr lang="en-US" sz="2400" dirty="0"/>
              <a:t>Also called user-defined data type</a:t>
            </a:r>
          </a:p>
          <a:p>
            <a:r>
              <a:rPr lang="en-US" sz="2400" dirty="0"/>
              <a:t>Build using struct/class in C/C++/Java</a:t>
            </a:r>
          </a:p>
          <a:p>
            <a:endParaRPr lang="en-PK" dirty="0"/>
          </a:p>
        </p:txBody>
      </p:sp>
    </p:spTree>
    <p:extLst>
      <p:ext uri="{BB962C8B-B14F-4D97-AF65-F5344CB8AC3E}">
        <p14:creationId xmlns:p14="http://schemas.microsoft.com/office/powerpoint/2010/main" val="377115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BD17-ECE6-447B-A317-7C20A1B26890}"/>
              </a:ext>
            </a:extLst>
          </p:cNvPr>
          <p:cNvSpPr>
            <a:spLocks noGrp="1"/>
          </p:cNvSpPr>
          <p:nvPr>
            <p:ph type="title"/>
          </p:nvPr>
        </p:nvSpPr>
        <p:spPr>
          <a:xfrm>
            <a:off x="677334" y="609600"/>
            <a:ext cx="8596668" cy="1046922"/>
          </a:xfrm>
        </p:spPr>
        <p:txBody>
          <a:bodyPr/>
          <a:lstStyle/>
          <a:p>
            <a:r>
              <a:rPr lang="en-US" dirty="0"/>
              <a:t>Abstract data types</a:t>
            </a:r>
            <a:endParaRPr lang="en-PK" dirty="0"/>
          </a:p>
        </p:txBody>
      </p:sp>
      <p:sp>
        <p:nvSpPr>
          <p:cNvPr id="3" name="Content Placeholder 2">
            <a:extLst>
              <a:ext uri="{FF2B5EF4-FFF2-40B4-BE49-F238E27FC236}">
                <a16:creationId xmlns:a16="http://schemas.microsoft.com/office/drawing/2014/main" id="{3CCF0C68-EFFC-4214-8BB2-784233EA7EF5}"/>
              </a:ext>
            </a:extLst>
          </p:cNvPr>
          <p:cNvSpPr>
            <a:spLocks noGrp="1"/>
          </p:cNvSpPr>
          <p:nvPr>
            <p:ph idx="1"/>
          </p:nvPr>
        </p:nvSpPr>
        <p:spPr>
          <a:xfrm>
            <a:off x="677334" y="1484243"/>
            <a:ext cx="8596668" cy="4557119"/>
          </a:xfrm>
        </p:spPr>
        <p:txBody>
          <a:bodyPr>
            <a:normAutofit/>
          </a:bodyPr>
          <a:lstStyle/>
          <a:p>
            <a:r>
              <a:rPr lang="en-US" sz="2400" b="0" i="0" dirty="0">
                <a:solidFill>
                  <a:srgbClr val="273239"/>
                </a:solidFill>
                <a:effectLst/>
                <a:latin typeface="Times New Roman" panose="02020603050405020304" pitchFamily="18" charset="0"/>
                <a:cs typeface="Times New Roman" panose="02020603050405020304" pitchFamily="18" charset="0"/>
              </a:rPr>
              <a:t>Abstract Data type (ADT) is a type (or class) for objects whose behavior is defined by a set of values and a set of operations. </a:t>
            </a:r>
          </a:p>
          <a:p>
            <a:r>
              <a:rPr lang="en-US" sz="2400" b="0" i="0" dirty="0">
                <a:solidFill>
                  <a:srgbClr val="273239"/>
                </a:solidFill>
                <a:effectLst/>
                <a:latin typeface="Times New Roman" panose="02020603050405020304" pitchFamily="18" charset="0"/>
                <a:cs typeface="Times New Roman" panose="02020603050405020304" pitchFamily="18" charset="0"/>
              </a:rPr>
              <a:t>The definition of ADT only mentions what operations are to be performed but not how these operations will be implemented. It does not specify how data will be organized in memory and what algorithms will be used for implementing the operations. </a:t>
            </a:r>
          </a:p>
          <a:p>
            <a:r>
              <a:rPr lang="en-US" sz="2400" b="0" i="0" dirty="0">
                <a:solidFill>
                  <a:srgbClr val="273239"/>
                </a:solidFill>
                <a:effectLst/>
                <a:latin typeface="Times New Roman" panose="02020603050405020304" pitchFamily="18" charset="0"/>
                <a:cs typeface="Times New Roman" panose="02020603050405020304" pitchFamily="18" charset="0"/>
              </a:rPr>
              <a:t>It is called “abstract” because it gives an implementation-independent view. </a:t>
            </a:r>
          </a:p>
          <a:p>
            <a:r>
              <a:rPr lang="en-US" sz="2400" b="0" i="0" dirty="0">
                <a:solidFill>
                  <a:srgbClr val="273239"/>
                </a:solidFill>
                <a:effectLst/>
                <a:latin typeface="urw-din"/>
              </a:rPr>
              <a:t>The process of providing only the essentials and hiding the details is known as abstraction. </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501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BB010-BF79-56FD-648A-6A5D80148858}"/>
              </a:ext>
            </a:extLst>
          </p:cNvPr>
          <p:cNvSpPr>
            <a:spLocks noGrp="1"/>
          </p:cNvSpPr>
          <p:nvPr>
            <p:ph type="title"/>
          </p:nvPr>
        </p:nvSpPr>
        <p:spPr>
          <a:xfrm>
            <a:off x="677334" y="609600"/>
            <a:ext cx="8596668" cy="808383"/>
          </a:xfrm>
        </p:spPr>
        <p:txBody>
          <a:bodyPr/>
          <a:lstStyle/>
          <a:p>
            <a:r>
              <a:rPr lang="en-US" dirty="0"/>
              <a:t>Abstract data types</a:t>
            </a:r>
            <a:endParaRPr lang="en-PK" dirty="0"/>
          </a:p>
        </p:txBody>
      </p:sp>
      <p:pic>
        <p:nvPicPr>
          <p:cNvPr id="5" name="Content Placeholder 4">
            <a:extLst>
              <a:ext uri="{FF2B5EF4-FFF2-40B4-BE49-F238E27FC236}">
                <a16:creationId xmlns:a16="http://schemas.microsoft.com/office/drawing/2014/main" id="{10E041F2-5C49-207C-A687-AA1617015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7176" y="2160588"/>
            <a:ext cx="7977686" cy="3881437"/>
          </a:xfrm>
        </p:spPr>
      </p:pic>
    </p:spTree>
    <p:extLst>
      <p:ext uri="{BB962C8B-B14F-4D97-AF65-F5344CB8AC3E}">
        <p14:creationId xmlns:p14="http://schemas.microsoft.com/office/powerpoint/2010/main" val="3490980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12DF-EDAD-EE00-6C39-BF488FC4ED6F}"/>
              </a:ext>
            </a:extLst>
          </p:cNvPr>
          <p:cNvSpPr>
            <a:spLocks noGrp="1"/>
          </p:cNvSpPr>
          <p:nvPr>
            <p:ph type="title"/>
          </p:nvPr>
        </p:nvSpPr>
        <p:spPr>
          <a:xfrm>
            <a:off x="677334" y="609600"/>
            <a:ext cx="8596668" cy="927652"/>
          </a:xfrm>
        </p:spPr>
        <p:txBody>
          <a:bodyPr/>
          <a:lstStyle/>
          <a:p>
            <a:r>
              <a:rPr lang="en-US" altLang="en-US" sz="3600" b="1" noProof="1">
                <a:solidFill>
                  <a:schemeClr val="tx1"/>
                </a:solidFill>
                <a:latin typeface="Times New Roman" panose="02020603050405020304" pitchFamily="18" charset="0"/>
                <a:cs typeface="Times New Roman" panose="02020603050405020304" pitchFamily="18" charset="0"/>
              </a:rPr>
              <a:t>Algorithms</a:t>
            </a:r>
            <a:endParaRPr lang="en-PK" dirty="0">
              <a:solidFill>
                <a:schemeClr val="tx1"/>
              </a:solidFill>
            </a:endParaRPr>
          </a:p>
        </p:txBody>
      </p:sp>
      <p:sp>
        <p:nvSpPr>
          <p:cNvPr id="3" name="Content Placeholder 2">
            <a:extLst>
              <a:ext uri="{FF2B5EF4-FFF2-40B4-BE49-F238E27FC236}">
                <a16:creationId xmlns:a16="http://schemas.microsoft.com/office/drawing/2014/main" id="{E0C6D2B2-CB0C-9B4E-B10D-7372BAAF0230}"/>
              </a:ext>
            </a:extLst>
          </p:cNvPr>
          <p:cNvSpPr>
            <a:spLocks noGrp="1"/>
          </p:cNvSpPr>
          <p:nvPr>
            <p:ph idx="1"/>
          </p:nvPr>
        </p:nvSpPr>
        <p:spPr>
          <a:xfrm>
            <a:off x="677334" y="1722783"/>
            <a:ext cx="8596668" cy="4318579"/>
          </a:xfrm>
        </p:spPr>
        <p:txBody>
          <a:bodyPr>
            <a:normAutofit/>
          </a:bodyPr>
          <a:lstStyle/>
          <a:p>
            <a:pPr>
              <a:buFont typeface="Arial" charset="0"/>
              <a:buChar char="•"/>
              <a:defRPr/>
            </a:pPr>
            <a:r>
              <a:rPr lang="en-US" altLang="en-US" sz="2400" noProof="1">
                <a:latin typeface="Times New Roman" panose="02020603050405020304" pitchFamily="18" charset="0"/>
                <a:cs typeface="Times New Roman" panose="02020603050405020304" pitchFamily="18" charset="0"/>
              </a:rPr>
              <a:t>Algorithm: </a:t>
            </a:r>
            <a:r>
              <a:rPr lang="en-US" altLang="en-US" sz="2400" b="0" noProof="1">
                <a:latin typeface="Times New Roman" panose="02020603050405020304" pitchFamily="18" charset="0"/>
                <a:cs typeface="Times New Roman" panose="02020603050405020304" pitchFamily="18" charset="0"/>
              </a:rPr>
              <a:t>Sequence of steps designed to perform a particular task.</a:t>
            </a:r>
            <a:endParaRPr lang="en-US" sz="2400" b="0" dirty="0">
              <a:latin typeface="Times New Roman" panose="02020603050405020304" pitchFamily="18" charset="0"/>
              <a:cs typeface="Times New Roman" panose="02020603050405020304" pitchFamily="18" charset="0"/>
            </a:endParaRPr>
          </a:p>
          <a:p>
            <a:pPr>
              <a:buFont typeface="Arial" charset="0"/>
              <a:buChar char="•"/>
              <a:defRPr/>
            </a:pPr>
            <a:r>
              <a:rPr lang="en-US" sz="2400" dirty="0">
                <a:latin typeface="Times New Roman" panose="02020603050405020304" pitchFamily="18" charset="0"/>
                <a:cs typeface="Times New Roman" panose="02020603050405020304" pitchFamily="18" charset="0"/>
              </a:rPr>
              <a:t>Computing problems </a:t>
            </a:r>
          </a:p>
          <a:p>
            <a:pPr lvl="1">
              <a:buFont typeface="Arial" charset="0"/>
              <a:buChar char="–"/>
              <a:defRPr/>
            </a:pPr>
            <a:r>
              <a:rPr lang="en-US" sz="2400" dirty="0">
                <a:latin typeface="Times New Roman" panose="02020603050405020304" pitchFamily="18" charset="0"/>
                <a:cs typeface="Times New Roman" panose="02020603050405020304" pitchFamily="18" charset="0"/>
              </a:rPr>
              <a:t>All can be solved by executing a series of actions (instructions) in a specific order</a:t>
            </a:r>
          </a:p>
          <a:p>
            <a:pPr>
              <a:buFont typeface="Arial" charset="0"/>
              <a:buChar char="•"/>
              <a:defRPr/>
            </a:pPr>
            <a:r>
              <a:rPr lang="en-US" sz="2400" dirty="0">
                <a:latin typeface="Times New Roman" panose="02020603050405020304" pitchFamily="18" charset="0"/>
                <a:cs typeface="Times New Roman" panose="02020603050405020304" pitchFamily="18" charset="0"/>
              </a:rPr>
              <a:t>Algorithm: </a:t>
            </a:r>
            <a:r>
              <a:rPr lang="en-US" sz="2400" b="0" dirty="0">
                <a:latin typeface="Times New Roman" panose="02020603050405020304" pitchFamily="18" charset="0"/>
                <a:cs typeface="Times New Roman" panose="02020603050405020304" pitchFamily="18" charset="0"/>
              </a:rPr>
              <a:t>procedure in terms of</a:t>
            </a:r>
          </a:p>
          <a:p>
            <a:pPr marL="971550" lvl="1" indent="-514350">
              <a:buFont typeface="+mj-lt"/>
              <a:buAutoNum type="arabicPeriod"/>
              <a:defRPr/>
            </a:pPr>
            <a:r>
              <a:rPr lang="en-US" sz="2400" dirty="0">
                <a:latin typeface="Times New Roman" panose="02020603050405020304" pitchFamily="18" charset="0"/>
                <a:cs typeface="Times New Roman" panose="02020603050405020304" pitchFamily="18" charset="0"/>
              </a:rPr>
              <a:t>Actions to be executed </a:t>
            </a:r>
          </a:p>
          <a:p>
            <a:pPr marL="971550" lvl="1" indent="-514350">
              <a:buFont typeface="+mj-lt"/>
              <a:buAutoNum type="arabicPeriod"/>
              <a:defRPr/>
            </a:pPr>
            <a:r>
              <a:rPr lang="en-US" sz="2400" dirty="0">
                <a:latin typeface="Times New Roman" panose="02020603050405020304" pitchFamily="18" charset="0"/>
                <a:cs typeface="Times New Roman" panose="02020603050405020304" pitchFamily="18" charset="0"/>
              </a:rPr>
              <a:t>The order in which these actions are to be executed</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1773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69F31-898D-7A77-1336-E0318580EAC6}"/>
              </a:ext>
            </a:extLst>
          </p:cNvPr>
          <p:cNvSpPr>
            <a:spLocks noGrp="1"/>
          </p:cNvSpPr>
          <p:nvPr>
            <p:ph type="title"/>
          </p:nvPr>
        </p:nvSpPr>
        <p:spPr>
          <a:xfrm>
            <a:off x="677334" y="609600"/>
            <a:ext cx="8596668" cy="728870"/>
          </a:xfrm>
        </p:spPr>
        <p:txBody>
          <a:bodyPr/>
          <a:lstStyle/>
          <a:p>
            <a:r>
              <a:rPr lang="en-US" altLang="en-US" noProof="1">
                <a:solidFill>
                  <a:schemeClr val="tx1"/>
                </a:solidFill>
              </a:rPr>
              <a:t>Pseudocode</a:t>
            </a:r>
            <a:endParaRPr lang="en-PK" dirty="0">
              <a:solidFill>
                <a:schemeClr val="tx1"/>
              </a:solidFill>
            </a:endParaRPr>
          </a:p>
        </p:txBody>
      </p:sp>
      <p:sp>
        <p:nvSpPr>
          <p:cNvPr id="3" name="Content Placeholder 2">
            <a:extLst>
              <a:ext uri="{FF2B5EF4-FFF2-40B4-BE49-F238E27FC236}">
                <a16:creationId xmlns:a16="http://schemas.microsoft.com/office/drawing/2014/main" id="{8F483A85-17B2-8421-C3B0-8E021E717AE2}"/>
              </a:ext>
            </a:extLst>
          </p:cNvPr>
          <p:cNvSpPr>
            <a:spLocks noGrp="1"/>
          </p:cNvSpPr>
          <p:nvPr>
            <p:ph idx="1"/>
          </p:nvPr>
        </p:nvSpPr>
        <p:spPr>
          <a:xfrm>
            <a:off x="677334" y="1338471"/>
            <a:ext cx="8596668" cy="4702892"/>
          </a:xfrm>
        </p:spPr>
        <p:txBody>
          <a:bodyPr/>
          <a:lstStyle/>
          <a:p>
            <a:pPr lvl="1"/>
            <a:r>
              <a:rPr lang="en-US" altLang="en-US" sz="2400" dirty="0"/>
              <a:t>Artificial, informal language that helps us develop algorithms</a:t>
            </a:r>
          </a:p>
          <a:p>
            <a:pPr lvl="1"/>
            <a:r>
              <a:rPr lang="en-US" altLang="en-US" sz="2400" dirty="0"/>
              <a:t>Similar to everyday English</a:t>
            </a:r>
          </a:p>
          <a:p>
            <a:pPr lvl="1"/>
            <a:r>
              <a:rPr lang="en-US" altLang="en-US" sz="2400" dirty="0"/>
              <a:t>Not actually executed on computers </a:t>
            </a:r>
          </a:p>
          <a:p>
            <a:pPr lvl="1"/>
            <a:r>
              <a:rPr lang="en-US" altLang="en-US" sz="2400" dirty="0"/>
              <a:t>Helps us “think out” a program before writing it</a:t>
            </a:r>
          </a:p>
          <a:p>
            <a:pPr lvl="2"/>
            <a:r>
              <a:rPr lang="en-US" altLang="en-US" sz="2400" dirty="0"/>
              <a:t>Easy to convert into a corresponding C program</a:t>
            </a:r>
          </a:p>
          <a:p>
            <a:pPr lvl="2"/>
            <a:r>
              <a:rPr lang="en-US" altLang="en-US" sz="2400" dirty="0"/>
              <a:t>No need to worry about language syntax rules</a:t>
            </a:r>
          </a:p>
          <a:p>
            <a:pPr lvl="2"/>
            <a:r>
              <a:rPr lang="en-US" altLang="en-US" sz="2400" dirty="0"/>
              <a:t>Consists only of executable statements</a:t>
            </a:r>
          </a:p>
          <a:p>
            <a:endParaRPr lang="en-PK" dirty="0"/>
          </a:p>
        </p:txBody>
      </p:sp>
    </p:spTree>
    <p:extLst>
      <p:ext uri="{BB962C8B-B14F-4D97-AF65-F5344CB8AC3E}">
        <p14:creationId xmlns:p14="http://schemas.microsoft.com/office/powerpoint/2010/main" val="1510692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847566-F886-7F06-7DED-4950221E0469}"/>
              </a:ext>
            </a:extLst>
          </p:cNvPr>
          <p:cNvSpPr txBox="1"/>
          <p:nvPr/>
        </p:nvSpPr>
        <p:spPr>
          <a:xfrm>
            <a:off x="768626" y="-17990"/>
            <a:ext cx="8385313" cy="6226576"/>
          </a:xfrm>
          <a:prstGeom prst="rect">
            <a:avLst/>
          </a:prstGeom>
          <a:noFill/>
        </p:spPr>
        <p:txBody>
          <a:bodyPr wrap="square">
            <a:spAutoFit/>
          </a:bodyPr>
          <a:lstStyle/>
          <a:p>
            <a:pPr algn="ctr" eaLnBrk="1" hangingPunct="1">
              <a:buFontTx/>
              <a:buNone/>
            </a:pPr>
            <a:r>
              <a:rPr lang="en-US" altLang="en-US" sz="2400" b="1" u="sng" dirty="0">
                <a:latin typeface="Times New Roman" panose="02020603050405020304" pitchFamily="18" charset="0"/>
              </a:rPr>
              <a:t>Example Algorithm</a:t>
            </a:r>
            <a:endParaRPr lang="en-US" altLang="en-US" sz="2400" b="1" dirty="0">
              <a:latin typeface="Times New Roman" panose="02020603050405020304" pitchFamily="18" charset="0"/>
            </a:endParaRPr>
          </a:p>
          <a:p>
            <a:pPr algn="just" eaLnBrk="1" hangingPunct="1">
              <a:lnSpc>
                <a:spcPct val="140000"/>
              </a:lnSpc>
              <a:buFontTx/>
              <a:buNone/>
            </a:pPr>
            <a:r>
              <a:rPr lang="en-US" altLang="en-US" sz="1800" dirty="0">
                <a:latin typeface="Times New Roman" panose="02020603050405020304" pitchFamily="18" charset="0"/>
              </a:rPr>
              <a:t>       It is a well-defined set of instructions used to solve a particular problem.</a:t>
            </a:r>
          </a:p>
          <a:p>
            <a:pPr algn="just" eaLnBrk="1" hangingPunct="1">
              <a:lnSpc>
                <a:spcPct val="60000"/>
              </a:lnSpc>
              <a:buFontTx/>
              <a:buNone/>
            </a:pPr>
            <a:endParaRPr lang="en-US" altLang="en-US" sz="2400" dirty="0">
              <a:latin typeface="Times New Roman" panose="02020603050405020304" pitchFamily="18" charset="0"/>
            </a:endParaRPr>
          </a:p>
          <a:p>
            <a:pPr algn="just" eaLnBrk="1" hangingPunct="1">
              <a:lnSpc>
                <a:spcPct val="30000"/>
              </a:lnSpc>
              <a:buFontTx/>
              <a:buNone/>
            </a:pPr>
            <a:r>
              <a:rPr lang="en-US" altLang="en-US" sz="2400" dirty="0">
                <a:latin typeface="Times New Roman" panose="02020603050405020304" pitchFamily="18" charset="0"/>
              </a:rPr>
              <a:t>      </a:t>
            </a:r>
            <a:r>
              <a:rPr lang="en-US" altLang="en-US" sz="2000" b="1" u="sng" dirty="0">
                <a:latin typeface="Times New Roman" panose="02020603050405020304" pitchFamily="18" charset="0"/>
              </a:rPr>
              <a:t>Example:</a:t>
            </a:r>
          </a:p>
          <a:p>
            <a:pPr algn="just" eaLnBrk="1" hangingPunct="1">
              <a:lnSpc>
                <a:spcPct val="80000"/>
              </a:lnSpc>
              <a:buFontTx/>
              <a:buNone/>
            </a:pPr>
            <a:endParaRPr lang="en-US" altLang="en-US" sz="1200" b="1" u="sng" dirty="0">
              <a:latin typeface="Times New Roman" panose="02020603050405020304" pitchFamily="18" charset="0"/>
            </a:endParaRPr>
          </a:p>
          <a:p>
            <a:pPr eaLnBrk="1" hangingPunct="1">
              <a:lnSpc>
                <a:spcPct val="70000"/>
              </a:lnSpc>
              <a:buFontTx/>
              <a:buNone/>
            </a:pPr>
            <a:r>
              <a:rPr lang="en-US" altLang="en-US" sz="2400" dirty="0">
                <a:latin typeface="Times New Roman" panose="02020603050405020304" pitchFamily="18" charset="0"/>
              </a:rPr>
              <a:t>      </a:t>
            </a:r>
            <a:r>
              <a:rPr lang="en-US" altLang="en-US" dirty="0">
                <a:latin typeface="Times New Roman" panose="02020603050405020304" pitchFamily="18" charset="0"/>
              </a:rPr>
              <a:t>Write an algorithm for finding the location of the largest  element of an array Data.</a:t>
            </a:r>
          </a:p>
          <a:p>
            <a:pPr>
              <a:lnSpc>
                <a:spcPct val="70000"/>
              </a:lnSpc>
            </a:pPr>
            <a:r>
              <a:rPr lang="en-US" altLang="en-US" sz="1800" b="1" dirty="0">
                <a:latin typeface="Times New Roman" panose="02020603050405020304" pitchFamily="18" charset="0"/>
              </a:rPr>
              <a:t>Pseudo code: </a:t>
            </a:r>
          </a:p>
          <a:p>
            <a:pPr lvl="1" eaLnBrk="1" hangingPunct="1"/>
            <a:r>
              <a:rPr lang="en-US" altLang="en-US" dirty="0">
                <a:latin typeface="Times New Roman" panose="02020603050405020304" pitchFamily="18" charset="0"/>
              </a:rPr>
              <a:t>Assume that first element is maximum. Compare the maximum number with each element of the list. If an element greater than maximum number is found, now assume that element as maximum. Do this for each element of the list, until all elements are checked. Current maximum will be actual maximum number in the list.</a:t>
            </a:r>
          </a:p>
          <a:p>
            <a:pPr>
              <a:lnSpc>
                <a:spcPct val="70000"/>
              </a:lnSpc>
            </a:pPr>
            <a:r>
              <a:rPr lang="en-US" altLang="en-US" b="1" dirty="0">
                <a:latin typeface="Times New Roman" panose="02020603050405020304" pitchFamily="18" charset="0"/>
              </a:rPr>
              <a:t>Algorithm</a:t>
            </a:r>
            <a:r>
              <a:rPr lang="en-US" altLang="en-US" dirty="0">
                <a:latin typeface="Times New Roman" panose="02020603050405020304" pitchFamily="18" charset="0"/>
              </a:rPr>
              <a:t>:</a:t>
            </a:r>
          </a:p>
          <a:p>
            <a:pPr eaLnBrk="1" hangingPunct="1">
              <a:lnSpc>
                <a:spcPct val="70000"/>
              </a:lnSpc>
            </a:pPr>
            <a:endParaRPr lang="en-US" altLang="en-US" sz="1800" b="1" dirty="0">
              <a:latin typeface="Times New Roman" panose="02020603050405020304" pitchFamily="18" charset="0"/>
            </a:endParaRPr>
          </a:p>
          <a:p>
            <a:pPr eaLnBrk="1" hangingPunct="1">
              <a:lnSpc>
                <a:spcPct val="70000"/>
              </a:lnSpc>
              <a:spcAft>
                <a:spcPct val="40000"/>
              </a:spcAft>
              <a:buFontTx/>
              <a:buNone/>
            </a:pPr>
            <a:r>
              <a:rPr lang="en-US" altLang="en-US" sz="1800" dirty="0">
                <a:latin typeface="Times New Roman" panose="02020603050405020304" pitchFamily="18" charset="0"/>
              </a:rPr>
              <a:t>         			</a:t>
            </a:r>
            <a:r>
              <a:rPr lang="en-US" altLang="en-US" sz="1800" b="1" u="sng" dirty="0">
                <a:latin typeface="Times New Roman" panose="02020603050405020304" pitchFamily="18" charset="0"/>
              </a:rPr>
              <a:t>Largest-Item (Data, N, Loc)</a:t>
            </a:r>
          </a:p>
          <a:p>
            <a:pPr eaLnBrk="1" hangingPunct="1">
              <a:lnSpc>
                <a:spcPct val="70000"/>
              </a:lnSpc>
              <a:spcBef>
                <a:spcPct val="30000"/>
              </a:spcBef>
              <a:buFontTx/>
              <a:buNone/>
            </a:pPr>
            <a:r>
              <a:rPr lang="en-US" altLang="en-US" sz="1800" dirty="0">
                <a:latin typeface="Times New Roman" panose="02020603050405020304" pitchFamily="18" charset="0"/>
              </a:rPr>
              <a:t>         1.   set k:=1, Loc:=1 and Max:=Data[1]</a:t>
            </a:r>
          </a:p>
          <a:p>
            <a:pPr eaLnBrk="1" hangingPunct="1">
              <a:lnSpc>
                <a:spcPct val="140000"/>
              </a:lnSpc>
              <a:buFontTx/>
              <a:buNone/>
            </a:pPr>
            <a:r>
              <a:rPr lang="en-US" altLang="en-US" sz="1800" dirty="0">
                <a:latin typeface="Times New Roman" panose="02020603050405020304" pitchFamily="18" charset="0"/>
              </a:rPr>
              <a:t>         2.   while k&lt;=N repeat steps 3, 4</a:t>
            </a:r>
          </a:p>
          <a:p>
            <a:pPr eaLnBrk="1" hangingPunct="1">
              <a:lnSpc>
                <a:spcPct val="140000"/>
              </a:lnSpc>
              <a:buFontTx/>
              <a:buNone/>
            </a:pPr>
            <a:r>
              <a:rPr lang="en-US" altLang="en-US" sz="1800" dirty="0">
                <a:latin typeface="Times New Roman" panose="02020603050405020304" pitchFamily="18" charset="0"/>
              </a:rPr>
              <a:t>         3.         If Max &lt; Data[k] then Set Loc:=k and Max:=Data[k]</a:t>
            </a:r>
          </a:p>
          <a:p>
            <a:pPr eaLnBrk="1" hangingPunct="1">
              <a:lnSpc>
                <a:spcPct val="140000"/>
              </a:lnSpc>
              <a:buFontTx/>
              <a:buNone/>
            </a:pPr>
            <a:r>
              <a:rPr lang="en-US" altLang="en-US" sz="1800" dirty="0">
                <a:latin typeface="Times New Roman" panose="02020603050405020304" pitchFamily="18" charset="0"/>
              </a:rPr>
              <a:t>         4.         Set k:=k+1</a:t>
            </a:r>
          </a:p>
          <a:p>
            <a:pPr eaLnBrk="1" hangingPunct="1">
              <a:lnSpc>
                <a:spcPct val="140000"/>
              </a:lnSpc>
              <a:buFontTx/>
              <a:buNone/>
            </a:pPr>
            <a:r>
              <a:rPr lang="en-US" altLang="en-US" sz="1800" dirty="0">
                <a:latin typeface="Times New Roman" panose="02020603050405020304" pitchFamily="18" charset="0"/>
              </a:rPr>
              <a:t>         5.   write: Max and Loc</a:t>
            </a:r>
          </a:p>
          <a:p>
            <a:pPr eaLnBrk="1" hangingPunct="1">
              <a:lnSpc>
                <a:spcPct val="140000"/>
              </a:lnSpc>
              <a:buFontTx/>
              <a:buNone/>
            </a:pPr>
            <a:r>
              <a:rPr lang="en-US" altLang="en-US" sz="1800" dirty="0">
                <a:latin typeface="Times New Roman" panose="02020603050405020304" pitchFamily="18" charset="0"/>
              </a:rPr>
              <a:t>         6.    exit</a:t>
            </a:r>
          </a:p>
        </p:txBody>
      </p:sp>
    </p:spTree>
    <p:extLst>
      <p:ext uri="{BB962C8B-B14F-4D97-AF65-F5344CB8AC3E}">
        <p14:creationId xmlns:p14="http://schemas.microsoft.com/office/powerpoint/2010/main" val="11252251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8155-33AA-B542-4240-EBB9804E220D}"/>
              </a:ext>
            </a:extLst>
          </p:cNvPr>
          <p:cNvSpPr>
            <a:spLocks noGrp="1"/>
          </p:cNvSpPr>
          <p:nvPr>
            <p:ph type="title"/>
          </p:nvPr>
        </p:nvSpPr>
        <p:spPr>
          <a:xfrm>
            <a:off x="677334" y="609600"/>
            <a:ext cx="8596668" cy="689113"/>
          </a:xfrm>
        </p:spPr>
        <p:txBody>
          <a:bodyPr/>
          <a:lstStyle/>
          <a:p>
            <a:r>
              <a:rPr lang="en-US" altLang="en-US" dirty="0"/>
              <a:t>Flowcharts </a:t>
            </a:r>
            <a:endParaRPr lang="en-PK" dirty="0"/>
          </a:p>
        </p:txBody>
      </p:sp>
      <p:sp>
        <p:nvSpPr>
          <p:cNvPr id="3" name="Content Placeholder 2">
            <a:extLst>
              <a:ext uri="{FF2B5EF4-FFF2-40B4-BE49-F238E27FC236}">
                <a16:creationId xmlns:a16="http://schemas.microsoft.com/office/drawing/2014/main" id="{02EA79A4-BEA0-4194-0AF2-791C3460FCD9}"/>
              </a:ext>
            </a:extLst>
          </p:cNvPr>
          <p:cNvSpPr>
            <a:spLocks noGrp="1"/>
          </p:cNvSpPr>
          <p:nvPr>
            <p:ph idx="1"/>
          </p:nvPr>
        </p:nvSpPr>
        <p:spPr>
          <a:xfrm>
            <a:off x="677334" y="1404731"/>
            <a:ext cx="8596668" cy="4636632"/>
          </a:xfrm>
        </p:spPr>
        <p:txBody>
          <a:bodyPr>
            <a:normAutofit lnSpcReduction="10000"/>
          </a:bodyPr>
          <a:lstStyle/>
          <a:p>
            <a:pPr lvl="1"/>
            <a:r>
              <a:rPr lang="en-US" altLang="en-US" sz="2400" dirty="0"/>
              <a:t>Graphical representation of an algorithm</a:t>
            </a:r>
          </a:p>
          <a:p>
            <a:pPr lvl="1"/>
            <a:r>
              <a:rPr lang="en-US" altLang="en-US" sz="2400" dirty="0"/>
              <a:t>Drawn using certain special-purpose symbols connected by arrows called flow lines</a:t>
            </a:r>
          </a:p>
          <a:p>
            <a:pPr lvl="1"/>
            <a:r>
              <a:rPr lang="en-US" altLang="en-US" sz="2400" dirty="0"/>
              <a:t>Oval symbol:</a:t>
            </a:r>
          </a:p>
          <a:p>
            <a:pPr lvl="2"/>
            <a:r>
              <a:rPr lang="en-US" altLang="en-US" sz="2400" dirty="0"/>
              <a:t>Indicates the beginning or end of a program or a section of code</a:t>
            </a:r>
          </a:p>
          <a:p>
            <a:pPr lvl="1"/>
            <a:r>
              <a:rPr lang="en-US" altLang="en-US" sz="2400" dirty="0"/>
              <a:t>Rectangle symbol (action symbol):</a:t>
            </a:r>
          </a:p>
          <a:p>
            <a:pPr lvl="2"/>
            <a:r>
              <a:rPr lang="en-US" altLang="en-US" sz="2400" dirty="0"/>
              <a:t>Indicates any type of action</a:t>
            </a:r>
          </a:p>
          <a:p>
            <a:pPr lvl="1"/>
            <a:r>
              <a:rPr lang="en-US" altLang="en-US" sz="2400" dirty="0"/>
              <a:t>Diamond symbol:</a:t>
            </a:r>
          </a:p>
          <a:p>
            <a:pPr lvl="2"/>
            <a:r>
              <a:rPr lang="en-US" altLang="en-US" sz="2400" dirty="0"/>
              <a:t>indicates a decision</a:t>
            </a:r>
            <a:r>
              <a:rPr lang="en-US" altLang="en-US" dirty="0"/>
              <a:t> </a:t>
            </a:r>
            <a:endParaRPr lang="en-US" altLang="en-US" sz="2400" dirty="0"/>
          </a:p>
          <a:p>
            <a:endParaRPr lang="en-PK" dirty="0"/>
          </a:p>
        </p:txBody>
      </p:sp>
    </p:spTree>
    <p:extLst>
      <p:ext uri="{BB962C8B-B14F-4D97-AF65-F5344CB8AC3E}">
        <p14:creationId xmlns:p14="http://schemas.microsoft.com/office/powerpoint/2010/main" val="357415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586222-BE76-1E87-C21B-0F853E50E3C0}"/>
              </a:ext>
            </a:extLst>
          </p:cNvPr>
          <p:cNvSpPr/>
          <p:nvPr/>
        </p:nvSpPr>
        <p:spPr>
          <a:xfrm>
            <a:off x="3510639" y="1752600"/>
            <a:ext cx="2148995" cy="9525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K</a:t>
            </a:r>
            <a:r>
              <a:rPr lang="en-US" b="1" dirty="0">
                <a:sym typeface="Wingdings" panose="05000000000000000000" pitchFamily="2" charset="2"/>
              </a:rPr>
              <a:t> 1</a:t>
            </a:r>
          </a:p>
          <a:p>
            <a:pPr algn="ctr">
              <a:defRPr/>
            </a:pPr>
            <a:r>
              <a:rPr lang="en-US" b="1" dirty="0" err="1">
                <a:sym typeface="Wingdings" panose="05000000000000000000" pitchFamily="2" charset="2"/>
              </a:rPr>
              <a:t>Loc</a:t>
            </a:r>
            <a:r>
              <a:rPr lang="en-US" b="1" dirty="0">
                <a:sym typeface="Wingdings" panose="05000000000000000000" pitchFamily="2" charset="2"/>
              </a:rPr>
              <a:t>  1</a:t>
            </a:r>
          </a:p>
          <a:p>
            <a:pPr algn="ctr">
              <a:defRPr/>
            </a:pPr>
            <a:r>
              <a:rPr lang="en-US" b="1" dirty="0">
                <a:sym typeface="Wingdings" panose="05000000000000000000" pitchFamily="2" charset="2"/>
              </a:rPr>
              <a:t>MAX   DATA[1]</a:t>
            </a:r>
            <a:endParaRPr lang="en-US" b="1" dirty="0"/>
          </a:p>
        </p:txBody>
      </p:sp>
      <p:sp>
        <p:nvSpPr>
          <p:cNvPr id="3" name="Rectangle 2">
            <a:extLst>
              <a:ext uri="{FF2B5EF4-FFF2-40B4-BE49-F238E27FC236}">
                <a16:creationId xmlns:a16="http://schemas.microsoft.com/office/drawing/2014/main" id="{528DF430-5A57-0DB8-3B62-9EB531F94F1E}"/>
              </a:ext>
            </a:extLst>
          </p:cNvPr>
          <p:cNvSpPr/>
          <p:nvPr/>
        </p:nvSpPr>
        <p:spPr>
          <a:xfrm>
            <a:off x="3480702" y="3200400"/>
            <a:ext cx="1853297" cy="685800"/>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Is K &gt; N?</a:t>
            </a:r>
          </a:p>
        </p:txBody>
      </p:sp>
      <p:sp>
        <p:nvSpPr>
          <p:cNvPr id="4" name="Diamond 3">
            <a:extLst>
              <a:ext uri="{FF2B5EF4-FFF2-40B4-BE49-F238E27FC236}">
                <a16:creationId xmlns:a16="http://schemas.microsoft.com/office/drawing/2014/main" id="{09707AA2-B482-3EC4-A3A9-18627D98E109}"/>
              </a:ext>
            </a:extLst>
          </p:cNvPr>
          <p:cNvSpPr/>
          <p:nvPr/>
        </p:nvSpPr>
        <p:spPr>
          <a:xfrm>
            <a:off x="3387319" y="4082143"/>
            <a:ext cx="2570324" cy="996043"/>
          </a:xfrm>
          <a:prstGeom prst="diamond">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Is MAX &lt;DATA[K]</a:t>
            </a:r>
          </a:p>
        </p:txBody>
      </p:sp>
      <p:sp>
        <p:nvSpPr>
          <p:cNvPr id="5" name="Rectangle 4">
            <a:extLst>
              <a:ext uri="{FF2B5EF4-FFF2-40B4-BE49-F238E27FC236}">
                <a16:creationId xmlns:a16="http://schemas.microsoft.com/office/drawing/2014/main" id="{2F4B981E-3D68-65B9-DB53-A066AFC0CB7E}"/>
              </a:ext>
            </a:extLst>
          </p:cNvPr>
          <p:cNvSpPr/>
          <p:nvPr/>
        </p:nvSpPr>
        <p:spPr>
          <a:xfrm>
            <a:off x="3551462" y="5301342"/>
            <a:ext cx="1782537" cy="811665"/>
          </a:xfrm>
          <a:prstGeom prst="rect">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MAX = DATA[K]</a:t>
            </a:r>
          </a:p>
          <a:p>
            <a:pPr algn="ctr">
              <a:defRPr/>
            </a:pPr>
            <a:r>
              <a:rPr lang="en-US" b="1" dirty="0" err="1"/>
              <a:t>Loc</a:t>
            </a:r>
            <a:r>
              <a:rPr lang="en-US" b="1" dirty="0"/>
              <a:t> = K</a:t>
            </a:r>
          </a:p>
        </p:txBody>
      </p:sp>
      <p:sp>
        <p:nvSpPr>
          <p:cNvPr id="6" name="Parallelogram 5">
            <a:extLst>
              <a:ext uri="{FF2B5EF4-FFF2-40B4-BE49-F238E27FC236}">
                <a16:creationId xmlns:a16="http://schemas.microsoft.com/office/drawing/2014/main" id="{D4F30D6A-C8AD-C801-75C6-41A3446D9FB3}"/>
              </a:ext>
            </a:extLst>
          </p:cNvPr>
          <p:cNvSpPr/>
          <p:nvPr/>
        </p:nvSpPr>
        <p:spPr>
          <a:xfrm>
            <a:off x="6105362" y="3162300"/>
            <a:ext cx="1590838" cy="533400"/>
          </a:xfrm>
          <a:prstGeom prst="parallelogram">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Write </a:t>
            </a:r>
            <a:r>
              <a:rPr lang="en-US" b="1"/>
              <a:t>Loc, </a:t>
            </a:r>
            <a:r>
              <a:rPr lang="en-US" b="1" dirty="0"/>
              <a:t>MAX</a:t>
            </a:r>
          </a:p>
        </p:txBody>
      </p:sp>
      <p:sp>
        <p:nvSpPr>
          <p:cNvPr id="7" name="Oval 6">
            <a:extLst>
              <a:ext uri="{FF2B5EF4-FFF2-40B4-BE49-F238E27FC236}">
                <a16:creationId xmlns:a16="http://schemas.microsoft.com/office/drawing/2014/main" id="{B37CC50A-5E5C-90F4-35A1-A08DE5E076CA}"/>
              </a:ext>
            </a:extLst>
          </p:cNvPr>
          <p:cNvSpPr/>
          <p:nvPr/>
        </p:nvSpPr>
        <p:spPr>
          <a:xfrm>
            <a:off x="6486362" y="4419600"/>
            <a:ext cx="1057438" cy="457200"/>
          </a:xfrm>
          <a:prstGeom prst="ellipse">
            <a:avLst/>
          </a:prstGeom>
        </p:spPr>
        <p:style>
          <a:lnRef idx="2">
            <a:schemeClr val="accent2"/>
          </a:lnRef>
          <a:fillRef idx="1">
            <a:schemeClr val="lt1"/>
          </a:fillRef>
          <a:effectRef idx="0">
            <a:schemeClr val="accent2"/>
          </a:effectRef>
          <a:fontRef idx="minor">
            <a:schemeClr val="dk1"/>
          </a:fontRef>
        </p:style>
        <p:txBody>
          <a:bodyPr anchor="ctr"/>
          <a:lstStyle/>
          <a:p>
            <a:pPr algn="ctr">
              <a:defRPr/>
            </a:pPr>
            <a:r>
              <a:rPr lang="en-US" b="1" dirty="0"/>
              <a:t>STOP</a:t>
            </a:r>
          </a:p>
        </p:txBody>
      </p:sp>
      <p:cxnSp>
        <p:nvCxnSpPr>
          <p:cNvPr id="8" name="Straight Arrow Connector 7">
            <a:extLst>
              <a:ext uri="{FF2B5EF4-FFF2-40B4-BE49-F238E27FC236}">
                <a16:creationId xmlns:a16="http://schemas.microsoft.com/office/drawing/2014/main" id="{7E864465-12F5-C1A0-ADCA-2587FDC0280B}"/>
              </a:ext>
            </a:extLst>
          </p:cNvPr>
          <p:cNvCxnSpPr/>
          <p:nvPr/>
        </p:nvCxnSpPr>
        <p:spPr>
          <a:xfrm>
            <a:off x="4309269" y="1524000"/>
            <a:ext cx="0" cy="22860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9" name="Straight Arrow Connector 8">
            <a:extLst>
              <a:ext uri="{FF2B5EF4-FFF2-40B4-BE49-F238E27FC236}">
                <a16:creationId xmlns:a16="http://schemas.microsoft.com/office/drawing/2014/main" id="{17BE95DB-AFF1-F2B9-B377-72CA18E060AF}"/>
              </a:ext>
            </a:extLst>
          </p:cNvPr>
          <p:cNvCxnSpPr/>
          <p:nvPr/>
        </p:nvCxnSpPr>
        <p:spPr>
          <a:xfrm flipH="1">
            <a:off x="4474696" y="3812721"/>
            <a:ext cx="17694" cy="38100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0" name="Straight Arrow Connector 9">
            <a:extLst>
              <a:ext uri="{FF2B5EF4-FFF2-40B4-BE49-F238E27FC236}">
                <a16:creationId xmlns:a16="http://schemas.microsoft.com/office/drawing/2014/main" id="{E2D95839-99AE-79E9-25CB-3EC27F565A9B}"/>
              </a:ext>
            </a:extLst>
          </p:cNvPr>
          <p:cNvCxnSpPr/>
          <p:nvPr/>
        </p:nvCxnSpPr>
        <p:spPr>
          <a:xfrm>
            <a:off x="4340225" y="2705100"/>
            <a:ext cx="0" cy="45720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1" name="Straight Arrow Connector 10">
            <a:extLst>
              <a:ext uri="{FF2B5EF4-FFF2-40B4-BE49-F238E27FC236}">
                <a16:creationId xmlns:a16="http://schemas.microsoft.com/office/drawing/2014/main" id="{E3408822-A163-B279-E589-1229EB83E2F7}"/>
              </a:ext>
            </a:extLst>
          </p:cNvPr>
          <p:cNvCxnSpPr/>
          <p:nvPr/>
        </p:nvCxnSpPr>
        <p:spPr>
          <a:xfrm>
            <a:off x="4567238" y="4995863"/>
            <a:ext cx="0" cy="284162"/>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2" name="Straight Arrow Connector 11">
            <a:extLst>
              <a:ext uri="{FF2B5EF4-FFF2-40B4-BE49-F238E27FC236}">
                <a16:creationId xmlns:a16="http://schemas.microsoft.com/office/drawing/2014/main" id="{000B39BB-DBC2-96C3-7647-D73A8204BA76}"/>
              </a:ext>
            </a:extLst>
          </p:cNvPr>
          <p:cNvCxnSpPr>
            <a:endCxn id="6" idx="5"/>
          </p:cNvCxnSpPr>
          <p:nvPr/>
        </p:nvCxnSpPr>
        <p:spPr>
          <a:xfrm>
            <a:off x="5334000" y="3431381"/>
            <a:ext cx="838037"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3" name="Straight Arrow Connector 12">
            <a:extLst>
              <a:ext uri="{FF2B5EF4-FFF2-40B4-BE49-F238E27FC236}">
                <a16:creationId xmlns:a16="http://schemas.microsoft.com/office/drawing/2014/main" id="{53AF36A3-A9BD-73C0-8839-1C127D646E4E}"/>
              </a:ext>
            </a:extLst>
          </p:cNvPr>
          <p:cNvCxnSpPr>
            <a:endCxn id="7" idx="0"/>
          </p:cNvCxnSpPr>
          <p:nvPr/>
        </p:nvCxnSpPr>
        <p:spPr>
          <a:xfrm>
            <a:off x="6991785" y="3744686"/>
            <a:ext cx="23296" cy="674914"/>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4" name="Straight Arrow Connector 13">
            <a:extLst>
              <a:ext uri="{FF2B5EF4-FFF2-40B4-BE49-F238E27FC236}">
                <a16:creationId xmlns:a16="http://schemas.microsoft.com/office/drawing/2014/main" id="{5DB2337E-03DF-9671-5E25-8C2D4A276FF5}"/>
              </a:ext>
            </a:extLst>
          </p:cNvPr>
          <p:cNvCxnSpPr/>
          <p:nvPr/>
        </p:nvCxnSpPr>
        <p:spPr>
          <a:xfrm flipH="1">
            <a:off x="2819400" y="4621213"/>
            <a:ext cx="568325" cy="1270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cxnSp>
        <p:nvCxnSpPr>
          <p:cNvPr id="15" name="Straight Connector 14">
            <a:extLst>
              <a:ext uri="{FF2B5EF4-FFF2-40B4-BE49-F238E27FC236}">
                <a16:creationId xmlns:a16="http://schemas.microsoft.com/office/drawing/2014/main" id="{FD2764C2-6391-DF6B-0170-9ECF357F0260}"/>
              </a:ext>
            </a:extLst>
          </p:cNvPr>
          <p:cNvCxnSpPr/>
          <p:nvPr/>
        </p:nvCxnSpPr>
        <p:spPr>
          <a:xfrm>
            <a:off x="4481513" y="6096000"/>
            <a:ext cx="0" cy="185737"/>
          </a:xfrm>
          <a:prstGeom prst="line">
            <a:avLst/>
          </a:prstGeom>
        </p:spPr>
        <p:style>
          <a:lnRef idx="2">
            <a:schemeClr val="accent2"/>
          </a:lnRef>
          <a:fillRef idx="1">
            <a:schemeClr val="lt1"/>
          </a:fillRef>
          <a:effectRef idx="0">
            <a:schemeClr val="accent2"/>
          </a:effectRef>
          <a:fontRef idx="minor">
            <a:schemeClr val="dk1"/>
          </a:fontRef>
        </p:style>
      </p:cxnSp>
      <p:cxnSp>
        <p:nvCxnSpPr>
          <p:cNvPr id="16" name="Straight Connector 15">
            <a:extLst>
              <a:ext uri="{FF2B5EF4-FFF2-40B4-BE49-F238E27FC236}">
                <a16:creationId xmlns:a16="http://schemas.microsoft.com/office/drawing/2014/main" id="{0D1AFB57-F357-1B93-BAF6-ACA22AEB095C}"/>
              </a:ext>
            </a:extLst>
          </p:cNvPr>
          <p:cNvCxnSpPr/>
          <p:nvPr/>
        </p:nvCxnSpPr>
        <p:spPr>
          <a:xfrm flipH="1">
            <a:off x="2819400" y="6248400"/>
            <a:ext cx="1644650" cy="0"/>
          </a:xfrm>
          <a:prstGeom prst="line">
            <a:avLst/>
          </a:prstGeom>
        </p:spPr>
        <p:style>
          <a:lnRef idx="2">
            <a:schemeClr val="accent2"/>
          </a:lnRef>
          <a:fillRef idx="1">
            <a:schemeClr val="lt1"/>
          </a:fillRef>
          <a:effectRef idx="0">
            <a:schemeClr val="accent2"/>
          </a:effectRef>
          <a:fontRef idx="minor">
            <a:schemeClr val="dk1"/>
          </a:fontRef>
        </p:style>
      </p:cxnSp>
      <p:cxnSp>
        <p:nvCxnSpPr>
          <p:cNvPr id="17" name="Straight Connector 16">
            <a:extLst>
              <a:ext uri="{FF2B5EF4-FFF2-40B4-BE49-F238E27FC236}">
                <a16:creationId xmlns:a16="http://schemas.microsoft.com/office/drawing/2014/main" id="{7F8C5AEE-EACD-1C71-6C44-8D20C61789E7}"/>
              </a:ext>
            </a:extLst>
          </p:cNvPr>
          <p:cNvCxnSpPr/>
          <p:nvPr/>
        </p:nvCxnSpPr>
        <p:spPr>
          <a:xfrm flipV="1">
            <a:off x="2819400" y="1638300"/>
            <a:ext cx="0" cy="4610100"/>
          </a:xfrm>
          <a:prstGeom prst="line">
            <a:avLst/>
          </a:prstGeom>
        </p:spPr>
        <p:style>
          <a:lnRef idx="2">
            <a:schemeClr val="accent2"/>
          </a:lnRef>
          <a:fillRef idx="1">
            <a:schemeClr val="lt1"/>
          </a:fillRef>
          <a:effectRef idx="0">
            <a:schemeClr val="accent2"/>
          </a:effectRef>
          <a:fontRef idx="minor">
            <a:schemeClr val="dk1"/>
          </a:fontRef>
        </p:style>
      </p:cxnSp>
      <p:cxnSp>
        <p:nvCxnSpPr>
          <p:cNvPr id="18" name="Straight Arrow Connector 17">
            <a:extLst>
              <a:ext uri="{FF2B5EF4-FFF2-40B4-BE49-F238E27FC236}">
                <a16:creationId xmlns:a16="http://schemas.microsoft.com/office/drawing/2014/main" id="{E48ED3AC-9863-32D5-C088-8998BFA0B2DA}"/>
              </a:ext>
            </a:extLst>
          </p:cNvPr>
          <p:cNvCxnSpPr/>
          <p:nvPr/>
        </p:nvCxnSpPr>
        <p:spPr>
          <a:xfrm>
            <a:off x="2819400" y="1638300"/>
            <a:ext cx="1490663" cy="0"/>
          </a:xfrm>
          <a:prstGeom prst="straightConnector1">
            <a:avLst/>
          </a:prstGeom>
          <a:ln>
            <a:tailEnd type="arrow"/>
          </a:ln>
        </p:spPr>
        <p:style>
          <a:lnRef idx="2">
            <a:schemeClr val="accent2"/>
          </a:lnRef>
          <a:fillRef idx="1">
            <a:schemeClr val="lt1"/>
          </a:fillRef>
          <a:effectRef idx="0">
            <a:schemeClr val="accent2"/>
          </a:effectRef>
          <a:fontRef idx="minor">
            <a:schemeClr val="dk1"/>
          </a:fontRef>
        </p:style>
      </p:cxnSp>
      <p:sp>
        <p:nvSpPr>
          <p:cNvPr id="20" name="TextBox 19">
            <a:extLst>
              <a:ext uri="{FF2B5EF4-FFF2-40B4-BE49-F238E27FC236}">
                <a16:creationId xmlns:a16="http://schemas.microsoft.com/office/drawing/2014/main" id="{B74ECF1F-0660-825C-F2A3-CBBAE9803E7C}"/>
              </a:ext>
            </a:extLst>
          </p:cNvPr>
          <p:cNvSpPr txBox="1"/>
          <p:nvPr/>
        </p:nvSpPr>
        <p:spPr>
          <a:xfrm>
            <a:off x="2004392" y="622191"/>
            <a:ext cx="6102626" cy="800219"/>
          </a:xfrm>
          <a:prstGeom prst="rect">
            <a:avLst/>
          </a:prstGeom>
          <a:noFill/>
        </p:spPr>
        <p:txBody>
          <a:bodyPr wrap="square">
            <a:spAutoFit/>
          </a:bodyPr>
          <a:lstStyle/>
          <a:p>
            <a:r>
              <a:rPr lang="en-US" altLang="en-US" sz="2800" b="1" u="sng" dirty="0">
                <a:latin typeface="Times New Roman" panose="02020603050405020304" pitchFamily="18" charset="0"/>
              </a:rPr>
              <a:t>Example Flowchart</a:t>
            </a:r>
            <a:br>
              <a:rPr lang="en-US" altLang="en-US" b="1" dirty="0">
                <a:latin typeface="Times New Roman" panose="02020603050405020304" pitchFamily="18" charset="0"/>
              </a:rPr>
            </a:br>
            <a:endParaRPr lang="en-PK" dirty="0"/>
          </a:p>
        </p:txBody>
      </p:sp>
    </p:spTree>
    <p:extLst>
      <p:ext uri="{BB962C8B-B14F-4D97-AF65-F5344CB8AC3E}">
        <p14:creationId xmlns:p14="http://schemas.microsoft.com/office/powerpoint/2010/main" val="683429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5D05C-FDFE-032E-87BB-4E0FAC9D3BEE}"/>
              </a:ext>
            </a:extLst>
          </p:cNvPr>
          <p:cNvSpPr>
            <a:spLocks noGrp="1"/>
          </p:cNvSpPr>
          <p:nvPr>
            <p:ph type="title"/>
          </p:nvPr>
        </p:nvSpPr>
        <p:spPr>
          <a:xfrm>
            <a:off x="677334" y="609600"/>
            <a:ext cx="8733952" cy="853440"/>
          </a:xfrm>
        </p:spPr>
        <p:txBody>
          <a:bodyPr>
            <a:normAutofit fontScale="90000"/>
          </a:bodyPr>
          <a:lstStyle/>
          <a:p>
            <a:r>
              <a:rPr lang="en-US" altLang="en-US" sz="3600" dirty="0">
                <a:solidFill>
                  <a:schemeClr val="tx1"/>
                </a:solidFill>
                <a:latin typeface="Times New Roman" panose="02020603050405020304" pitchFamily="18" charset="0"/>
                <a:cs typeface="Times New Roman" panose="02020603050405020304" pitchFamily="18" charset="0"/>
              </a:rPr>
              <a:t>Binary search: To find a key from </a:t>
            </a:r>
            <a:r>
              <a:rPr lang="en-US" altLang="en-US" sz="3600" dirty="0">
                <a:solidFill>
                  <a:schemeClr val="tx1"/>
                </a:solidFill>
                <a:cs typeface="Times New Roman" panose="02020603050405020304" pitchFamily="18" charset="0"/>
              </a:rPr>
              <a:t>an array A in ascending order </a:t>
            </a:r>
            <a:endParaRPr lang="en-PK" dirty="0"/>
          </a:p>
        </p:txBody>
      </p:sp>
      <p:sp>
        <p:nvSpPr>
          <p:cNvPr id="3" name="Content Placeholder 2">
            <a:extLst>
              <a:ext uri="{FF2B5EF4-FFF2-40B4-BE49-F238E27FC236}">
                <a16:creationId xmlns:a16="http://schemas.microsoft.com/office/drawing/2014/main" id="{757FB81C-A41F-650B-309C-95CC88DFBAB2}"/>
              </a:ext>
            </a:extLst>
          </p:cNvPr>
          <p:cNvSpPr>
            <a:spLocks noGrp="1"/>
          </p:cNvSpPr>
          <p:nvPr>
            <p:ph idx="1"/>
          </p:nvPr>
        </p:nvSpPr>
        <p:spPr>
          <a:xfrm>
            <a:off x="677334" y="1631853"/>
            <a:ext cx="8596668" cy="4409510"/>
          </a:xfrm>
        </p:spPr>
        <p:txBody>
          <a:bodyPr>
            <a:normAutofit fontScale="92500" lnSpcReduction="20000"/>
          </a:bodyPr>
          <a:lstStyle/>
          <a:p>
            <a:pPr lvl="1">
              <a:buFontTx/>
              <a:buNone/>
            </a:pPr>
            <a:r>
              <a:rPr lang="en-US" altLang="en-US" sz="2400" dirty="0">
                <a:latin typeface="Times New Roman" panose="02020603050405020304" pitchFamily="18" charset="0"/>
                <a:cs typeface="Times New Roman" panose="02020603050405020304" pitchFamily="18" charset="0"/>
              </a:rPr>
              <a:t>found = false; low = 0; high = N – 1;</a:t>
            </a:r>
          </a:p>
          <a:p>
            <a:pPr lvl="1">
              <a:buFontTx/>
              <a:buNone/>
            </a:pPr>
            <a:r>
              <a:rPr lang="en-US" altLang="en-US" sz="2400" dirty="0">
                <a:latin typeface="Times New Roman" panose="02020603050405020304" pitchFamily="18" charset="0"/>
                <a:cs typeface="Times New Roman" panose="02020603050405020304" pitchFamily="18" charset="0"/>
              </a:rPr>
              <a:t>while (( ! found) &amp;&amp; ( low &lt;= high))</a:t>
            </a:r>
          </a:p>
          <a:p>
            <a:pPr lvl="2">
              <a:buFontTx/>
              <a:buNone/>
            </a:pPr>
            <a:r>
              <a:rPr lang="en-US" altLang="en-US" dirty="0">
                <a:latin typeface="Times New Roman" panose="02020603050405020304" pitchFamily="18" charset="0"/>
                <a:cs typeface="Times New Roman" panose="02020603050405020304" pitchFamily="18" charset="0"/>
              </a:rPr>
              <a:t>{</a:t>
            </a:r>
          </a:p>
          <a:p>
            <a:pPr lvl="3">
              <a:buFontTx/>
              <a:buNone/>
            </a:pPr>
            <a:r>
              <a:rPr lang="en-US" altLang="en-US" sz="2400" dirty="0">
                <a:latin typeface="Times New Roman" panose="02020603050405020304" pitchFamily="18" charset="0"/>
                <a:cs typeface="Times New Roman" panose="02020603050405020304" pitchFamily="18" charset="0"/>
              </a:rPr>
              <a:t>mid = (low + high)/2;</a:t>
            </a:r>
          </a:p>
          <a:p>
            <a:pPr lvl="3">
              <a:buFontTx/>
              <a:buNone/>
            </a:pPr>
            <a:r>
              <a:rPr lang="en-US" altLang="en-US" sz="2400" dirty="0">
                <a:latin typeface="Times New Roman" panose="02020603050405020304" pitchFamily="18" charset="0"/>
                <a:cs typeface="Times New Roman" panose="02020603050405020304" pitchFamily="18" charset="0"/>
              </a:rPr>
              <a:t>if (A[mid] = = key) 		</a:t>
            </a:r>
          </a:p>
          <a:p>
            <a:pPr lvl="3">
              <a:buFontTx/>
              <a:buNone/>
            </a:pPr>
            <a:r>
              <a:rPr lang="en-US" altLang="en-US" sz="2400" dirty="0">
                <a:latin typeface="Times New Roman" panose="02020603050405020304" pitchFamily="18" charset="0"/>
                <a:cs typeface="Times New Roman" panose="02020603050405020304" pitchFamily="18" charset="0"/>
              </a:rPr>
              <a:t>	found = true;</a:t>
            </a:r>
          </a:p>
          <a:p>
            <a:pPr lvl="3">
              <a:buFontTx/>
              <a:buNone/>
            </a:pPr>
            <a:r>
              <a:rPr lang="en-US" altLang="en-US" sz="2400" dirty="0">
                <a:latin typeface="Times New Roman" panose="02020603050405020304" pitchFamily="18" charset="0"/>
                <a:cs typeface="Times New Roman" panose="02020603050405020304" pitchFamily="18" charset="0"/>
              </a:rPr>
              <a:t>else if (A[mid] &gt; key)		</a:t>
            </a:r>
          </a:p>
          <a:p>
            <a:pPr lvl="3">
              <a:buFontTx/>
              <a:buNone/>
            </a:pPr>
            <a:r>
              <a:rPr lang="en-US" altLang="en-US" sz="2400" dirty="0">
                <a:latin typeface="Times New Roman" panose="02020603050405020304" pitchFamily="18" charset="0"/>
                <a:cs typeface="Times New Roman" panose="02020603050405020304" pitchFamily="18" charset="0"/>
              </a:rPr>
              <a:t>	high   = mid – 1;</a:t>
            </a:r>
          </a:p>
          <a:p>
            <a:pPr lvl="3">
              <a:buFontTx/>
              <a:buNone/>
            </a:pPr>
            <a:r>
              <a:rPr lang="en-US" altLang="en-US" sz="2400" dirty="0">
                <a:latin typeface="Times New Roman" panose="02020603050405020304" pitchFamily="18" charset="0"/>
                <a:cs typeface="Times New Roman" panose="02020603050405020304" pitchFamily="18" charset="0"/>
              </a:rPr>
              <a:t>else 			</a:t>
            </a:r>
          </a:p>
          <a:p>
            <a:pPr lvl="3">
              <a:buFontTx/>
              <a:buNone/>
            </a:pPr>
            <a:r>
              <a:rPr lang="en-US" altLang="en-US" sz="2400" dirty="0">
                <a:latin typeface="Times New Roman" panose="02020603050405020304" pitchFamily="18" charset="0"/>
                <a:cs typeface="Times New Roman" panose="02020603050405020304" pitchFamily="18" charset="0"/>
              </a:rPr>
              <a:t>	low    = mid + 1;</a:t>
            </a:r>
          </a:p>
          <a:p>
            <a:pPr lvl="2">
              <a:buFontTx/>
              <a:buNone/>
            </a:pPr>
            <a:r>
              <a:rPr lang="en-US" altLang="en-US" dirty="0">
                <a:latin typeface="Times New Roman" panose="02020603050405020304" pitchFamily="18" charset="0"/>
                <a:cs typeface="Times New Roman" panose="02020603050405020304" pitchFamily="18" charset="0"/>
              </a:rPr>
              <a:t>}</a:t>
            </a:r>
          </a:p>
          <a:p>
            <a:endParaRPr lang="en-PK" dirty="0"/>
          </a:p>
        </p:txBody>
      </p:sp>
    </p:spTree>
    <p:extLst>
      <p:ext uri="{BB962C8B-B14F-4D97-AF65-F5344CB8AC3E}">
        <p14:creationId xmlns:p14="http://schemas.microsoft.com/office/powerpoint/2010/main" val="2073188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7BD5B-F69C-FECE-262D-82BFFF279BE5}"/>
              </a:ext>
            </a:extLst>
          </p:cNvPr>
          <p:cNvSpPr>
            <a:spLocks noGrp="1"/>
          </p:cNvSpPr>
          <p:nvPr>
            <p:ph type="title"/>
          </p:nvPr>
        </p:nvSpPr>
        <p:spPr>
          <a:xfrm>
            <a:off x="677334" y="609600"/>
            <a:ext cx="8596668" cy="954157"/>
          </a:xfrm>
        </p:spPr>
        <p:txBody>
          <a:bodyPr/>
          <a:lstStyle/>
          <a:p>
            <a:r>
              <a:rPr lang="en-US" dirty="0">
                <a:solidFill>
                  <a:schemeClr val="tx1"/>
                </a:solidFill>
              </a:rPr>
              <a:t>Data structures</a:t>
            </a:r>
            <a:endParaRPr lang="en-PK" dirty="0">
              <a:solidFill>
                <a:schemeClr val="tx1"/>
              </a:solidFill>
            </a:endParaRPr>
          </a:p>
        </p:txBody>
      </p:sp>
      <p:sp>
        <p:nvSpPr>
          <p:cNvPr id="3" name="Content Placeholder 2">
            <a:extLst>
              <a:ext uri="{FF2B5EF4-FFF2-40B4-BE49-F238E27FC236}">
                <a16:creationId xmlns:a16="http://schemas.microsoft.com/office/drawing/2014/main" id="{1CF466F0-0E82-05E0-C2DE-F9CBD3351251}"/>
              </a:ext>
            </a:extLst>
          </p:cNvPr>
          <p:cNvSpPr>
            <a:spLocks noGrp="1"/>
          </p:cNvSpPr>
          <p:nvPr>
            <p:ph idx="1"/>
          </p:nvPr>
        </p:nvSpPr>
        <p:spPr>
          <a:xfrm>
            <a:off x="677334" y="1563757"/>
            <a:ext cx="8596668" cy="4477605"/>
          </a:xfrm>
        </p:spPr>
        <p:txBody>
          <a:bodyPr>
            <a:normAutofit/>
          </a:bodyPr>
          <a:lstStyle/>
          <a:p>
            <a:r>
              <a:rPr lang="en-US" sz="2400" dirty="0">
                <a:latin typeface="Times New Roman" panose="02020603050405020304" pitchFamily="18" charset="0"/>
                <a:cs typeface="Times New Roman" panose="02020603050405020304" pitchFamily="18" charset="0"/>
              </a:rPr>
              <a:t>What is Data Structure?</a:t>
            </a:r>
          </a:p>
          <a:p>
            <a:r>
              <a:rPr lang="en-US"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 systematic way of storing and organizing data”</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 data structure is a specialized format for organizing, processing, retrieving and storing data.	  or</a:t>
            </a:r>
          </a:p>
          <a:p>
            <a:r>
              <a:rPr lang="en-US" sz="2400" dirty="0">
                <a:latin typeface="Times New Roman" panose="02020603050405020304" pitchFamily="18" charset="0"/>
                <a:cs typeface="Times New Roman" panose="02020603050405020304" pitchFamily="18" charset="0"/>
              </a:rPr>
              <a:t>	“The organized collection of data is called data structure”</a:t>
            </a:r>
          </a:p>
          <a:p>
            <a:pPr marL="0" indent="0">
              <a:buNone/>
            </a:pP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Array is a simple example</a:t>
            </a:r>
          </a:p>
          <a:p>
            <a:endParaRPr lang="en-PK" dirty="0"/>
          </a:p>
        </p:txBody>
      </p:sp>
    </p:spTree>
    <p:extLst>
      <p:ext uri="{BB962C8B-B14F-4D97-AF65-F5344CB8AC3E}">
        <p14:creationId xmlns:p14="http://schemas.microsoft.com/office/powerpoint/2010/main" val="4241511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FD90A-118B-D4B3-3001-A83B7F51E538}"/>
              </a:ext>
            </a:extLst>
          </p:cNvPr>
          <p:cNvSpPr>
            <a:spLocks noGrp="1"/>
          </p:cNvSpPr>
          <p:nvPr>
            <p:ph type="title"/>
          </p:nvPr>
        </p:nvSpPr>
        <p:spPr/>
        <p:txBody>
          <a:bodyPr/>
          <a:lstStyle/>
          <a:p>
            <a:r>
              <a:rPr lang="en-US" dirty="0"/>
              <a:t>Data structures</a:t>
            </a:r>
            <a:endParaRPr lang="en-PK" dirty="0"/>
          </a:p>
        </p:txBody>
      </p:sp>
      <p:sp>
        <p:nvSpPr>
          <p:cNvPr id="3" name="Content Placeholder 2">
            <a:extLst>
              <a:ext uri="{FF2B5EF4-FFF2-40B4-BE49-F238E27FC236}">
                <a16:creationId xmlns:a16="http://schemas.microsoft.com/office/drawing/2014/main" id="{2BD5D99C-B31D-D95C-4A3A-BFC9D39B31EC}"/>
              </a:ext>
            </a:extLst>
          </p:cNvPr>
          <p:cNvSpPr>
            <a:spLocks noGrp="1"/>
          </p:cNvSpPr>
          <p:nvPr>
            <p:ph idx="1"/>
          </p:nvPr>
        </p:nvSpPr>
        <p:spPr/>
        <p:txBody>
          <a:bodyPr/>
          <a:lstStyle/>
          <a:p>
            <a:r>
              <a:rPr lang="en-PK" sz="2400" i="1" spc="-10" dirty="0">
                <a:effectLst/>
                <a:latin typeface="Times New Roman" panose="02020603050405020304" pitchFamily="18" charset="0"/>
                <a:ea typeface="Times New Roman" panose="02020603050405020304" pitchFamily="18" charset="0"/>
                <a:cs typeface="Times New Roman" panose="02020603050405020304" pitchFamily="18" charset="0"/>
              </a:rPr>
              <a:t>A data structure is a storage that is used to store and organize data. It is a way of arranging data on a computer so that it can be accessed and updated efficiently.</a:t>
            </a:r>
            <a:endParaRPr lang="en-PK" sz="24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PK" sz="2400" spc="-10" dirty="0">
                <a:effectLst/>
                <a:latin typeface="Times New Roman" panose="02020603050405020304" pitchFamily="18" charset="0"/>
                <a:ea typeface="Times New Roman" panose="02020603050405020304" pitchFamily="18" charset="0"/>
                <a:cs typeface="Times New Roman" panose="02020603050405020304" pitchFamily="18" charset="0"/>
              </a:rPr>
              <a:t>There are different basic and advanced types of data structures that are used in almost every program or software system that has been developed.</a:t>
            </a:r>
            <a:r>
              <a:rPr lang="en-US" sz="2400" spc="-10" dirty="0">
                <a:effectLst/>
                <a:latin typeface="Times New Roman" panose="02020603050405020304" pitchFamily="18" charset="0"/>
                <a:ea typeface="Times New Roman" panose="02020603050405020304" pitchFamily="18" charset="0"/>
                <a:cs typeface="Times New Roman" panose="02020603050405020304" pitchFamily="18" charset="0"/>
              </a:rPr>
              <a:t> E.g., stack, queue, linked list, binary tree, etc.</a:t>
            </a:r>
            <a:endParaRPr lang="en-PK"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9436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00FB-21D6-A230-3420-D9F56F210740}"/>
              </a:ext>
            </a:extLst>
          </p:cNvPr>
          <p:cNvSpPr>
            <a:spLocks noGrp="1"/>
          </p:cNvSpPr>
          <p:nvPr>
            <p:ph type="title"/>
          </p:nvPr>
        </p:nvSpPr>
        <p:spPr>
          <a:xfrm>
            <a:off x="677334" y="609600"/>
            <a:ext cx="8596668" cy="967409"/>
          </a:xfrm>
        </p:spPr>
        <p:txBody>
          <a:bodyPr/>
          <a:lstStyle/>
          <a:p>
            <a:r>
              <a:rPr lang="en-US" dirty="0">
                <a:solidFill>
                  <a:schemeClr val="tx1"/>
                </a:solidFill>
              </a:rPr>
              <a:t>Why Data structures?</a:t>
            </a:r>
            <a:endParaRPr lang="en-PK" dirty="0">
              <a:solidFill>
                <a:schemeClr val="tx1"/>
              </a:solidFill>
            </a:endParaRPr>
          </a:p>
        </p:txBody>
      </p:sp>
      <p:sp>
        <p:nvSpPr>
          <p:cNvPr id="3" name="Content Placeholder 2">
            <a:extLst>
              <a:ext uri="{FF2B5EF4-FFF2-40B4-BE49-F238E27FC236}">
                <a16:creationId xmlns:a16="http://schemas.microsoft.com/office/drawing/2014/main" id="{D079D3D6-7341-9B88-ADAC-ED9CFADCF6D4}"/>
              </a:ext>
            </a:extLst>
          </p:cNvPr>
          <p:cNvSpPr>
            <a:spLocks noGrp="1"/>
          </p:cNvSpPr>
          <p:nvPr>
            <p:ph idx="1"/>
          </p:nvPr>
        </p:nvSpPr>
        <p:spPr/>
        <p:txBody>
          <a:bodyPr>
            <a:normAutofit/>
          </a:bodyPr>
          <a:lstStyle/>
          <a:p>
            <a:pPr marL="0" indent="0" algn="just">
              <a:buNone/>
            </a:pPr>
            <a:r>
              <a:rPr lang="en-US" sz="2800" b="0" i="0" dirty="0">
                <a:solidFill>
                  <a:srgbClr val="202124"/>
                </a:solidFill>
                <a:effectLst/>
                <a:latin typeface="Times New Roman" panose="02020603050405020304" pitchFamily="18" charset="0"/>
                <a:cs typeface="Times New Roman" panose="02020603050405020304" pitchFamily="18" charset="0"/>
              </a:rPr>
              <a:t>Data Structures are necessary </a:t>
            </a:r>
            <a:r>
              <a:rPr lang="en-US" sz="2800" b="0" i="0" dirty="0">
                <a:solidFill>
                  <a:srgbClr val="040C28"/>
                </a:solidFill>
                <a:effectLst/>
                <a:latin typeface="Times New Roman" panose="02020603050405020304" pitchFamily="18" charset="0"/>
                <a:cs typeface="Times New Roman" panose="02020603050405020304" pitchFamily="18" charset="0"/>
              </a:rPr>
              <a:t>for designing efficient algorithms</a:t>
            </a:r>
            <a:r>
              <a:rPr lang="en-US" sz="2800" b="0" i="0" dirty="0">
                <a:solidFill>
                  <a:srgbClr val="202124"/>
                </a:solidFill>
                <a:effectLst/>
                <a:latin typeface="Times New Roman" panose="02020603050405020304" pitchFamily="18" charset="0"/>
                <a:cs typeface="Times New Roman" panose="02020603050405020304" pitchFamily="18" charset="0"/>
              </a:rPr>
              <a:t>. It provides reusability and abstraction. </a:t>
            </a:r>
          </a:p>
          <a:p>
            <a:pPr marL="0" indent="0" algn="just">
              <a:buNone/>
            </a:pPr>
            <a:r>
              <a:rPr lang="en-US" sz="2800" b="0" i="0" dirty="0">
                <a:solidFill>
                  <a:srgbClr val="202124"/>
                </a:solidFill>
                <a:effectLst/>
                <a:latin typeface="Times New Roman" panose="02020603050405020304" pitchFamily="18" charset="0"/>
                <a:cs typeface="Times New Roman" panose="02020603050405020304" pitchFamily="18" charset="0"/>
              </a:rPr>
              <a:t>Using appropriate data structures can help programmers save a good amount of time while performing operations such as storage, retrieval, or processing of data. Manipulation of large amounts of data is easier.</a:t>
            </a:r>
            <a:endParaRPr lang="en-PK"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8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9F0C5-C677-C712-24EE-1496FD5BF5DA}"/>
              </a:ext>
            </a:extLst>
          </p:cNvPr>
          <p:cNvSpPr>
            <a:spLocks noGrp="1"/>
          </p:cNvSpPr>
          <p:nvPr>
            <p:ph type="title"/>
          </p:nvPr>
        </p:nvSpPr>
        <p:spPr>
          <a:xfrm>
            <a:off x="677334" y="609600"/>
            <a:ext cx="8596668" cy="795130"/>
          </a:xfrm>
        </p:spPr>
        <p:txBody>
          <a:bodyPr/>
          <a:lstStyle/>
          <a:p>
            <a:r>
              <a:rPr lang="en-US" dirty="0"/>
              <a:t>Operations on Data Structure</a:t>
            </a:r>
            <a:endParaRPr lang="en-PK" dirty="0"/>
          </a:p>
        </p:txBody>
      </p:sp>
      <p:sp>
        <p:nvSpPr>
          <p:cNvPr id="3" name="Content Placeholder 2">
            <a:extLst>
              <a:ext uri="{FF2B5EF4-FFF2-40B4-BE49-F238E27FC236}">
                <a16:creationId xmlns:a16="http://schemas.microsoft.com/office/drawing/2014/main" id="{91EBE231-C31B-93AE-2B61-A74BB25EB9D5}"/>
              </a:ext>
            </a:extLst>
          </p:cNvPr>
          <p:cNvSpPr>
            <a:spLocks noGrp="1"/>
          </p:cNvSpPr>
          <p:nvPr>
            <p:ph idx="1"/>
          </p:nvPr>
        </p:nvSpPr>
        <p:spPr>
          <a:xfrm>
            <a:off x="677334" y="1404730"/>
            <a:ext cx="8596668" cy="4636633"/>
          </a:xfrm>
        </p:spPr>
        <p:txBody>
          <a:bodyPr>
            <a:noAutofit/>
          </a:bodyPr>
          <a:lstStyle/>
          <a:p>
            <a:pPr>
              <a:buFont typeface="Wingdings" panose="05000000000000000000" pitchFamily="2" charset="2"/>
              <a:buChar char="Ø"/>
            </a:pPr>
            <a:r>
              <a:rPr lang="en-US" sz="2000" b="0" dirty="0">
                <a:latin typeface="Times New Roman" panose="02020603050405020304" pitchFamily="18" charset="0"/>
                <a:cs typeface="Times New Roman" panose="02020603050405020304" pitchFamily="18" charset="0"/>
              </a:rPr>
              <a:t>Important operations usually performed on different data structures</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Inserting</a:t>
            </a:r>
            <a:r>
              <a:rPr lang="en-US" altLang="en-US" sz="2000" b="0" dirty="0">
                <a:latin typeface="Times New Roman" panose="02020603050405020304" pitchFamily="18" charset="0"/>
                <a:cs typeface="Times New Roman" panose="02020603050405020304" pitchFamily="18" charset="0"/>
              </a:rPr>
              <a:t>: Adding a new record to the structure.</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Deleting</a:t>
            </a:r>
            <a:r>
              <a:rPr lang="en-US" altLang="en-US" sz="2000" b="0" dirty="0">
                <a:latin typeface="Times New Roman" panose="02020603050405020304" pitchFamily="18" charset="0"/>
                <a:cs typeface="Times New Roman" panose="02020603050405020304" pitchFamily="18" charset="0"/>
              </a:rPr>
              <a:t>:  Removing a record from the structure.</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Traversing</a:t>
            </a:r>
            <a:r>
              <a:rPr lang="en-US" altLang="en-US" sz="2000" b="0" dirty="0">
                <a:latin typeface="Times New Roman" panose="02020603050405020304" pitchFamily="18" charset="0"/>
                <a:cs typeface="Times New Roman" panose="02020603050405020304" pitchFamily="18" charset="0"/>
              </a:rPr>
              <a:t>: Accessing each record exactly once so that certain items in the record may be processed.</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Searching</a:t>
            </a:r>
            <a:r>
              <a:rPr lang="en-US" altLang="en-US" sz="2000" b="0" dirty="0">
                <a:latin typeface="Times New Roman" panose="02020603050405020304" pitchFamily="18" charset="0"/>
                <a:cs typeface="Times New Roman" panose="02020603050405020304" pitchFamily="18" charset="0"/>
              </a:rPr>
              <a:t>: Finding the location of the record with a given key value.</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Sorting</a:t>
            </a:r>
            <a:r>
              <a:rPr lang="en-US" altLang="en-US" sz="2000" b="0" dirty="0">
                <a:latin typeface="Times New Roman" panose="02020603050405020304" pitchFamily="18" charset="0"/>
                <a:cs typeface="Times New Roman" panose="02020603050405020304" pitchFamily="18" charset="0"/>
              </a:rPr>
              <a:t>:   Arranging the records in some logical order.</a:t>
            </a:r>
          </a:p>
          <a:p>
            <a:pPr marL="457200" indent="-457200">
              <a:buFont typeface="Arial" panose="020B0604020202020204" pitchFamily="34" charset="0"/>
              <a:buChar char="•"/>
            </a:pPr>
            <a:r>
              <a:rPr lang="en-US" altLang="en-US" sz="2000" b="1" dirty="0">
                <a:latin typeface="Times New Roman" panose="02020603050405020304" pitchFamily="18" charset="0"/>
                <a:cs typeface="Times New Roman" panose="02020603050405020304" pitchFamily="18" charset="0"/>
              </a:rPr>
              <a:t>Merging</a:t>
            </a:r>
            <a:r>
              <a:rPr lang="en-US" altLang="en-US" sz="2000" b="0" dirty="0">
                <a:latin typeface="Times New Roman" panose="02020603050405020304" pitchFamily="18" charset="0"/>
                <a:cs typeface="Times New Roman" panose="02020603050405020304" pitchFamily="18" charset="0"/>
              </a:rPr>
              <a:t>: Combing the records in two different sorted files into a single sorted file.</a:t>
            </a:r>
          </a:p>
          <a:p>
            <a:pPr>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Different data structures may perform each of these operations with different efficiency</a:t>
            </a:r>
            <a:endParaRPr lang="en-PK"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92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E05A9-42BB-B341-9BCE-0967201D4BB0}"/>
              </a:ext>
            </a:extLst>
          </p:cNvPr>
          <p:cNvSpPr>
            <a:spLocks noGrp="1"/>
          </p:cNvSpPr>
          <p:nvPr>
            <p:ph type="title"/>
          </p:nvPr>
        </p:nvSpPr>
        <p:spPr>
          <a:xfrm>
            <a:off x="677334" y="609600"/>
            <a:ext cx="8596668" cy="940904"/>
          </a:xfrm>
        </p:spPr>
        <p:txBody>
          <a:bodyPr/>
          <a:lstStyle/>
          <a:p>
            <a:r>
              <a:rPr lang="en-US" dirty="0"/>
              <a:t>Classification of Data Structure</a:t>
            </a:r>
            <a:endParaRPr lang="en-PK" dirty="0"/>
          </a:p>
        </p:txBody>
      </p:sp>
      <p:pic>
        <p:nvPicPr>
          <p:cNvPr id="4" name="Content Placeholder 3" descr="Classification of Data Structure">
            <a:extLst>
              <a:ext uri="{FF2B5EF4-FFF2-40B4-BE49-F238E27FC236}">
                <a16:creationId xmlns:a16="http://schemas.microsoft.com/office/drawing/2014/main" id="{709FF343-B13D-779B-4788-2030C9308B0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73426" y="1643271"/>
            <a:ext cx="8200576" cy="4110624"/>
          </a:xfrm>
          <a:prstGeom prst="rect">
            <a:avLst/>
          </a:prstGeom>
          <a:noFill/>
          <a:ln>
            <a:noFill/>
          </a:ln>
        </p:spPr>
      </p:pic>
    </p:spTree>
    <p:extLst>
      <p:ext uri="{BB962C8B-B14F-4D97-AF65-F5344CB8AC3E}">
        <p14:creationId xmlns:p14="http://schemas.microsoft.com/office/powerpoint/2010/main" val="4161025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BC4E-F317-FB35-6BAC-FF756A6230E8}"/>
              </a:ext>
            </a:extLst>
          </p:cNvPr>
          <p:cNvSpPr>
            <a:spLocks noGrp="1"/>
          </p:cNvSpPr>
          <p:nvPr>
            <p:ph type="title"/>
          </p:nvPr>
        </p:nvSpPr>
        <p:spPr>
          <a:xfrm>
            <a:off x="677334" y="609600"/>
            <a:ext cx="8596668" cy="715617"/>
          </a:xfrm>
        </p:spPr>
        <p:txBody>
          <a:bodyPr/>
          <a:lstStyle/>
          <a:p>
            <a:r>
              <a:rPr lang="en-US" dirty="0"/>
              <a:t>Types of </a:t>
            </a:r>
            <a:r>
              <a:rPr lang="en-US" altLang="en-US" sz="3600" dirty="0">
                <a:latin typeface="Arial" panose="020B0604020202020204" pitchFamily="34" charset="0"/>
                <a:cs typeface="Arial" panose="020B0604020202020204" pitchFamily="34" charset="0"/>
              </a:rPr>
              <a:t>Data Structure</a:t>
            </a:r>
            <a:endParaRPr lang="en-PK" dirty="0"/>
          </a:p>
        </p:txBody>
      </p:sp>
      <p:sp>
        <p:nvSpPr>
          <p:cNvPr id="3" name="Content Placeholder 2">
            <a:extLst>
              <a:ext uri="{FF2B5EF4-FFF2-40B4-BE49-F238E27FC236}">
                <a16:creationId xmlns:a16="http://schemas.microsoft.com/office/drawing/2014/main" id="{EB4F74F2-CAA6-524F-09FC-E622E0745739}"/>
              </a:ext>
            </a:extLst>
          </p:cNvPr>
          <p:cNvSpPr>
            <a:spLocks noGrp="1"/>
          </p:cNvSpPr>
          <p:nvPr>
            <p:ph idx="1"/>
          </p:nvPr>
        </p:nvSpPr>
        <p:spPr>
          <a:xfrm>
            <a:off x="677334" y="1590261"/>
            <a:ext cx="8596668" cy="4451101"/>
          </a:xfrm>
        </p:spPr>
        <p:txBody>
          <a:bodyPr/>
          <a:lstStyle/>
          <a:p>
            <a:pPr>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Linear Data Structure: </a:t>
            </a:r>
            <a:r>
              <a:rPr lang="en-US" altLang="en-US" sz="2400" b="0" dirty="0">
                <a:latin typeface="Arial" panose="020B0604020202020204" pitchFamily="34" charset="0"/>
                <a:cs typeface="Arial" panose="020B0604020202020204" pitchFamily="34" charset="0"/>
              </a:rPr>
              <a:t>The data elements are linked to each other in a linear manner. The data elements exists in a certain sequence one after another. Each of them has a successor and/or predecessor.</a:t>
            </a:r>
          </a:p>
          <a:p>
            <a:pPr lvl="4">
              <a:buFont typeface="Arial" panose="020B0604020202020204" pitchFamily="34" charset="0"/>
              <a:buChar char="•"/>
            </a:pPr>
            <a:r>
              <a:rPr lang="en-US" altLang="en-US" sz="2400" b="0" dirty="0">
                <a:latin typeface="Arial" panose="020B0604020202020204" pitchFamily="34" charset="0"/>
                <a:cs typeface="Arial" panose="020B0604020202020204" pitchFamily="34" charset="0"/>
              </a:rPr>
              <a:t>Example, Arrays, Stack, Queues etc.</a:t>
            </a:r>
          </a:p>
          <a:p>
            <a:pPr>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Non-Linear Data Structure:</a:t>
            </a:r>
            <a:r>
              <a:rPr lang="en-US" altLang="en-US" sz="2400" b="0" dirty="0">
                <a:latin typeface="Arial" panose="020B0604020202020204" pitchFamily="34" charset="0"/>
                <a:cs typeface="Arial" panose="020B0604020202020204" pitchFamily="34" charset="0"/>
              </a:rPr>
              <a:t> The data structure in which the data elements are not arranged in a sequence. Every data element may be attached to many other elements. </a:t>
            </a:r>
          </a:p>
          <a:p>
            <a:pPr lvl="4">
              <a:buFont typeface="Arial" panose="020B0604020202020204" pitchFamily="34" charset="0"/>
              <a:buChar char="•"/>
            </a:pPr>
            <a:r>
              <a:rPr lang="en-US" altLang="en-US" sz="2400" dirty="0">
                <a:latin typeface="Arial" panose="020B0604020202020204" pitchFamily="34" charset="0"/>
                <a:cs typeface="Arial" panose="020B0604020202020204" pitchFamily="34" charset="0"/>
              </a:rPr>
              <a:t>Example Tree, Graph</a:t>
            </a:r>
          </a:p>
          <a:p>
            <a:endParaRPr lang="en-PK" dirty="0"/>
          </a:p>
        </p:txBody>
      </p:sp>
    </p:spTree>
    <p:extLst>
      <p:ext uri="{BB962C8B-B14F-4D97-AF65-F5344CB8AC3E}">
        <p14:creationId xmlns:p14="http://schemas.microsoft.com/office/powerpoint/2010/main" val="2519418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CB773-EA75-0F7C-51D4-984A68BAC0A4}"/>
              </a:ext>
            </a:extLst>
          </p:cNvPr>
          <p:cNvSpPr>
            <a:spLocks noGrp="1"/>
          </p:cNvSpPr>
          <p:nvPr>
            <p:ph type="title"/>
          </p:nvPr>
        </p:nvSpPr>
        <p:spPr>
          <a:xfrm>
            <a:off x="677334" y="609600"/>
            <a:ext cx="8596668" cy="993913"/>
          </a:xfrm>
        </p:spPr>
        <p:txBody>
          <a:bodyPr/>
          <a:lstStyle/>
          <a:p>
            <a:r>
              <a:rPr lang="en-US" altLang="en-US" sz="3600" dirty="0">
                <a:latin typeface="Arial" panose="020B0604020202020204" pitchFamily="34" charset="0"/>
                <a:cs typeface="Arial" panose="020B0604020202020204" pitchFamily="34" charset="0"/>
              </a:rPr>
              <a:t>Linear Data Structure</a:t>
            </a:r>
            <a:endParaRPr lang="en-PK" dirty="0"/>
          </a:p>
        </p:txBody>
      </p:sp>
      <p:sp>
        <p:nvSpPr>
          <p:cNvPr id="3" name="Content Placeholder 2">
            <a:extLst>
              <a:ext uri="{FF2B5EF4-FFF2-40B4-BE49-F238E27FC236}">
                <a16:creationId xmlns:a16="http://schemas.microsoft.com/office/drawing/2014/main" id="{7EFC2377-D2AB-983A-FF34-5C2E516F5478}"/>
              </a:ext>
            </a:extLst>
          </p:cNvPr>
          <p:cNvSpPr>
            <a:spLocks noGrp="1"/>
          </p:cNvSpPr>
          <p:nvPr>
            <p:ph idx="1"/>
          </p:nvPr>
        </p:nvSpPr>
        <p:spPr/>
        <p:txBody>
          <a:bodyPr>
            <a:normAutofit lnSpcReduction="10000"/>
          </a:bodyPr>
          <a:lstStyle/>
          <a:p>
            <a:pPr marL="742950" lvl="1" indent="-285750" fontAlgn="base">
              <a:lnSpc>
                <a:spcPct val="107000"/>
              </a:lnSpc>
              <a:spcAft>
                <a:spcPts val="800"/>
              </a:spcAft>
              <a:buSzPts val="1000"/>
              <a:buFont typeface="Symbol" panose="05050102010706020507" pitchFamily="18" charset="2"/>
              <a:buChar char=""/>
              <a:tabLst>
                <a:tab pos="914400" algn="l"/>
              </a:tabLst>
            </a:pPr>
            <a:r>
              <a:rPr lang="en-PK"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Static data structure: </a:t>
            </a:r>
            <a:r>
              <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Static data structure has a fixed memory size. It is easier to access the elements in a static data structure. </a:t>
            </a:r>
            <a:br>
              <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PK" sz="2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example of this data structure is an array.</a:t>
            </a:r>
            <a:endParaRPr lang="en-PK"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lvl="1" indent="-285750" fontAlgn="base">
              <a:lnSpc>
                <a:spcPct val="107000"/>
              </a:lnSpc>
              <a:spcAft>
                <a:spcPts val="800"/>
              </a:spcAft>
              <a:buSzPts val="1000"/>
              <a:buFont typeface="Symbol" panose="05050102010706020507" pitchFamily="18" charset="2"/>
              <a:buChar char=""/>
              <a:tabLst>
                <a:tab pos="914400" algn="l"/>
              </a:tabLst>
            </a:pPr>
            <a:r>
              <a:rPr lang="en-PK"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Dynamic data structure: </a:t>
            </a:r>
            <a:r>
              <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 dynamic data structure, the size is not fixed. It can be randomly updated during the runtime which may be considered efficient concerning the memory (space) complexity of the code. </a:t>
            </a:r>
            <a:br>
              <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PK" sz="24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Examples of this data structure are queue, stack, etc.</a:t>
            </a:r>
            <a:endParaRPr lang="en-PK" sz="24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2824242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C4276-C514-F57D-E0E4-BE72D5BBFD84}"/>
              </a:ext>
            </a:extLst>
          </p:cNvPr>
          <p:cNvSpPr>
            <a:spLocks noGrp="1"/>
          </p:cNvSpPr>
          <p:nvPr>
            <p:ph type="title"/>
          </p:nvPr>
        </p:nvSpPr>
        <p:spPr>
          <a:xfrm>
            <a:off x="677334" y="609600"/>
            <a:ext cx="8596668" cy="715617"/>
          </a:xfrm>
        </p:spPr>
        <p:txBody>
          <a:bodyPr>
            <a:normAutofit fontScale="90000"/>
          </a:bodyPr>
          <a:lstStyle/>
          <a:p>
            <a:r>
              <a:rPr lang="en-US" sz="2800" b="1" i="0" dirty="0">
                <a:solidFill>
                  <a:srgbClr val="000000"/>
                </a:solidFill>
                <a:effectLst/>
                <a:latin typeface="Times New Roman" panose="02020603050405020304" pitchFamily="18" charset="0"/>
                <a:cs typeface="Times New Roman" panose="02020603050405020304" pitchFamily="18" charset="0"/>
              </a:rPr>
              <a:t>Physical vs Logical Data Structure</a:t>
            </a:r>
            <a:br>
              <a:rPr lang="en-US" b="0" i="0" dirty="0">
                <a:solidFill>
                  <a:srgbClr val="3A3A3A"/>
                </a:solidFill>
                <a:effectLst/>
                <a:latin typeface="-apple-system"/>
              </a:rPr>
            </a:br>
            <a:endParaRPr lang="en-PK" dirty="0"/>
          </a:p>
        </p:txBody>
      </p:sp>
      <p:sp>
        <p:nvSpPr>
          <p:cNvPr id="3" name="Text Placeholder 2">
            <a:extLst>
              <a:ext uri="{FF2B5EF4-FFF2-40B4-BE49-F238E27FC236}">
                <a16:creationId xmlns:a16="http://schemas.microsoft.com/office/drawing/2014/main" id="{721BA296-86BC-DA25-30E5-C7C298EC0973}"/>
              </a:ext>
            </a:extLst>
          </p:cNvPr>
          <p:cNvSpPr>
            <a:spLocks noGrp="1"/>
          </p:cNvSpPr>
          <p:nvPr>
            <p:ph type="body" idx="1"/>
          </p:nvPr>
        </p:nvSpPr>
        <p:spPr/>
        <p: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Physical Data Structure</a:t>
            </a:r>
            <a:endParaRPr lang="en-PK" dirty="0"/>
          </a:p>
        </p:txBody>
      </p:sp>
      <p:sp>
        <p:nvSpPr>
          <p:cNvPr id="4" name="Content Placeholder 3">
            <a:extLst>
              <a:ext uri="{FF2B5EF4-FFF2-40B4-BE49-F238E27FC236}">
                <a16:creationId xmlns:a16="http://schemas.microsoft.com/office/drawing/2014/main" id="{B9380A71-790A-1FC3-CD69-C537A82F5A06}"/>
              </a:ext>
            </a:extLst>
          </p:cNvPr>
          <p:cNvSpPr>
            <a:spLocks noGrp="1"/>
          </p:cNvSpPr>
          <p:nvPr>
            <p:ph sz="half" idx="2"/>
          </p:nvPr>
        </p:nvSpPr>
        <p:spPr/>
        <p:txBody>
          <a:bodyPr/>
          <a:lstStyle/>
          <a:p>
            <a:r>
              <a:rPr lang="en-US" b="0" i="0" dirty="0">
                <a:solidFill>
                  <a:srgbClr val="282829"/>
                </a:solidFill>
                <a:effectLst/>
                <a:latin typeface="Times New Roman" panose="02020603050405020304" pitchFamily="18" charset="0"/>
                <a:cs typeface="Times New Roman" panose="02020603050405020304" pitchFamily="18" charset="0"/>
              </a:rPr>
              <a:t>Any data structure for which memory is allocated e.g., array, linked list</a:t>
            </a:r>
          </a:p>
          <a:p>
            <a:r>
              <a:rPr lang="en-US" b="0" i="0" dirty="0">
                <a:solidFill>
                  <a:srgbClr val="282829"/>
                </a:solidFill>
                <a:effectLst/>
                <a:latin typeface="Times New Roman" panose="02020603050405020304" pitchFamily="18" charset="0"/>
                <a:cs typeface="Times New Roman" panose="02020603050405020304" pitchFamily="18" charset="0"/>
              </a:rPr>
              <a:t>It decides or defines how the memory is organized or allocated...</a:t>
            </a:r>
          </a:p>
          <a:p>
            <a:r>
              <a:rPr lang="en-US" b="0" i="0" dirty="0">
                <a:solidFill>
                  <a:srgbClr val="000000"/>
                </a:solidFill>
                <a:effectLst/>
                <a:latin typeface="Times New Roman" panose="02020603050405020304" pitchFamily="18" charset="0"/>
                <a:cs typeface="Times New Roman" panose="02020603050405020304" pitchFamily="18" charset="0"/>
              </a:rPr>
              <a:t>We call array and linked list as the physical data structure because these two data structures decide or define how the memory is organized or how the memory is allocated.</a:t>
            </a:r>
            <a:endParaRPr lang="en-US" b="0" i="0" dirty="0">
              <a:solidFill>
                <a:srgbClr val="282829"/>
              </a:solidFill>
              <a:effectLst/>
              <a:latin typeface="Times New Roman" panose="02020603050405020304" pitchFamily="18" charset="0"/>
              <a:cs typeface="Times New Roman" panose="02020603050405020304" pitchFamily="18" charset="0"/>
            </a:endParaRPr>
          </a:p>
          <a:p>
            <a:endParaRPr lang="en-PK" dirty="0"/>
          </a:p>
        </p:txBody>
      </p:sp>
      <p:sp>
        <p:nvSpPr>
          <p:cNvPr id="5" name="Text Placeholder 4">
            <a:extLst>
              <a:ext uri="{FF2B5EF4-FFF2-40B4-BE49-F238E27FC236}">
                <a16:creationId xmlns:a16="http://schemas.microsoft.com/office/drawing/2014/main" id="{B504CBDE-C3CB-143B-6DAB-FF8D25FEE774}"/>
              </a:ext>
            </a:extLst>
          </p:cNvPr>
          <p:cNvSpPr>
            <a:spLocks noGrp="1"/>
          </p:cNvSpPr>
          <p:nvPr>
            <p:ph type="body" sz="quarter" idx="3"/>
          </p:nvPr>
        </p:nvSpPr>
        <p:spPr/>
        <p:txBody>
          <a:bodyPr/>
          <a:lstStyle/>
          <a:p>
            <a:r>
              <a:rPr lang="en-US" sz="2400" b="1" i="0" dirty="0">
                <a:solidFill>
                  <a:srgbClr val="000000"/>
                </a:solidFill>
                <a:effectLst/>
                <a:latin typeface="Times New Roman" panose="02020603050405020304" pitchFamily="18" charset="0"/>
                <a:cs typeface="Times New Roman" panose="02020603050405020304" pitchFamily="18" charset="0"/>
              </a:rPr>
              <a:t>Logical Data Structure</a:t>
            </a:r>
            <a:endParaRPr lang="en-PK" dirty="0"/>
          </a:p>
        </p:txBody>
      </p:sp>
      <p:sp>
        <p:nvSpPr>
          <p:cNvPr id="6" name="Content Placeholder 5">
            <a:extLst>
              <a:ext uri="{FF2B5EF4-FFF2-40B4-BE49-F238E27FC236}">
                <a16:creationId xmlns:a16="http://schemas.microsoft.com/office/drawing/2014/main" id="{CA06FEC3-663C-5C28-A661-10D6242DDC78}"/>
              </a:ext>
            </a:extLst>
          </p:cNvPr>
          <p:cNvSpPr>
            <a:spLocks noGrp="1"/>
          </p:cNvSpPr>
          <p:nvPr>
            <p:ph sz="quarter" idx="4"/>
          </p:nvPr>
        </p:nvSpPr>
        <p:spPr/>
        <p:txBody>
          <a:bodyPr/>
          <a:lstStyle/>
          <a:p>
            <a:pPr algn="l" rtl="0"/>
            <a:r>
              <a:rPr lang="en-US" b="0" i="0" dirty="0">
                <a:solidFill>
                  <a:srgbClr val="282829"/>
                </a:solidFill>
                <a:effectLst/>
                <a:latin typeface="Times New Roman" panose="02020603050405020304" pitchFamily="18" charset="0"/>
                <a:cs typeface="Times New Roman" panose="02020603050405020304" pitchFamily="18" charset="0"/>
              </a:rPr>
              <a:t>Those data structure for which there is no memory allocated directly (like stack, queues etc.) but by using physical data structure(array, linked-list) we can allocate the memory...</a:t>
            </a:r>
          </a:p>
          <a:p>
            <a:pPr algn="l" rtl="0"/>
            <a:r>
              <a:rPr lang="en-US" b="0" i="0" dirty="0">
                <a:solidFill>
                  <a:srgbClr val="282829"/>
                </a:solidFill>
                <a:effectLst/>
                <a:latin typeface="Times New Roman" panose="02020603050405020304" pitchFamily="18" charset="0"/>
                <a:cs typeface="Times New Roman" panose="02020603050405020304" pitchFamily="18" charset="0"/>
              </a:rPr>
              <a:t>Those data structures which is implemented by using physical data structures are called Logical data structures...</a:t>
            </a:r>
          </a:p>
          <a:p>
            <a:pPr algn="l" rtl="0"/>
            <a:endParaRPr lang="en-US" b="0" i="0" dirty="0">
              <a:solidFill>
                <a:srgbClr val="282829"/>
              </a:solidFill>
              <a:effectLst/>
              <a:latin typeface="-apple-system"/>
            </a:endParaRPr>
          </a:p>
          <a:p>
            <a:pPr algn="l" rtl="0"/>
            <a:endParaRPr lang="en-PK" dirty="0"/>
          </a:p>
        </p:txBody>
      </p:sp>
    </p:spTree>
    <p:extLst>
      <p:ext uri="{BB962C8B-B14F-4D97-AF65-F5344CB8AC3E}">
        <p14:creationId xmlns:p14="http://schemas.microsoft.com/office/powerpoint/2010/main" val="38655832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TotalTime>
  <Words>1372</Words>
  <Application>Microsoft Office PowerPoint</Application>
  <PresentationFormat>Widescreen</PresentationFormat>
  <Paragraphs>125</Paragraphs>
  <Slides>19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-apple-system</vt:lpstr>
      <vt:lpstr>Arial</vt:lpstr>
      <vt:lpstr>Calibri</vt:lpstr>
      <vt:lpstr>Symbol</vt:lpstr>
      <vt:lpstr>Times New Roman</vt:lpstr>
      <vt:lpstr>Trebuchet MS</vt:lpstr>
      <vt:lpstr>urw-din</vt:lpstr>
      <vt:lpstr>Wingdings</vt:lpstr>
      <vt:lpstr>Wingdings 3</vt:lpstr>
      <vt:lpstr>Facet</vt:lpstr>
      <vt:lpstr>Intro to Data structures and algorithms </vt:lpstr>
      <vt:lpstr>Data structures</vt:lpstr>
      <vt:lpstr>Data structures</vt:lpstr>
      <vt:lpstr>Why Data structures?</vt:lpstr>
      <vt:lpstr>Operations on Data Structure</vt:lpstr>
      <vt:lpstr>Classification of Data Structure</vt:lpstr>
      <vt:lpstr>Types of Data Structure</vt:lpstr>
      <vt:lpstr>Linear Data Structure</vt:lpstr>
      <vt:lpstr>Physical vs Logical Data Structure </vt:lpstr>
      <vt:lpstr>Importance of Data Structures </vt:lpstr>
      <vt:lpstr>Abstract data types</vt:lpstr>
      <vt:lpstr>Abstract data types</vt:lpstr>
      <vt:lpstr>Abstract data types</vt:lpstr>
      <vt:lpstr>Algorithms</vt:lpstr>
      <vt:lpstr>Pseudocode</vt:lpstr>
      <vt:lpstr>PowerPoint Presentation</vt:lpstr>
      <vt:lpstr>Flowcharts </vt:lpstr>
      <vt:lpstr>PowerPoint Presentation</vt:lpstr>
      <vt:lpstr>Binary search: To find a key from an array A in ascending order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Data structures and algorithms </dc:title>
  <dc:creator>Imran Latif</dc:creator>
  <cp:lastModifiedBy>Imran Latif</cp:lastModifiedBy>
  <cp:revision>19</cp:revision>
  <dcterms:created xsi:type="dcterms:W3CDTF">2023-02-17T13:24:04Z</dcterms:created>
  <dcterms:modified xsi:type="dcterms:W3CDTF">2023-09-03T06:49:11Z</dcterms:modified>
</cp:coreProperties>
</file>