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74" r:id="rId6"/>
    <p:sldId id="275" r:id="rId7"/>
    <p:sldId id="277" r:id="rId8"/>
    <p:sldId id="270" r:id="rId9"/>
    <p:sldId id="260" r:id="rId10"/>
    <p:sldId id="261" r:id="rId11"/>
    <p:sldId id="268" r:id="rId12"/>
    <p:sldId id="269" r:id="rId13"/>
    <p:sldId id="262" r:id="rId14"/>
    <p:sldId id="265" r:id="rId15"/>
    <p:sldId id="267" r:id="rId16"/>
    <p:sldId id="266" r:id="rId17"/>
    <p:sldId id="271" r:id="rId18"/>
    <p:sldId id="276" r:id="rId19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B2769056-27D3-43FE-922B-571B395C95F5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B54B6C2-C932-4988-96D3-46E29653A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9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EE631-5135-4058-8126-1CE621F0CE2E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CDC6-ABB3-47A8-A937-E6B7A8797C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3.bp.blogspot.com/-MGd0AoqsttI/UTM2L0xnykI/AAAAAAAAAGw/afVNLFfb3fY/s1600/recurFact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.bp.blogspot.com/-jx3QnwnPnXk/UTM2QMkkasI/AAAAAAAAAG4/uS3COYkpv5E/s1600/stackwork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199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Stack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 variable sized data structure in which insertion or deletion        is made just from one end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LIFO data structure is called  Stack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Operations on Stack</a:t>
            </a:r>
          </a:p>
          <a:p>
            <a:pPr marL="514350" indent="-514350" algn="l"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Push ( to insert an element into stack) </a:t>
            </a: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2)  Pop( to take an element out of stack)</a:t>
            </a:r>
          </a:p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The last element inserted is deleted or taken out first and first element at last</a:t>
            </a:r>
          </a:p>
          <a:p>
            <a:pPr marL="514350" indent="-514350" algn="l"/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The stack can be implemented using Array as well as Link List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RPN(Q, P)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latin typeface="Arial" pitchFamily="34" charset="0"/>
                <a:cs typeface="Arial" pitchFamily="34" charset="0"/>
              </a:rPr>
              <a:t>Suppose Q is expression in infix form. This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pseudocode</a:t>
            </a:r>
            <a:r>
              <a:rPr lang="en-US" sz="31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covert this expression into equivalent postfix expression P</a:t>
            </a:r>
          </a:p>
          <a:p>
            <a:pPr marL="457200" indent="-457200">
              <a:buAutoNum type="arabicParenR"/>
            </a:pPr>
            <a:r>
              <a:rPr lang="en-US" dirty="0" smtClean="0"/>
              <a:t>Scan Q from left to right and repeat Steps 2 to 5 for each element of Q until the end of Expression</a:t>
            </a:r>
          </a:p>
          <a:p>
            <a:pPr marL="457200" indent="-457200">
              <a:buAutoNum type="arabicParenR"/>
            </a:pPr>
            <a:r>
              <a:rPr lang="en-US" dirty="0" smtClean="0"/>
              <a:t>If an operand is encountered, add it to P</a:t>
            </a:r>
          </a:p>
          <a:p>
            <a:pPr marL="457200" indent="-457200">
              <a:buAutoNum type="arabicParenR"/>
            </a:pPr>
            <a:r>
              <a:rPr lang="en-US" dirty="0" smtClean="0"/>
              <a:t>If a left parenthesis is encountered, push it onto stack</a:t>
            </a:r>
          </a:p>
          <a:p>
            <a:pPr marL="457200" indent="-457200">
              <a:buAutoNum type="arabicParenR"/>
            </a:pPr>
            <a:r>
              <a:rPr lang="en-US" dirty="0" smtClean="0"/>
              <a:t>If an operator is encountered then:</a:t>
            </a:r>
          </a:p>
          <a:p>
            <a:pPr marL="457200" indent="-457200">
              <a:buNone/>
            </a:pPr>
            <a:r>
              <a:rPr lang="en-US" dirty="0" smtClean="0"/>
              <a:t>      a)  Repeatedly  pop from stack and add to P each operator which has the same precedence as or higher precedence than (?)</a:t>
            </a:r>
          </a:p>
          <a:p>
            <a:pPr marL="457200" indent="-457200">
              <a:buNone/>
            </a:pPr>
            <a:r>
              <a:rPr lang="en-US" dirty="0" smtClean="0"/>
              <a:t>      b)   Add (?) to stack</a:t>
            </a:r>
          </a:p>
          <a:p>
            <a:pPr marL="457200" indent="-457200">
              <a:buAutoNum type="arabicParenR" startAt="5"/>
            </a:pPr>
            <a:r>
              <a:rPr lang="en-US" dirty="0" smtClean="0"/>
              <a:t>If a right parenthesis is encountered then:</a:t>
            </a:r>
          </a:p>
          <a:p>
            <a:pPr marL="457200" indent="-457200">
              <a:buNone/>
            </a:pPr>
            <a:r>
              <a:rPr lang="en-US" dirty="0" smtClean="0"/>
              <a:t>       a) Repeatedly pop from stack and add to P each operator until a left parenthesis is encountered</a:t>
            </a:r>
          </a:p>
          <a:p>
            <a:pPr marL="457200" indent="-457200">
              <a:buNone/>
            </a:pPr>
            <a:r>
              <a:rPr lang="en-US" dirty="0" smtClean="0"/>
              <a:t>        b) remove left parenthesis</a:t>
            </a:r>
          </a:p>
          <a:p>
            <a:pPr marL="457200" indent="-457200">
              <a:buNone/>
            </a:pPr>
            <a:r>
              <a:rPr lang="en-US" dirty="0" smtClean="0"/>
              <a:t>6)   Exit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for Infix to postfix Conversion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Stack s;	//declare  s stack</a:t>
            </a:r>
          </a:p>
          <a:p>
            <a:pPr marL="0" indent="0">
              <a:buNone/>
            </a:pPr>
            <a:r>
              <a:rPr lang="en-US" sz="2400" dirty="0"/>
              <a:t>While(not end of input){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c= </a:t>
            </a:r>
            <a:r>
              <a:rPr lang="en-US" sz="2400" dirty="0"/>
              <a:t>next </a:t>
            </a:r>
            <a:r>
              <a:rPr lang="en-US" sz="2400" dirty="0" smtClean="0"/>
              <a:t>input character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if </a:t>
            </a:r>
            <a:r>
              <a:rPr lang="en-US" sz="2400" dirty="0" smtClean="0"/>
              <a:t>(c </a:t>
            </a:r>
            <a:r>
              <a:rPr lang="en-US" sz="2400" dirty="0"/>
              <a:t>is an operand)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smtClean="0"/>
              <a:t>add c to postfix string;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else{</a:t>
            </a:r>
          </a:p>
          <a:p>
            <a:pPr marL="0" indent="0">
              <a:buNone/>
            </a:pPr>
            <a:r>
              <a:rPr lang="en-US" sz="2400" dirty="0" smtClean="0"/>
              <a:t>		while(!</a:t>
            </a:r>
            <a:r>
              <a:rPr lang="en-US" sz="2400" dirty="0" err="1" smtClean="0"/>
              <a:t>s.empty</a:t>
            </a:r>
            <a:r>
              <a:rPr lang="en-US" sz="2400" dirty="0" smtClean="0"/>
              <a:t>() &amp;&amp; </a:t>
            </a:r>
            <a:r>
              <a:rPr lang="en-US" sz="2400" dirty="0" err="1" smtClean="0"/>
              <a:t>prcd</a:t>
            </a:r>
            <a:r>
              <a:rPr lang="en-US" sz="2400" dirty="0" smtClean="0"/>
              <a:t>(</a:t>
            </a:r>
            <a:r>
              <a:rPr lang="en-US" sz="2400" dirty="0" err="1" smtClean="0"/>
              <a:t>s.top</a:t>
            </a:r>
            <a:r>
              <a:rPr lang="en-US" sz="2400" dirty="0" smtClean="0"/>
              <a:t>(),c))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op= </a:t>
            </a:r>
            <a:r>
              <a:rPr lang="en-US" sz="2400" dirty="0" err="1" smtClean="0"/>
              <a:t>s.pop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add op to the postfix string;	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   }	</a:t>
            </a:r>
            <a:r>
              <a:rPr lang="en-US" sz="2400" dirty="0" err="1" smtClean="0"/>
              <a:t>s.push</a:t>
            </a:r>
            <a:r>
              <a:rPr lang="en-US" sz="2400" dirty="0" smtClean="0"/>
              <a:t>(c);	} //end of </a:t>
            </a:r>
            <a:r>
              <a:rPr lang="en-US" sz="2400" dirty="0" smtClean="0"/>
              <a:t>else</a:t>
            </a:r>
          </a:p>
          <a:p>
            <a:pPr marL="0" indent="0">
              <a:buNone/>
            </a:pPr>
            <a:r>
              <a:rPr lang="en-US" sz="2400" dirty="0" smtClean="0"/>
              <a:t>} end of while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42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Algorithm for Infix to postfix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While (!</a:t>
            </a:r>
            <a:r>
              <a:rPr lang="en-US" dirty="0" err="1" smtClean="0"/>
              <a:t>s.empty</a:t>
            </a:r>
            <a:r>
              <a:rPr lang="en-US" dirty="0" smtClean="0"/>
              <a:t>())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op=</a:t>
            </a:r>
            <a:r>
              <a:rPr lang="en-US" dirty="0" err="1" smtClean="0"/>
              <a:t>s.pop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add op to postfix string;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//</a:t>
            </a:r>
            <a:r>
              <a:rPr lang="en-US" sz="2800" dirty="0" err="1" smtClean="0"/>
              <a:t>prcd</a:t>
            </a:r>
            <a:r>
              <a:rPr lang="en-US" sz="2800" dirty="0" smtClean="0"/>
              <a:t>(op1,op2)</a:t>
            </a:r>
          </a:p>
          <a:p>
            <a:pPr marL="0" indent="0">
              <a:buNone/>
            </a:pPr>
            <a:r>
              <a:rPr lang="en-US" sz="2800" dirty="0" smtClean="0"/>
              <a:t>Where op1 and op2 are two operators</a:t>
            </a:r>
          </a:p>
          <a:p>
            <a:pPr marL="0" indent="0">
              <a:buNone/>
            </a:pPr>
            <a:r>
              <a:rPr lang="en-US" sz="2800" dirty="0" smtClean="0"/>
              <a:t>It returns true if op1 has precedence over op2</a:t>
            </a:r>
          </a:p>
          <a:p>
            <a:pPr marL="0" indent="0">
              <a:buNone/>
            </a:pPr>
            <a:r>
              <a:rPr lang="en-US" sz="2800" dirty="0" smtClean="0"/>
              <a:t>e.g. </a:t>
            </a:r>
            <a:r>
              <a:rPr lang="en-US" sz="2800" dirty="0" err="1" smtClean="0"/>
              <a:t>prcd</a:t>
            </a:r>
            <a:r>
              <a:rPr lang="en-US" sz="2800" dirty="0" smtClean="0"/>
              <a:t>(*,+)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4484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PSN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en-US" sz="2400" dirty="0" smtClean="0"/>
              <a:t>A +  (B + C * D ^2 + 3)</a:t>
            </a:r>
          </a:p>
          <a:p>
            <a:pPr marL="514350" indent="-514350">
              <a:buAutoNum type="arabicPlain"/>
            </a:pPr>
            <a:r>
              <a:rPr lang="en-US" sz="2400" dirty="0" smtClean="0"/>
              <a:t>((A+B) * C –(D-E)) *(F+G)</a:t>
            </a:r>
          </a:p>
          <a:p>
            <a:pPr marL="514350" indent="-514350">
              <a:buAutoNum type="arabicPlain"/>
            </a:pPr>
            <a:r>
              <a:rPr lang="en-US" sz="2400" dirty="0" smtClean="0"/>
              <a:t>A – B / (C* D^E)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Assignments</a:t>
            </a:r>
          </a:p>
          <a:p>
            <a:pPr marL="514350" indent="-514350">
              <a:buAutoNum type="arabicPlain"/>
            </a:pPr>
            <a:r>
              <a:rPr lang="en-US" sz="2400" dirty="0" smtClean="0"/>
              <a:t>Write an algorithm that should evaluate a postfix expression</a:t>
            </a:r>
          </a:p>
          <a:p>
            <a:pPr marL="514350" indent="-514350">
              <a:buAutoNum type="arabicPlain"/>
            </a:pPr>
            <a:r>
              <a:rPr lang="en-US" sz="2400" dirty="0" smtClean="0"/>
              <a:t>Write a program to convert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a) A prefix expression to postfix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b) A postfix expression to prefix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c)  A prefix  expression to infix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d) A postfix expression to infix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 err="1" smtClean="0"/>
              <a:t>Pseudocode</a:t>
            </a:r>
            <a:r>
              <a:rPr lang="en-GB" dirty="0" smtClean="0"/>
              <a:t> for evaluation of PSN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1  Scan the Postfix string from left to right.</a:t>
            </a:r>
          </a:p>
          <a:p>
            <a:pPr>
              <a:buNone/>
            </a:pPr>
            <a:r>
              <a:rPr lang="en-GB" dirty="0" smtClean="0"/>
              <a:t> 2  Initialize an empty stack.</a:t>
            </a:r>
          </a:p>
          <a:p>
            <a:pPr marL="514350" indent="-514350">
              <a:buAutoNum type="arabicPlain" startAt="3"/>
            </a:pPr>
            <a:r>
              <a:rPr lang="en-GB" dirty="0" smtClean="0"/>
              <a:t>Repeat step 4 until the end of string</a:t>
            </a:r>
          </a:p>
          <a:p>
            <a:pPr marL="514350" indent="-514350">
              <a:buAutoNum type="arabicPlain" startAt="3"/>
            </a:pPr>
            <a:r>
              <a:rPr lang="en-GB" dirty="0" smtClean="0"/>
              <a:t>If the scanned character is an operand, Push it to the stack. </a:t>
            </a:r>
          </a:p>
          <a:p>
            <a:pPr marL="514350" indent="-514350">
              <a:buNone/>
            </a:pPr>
            <a:r>
              <a:rPr lang="en-GB" dirty="0" smtClean="0"/>
              <a:t>	Else</a:t>
            </a:r>
          </a:p>
          <a:p>
            <a:pPr lvl="1">
              <a:buNone/>
            </a:pPr>
            <a:r>
              <a:rPr lang="en-GB" dirty="0" smtClean="0"/>
              <a:t>a)  If the scanned character is an Operator, pop top two elements and apply operator.</a:t>
            </a:r>
          </a:p>
          <a:p>
            <a:pPr lvl="1">
              <a:buNone/>
            </a:pPr>
            <a:r>
              <a:rPr lang="en-GB" dirty="0" smtClean="0"/>
              <a:t> b) Push result back on top of stack</a:t>
            </a:r>
          </a:p>
          <a:p>
            <a:pPr marL="342900" lvl="1" indent="-342900">
              <a:buNone/>
            </a:pPr>
            <a:r>
              <a:rPr lang="en-GB" sz="3200" dirty="0" smtClean="0"/>
              <a:t>5     Pop last value from stack</a:t>
            </a:r>
          </a:p>
          <a:p>
            <a:pPr>
              <a:buNone/>
            </a:pPr>
            <a:r>
              <a:rPr lang="en-GB" dirty="0" smtClean="0"/>
              <a:t>5    Exit.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GB" dirty="0"/>
              <a:t>Algorithm for evaluation of PSN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Stack s;	//declare  s stack</a:t>
            </a:r>
          </a:p>
          <a:p>
            <a:pPr marL="0" indent="0">
              <a:buNone/>
            </a:pPr>
            <a:r>
              <a:rPr lang="en-US" sz="2400" dirty="0" smtClean="0"/>
              <a:t>While(not end of input){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e=get next element of input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if (e is an operand)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</a:t>
            </a:r>
            <a:r>
              <a:rPr lang="en-US" sz="2400" dirty="0" smtClean="0"/>
              <a:t>(e);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else{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op2=</a:t>
            </a:r>
            <a:r>
              <a:rPr lang="en-US" sz="2400" dirty="0" err="1" smtClean="0"/>
              <a:t>s.pop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op1=</a:t>
            </a:r>
            <a:r>
              <a:rPr lang="en-US" sz="2400" dirty="0" err="1" smtClean="0"/>
              <a:t>s.pop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value=result of op1 and op2 by applying operator 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s.push</a:t>
            </a:r>
            <a:r>
              <a:rPr lang="en-US" sz="2400" dirty="0" smtClean="0"/>
              <a:t>(value);	}</a:t>
            </a:r>
          </a:p>
          <a:p>
            <a:pPr marL="0" indent="0">
              <a:buNone/>
            </a:pPr>
            <a:r>
              <a:rPr lang="en-US" sz="2400" dirty="0" smtClean="0"/>
              <a:t>}	</a:t>
            </a:r>
            <a:r>
              <a:rPr lang="en-US" sz="2400" dirty="0" err="1" smtClean="0"/>
              <a:t>finalresult</a:t>
            </a:r>
            <a:r>
              <a:rPr lang="en-US" sz="2400" dirty="0" smtClean="0"/>
              <a:t>=</a:t>
            </a:r>
            <a:r>
              <a:rPr lang="en-US" sz="2400" dirty="0" err="1" smtClean="0"/>
              <a:t>s.pop</a:t>
            </a:r>
            <a:r>
              <a:rPr lang="en-US" sz="2400" dirty="0" smtClean="0"/>
              <a:t>();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77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GB" dirty="0" smtClean="0"/>
              <a:t> infix expression: 1+ 2 *3</a:t>
            </a:r>
          </a:p>
          <a:p>
            <a:r>
              <a:rPr lang="en-GB" dirty="0" smtClean="0"/>
              <a:t>Postfix                 : </a:t>
            </a:r>
            <a:r>
              <a:rPr lang="en-US" b="1" dirty="0" smtClean="0">
                <a:latin typeface="Courier" pitchFamily="49" charset="0"/>
              </a:rPr>
              <a:t>1 2 3 * +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    Symbol                                   Stack                    </a:t>
            </a:r>
          </a:p>
          <a:p>
            <a:pPr>
              <a:buNone/>
            </a:pPr>
            <a:r>
              <a:rPr lang="en-GB" dirty="0" smtClean="0"/>
              <a:t>          </a:t>
            </a:r>
            <a:r>
              <a:rPr lang="en-GB" sz="2800" dirty="0" smtClean="0"/>
              <a:t>1                                              1</a:t>
            </a:r>
          </a:p>
          <a:p>
            <a:pPr>
              <a:buNone/>
            </a:pPr>
            <a:r>
              <a:rPr lang="en-GB" sz="2800" dirty="0" smtClean="0"/>
              <a:t>           2                                               1, 2</a:t>
            </a:r>
          </a:p>
          <a:p>
            <a:pPr>
              <a:buNone/>
            </a:pPr>
            <a:r>
              <a:rPr lang="en-GB" sz="2800" dirty="0" smtClean="0"/>
              <a:t>           3                                               1, 2, 3</a:t>
            </a:r>
          </a:p>
          <a:p>
            <a:pPr>
              <a:buNone/>
            </a:pPr>
            <a:r>
              <a:rPr lang="en-GB" sz="2800" dirty="0" smtClean="0"/>
              <a:t>           *                                               1, 6</a:t>
            </a:r>
          </a:p>
          <a:p>
            <a:pPr>
              <a:buNone/>
            </a:pPr>
            <a:r>
              <a:rPr lang="en-GB" sz="2800" dirty="0" smtClean="0"/>
              <a:t>           +                                               7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Example  </a:t>
            </a:r>
            <a:r>
              <a:rPr lang="en-US" sz="3600" dirty="0" smtClean="0"/>
              <a:t>Infix: A+(B*C)/D </a:t>
            </a:r>
            <a:r>
              <a:rPr lang="en-US" sz="3600" dirty="0" err="1" smtClean="0"/>
              <a:t>Postfix:ABC</a:t>
            </a:r>
            <a:r>
              <a:rPr lang="en-US" sz="3600" dirty="0" smtClean="0"/>
              <a:t>*D/+ </a:t>
            </a:r>
            <a:br>
              <a:rPr lang="en-US" sz="3600" dirty="0" smtClean="0"/>
            </a:br>
            <a:r>
              <a:rPr lang="en-US" sz="3600" dirty="0" smtClean="0"/>
              <a:t>with A=2, B=3, C=4 and D=6</a:t>
            </a:r>
            <a:br>
              <a:rPr lang="en-US" sz="36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Symbol	Stack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A			2		PUSH(A=2)</a:t>
            </a:r>
          </a:p>
          <a:p>
            <a:pPr>
              <a:buNone/>
            </a:pPr>
            <a:r>
              <a:rPr lang="en-US" sz="2800" dirty="0" smtClean="0"/>
              <a:t>	B			2 3		 PUSH(B=3)</a:t>
            </a:r>
          </a:p>
          <a:p>
            <a:pPr>
              <a:buNone/>
            </a:pPr>
            <a:r>
              <a:rPr lang="en-US" sz="2800" dirty="0" smtClean="0"/>
              <a:t>	C			2 3 4		 PUSH(C=4)</a:t>
            </a:r>
          </a:p>
          <a:p>
            <a:pPr>
              <a:buNone/>
            </a:pPr>
            <a:r>
              <a:rPr lang="en-US" sz="2800" dirty="0" smtClean="0"/>
              <a:t>	*			2 12		POP(4),POP(3),PUSH(R)</a:t>
            </a:r>
          </a:p>
          <a:p>
            <a:pPr>
              <a:buNone/>
            </a:pPr>
            <a:r>
              <a:rPr lang="en-US" sz="2800" dirty="0" smtClean="0"/>
              <a:t>	D			2 12 6		 PUSH(D=6)</a:t>
            </a:r>
          </a:p>
          <a:p>
            <a:pPr>
              <a:buNone/>
            </a:pPr>
            <a:r>
              <a:rPr lang="en-US" sz="2800" dirty="0" smtClean="0"/>
              <a:t>	/			2 2		</a:t>
            </a:r>
            <a:r>
              <a:rPr lang="en-US" sz="2400" dirty="0" smtClean="0"/>
              <a:t>POP(6),POP(12),PUSH(R)</a:t>
            </a:r>
          </a:p>
          <a:p>
            <a:pPr>
              <a:buNone/>
            </a:pPr>
            <a:r>
              <a:rPr lang="en-US" sz="2800" dirty="0" smtClean="0"/>
              <a:t>	+			4		 POP(2),POP(2),PUSH(R)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of PSN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Evaluate the following postfix expression using stack.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mtClean="0"/>
              <a:t>6  2  </a:t>
            </a:r>
            <a:r>
              <a:rPr lang="en-US" dirty="0" smtClean="0"/>
              <a:t>3 + </a:t>
            </a:r>
            <a:r>
              <a:rPr lang="en-US" smtClean="0"/>
              <a:t>- 3  8  2  / </a:t>
            </a:r>
            <a:r>
              <a:rPr lang="en-US" dirty="0" smtClean="0"/>
              <a:t>+ </a:t>
            </a:r>
            <a:r>
              <a:rPr lang="en-US" smtClean="0"/>
              <a:t>*  2  - 3 </a:t>
            </a:r>
            <a:r>
              <a:rPr lang="en-US" dirty="0" smtClean="0"/>
              <a:t>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Stack using Arrays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no of elements that can be inserted in a stack is the dimension of array. The current position of stack(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i.e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its size is known by a pointer called its top.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Algorithm to insert data in stack  Push(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S,Top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X, N)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1     If Top &gt;= N then 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write (‘Stack full’) and exit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2    Top=Top+1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3     S[Top]= X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4     Exit</a:t>
            </a:r>
          </a:p>
          <a:p>
            <a:pPr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Stack Operations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Algorithm to delete an element from Stack  Pop(S, Top)</a:t>
            </a:r>
          </a:p>
          <a:p>
            <a:pPr marL="457200" indent="-457200">
              <a:buAutoNum type="arabicPlain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Top=  0 then</a:t>
            </a:r>
          </a:p>
          <a:p>
            <a:pPr marL="457200" indent="-45720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write(‘ stack is empty’) and exit</a:t>
            </a:r>
          </a:p>
          <a:p>
            <a:pPr marL="457200" indent="-457200">
              <a:buAutoNum type="arabicPlain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Pop = S[Top]</a:t>
            </a:r>
          </a:p>
          <a:p>
            <a:pPr marL="457200" indent="-457200">
              <a:buAutoNum type="arabicPlain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Top=  Top-1</a:t>
            </a:r>
          </a:p>
          <a:p>
            <a:pPr marL="457200" indent="-457200">
              <a:buAutoNum type="arabicPlain" startAt="2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Exit</a:t>
            </a:r>
          </a:p>
          <a:p>
            <a:pPr marL="457200" indent="-457200">
              <a:buNone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                   Applications of Stack</a:t>
            </a:r>
          </a:p>
          <a:p>
            <a:pPr marL="514350" indent="-514350">
              <a:buAutoNum type="roman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Recursion</a:t>
            </a:r>
          </a:p>
          <a:p>
            <a:pPr marL="514350" indent="-514350">
              <a:buAutoNum type="romanL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Evaluation of Arithmetic expressions</a:t>
            </a:r>
          </a:p>
          <a:p>
            <a:pPr marL="514350" indent="-51435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a)  Infix notation</a:t>
            </a:r>
          </a:p>
          <a:p>
            <a:pPr marL="514350" indent="-51435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b)  prefix notations</a:t>
            </a:r>
          </a:p>
          <a:p>
            <a:pPr marL="514350" indent="-51435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c) postfix notations</a:t>
            </a:r>
          </a:p>
          <a:p>
            <a:pPr marL="514350" indent="-51435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calling of a subprogram to itself is called recursions</a:t>
            </a:r>
          </a:p>
          <a:p>
            <a:pPr>
              <a:buNone/>
            </a:pPr>
            <a:r>
              <a:rPr lang="en-US" sz="2400" dirty="0" smtClean="0"/>
              <a:t>Examples:  Factorial of a number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Fact(N)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If  N= 0 then </a:t>
            </a:r>
          </a:p>
          <a:p>
            <a:pPr marL="514350" indent="-51435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Fact =1 </a:t>
            </a:r>
          </a:p>
          <a:p>
            <a:pPr marL="514350" indent="-514350">
              <a:buAutoNum type="arabicParenR" startAt="2"/>
            </a:pPr>
            <a:r>
              <a:rPr lang="en-US" sz="2400" dirty="0" smtClean="0"/>
              <a:t>Fact=  N* Fact(N-1)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 smtClean="0"/>
              <a:t>       </a:t>
            </a:r>
            <a:r>
              <a:rPr lang="en-US" sz="2800" b="1" dirty="0" smtClean="0"/>
              <a:t>Polish Suffix notations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It is named after Polish mathematician  Jan Lukasiewiez. The operator symbol is placed before its two operands in this notations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Examples:    +XY, AB+,   CD-,     EF*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Application of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Fact(</a:t>
            </a:r>
            <a:r>
              <a:rPr lang="en-US" dirty="0" err="1" smtClean="0"/>
              <a:t>int</a:t>
            </a:r>
            <a:r>
              <a:rPr lang="en-US" dirty="0" smtClean="0"/>
              <a:t> f) { </a:t>
            </a:r>
          </a:p>
          <a:p>
            <a:r>
              <a:rPr lang="en-US" dirty="0" smtClean="0"/>
              <a:t>if (f == 1) return 1;</a:t>
            </a:r>
            <a:br>
              <a:rPr lang="en-US" dirty="0" smtClean="0"/>
            </a:br>
            <a:r>
              <a:rPr lang="en-US" dirty="0" smtClean="0"/>
              <a:t>    return (f * Fact(f - 1));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err="1" smtClean="0"/>
              <a:t>int</a:t>
            </a:r>
            <a:r>
              <a:rPr lang="en-US" dirty="0" smtClean="0"/>
              <a:t> fact;</a:t>
            </a:r>
            <a:br>
              <a:rPr lang="en-US" dirty="0" smtClean="0"/>
            </a:br>
            <a:r>
              <a:rPr lang="en-US" dirty="0" smtClean="0"/>
              <a:t>    fact = Fact(4);</a:t>
            </a:r>
            <a:br>
              <a:rPr lang="en-US" dirty="0" smtClean="0"/>
            </a:br>
            <a:r>
              <a:rPr lang="en-US" dirty="0" smtClean="0"/>
              <a:t>    </a:t>
            </a:r>
            <a:r>
              <a:rPr lang="en-US" dirty="0" err="1" smtClean="0"/>
              <a:t>printf</a:t>
            </a:r>
            <a:r>
              <a:rPr lang="en-US" dirty="0" smtClean="0"/>
              <a:t>("Factorial is %d", fact);</a:t>
            </a:r>
            <a:br>
              <a:rPr lang="en-US" dirty="0" smtClean="0"/>
            </a:br>
            <a:r>
              <a:rPr lang="en-US" dirty="0" smtClean="0"/>
              <a:t>    return 0;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http://3.bp.blogspot.com/-MGd0AoqsttI/UTM2L0xnykI/AAAAAAAAAGw/afVNLFfb3fY/s320/recurFact.pn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133600"/>
            <a:ext cx="3051810" cy="267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Application of Stack</a:t>
            </a:r>
            <a:endParaRPr lang="en-US" sz="3600" dirty="0"/>
          </a:p>
        </p:txBody>
      </p:sp>
      <p:pic>
        <p:nvPicPr>
          <p:cNvPr id="6" name="Content Placeholder 5" descr="Stack representation of factorial program using recursion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066800"/>
            <a:ext cx="7315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PSN notations</a:t>
            </a:r>
            <a:endParaRPr lang="en-US" dirty="0"/>
          </a:p>
        </p:txBody>
      </p:sp>
      <p:pic>
        <p:nvPicPr>
          <p:cNvPr id="1026" name="Picture 2" descr="III. Evaluating arithmetic expressions: &#10;INFIX notation: &#10;The general way of writing arithmetic &#10;expressions is known as i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841" y="1600200"/>
            <a:ext cx="60283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76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PSN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notations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Polish Suffix Notation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702263"/>
              </p:ext>
            </p:extLst>
          </p:nvPr>
        </p:nvGraphicFramePr>
        <p:xfrm>
          <a:off x="1447800" y="1676400"/>
          <a:ext cx="5900737" cy="3284061"/>
        </p:xfrm>
        <a:graphic>
          <a:graphicData uri="http://schemas.openxmlformats.org/drawingml/2006/table">
            <a:tbl>
              <a:tblPr/>
              <a:tblGrid>
                <a:gridCol w="2914944"/>
                <a:gridCol w="2985793"/>
              </a:tblGrid>
              <a:tr h="410508">
                <a:tc>
                  <a:txBody>
                    <a:bodyPr/>
                    <a:lstStyle/>
                    <a:p>
                      <a:r>
                        <a:rPr lang="en-US" dirty="0"/>
                        <a:t>Infix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Postfix</a:t>
                      </a:r>
                      <a:endParaRPr lang="en-US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873553">
                <a:tc>
                  <a:txBody>
                    <a:bodyPr/>
                    <a:lstStyle/>
                    <a:p>
                      <a:r>
                        <a:rPr lang="pt-BR" dirty="0"/>
                        <a:t>A + B </a:t>
                      </a:r>
                      <a:br>
                        <a:rPr lang="pt-BR" dirty="0"/>
                      </a:br>
                      <a:r>
                        <a:rPr lang="pt-BR" dirty="0"/>
                        <a:t>12 + 60 – 23 </a:t>
                      </a:r>
                      <a:br>
                        <a:rPr lang="pt-BR" dirty="0"/>
                      </a:br>
                      <a:r>
                        <a:rPr lang="pt-BR" dirty="0"/>
                        <a:t>(A + B)*(C – D ) </a:t>
                      </a:r>
                      <a:br>
                        <a:rPr lang="pt-BR" dirty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* (B + C / D) </a:t>
                      </a:r>
                      <a:endParaRPr lang="pt-BR" dirty="0" smtClean="0"/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* (B + C) / D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endParaRPr lang="pt-BR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B + </a:t>
                      </a:r>
                      <a:br>
                        <a:rPr lang="pt-BR" dirty="0"/>
                      </a:br>
                      <a:r>
                        <a:rPr lang="pt-BR" dirty="0"/>
                        <a:t>12 60 + 23 – </a:t>
                      </a:r>
                      <a:br>
                        <a:rPr lang="pt-BR" dirty="0"/>
                      </a:br>
                      <a:r>
                        <a:rPr lang="pt-BR" dirty="0"/>
                        <a:t>A B + C D </a:t>
                      </a:r>
                      <a:r>
                        <a:rPr lang="pt-BR" dirty="0" smtClean="0"/>
                        <a:t>– * </a:t>
                      </a:r>
                      <a:br>
                        <a:rPr lang="pt-BR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B C D / + * 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B C + * D /</a:t>
                      </a:r>
                      <a:endParaRPr lang="pt-BR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3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PSN notations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expressions in which operands are preceded by the operators are called PSN notations or postfix notations.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  Following are PSN notations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AB+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DE*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ABC*+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Convert  A+B*C into PSN</a:t>
            </a:r>
          </a:p>
          <a:p>
            <a:pPr>
              <a:buNone/>
            </a:pPr>
            <a:r>
              <a:rPr lang="en-US" sz="2400" dirty="0" smtClean="0"/>
              <a:t>     Symbol scanned              operator Stack                         PSN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A                                                                                           </a:t>
            </a:r>
            <a:r>
              <a:rPr lang="en-US" sz="2400" dirty="0" err="1" smtClean="0"/>
              <a:t>A</a:t>
            </a:r>
            <a:endParaRPr lang="en-US" sz="2400" dirty="0" smtClean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+                                                  +                                       A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B                                                  +                                       AB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*                                                  +*                                     AB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C                                                  +*                                     ABC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$                                                                                           ABC *+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719</Words>
  <Application>Microsoft Office PowerPoint</Application>
  <PresentationFormat>On-screen Show (4:3)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Stack</vt:lpstr>
      <vt:lpstr>Stack using Arrays</vt:lpstr>
      <vt:lpstr>Stack Operations</vt:lpstr>
      <vt:lpstr>Recursion</vt:lpstr>
      <vt:lpstr>Application of Stack</vt:lpstr>
      <vt:lpstr>Application of Stack</vt:lpstr>
      <vt:lpstr>PSN notations</vt:lpstr>
      <vt:lpstr>PSN notations Polish Suffix Notation</vt:lpstr>
      <vt:lpstr>PSN notations</vt:lpstr>
      <vt:lpstr>RPN(Q, P)</vt:lpstr>
      <vt:lpstr>Algorithm for Infix to postfix Conversion</vt:lpstr>
      <vt:lpstr>Algorithm for Infix to postfix Conversion</vt:lpstr>
      <vt:lpstr>PSN Exercise</vt:lpstr>
      <vt:lpstr>Pseudocode for evaluation of PSN</vt:lpstr>
      <vt:lpstr>Algorithm for evaluation of PSN</vt:lpstr>
      <vt:lpstr>Example</vt:lpstr>
      <vt:lpstr> Example  Infix: A+(B*C)/D Postfix:ABC*D/+  with A=2, B=3, C=4 and D=6 </vt:lpstr>
      <vt:lpstr>Evaluation of PSN</vt:lpstr>
    </vt:vector>
  </TitlesOfParts>
  <Company>COMSATS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GHAFOOR</dc:creator>
  <cp:lastModifiedBy>imran latif</cp:lastModifiedBy>
  <cp:revision>69</cp:revision>
  <cp:lastPrinted>2013-09-16T04:39:45Z</cp:lastPrinted>
  <dcterms:created xsi:type="dcterms:W3CDTF">2011-09-20T07:40:49Z</dcterms:created>
  <dcterms:modified xsi:type="dcterms:W3CDTF">2016-09-28T06:34:35Z</dcterms:modified>
</cp:coreProperties>
</file>