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3"/>
  </p:notesMasterIdLst>
  <p:sldIdLst>
    <p:sldId id="256" r:id="rId2"/>
    <p:sldId id="257" r:id="rId3"/>
    <p:sldId id="351" r:id="rId4"/>
    <p:sldId id="345" r:id="rId5"/>
    <p:sldId id="346" r:id="rId6"/>
    <p:sldId id="352" r:id="rId7"/>
    <p:sldId id="347" r:id="rId8"/>
    <p:sldId id="348" r:id="rId9"/>
    <p:sldId id="258" r:id="rId10"/>
    <p:sldId id="329" r:id="rId11"/>
    <p:sldId id="335" r:id="rId12"/>
    <p:sldId id="353" r:id="rId13"/>
    <p:sldId id="338" r:id="rId14"/>
    <p:sldId id="354" r:id="rId15"/>
    <p:sldId id="349" r:id="rId16"/>
    <p:sldId id="350" r:id="rId17"/>
    <p:sldId id="331" r:id="rId18"/>
    <p:sldId id="355" r:id="rId19"/>
    <p:sldId id="334" r:id="rId20"/>
    <p:sldId id="337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190DD-603F-489F-84DA-E65F7F03CEC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BDF25-938C-4CAC-A4CF-47702A5E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5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BDF25-938C-4CAC-A4CF-47702A5E90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9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091B59F-689E-49F1-A3FE-89A6C67BD803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9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624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38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501957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1099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9940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3577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3547-BFB5-4504-A091-0F5EC42F8370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65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F102D7-41BD-4B9E-A6FE-3F9F573799C2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7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8893-E556-4398-AC31-E96551C1D19A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1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D9BB99-18A1-4642-8A16-9AA2DA78743D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0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4DC9-CBD4-4AF4-9314-7655476813B4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9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1CAC-AE28-4CE3-8423-252D3E32D9DD}" type="datetime1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3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EDB-53E1-49C6-9547-6CC12C5A8BE2}" type="datetime1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3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A9DB-536E-4E5E-929A-46F8BB105799}" type="datetime1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7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3166-6E5C-471C-AB60-C12D4BD5374F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6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7016-3112-486A-8C0A-32BD42CA97AA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8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286484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+mn-lt"/>
              </a:rPr>
              <a:t>CSC371-Database Systems I </a:t>
            </a:r>
            <a:r>
              <a:rPr lang="en-US" dirty="0"/>
              <a:t>Lecture-10</a:t>
            </a:r>
            <a:r>
              <a:rPr lang="en-US" dirty="0">
                <a:latin typeface="+mn-lt"/>
              </a:rPr>
              <a:t>(Lab)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			            (Fall2023)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1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81"/>
    </mc:Choice>
    <mc:Fallback xmlns="">
      <p:transition spd="slow" advTm="2078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126E-2248-4AED-B1F8-9C8A6185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9"/>
            <a:ext cx="8596668" cy="519046"/>
          </a:xfrm>
        </p:spPr>
        <p:txBody>
          <a:bodyPr>
            <a:normAutofit fontScale="90000"/>
          </a:bodyPr>
          <a:lstStyle/>
          <a:p>
            <a:r>
              <a:rPr lang="en-US" dirty="0"/>
              <a:t>SQL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BD8C-78CA-47D4-8011-996D0812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675285"/>
            <a:ext cx="11408899" cy="6182715"/>
          </a:xfrm>
        </p:spPr>
        <p:txBody>
          <a:bodyPr>
            <a:normAutofit/>
          </a:bodyPr>
          <a:lstStyle/>
          <a:p>
            <a:r>
              <a:rPr lang="en-US" dirty="0"/>
              <a:t>Used to combine rows from two or more tables, based on a reference column between them.</a:t>
            </a:r>
          </a:p>
        </p:txBody>
      </p:sp>
      <p:pic>
        <p:nvPicPr>
          <p:cNvPr id="5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D88981-C497-4AC6-9D99-620005344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939" y="1933523"/>
            <a:ext cx="3782126" cy="2536008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CF44C3-4190-4B6F-8F12-DF4A14014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87" y="1933523"/>
            <a:ext cx="6756381" cy="2536008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A5C83989-85D9-4E40-990A-6919463B23A7}"/>
              </a:ext>
            </a:extLst>
          </p:cNvPr>
          <p:cNvSpPr/>
          <p:nvPr/>
        </p:nvSpPr>
        <p:spPr>
          <a:xfrm>
            <a:off x="6417015" y="4555332"/>
            <a:ext cx="225083" cy="71684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AF384053-63BC-4FE6-B3DA-DB0B0296D5B7}"/>
              </a:ext>
            </a:extLst>
          </p:cNvPr>
          <p:cNvSpPr/>
          <p:nvPr/>
        </p:nvSpPr>
        <p:spPr>
          <a:xfrm>
            <a:off x="7717635" y="4588496"/>
            <a:ext cx="225083" cy="71684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2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767B-806E-45A5-8200-AF25B109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7"/>
            <a:ext cx="8596668" cy="660400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Joining using 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28A8B-5C7B-4364-9109-7B7A94666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7"/>
            <a:ext cx="8596668" cy="5885126"/>
          </a:xfrm>
        </p:spPr>
        <p:txBody>
          <a:bodyPr>
            <a:normAutofit/>
          </a:bodyPr>
          <a:lstStyle/>
          <a:p>
            <a:pPr>
              <a:buNone/>
              <a:tabLst>
                <a:tab pos="1200150" algn="l"/>
              </a:tabLst>
              <a:defRPr/>
            </a:pPr>
            <a:r>
              <a:rPr lang="en-US" sz="2000" dirty="0"/>
              <a:t>SELECT	table1.column, table2.column</a:t>
            </a:r>
          </a:p>
          <a:p>
            <a:pPr>
              <a:buNone/>
              <a:tabLst>
                <a:tab pos="1200150" algn="l"/>
              </a:tabLst>
              <a:defRPr/>
            </a:pPr>
            <a:r>
              <a:rPr lang="en-US" sz="2000" dirty="0"/>
              <a:t>FROM	table1, table2</a:t>
            </a:r>
          </a:p>
          <a:p>
            <a:pPr>
              <a:buNone/>
              <a:tabLst>
                <a:tab pos="1200150" algn="l"/>
              </a:tabLst>
              <a:defRPr/>
            </a:pPr>
            <a:r>
              <a:rPr lang="en-US" sz="2000" dirty="0"/>
              <a:t>WHERE	table1.column1 = table2.column2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SELECT  </a:t>
            </a:r>
            <a:r>
              <a:rPr lang="en-US" sz="2000" dirty="0" err="1"/>
              <a:t>Staff.staffno</a:t>
            </a:r>
            <a:r>
              <a:rPr lang="en-US" sz="2000" dirty="0"/>
              <a:t>, </a:t>
            </a:r>
            <a:r>
              <a:rPr lang="en-US" sz="2000" dirty="0" err="1"/>
              <a:t>Staff.fname</a:t>
            </a:r>
            <a:r>
              <a:rPr lang="en-US" sz="2000" dirty="0"/>
              <a:t> ,</a:t>
            </a:r>
            <a:r>
              <a:rPr lang="en-US" sz="2000" dirty="0" err="1"/>
              <a:t>Staff.branchno</a:t>
            </a:r>
            <a:r>
              <a:rPr lang="en-US" sz="2000" dirty="0"/>
              <a:t>, </a:t>
            </a:r>
            <a:r>
              <a:rPr lang="en-US" sz="2000" dirty="0" err="1"/>
              <a:t>Branch.city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FROM Branch, Staff </a:t>
            </a:r>
          </a:p>
          <a:p>
            <a:pPr marL="0" indent="0">
              <a:buNone/>
            </a:pPr>
            <a:r>
              <a:rPr lang="en-US" sz="2000" dirty="0"/>
              <a:t>Where  </a:t>
            </a:r>
            <a:r>
              <a:rPr lang="en-US" sz="2000" dirty="0" err="1"/>
              <a:t>Branch.branchno</a:t>
            </a:r>
            <a:r>
              <a:rPr lang="en-US" sz="2000" dirty="0"/>
              <a:t> = </a:t>
            </a:r>
            <a:r>
              <a:rPr lang="en-US" sz="2000" dirty="0" err="1"/>
              <a:t>Staff.branchno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FDCD9-E662-43A9-A81B-10B9DFE4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A picture containing cabinet, wooden, table, counter&#10;&#10;Description automatically generated">
            <a:extLst>
              <a:ext uri="{FF2B5EF4-FFF2-40B4-BE49-F238E27FC236}">
                <a16:creationId xmlns:a16="http://schemas.microsoft.com/office/drawing/2014/main" id="{8FBC4EF0-380F-4027-8A96-471A537F7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237" y="4011555"/>
            <a:ext cx="6561523" cy="253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9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83E6-2CCF-4F27-B6DA-65F3C1C0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5084"/>
            <a:ext cx="8596668" cy="661182"/>
          </a:xfrm>
        </p:spPr>
        <p:txBody>
          <a:bodyPr>
            <a:normAutofit fontScale="90000"/>
          </a:bodyPr>
          <a:lstStyle/>
          <a:p>
            <a:r>
              <a:rPr lang="en-US" dirty="0"/>
              <a:t>Alternative to where for Joining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134F7-3C18-4D54-B235-151DA6914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886266"/>
            <a:ext cx="9226321" cy="574665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SELECT * 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FROM table1 JOIN table2……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 [ON (</a:t>
            </a:r>
            <a:r>
              <a:rPr lang="en-US" dirty="0" err="1">
                <a:solidFill>
                  <a:schemeClr val="accent2"/>
                </a:solidFill>
              </a:rPr>
              <a:t>join_condition</a:t>
            </a:r>
            <a:r>
              <a:rPr lang="en-US" dirty="0">
                <a:solidFill>
                  <a:schemeClr val="accent2"/>
                </a:solidFill>
              </a:rPr>
              <a:t>)] </a:t>
            </a:r>
          </a:p>
          <a:p>
            <a:endParaRPr lang="en-US" dirty="0"/>
          </a:p>
          <a:p>
            <a:r>
              <a:rPr lang="en-US" dirty="0"/>
              <a:t>SELECT  </a:t>
            </a:r>
            <a:r>
              <a:rPr lang="en-US" dirty="0" err="1"/>
              <a:t>Staff.staffno</a:t>
            </a:r>
            <a:r>
              <a:rPr lang="en-US" dirty="0"/>
              <a:t>, </a:t>
            </a:r>
            <a:r>
              <a:rPr lang="en-US" dirty="0" err="1"/>
              <a:t>Staff.fname</a:t>
            </a:r>
            <a:r>
              <a:rPr lang="en-US" dirty="0"/>
              <a:t> ,</a:t>
            </a:r>
            <a:r>
              <a:rPr lang="en-US" dirty="0" err="1"/>
              <a:t>Staff.branchno</a:t>
            </a:r>
            <a:r>
              <a:rPr lang="en-US" dirty="0"/>
              <a:t>, </a:t>
            </a:r>
            <a:r>
              <a:rPr lang="en-US" dirty="0" err="1"/>
              <a:t>Branch.city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FROM Branch join Staff </a:t>
            </a:r>
          </a:p>
          <a:p>
            <a:pPr marL="0" indent="0">
              <a:buNone/>
            </a:pPr>
            <a:r>
              <a:rPr lang="en-US" dirty="0"/>
              <a:t>	ON  </a:t>
            </a:r>
            <a:r>
              <a:rPr lang="en-US" dirty="0" err="1"/>
              <a:t>Branch.branchno</a:t>
            </a:r>
            <a:r>
              <a:rPr lang="en-US" dirty="0"/>
              <a:t> = </a:t>
            </a:r>
            <a:r>
              <a:rPr lang="en-US" dirty="0" err="1"/>
              <a:t>Staff.branchno</a:t>
            </a:r>
            <a:r>
              <a:rPr lang="en-US" dirty="0"/>
              <a:t>;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2FA83-76C1-4427-9A82-3B17CB8D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A picture containing cabinet, wooden, table, counter&#10;&#10;Description automatically generated">
            <a:extLst>
              <a:ext uri="{FF2B5EF4-FFF2-40B4-BE49-F238E27FC236}">
                <a16:creationId xmlns:a16="http://schemas.microsoft.com/office/drawing/2014/main" id="{0AB6BB25-09CE-4E15-B01F-363DA11E2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237" y="4011555"/>
            <a:ext cx="6561523" cy="253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88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9F58-93EF-483E-A407-294485FC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13799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12AC2-AAD6-472F-8C9B-19F83E99B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51513"/>
            <a:ext cx="10042248" cy="6250249"/>
          </a:xfrm>
        </p:spPr>
        <p:txBody>
          <a:bodyPr/>
          <a:lstStyle/>
          <a:p>
            <a:r>
              <a:rPr lang="en-US" sz="3200" dirty="0"/>
              <a:t>Joining More than Two Tables</a:t>
            </a:r>
          </a:p>
          <a:p>
            <a:r>
              <a:rPr lang="en-US" sz="2000" dirty="0"/>
              <a:t>select </a:t>
            </a:r>
            <a:r>
              <a:rPr lang="en-US" sz="2000" dirty="0" err="1"/>
              <a:t>staff.staffno</a:t>
            </a:r>
            <a:r>
              <a:rPr lang="en-US" sz="2000" dirty="0"/>
              <a:t>, </a:t>
            </a:r>
            <a:r>
              <a:rPr lang="en-US" sz="2000" dirty="0" err="1"/>
              <a:t>staff.fname</a:t>
            </a:r>
            <a:r>
              <a:rPr lang="en-US" sz="2000" dirty="0"/>
              <a:t>, </a:t>
            </a:r>
            <a:r>
              <a:rPr lang="en-US" sz="2000" dirty="0" err="1"/>
              <a:t>propertyforrent.propertyno</a:t>
            </a:r>
            <a:r>
              <a:rPr lang="en-US" sz="2000" dirty="0"/>
              <a:t>, </a:t>
            </a:r>
            <a:r>
              <a:rPr lang="en-US" sz="2000" dirty="0" err="1"/>
              <a:t>privateowner.ownerno</a:t>
            </a:r>
            <a:r>
              <a:rPr lang="en-US" sz="2000" dirty="0"/>
              <a:t>, </a:t>
            </a:r>
            <a:r>
              <a:rPr lang="en-US" sz="2000" dirty="0" err="1"/>
              <a:t>privateowner.fname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From </a:t>
            </a:r>
            <a:r>
              <a:rPr lang="en-US" sz="2000" dirty="0" err="1"/>
              <a:t>Staff,PropertyForRent</a:t>
            </a:r>
            <a:r>
              <a:rPr lang="en-US" sz="2000" dirty="0"/>
              <a:t>, </a:t>
            </a:r>
            <a:r>
              <a:rPr lang="en-US" sz="2000" dirty="0" err="1"/>
              <a:t>PrivateOwner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Where </a:t>
            </a:r>
            <a:r>
              <a:rPr lang="en-US" sz="2000" dirty="0" err="1"/>
              <a:t>staff.staffno</a:t>
            </a:r>
            <a:r>
              <a:rPr lang="en-US" sz="2000" dirty="0"/>
              <a:t> = </a:t>
            </a:r>
            <a:r>
              <a:rPr lang="en-US" sz="2000" dirty="0" err="1"/>
              <a:t>propertyforrent.staffno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AND     </a:t>
            </a:r>
            <a:r>
              <a:rPr lang="en-US" sz="2000" dirty="0" err="1"/>
              <a:t>propertyforrent.ownerno</a:t>
            </a:r>
            <a:r>
              <a:rPr lang="en-US" sz="2000" dirty="0"/>
              <a:t> = </a:t>
            </a:r>
            <a:r>
              <a:rPr lang="en-US" sz="2000" dirty="0" err="1"/>
              <a:t>privateowner.ownerno</a:t>
            </a:r>
            <a:r>
              <a:rPr lang="en-US" sz="2000" dirty="0"/>
              <a:t>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E4AE6-A8C2-4DAD-9650-4AE37A6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A picture containing indoor, cabinet, wooden, room&#10;&#10;Description automatically generated">
            <a:extLst>
              <a:ext uri="{FF2B5EF4-FFF2-40B4-BE49-F238E27FC236}">
                <a16:creationId xmlns:a16="http://schemas.microsoft.com/office/drawing/2014/main" id="{457CFE81-20CB-45E0-BA40-30E77BC76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18" y="3213121"/>
            <a:ext cx="7962314" cy="31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59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9F58-93EF-483E-A407-294485FC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13799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12AC2-AAD6-472F-8C9B-19F83E99B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51513"/>
            <a:ext cx="10042248" cy="6250249"/>
          </a:xfrm>
        </p:spPr>
        <p:txBody>
          <a:bodyPr/>
          <a:lstStyle/>
          <a:p>
            <a:r>
              <a:rPr lang="en-US" sz="3200" dirty="0"/>
              <a:t>Joining More than Two Tables Alternative Approach</a:t>
            </a:r>
          </a:p>
          <a:p>
            <a:r>
              <a:rPr lang="en-US" sz="2000" dirty="0"/>
              <a:t>select </a:t>
            </a:r>
            <a:r>
              <a:rPr lang="en-US" sz="2000" dirty="0" err="1"/>
              <a:t>staff.staffno</a:t>
            </a:r>
            <a:r>
              <a:rPr lang="en-US" sz="2000" dirty="0"/>
              <a:t>, </a:t>
            </a:r>
            <a:r>
              <a:rPr lang="en-US" sz="2000" dirty="0" err="1"/>
              <a:t>staff.fname</a:t>
            </a:r>
            <a:r>
              <a:rPr lang="en-US" sz="2000" dirty="0"/>
              <a:t>, </a:t>
            </a:r>
            <a:r>
              <a:rPr lang="en-US" sz="2000" dirty="0" err="1"/>
              <a:t>propertyforrent.propertyno</a:t>
            </a:r>
            <a:r>
              <a:rPr lang="en-US" sz="2000" dirty="0"/>
              <a:t>, </a:t>
            </a:r>
            <a:r>
              <a:rPr lang="en-US" sz="2000" dirty="0" err="1"/>
              <a:t>privateowner.ownerno</a:t>
            </a:r>
            <a:r>
              <a:rPr lang="en-US" sz="2000" dirty="0"/>
              <a:t>, </a:t>
            </a:r>
            <a:r>
              <a:rPr lang="en-US" sz="2000" dirty="0" err="1"/>
              <a:t>privateowner.fname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From Staff Join </a:t>
            </a:r>
            <a:r>
              <a:rPr lang="en-US" sz="2000" dirty="0" err="1"/>
              <a:t>PropertyForRent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ON </a:t>
            </a:r>
            <a:r>
              <a:rPr lang="en-US" sz="2000" dirty="0" err="1"/>
              <a:t>staff.staffno</a:t>
            </a:r>
            <a:r>
              <a:rPr lang="en-US" sz="2000" dirty="0"/>
              <a:t> = </a:t>
            </a:r>
            <a:r>
              <a:rPr lang="en-US" sz="2000" dirty="0" err="1"/>
              <a:t>propertyforrent.staffno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Join </a:t>
            </a:r>
            <a:r>
              <a:rPr lang="en-US" sz="2000" dirty="0" err="1"/>
              <a:t>PrivateOwner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 ON   </a:t>
            </a:r>
            <a:r>
              <a:rPr lang="en-US" sz="2000" dirty="0" err="1"/>
              <a:t>propertyforrent.ownerno</a:t>
            </a:r>
            <a:r>
              <a:rPr lang="en-US" sz="2000" dirty="0"/>
              <a:t> = </a:t>
            </a:r>
            <a:r>
              <a:rPr lang="en-US" sz="2000" dirty="0" err="1"/>
              <a:t>privateowner.ownerno</a:t>
            </a:r>
            <a:r>
              <a:rPr lang="en-US" sz="2000" dirty="0"/>
              <a:t>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E4AE6-A8C2-4DAD-9650-4AE37A6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 descr="A picture containing indoor, cabinet, wooden, room&#10;&#10;Description automatically generated">
            <a:extLst>
              <a:ext uri="{FF2B5EF4-FFF2-40B4-BE49-F238E27FC236}">
                <a16:creationId xmlns:a16="http://schemas.microsoft.com/office/drawing/2014/main" id="{457CFE81-20CB-45E0-BA40-30E77BC76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18" y="3664634"/>
            <a:ext cx="7962314" cy="31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75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022C-F436-49D0-AD9C-223ACDB9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2880"/>
            <a:ext cx="8596668" cy="773723"/>
          </a:xfrm>
        </p:spPr>
        <p:txBody>
          <a:bodyPr>
            <a:normAutofit/>
          </a:bodyPr>
          <a:lstStyle/>
          <a:p>
            <a:r>
              <a:rPr lang="en-US" dirty="0"/>
              <a:t>Can add condition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06D7-2D77-4996-BCB2-347301D8C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6092"/>
            <a:ext cx="8596668" cy="4965895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staff.staffno</a:t>
            </a:r>
            <a:r>
              <a:rPr lang="en-US" dirty="0"/>
              <a:t>, </a:t>
            </a:r>
            <a:r>
              <a:rPr lang="en-US" dirty="0" err="1"/>
              <a:t>staff.fname</a:t>
            </a:r>
            <a:r>
              <a:rPr lang="en-US" dirty="0"/>
              <a:t>, </a:t>
            </a:r>
            <a:r>
              <a:rPr lang="en-US" dirty="0" err="1"/>
              <a:t>propertyforrent.propertyno</a:t>
            </a:r>
            <a:r>
              <a:rPr lang="en-US" dirty="0"/>
              <a:t>, </a:t>
            </a:r>
            <a:r>
              <a:rPr lang="en-US" dirty="0" err="1"/>
              <a:t>privateowner.ownerno</a:t>
            </a:r>
            <a:r>
              <a:rPr lang="en-US" dirty="0"/>
              <a:t>, </a:t>
            </a:r>
            <a:r>
              <a:rPr lang="en-US" dirty="0" err="1"/>
              <a:t>privateowner.fname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Staff, </a:t>
            </a:r>
            <a:r>
              <a:rPr lang="en-US" dirty="0" err="1"/>
              <a:t>ProperForRent</a:t>
            </a:r>
            <a:r>
              <a:rPr lang="en-US" dirty="0"/>
              <a:t>, </a:t>
            </a:r>
            <a:r>
              <a:rPr lang="en-US" dirty="0" err="1"/>
              <a:t>PrivateOwner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Where </a:t>
            </a:r>
            <a:r>
              <a:rPr lang="en-US" dirty="0" err="1"/>
              <a:t>staff.staffno</a:t>
            </a:r>
            <a:r>
              <a:rPr lang="en-US" dirty="0"/>
              <a:t> = </a:t>
            </a:r>
            <a:r>
              <a:rPr lang="en-US" dirty="0" err="1"/>
              <a:t>propertyforrent.staffno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AND     </a:t>
            </a:r>
            <a:r>
              <a:rPr lang="en-US" dirty="0" err="1"/>
              <a:t>propertyforrent.ownerno</a:t>
            </a:r>
            <a:r>
              <a:rPr lang="en-US" dirty="0"/>
              <a:t> = </a:t>
            </a:r>
            <a:r>
              <a:rPr lang="en-US" dirty="0" err="1"/>
              <a:t>privateowner.ownerno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AND     </a:t>
            </a:r>
            <a:r>
              <a:rPr lang="en-US" dirty="0" err="1">
                <a:solidFill>
                  <a:srgbClr val="FF0000"/>
                </a:solidFill>
              </a:rPr>
              <a:t>Privateowner.fname</a:t>
            </a:r>
            <a:r>
              <a:rPr lang="en-US" dirty="0">
                <a:solidFill>
                  <a:srgbClr val="FF0000"/>
                </a:solidFill>
              </a:rPr>
              <a:t> &lt;&gt;  ‘Joe’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2FB17-1BD9-401F-A286-D4746640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A picture containing light, cabinet, wooden, hanging&#10;&#10;Description automatically generated">
            <a:extLst>
              <a:ext uri="{FF2B5EF4-FFF2-40B4-BE49-F238E27FC236}">
                <a16:creationId xmlns:a16="http://schemas.microsoft.com/office/drawing/2014/main" id="{7C6B100A-CA49-4874-BF50-36B069061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80" y="3854548"/>
            <a:ext cx="6608514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70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5EFB-030F-4DB5-B7A7-A5D36A21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772230"/>
          </a:xfrm>
        </p:spPr>
        <p:txBody>
          <a:bodyPr/>
          <a:lstStyle/>
          <a:p>
            <a:r>
              <a:rPr lang="en-US" dirty="0"/>
              <a:t>Use of Alias with Table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CA424-D36D-4E46-ACD8-3EC65D056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28469"/>
            <a:ext cx="8596668" cy="5112894"/>
          </a:xfrm>
        </p:spPr>
        <p:txBody>
          <a:bodyPr/>
          <a:lstStyle/>
          <a:p>
            <a:r>
              <a:rPr lang="en-US" dirty="0"/>
              <a:t>select  </a:t>
            </a:r>
            <a:r>
              <a:rPr lang="en-US" dirty="0" err="1"/>
              <a:t>S.staffno</a:t>
            </a:r>
            <a:r>
              <a:rPr lang="en-US" dirty="0"/>
              <a:t>, </a:t>
            </a:r>
            <a:r>
              <a:rPr lang="en-US" dirty="0" err="1"/>
              <a:t>S.fname</a:t>
            </a:r>
            <a:r>
              <a:rPr lang="en-US" dirty="0"/>
              <a:t>, </a:t>
            </a:r>
            <a:r>
              <a:rPr lang="en-US" dirty="0" err="1"/>
              <a:t>P.propertyno</a:t>
            </a:r>
            <a:r>
              <a:rPr lang="en-US" dirty="0"/>
              <a:t>, </a:t>
            </a:r>
            <a:r>
              <a:rPr lang="en-US" dirty="0" err="1"/>
              <a:t>O.ownerno</a:t>
            </a:r>
            <a:r>
              <a:rPr lang="en-US" dirty="0"/>
              <a:t>, </a:t>
            </a:r>
            <a:r>
              <a:rPr lang="en-US" dirty="0" err="1"/>
              <a:t>O.fname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  Staff S, </a:t>
            </a:r>
            <a:r>
              <a:rPr lang="en-US" dirty="0" err="1"/>
              <a:t>ProperForRent</a:t>
            </a:r>
            <a:r>
              <a:rPr lang="en-US" dirty="0"/>
              <a:t> P,  </a:t>
            </a:r>
            <a:r>
              <a:rPr lang="en-US" dirty="0" err="1"/>
              <a:t>PrivateOwner</a:t>
            </a:r>
            <a:r>
              <a:rPr lang="en-US" dirty="0"/>
              <a:t> O</a:t>
            </a:r>
          </a:p>
          <a:p>
            <a:pPr marL="0" indent="0">
              <a:buNone/>
            </a:pPr>
            <a:r>
              <a:rPr lang="en-US" dirty="0"/>
              <a:t>     Where </a:t>
            </a:r>
            <a:r>
              <a:rPr lang="en-US" dirty="0" err="1"/>
              <a:t>S.staffno</a:t>
            </a:r>
            <a:r>
              <a:rPr lang="en-US" dirty="0"/>
              <a:t> = </a:t>
            </a:r>
            <a:r>
              <a:rPr lang="en-US" dirty="0" err="1"/>
              <a:t>P.staffno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AND     </a:t>
            </a:r>
            <a:r>
              <a:rPr lang="en-US" dirty="0" err="1"/>
              <a:t>P.ownerno</a:t>
            </a:r>
            <a:r>
              <a:rPr lang="en-US" dirty="0"/>
              <a:t> = </a:t>
            </a:r>
            <a:r>
              <a:rPr lang="en-US" dirty="0" err="1"/>
              <a:t>O.ownerno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AND     </a:t>
            </a:r>
            <a:r>
              <a:rPr lang="en-US" dirty="0" err="1">
                <a:solidFill>
                  <a:srgbClr val="FF0000"/>
                </a:solidFill>
              </a:rPr>
              <a:t>O.fname</a:t>
            </a:r>
            <a:r>
              <a:rPr lang="en-US" dirty="0">
                <a:solidFill>
                  <a:srgbClr val="FF0000"/>
                </a:solidFill>
              </a:rPr>
              <a:t> &lt;&gt;  ‘Joe’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070AF-53EB-4971-8B7A-0706979E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A picture containing light, cabinet, wooden, hanging&#10;&#10;Description automatically generated">
            <a:extLst>
              <a:ext uri="{FF2B5EF4-FFF2-40B4-BE49-F238E27FC236}">
                <a16:creationId xmlns:a16="http://schemas.microsoft.com/office/drawing/2014/main" id="{FD93F953-2066-421F-8B67-CEE94F44D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08" y="3263705"/>
            <a:ext cx="7565117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43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726D-6D5D-4963-AF81-7F7EBF40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2010"/>
            <a:ext cx="8596668" cy="684628"/>
          </a:xfrm>
        </p:spPr>
        <p:txBody>
          <a:bodyPr>
            <a:normAutofit fontScale="90000"/>
          </a:bodyPr>
          <a:lstStyle/>
          <a:p>
            <a:r>
              <a:rPr lang="en-US" dirty="0"/>
              <a:t>SQL INNER JOIN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1883-7482-4822-8FB9-B09AB278C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94010"/>
            <a:ext cx="8596668" cy="50144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INNER JOIN keyword selects records that have matching values in both tables.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sz="2400" dirty="0"/>
            </a:br>
            <a:r>
              <a:rPr lang="en-US" dirty="0"/>
              <a:t>FROM </a:t>
            </a:r>
            <a:r>
              <a:rPr lang="en-US" i="1" dirty="0"/>
              <a:t>table1</a:t>
            </a:r>
            <a:br>
              <a:rPr lang="en-US" sz="2400" dirty="0"/>
            </a:br>
            <a:r>
              <a:rPr lang="en-US" dirty="0"/>
              <a:t>INNER JOIN </a:t>
            </a:r>
            <a:r>
              <a:rPr lang="en-US" i="1" dirty="0"/>
              <a:t>table2</a:t>
            </a:r>
            <a:br>
              <a:rPr lang="en-US" i="1" dirty="0"/>
            </a:br>
            <a:r>
              <a:rPr lang="en-US" dirty="0"/>
              <a:t>ON </a:t>
            </a:r>
            <a:r>
              <a:rPr lang="en-US" i="1" dirty="0"/>
              <a:t>table1.column_name </a:t>
            </a:r>
            <a:r>
              <a:rPr lang="en-US" dirty="0"/>
              <a:t>=</a:t>
            </a:r>
            <a:r>
              <a:rPr lang="en-US" i="1" dirty="0"/>
              <a:t> table2.column_name</a:t>
            </a:r>
            <a:r>
              <a:rPr lang="en-US" dirty="0"/>
              <a:t>;`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BDE49-1D4E-485D-A2DB-1D2BC006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 descr="SQL INNER JOIN">
            <a:extLst>
              <a:ext uri="{FF2B5EF4-FFF2-40B4-BE49-F238E27FC236}">
                <a16:creationId xmlns:a16="http://schemas.microsoft.com/office/drawing/2014/main" id="{B358DD6C-1292-40AA-8570-82F8BDEA8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405" y="1494256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657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61EF8-967E-4D3B-935C-117B6417D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451513"/>
            <a:ext cx="9620909" cy="5589849"/>
          </a:xfrm>
        </p:spPr>
        <p:txBody>
          <a:bodyPr/>
          <a:lstStyle/>
          <a:p>
            <a:r>
              <a:rPr lang="en-US" dirty="0"/>
              <a:t>SELECT  </a:t>
            </a:r>
            <a:r>
              <a:rPr lang="en-US" dirty="0" err="1"/>
              <a:t>Staff.staffno</a:t>
            </a:r>
            <a:r>
              <a:rPr lang="en-US" dirty="0"/>
              <a:t>, </a:t>
            </a:r>
            <a:r>
              <a:rPr lang="en-US" dirty="0" err="1"/>
              <a:t>Staff.fname</a:t>
            </a:r>
            <a:r>
              <a:rPr lang="en-US" dirty="0"/>
              <a:t> ,</a:t>
            </a:r>
            <a:r>
              <a:rPr lang="en-US" dirty="0" err="1"/>
              <a:t>Staff.branchno</a:t>
            </a:r>
            <a:r>
              <a:rPr lang="en-US" dirty="0"/>
              <a:t>, </a:t>
            </a:r>
            <a:r>
              <a:rPr lang="en-US" dirty="0" err="1"/>
              <a:t>Branch.city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FROM Branch inner join Staff </a:t>
            </a:r>
          </a:p>
          <a:p>
            <a:pPr marL="0" indent="0">
              <a:buNone/>
            </a:pPr>
            <a:r>
              <a:rPr lang="en-US" dirty="0"/>
              <a:t>	ON  </a:t>
            </a:r>
            <a:r>
              <a:rPr lang="en-US" dirty="0" err="1"/>
              <a:t>Branch.branchno</a:t>
            </a:r>
            <a:r>
              <a:rPr lang="en-US" dirty="0"/>
              <a:t> = </a:t>
            </a:r>
            <a:r>
              <a:rPr lang="en-US" dirty="0" err="1"/>
              <a:t>Staff.branchno</a:t>
            </a:r>
            <a:r>
              <a:rPr lang="en-US" dirty="0"/>
              <a:t>;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7860E-0CDA-4DE1-9605-3BBD451C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A picture containing cabinet, wooden, table, counter&#10;&#10;Description automatically generated">
            <a:extLst>
              <a:ext uri="{FF2B5EF4-FFF2-40B4-BE49-F238E27FC236}">
                <a16:creationId xmlns:a16="http://schemas.microsoft.com/office/drawing/2014/main" id="{66173723-B755-45BB-8DEC-208EA365C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98" y="2419559"/>
            <a:ext cx="6561523" cy="253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28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EAF1-2364-45BF-BA4A-003C1CC5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489682"/>
          </a:xfrm>
        </p:spPr>
        <p:txBody>
          <a:bodyPr>
            <a:normAutofit fontScale="90000"/>
          </a:bodyPr>
          <a:lstStyle/>
          <a:p>
            <a:r>
              <a:rPr lang="en-US" dirty="0"/>
              <a:t>We need to retrieve data of staff name their numbers, their city where they are working along with their branch number.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B104-B3E2-4A9F-90BD-1F6E7E17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1376"/>
            <a:ext cx="9845300" cy="505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SELECT  </a:t>
            </a:r>
            <a:r>
              <a:rPr lang="en-US" sz="2400" dirty="0" err="1"/>
              <a:t>Staff.staffno</a:t>
            </a:r>
            <a:r>
              <a:rPr lang="en-US" sz="2400" dirty="0"/>
              <a:t>, </a:t>
            </a:r>
            <a:r>
              <a:rPr lang="en-US" sz="2400" dirty="0" err="1"/>
              <a:t>Staff.fname</a:t>
            </a:r>
            <a:r>
              <a:rPr lang="en-US" sz="2400" dirty="0"/>
              <a:t> ,</a:t>
            </a:r>
            <a:r>
              <a:rPr lang="en-US" sz="2400" dirty="0" err="1"/>
              <a:t>Staff.branchno</a:t>
            </a:r>
            <a:r>
              <a:rPr lang="en-US" sz="2400" dirty="0"/>
              <a:t>, </a:t>
            </a:r>
            <a:r>
              <a:rPr lang="en-US" sz="2400" dirty="0" err="1"/>
              <a:t>Branch.city</a:t>
            </a:r>
            <a:r>
              <a:rPr lang="en-US" sz="2400" dirty="0"/>
              <a:t> FROM Branch </a:t>
            </a:r>
          </a:p>
          <a:p>
            <a:pPr marL="0" indent="0">
              <a:buNone/>
            </a:pPr>
            <a:r>
              <a:rPr lang="en-US" sz="2400" dirty="0"/>
              <a:t>INNER JOIN Staff </a:t>
            </a:r>
          </a:p>
          <a:p>
            <a:pPr marL="0" indent="0">
              <a:buNone/>
            </a:pPr>
            <a:r>
              <a:rPr lang="en-US" sz="2400" dirty="0"/>
              <a:t>ON </a:t>
            </a:r>
            <a:r>
              <a:rPr lang="en-US" sz="2400" dirty="0" err="1"/>
              <a:t>Branch.branchno</a:t>
            </a:r>
            <a:r>
              <a:rPr lang="en-US" sz="2400" dirty="0"/>
              <a:t> = </a:t>
            </a:r>
            <a:r>
              <a:rPr lang="en-US" sz="2400" dirty="0" err="1"/>
              <a:t>Staff.branchno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221B3-D031-4738-B736-2DE5C22A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8" descr="A picture containing cabinet, wooden, table, counter&#10;&#10;Description automatically generated">
            <a:extLst>
              <a:ext uri="{FF2B5EF4-FFF2-40B4-BE49-F238E27FC236}">
                <a16:creationId xmlns:a16="http://schemas.microsoft.com/office/drawing/2014/main" id="{8A3E681E-345B-40C8-98DA-1316FF240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140" y="3667608"/>
            <a:ext cx="6561523" cy="253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8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SQL Group By Clause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SQL Having Clause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SQL Views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1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0"/>
    </mc:Choice>
    <mc:Fallback xmlns="">
      <p:transition spd="slow" advTm="156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6391-22DB-4823-8C59-ED9292D4E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9489"/>
            <a:ext cx="8596668" cy="801859"/>
          </a:xfrm>
        </p:spPr>
        <p:txBody>
          <a:bodyPr>
            <a:normAutofit/>
          </a:bodyPr>
          <a:lstStyle/>
          <a:p>
            <a:r>
              <a:rPr lang="en-US" dirty="0"/>
              <a:t>Join three or more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C4BB4-8A08-410F-913D-AE998D9C2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943" y="1111348"/>
            <a:ext cx="10112585" cy="5746652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staff.staffno</a:t>
            </a:r>
            <a:r>
              <a:rPr lang="en-US" dirty="0"/>
              <a:t>, </a:t>
            </a:r>
            <a:r>
              <a:rPr lang="en-US" dirty="0" err="1"/>
              <a:t>staff.fname</a:t>
            </a:r>
            <a:r>
              <a:rPr lang="en-US" dirty="0"/>
              <a:t>, </a:t>
            </a:r>
            <a:r>
              <a:rPr lang="en-US" dirty="0" err="1"/>
              <a:t>propertyforrent.propertyno</a:t>
            </a:r>
            <a:r>
              <a:rPr lang="en-US" dirty="0"/>
              <a:t>, </a:t>
            </a:r>
            <a:r>
              <a:rPr lang="en-US" dirty="0" err="1"/>
              <a:t>privateowner.ownerno</a:t>
            </a:r>
            <a:r>
              <a:rPr lang="en-US" dirty="0"/>
              <a:t>, </a:t>
            </a:r>
            <a:r>
              <a:rPr lang="en-US" dirty="0" err="1"/>
              <a:t>privateowner.fname</a:t>
            </a:r>
            <a:endParaRPr lang="en-US" dirty="0"/>
          </a:p>
          <a:p>
            <a:r>
              <a:rPr lang="en-US" dirty="0"/>
              <a:t>From ((Staff</a:t>
            </a:r>
          </a:p>
          <a:p>
            <a:r>
              <a:rPr lang="en-US" dirty="0"/>
              <a:t>inner join </a:t>
            </a:r>
            <a:r>
              <a:rPr lang="en-US" dirty="0" err="1"/>
              <a:t>propertyforrent</a:t>
            </a:r>
            <a:r>
              <a:rPr lang="en-US" dirty="0"/>
              <a:t> on </a:t>
            </a:r>
            <a:r>
              <a:rPr lang="en-US" dirty="0" err="1"/>
              <a:t>staff.staffno</a:t>
            </a:r>
            <a:r>
              <a:rPr lang="en-US" dirty="0"/>
              <a:t> = </a:t>
            </a:r>
            <a:r>
              <a:rPr lang="en-US" dirty="0" err="1"/>
              <a:t>propertyforrent.staffno</a:t>
            </a:r>
            <a:r>
              <a:rPr lang="en-US" dirty="0"/>
              <a:t>)</a:t>
            </a:r>
          </a:p>
          <a:p>
            <a:r>
              <a:rPr lang="en-US" dirty="0"/>
              <a:t>inner join </a:t>
            </a:r>
            <a:r>
              <a:rPr lang="en-US" dirty="0" err="1"/>
              <a:t>privateowner</a:t>
            </a:r>
            <a:r>
              <a:rPr lang="en-US" dirty="0"/>
              <a:t> on </a:t>
            </a:r>
            <a:r>
              <a:rPr lang="en-US" dirty="0" err="1"/>
              <a:t>propertyforrent.ownerno</a:t>
            </a:r>
            <a:r>
              <a:rPr lang="en-US" dirty="0"/>
              <a:t> = </a:t>
            </a:r>
            <a:r>
              <a:rPr lang="en-US" dirty="0" err="1"/>
              <a:t>privateowner.ownerno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8445B-3073-4021-8488-77E0B161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 descr="A picture containing indoor, cabinet, wooden, room&#10;&#10;Description automatically generated">
            <a:extLst>
              <a:ext uri="{FF2B5EF4-FFF2-40B4-BE49-F238E27FC236}">
                <a16:creationId xmlns:a16="http://schemas.microsoft.com/office/drawing/2014/main" id="{FACBAC54-49EA-4FC6-9477-9A08DFA05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15" y="3235569"/>
            <a:ext cx="7962314" cy="270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92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3013"/>
            <a:ext cx="8596668" cy="388077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SQL Joins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"/>
    </mc:Choice>
    <mc:Fallback xmlns="">
      <p:transition spd="slow" advTm="20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FECA-63F5-46C4-B593-224F4E3EE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51513"/>
            <a:ext cx="8596668" cy="558984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 TABLE Branch(</a:t>
            </a:r>
          </a:p>
          <a:p>
            <a:r>
              <a:rPr lang="en-US" dirty="0"/>
              <a:t>     </a:t>
            </a:r>
            <a:r>
              <a:rPr lang="en-US" dirty="0" err="1"/>
              <a:t>branchNo</a:t>
            </a:r>
            <a:r>
              <a:rPr lang="en-US" dirty="0"/>
              <a:t> VARCHAR(15) NOT NULL, </a:t>
            </a:r>
          </a:p>
          <a:p>
            <a:r>
              <a:rPr lang="en-US" dirty="0"/>
              <a:t>     street VARCHAR(20) NOT NULL, </a:t>
            </a:r>
          </a:p>
          <a:p>
            <a:r>
              <a:rPr lang="en-US" dirty="0"/>
              <a:t>     city VARCHAR(20) NOT NULL, </a:t>
            </a:r>
          </a:p>
          <a:p>
            <a:r>
              <a:rPr lang="en-US" dirty="0"/>
              <a:t>     postcode VARCHAR(15) NOT NULL, </a:t>
            </a:r>
          </a:p>
          <a:p>
            <a:r>
              <a:rPr lang="en-US" dirty="0"/>
              <a:t>     CONSTRAINT </a:t>
            </a:r>
            <a:r>
              <a:rPr lang="en-US" dirty="0" err="1"/>
              <a:t>pk_branches</a:t>
            </a:r>
            <a:r>
              <a:rPr lang="en-US" dirty="0"/>
              <a:t> PRIMARY KEY(</a:t>
            </a:r>
            <a:r>
              <a:rPr lang="en-US" dirty="0" err="1"/>
              <a:t>branchNo</a:t>
            </a:r>
            <a:r>
              <a:rPr lang="en-US" dirty="0"/>
              <a:t>)</a:t>
            </a:r>
          </a:p>
          <a:p>
            <a:r>
              <a:rPr lang="en-US" dirty="0"/>
              <a:t>); </a:t>
            </a:r>
          </a:p>
          <a:p>
            <a:r>
              <a:rPr lang="en-US" dirty="0"/>
              <a:t>CREATE TABLE Staff(</a:t>
            </a:r>
          </a:p>
          <a:p>
            <a:r>
              <a:rPr lang="en-US" dirty="0"/>
              <a:t>   </a:t>
            </a:r>
            <a:r>
              <a:rPr lang="en-US" dirty="0" err="1"/>
              <a:t>staffNo</a:t>
            </a:r>
            <a:r>
              <a:rPr lang="en-US" dirty="0"/>
              <a:t> VARCHAR(10) NOT NULL</a:t>
            </a:r>
          </a:p>
          <a:p>
            <a:r>
              <a:rPr lang="en-US" dirty="0"/>
              <a:t>  </a:t>
            </a:r>
            <a:r>
              <a:rPr lang="en-US" dirty="0" err="1"/>
              <a:t>fName</a:t>
            </a:r>
            <a:r>
              <a:rPr lang="en-US" dirty="0"/>
              <a:t> VARCHAR(15) NOT NULL,</a:t>
            </a:r>
          </a:p>
          <a:p>
            <a:r>
              <a:rPr lang="en-US" dirty="0"/>
              <a:t>    </a:t>
            </a:r>
            <a:r>
              <a:rPr lang="en-US" dirty="0" err="1"/>
              <a:t>lName</a:t>
            </a:r>
            <a:r>
              <a:rPr lang="en-US" dirty="0"/>
              <a:t> VARCHAR(15) NOT NULL,</a:t>
            </a:r>
          </a:p>
          <a:p>
            <a:r>
              <a:rPr lang="en-US" dirty="0"/>
              <a:t>    position VARCHAR(15) NOT NULL,</a:t>
            </a:r>
          </a:p>
          <a:p>
            <a:r>
              <a:rPr lang="en-US" dirty="0"/>
              <a:t>    sex VARCHAR(15) NOT NULL,</a:t>
            </a:r>
          </a:p>
          <a:p>
            <a:r>
              <a:rPr lang="en-US" dirty="0"/>
              <a:t>    DOB DATE NOT NULL,</a:t>
            </a:r>
          </a:p>
          <a:p>
            <a:r>
              <a:rPr lang="en-US" dirty="0"/>
              <a:t>    salary INT(15) NOT NULL,</a:t>
            </a:r>
          </a:p>
          <a:p>
            <a:r>
              <a:rPr lang="en-US" dirty="0"/>
              <a:t>    </a:t>
            </a:r>
            <a:r>
              <a:rPr lang="en-US" dirty="0" err="1"/>
              <a:t>branchNo</a:t>
            </a:r>
            <a:r>
              <a:rPr lang="en-US" dirty="0"/>
              <a:t> VARCHAR(15) NOT NULL,</a:t>
            </a:r>
          </a:p>
          <a:p>
            <a:r>
              <a:rPr lang="en-US" dirty="0"/>
              <a:t>    CONSTRAINT </a:t>
            </a:r>
            <a:r>
              <a:rPr lang="en-US" dirty="0" err="1"/>
              <a:t>pk_staffs</a:t>
            </a:r>
            <a:r>
              <a:rPr lang="en-US" dirty="0"/>
              <a:t> PRIMARY KEY(</a:t>
            </a:r>
            <a:r>
              <a:rPr lang="en-US" dirty="0" err="1"/>
              <a:t>staffNo</a:t>
            </a:r>
            <a:r>
              <a:rPr lang="en-US" dirty="0"/>
              <a:t>),</a:t>
            </a:r>
          </a:p>
          <a:p>
            <a:r>
              <a:rPr lang="en-US" dirty="0"/>
              <a:t>    CONSTRAINT </a:t>
            </a:r>
            <a:r>
              <a:rPr lang="en-US" dirty="0" err="1"/>
              <a:t>fk_staffs</a:t>
            </a:r>
            <a:r>
              <a:rPr lang="en-US" dirty="0"/>
              <a:t> FOREIGN KEY(</a:t>
            </a:r>
            <a:r>
              <a:rPr lang="en-US" dirty="0" err="1"/>
              <a:t>branchNO</a:t>
            </a:r>
            <a:r>
              <a:rPr lang="en-US" dirty="0"/>
              <a:t>) REFERENCES Branch(</a:t>
            </a:r>
            <a:r>
              <a:rPr lang="en-US" dirty="0" err="1"/>
              <a:t>branchNo</a:t>
            </a:r>
            <a:r>
              <a:rPr lang="en-US" dirty="0"/>
              <a:t>)</a:t>
            </a:r>
          </a:p>
          <a:p>
            <a:r>
              <a:rPr lang="en-US" dirty="0"/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F6E5A-03CB-47C5-ADCC-3DE8ED03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9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1FFB-46AF-4979-96D9-0FED4B370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7625"/>
            <a:ext cx="8596668" cy="5703737"/>
          </a:xfrm>
        </p:spPr>
        <p:txBody>
          <a:bodyPr>
            <a:normAutofit/>
          </a:bodyPr>
          <a:lstStyle/>
          <a:p>
            <a:r>
              <a:rPr lang="en-US" dirty="0"/>
              <a:t>CREATE TABLE </a:t>
            </a:r>
            <a:r>
              <a:rPr lang="en-US" dirty="0" err="1"/>
              <a:t>PrivateOwner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ownerNo</a:t>
            </a:r>
            <a:r>
              <a:rPr lang="en-US" dirty="0"/>
              <a:t> VARCHAR(15) NOT NULL,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fName</a:t>
            </a:r>
            <a:r>
              <a:rPr lang="en-US" dirty="0"/>
              <a:t> VARCHAR(15) NOT NULL,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lName</a:t>
            </a:r>
            <a:r>
              <a:rPr lang="en-US" dirty="0"/>
              <a:t> VARCHAR(15) NULL,</a:t>
            </a:r>
          </a:p>
          <a:p>
            <a:pPr marL="0" indent="0">
              <a:buNone/>
            </a:pPr>
            <a:r>
              <a:rPr lang="en-US" dirty="0"/>
              <a:t>     address VARCHAR(50) NOT NULL,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telNo</a:t>
            </a:r>
            <a:r>
              <a:rPr lang="en-US" dirty="0"/>
              <a:t> VARCHAR(15) NOT NULL,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eMail</a:t>
            </a:r>
            <a:r>
              <a:rPr lang="en-US" dirty="0"/>
              <a:t> VARCHAR(20) NOT NULL,</a:t>
            </a:r>
          </a:p>
          <a:p>
            <a:pPr marL="0" indent="0">
              <a:buNone/>
            </a:pPr>
            <a:r>
              <a:rPr lang="en-US" dirty="0"/>
              <a:t>     CONSTRAINT </a:t>
            </a:r>
            <a:r>
              <a:rPr lang="en-US" dirty="0" err="1"/>
              <a:t>pk_privateOwners</a:t>
            </a:r>
            <a:r>
              <a:rPr lang="en-US" dirty="0"/>
              <a:t> PRIMARY KEY(</a:t>
            </a:r>
            <a:r>
              <a:rPr lang="en-US" dirty="0" err="1"/>
              <a:t>ownerNo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EE4BE-6136-4C28-B881-E282EA74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6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BBDFF-F147-44EC-9ED7-CF8415082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451513"/>
            <a:ext cx="10196993" cy="55898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TABLE </a:t>
            </a:r>
            <a:r>
              <a:rPr lang="en-US" dirty="0" err="1"/>
              <a:t>PropertyForRent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propertyNo</a:t>
            </a:r>
            <a:r>
              <a:rPr lang="en-US" dirty="0"/>
              <a:t> VARCHAR(15) NOT NULL,</a:t>
            </a:r>
          </a:p>
          <a:p>
            <a:pPr marL="0" indent="0">
              <a:buNone/>
            </a:pPr>
            <a:r>
              <a:rPr lang="en-US" dirty="0"/>
              <a:t>    street VARCHAR(20) NOT NULL,</a:t>
            </a:r>
          </a:p>
          <a:p>
            <a:pPr marL="0" indent="0">
              <a:buNone/>
            </a:pPr>
            <a:r>
              <a:rPr lang="en-US" dirty="0"/>
              <a:t>    city VARCHAR(20) NULL,</a:t>
            </a:r>
          </a:p>
          <a:p>
            <a:pPr marL="0" indent="0">
              <a:buNone/>
            </a:pPr>
            <a:r>
              <a:rPr lang="en-US" dirty="0"/>
              <a:t>    postcode VARCHAR(15) NOT NULL,</a:t>
            </a:r>
          </a:p>
          <a:p>
            <a:pPr marL="0" indent="0">
              <a:buNone/>
            </a:pPr>
            <a:r>
              <a:rPr lang="en-US" dirty="0"/>
              <a:t>    TYPE VARCHAR(15) NOT NULL,</a:t>
            </a:r>
          </a:p>
          <a:p>
            <a:pPr marL="0" indent="0">
              <a:buNone/>
            </a:pPr>
            <a:r>
              <a:rPr lang="en-US" dirty="0"/>
              <a:t>    rooms INT NOT NULL,</a:t>
            </a:r>
          </a:p>
          <a:p>
            <a:pPr marL="0" indent="0">
              <a:buNone/>
            </a:pPr>
            <a:r>
              <a:rPr lang="en-US" dirty="0"/>
              <a:t>    rent INT NOT NULL,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ownerNo</a:t>
            </a:r>
            <a:r>
              <a:rPr lang="en-US" dirty="0"/>
              <a:t> VARCHAR(15) NOT NULL,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staffNo</a:t>
            </a:r>
            <a:r>
              <a:rPr lang="en-US" dirty="0"/>
              <a:t> VARCHAR(15) NULL,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branchNo</a:t>
            </a:r>
            <a:r>
              <a:rPr lang="en-US" dirty="0"/>
              <a:t> VARCHAR(10) NOT NULL,</a:t>
            </a:r>
          </a:p>
          <a:p>
            <a:pPr marL="0" indent="0">
              <a:buNone/>
            </a:pPr>
            <a:r>
              <a:rPr lang="en-US" dirty="0"/>
              <a:t>    CONSTRAINT </a:t>
            </a:r>
            <a:r>
              <a:rPr lang="en-US" dirty="0" err="1"/>
              <a:t>pk_propertyForRents</a:t>
            </a:r>
            <a:r>
              <a:rPr lang="en-US" dirty="0"/>
              <a:t> PRIMARY KEY(</a:t>
            </a:r>
            <a:r>
              <a:rPr lang="en-US" dirty="0" err="1"/>
              <a:t>propertyNo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    CONSTRAINT </a:t>
            </a:r>
            <a:r>
              <a:rPr lang="en-US" dirty="0" err="1"/>
              <a:t>fk_propertyForRents</a:t>
            </a:r>
            <a:r>
              <a:rPr lang="en-US" dirty="0"/>
              <a:t> FOREIGN KEY(</a:t>
            </a:r>
            <a:r>
              <a:rPr lang="en-US" dirty="0" err="1"/>
              <a:t>ownerNO</a:t>
            </a:r>
            <a:r>
              <a:rPr lang="en-US" dirty="0"/>
              <a:t>) REFERENCES  </a:t>
            </a:r>
            <a:r>
              <a:rPr lang="en-US" dirty="0" err="1"/>
              <a:t>PrivateOwner</a:t>
            </a:r>
            <a:r>
              <a:rPr lang="en-US" dirty="0"/>
              <a:t>(</a:t>
            </a:r>
            <a:r>
              <a:rPr lang="en-US" dirty="0" err="1"/>
              <a:t>ownerNo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    CONSTRAINT </a:t>
            </a:r>
            <a:r>
              <a:rPr lang="en-US" dirty="0" err="1"/>
              <a:t>fk_property</a:t>
            </a:r>
            <a:r>
              <a:rPr lang="en-US" dirty="0"/>
              <a:t> FOREIGN KEY(</a:t>
            </a:r>
            <a:r>
              <a:rPr lang="en-US" dirty="0" err="1"/>
              <a:t>staffNo</a:t>
            </a:r>
            <a:r>
              <a:rPr lang="en-US" dirty="0"/>
              <a:t>) REFERENCES Staff(</a:t>
            </a:r>
            <a:r>
              <a:rPr lang="en-US" dirty="0" err="1"/>
              <a:t>staffNo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    CONSTRAINT </a:t>
            </a:r>
            <a:r>
              <a:rPr lang="en-US" dirty="0" err="1"/>
              <a:t>fk_for</a:t>
            </a:r>
            <a:r>
              <a:rPr lang="en-US" dirty="0"/>
              <a:t> FOREIGN KEY(</a:t>
            </a:r>
            <a:r>
              <a:rPr lang="en-US" dirty="0" err="1"/>
              <a:t>branchNo</a:t>
            </a:r>
            <a:r>
              <a:rPr lang="en-US" dirty="0"/>
              <a:t>) REFERENCES Branch(</a:t>
            </a:r>
            <a:r>
              <a:rPr lang="en-US" dirty="0" err="1"/>
              <a:t>branchNo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B59D4-84C8-4F7F-ABD8-578A99DF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9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95ED-1476-44F6-AC8B-9AD6560F4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576775"/>
            <a:ext cx="10506481" cy="54645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INSERT INTO Branch VALUES ('B005', '22 Deer Rd',   'London',   'SW1 4EH');</a:t>
            </a:r>
          </a:p>
          <a:p>
            <a:r>
              <a:rPr lang="en-US" dirty="0"/>
              <a:t>INSERT INTO Branch VALUES ('B007', '16 Argyll St', 'Aberdeen', 'AB2 3SU');</a:t>
            </a:r>
          </a:p>
          <a:p>
            <a:r>
              <a:rPr lang="en-US" dirty="0"/>
              <a:t>INSERT INTO Branch VALUES ('B003', '163 Main St',  'Glasgow',  'G11 9QX');</a:t>
            </a:r>
          </a:p>
          <a:p>
            <a:r>
              <a:rPr lang="en-US" dirty="0"/>
              <a:t>INSERT INTO Branch VALUES ('B004', '32 Manse Rd',  'Bristol',  'BS99 1NZ');</a:t>
            </a:r>
          </a:p>
          <a:p>
            <a:r>
              <a:rPr lang="en-US" dirty="0"/>
              <a:t>INSERT INTO Branch VALUES ('B002', '56 Clover Dr', 'London',   'NW10 6EU');</a:t>
            </a:r>
          </a:p>
          <a:p>
            <a:endParaRPr lang="en-US" dirty="0"/>
          </a:p>
          <a:p>
            <a:r>
              <a:rPr lang="en-US" dirty="0"/>
              <a:t>INSERT INTO Staff VALUES ('SL21', 'John', '</a:t>
            </a:r>
            <a:r>
              <a:rPr lang="en-US" dirty="0" err="1"/>
              <a:t>White','Manager</a:t>
            </a:r>
            <a:r>
              <a:rPr lang="en-US" dirty="0"/>
              <a:t>',   'M', '1945-10-01', 30000, 'B005');</a:t>
            </a:r>
          </a:p>
          <a:p>
            <a:r>
              <a:rPr lang="en-US" dirty="0"/>
              <a:t>INSERT INTO Staff VALUES ('SG37', 'Ann',  '</a:t>
            </a:r>
            <a:r>
              <a:rPr lang="en-US" dirty="0" err="1"/>
              <a:t>Beech','Assistant</a:t>
            </a:r>
            <a:r>
              <a:rPr lang="en-US" dirty="0"/>
              <a:t>', 'F', '1960-10-11', 12000, 'B003');</a:t>
            </a:r>
          </a:p>
          <a:p>
            <a:r>
              <a:rPr lang="en-US" dirty="0"/>
              <a:t>INSERT INTO Staff VALUES ('SG14', '</a:t>
            </a:r>
            <a:r>
              <a:rPr lang="en-US" dirty="0" err="1"/>
              <a:t>David','Ford</a:t>
            </a:r>
            <a:r>
              <a:rPr lang="en-US" dirty="0"/>
              <a:t>', '</a:t>
            </a:r>
            <a:r>
              <a:rPr lang="en-US" dirty="0" err="1"/>
              <a:t>Supervisor','M</a:t>
            </a:r>
            <a:r>
              <a:rPr lang="en-US" dirty="0"/>
              <a:t>', '1958-11-24', 18000, 'B003');</a:t>
            </a:r>
          </a:p>
          <a:p>
            <a:r>
              <a:rPr lang="en-US" dirty="0"/>
              <a:t>INSERT INTO Staff VALUES ('SA9',  'Mary', 'Howe', 'Assistant', 'F', '1970-02-19', 9000, 'B007');</a:t>
            </a:r>
          </a:p>
          <a:p>
            <a:r>
              <a:rPr lang="en-US" dirty="0"/>
              <a:t>INSERT INTO Staff VALUES ('SG5',  '</a:t>
            </a:r>
            <a:r>
              <a:rPr lang="en-US" dirty="0" err="1"/>
              <a:t>Susan','Brand','Manager</a:t>
            </a:r>
            <a:r>
              <a:rPr lang="en-US" dirty="0"/>
              <a:t>',   'F', '1940-06-03', 24000, 'B003');</a:t>
            </a:r>
          </a:p>
          <a:p>
            <a:r>
              <a:rPr lang="en-US" dirty="0"/>
              <a:t>INSERT INTO Staff VALUES ('SL41', '</a:t>
            </a:r>
            <a:r>
              <a:rPr lang="en-US" dirty="0" err="1"/>
              <a:t>Julie','Lee</a:t>
            </a:r>
            <a:r>
              <a:rPr lang="en-US" dirty="0"/>
              <a:t>',  'Assistant', 'F', '1965-06-13', 9000, 'B005');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91E5B-7A40-4C8F-8E1A-F6168A91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3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485D3-766A-4E7D-AEB8-46F180FC7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13" y="451513"/>
            <a:ext cx="11732456" cy="5589849"/>
          </a:xfrm>
        </p:spPr>
        <p:txBody>
          <a:bodyPr>
            <a:normAutofit/>
          </a:bodyPr>
          <a:lstStyle/>
          <a:p>
            <a:r>
              <a:rPr lang="en-US" sz="1400" dirty="0"/>
              <a:t>INSERT INTO </a:t>
            </a:r>
            <a:r>
              <a:rPr lang="en-US" sz="1400" dirty="0" err="1"/>
              <a:t>PrivateOwner</a:t>
            </a:r>
            <a:r>
              <a:rPr lang="en-US" sz="1400" dirty="0"/>
              <a:t> VALUES ('CO46', 'Joe',  'Keogh', '2 Fergus Dr, Aberdeen AB2 7SX','01224-861212' ,'jkeogh@lhh.com');</a:t>
            </a:r>
          </a:p>
          <a:p>
            <a:r>
              <a:rPr lang="en-US" sz="1400" dirty="0"/>
              <a:t>INSERT INTO </a:t>
            </a:r>
            <a:r>
              <a:rPr lang="en-US" sz="1400" dirty="0" err="1"/>
              <a:t>PrivateOwner</a:t>
            </a:r>
            <a:r>
              <a:rPr lang="en-US" sz="1400" dirty="0"/>
              <a:t> VALUES ('CO87', 'Carol','Farrel','6 </a:t>
            </a:r>
            <a:r>
              <a:rPr lang="en-US" sz="1400" dirty="0" err="1"/>
              <a:t>Achray</a:t>
            </a:r>
            <a:r>
              <a:rPr lang="en-US" sz="1400" dirty="0"/>
              <a:t> St, Glasgow G32 9DX', '0141-357-7419','cfarrel@gmail.com');</a:t>
            </a:r>
          </a:p>
          <a:p>
            <a:r>
              <a:rPr lang="en-US" sz="1400" dirty="0"/>
              <a:t>INSERT INTO </a:t>
            </a:r>
            <a:r>
              <a:rPr lang="en-US" sz="1400" dirty="0" err="1"/>
              <a:t>PrivateOwner</a:t>
            </a:r>
            <a:r>
              <a:rPr lang="en-US" sz="1400" dirty="0"/>
              <a:t> VALUES ('CO40', 'Tina', 'Murphy','63 Well St, Glasgow G42',      '0141-943-1728','tinam@hotmail.com');</a:t>
            </a:r>
          </a:p>
          <a:p>
            <a:r>
              <a:rPr lang="en-US" sz="1400" dirty="0"/>
              <a:t>INSERT INTO </a:t>
            </a:r>
            <a:r>
              <a:rPr lang="en-US" sz="1400" dirty="0" err="1"/>
              <a:t>PrivateOwner</a:t>
            </a:r>
            <a:r>
              <a:rPr lang="en-US" sz="1400" dirty="0"/>
              <a:t> VALUES ('CO93', 'Tony', 'Shaw',  '12 Park Pl, Glasgow G4 0QR',   '0141-225-7025','tony.shaw@ark.com');</a:t>
            </a:r>
          </a:p>
          <a:p>
            <a:endParaRPr lang="en-US" sz="1400" dirty="0"/>
          </a:p>
          <a:p>
            <a:r>
              <a:rPr lang="en-US" sz="1400" dirty="0"/>
              <a:t>INSERT INTO </a:t>
            </a:r>
            <a:r>
              <a:rPr lang="en-US" sz="1400" dirty="0" err="1"/>
              <a:t>PropertyForRent</a:t>
            </a:r>
            <a:r>
              <a:rPr lang="en-US" sz="1400" dirty="0"/>
              <a:t> VALUES ('PA14', '16 </a:t>
            </a:r>
            <a:r>
              <a:rPr lang="en-US" sz="1400" dirty="0" err="1"/>
              <a:t>Holhead</a:t>
            </a:r>
            <a:r>
              <a:rPr lang="en-US" sz="1400" dirty="0"/>
              <a:t>',  'Aberdeen', 'AB7 5SU', 'House',6, 650, 'CO46', 'SA9', 'B007');</a:t>
            </a:r>
          </a:p>
          <a:p>
            <a:r>
              <a:rPr lang="en-US" sz="1400" dirty="0"/>
              <a:t>INSERT INTO </a:t>
            </a:r>
            <a:r>
              <a:rPr lang="en-US" sz="1400" dirty="0" err="1"/>
              <a:t>PropertyForRent</a:t>
            </a:r>
            <a:r>
              <a:rPr lang="en-US" sz="1400" dirty="0"/>
              <a:t> VALUES ('PL94', '6 Argyll St',  'London',  'NW2',     'Flat', 4, 400, 'CO87', 'SL41', 'B005');</a:t>
            </a:r>
          </a:p>
          <a:p>
            <a:r>
              <a:rPr lang="en-US" sz="1400" dirty="0"/>
              <a:t>INSERT INTO </a:t>
            </a:r>
            <a:r>
              <a:rPr lang="en-US" sz="1400" dirty="0" err="1"/>
              <a:t>PropertyForRent</a:t>
            </a:r>
            <a:r>
              <a:rPr lang="en-US" sz="1400" dirty="0"/>
              <a:t> VALUES ('PG4',  '6 Lawrence </a:t>
            </a:r>
            <a:r>
              <a:rPr lang="en-US" sz="1400" dirty="0" err="1"/>
              <a:t>St','Glasgow</a:t>
            </a:r>
            <a:r>
              <a:rPr lang="en-US" sz="1400" dirty="0"/>
              <a:t>', 'G11 9QX', 'Flat', 3, 350, 'CO40', NULL, 'B003');</a:t>
            </a:r>
          </a:p>
          <a:p>
            <a:r>
              <a:rPr lang="en-US" sz="1400" dirty="0"/>
              <a:t>INSERT INTO </a:t>
            </a:r>
            <a:r>
              <a:rPr lang="en-US" sz="1400" dirty="0" err="1"/>
              <a:t>PropertyForRent</a:t>
            </a:r>
            <a:r>
              <a:rPr lang="en-US" sz="1400" dirty="0"/>
              <a:t> VALUES ('PG36', '2 Manor Rd',   'Glasgow', 'G32 4QX', 'Flat', 3, 375, 'CO93', 'SG37', 'B003');</a:t>
            </a:r>
          </a:p>
          <a:p>
            <a:r>
              <a:rPr lang="en-US" sz="1400" dirty="0"/>
              <a:t>INSERT INTO </a:t>
            </a:r>
            <a:r>
              <a:rPr lang="en-US" sz="1400" dirty="0" err="1"/>
              <a:t>PropertyForRent</a:t>
            </a:r>
            <a:r>
              <a:rPr lang="en-US" sz="1400" dirty="0"/>
              <a:t> VALUES ('PG21', '18 Dale Rd',   'Glasgow', 'G12',     'House',5, 600, 'CO87', 'SG37', 'B003');</a:t>
            </a:r>
          </a:p>
          <a:p>
            <a:r>
              <a:rPr lang="en-US" sz="1400" dirty="0"/>
              <a:t>INSERT INTO </a:t>
            </a:r>
            <a:r>
              <a:rPr lang="en-US" sz="1400" dirty="0" err="1"/>
              <a:t>PropertyForRent</a:t>
            </a:r>
            <a:r>
              <a:rPr lang="en-US" sz="1400" dirty="0"/>
              <a:t> VALUES ('PG16', '5 Novar Dr',   'Glasgow', 'G12 9AX', 'Flat', 4, 450, 'CO93', 'SG14', 'B003');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D5FE2-FEBC-4A56-BB20-91D4D67A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4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8DD7F1-0C78-48F7-916C-6C74D2A48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91" y="221260"/>
            <a:ext cx="3486637" cy="207829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0E3F5-6D8D-4E6F-A507-11198D32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1E1DC6-92F8-4DDA-8770-8755AB18C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027" y="221260"/>
            <a:ext cx="6756381" cy="2257576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3BEFFF-BD64-4D10-9759-8EFB7691D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34" y="4684542"/>
            <a:ext cx="9317607" cy="1952198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16E4F9-A32F-4B1C-91A7-8AB7B79324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91" y="2426966"/>
            <a:ext cx="7977472" cy="207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5131"/>
            <a:ext cx="8596668" cy="411194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SQL Joins</a:t>
            </a:r>
          </a:p>
          <a:p>
            <a:pPr marL="457200" lvl="1" indent="0">
              <a:buNone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1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39"/>
    </mc:Choice>
    <mc:Fallback xmlns="">
      <p:transition spd="slow" advTm="37439"/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14845</TotalTime>
  <Words>1434</Words>
  <Application>Microsoft Office PowerPoint</Application>
  <PresentationFormat>Widescreen</PresentationFormat>
  <Paragraphs>161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Vapor Trail</vt:lpstr>
      <vt:lpstr>CSC371-Database Systems I Lecture-10(Lab)                 (Fall2023) </vt:lpstr>
      <vt:lpstr>Previous Lecture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SQL JOIN</vt:lpstr>
      <vt:lpstr>Table Joining using Where Clause</vt:lpstr>
      <vt:lpstr>Alternative to where for Joining tables</vt:lpstr>
      <vt:lpstr> </vt:lpstr>
      <vt:lpstr> </vt:lpstr>
      <vt:lpstr>Can add condition </vt:lpstr>
      <vt:lpstr>Use of Alias with Table name</vt:lpstr>
      <vt:lpstr>SQL INNER JOIN </vt:lpstr>
      <vt:lpstr>PowerPoint Presentation</vt:lpstr>
      <vt:lpstr>We need to retrieve data of staff name their numbers, their city where they are working along with their branch number.</vt:lpstr>
      <vt:lpstr>Join three or more tables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CSC371-Database Systems I (Lab) (Spring2020)</dc:title>
  <dc:creator>Abdul Qayyum</dc:creator>
  <cp:lastModifiedBy>khaqan zaheer</cp:lastModifiedBy>
  <cp:revision>234</cp:revision>
  <dcterms:created xsi:type="dcterms:W3CDTF">2020-06-03T03:05:45Z</dcterms:created>
  <dcterms:modified xsi:type="dcterms:W3CDTF">2023-10-02T05:28:49Z</dcterms:modified>
</cp:coreProperties>
</file>