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1"/>
  </p:notesMasterIdLst>
  <p:sldIdLst>
    <p:sldId id="256" r:id="rId2"/>
    <p:sldId id="257" r:id="rId3"/>
    <p:sldId id="348" r:id="rId4"/>
    <p:sldId id="258" r:id="rId5"/>
    <p:sldId id="357" r:id="rId6"/>
    <p:sldId id="364" r:id="rId7"/>
    <p:sldId id="329" r:id="rId8"/>
    <p:sldId id="353" r:id="rId9"/>
    <p:sldId id="365" r:id="rId10"/>
    <p:sldId id="360" r:id="rId11"/>
    <p:sldId id="349" r:id="rId12"/>
    <p:sldId id="366" r:id="rId13"/>
    <p:sldId id="334" r:id="rId14"/>
    <p:sldId id="362" r:id="rId15"/>
    <p:sldId id="361" r:id="rId16"/>
    <p:sldId id="367" r:id="rId17"/>
    <p:sldId id="368" r:id="rId18"/>
    <p:sldId id="369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90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9859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2334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81562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7036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8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420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400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3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0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9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7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9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8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63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4"/>
            <a:ext cx="9448800" cy="276859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 dirty="0"/>
              <a:t>Lecture-12 	</a:t>
            </a:r>
            <a:r>
              <a:rPr lang="en-US" dirty="0">
                <a:latin typeface="+mn-lt"/>
              </a:rPr>
              <a:t>(Lab)</a:t>
            </a:r>
            <a:br>
              <a:rPr lang="en-US" dirty="0">
                <a:latin typeface="+mn-lt"/>
              </a:rPr>
            </a:b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(Fall 2023)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1"/>
    </mc:Choice>
    <mc:Fallback xmlns="">
      <p:transition spd="slow" advTm="2078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2864-A9C2-4D64-B400-4458826C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9044620" cy="1469093"/>
          </a:xfrm>
        </p:spPr>
        <p:txBody>
          <a:bodyPr>
            <a:normAutofit fontScale="90000"/>
          </a:bodyPr>
          <a:lstStyle/>
          <a:p>
            <a:r>
              <a:rPr lang="en-US" dirty="0"/>
              <a:t>Can you find out branch number and its city of those staff members who are drawing more than 10000 salary.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9539-9989-49F6-A9DD-5444FC757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529"/>
            <a:ext cx="11044974" cy="4633958"/>
          </a:xfrm>
        </p:spPr>
        <p:txBody>
          <a:bodyPr/>
          <a:lstStyle/>
          <a:p>
            <a:r>
              <a:rPr lang="en-US" dirty="0"/>
              <a:t>select distinct </a:t>
            </a:r>
            <a:r>
              <a:rPr lang="en-US" dirty="0" err="1"/>
              <a:t>branch.branchno</a:t>
            </a:r>
            <a:r>
              <a:rPr lang="en-US" dirty="0"/>
              <a:t>, </a:t>
            </a:r>
            <a:r>
              <a:rPr lang="en-US" dirty="0" err="1"/>
              <a:t>branch.city</a:t>
            </a:r>
            <a:r>
              <a:rPr lang="en-US" dirty="0"/>
              <a:t> from branch </a:t>
            </a:r>
          </a:p>
          <a:p>
            <a:pPr marL="0" indent="0">
              <a:buNone/>
            </a:pPr>
            <a:r>
              <a:rPr lang="en-US" dirty="0"/>
              <a:t>     join staff on </a:t>
            </a:r>
            <a:r>
              <a:rPr lang="en-US" dirty="0" err="1"/>
              <a:t>branch.branchno</a:t>
            </a:r>
            <a:r>
              <a:rPr lang="en-US" dirty="0"/>
              <a:t> = </a:t>
            </a:r>
            <a:r>
              <a:rPr lang="en-US" dirty="0" err="1"/>
              <a:t>staff.branchno</a:t>
            </a:r>
            <a:r>
              <a:rPr lang="en-US" dirty="0"/>
              <a:t> and salary &gt; 10000</a:t>
            </a:r>
          </a:p>
          <a:p>
            <a:r>
              <a:rPr lang="en-US" dirty="0"/>
              <a:t>select </a:t>
            </a:r>
            <a:r>
              <a:rPr lang="en-US" dirty="0" err="1"/>
              <a:t>branch.branchno</a:t>
            </a:r>
            <a:r>
              <a:rPr lang="en-US" dirty="0"/>
              <a:t>, </a:t>
            </a:r>
            <a:r>
              <a:rPr lang="en-US" dirty="0" err="1"/>
              <a:t>branch.city</a:t>
            </a:r>
            <a:r>
              <a:rPr lang="en-US" dirty="0"/>
              <a:t> from branch 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branch.branchno</a:t>
            </a:r>
            <a:r>
              <a:rPr lang="en-US" dirty="0"/>
              <a:t> in (select </a:t>
            </a:r>
            <a:r>
              <a:rPr lang="en-US" dirty="0" err="1"/>
              <a:t>branchno</a:t>
            </a:r>
            <a:r>
              <a:rPr lang="en-US" dirty="0"/>
              <a:t> from staff  where salary &gt; 10000)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14027-543C-4AC3-80DB-D4C6FEA8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A84E9F-BC7F-4D20-B03A-A1E6673F2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634" y="3680211"/>
            <a:ext cx="5666282" cy="27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45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022C-F436-49D0-AD9C-223ACDB9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880"/>
            <a:ext cx="8596668" cy="656569"/>
          </a:xfrm>
        </p:spPr>
        <p:txBody>
          <a:bodyPr>
            <a:normAutofit fontScale="90000"/>
          </a:bodyPr>
          <a:lstStyle/>
          <a:p>
            <a:r>
              <a:rPr lang="en-US" dirty="0"/>
              <a:t>Subqueries with INSERT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F06D7-2D77-4996-BCB2-347301D8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0" y="831386"/>
            <a:ext cx="10801903" cy="5392538"/>
          </a:xfrm>
        </p:spPr>
        <p:txBody>
          <a:bodyPr/>
          <a:lstStyle/>
          <a:p>
            <a:r>
              <a:rPr lang="en-US" sz="2400" dirty="0"/>
              <a:t>MySQL</a:t>
            </a:r>
          </a:p>
          <a:p>
            <a:r>
              <a:rPr lang="en-US" dirty="0"/>
              <a:t>INSERT INTO staff2  </a:t>
            </a:r>
            <a:r>
              <a:rPr lang="en-US" u="sng" dirty="0"/>
              <a:t>SELECT * FROM staff WHERE position = ‘assistant’ OR position= ‘supervisor’</a:t>
            </a:r>
          </a:p>
          <a:p>
            <a:r>
              <a:rPr lang="en-US" sz="2400" dirty="0"/>
              <a:t>SQL Server</a:t>
            </a:r>
          </a:p>
          <a:p>
            <a:r>
              <a:rPr lang="en-US" dirty="0"/>
              <a:t>SELECT * INTO staff2 FROM staff    WHERE position = 'assistant' or position = 'supervisor’</a:t>
            </a:r>
          </a:p>
          <a:p>
            <a:endParaRPr lang="en-US" dirty="0"/>
          </a:p>
          <a:p>
            <a:r>
              <a:rPr lang="en-US" dirty="0"/>
              <a:t>Select * from staff2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2FB17-1BD9-401F-A286-D4746640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10" descr="A picture containing table, wooden, room, kitchen&#10;&#10;Description automatically generated">
            <a:extLst>
              <a:ext uri="{FF2B5EF4-FFF2-40B4-BE49-F238E27FC236}">
                <a16:creationId xmlns:a16="http://schemas.microsoft.com/office/drawing/2014/main" id="{E6AC7C42-7028-4DD2-839B-5F0E856B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5" y="3429001"/>
            <a:ext cx="7146387" cy="1892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27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5E4F4-D22C-4775-A4F4-84849BC4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1914"/>
          </a:xfrm>
        </p:spPr>
        <p:txBody>
          <a:bodyPr>
            <a:normAutofit fontScale="90000"/>
          </a:bodyPr>
          <a:lstStyle/>
          <a:p>
            <a:r>
              <a:rPr lang="en-US" dirty="0"/>
              <a:t>Subqueries with UPDATE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0F5EE-EB43-4D64-98E2-4A1CD9374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2869"/>
            <a:ext cx="8596668" cy="4198494"/>
          </a:xfrm>
        </p:spPr>
        <p:txBody>
          <a:bodyPr/>
          <a:lstStyle/>
          <a:p>
            <a:r>
              <a:rPr lang="en-US" dirty="0"/>
              <a:t>update staff2 set salary= salary+5000</a:t>
            </a:r>
          </a:p>
          <a:p>
            <a:r>
              <a:rPr lang="en-US" dirty="0"/>
              <a:t>where salary &lt; (select avg(salary) from staff2)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0DDE7-6069-4843-B5D9-4E06E0EA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picture containing table, wooden, cabinet, room&#10;&#10;Description automatically generated">
            <a:extLst>
              <a:ext uri="{FF2B5EF4-FFF2-40B4-BE49-F238E27FC236}">
                <a16:creationId xmlns:a16="http://schemas.microsoft.com/office/drawing/2014/main" id="{006976B1-3624-4816-9439-2D5346217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837" y="2966973"/>
            <a:ext cx="7582486" cy="199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589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EAF1-2364-45BF-BA4A-003C1CC5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10042248" cy="589350"/>
          </a:xfrm>
        </p:spPr>
        <p:txBody>
          <a:bodyPr>
            <a:normAutofit fontScale="90000"/>
          </a:bodyPr>
          <a:lstStyle/>
          <a:p>
            <a:r>
              <a:rPr lang="en-US" dirty="0"/>
              <a:t>Subqueries with DELETE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B104-B3E2-4A9F-90BD-1F6E7E17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84738"/>
            <a:ext cx="10787835" cy="5717024"/>
          </a:xfrm>
        </p:spPr>
        <p:txBody>
          <a:bodyPr>
            <a:normAutofit/>
          </a:bodyPr>
          <a:lstStyle/>
          <a:p>
            <a:r>
              <a:rPr lang="en-US" dirty="0"/>
              <a:t>Delete from  staff2  where </a:t>
            </a:r>
            <a:r>
              <a:rPr lang="en-US" dirty="0" err="1"/>
              <a:t>branchno</a:t>
            </a:r>
            <a:r>
              <a:rPr lang="en-US" dirty="0"/>
              <a:t> in  (select </a:t>
            </a:r>
            <a:r>
              <a:rPr lang="en-US" dirty="0" err="1"/>
              <a:t>branchno</a:t>
            </a:r>
            <a:r>
              <a:rPr lang="en-US" dirty="0"/>
              <a:t> from branch where city = ‘London’)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221B3-D031-4738-B736-2DE5C22A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6C305A-8200-4184-82DA-7F7EC225E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51" y="2518118"/>
            <a:ext cx="7427741" cy="187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89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DEE0-AA1E-4282-842E-D84D6C1F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7286"/>
            <a:ext cx="8596668" cy="865164"/>
          </a:xfrm>
        </p:spPr>
        <p:txBody>
          <a:bodyPr>
            <a:normAutofit fontScale="90000"/>
          </a:bodyPr>
          <a:lstStyle/>
          <a:p>
            <a:r>
              <a:rPr lang="en-US" dirty="0"/>
              <a:t>Single Row Subqueries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9CDC7-C78B-4B29-ACC4-F6D612DF2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8295"/>
            <a:ext cx="8596668" cy="4733067"/>
          </a:xfrm>
        </p:spPr>
        <p:txBody>
          <a:bodyPr/>
          <a:lstStyle/>
          <a:p>
            <a:r>
              <a:rPr lang="en-US" dirty="0"/>
              <a:t>Returns  zero or one row to the outer SQL statement</a:t>
            </a:r>
          </a:p>
          <a:p>
            <a:endParaRPr lang="en-US" dirty="0"/>
          </a:p>
          <a:p>
            <a:r>
              <a:rPr lang="en-US" dirty="0"/>
              <a:t>Select staff.* from staff where </a:t>
            </a:r>
            <a:r>
              <a:rPr lang="en-US" dirty="0" err="1"/>
              <a:t>branchno</a:t>
            </a:r>
            <a:r>
              <a:rPr lang="en-US" dirty="0"/>
              <a:t>=(select </a:t>
            </a:r>
            <a:r>
              <a:rPr lang="en-US" dirty="0" err="1"/>
              <a:t>branchno</a:t>
            </a:r>
            <a:r>
              <a:rPr lang="en-US" dirty="0"/>
              <a:t> from branch where street ='163 Main </a:t>
            </a:r>
            <a:r>
              <a:rPr lang="en-US" dirty="0" err="1"/>
              <a:t>st</a:t>
            </a:r>
            <a:r>
              <a:rPr lang="en-US" dirty="0"/>
              <a:t>')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7CB7D-E03B-4BA4-8DD0-F21988FB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F29CDC05-4885-44A0-9558-F5C2FC566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914" y="3062236"/>
            <a:ext cx="6597748" cy="187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447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1EA5-B7CE-4B54-ACDC-23076D32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>
            <a:normAutofit fontScale="90000"/>
          </a:bodyPr>
          <a:lstStyle/>
          <a:p>
            <a:r>
              <a:rPr lang="en-US" dirty="0"/>
              <a:t>Multiple Row Subqueries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20DFC-148E-470E-B554-F7D3A73B0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5243"/>
            <a:ext cx="8596668" cy="4536119"/>
          </a:xfrm>
        </p:spPr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branch.branchno</a:t>
            </a:r>
            <a:r>
              <a:rPr lang="en-US" dirty="0"/>
              <a:t>, </a:t>
            </a:r>
            <a:r>
              <a:rPr lang="en-US" dirty="0" err="1"/>
              <a:t>branch.city</a:t>
            </a:r>
            <a:r>
              <a:rPr lang="en-US" dirty="0"/>
              <a:t> from branch </a:t>
            </a:r>
          </a:p>
          <a:p>
            <a:pPr marL="0" indent="0">
              <a:buNone/>
            </a:pPr>
            <a:r>
              <a:rPr lang="en-US" dirty="0"/>
              <a:t>     where </a:t>
            </a:r>
            <a:r>
              <a:rPr lang="en-US" dirty="0" err="1"/>
              <a:t>branch.branchno</a:t>
            </a:r>
            <a:r>
              <a:rPr lang="en-US" dirty="0"/>
              <a:t> in (select </a:t>
            </a:r>
            <a:r>
              <a:rPr lang="en-US" dirty="0" err="1"/>
              <a:t>branchno</a:t>
            </a:r>
            <a:r>
              <a:rPr lang="en-US" dirty="0"/>
              <a:t> from staff  where salary &gt; 10000)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5DC2B-8E0D-4B30-911E-575B4880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9E9A901-96E5-4BE8-B7FE-DDB7A6E15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2" y="3133684"/>
            <a:ext cx="6671479" cy="191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8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7E0C1-FBAA-460D-9CF1-3631259CC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7908"/>
            <a:ext cx="8596668" cy="76903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SQL Nested subqueries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B660-E85F-48DA-924C-50F27A7F4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9823"/>
            <a:ext cx="8596668" cy="4831540"/>
          </a:xfrm>
        </p:spPr>
        <p:txBody>
          <a:bodyPr/>
          <a:lstStyle/>
          <a:p>
            <a:r>
              <a:rPr lang="en-US" dirty="0"/>
              <a:t>A subquery can be nested inside other subqueries</a:t>
            </a:r>
            <a:endParaRPr lang="en-US" i="1" dirty="0"/>
          </a:p>
          <a:p>
            <a:r>
              <a:rPr lang="en-US" i="1" dirty="0"/>
              <a:t>List the properties that are handled by staff who work in the branch at ‘163 Main St’.</a:t>
            </a:r>
          </a:p>
          <a:p>
            <a:r>
              <a:rPr lang="en-US" b="1" dirty="0"/>
              <a:t>SELECT </a:t>
            </a:r>
            <a:r>
              <a:rPr lang="en-US" dirty="0" err="1"/>
              <a:t>propertyNo</a:t>
            </a:r>
            <a:r>
              <a:rPr lang="en-US" dirty="0"/>
              <a:t>, street, city, postcode, type, rooms, rent</a:t>
            </a:r>
          </a:p>
          <a:p>
            <a:r>
              <a:rPr lang="en-US" b="1" dirty="0"/>
              <a:t>FROM </a:t>
            </a:r>
            <a:r>
              <a:rPr lang="en-US" dirty="0" err="1"/>
              <a:t>PropertyForRent</a:t>
            </a:r>
            <a:endParaRPr lang="en-US" dirty="0"/>
          </a:p>
          <a:p>
            <a:r>
              <a:rPr lang="en-US" b="1" dirty="0"/>
              <a:t>WHERE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b="1" dirty="0"/>
              <a:t>IN </a:t>
            </a:r>
            <a:r>
              <a:rPr lang="en-US" dirty="0"/>
              <a:t>(</a:t>
            </a:r>
            <a:r>
              <a:rPr lang="en-US" b="1" dirty="0"/>
              <a:t>SELECT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b="1" dirty="0"/>
              <a:t>FROM </a:t>
            </a:r>
            <a:r>
              <a:rPr lang="en-US" dirty="0"/>
              <a:t>Staff </a:t>
            </a:r>
          </a:p>
          <a:p>
            <a:r>
              <a:rPr lang="en-US" b="1" dirty="0"/>
              <a:t>                             WHERE </a:t>
            </a:r>
            <a:r>
              <a:rPr lang="en-US" dirty="0" err="1"/>
              <a:t>branchNo</a:t>
            </a:r>
            <a:r>
              <a:rPr lang="en-US" dirty="0"/>
              <a:t> = (</a:t>
            </a:r>
            <a:r>
              <a:rPr lang="en-US" b="1" dirty="0"/>
              <a:t>SELECT </a:t>
            </a:r>
            <a:r>
              <a:rPr lang="en-US" dirty="0" err="1"/>
              <a:t>branchNo</a:t>
            </a:r>
            <a:r>
              <a:rPr lang="en-US" dirty="0"/>
              <a:t> </a:t>
            </a:r>
            <a:r>
              <a:rPr lang="en-US" b="1" dirty="0"/>
              <a:t>FROM </a:t>
            </a:r>
            <a:r>
              <a:rPr lang="en-US" dirty="0"/>
              <a:t>Branch</a:t>
            </a:r>
          </a:p>
          <a:p>
            <a:r>
              <a:rPr lang="en-US" b="1" dirty="0"/>
              <a:t>                                                            WHERE </a:t>
            </a:r>
            <a:r>
              <a:rPr lang="en-US" dirty="0"/>
              <a:t>street = ‘163 Main St’));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883B0-589F-49F0-8E7A-FC4648A6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6D9FF2-85AD-4BC0-9A3F-06450DE93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07" y="4290646"/>
            <a:ext cx="8018584" cy="211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95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EAF0-C8B4-4279-B09A-109A6A866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b="1" dirty="0"/>
              <a:t>ANY/SOME and 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C4280-4368-4512-8201-3B68422CD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55077"/>
            <a:ext cx="9985977" cy="4986285"/>
          </a:xfrm>
        </p:spPr>
        <p:txBody>
          <a:bodyPr/>
          <a:lstStyle/>
          <a:p>
            <a:r>
              <a:rPr lang="en-US" dirty="0"/>
              <a:t>The keywords ANY and ALL may be used with subqueries that produce a single</a:t>
            </a:r>
          </a:p>
          <a:p>
            <a:pPr marL="0" indent="0">
              <a:buNone/>
            </a:pPr>
            <a:r>
              <a:rPr lang="en-US" dirty="0"/>
              <a:t>     column of numbers</a:t>
            </a:r>
            <a:endParaRPr lang="en-US" i="1" dirty="0"/>
          </a:p>
          <a:p>
            <a:endParaRPr lang="en-US" i="1" dirty="0"/>
          </a:p>
          <a:p>
            <a:r>
              <a:rPr lang="en-US" i="1" dirty="0"/>
              <a:t>Find all staff whose salary is larger than the salary of at least one member of staff at branch B003.</a:t>
            </a:r>
          </a:p>
          <a:p>
            <a:r>
              <a:rPr lang="en-US" b="1" dirty="0"/>
              <a:t>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IName</a:t>
            </a:r>
            <a:r>
              <a:rPr lang="en-US" dirty="0"/>
              <a:t>, position, salary</a:t>
            </a:r>
          </a:p>
          <a:p>
            <a:pPr marL="0" indent="0">
              <a:buNone/>
            </a:pPr>
            <a:r>
              <a:rPr lang="en-US" b="1" dirty="0"/>
              <a:t>     FROM </a:t>
            </a:r>
            <a:r>
              <a:rPr lang="en-US" dirty="0"/>
              <a:t>Staff  </a:t>
            </a:r>
            <a:r>
              <a:rPr lang="en-US" b="1" dirty="0"/>
              <a:t>WHERE </a:t>
            </a:r>
            <a:r>
              <a:rPr lang="en-US" dirty="0"/>
              <a:t>salary &gt; </a:t>
            </a:r>
            <a:r>
              <a:rPr lang="en-US" b="1" dirty="0"/>
              <a:t>SOME </a:t>
            </a:r>
            <a:r>
              <a:rPr lang="en-US" dirty="0"/>
              <a:t>(</a:t>
            </a:r>
            <a:r>
              <a:rPr lang="en-US" b="1" dirty="0"/>
              <a:t>SELECT </a:t>
            </a:r>
            <a:r>
              <a:rPr lang="en-US" dirty="0"/>
              <a:t>salary </a:t>
            </a:r>
            <a:r>
              <a:rPr lang="en-US" b="1" dirty="0"/>
              <a:t>FROM </a:t>
            </a:r>
            <a:r>
              <a:rPr lang="en-US" dirty="0"/>
              <a:t>Staff </a:t>
            </a:r>
            <a:r>
              <a:rPr lang="en-US" b="1" dirty="0"/>
              <a:t>WHERE </a:t>
            </a:r>
            <a:r>
              <a:rPr lang="en-US" dirty="0" err="1"/>
              <a:t>branchNo</a:t>
            </a:r>
            <a:r>
              <a:rPr lang="en-US" dirty="0"/>
              <a:t> = ‘B003’);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96FF4-7B96-42CA-96C8-51A18A34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AA73476-8039-408F-98A0-A4F1FA5E4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236" y="4247798"/>
            <a:ext cx="5992837" cy="19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84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B62D-45CA-48CC-B11B-AF7B5D18A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70704"/>
          </a:xfrm>
        </p:spPr>
        <p:txBody>
          <a:bodyPr/>
          <a:lstStyle/>
          <a:p>
            <a:r>
              <a:rPr lang="en-US" dirty="0"/>
              <a:t>Use of </a:t>
            </a:r>
            <a:r>
              <a:rPr lang="en-US" b="1" dirty="0"/>
              <a:t> 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AC3EF-0B45-4C1C-A067-DFFB832D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0837"/>
            <a:ext cx="8596668" cy="4620525"/>
          </a:xfrm>
        </p:spPr>
        <p:txBody>
          <a:bodyPr/>
          <a:lstStyle/>
          <a:p>
            <a:r>
              <a:rPr lang="en-US" i="1" dirty="0"/>
              <a:t>Find all staff whose salary is larger than the salary of every member of staff at branch B003.</a:t>
            </a:r>
          </a:p>
          <a:p>
            <a:endParaRPr lang="en-US" i="1" dirty="0"/>
          </a:p>
          <a:p>
            <a:r>
              <a:rPr lang="en-US" b="1" dirty="0"/>
              <a:t>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IName</a:t>
            </a:r>
            <a:r>
              <a:rPr lang="en-US" dirty="0"/>
              <a:t>, position, salary </a:t>
            </a:r>
            <a:r>
              <a:rPr lang="en-US" b="1" dirty="0"/>
              <a:t>FROM </a:t>
            </a:r>
            <a:r>
              <a:rPr lang="en-US" dirty="0"/>
              <a:t>Staff</a:t>
            </a:r>
          </a:p>
          <a:p>
            <a:r>
              <a:rPr lang="en-US" b="1" dirty="0"/>
              <a:t>WHERE </a:t>
            </a:r>
            <a:r>
              <a:rPr lang="en-US" dirty="0"/>
              <a:t>salary &gt; </a:t>
            </a:r>
            <a:r>
              <a:rPr lang="en-US" b="1" dirty="0"/>
              <a:t>ALL </a:t>
            </a:r>
            <a:r>
              <a:rPr lang="en-US" dirty="0"/>
              <a:t>(</a:t>
            </a:r>
            <a:r>
              <a:rPr lang="en-US" b="1" dirty="0"/>
              <a:t>SELECT </a:t>
            </a:r>
            <a:r>
              <a:rPr lang="en-US" dirty="0"/>
              <a:t>salary </a:t>
            </a:r>
            <a:r>
              <a:rPr lang="en-US" b="1" dirty="0"/>
              <a:t>FROM </a:t>
            </a:r>
            <a:r>
              <a:rPr lang="en-US" dirty="0"/>
              <a:t>Staff</a:t>
            </a:r>
          </a:p>
          <a:p>
            <a:r>
              <a:rPr lang="en-US" b="1" dirty="0"/>
              <a:t>                                  WHERE </a:t>
            </a:r>
            <a:r>
              <a:rPr lang="en-US" dirty="0" err="1"/>
              <a:t>branchNo</a:t>
            </a:r>
            <a:r>
              <a:rPr lang="en-US" dirty="0"/>
              <a:t> = ‘B003’);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27F13-02CB-40CB-A3EB-1E3B56C5D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48D5EF-8E09-4647-9936-7503A5D7B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25" y="4086854"/>
            <a:ext cx="6794695" cy="124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44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Sub Query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1"/>
    </mc:Choice>
    <mc:Fallback xmlns="">
      <p:transition spd="slow" advTm="20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Joins</a:t>
            </a:r>
          </a:p>
          <a:p>
            <a:pPr lvl="2"/>
            <a:r>
              <a:rPr lang="en-US" sz="2200" b="1" dirty="0"/>
              <a:t>	</a:t>
            </a:r>
            <a:r>
              <a:rPr lang="en-US" sz="2800" b="1" dirty="0"/>
              <a:t>Outer Joins</a:t>
            </a:r>
            <a:endParaRPr lang="en-US" sz="2200" b="1" dirty="0"/>
          </a:p>
          <a:p>
            <a:pPr lvl="3"/>
            <a:r>
              <a:rPr lang="en-US" sz="2000" b="1" dirty="0"/>
              <a:t>Left Outer Join</a:t>
            </a:r>
          </a:p>
          <a:p>
            <a:pPr lvl="3"/>
            <a:r>
              <a:rPr lang="en-US" sz="2000" b="1" dirty="0"/>
              <a:t>Right Outer Join</a:t>
            </a:r>
          </a:p>
          <a:p>
            <a:pPr lvl="3"/>
            <a:r>
              <a:rPr lang="en-US" sz="2000" b="1" dirty="0"/>
              <a:t>Full Outer Join</a:t>
            </a:r>
          </a:p>
          <a:p>
            <a:pPr marL="1201737" lvl="3" indent="-342900"/>
            <a:r>
              <a:rPr lang="en-US" sz="2800" b="1" dirty="0"/>
              <a:t>Self Join</a:t>
            </a:r>
          </a:p>
          <a:p>
            <a:pPr lvl="2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60"/>
    </mc:Choice>
    <mc:Fallback xmlns="">
      <p:transition spd="slow" advTm="15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8DD7F1-0C78-48F7-916C-6C74D2A48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221260"/>
            <a:ext cx="3486637" cy="207829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0E3F5-6D8D-4E6F-A507-11198D32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21E1DC6-92F8-4DDA-8770-8755AB18C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027" y="221260"/>
            <a:ext cx="6756381" cy="2257576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C3BEFFF-BD64-4D10-9759-8EFB7691D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4632672"/>
            <a:ext cx="9317607" cy="2078294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16E4F9-A32F-4B1C-91A7-8AB7B79324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91" y="2426966"/>
            <a:ext cx="7977472" cy="207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131"/>
            <a:ext cx="8596668" cy="411194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3600" dirty="0"/>
              <a:t>SQL Sub Query</a:t>
            </a:r>
          </a:p>
          <a:p>
            <a:pPr lvl="2"/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>
              <a:buFont typeface="Wingdings" panose="05000000000000000000" pitchFamily="2" charset="2"/>
              <a:buChar char="Ø"/>
            </a:pP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39"/>
    </mc:Choice>
    <mc:Fallback xmlns="">
      <p:transition spd="slow" advTm="3743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726D-6D5D-4963-AF81-7F7EBF40E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010"/>
            <a:ext cx="8596668" cy="684628"/>
          </a:xfrm>
        </p:spPr>
        <p:txBody>
          <a:bodyPr>
            <a:normAutofit/>
          </a:bodyPr>
          <a:lstStyle/>
          <a:p>
            <a:r>
              <a:rPr lang="en-US" dirty="0"/>
              <a:t>SQL Sub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E1883-7482-4822-8FB9-B09AB278C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94010"/>
            <a:ext cx="9535811" cy="5014420"/>
          </a:xfrm>
        </p:spPr>
        <p:txBody>
          <a:bodyPr>
            <a:normAutofit fontScale="85000" lnSpcReduction="20000"/>
          </a:bodyPr>
          <a:lstStyle/>
          <a:p>
            <a:r>
              <a:rPr lang="en-US" sz="3100" dirty="0"/>
              <a:t>A subquery is an SQL query nested inside a larger query.</a:t>
            </a:r>
          </a:p>
          <a:p>
            <a:r>
              <a:rPr lang="en-US" sz="3100" dirty="0"/>
              <a:t>A subquery may occur in :</a:t>
            </a:r>
          </a:p>
          <a:p>
            <a:pPr lvl="1"/>
            <a:r>
              <a:rPr lang="en-US" sz="3100" dirty="0"/>
              <a:t> A SELECT clause</a:t>
            </a:r>
          </a:p>
          <a:p>
            <a:pPr lvl="1"/>
            <a:r>
              <a:rPr lang="en-US" sz="3100" dirty="0"/>
              <a:t> A FROM clause</a:t>
            </a:r>
          </a:p>
          <a:p>
            <a:pPr lvl="1"/>
            <a:r>
              <a:rPr lang="en-US" sz="3100" dirty="0"/>
              <a:t> A WHERE clause</a:t>
            </a:r>
          </a:p>
          <a:p>
            <a:pPr lvl="1"/>
            <a:r>
              <a:rPr lang="en-US" sz="3100" dirty="0"/>
              <a:t> A subquery can be treated as an inner query, which is a </a:t>
            </a:r>
          </a:p>
          <a:p>
            <a:pPr marL="457200" lvl="1" indent="0">
              <a:buNone/>
            </a:pPr>
            <a:r>
              <a:rPr lang="en-US" sz="3100" dirty="0"/>
              <a:t>    SQL query placed as a part of another query called as     </a:t>
            </a:r>
          </a:p>
          <a:p>
            <a:pPr marL="457200" lvl="1" indent="0">
              <a:buNone/>
            </a:pPr>
            <a:r>
              <a:rPr lang="en-US" sz="3100" dirty="0"/>
              <a:t>    outer query.</a:t>
            </a:r>
          </a:p>
          <a:p>
            <a:pPr lvl="1"/>
            <a:r>
              <a:rPr lang="en-US" sz="3100" dirty="0"/>
              <a:t> The inner query executes first before its parent query so that   </a:t>
            </a:r>
          </a:p>
          <a:p>
            <a:pPr marL="457200" lvl="1" indent="0">
              <a:buNone/>
            </a:pPr>
            <a:r>
              <a:rPr lang="en-US" sz="3100" dirty="0"/>
              <a:t>    the results of inner query can be passed to the outer query.</a:t>
            </a:r>
          </a:p>
          <a:p>
            <a:pPr lvl="1"/>
            <a:r>
              <a:rPr lang="en-US" sz="3100" dirty="0"/>
              <a:t> Must be enclosed in parentheses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DE49-1D4E-485D-A2DB-1D2BC006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93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10A3-7C6E-443C-AC3B-AB1508B7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1513"/>
            <a:ext cx="8596668" cy="5589849"/>
          </a:xfrm>
        </p:spPr>
        <p:txBody>
          <a:bodyPr/>
          <a:lstStyle/>
          <a:p>
            <a:r>
              <a:rPr lang="en-US" sz="2400" dirty="0"/>
              <a:t>Usually added within the WHERE Clause of another SQL SELECT statement</a:t>
            </a:r>
          </a:p>
          <a:p>
            <a:r>
              <a:rPr lang="en-US" sz="2400" dirty="0"/>
              <a:t>You can use the comparison operators, such as &gt;, &lt;, or =.</a:t>
            </a:r>
          </a:p>
          <a:p>
            <a:r>
              <a:rPr lang="en-US" sz="2400" dirty="0"/>
              <a:t> The comparison operator can also be a multiple-row operator, such as IN, ANY, or ALL.</a:t>
            </a:r>
          </a:p>
          <a:p>
            <a:r>
              <a:rPr lang="en-US" sz="2400" dirty="0"/>
              <a:t>You can use a subquery in a SELECT, INSERT, DELETE, or UPDATE statement to perform the following tasks:</a:t>
            </a:r>
          </a:p>
          <a:p>
            <a:pPr lvl="1"/>
            <a:r>
              <a:rPr lang="en-US" sz="2000" dirty="0"/>
              <a:t>Compare an expression to the result of the query.</a:t>
            </a:r>
          </a:p>
          <a:p>
            <a:pPr lvl="1"/>
            <a:r>
              <a:rPr lang="en-US" sz="2000" dirty="0"/>
              <a:t>Determine if an expression is included in the results of the query.</a:t>
            </a:r>
          </a:p>
          <a:p>
            <a:pPr lvl="1"/>
            <a:r>
              <a:rPr lang="en-US" sz="2000" dirty="0"/>
              <a:t>Check whether the query selects any rows.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0DBC4-1101-4D58-B302-93231F64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88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126E-2248-4AED-B1F8-9C8A6185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56403"/>
            <a:ext cx="8596668" cy="1145788"/>
          </a:xfrm>
        </p:spPr>
        <p:txBody>
          <a:bodyPr>
            <a:normAutofit/>
          </a:bodyPr>
          <a:lstStyle/>
          <a:p>
            <a:r>
              <a:rPr lang="en-US" dirty="0"/>
              <a:t>Types of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4BD8C-78CA-47D4-8011-996D0812B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4733"/>
            <a:ext cx="10789920" cy="3643532"/>
          </a:xfrm>
        </p:spPr>
        <p:txBody>
          <a:bodyPr>
            <a:normAutofit/>
          </a:bodyPr>
          <a:lstStyle/>
          <a:p>
            <a:r>
              <a:rPr lang="en-US" sz="2400" dirty="0"/>
              <a:t>Single row subquery : Returns zero or one row.</a:t>
            </a:r>
          </a:p>
          <a:p>
            <a:r>
              <a:rPr lang="en-US" sz="2400" dirty="0"/>
              <a:t>Multiple row subquery : Returns one or more rows.</a:t>
            </a:r>
          </a:p>
          <a:p>
            <a:r>
              <a:rPr lang="en-US" sz="2400" dirty="0"/>
              <a:t>Multiple column subqueries : Returns one or more columns.</a:t>
            </a:r>
          </a:p>
          <a:p>
            <a:r>
              <a:rPr lang="en-US" sz="2400" dirty="0"/>
              <a:t>Correlated subqueries : Reference one or more columns in the outer SQL statement. The subquery is known as a correlated subquery because the subquery is related to the outer SQL statement.</a:t>
            </a:r>
          </a:p>
          <a:p>
            <a:r>
              <a:rPr lang="en-US" sz="2400" dirty="0"/>
              <a:t>Nested subqueries : Subqueries are placed within another subquery.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29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83E6-2CCF-4F27-B6DA-65F3C1C03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2" y="225084"/>
            <a:ext cx="9777046" cy="66118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Staff members detail working at street ‘163 Main St’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34F7-3C18-4D54-B235-151DA691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097280"/>
            <a:ext cx="11291520" cy="5535636"/>
          </a:xfrm>
        </p:spPr>
        <p:txBody>
          <a:bodyPr/>
          <a:lstStyle/>
          <a:p>
            <a:r>
              <a:rPr lang="en-US" dirty="0"/>
              <a:t>Select staff.* from </a:t>
            </a:r>
            <a:r>
              <a:rPr lang="en-US" dirty="0" err="1"/>
              <a:t>staff,branch</a:t>
            </a:r>
            <a:r>
              <a:rPr lang="en-US" dirty="0"/>
              <a:t>  Where </a:t>
            </a:r>
            <a:r>
              <a:rPr lang="en-US" dirty="0" err="1"/>
              <a:t>staff.branchno</a:t>
            </a:r>
            <a:r>
              <a:rPr lang="en-US" dirty="0"/>
              <a:t> = </a:t>
            </a:r>
            <a:r>
              <a:rPr lang="en-US" dirty="0" err="1"/>
              <a:t>branch.branchno</a:t>
            </a:r>
            <a:endParaRPr lang="en-US" dirty="0"/>
          </a:p>
          <a:p>
            <a:r>
              <a:rPr lang="en-US" dirty="0"/>
              <a:t>Execute From clause and fetch both tables data.</a:t>
            </a:r>
          </a:p>
          <a:p>
            <a:r>
              <a:rPr lang="en-US" dirty="0"/>
              <a:t>Execute where clause and Create a temporary table with matching records</a:t>
            </a:r>
          </a:p>
          <a:p>
            <a:r>
              <a:rPr lang="en-US" dirty="0"/>
              <a:t>Display data according to mentioned attributes in select clause.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FA83-76C1-4427-9A82-3B17CB8D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B019B88-82F5-4EB5-B2FF-6C88D1C7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80" y="4203620"/>
            <a:ext cx="3486637" cy="2078294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A2B33D8-A8D0-4675-B9FB-E19B7B012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472" y="4148911"/>
            <a:ext cx="6756381" cy="225757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6BFAF8-7899-498C-83CA-E34ABC64C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137" y="2709090"/>
            <a:ext cx="6691525" cy="12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8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CD5D-8BAF-415D-8C7B-368F96C9A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1975"/>
            <a:ext cx="8596668" cy="670560"/>
          </a:xfrm>
        </p:spPr>
        <p:txBody>
          <a:bodyPr>
            <a:normAutofit fontScale="90000"/>
          </a:bodyPr>
          <a:lstStyle/>
          <a:p>
            <a:r>
              <a:rPr lang="en-US" dirty="0"/>
              <a:t>Alternate way with subquery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739EC-4A14-4B1D-A6A5-748A972A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39483"/>
            <a:ext cx="9479540" cy="4901880"/>
          </a:xfrm>
        </p:spPr>
        <p:txBody>
          <a:bodyPr/>
          <a:lstStyle/>
          <a:p>
            <a:r>
              <a:rPr lang="en-US" dirty="0" err="1"/>
              <a:t>Seelct</a:t>
            </a:r>
            <a:r>
              <a:rPr lang="en-US" dirty="0"/>
              <a:t> staff.* from staff where </a:t>
            </a:r>
            <a:r>
              <a:rPr lang="en-US" dirty="0" err="1"/>
              <a:t>branchno</a:t>
            </a:r>
            <a:r>
              <a:rPr lang="en-US" dirty="0"/>
              <a:t>=(select branch from branch where street =‘163 Main </a:t>
            </a:r>
            <a:r>
              <a:rPr lang="en-US" dirty="0" err="1"/>
              <a:t>st</a:t>
            </a:r>
            <a:r>
              <a:rPr lang="en-US" dirty="0"/>
              <a:t>’)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we just need one record from branch table and matching of that record from staff table</a:t>
            </a:r>
          </a:p>
          <a:p>
            <a:r>
              <a:rPr lang="en-US" dirty="0"/>
              <a:t>Only three records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27845-69A2-44C5-ACAB-849A657A5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7531A2-2849-4DE2-A29D-FB25DF48C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3868615"/>
            <a:ext cx="8215532" cy="180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4301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15985</TotalTime>
  <Words>855</Words>
  <Application>Microsoft Office PowerPoint</Application>
  <PresentationFormat>Widescreen</PresentationFormat>
  <Paragraphs>115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Wingdings</vt:lpstr>
      <vt:lpstr>Vapor Trail</vt:lpstr>
      <vt:lpstr>CSC371-Database Systems I Lecture-12  (Lab)  (Fall 2023) </vt:lpstr>
      <vt:lpstr>Previous Lecture Review</vt:lpstr>
      <vt:lpstr>PowerPoint Presentation</vt:lpstr>
      <vt:lpstr>Agenda</vt:lpstr>
      <vt:lpstr>SQL Sub Query</vt:lpstr>
      <vt:lpstr>PowerPoint Presentation</vt:lpstr>
      <vt:lpstr>Types of Subquery</vt:lpstr>
      <vt:lpstr>Staff members detail working at street ‘163 Main St’</vt:lpstr>
      <vt:lpstr>Alternate way with subquery </vt:lpstr>
      <vt:lpstr>Can you find out branch number and its city of those staff members who are drawing more than 10000 salary. </vt:lpstr>
      <vt:lpstr>Subqueries with INSERT statement </vt:lpstr>
      <vt:lpstr>Subqueries with UPDATE statement </vt:lpstr>
      <vt:lpstr>Subqueries with DELETE statement </vt:lpstr>
      <vt:lpstr>Single Row Subqueries </vt:lpstr>
      <vt:lpstr>Multiple Row Subqueries </vt:lpstr>
      <vt:lpstr>SQL Nested subqueries </vt:lpstr>
      <vt:lpstr>Use of ANY/SOME and ALL</vt:lpstr>
      <vt:lpstr>Use of  ALL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297</cp:revision>
  <dcterms:created xsi:type="dcterms:W3CDTF">2020-06-03T03:05:45Z</dcterms:created>
  <dcterms:modified xsi:type="dcterms:W3CDTF">2023-10-02T05:27:57Z</dcterms:modified>
</cp:coreProperties>
</file>