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1"/>
  </p:notesMasterIdLst>
  <p:sldIdLst>
    <p:sldId id="256" r:id="rId2"/>
    <p:sldId id="257" r:id="rId3"/>
    <p:sldId id="348" r:id="rId4"/>
    <p:sldId id="258" r:id="rId5"/>
    <p:sldId id="353" r:id="rId6"/>
    <p:sldId id="365" r:id="rId7"/>
    <p:sldId id="360" r:id="rId8"/>
    <p:sldId id="349" r:id="rId9"/>
    <p:sldId id="366" r:id="rId10"/>
    <p:sldId id="367" r:id="rId11"/>
    <p:sldId id="368" r:id="rId12"/>
    <p:sldId id="370" r:id="rId13"/>
    <p:sldId id="369" r:id="rId14"/>
    <p:sldId id="371" r:id="rId15"/>
    <p:sldId id="372" r:id="rId16"/>
    <p:sldId id="373" r:id="rId17"/>
    <p:sldId id="374" r:id="rId18"/>
    <p:sldId id="375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5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190DD-603F-489F-84DA-E65F7F03CEC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BDF25-938C-4CAC-A4CF-47702A5E9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5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BDF25-938C-4CAC-A4CF-47702A5E90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9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091B59F-689E-49F1-A3FE-89A6C67BD803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8141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6711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720583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8588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1786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2994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33547-BFB5-4504-A091-0F5EC42F8370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16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F102D7-41BD-4B9E-A6FE-3F9F573799C2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9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8893-E556-4398-AC31-E96551C1D19A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0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D9BB99-18A1-4642-8A16-9AA2DA78743D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4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4DC9-CBD4-4AF4-9314-7655476813B4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6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1CAC-AE28-4CE3-8423-252D3E32D9DD}" type="datetime1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5EDB-53E1-49C6-9547-6CC12C5A8BE2}" type="datetime1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8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A9DB-536E-4E5E-929A-46F8BB105799}" type="datetime1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5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3166-6E5C-471C-AB60-C12D4BD5374F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6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7016-3112-486A-8C0A-32BD42CA97AA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5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93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w3schools.com/sql/func_sqlserver_upper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latin typeface="+mn-lt"/>
              </a:rPr>
              <a:t>CSC371-Database Systems I </a:t>
            </a:r>
            <a:r>
              <a:rPr lang="en-US" dirty="0"/>
              <a:t>Lecture-14 </a:t>
            </a:r>
            <a:r>
              <a:rPr lang="en-US"/>
              <a:t>	</a:t>
            </a:r>
            <a:r>
              <a:rPr lang="en-US">
                <a:latin typeface="+mn-lt"/>
              </a:rPr>
              <a:t>(</a:t>
            </a:r>
            <a:r>
              <a:rPr lang="en-US" dirty="0">
                <a:latin typeface="+mn-lt"/>
              </a:rPr>
              <a:t>Lab)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				            (Fall2023)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1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81"/>
    </mc:Choice>
    <mc:Fallback xmlns="">
      <p:transition spd="slow" advTm="2078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2F09-1AB0-4437-A0EA-D4ACD2224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112587" cy="853440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 LEFT() Function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DC195-DBA2-4980-9248-111094E1A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041"/>
            <a:ext cx="8596668" cy="4578322"/>
          </a:xfrm>
        </p:spPr>
        <p:txBody>
          <a:bodyPr/>
          <a:lstStyle/>
          <a:p>
            <a:r>
              <a:rPr lang="en-US" dirty="0"/>
              <a:t>The LEFT() function extracts a number of characters from a string (starting from left).</a:t>
            </a:r>
          </a:p>
          <a:p>
            <a:r>
              <a:rPr lang="en-US" dirty="0"/>
              <a:t>LEFT(</a:t>
            </a:r>
            <a:r>
              <a:rPr lang="en-US" i="1" dirty="0"/>
              <a:t>string</a:t>
            </a:r>
            <a:r>
              <a:rPr lang="en-US" dirty="0"/>
              <a:t>, </a:t>
            </a:r>
            <a:r>
              <a:rPr lang="en-US" i="1" dirty="0" err="1"/>
              <a:t>number_of_chars</a:t>
            </a:r>
            <a:r>
              <a:rPr lang="en-US" dirty="0"/>
              <a:t>)</a:t>
            </a:r>
          </a:p>
          <a:p>
            <a:r>
              <a:rPr lang="en-US" dirty="0"/>
              <a:t>SELECT LEFT(</a:t>
            </a:r>
            <a:r>
              <a:rPr lang="en-US" dirty="0" err="1"/>
              <a:t>lname</a:t>
            </a:r>
            <a:r>
              <a:rPr lang="en-US" dirty="0"/>
              <a:t>, 3) AS </a:t>
            </a:r>
            <a:r>
              <a:rPr lang="en-US" dirty="0" err="1"/>
              <a:t>ExtractString</a:t>
            </a:r>
            <a:r>
              <a:rPr lang="en-US" dirty="0"/>
              <a:t> FROM staff;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37287-C605-4272-AE64-FEB4F6A7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7CAA71-29A9-4848-BEFD-103E56466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36" y="3177206"/>
            <a:ext cx="3981157" cy="307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4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61F2B-F89A-42D6-AE0C-8E6E208E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 LEN() 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0B59F-B4FB-40AA-AA21-B42B89BBC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leading spaces but not trailing</a:t>
            </a:r>
          </a:p>
          <a:p>
            <a:r>
              <a:rPr lang="en-US" dirty="0"/>
              <a:t>SELECT LEN('   W3Schools.com   ‘);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CC821-3A82-468A-8505-FA0BF799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9F34AE7-943F-4F20-8250-A299E5E6E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711" y="3162262"/>
            <a:ext cx="4433921" cy="185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39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59CF-D535-4BC9-A38A-9E120514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Server LOWER() / </a:t>
            </a:r>
            <a:r>
              <a:rPr lang="en-US" dirty="0">
                <a:hlinkClick r:id="rId2"/>
              </a:rPr>
              <a:t>UPPER()</a:t>
            </a:r>
            <a:r>
              <a:rPr lang="en-US" dirty="0"/>
              <a:t> 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18FA-357B-420E-9DD4-AA28310A9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 LOWER('SQL Tutorial is FUN!’);</a:t>
            </a:r>
          </a:p>
          <a:p>
            <a:endParaRPr lang="en-US" dirty="0"/>
          </a:p>
          <a:p>
            <a:r>
              <a:rPr lang="en-US" dirty="0"/>
              <a:t>SELECT UPPER(‘</a:t>
            </a:r>
            <a:r>
              <a:rPr lang="en-US" dirty="0" err="1"/>
              <a:t>sql</a:t>
            </a:r>
            <a:r>
              <a:rPr lang="en-US" dirty="0"/>
              <a:t> tutorial is a fun’);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850B5-0FFE-48C8-AA82-3F8AFFFC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54E716-3578-4538-82C5-8C885ED71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412" y="3862816"/>
            <a:ext cx="2960247" cy="217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39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2D66-085B-4643-9FB3-38B190B4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5983" cy="656492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 LTRIM()/RTRIM()  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BD5F7-0E46-43BD-9288-B00F9A4F2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2529"/>
            <a:ext cx="8596668" cy="4268833"/>
          </a:xfrm>
        </p:spPr>
        <p:txBody>
          <a:bodyPr/>
          <a:lstStyle/>
          <a:p>
            <a:r>
              <a:rPr lang="en-US" dirty="0"/>
              <a:t>The LTRIM() function removes leading spaces from a string.</a:t>
            </a:r>
          </a:p>
          <a:p>
            <a:r>
              <a:rPr lang="en-US" dirty="0"/>
              <a:t>The RTRIM() function remove trailing spaces from a string:</a:t>
            </a:r>
          </a:p>
          <a:p>
            <a:r>
              <a:rPr lang="en-US" dirty="0"/>
              <a:t>LTRIM(</a:t>
            </a:r>
            <a:r>
              <a:rPr lang="en-US" i="1" dirty="0"/>
              <a:t>string</a:t>
            </a:r>
            <a:r>
              <a:rPr lang="en-US" dirty="0"/>
              <a:t>)</a:t>
            </a:r>
          </a:p>
          <a:p>
            <a:r>
              <a:rPr lang="en-US" dirty="0"/>
              <a:t>SELECT LTRIM('     SQL Tutorial') AS </a:t>
            </a:r>
            <a:r>
              <a:rPr lang="en-US" dirty="0" err="1"/>
              <a:t>LeftTrimmedString</a:t>
            </a:r>
            <a:r>
              <a:rPr lang="en-US" dirty="0"/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0FA27-B8E0-4C7D-B137-8CB1D42F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069DA7-A0D1-4B99-A9D0-CBFA360C7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49" y="3643533"/>
            <a:ext cx="4485651" cy="290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47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8E26-80D0-4687-B9DB-DA4B17E13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914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 NCHAR() 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9231-8BD5-498F-9733-D9C3472E8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/>
          <a:lstStyle/>
          <a:p>
            <a:r>
              <a:rPr lang="en-US" dirty="0"/>
              <a:t>The NCHAR() function returns the Unicode character based on the number code.</a:t>
            </a:r>
          </a:p>
          <a:p>
            <a:r>
              <a:rPr lang="en-US" dirty="0"/>
              <a:t>NCHAR(</a:t>
            </a:r>
            <a:r>
              <a:rPr lang="en-US" i="1" dirty="0" err="1"/>
              <a:t>number_code</a:t>
            </a:r>
            <a:r>
              <a:rPr lang="en-US" dirty="0"/>
              <a:t>)</a:t>
            </a:r>
          </a:p>
          <a:p>
            <a:r>
              <a:rPr lang="en-US" dirty="0"/>
              <a:t>SELECT NCHAR(65) AS </a:t>
            </a:r>
            <a:r>
              <a:rPr lang="en-US" dirty="0" err="1"/>
              <a:t>NumberCodeToUnicode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52E46-EF92-4161-B4F4-3BAB8D66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B22436-FB65-414F-89AF-334F2C312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992" y="3495822"/>
            <a:ext cx="3321364" cy="193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97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DA7C-7B4C-4BF4-893F-6B7878E25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305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 REVERSE() 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B1C4-2739-4DD5-B5FC-6D0D7178E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8123"/>
            <a:ext cx="8596668" cy="4353239"/>
          </a:xfrm>
        </p:spPr>
        <p:txBody>
          <a:bodyPr/>
          <a:lstStyle/>
          <a:p>
            <a:r>
              <a:rPr lang="en-US" dirty="0"/>
              <a:t>The REVERSE() function reverses a string and returns the result.</a:t>
            </a:r>
          </a:p>
          <a:p>
            <a:r>
              <a:rPr lang="en-US" dirty="0"/>
              <a:t>REVERSE(</a:t>
            </a:r>
            <a:r>
              <a:rPr lang="en-US" i="1" dirty="0"/>
              <a:t>string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SELECT REVERSE(</a:t>
            </a:r>
            <a:r>
              <a:rPr lang="en-US" dirty="0" err="1"/>
              <a:t>fname</a:t>
            </a:r>
            <a:r>
              <a:rPr lang="en-US" dirty="0"/>
              <a:t>) FROM staff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22CD8-DB40-4B7F-82FA-29A7EAAC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CB2ADF-BC43-426C-B7FE-C138E5665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631" y="3429000"/>
            <a:ext cx="3390314" cy="297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88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7050-E27F-4279-A619-F2B08A5B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3778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 SPACE() 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3B58B-D4FA-41A2-96C0-469FAE951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3379"/>
            <a:ext cx="8596668" cy="4507984"/>
          </a:xfrm>
        </p:spPr>
        <p:txBody>
          <a:bodyPr/>
          <a:lstStyle/>
          <a:p>
            <a:r>
              <a:rPr lang="en-US" dirty="0"/>
              <a:t>The SPACE() function returns a string of the specified number of space characters.</a:t>
            </a:r>
          </a:p>
          <a:p>
            <a:r>
              <a:rPr lang="en-US" dirty="0"/>
              <a:t>SPACE(</a:t>
            </a:r>
            <a:r>
              <a:rPr lang="en-US" i="1" dirty="0"/>
              <a:t>number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BCDC3-C5CC-4B6C-8BE5-6B3161CC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26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9EAB-0B69-4162-8C73-FCEDFE38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1016"/>
            <a:ext cx="8596668" cy="703386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 STR() 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4B75D-1CB2-416C-AF5F-17BB54A9C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14401"/>
            <a:ext cx="10837332" cy="5126962"/>
          </a:xfrm>
        </p:spPr>
        <p:txBody>
          <a:bodyPr/>
          <a:lstStyle/>
          <a:p>
            <a:r>
              <a:rPr lang="en-US" dirty="0"/>
              <a:t>The STR() function returns a number as a string.</a:t>
            </a:r>
          </a:p>
          <a:p>
            <a:r>
              <a:rPr lang="en-US" dirty="0"/>
              <a:t>STR(</a:t>
            </a:r>
            <a:r>
              <a:rPr lang="en-US" i="1" dirty="0"/>
              <a:t>number</a:t>
            </a:r>
            <a:r>
              <a:rPr lang="en-US" dirty="0"/>
              <a:t>, </a:t>
            </a:r>
            <a:r>
              <a:rPr lang="en-US" i="1" dirty="0"/>
              <a:t>length</a:t>
            </a:r>
            <a:r>
              <a:rPr lang="en-US" dirty="0"/>
              <a:t>, </a:t>
            </a:r>
            <a:r>
              <a:rPr lang="en-US" i="1" dirty="0"/>
              <a:t>decimals</a:t>
            </a:r>
            <a:r>
              <a:rPr lang="en-US" dirty="0"/>
              <a:t>)</a:t>
            </a:r>
          </a:p>
          <a:p>
            <a:r>
              <a:rPr lang="en-US" dirty="0"/>
              <a:t>Number: Required. The number to convert to a string</a:t>
            </a:r>
          </a:p>
          <a:p>
            <a:r>
              <a:rPr lang="en-US" dirty="0"/>
              <a:t>Length: Optional. The length of the returning string. Default value is 10</a:t>
            </a:r>
          </a:p>
          <a:p>
            <a:r>
              <a:rPr lang="en-US" dirty="0"/>
              <a:t>Decimal: Optional. The number of decimals to display in the returning string. Default value is 0</a:t>
            </a:r>
          </a:p>
          <a:p>
            <a:r>
              <a:rPr lang="en-US" dirty="0"/>
              <a:t>SELECT STR(185.476, 6, 2);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85ACC-43CF-4905-B294-A6A5F798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CC13C1-8FAD-44EE-8FBA-6229D0CF1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470" y="3855367"/>
            <a:ext cx="4054981" cy="236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6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7C4DC-FF5E-4492-8D05-E1372E34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8812"/>
            <a:ext cx="8596668" cy="647826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 SUBSTRING() 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B221-A991-486E-8425-DF9D9EB1C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816639"/>
            <a:ext cx="10886309" cy="5589848"/>
          </a:xfrm>
        </p:spPr>
        <p:txBody>
          <a:bodyPr/>
          <a:lstStyle/>
          <a:p>
            <a:r>
              <a:rPr lang="en-US" dirty="0"/>
              <a:t>The SUBSTRING() function extracts some characters from a string.</a:t>
            </a:r>
          </a:p>
          <a:p>
            <a:r>
              <a:rPr lang="en-US" dirty="0"/>
              <a:t>SUBSTRING(</a:t>
            </a:r>
            <a:r>
              <a:rPr lang="en-US" i="1" dirty="0"/>
              <a:t>string</a:t>
            </a:r>
            <a:r>
              <a:rPr lang="en-US" dirty="0"/>
              <a:t>, </a:t>
            </a:r>
            <a:r>
              <a:rPr lang="en-US" i="1" dirty="0"/>
              <a:t>start</a:t>
            </a:r>
            <a:r>
              <a:rPr lang="en-US" dirty="0"/>
              <a:t>, </a:t>
            </a:r>
            <a:r>
              <a:rPr lang="en-US" i="1" dirty="0"/>
              <a:t>length</a:t>
            </a:r>
            <a:r>
              <a:rPr lang="en-US" dirty="0"/>
              <a:t>)</a:t>
            </a:r>
          </a:p>
          <a:p>
            <a:r>
              <a:rPr lang="en-US" dirty="0"/>
              <a:t>String: Required. The string to extract from</a:t>
            </a:r>
          </a:p>
          <a:p>
            <a:r>
              <a:rPr lang="en-US" dirty="0"/>
              <a:t>Start: Required. The start position. The first position in </a:t>
            </a:r>
            <a:r>
              <a:rPr lang="en-US" i="1" dirty="0"/>
              <a:t>string</a:t>
            </a:r>
            <a:r>
              <a:rPr lang="en-US" dirty="0"/>
              <a:t> is 1</a:t>
            </a:r>
          </a:p>
          <a:p>
            <a:r>
              <a:rPr lang="en-US" dirty="0"/>
              <a:t>Length: Required. The number of characters to extract. Must be a positive number</a:t>
            </a:r>
          </a:p>
          <a:p>
            <a:r>
              <a:rPr lang="en-US" dirty="0"/>
              <a:t>SELECT SUBSTRING(address, 1, 10) AS </a:t>
            </a:r>
            <a:r>
              <a:rPr lang="en-US" dirty="0" err="1"/>
              <a:t>ExtractString</a:t>
            </a:r>
            <a:r>
              <a:rPr lang="en-US" dirty="0"/>
              <a:t> FROM </a:t>
            </a:r>
            <a:r>
              <a:rPr lang="en-US" dirty="0" err="1"/>
              <a:t>privateowner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65158-EC7F-4513-98DB-BD480F3B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4BEBCB-7BA7-474B-9149-DFD20FE5C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502" y="3429000"/>
            <a:ext cx="3259326" cy="297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69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53013"/>
            <a:ext cx="8596668" cy="388077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3600" dirty="0"/>
              <a:t>SQL Server String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"/>
    </mc:Choice>
    <mc:Fallback xmlns="">
      <p:transition spd="slow" advTm="20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3600" dirty="0"/>
              <a:t>SQL Stored Procedure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1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0"/>
    </mc:Choice>
    <mc:Fallback xmlns="">
      <p:transition spd="slow" advTm="156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8DD7F1-0C78-48F7-916C-6C74D2A48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91" y="221260"/>
            <a:ext cx="3486637" cy="207829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0E3F5-6D8D-4E6F-A507-11198D32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1E1DC6-92F8-4DDA-8770-8755AB18C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027" y="221260"/>
            <a:ext cx="6756381" cy="2257576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3BEFFF-BD64-4D10-9759-8EFB7691D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91" y="4632672"/>
            <a:ext cx="9317607" cy="2078294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16E4F9-A32F-4B1C-91A7-8AB7B79324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91" y="2426966"/>
            <a:ext cx="7977472" cy="207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5131"/>
            <a:ext cx="8596668" cy="411194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3600" dirty="0"/>
              <a:t>SQL Server String Functions</a:t>
            </a:r>
          </a:p>
          <a:p>
            <a:pPr lvl="2"/>
            <a:endParaRPr lang="en-US" sz="20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1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39"/>
    </mc:Choice>
    <mc:Fallback xmlns="">
      <p:transition spd="slow" advTm="3743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83E6-2CCF-4F27-B6DA-65F3C1C03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2" y="225084"/>
            <a:ext cx="9777046" cy="661182"/>
          </a:xfrm>
        </p:spPr>
        <p:txBody>
          <a:bodyPr>
            <a:normAutofit/>
          </a:bodyPr>
          <a:lstStyle/>
          <a:p>
            <a:r>
              <a:rPr lang="en-US" sz="3200" dirty="0"/>
              <a:t>ASCII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134F7-3C18-4D54-B235-151DA6914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097280"/>
            <a:ext cx="11291520" cy="5535636"/>
          </a:xfrm>
        </p:spPr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ASCII(</a:t>
            </a:r>
            <a:r>
              <a:rPr lang="en-US" dirty="0" err="1"/>
              <a:t>fname</a:t>
            </a:r>
            <a:r>
              <a:rPr lang="en-US" dirty="0"/>
              <a:t>) AS </a:t>
            </a:r>
            <a:r>
              <a:rPr lang="en-US" dirty="0" err="1"/>
              <a:t>NumCodeOfFirstChar</a:t>
            </a:r>
            <a:endParaRPr lang="en-US" dirty="0"/>
          </a:p>
          <a:p>
            <a:r>
              <a:rPr lang="en-US" dirty="0"/>
              <a:t>FROM staff;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2FA83-76C1-4427-9A82-3B17CB8D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0A192E7-C09C-4C29-ADAB-CC989F150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154" y="2023998"/>
            <a:ext cx="4292253" cy="401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8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2CD5D-8BAF-415D-8C7B-368F96C9A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1975"/>
            <a:ext cx="8596668" cy="670560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 CHAR() 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39EC-4A14-4B1D-A6A5-748A972AC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39482"/>
            <a:ext cx="9479540" cy="4901880"/>
          </a:xfrm>
        </p:spPr>
        <p:txBody>
          <a:bodyPr/>
          <a:lstStyle/>
          <a:p>
            <a:r>
              <a:rPr lang="en-US" dirty="0"/>
              <a:t>SELECT CHAR(65) AS </a:t>
            </a:r>
            <a:r>
              <a:rPr lang="en-US" dirty="0" err="1"/>
              <a:t>CodeToCharacter</a:t>
            </a:r>
            <a:r>
              <a:rPr lang="en-US" dirty="0"/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27845-69A2-44C5-ACAB-849A657A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949A3E-27A0-40A8-82CC-36C8F3EB6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467" y="2365653"/>
            <a:ext cx="3918402" cy="212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3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2864-A9C2-4D64-B400-4458826C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7"/>
            <a:ext cx="9044620" cy="926975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 CHARINDEX() 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59539-9989-49F6-A9DD-5444FC757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83212"/>
            <a:ext cx="11044974" cy="5323275"/>
          </a:xfrm>
        </p:spPr>
        <p:txBody>
          <a:bodyPr/>
          <a:lstStyle/>
          <a:p>
            <a:r>
              <a:rPr lang="en-US" dirty="0"/>
              <a:t>The CHARINDEX() function searches for a substring in a string and returns the position.</a:t>
            </a:r>
          </a:p>
          <a:p>
            <a:r>
              <a:rPr lang="en-US" dirty="0"/>
              <a:t>If the substring is not found, this function returns 0.</a:t>
            </a:r>
          </a:p>
          <a:p>
            <a:r>
              <a:rPr lang="en-US" b="1" dirty="0"/>
              <a:t>Note:</a:t>
            </a:r>
            <a:r>
              <a:rPr lang="en-US" dirty="0"/>
              <a:t> This function performs a case-insensitive search.</a:t>
            </a:r>
          </a:p>
          <a:p>
            <a:endParaRPr lang="en-US" dirty="0"/>
          </a:p>
          <a:p>
            <a:r>
              <a:rPr lang="en-US" dirty="0"/>
              <a:t>CHARINDEX(</a:t>
            </a:r>
            <a:r>
              <a:rPr lang="en-US" i="1" dirty="0"/>
              <a:t>substring</a:t>
            </a:r>
            <a:r>
              <a:rPr lang="en-US" dirty="0"/>
              <a:t>, </a:t>
            </a:r>
            <a:r>
              <a:rPr lang="en-US" i="1" dirty="0"/>
              <a:t>string</a:t>
            </a:r>
            <a:r>
              <a:rPr lang="en-US" dirty="0"/>
              <a:t>, </a:t>
            </a:r>
            <a:r>
              <a:rPr lang="en-US" i="1" dirty="0"/>
              <a:t>start</a:t>
            </a:r>
            <a:r>
              <a:rPr lang="en-US" dirty="0"/>
              <a:t>)</a:t>
            </a:r>
          </a:p>
          <a:p>
            <a:r>
              <a:rPr lang="en-US" dirty="0"/>
              <a:t>SELECT CHARINDEX('</a:t>
            </a:r>
            <a:r>
              <a:rPr lang="en-US" dirty="0" err="1"/>
              <a:t>mer</a:t>
            </a:r>
            <a:r>
              <a:rPr lang="en-US" dirty="0"/>
              <a:t>', 'Customer', 3) AS </a:t>
            </a:r>
            <a:r>
              <a:rPr lang="en-US" dirty="0" err="1"/>
              <a:t>MatchPosition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14027-543C-4AC3-80DB-D4C6FEA8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1CE3FB8-7980-434D-955B-71B912412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586" y="4052404"/>
            <a:ext cx="3301968" cy="236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5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022C-F436-49D0-AD9C-223ACDB97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2880"/>
            <a:ext cx="8596668" cy="773723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 CONCAT() 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06D7-2D77-4996-BCB2-347301D8C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294228"/>
            <a:ext cx="10705513" cy="5380892"/>
          </a:xfrm>
        </p:spPr>
        <p:txBody>
          <a:bodyPr/>
          <a:lstStyle/>
          <a:p>
            <a:r>
              <a:rPr lang="en-US" dirty="0"/>
              <a:t>CONCAT(</a:t>
            </a:r>
            <a:r>
              <a:rPr lang="en-US" i="1" dirty="0"/>
              <a:t>string1</a:t>
            </a:r>
            <a:r>
              <a:rPr lang="en-US" dirty="0"/>
              <a:t>, </a:t>
            </a:r>
            <a:r>
              <a:rPr lang="en-US" i="1" dirty="0"/>
              <a:t>string2</a:t>
            </a:r>
            <a:r>
              <a:rPr lang="en-US" dirty="0"/>
              <a:t>, </a:t>
            </a:r>
            <a:r>
              <a:rPr lang="en-US" i="1" dirty="0"/>
              <a:t>....</a:t>
            </a:r>
            <a:r>
              <a:rPr lang="en-US" dirty="0"/>
              <a:t>, </a:t>
            </a:r>
            <a:r>
              <a:rPr lang="en-US" i="1" dirty="0" err="1"/>
              <a:t>string_n</a:t>
            </a:r>
            <a:r>
              <a:rPr lang="en-US" dirty="0"/>
              <a:t>)</a:t>
            </a:r>
          </a:p>
          <a:p>
            <a:r>
              <a:rPr lang="en-US" dirty="0"/>
              <a:t>SELECT CONCAT('SQL', 'is', 'fun!’);</a:t>
            </a:r>
          </a:p>
          <a:p>
            <a:r>
              <a:rPr lang="en-US" dirty="0"/>
              <a:t>SELECT CONCAT('SQL', ' ', 'is', ' ', 'fun!’);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2FB17-1BD9-401F-A286-D4746640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89F43EE-D64B-489D-AE0E-1CE453F18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194" y="3066999"/>
            <a:ext cx="3615397" cy="2208386"/>
          </a:xfrm>
          <a:prstGeom prst="rect">
            <a:avLst/>
          </a:prstGeom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D97E85AD-D2C5-4222-B365-46BA9B96F832}"/>
              </a:ext>
            </a:extLst>
          </p:cNvPr>
          <p:cNvSpPr/>
          <p:nvPr/>
        </p:nvSpPr>
        <p:spPr>
          <a:xfrm>
            <a:off x="3263706" y="2447778"/>
            <a:ext cx="158260" cy="3798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93347AE4-88D3-4F22-AD3C-D818C757233D}"/>
              </a:ext>
            </a:extLst>
          </p:cNvPr>
          <p:cNvSpPr/>
          <p:nvPr/>
        </p:nvSpPr>
        <p:spPr>
          <a:xfrm>
            <a:off x="3953022" y="2447778"/>
            <a:ext cx="158261" cy="3798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D9CC38E3-2EBD-4249-8B01-522BF2BA5F6C}"/>
              </a:ext>
            </a:extLst>
          </p:cNvPr>
          <p:cNvSpPr/>
          <p:nvPr/>
        </p:nvSpPr>
        <p:spPr>
          <a:xfrm>
            <a:off x="4712678" y="4171192"/>
            <a:ext cx="158260" cy="3798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DB14DCBD-40DF-4C12-BD6E-C2566406A846}"/>
              </a:ext>
            </a:extLst>
          </p:cNvPr>
          <p:cNvSpPr/>
          <p:nvPr/>
        </p:nvSpPr>
        <p:spPr>
          <a:xfrm>
            <a:off x="4933464" y="4181743"/>
            <a:ext cx="158260" cy="3798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7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5999-447F-4BF5-920C-22089E632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783102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 DATALENGTH() 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B2DBA-931B-4526-B8B6-00392F27C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8635"/>
            <a:ext cx="8596668" cy="4662728"/>
          </a:xfrm>
        </p:spPr>
        <p:txBody>
          <a:bodyPr/>
          <a:lstStyle/>
          <a:p>
            <a:r>
              <a:rPr lang="en-US" dirty="0"/>
              <a:t>The DATALENGTH() function returns the number of bytes used to represent an expression.</a:t>
            </a:r>
          </a:p>
          <a:p>
            <a:r>
              <a:rPr lang="en-US" b="1" dirty="0"/>
              <a:t>Note:</a:t>
            </a:r>
            <a:r>
              <a:rPr lang="en-US" dirty="0"/>
              <a:t> The DATALENGTH() function counts both leading and trailing spaces when calculating the length of the expression.</a:t>
            </a:r>
          </a:p>
          <a:p>
            <a:endParaRPr lang="en-US" dirty="0"/>
          </a:p>
          <a:p>
            <a:r>
              <a:rPr lang="en-US" dirty="0"/>
              <a:t>DATALENGTH(</a:t>
            </a:r>
            <a:r>
              <a:rPr lang="en-US" i="1" dirty="0"/>
              <a:t>expression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SELECT DATALENGTH(‘   SQL is a fun       ‘);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2B7A6-888A-4B21-9993-AB2A56820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50DA83-A23D-4666-BECD-0FAC73993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67" y="4601265"/>
            <a:ext cx="5162843" cy="210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5860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16587</TotalTime>
  <Words>616</Words>
  <Application>Microsoft Office PowerPoint</Application>
  <PresentationFormat>Widescreen</PresentationFormat>
  <Paragraphs>95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Vapor Trail</vt:lpstr>
      <vt:lpstr>CSC371-Database Systems I Lecture-14  (Lab)                 (Fall2023) </vt:lpstr>
      <vt:lpstr>Previous Lecture Review</vt:lpstr>
      <vt:lpstr>PowerPoint Presentation</vt:lpstr>
      <vt:lpstr>Agenda</vt:lpstr>
      <vt:lpstr>ASCII Character</vt:lpstr>
      <vt:lpstr>SQL Server CHAR() Function </vt:lpstr>
      <vt:lpstr>SQL Server CHARINDEX() Function </vt:lpstr>
      <vt:lpstr>SQL Server CONCAT() Function </vt:lpstr>
      <vt:lpstr>SQL Server DATALENGTH() Function </vt:lpstr>
      <vt:lpstr>SQL Server LEFT() Function  </vt:lpstr>
      <vt:lpstr>SQL Server LEN() Function </vt:lpstr>
      <vt:lpstr>SQL Server LOWER() / UPPER() Function </vt:lpstr>
      <vt:lpstr>SQL Server LTRIM()/RTRIM()  Function </vt:lpstr>
      <vt:lpstr>SQL Server NCHAR() Function </vt:lpstr>
      <vt:lpstr>SQL Server REVERSE() Function </vt:lpstr>
      <vt:lpstr>SQL Server SPACE() Function </vt:lpstr>
      <vt:lpstr>SQL Server STR() Function </vt:lpstr>
      <vt:lpstr>SQL Server SUBSTRING() Function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CSC371-Database Systems I (Lab) (Spring2020)</dc:title>
  <dc:creator>Abdul Qayyum</dc:creator>
  <cp:lastModifiedBy>khaqan zaheer</cp:lastModifiedBy>
  <cp:revision>336</cp:revision>
  <dcterms:created xsi:type="dcterms:W3CDTF">2020-06-03T03:05:45Z</dcterms:created>
  <dcterms:modified xsi:type="dcterms:W3CDTF">2023-10-02T05:26:55Z</dcterms:modified>
</cp:coreProperties>
</file>