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353" r:id="rId5"/>
    <p:sldId id="365" r:id="rId6"/>
    <p:sldId id="360" r:id="rId7"/>
    <p:sldId id="349" r:id="rId8"/>
    <p:sldId id="366" r:id="rId9"/>
    <p:sldId id="367" r:id="rId10"/>
    <p:sldId id="368" r:id="rId11"/>
    <p:sldId id="370" r:id="rId12"/>
    <p:sldId id="376" r:id="rId13"/>
    <p:sldId id="369" r:id="rId14"/>
    <p:sldId id="371" r:id="rId15"/>
    <p:sldId id="372" r:id="rId16"/>
    <p:sldId id="3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77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15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9563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1728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85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621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0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5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9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7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round.asp" TargetMode="External"/><Relationship Id="rId2" Type="http://schemas.openxmlformats.org/officeDocument/2006/relationships/hyperlink" Target="https://www.w3schools.com/sql/func_sqlserver_floor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/>
              <a:t>Lecture-15 </a:t>
            </a:r>
            <a:r>
              <a:rPr lang="en-US" dirty="0"/>
              <a:t>	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		</a:t>
            </a:r>
            <a:r>
              <a:rPr lang="en-US">
                <a:latin typeface="+mn-lt"/>
              </a:rPr>
              <a:t>            (Fall2023) </a:t>
            </a:r>
            <a:endParaRPr lang="en-US" dirty="0">
              <a:latin typeface="+mn-l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8A121FB-3789-E407-EC43-03FE54806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1"/>
    </mc:Choice>
    <mc:Fallback xmlns="">
      <p:transition spd="slow" advTm="20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1F2B-F89A-42D6-AE0C-8E6E208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 SQRT()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B59F-B4FB-40AA-AA21-B42B89BB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4437645"/>
          </a:xfrm>
        </p:spPr>
        <p:txBody>
          <a:bodyPr/>
          <a:lstStyle/>
          <a:p>
            <a:r>
              <a:rPr lang="en-US" dirty="0"/>
              <a:t>The SQRT() function returns the square root of a number.</a:t>
            </a:r>
          </a:p>
          <a:p>
            <a:r>
              <a:rPr lang="en-US" dirty="0"/>
              <a:t>SQRT(</a:t>
            </a:r>
            <a:r>
              <a:rPr lang="en-US" i="1" dirty="0"/>
              <a:t>number</a:t>
            </a:r>
            <a:r>
              <a:rPr lang="en-US" dirty="0"/>
              <a:t>)</a:t>
            </a:r>
          </a:p>
          <a:p>
            <a:r>
              <a:rPr lang="en-US" dirty="0"/>
              <a:t>SELECT SQRT(13)</a:t>
            </a:r>
            <a:r>
              <a:rPr lang="en-US" dirty="0" err="1"/>
              <a:t>SquareRoot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CC821-3A82-468A-8505-FA0BF799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0F030E-A266-4320-AF6F-85D6D3CA2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87" y="3091493"/>
            <a:ext cx="2292571" cy="21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59CF-D535-4BC9-A38A-9E120514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049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SIN()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18FA-357B-420E-9DD4-AA28310A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59"/>
            <a:ext cx="8596668" cy="4325104"/>
          </a:xfrm>
        </p:spPr>
        <p:txBody>
          <a:bodyPr/>
          <a:lstStyle/>
          <a:p>
            <a:r>
              <a:rPr lang="en-US" dirty="0"/>
              <a:t>The SIN() function returns the sine of a number.</a:t>
            </a:r>
          </a:p>
          <a:p>
            <a:r>
              <a:rPr lang="en-US" dirty="0"/>
              <a:t>SIN(</a:t>
            </a:r>
            <a:r>
              <a:rPr lang="en-US" i="1" dirty="0"/>
              <a:t>number</a:t>
            </a:r>
            <a:r>
              <a:rPr lang="en-US" dirty="0"/>
              <a:t>)</a:t>
            </a:r>
          </a:p>
          <a:p>
            <a:r>
              <a:rPr lang="en-US" dirty="0"/>
              <a:t>SELECT SIN(2) AS </a:t>
            </a:r>
            <a:r>
              <a:rPr lang="en-US" dirty="0" err="1"/>
              <a:t>SineValue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850B5-0FFE-48C8-AA82-3F8AFFFC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5AEB82-3B78-488D-99A8-390BE7BD7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72" y="3429000"/>
            <a:ext cx="3334043" cy="21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54FC-2D70-4596-80F9-A0B7D29C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2197"/>
            <a:ext cx="8596668" cy="5169165"/>
          </a:xfrm>
        </p:spPr>
        <p:txBody>
          <a:bodyPr/>
          <a:lstStyle/>
          <a:p>
            <a:r>
              <a:rPr lang="en-US" dirty="0"/>
              <a:t>The COS() function returns the cosine of a </a:t>
            </a:r>
            <a:r>
              <a:rPr lang="en-US" dirty="0" err="1"/>
              <a:t>number.TAN</a:t>
            </a:r>
            <a:r>
              <a:rPr lang="en-US" dirty="0"/>
              <a:t>()</a:t>
            </a:r>
          </a:p>
          <a:p>
            <a:r>
              <a:rPr lang="en-US" dirty="0"/>
              <a:t>The TAN() function returns the tangent of a number.</a:t>
            </a:r>
          </a:p>
          <a:p>
            <a:r>
              <a:rPr lang="en-US" dirty="0"/>
              <a:t>The COT() function returns the cotangent of a number.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96C53-C699-4689-BE77-19F2A2D0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2D66-085B-4643-9FB3-38B190B4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96948"/>
            <a:ext cx="9155983" cy="619689"/>
          </a:xfrm>
        </p:spPr>
        <p:txBody>
          <a:bodyPr>
            <a:normAutofit fontScale="90000"/>
          </a:bodyPr>
          <a:lstStyle/>
          <a:p>
            <a:r>
              <a:rPr lang="en-US"/>
              <a:t>SQL Server RAND() Function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D5F7-0E46-43BD-9288-B00F9A4F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0670"/>
            <a:ext cx="11059964" cy="5690381"/>
          </a:xfrm>
        </p:spPr>
        <p:txBody>
          <a:bodyPr/>
          <a:lstStyle/>
          <a:p>
            <a:r>
              <a:rPr lang="en-US" dirty="0"/>
              <a:t>The RAND() function returns a random number between 0 (inclusive) and 1 (exclusive).</a:t>
            </a:r>
          </a:p>
          <a:p>
            <a:r>
              <a:rPr lang="en-US" dirty="0"/>
              <a:t>RAND(</a:t>
            </a:r>
            <a:r>
              <a:rPr lang="en-US" i="1" dirty="0"/>
              <a:t>seed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RAND() AS </a:t>
            </a:r>
            <a:r>
              <a:rPr lang="en-US" dirty="0" err="1"/>
              <a:t>RandomNumber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RAND(6) AS </a:t>
            </a:r>
            <a:r>
              <a:rPr lang="en-US" dirty="0" err="1"/>
              <a:t>RandomNumber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FA27-B8E0-4C7D-B137-8CB1D42F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9C7863-6F87-4FE4-90EC-C13DC7655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76679"/>
              </p:ext>
            </p:extLst>
          </p:nvPr>
        </p:nvGraphicFramePr>
        <p:xfrm>
          <a:off x="2752044" y="1489340"/>
          <a:ext cx="8334375" cy="1402080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1893174976"/>
                    </a:ext>
                  </a:extLst>
                </a:gridCol>
                <a:gridCol w="6419850">
                  <a:extLst>
                    <a:ext uri="{9D8B030D-6E8A-4147-A177-3AD203B41FA5}">
                      <a16:colId xmlns:a16="http://schemas.microsoft.com/office/drawing/2014/main" val="3559225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Parameter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seed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Optional. If seed is specified, it returns a repeatable sequence of random numbers. If no seed is specified, it returns a completely random 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36625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7DDD3-07D5-456B-AB81-BD2E8E46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06" y="3038420"/>
            <a:ext cx="2938072" cy="118880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3F3805-1460-42C1-B0B3-9D818D6EE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28" y="4933677"/>
            <a:ext cx="2938072" cy="16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8E26-80D0-4687-B9DB-DA4B17E1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LOG()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9231-8BD5-498F-9733-D9C3472E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en-US" dirty="0"/>
              <a:t>The LOG() function returns the natural logarithm of a specified </a:t>
            </a:r>
            <a:r>
              <a:rPr lang="en-US" i="1" dirty="0"/>
              <a:t>number</a:t>
            </a:r>
            <a:r>
              <a:rPr lang="en-US" dirty="0"/>
              <a:t>, or the logarithm of the </a:t>
            </a:r>
            <a:r>
              <a:rPr lang="en-US" i="1" dirty="0"/>
              <a:t>number</a:t>
            </a:r>
            <a:r>
              <a:rPr lang="en-US" dirty="0"/>
              <a:t> to the specified </a:t>
            </a:r>
            <a:r>
              <a:rPr lang="en-US" i="1" dirty="0"/>
              <a:t>base</a:t>
            </a:r>
            <a:r>
              <a:rPr lang="en-US" dirty="0"/>
              <a:t>.</a:t>
            </a:r>
          </a:p>
          <a:p>
            <a:r>
              <a:rPr lang="en-US" dirty="0"/>
              <a:t>LOG(</a:t>
            </a:r>
            <a:r>
              <a:rPr lang="en-US" i="1" dirty="0"/>
              <a:t>number, base</a:t>
            </a:r>
            <a:r>
              <a:rPr lang="en-US" dirty="0"/>
              <a:t>) -- Syntax for SQL Server</a:t>
            </a:r>
          </a:p>
          <a:p>
            <a:r>
              <a:rPr lang="en-US" dirty="0"/>
              <a:t>SELECT LOG(2, 4) AS Log;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52E46-EF92-4161-B4F4-3BAB8D66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8B063-F2FA-4EF5-89EB-E10F8C25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3784008"/>
            <a:ext cx="2214543" cy="18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9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DA7C-7B4C-4BF4-893F-6B7878E2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>
            <a:normAutofit/>
          </a:bodyPr>
          <a:lstStyle/>
          <a:p>
            <a:r>
              <a:rPr lang="en-US" dirty="0"/>
              <a:t>SQL Server LOG10() 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B1C4-2739-4DD5-B5FC-6D0D7178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123"/>
            <a:ext cx="8596668" cy="4353239"/>
          </a:xfrm>
        </p:spPr>
        <p:txBody>
          <a:bodyPr/>
          <a:lstStyle/>
          <a:p>
            <a:r>
              <a:rPr lang="en-US" dirty="0"/>
              <a:t>The LOG10() function returns the natural logarithm of a number to base 10.</a:t>
            </a:r>
          </a:p>
          <a:p>
            <a:r>
              <a:rPr lang="en-US" dirty="0"/>
              <a:t>LOG10(</a:t>
            </a:r>
            <a:r>
              <a:rPr lang="en-US" i="1" dirty="0"/>
              <a:t>number</a:t>
            </a:r>
            <a:r>
              <a:rPr lang="en-US" dirty="0"/>
              <a:t>)</a:t>
            </a:r>
          </a:p>
          <a:p>
            <a:r>
              <a:rPr lang="en-US" dirty="0"/>
              <a:t>SELECT LOG10(4.5) AS Log10;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2CD8-DB40-4B7F-82FA-29A7EAAC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052097-F703-4A7A-979C-C672E446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54" y="3052709"/>
            <a:ext cx="3143021" cy="17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8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7050-E27F-4279-A619-F2B08A5B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778"/>
          </a:xfrm>
        </p:spPr>
        <p:txBody>
          <a:bodyPr>
            <a:normAutofit/>
          </a:bodyPr>
          <a:lstStyle/>
          <a:p>
            <a:r>
              <a:rPr lang="en-US" dirty="0"/>
              <a:t>Other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B58B-D4FA-41A2-96C0-469FAE951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379"/>
            <a:ext cx="8596668" cy="4507984"/>
          </a:xfrm>
        </p:spPr>
        <p:txBody>
          <a:bodyPr/>
          <a:lstStyle/>
          <a:p>
            <a:r>
              <a:rPr lang="en-US" dirty="0"/>
              <a:t>Sum()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Average()</a:t>
            </a:r>
          </a:p>
          <a:p>
            <a:r>
              <a:rPr lang="en-US" dirty="0"/>
              <a:t>Min()</a:t>
            </a:r>
          </a:p>
          <a:p>
            <a:r>
              <a:rPr lang="en-US" dirty="0"/>
              <a:t>Max()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BCDC3-C5CC-4B6C-8BE5-6B3161CC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Server Numeric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Server String Functions</a:t>
            </a:r>
          </a:p>
          <a:p>
            <a:pPr lvl="2"/>
            <a:endParaRPr lang="en-US" sz="2000" b="1" dirty="0"/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131"/>
            <a:ext cx="8596668" cy="411194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Server Numeric Functions</a:t>
            </a:r>
          </a:p>
          <a:p>
            <a:pPr lvl="2"/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39"/>
    </mc:Choice>
    <mc:Fallback xmlns="">
      <p:transition spd="slow" advTm="374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83E6-2CCF-4F27-B6DA-65F3C1C0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6" y="155456"/>
            <a:ext cx="9777046" cy="661182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ABS() Function</a:t>
            </a:r>
            <a:br>
              <a:rPr lang="en-US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34F7-3C18-4D54-B235-151DA691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97280"/>
            <a:ext cx="11291520" cy="5535636"/>
          </a:xfrm>
        </p:spPr>
        <p:txBody>
          <a:bodyPr/>
          <a:lstStyle/>
          <a:p>
            <a:r>
              <a:rPr lang="en-US" dirty="0"/>
              <a:t>The ABS() function returns the absolute value of a number.</a:t>
            </a:r>
          </a:p>
          <a:p>
            <a:r>
              <a:rPr lang="en-US" dirty="0"/>
              <a:t>ABS(</a:t>
            </a:r>
            <a:r>
              <a:rPr lang="en-US" i="1" dirty="0"/>
              <a:t>number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SELECT Abs(-243.5) AS </a:t>
            </a:r>
            <a:r>
              <a:rPr lang="en-US" dirty="0" err="1"/>
              <a:t>AbsNum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FA83-76C1-4427-9A82-3B17CB8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B0D117-E3E2-4EF4-A8C0-0D8BC4423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05" y="2990789"/>
            <a:ext cx="3389585" cy="22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CD5D-8BAF-415D-8C7B-368F96C9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975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CEILING()/FLOOR Function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39EC-4A14-4B1D-A6A5-748A972A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9482"/>
            <a:ext cx="9479540" cy="4901880"/>
          </a:xfrm>
        </p:spPr>
        <p:txBody>
          <a:bodyPr/>
          <a:lstStyle/>
          <a:p>
            <a:r>
              <a:rPr lang="en-US" dirty="0"/>
              <a:t>The CEILING() function returns the smallest integer value that is larger than or equal to a number.</a:t>
            </a:r>
          </a:p>
          <a:p>
            <a:r>
              <a:rPr lang="en-US" b="1" dirty="0"/>
              <a:t>Tip:</a:t>
            </a:r>
            <a:r>
              <a:rPr lang="en-US" dirty="0"/>
              <a:t> Also look at the </a:t>
            </a:r>
            <a:r>
              <a:rPr lang="en-US" dirty="0">
                <a:hlinkClick r:id="rId2"/>
              </a:rPr>
              <a:t>FLOOR()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ROUND()</a:t>
            </a:r>
            <a:r>
              <a:rPr lang="en-US" dirty="0"/>
              <a:t> functions.</a:t>
            </a:r>
          </a:p>
          <a:p>
            <a:r>
              <a:rPr lang="en-US" dirty="0"/>
              <a:t>CEILING(</a:t>
            </a:r>
            <a:r>
              <a:rPr lang="en-US" i="1" dirty="0"/>
              <a:t>number</a:t>
            </a:r>
            <a:r>
              <a:rPr lang="en-US" dirty="0"/>
              <a:t>)</a:t>
            </a:r>
          </a:p>
          <a:p>
            <a:r>
              <a:rPr lang="en-US" dirty="0"/>
              <a:t>SELECT CEILING(25.75) AS </a:t>
            </a:r>
            <a:r>
              <a:rPr lang="en-US" dirty="0" err="1"/>
              <a:t>CeilValue</a:t>
            </a:r>
            <a:r>
              <a:rPr lang="en-US" dirty="0"/>
              <a:t>;</a:t>
            </a:r>
          </a:p>
          <a:p>
            <a:r>
              <a:rPr lang="en-US" dirty="0"/>
              <a:t>SELECT FLOOR(25.75) AS </a:t>
            </a:r>
            <a:r>
              <a:rPr lang="en-US" dirty="0" err="1"/>
              <a:t>FoorValue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27845-69A2-44C5-ACAB-849A657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041419-2197-496B-91D2-5A6EF9F07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57" y="4223468"/>
            <a:ext cx="2747495" cy="15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2864-A9C2-4D64-B400-4458826C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9044620" cy="631699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ROUND()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9539-9989-49F6-A9DD-5444FC75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7936"/>
            <a:ext cx="11044974" cy="5913827"/>
          </a:xfrm>
        </p:spPr>
        <p:txBody>
          <a:bodyPr/>
          <a:lstStyle/>
          <a:p>
            <a:r>
              <a:rPr lang="en-US" dirty="0"/>
              <a:t>The ROUND() function rounds a number to a specified number of decimal places.</a:t>
            </a:r>
          </a:p>
          <a:p>
            <a:r>
              <a:rPr lang="en-US" dirty="0"/>
              <a:t>ROUND(</a:t>
            </a:r>
            <a:r>
              <a:rPr lang="en-US" i="1" dirty="0"/>
              <a:t>number</a:t>
            </a:r>
            <a:r>
              <a:rPr lang="en-US" dirty="0"/>
              <a:t>, </a:t>
            </a:r>
            <a:r>
              <a:rPr lang="en-US" i="1" dirty="0"/>
              <a:t>decimals</a:t>
            </a:r>
            <a:r>
              <a:rPr lang="en-US" dirty="0"/>
              <a:t>, </a:t>
            </a:r>
            <a:r>
              <a:rPr lang="en-US" i="1" dirty="0"/>
              <a:t>operation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 ROUND(235.415, 2, 1) AS </a:t>
            </a:r>
            <a:r>
              <a:rPr lang="en-US" dirty="0" err="1"/>
              <a:t>RoundValue</a:t>
            </a:r>
            <a:r>
              <a:rPr lang="en-US" dirty="0"/>
              <a:t>;</a:t>
            </a:r>
          </a:p>
          <a:p>
            <a:r>
              <a:rPr lang="en-US" dirty="0"/>
              <a:t>SELECT ROUND(235.415, 2, 1) AS </a:t>
            </a:r>
            <a:r>
              <a:rPr lang="en-US" dirty="0" err="1"/>
              <a:t>RoundValue</a:t>
            </a:r>
            <a:r>
              <a:rPr lang="en-US" dirty="0"/>
              <a:t>;</a:t>
            </a:r>
          </a:p>
          <a:p>
            <a:r>
              <a:rPr lang="en-US" dirty="0"/>
              <a:t>SELECT ROUND(235.415, 2, 0) AS </a:t>
            </a:r>
            <a:r>
              <a:rPr lang="en-US" dirty="0" err="1"/>
              <a:t>RoundValue</a:t>
            </a:r>
            <a:r>
              <a:rPr lang="en-US" dirty="0"/>
              <a:t>;</a:t>
            </a:r>
          </a:p>
          <a:p>
            <a:r>
              <a:rPr lang="en-US" dirty="0"/>
              <a:t>SELECT ROUND(235.415, -1) AS </a:t>
            </a:r>
            <a:r>
              <a:rPr lang="en-US" dirty="0" err="1"/>
              <a:t>RoundValue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4027-543C-4AC3-80DB-D4C6FEA8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BCF5C0-DB51-4B85-A4C9-1CD37B566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79041"/>
              </p:ext>
            </p:extLst>
          </p:nvPr>
        </p:nvGraphicFramePr>
        <p:xfrm>
          <a:off x="1032456" y="1717679"/>
          <a:ext cx="8334375" cy="2255520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826974009"/>
                    </a:ext>
                  </a:extLst>
                </a:gridCol>
                <a:gridCol w="6419850">
                  <a:extLst>
                    <a:ext uri="{9D8B030D-6E8A-4147-A177-3AD203B41FA5}">
                      <a16:colId xmlns:a16="http://schemas.microsoft.com/office/drawing/2014/main" val="329401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Parameter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71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number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Required. The number to be rounded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decimals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Required. The number of decimal places to round </a:t>
                      </a:r>
                      <a:r>
                        <a:rPr lang="en-US" i="1">
                          <a:effectLst/>
                        </a:rPr>
                        <a:t>number</a:t>
                      </a:r>
                      <a:r>
                        <a:rPr lang="en-US">
                          <a:effectLst/>
                        </a:rPr>
                        <a:t> 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3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operation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Optional. If 0, it rounds the result to the number of </a:t>
                      </a:r>
                      <a:r>
                        <a:rPr lang="en-US" i="1" dirty="0">
                          <a:effectLst/>
                        </a:rPr>
                        <a:t>decimal</a:t>
                      </a:r>
                      <a:r>
                        <a:rPr lang="en-US" dirty="0">
                          <a:effectLst/>
                        </a:rPr>
                        <a:t>. If another value than 0, it truncates the result to the number of </a:t>
                      </a:r>
                      <a:r>
                        <a:rPr lang="en-US" i="1" dirty="0">
                          <a:effectLst/>
                        </a:rPr>
                        <a:t>decimals. </a:t>
                      </a:r>
                      <a:r>
                        <a:rPr lang="en-US" dirty="0">
                          <a:effectLst/>
                        </a:rPr>
                        <a:t>Default value is 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412292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BEBEE6-3180-4295-9501-D6522E15A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21" y="4107870"/>
            <a:ext cx="2480187" cy="179882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833E16-5BEA-4834-BFC7-120620E91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79" y="4076651"/>
            <a:ext cx="2480187" cy="148286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AA250C-5C6F-4E4F-BA8F-1559EF6F4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6" y="5419553"/>
            <a:ext cx="2084931" cy="10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022C-F436-49D0-AD9C-223ACDB9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773723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POWER()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06D7-2D77-4996-BCB2-347301D8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94228"/>
            <a:ext cx="10705513" cy="5380892"/>
          </a:xfrm>
        </p:spPr>
        <p:txBody>
          <a:bodyPr/>
          <a:lstStyle/>
          <a:p>
            <a:r>
              <a:rPr lang="en-US" dirty="0"/>
              <a:t>The POWER() function returns the value of a number raised to the power of another number.</a:t>
            </a:r>
          </a:p>
          <a:p>
            <a:r>
              <a:rPr lang="en-US" dirty="0"/>
              <a:t>POWER(</a:t>
            </a:r>
            <a:r>
              <a:rPr lang="en-US" i="1" dirty="0"/>
              <a:t>a</a:t>
            </a:r>
            <a:r>
              <a:rPr lang="en-US" dirty="0"/>
              <a:t>, 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POWER(8, 3) as Value;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FB17-1BD9-401F-A286-D4746640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57E893-A945-4328-9C03-DFEE638D8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64285"/>
              </p:ext>
            </p:extLst>
          </p:nvPr>
        </p:nvGraphicFramePr>
        <p:xfrm>
          <a:off x="939627" y="2148840"/>
          <a:ext cx="8334375" cy="1280160"/>
        </p:xfrm>
        <a:graphic>
          <a:graphicData uri="http://schemas.openxmlformats.org/drawingml/2006/table">
            <a:tbl>
              <a:tblPr/>
              <a:tblGrid>
                <a:gridCol w="1914525">
                  <a:extLst>
                    <a:ext uri="{9D8B030D-6E8A-4147-A177-3AD203B41FA5}">
                      <a16:colId xmlns:a16="http://schemas.microsoft.com/office/drawing/2014/main" val="2023573100"/>
                    </a:ext>
                  </a:extLst>
                </a:gridCol>
                <a:gridCol w="6419850">
                  <a:extLst>
                    <a:ext uri="{9D8B030D-6E8A-4147-A177-3AD203B41FA5}">
                      <a16:colId xmlns:a16="http://schemas.microsoft.com/office/drawing/2014/main" val="292884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Parameter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6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Required. A number (the base)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4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b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Required. A number (the exponent)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09491"/>
                  </a:ext>
                </a:extLst>
              </a:tr>
            </a:tbl>
          </a:graphicData>
        </a:graphic>
      </p:graphicFrame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E91769-9687-468D-9BD9-F683C328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6" y="4283612"/>
            <a:ext cx="2461846" cy="17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5999-447F-4BF5-920C-22089E63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783102"/>
          </a:xfrm>
        </p:spPr>
        <p:txBody>
          <a:bodyPr>
            <a:normAutofit fontScale="90000"/>
          </a:bodyPr>
          <a:lstStyle/>
          <a:p>
            <a:r>
              <a:rPr lang="en-US" dirty="0"/>
              <a:t>SQL Server SIGN() 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2DBA-931B-4526-B8B6-00392F27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635"/>
            <a:ext cx="8596668" cy="4662728"/>
          </a:xfrm>
        </p:spPr>
        <p:txBody>
          <a:bodyPr/>
          <a:lstStyle/>
          <a:p>
            <a:r>
              <a:rPr lang="en-US" dirty="0"/>
              <a:t>The SIGN() function returns the sign of a number.</a:t>
            </a:r>
          </a:p>
          <a:p>
            <a:r>
              <a:rPr lang="en-US" dirty="0"/>
              <a:t>This function will return one of the following:</a:t>
            </a:r>
          </a:p>
          <a:p>
            <a:r>
              <a:rPr lang="en-US" dirty="0"/>
              <a:t>If number &gt; 0, it returns 1</a:t>
            </a:r>
          </a:p>
          <a:p>
            <a:r>
              <a:rPr lang="en-US" dirty="0"/>
              <a:t>If number = 0, it returns 0</a:t>
            </a:r>
          </a:p>
          <a:p>
            <a:r>
              <a:rPr lang="en-US" dirty="0"/>
              <a:t>If number &lt; 0, it returns -1</a:t>
            </a:r>
          </a:p>
          <a:p>
            <a:r>
              <a:rPr lang="en-US" dirty="0"/>
              <a:t>SIGN(</a:t>
            </a:r>
            <a:r>
              <a:rPr lang="en-US" i="1" dirty="0"/>
              <a:t>number</a:t>
            </a:r>
            <a:r>
              <a:rPr lang="en-US" dirty="0"/>
              <a:t>)</a:t>
            </a:r>
          </a:p>
          <a:p>
            <a:r>
              <a:rPr lang="en-US" dirty="0"/>
              <a:t>SELECT SIGN(-12) AS </a:t>
            </a:r>
            <a:r>
              <a:rPr lang="en-US" dirty="0" err="1"/>
              <a:t>TypeOfValue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B7A6-888A-4B21-9993-AB2A5682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365FF6-7575-42F3-8F73-6421DCB2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1" y="3249638"/>
            <a:ext cx="2616590" cy="19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5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2F09-1AB0-4437-A0EA-D4ACD222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112587" cy="853440"/>
          </a:xfrm>
        </p:spPr>
        <p:txBody>
          <a:bodyPr>
            <a:normAutofit/>
          </a:bodyPr>
          <a:lstStyle/>
          <a:p>
            <a:r>
              <a:rPr lang="en-US" dirty="0"/>
              <a:t>SQL Server SQUARE() 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C195-DBA2-4980-9248-111094E1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r>
              <a:rPr lang="en-US" dirty="0"/>
              <a:t>The SQUARE() function returns the square of a number.</a:t>
            </a:r>
          </a:p>
          <a:p>
            <a:r>
              <a:rPr lang="en-US" dirty="0"/>
              <a:t>SQUARE(</a:t>
            </a:r>
            <a:r>
              <a:rPr lang="en-US" i="1" dirty="0"/>
              <a:t>number</a:t>
            </a:r>
            <a:r>
              <a:rPr lang="en-US" dirty="0"/>
              <a:t>)</a:t>
            </a:r>
          </a:p>
          <a:p>
            <a:r>
              <a:rPr lang="en-US" dirty="0"/>
              <a:t>SELECT SQUARE(15);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7287-C605-4272-AE64-FEB4F6A7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3594DE-672A-4FF4-87B3-7047E6E1A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2644726"/>
            <a:ext cx="2566573" cy="19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48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16679</TotalTime>
  <Words>684</Words>
  <Application>Microsoft Office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Vapor Trail</vt:lpstr>
      <vt:lpstr>CSC371-Database Systems I Lecture-15  (Lab)                 (Fall2023) </vt:lpstr>
      <vt:lpstr>Previous Lecture Review</vt:lpstr>
      <vt:lpstr>Agenda</vt:lpstr>
      <vt:lpstr>SQL Server ABS() Function </vt:lpstr>
      <vt:lpstr>SQL Server CEILING()/FLOOR Function  </vt:lpstr>
      <vt:lpstr>SQL Server ROUND() Function </vt:lpstr>
      <vt:lpstr>SQL Server POWER() Function </vt:lpstr>
      <vt:lpstr>SQL Server SIGN() Function </vt:lpstr>
      <vt:lpstr>SQL Server SQUARE() Function</vt:lpstr>
      <vt:lpstr>SQL Server SQRT() Function </vt:lpstr>
      <vt:lpstr>SQL Server SIN() Function </vt:lpstr>
      <vt:lpstr>PowerPoint Presentation</vt:lpstr>
      <vt:lpstr>SQL Server RAND() Function </vt:lpstr>
      <vt:lpstr>SQL Server LOG() Function </vt:lpstr>
      <vt:lpstr>SQL Server LOG10() Function</vt:lpstr>
      <vt:lpstr>Other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353</cp:revision>
  <dcterms:created xsi:type="dcterms:W3CDTF">2020-06-03T03:05:45Z</dcterms:created>
  <dcterms:modified xsi:type="dcterms:W3CDTF">2023-10-02T05:26:37Z</dcterms:modified>
</cp:coreProperties>
</file>