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7"/>
  </p:notesMasterIdLst>
  <p:sldIdLst>
    <p:sldId id="256" r:id="rId2"/>
    <p:sldId id="257" r:id="rId3"/>
    <p:sldId id="283" r:id="rId4"/>
    <p:sldId id="258" r:id="rId5"/>
    <p:sldId id="269" r:id="rId6"/>
    <p:sldId id="273" r:id="rId7"/>
    <p:sldId id="264" r:id="rId8"/>
    <p:sldId id="261" r:id="rId9"/>
    <p:sldId id="265" r:id="rId10"/>
    <p:sldId id="266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5" r:id="rId22"/>
    <p:sldId id="286" r:id="rId23"/>
    <p:sldId id="287" r:id="rId24"/>
    <p:sldId id="288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B59F-689E-49F1-A3FE-89A6C67BD803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4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02D7-41BD-4B9E-A6FE-3F9F573799C2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0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0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B99-18A1-4642-8A16-9AA2DA78743D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5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14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28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0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0A77016-3112-486A-8C0A-32BD42CA97AA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3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8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Lecture-3 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894"/>
          </a:xfrm>
        </p:spPr>
        <p:txBody>
          <a:bodyPr>
            <a:normAutofit fontScale="90000"/>
          </a:bodyPr>
          <a:lstStyle/>
          <a:p>
            <a:r>
              <a:rPr lang="en-US" dirty="0"/>
              <a:t>Date and Time data types: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27516"/>
              </p:ext>
            </p:extLst>
          </p:nvPr>
        </p:nvGraphicFramePr>
        <p:xfrm>
          <a:off x="808480" y="1866404"/>
          <a:ext cx="8334375" cy="3512419"/>
        </p:xfrm>
        <a:graphic>
          <a:graphicData uri="http://schemas.openxmlformats.org/drawingml/2006/table">
            <a:tbl>
              <a:tblPr/>
              <a:tblGrid>
                <a:gridCol w="1773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9192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datetime</a:t>
                      </a:r>
                      <a:endParaRPr lang="en-US" dirty="0">
                        <a:effectLst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From January 1, 1753 to December 31, 9999 with an accuracy of 3.33 milliseconds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92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datetime2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From January 1, 0001 to December 31, 9999 with an accuracy of 100 nanoseconds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6-8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57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smalldatetime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From January 1, 1900 to June 6, 2079 with an accuracy of 1 minute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01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513089"/>
              </p:ext>
            </p:extLst>
          </p:nvPr>
        </p:nvGraphicFramePr>
        <p:xfrm>
          <a:off x="793376" y="941294"/>
          <a:ext cx="10515599" cy="5015753"/>
        </p:xfrm>
        <a:graphic>
          <a:graphicData uri="http://schemas.openxmlformats.org/drawingml/2006/table">
            <a:tbl>
              <a:tblPr/>
              <a:tblGrid>
                <a:gridCol w="1990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8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71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date</a:t>
                      </a:r>
                    </a:p>
                  </a:txBody>
                  <a:tcPr marL="89024" marR="44512" marT="44512" marB="445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Store a date only. From January 1, 0001 to December 31, 9999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3 bytes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88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time</a:t>
                      </a:r>
                    </a:p>
                  </a:txBody>
                  <a:tcPr marL="89024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 a time only to an accuracy of 100 nanoseconds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3-5 bytes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7171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datetimeoffset</a:t>
                      </a:r>
                      <a:endParaRPr lang="en-US" sz="2000" dirty="0">
                        <a:effectLst/>
                      </a:endParaRPr>
                    </a:p>
                  </a:txBody>
                  <a:tcPr marL="89024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 same as datetime2 with the addition of a time zone offset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8-10 bytes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6523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timestamp</a:t>
                      </a:r>
                    </a:p>
                  </a:txBody>
                  <a:tcPr marL="89024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Stores a unique number that gets updated very time a row gets created or modified. The timestamp value is based upon an internal clock and does not correspond to real time. Each table may have only one timestamp variable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</a:txBody>
                  <a:tcPr marL="44512" marR="44512" marT="44512" marB="4451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09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5505"/>
            <a:ext cx="8596668" cy="1568824"/>
          </a:xfrm>
        </p:spPr>
        <p:txBody>
          <a:bodyPr>
            <a:normAutofit/>
          </a:bodyPr>
          <a:lstStyle/>
          <a:p>
            <a:r>
              <a:rPr lang="en-US" dirty="0"/>
              <a:t>MySQL Data Types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String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312422"/>
              </p:ext>
            </p:extLst>
          </p:nvPr>
        </p:nvGraphicFramePr>
        <p:xfrm>
          <a:off x="808480" y="1801907"/>
          <a:ext cx="9989508" cy="4450977"/>
        </p:xfrm>
        <a:graphic>
          <a:graphicData uri="http://schemas.openxmlformats.org/drawingml/2006/table">
            <a:tbl>
              <a:tblPr/>
              <a:tblGrid>
                <a:gridCol w="2991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8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037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FIXED length string (can contain letters, numbers, and special characters).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column length in characters - can be from 0 to 255. Default is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0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VARCHAR(size)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VARIABLE length string (can contain letters, numbers, and special characters). The 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 parameter specifies the maximum column length in characters - can be from 0 to 65535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0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BINARY(size)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 CHAR(), but stores binary byte strings.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column length in bytes. Default is 1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3037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VARBINARY(size)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Equal to VARCHAR(), but stores binary byte strings. The 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 parameter specifies the maximum column length in bytes.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074056"/>
              </p:ext>
            </p:extLst>
          </p:nvPr>
        </p:nvGraphicFramePr>
        <p:xfrm>
          <a:off x="808829" y="685801"/>
          <a:ext cx="9881582" cy="5168105"/>
        </p:xfrm>
        <a:graphic>
          <a:graphicData uri="http://schemas.openxmlformats.org/drawingml/2006/table">
            <a:tbl>
              <a:tblPr/>
              <a:tblGrid>
                <a:gridCol w="205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6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TINYBLOB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 BLOBs (Binary Large OBjects). Max length: 255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36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TINYTEXT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Holds a string with a maximum length of 255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62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TEXT(size)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Holds a string with a maximum length of 65,535 bytes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6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BLOB(size)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For BLOBs (Binary Large OBjects). Holds up to 65,535 bytes of data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6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MEDIUMTEXT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Holds a string with a maximum length of 16,777,215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7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875209"/>
              </p:ext>
            </p:extLst>
          </p:nvPr>
        </p:nvGraphicFramePr>
        <p:xfrm>
          <a:off x="766479" y="363072"/>
          <a:ext cx="10542496" cy="5678954"/>
        </p:xfrm>
        <a:graphic>
          <a:graphicData uri="http://schemas.openxmlformats.org/drawingml/2006/table">
            <a:tbl>
              <a:tblPr/>
              <a:tblGrid>
                <a:gridCol w="2017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848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MEDIUMBLOB</a:t>
                      </a:r>
                    </a:p>
                  </a:txBody>
                  <a:tcPr marL="103782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For BLOBs (Binary Large OBjects). Holds up to 16,777,215 bytes of data</a:t>
                      </a:r>
                    </a:p>
                  </a:txBody>
                  <a:tcPr marL="51891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48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LONGTEXT</a:t>
                      </a:r>
                    </a:p>
                  </a:txBody>
                  <a:tcPr marL="103782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Holds a string with a maximum length of 4,294,967,295 characters</a:t>
                      </a:r>
                    </a:p>
                  </a:txBody>
                  <a:tcPr marL="51891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LONGBLOB</a:t>
                      </a:r>
                    </a:p>
                  </a:txBody>
                  <a:tcPr marL="103782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For BLOBs (Binary Large </a:t>
                      </a:r>
                      <a:r>
                        <a:rPr lang="en-US" sz="1800" dirty="0" err="1">
                          <a:effectLst/>
                        </a:rPr>
                        <a:t>OBjects</a:t>
                      </a:r>
                      <a:r>
                        <a:rPr lang="en-US" sz="1800" dirty="0">
                          <a:effectLst/>
                        </a:rPr>
                        <a:t>). Holds up to 4,294,967,295 bytes of data</a:t>
                      </a:r>
                    </a:p>
                  </a:txBody>
                  <a:tcPr marL="51891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ENUM(val1, val2, val3, ...)</a:t>
                      </a:r>
                    </a:p>
                  </a:txBody>
                  <a:tcPr marL="103782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string object that can have only one value, chosen from a list of possible values. You can list up to 65535 values in an ENUM list. If a value is inserted that is not in the list, a blank value will be inserted. The values are sorted in the order you enter them</a:t>
                      </a:r>
                    </a:p>
                  </a:txBody>
                  <a:tcPr marL="51891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1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SET(val1, val2, val3, ...)</a:t>
                      </a:r>
                    </a:p>
                  </a:txBody>
                  <a:tcPr marL="103782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string object that can have 0 or more values, chosen from a list of possible values. You can list up to 64 values in a SET list</a:t>
                      </a:r>
                    </a:p>
                  </a:txBody>
                  <a:tcPr marL="51891" marR="51891" marT="51891" marB="5189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9635"/>
            <a:ext cx="8596668" cy="748553"/>
          </a:xfrm>
        </p:spPr>
        <p:txBody>
          <a:bodyPr>
            <a:normAutofit fontScale="90000"/>
          </a:bodyPr>
          <a:lstStyle/>
          <a:p>
            <a:r>
              <a:rPr lang="en-US" dirty="0"/>
              <a:t>Numeric data types: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573321"/>
              </p:ext>
            </p:extLst>
          </p:nvPr>
        </p:nvGraphicFramePr>
        <p:xfrm>
          <a:off x="795384" y="968188"/>
          <a:ext cx="10540487" cy="5365377"/>
        </p:xfrm>
        <a:graphic>
          <a:graphicData uri="http://schemas.openxmlformats.org/drawingml/2006/table">
            <a:tbl>
              <a:tblPr/>
              <a:tblGrid>
                <a:gridCol w="181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7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71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7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BIT(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bit-value type. The number of bits per value is specified in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can hold a value from 1 to 64. The default value for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is 1.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74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TINYINT(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 very small integer. Signed range is from -128 to 127. Unsigned range is from 0 to 255. The 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7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Zero is considered as false, nonzero values are considered as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714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BOOLEAN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 BOOL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174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SMALLINT(</a:t>
                      </a:r>
                      <a:r>
                        <a:rPr lang="en-US" i="1">
                          <a:effectLst/>
                        </a:rPr>
                        <a:t>size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A small integer. Signed range is from -32768 to 32767. Unsigned range is from 0 to 65535. The </a:t>
                      </a:r>
                      <a:r>
                        <a:rPr lang="en-US" i="1" dirty="0"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8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49451"/>
              </p:ext>
            </p:extLst>
          </p:nvPr>
        </p:nvGraphicFramePr>
        <p:xfrm>
          <a:off x="632010" y="510989"/>
          <a:ext cx="9708778" cy="5471693"/>
        </p:xfrm>
        <a:graphic>
          <a:graphicData uri="http://schemas.openxmlformats.org/drawingml/2006/table">
            <a:tbl>
              <a:tblPr/>
              <a:tblGrid>
                <a:gridCol w="1882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MEDIUMINT(</a:t>
                      </a:r>
                      <a:r>
                        <a:rPr lang="en-US" sz="1800" i="1" dirty="0">
                          <a:effectLst/>
                        </a:rPr>
                        <a:t>size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7629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medium integer. Signed range is from -8388608 to 8388607. Unsigned range is from 0 to 16777215. The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38814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9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INT(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77629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medium integer. Signed range is from -2147483648 to 2147483647. Unsigned range is from 0 to 4294967295. The </a:t>
                      </a:r>
                      <a:r>
                        <a:rPr lang="en-US" sz="1800" i="1" dirty="0">
                          <a:effectLst/>
                        </a:rPr>
                        <a:t>size</a:t>
                      </a:r>
                      <a:r>
                        <a:rPr lang="en-US" sz="1800" dirty="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38814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INTEGER(</a:t>
                      </a:r>
                      <a:r>
                        <a:rPr lang="en-US" sz="1800" i="1" dirty="0">
                          <a:effectLst/>
                        </a:rPr>
                        <a:t>size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77629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Equal to INT(size)</a:t>
                      </a:r>
                    </a:p>
                  </a:txBody>
                  <a:tcPr marL="38814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993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BIGINT(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77629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large integer. Signed range is from -9223372036854775808 to 9223372036854775807. Unsigned range is from 0 to 18446744073709551615. The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 parameter specifies the maximum display width (which is 255)</a:t>
                      </a:r>
                    </a:p>
                  </a:txBody>
                  <a:tcPr marL="38814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518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FLOAT(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77629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floating point number. The total number of digits is specified in </a:t>
                      </a:r>
                      <a:r>
                        <a:rPr lang="en-US" sz="1800" i="1" dirty="0">
                          <a:effectLst/>
                        </a:rPr>
                        <a:t>size</a:t>
                      </a:r>
                      <a:r>
                        <a:rPr lang="en-US" sz="1800" dirty="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800" i="1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 parameter. This syntax is deprecated in MySQL 8.0.17, and it will be removed in future MySQL versions</a:t>
                      </a:r>
                    </a:p>
                  </a:txBody>
                  <a:tcPr marL="38814" marR="38814" marT="38814" marB="388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93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131153"/>
              </p:ext>
            </p:extLst>
          </p:nvPr>
        </p:nvGraphicFramePr>
        <p:xfrm>
          <a:off x="658906" y="403413"/>
          <a:ext cx="10878670" cy="5653320"/>
        </p:xfrm>
        <a:graphic>
          <a:graphicData uri="http://schemas.openxmlformats.org/drawingml/2006/table">
            <a:tbl>
              <a:tblPr/>
              <a:tblGrid>
                <a:gridCol w="3039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9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FLOAT(</a:t>
                      </a:r>
                      <a:r>
                        <a:rPr lang="en-US" sz="1800" i="1" dirty="0">
                          <a:effectLst/>
                        </a:rPr>
                        <a:t>p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7028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floating point number. MySQL uses the </a:t>
                      </a:r>
                      <a:r>
                        <a:rPr lang="en-US" sz="1800" i="1">
                          <a:effectLst/>
                        </a:rPr>
                        <a:t>p</a:t>
                      </a:r>
                      <a:r>
                        <a:rPr lang="en-US" sz="1800">
                          <a:effectLst/>
                        </a:rPr>
                        <a:t> value to determine whether to use FLOAT or DOUBLE for the resulting data type. If </a:t>
                      </a:r>
                      <a:r>
                        <a:rPr lang="en-US" sz="1800" i="1">
                          <a:effectLst/>
                        </a:rPr>
                        <a:t>p</a:t>
                      </a:r>
                      <a:r>
                        <a:rPr lang="en-US" sz="1800">
                          <a:effectLst/>
                        </a:rPr>
                        <a:t> is from 0 to 24, the data type becomes FLOAT(). If </a:t>
                      </a:r>
                      <a:r>
                        <a:rPr lang="en-US" sz="1800" i="1">
                          <a:effectLst/>
                        </a:rPr>
                        <a:t>p</a:t>
                      </a:r>
                      <a:r>
                        <a:rPr lang="en-US" sz="1800">
                          <a:effectLst/>
                        </a:rPr>
                        <a:t> is from 25 to 53, the data type becomes DOUBLE()</a:t>
                      </a:r>
                    </a:p>
                  </a:txBody>
                  <a:tcPr marL="43514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426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DOUBLE(</a:t>
                      </a:r>
                      <a:r>
                        <a:rPr lang="en-US" sz="1800" i="1" dirty="0">
                          <a:effectLst/>
                        </a:rPr>
                        <a:t>size</a:t>
                      </a:r>
                      <a:r>
                        <a:rPr lang="en-US" sz="1800" dirty="0">
                          <a:effectLst/>
                        </a:rPr>
                        <a:t>, </a:t>
                      </a:r>
                      <a:r>
                        <a:rPr lang="en-US" sz="1800" i="1" dirty="0">
                          <a:effectLst/>
                        </a:rPr>
                        <a:t>d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87028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normal-size floating point number. The total number of digits is specified in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 parameter</a:t>
                      </a:r>
                    </a:p>
                  </a:txBody>
                  <a:tcPr marL="43514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DOUBLE PRECISION(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87028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43514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69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DECIMAL(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87028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An exact fixed-point number. The total number of digits is specified in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. The number of digits after the decimal point is specified in the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 parameter. The maximum number for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 is 65. The maximum number for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 is 30. The default value for 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 is 10. The default value for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 is 0.</a:t>
                      </a:r>
                    </a:p>
                  </a:txBody>
                  <a:tcPr marL="43514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DEC(</a:t>
                      </a:r>
                      <a:r>
                        <a:rPr lang="en-US" sz="1800" i="1">
                          <a:effectLst/>
                        </a:rPr>
                        <a:t>size</a:t>
                      </a:r>
                      <a:r>
                        <a:rPr lang="en-US" sz="1800">
                          <a:effectLst/>
                        </a:rPr>
                        <a:t>, </a:t>
                      </a:r>
                      <a:r>
                        <a:rPr lang="en-US" sz="1800" i="1">
                          <a:effectLst/>
                        </a:rPr>
                        <a:t>d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87028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Equal to DECIMAL(</a:t>
                      </a:r>
                      <a:r>
                        <a:rPr lang="en-US" sz="1800" dirty="0" err="1">
                          <a:effectLst/>
                        </a:rPr>
                        <a:t>size,d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43514" marR="43514" marT="43514" marB="4351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7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8259"/>
            <a:ext cx="8596668" cy="753035"/>
          </a:xfrm>
        </p:spPr>
        <p:txBody>
          <a:bodyPr>
            <a:normAutofit fontScale="90000"/>
          </a:bodyPr>
          <a:lstStyle/>
          <a:p>
            <a:r>
              <a:rPr lang="en-US" dirty="0"/>
              <a:t>Date and Time data types: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435277"/>
              </p:ext>
            </p:extLst>
          </p:nvPr>
        </p:nvGraphicFramePr>
        <p:xfrm>
          <a:off x="376515" y="941294"/>
          <a:ext cx="11053483" cy="5460386"/>
        </p:xfrm>
        <a:graphic>
          <a:graphicData uri="http://schemas.openxmlformats.org/drawingml/2006/table">
            <a:tbl>
              <a:tblPr/>
              <a:tblGrid>
                <a:gridCol w="182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4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1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DATE</a:t>
                      </a:r>
                    </a:p>
                  </a:txBody>
                  <a:tcPr marL="63839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date. Format: YYYY-MM-DD. The supported range is from '1000-01-01' to '9999-12-31'</a:t>
                      </a:r>
                    </a:p>
                  </a:txBody>
                  <a:tcPr marL="31920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53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DATETIME(</a:t>
                      </a:r>
                      <a:r>
                        <a:rPr lang="en-US" sz="1800" i="1" dirty="0" err="1">
                          <a:effectLst/>
                        </a:rPr>
                        <a:t>fsp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63839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date and time combination. Format: YYYY-MM-DD </a:t>
                      </a:r>
                      <a:r>
                        <a:rPr lang="en-US" sz="1800" dirty="0" err="1">
                          <a:effectLst/>
                        </a:rPr>
                        <a:t>hh:mm:ss</a:t>
                      </a:r>
                      <a:r>
                        <a:rPr lang="en-US" sz="1800" dirty="0">
                          <a:effectLst/>
                        </a:rPr>
                        <a:t>. The supported range is from '1000-01-01 00:00:00' to '9999-12-31 23:59:59'. Adding DEFAULT and ON UPDATE in the column definition to get automatic initialization and updating to the current date and time</a:t>
                      </a:r>
                    </a:p>
                  </a:txBody>
                  <a:tcPr marL="31920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097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TIMESTAMP(</a:t>
                      </a:r>
                      <a:r>
                        <a:rPr lang="en-US" sz="1800" i="1" dirty="0" err="1">
                          <a:effectLst/>
                        </a:rPr>
                        <a:t>fsp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63839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timestamp. TIMESTAMP values are stored as the number of seconds since the Unix epoch ('1970-01-01 00:00:00' UTC). Format: YYYY-MM-DD hh:mm:ss. The supported range is from '1970-01-01 00:00:01' UTC to '2038-01-09 03:14:07' UTC. Automatic initialization and updating to the current date and time can be specified using DEFAULT CURRENT_TIMESTAMP and ON UPDATE CURRENT_TIMESTAMP in the column definition</a:t>
                      </a:r>
                    </a:p>
                  </a:txBody>
                  <a:tcPr marL="31920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1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TIME(</a:t>
                      </a:r>
                      <a:r>
                        <a:rPr lang="en-US" sz="1800" i="1">
                          <a:effectLst/>
                        </a:rPr>
                        <a:t>fsp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63839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 time. Format: hh:mm:ss. The supported range is from '-838:59:59' to '838:59:59'</a:t>
                      </a:r>
                    </a:p>
                  </a:txBody>
                  <a:tcPr marL="31920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69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YEAR</a:t>
                      </a:r>
                    </a:p>
                  </a:txBody>
                  <a:tcPr marL="63839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 year in four-digit format. Values allowed in four-digit format: 1901 to 2155, and 0000.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MySQL 8.0 does not support year in two-digit format.</a:t>
                      </a:r>
                    </a:p>
                  </a:txBody>
                  <a:tcPr marL="31920" marR="31920" marT="31920" marB="3192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5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Table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ALTER TABLE - ADD Column</a:t>
            </a:r>
          </a:p>
          <a:p>
            <a:r>
              <a:rPr lang="en-US" dirty="0"/>
              <a:t>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ADD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Email varchar(255);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3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write query.</a:t>
            </a:r>
          </a:p>
          <a:p>
            <a:r>
              <a:rPr lang="en-US" dirty="0"/>
              <a:t>How to execute SQL statement. </a:t>
            </a:r>
          </a:p>
          <a:p>
            <a:r>
              <a:rPr lang="en-US" dirty="0"/>
              <a:t>How create database.</a:t>
            </a:r>
          </a:p>
          <a:p>
            <a:r>
              <a:rPr lang="en-US" dirty="0"/>
              <a:t>How to create table.</a:t>
            </a:r>
          </a:p>
          <a:p>
            <a:r>
              <a:rPr lang="en-US" dirty="0"/>
              <a:t>How to insert data record into table.</a:t>
            </a:r>
          </a:p>
          <a:p>
            <a:r>
              <a:rPr lang="en-US" dirty="0"/>
              <a:t>How to retrieve data from 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 TABLE - DROP COLUMN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DROP COLUMN </a:t>
            </a:r>
            <a:r>
              <a:rPr lang="en-US" i="1" dirty="0" err="1"/>
              <a:t>column_name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DROP COLUMN Email;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9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 TABLE – Change Data type of a COLUMN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 TABLE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i="1" dirty="0" err="1"/>
              <a:t>column_name</a:t>
            </a:r>
            <a:r>
              <a:rPr lang="en-US" i="1" dirty="0"/>
              <a:t> datatype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ALTER TABLE Persons</a:t>
            </a:r>
            <a:br>
              <a:rPr lang="en-US" dirty="0"/>
            </a:br>
            <a:r>
              <a:rPr lang="en-US" dirty="0"/>
              <a:t>ALTER COLUMN </a:t>
            </a:r>
            <a:r>
              <a:rPr lang="en-US" dirty="0" err="1"/>
              <a:t>DateOfBirth</a:t>
            </a:r>
            <a:r>
              <a:rPr lang="en-US" dirty="0"/>
              <a:t> year;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86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 DROP TABLE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DROP TABLE staff;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3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TRUNCATE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47142"/>
            <a:ext cx="8596668" cy="3880773"/>
          </a:xfrm>
        </p:spPr>
        <p:txBody>
          <a:bodyPr/>
          <a:lstStyle/>
          <a:p>
            <a:r>
              <a:rPr lang="en-US" dirty="0"/>
              <a:t>TRUNCATE TABLE </a:t>
            </a:r>
            <a:r>
              <a:rPr lang="en-US" i="1" dirty="0" err="1"/>
              <a:t>table_name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TRUNCATE  TABLE staff;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7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SQL DROP DATABASE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 DATABASE </a:t>
            </a:r>
            <a:r>
              <a:rPr lang="en-US" i="1" dirty="0" err="1"/>
              <a:t>databasename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r>
              <a:rPr lang="en-US" dirty="0"/>
              <a:t>DROP DATABASE test5;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8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r>
              <a:rPr lang="en-US" dirty="0"/>
              <a:t>SQL Data Types</a:t>
            </a:r>
          </a:p>
          <a:p>
            <a:r>
              <a:rPr lang="en-US" dirty="0"/>
              <a:t>Changes in Table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SQL Data Types</a:t>
            </a:r>
          </a:p>
          <a:p>
            <a:r>
              <a:rPr lang="en-US" sz="2400" dirty="0"/>
              <a:t>Changes in Table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SQL Server/MySQL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800" dirty="0"/>
              <a:t>String data types:</a:t>
            </a:r>
          </a:p>
          <a:p>
            <a:r>
              <a:rPr lang="en-US" sz="2800" dirty="0"/>
              <a:t>Numeric data types:</a:t>
            </a:r>
          </a:p>
          <a:p>
            <a:r>
              <a:rPr lang="en-US" sz="2800" dirty="0"/>
              <a:t>Date and Time data types: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741"/>
            <a:ext cx="8596668" cy="842682"/>
          </a:xfrm>
        </p:spPr>
        <p:txBody>
          <a:bodyPr>
            <a:noAutofit/>
          </a:bodyPr>
          <a:lstStyle/>
          <a:p>
            <a:r>
              <a:rPr lang="en-US" sz="4000" dirty="0"/>
              <a:t>String data types: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537200"/>
              </p:ext>
            </p:extLst>
          </p:nvPr>
        </p:nvGraphicFramePr>
        <p:xfrm>
          <a:off x="808831" y="1035422"/>
          <a:ext cx="8953734" cy="4867838"/>
        </p:xfrm>
        <a:graphic>
          <a:graphicData uri="http://schemas.openxmlformats.org/drawingml/2006/table">
            <a:tbl>
              <a:tblPr/>
              <a:tblGrid>
                <a:gridCol w="200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0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292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Data 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Max size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Storage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2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char(n)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Fixed width character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Defined width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2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varchar(n)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8,000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229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varchar(max)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1,073,741,824 characters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 bytes + number of chars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6229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Variable width character 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2GB of text data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4 bytes + number of chars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8070"/>
              </p:ext>
            </p:extLst>
          </p:nvPr>
        </p:nvGraphicFramePr>
        <p:xfrm>
          <a:off x="645457" y="295835"/>
          <a:ext cx="9708780" cy="5834742"/>
        </p:xfrm>
        <a:graphic>
          <a:graphicData uri="http://schemas.openxmlformats.org/drawingml/2006/table">
            <a:tbl>
              <a:tblPr/>
              <a:tblGrid>
                <a:gridCol w="17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7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68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nchar</a:t>
                      </a:r>
                      <a:endParaRPr lang="en-US" sz="1800" dirty="0">
                        <a:effectLst/>
                      </a:endParaRP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Fixed width Unicode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4,000 characters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Defined width x 2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nvarchar</a:t>
                      </a:r>
                      <a:endParaRPr lang="en-US" sz="1800" dirty="0">
                        <a:effectLst/>
                      </a:endParaRP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Variable width Unicode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4,000 characters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nvarchar</a:t>
                      </a:r>
                      <a:r>
                        <a:rPr lang="en-US" sz="1800" dirty="0">
                          <a:effectLst/>
                        </a:rPr>
                        <a:t>(max)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Unicode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536,870,912 characters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ntext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Variable width Unicode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2GB of text data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binary(n)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Fixed width binary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8,000 bytes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Variable width binary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8,000 bytes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varbinary(max)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2GB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82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image</a:t>
                      </a:r>
                    </a:p>
                  </a:txBody>
                  <a:tcPr marL="105474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Variable width binary string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2GB</a:t>
                      </a:r>
                    </a:p>
                  </a:txBody>
                  <a:tcPr marL="52737" marR="52737" marT="52737" marB="5273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63284" marR="63284" marT="31642" marB="316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11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02" y="125506"/>
            <a:ext cx="8596668" cy="856129"/>
          </a:xfrm>
        </p:spPr>
        <p:txBody>
          <a:bodyPr/>
          <a:lstStyle/>
          <a:p>
            <a:r>
              <a:rPr lang="en-US" dirty="0"/>
              <a:t>Numeric data types: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5161"/>
              </p:ext>
            </p:extLst>
          </p:nvPr>
        </p:nvGraphicFramePr>
        <p:xfrm>
          <a:off x="282389" y="981636"/>
          <a:ext cx="9332258" cy="5079763"/>
        </p:xfrm>
        <a:graphic>
          <a:graphicData uri="http://schemas.openxmlformats.org/drawingml/2006/table">
            <a:tbl>
              <a:tblPr/>
              <a:tblGrid>
                <a:gridCol w="185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5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type</a:t>
                      </a: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Storage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40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bit</a:t>
                      </a: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Integer that can be 0, 1, or NULL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 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0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tinyint</a:t>
                      </a:r>
                      <a:endParaRPr lang="en-US" sz="1800" dirty="0">
                        <a:effectLst/>
                      </a:endParaRP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Allows whole numbers from 0 to 255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 byte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smallint</a:t>
                      </a: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Allows whole numbers between -32,768 and 32,767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 bytes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8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 bytes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133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bigint</a:t>
                      </a:r>
                    </a:p>
                  </a:txBody>
                  <a:tcPr marL="150443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75222" marR="75222" marT="75222" marB="75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68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60592"/>
              </p:ext>
            </p:extLst>
          </p:nvPr>
        </p:nvGraphicFramePr>
        <p:xfrm>
          <a:off x="591670" y="457198"/>
          <a:ext cx="10663518" cy="5486401"/>
        </p:xfrm>
        <a:graphic>
          <a:graphicData uri="http://schemas.openxmlformats.org/drawingml/2006/table">
            <a:tbl>
              <a:tblPr/>
              <a:tblGrid>
                <a:gridCol w="2179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26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decimal(</a:t>
                      </a:r>
                      <a:r>
                        <a:rPr lang="en-US" sz="1800" dirty="0" err="1">
                          <a:effectLst/>
                        </a:rPr>
                        <a:t>p,s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Fixed precision and scale numbers. Allows numbers from         -10^38 +1 to 10^38 –1.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5-17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96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numeric(p,s)</a:t>
                      </a: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Fixed precision and scale numbers. Allows numbers from         -10^38 +1 to 10^38 –1.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5-17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smallmoney</a:t>
                      </a:r>
                      <a:endParaRPr lang="en-US" sz="1800" dirty="0">
                        <a:effectLst/>
                      </a:endParaRP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Monetary data from -214,748.3648 to 214,748.3647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279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money</a:t>
                      </a: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Monetary data from -922,337,203,685,477.5808 to 922,337,203,685,477.5807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8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58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float(n)</a:t>
                      </a: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Floating precision number data from -1.79E + 308 to 1.79E +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 or 8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4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real</a:t>
                      </a:r>
                    </a:p>
                  </a:txBody>
                  <a:tcPr marL="33518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Floating precision number data from -3.40E + 38 to 3.40E + 38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16759" marR="16759" marT="16759" marB="1675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27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7259</TotalTime>
  <Words>1825</Words>
  <Application>Microsoft Office PowerPoint</Application>
  <PresentationFormat>Widescreen</PresentationFormat>
  <Paragraphs>269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Gill Sans MT</vt:lpstr>
      <vt:lpstr>Gallery</vt:lpstr>
      <vt:lpstr>CSC371-Database Systems I Lecture-3 (Lab) </vt:lpstr>
      <vt:lpstr>Previous Lecture Review</vt:lpstr>
      <vt:lpstr>Create table</vt:lpstr>
      <vt:lpstr>Agenda</vt:lpstr>
      <vt:lpstr>Microsoft SQL Server/MySQL Data Types</vt:lpstr>
      <vt:lpstr>String data types: </vt:lpstr>
      <vt:lpstr>PowerPoint Presentation</vt:lpstr>
      <vt:lpstr>Numeric data types:</vt:lpstr>
      <vt:lpstr>PowerPoint Presentation</vt:lpstr>
      <vt:lpstr>Date and Time data types:  </vt:lpstr>
      <vt:lpstr>PowerPoint Presentation</vt:lpstr>
      <vt:lpstr>MySQL Data Types  String Data Types</vt:lpstr>
      <vt:lpstr>PowerPoint Presentation</vt:lpstr>
      <vt:lpstr>PowerPoint Presentation</vt:lpstr>
      <vt:lpstr>Numeric data types:  </vt:lpstr>
      <vt:lpstr>PowerPoint Presentation</vt:lpstr>
      <vt:lpstr>PowerPoint Presentation</vt:lpstr>
      <vt:lpstr>Date and Time data types: </vt:lpstr>
      <vt:lpstr>Changes in Table structure</vt:lpstr>
      <vt:lpstr>ALTER TABLE - DROP COLUMN </vt:lpstr>
      <vt:lpstr>ALTER TABLE – Change Data type of a COLUMN </vt:lpstr>
      <vt:lpstr>The SQL DROP TABLE Statement </vt:lpstr>
      <vt:lpstr>SQL TRUNCATE TABLE </vt:lpstr>
      <vt:lpstr>The SQL DROP DATABASE Statement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FA21-BCS-006 (MUHAMMAD ALI KHOKHAR)</cp:lastModifiedBy>
  <cp:revision>62</cp:revision>
  <dcterms:created xsi:type="dcterms:W3CDTF">2020-06-03T03:05:45Z</dcterms:created>
  <dcterms:modified xsi:type="dcterms:W3CDTF">2023-10-23T07:59:43Z</dcterms:modified>
</cp:coreProperties>
</file>