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6" r:id="rId2"/>
    <p:sldId id="257" r:id="rId3"/>
    <p:sldId id="283" r:id="rId4"/>
    <p:sldId id="258" r:id="rId5"/>
    <p:sldId id="289" r:id="rId6"/>
    <p:sldId id="26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98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47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583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27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694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66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6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1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0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reate_index.asp" TargetMode="External"/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check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foreignkey.asp" TargetMode="External"/><Relationship Id="rId5" Type="http://schemas.openxmlformats.org/officeDocument/2006/relationships/hyperlink" Target="https://www.w3schools.com/sql/sql_default.asp" TargetMode="External"/><Relationship Id="rId4" Type="http://schemas.openxmlformats.org/officeDocument/2006/relationships/hyperlink" Target="https://www.w3schools.com/sql/sql_primary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Lecture-4 </a:t>
            </a:r>
            <a:r>
              <a:rPr lang="en-US" dirty="0">
                <a:latin typeface="+mn-lt"/>
              </a:rPr>
              <a:t>(Lab)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SQL UNIQUE </a:t>
            </a:r>
            <a:r>
              <a:rPr lang="fr-FR" dirty="0" err="1"/>
              <a:t>Constraint</a:t>
            </a:r>
            <a:r>
              <a:rPr lang="fr-FR" dirty="0"/>
              <a:t> on ALTER TABLE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673290" cy="3880772"/>
          </a:xfrm>
        </p:spPr>
        <p:txBody>
          <a:bodyPr/>
          <a:lstStyle/>
          <a:p>
            <a:r>
              <a:rPr lang="en-US" sz="2800" dirty="0"/>
              <a:t>For Single Column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UNIQUE (</a:t>
            </a:r>
            <a:r>
              <a:rPr lang="en-US" dirty="0" err="1"/>
              <a:t>staffNo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sz="2800" dirty="0"/>
              <a:t>For Multiple Column</a:t>
            </a:r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UC_Staff</a:t>
            </a:r>
            <a:r>
              <a:rPr lang="en-US" dirty="0"/>
              <a:t> UNIQUE (</a:t>
            </a:r>
            <a:r>
              <a:rPr lang="en-US" dirty="0" err="1"/>
              <a:t>staffNo,fName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 UNIQUE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800" dirty="0"/>
              <a:t>SQL Server</a:t>
            </a:r>
          </a:p>
          <a:p>
            <a:endParaRPr lang="fr-FR" dirty="0"/>
          </a:p>
          <a:p>
            <a:r>
              <a:rPr lang="fr-FR" dirty="0"/>
              <a:t>ALTER TABLE Staff</a:t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UC_Staff</a:t>
            </a:r>
            <a:r>
              <a:rPr lang="fr-FR" dirty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MySQL</a:t>
            </a:r>
          </a:p>
          <a:p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DROP INDEX </a:t>
            </a:r>
            <a:r>
              <a:rPr lang="en-US" dirty="0" err="1"/>
              <a:t>UC_Staff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PRIMARY KEY 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68919"/>
            <a:ext cx="4184035" cy="388077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MS SQL Server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PRIMARY KEY,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267" y="1568919"/>
            <a:ext cx="418403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MySQL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	PRIMARY KEY (</a:t>
            </a:r>
            <a:r>
              <a:rPr lang="en-US" dirty="0" err="1"/>
              <a:t>staffNo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 on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913329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    CONSTRAINT </a:t>
            </a:r>
            <a:r>
              <a:rPr lang="en-US" dirty="0" err="1"/>
              <a:t>PK_Staff</a:t>
            </a:r>
            <a:r>
              <a:rPr lang="en-US" dirty="0"/>
              <a:t> PRIMARY KEY (</a:t>
            </a:r>
            <a:r>
              <a:rPr lang="en-US" dirty="0" err="1"/>
              <a:t>staffNo,fName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PRIMARY KEY on ALTER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913329" cy="3880772"/>
          </a:xfrm>
        </p:spPr>
        <p:txBody>
          <a:bodyPr/>
          <a:lstStyle/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PRIMARY KEY (</a:t>
            </a:r>
            <a:r>
              <a:rPr lang="en-US" dirty="0" err="1"/>
              <a:t>staffNo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PK_Staff</a:t>
            </a:r>
            <a:r>
              <a:rPr lang="en-US" dirty="0"/>
              <a:t> PRIMARY KEY (</a:t>
            </a:r>
            <a:r>
              <a:rPr lang="en-US" dirty="0" err="1"/>
              <a:t>staffNo,fName</a:t>
            </a:r>
            <a:r>
              <a:rPr lang="en-US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0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a PRIMARY KEY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400" dirty="0"/>
              <a:t>MS SQL SERVER</a:t>
            </a:r>
          </a:p>
          <a:p>
            <a:pPr lvl="2"/>
            <a:endParaRPr lang="fr-FR" dirty="0"/>
          </a:p>
          <a:p>
            <a:r>
              <a:rPr lang="fr-FR" dirty="0"/>
              <a:t>ALTER TABLE Staff</a:t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PK_Staff</a:t>
            </a:r>
            <a:r>
              <a:rPr lang="fr-FR" dirty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MySQL</a:t>
            </a:r>
          </a:p>
          <a:p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DROP PRIMARY KEY;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DEFAULT 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1398494"/>
            <a:ext cx="5239372" cy="4642867"/>
          </a:xfrm>
        </p:spPr>
        <p:txBody>
          <a:bodyPr>
            <a:normAutofit/>
          </a:bodyPr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PRIMARY KEY,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 DEFAULT ‘Supervisor',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16707" y="1734671"/>
            <a:ext cx="4477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 TABLE Orders (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 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 NULL,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OrderNumber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 NULL,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OrderDate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date DEFAULT GETDATE()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866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DEFAULT on ALTER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7776"/>
            <a:ext cx="7913329" cy="4333585"/>
          </a:xfrm>
        </p:spPr>
        <p:txBody>
          <a:bodyPr/>
          <a:lstStyle/>
          <a:p>
            <a:r>
              <a:rPr lang="en-US" sz="2400" b="1" dirty="0"/>
              <a:t>SQL Server:</a:t>
            </a:r>
            <a:endParaRPr lang="en-US" sz="2400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df_Position</a:t>
            </a:r>
            <a:r>
              <a:rPr lang="en-US" dirty="0"/>
              <a:t> DEFAULT ‘Supervisor' FOR Position;</a:t>
            </a:r>
          </a:p>
          <a:p>
            <a:endParaRPr lang="en-US" sz="2400" b="1" dirty="0"/>
          </a:p>
          <a:p>
            <a:r>
              <a:rPr lang="en-US" sz="2400" b="1" dirty="0"/>
              <a:t>MySQL:</a:t>
            </a:r>
            <a:endParaRPr lang="en-US" sz="2400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ALTER Position SET DEFAULT ‘Supervisor';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 DEFAULT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22913" cy="3880772"/>
          </a:xfrm>
        </p:spPr>
        <p:txBody>
          <a:bodyPr/>
          <a:lstStyle/>
          <a:p>
            <a:r>
              <a:rPr lang="en-US" sz="2400" b="1" dirty="0"/>
              <a:t>SQL Server: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ALTER COLUMN Position DROP DEFAULT;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MySQL:</a:t>
            </a:r>
            <a:endParaRPr lang="en-US" sz="2400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ALTER Position DROP DEFAULT;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r>
              <a:rPr lang="en-US" sz="2400" dirty="0"/>
              <a:t>SQL Constraints</a:t>
            </a:r>
          </a:p>
          <a:p>
            <a:pPr lvl="1"/>
            <a:r>
              <a:rPr lang="en-US" sz="2000" dirty="0"/>
              <a:t>NOT NULL</a:t>
            </a:r>
          </a:p>
          <a:p>
            <a:pPr lvl="1"/>
            <a:r>
              <a:rPr lang="en-US" sz="2000" dirty="0"/>
              <a:t>Primary Key</a:t>
            </a:r>
          </a:p>
          <a:p>
            <a:pPr lvl="1"/>
            <a:r>
              <a:rPr lang="en-US" sz="2000" dirty="0"/>
              <a:t>Unique</a:t>
            </a:r>
          </a:p>
          <a:p>
            <a:pPr lvl="1"/>
            <a:r>
              <a:rPr lang="en-US" sz="2000" dirty="0"/>
              <a:t>Default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 Data Types</a:t>
            </a:r>
          </a:p>
          <a:p>
            <a:pPr lvl="1"/>
            <a:r>
              <a:rPr lang="en-US" sz="2000" dirty="0"/>
              <a:t>String data types:</a:t>
            </a:r>
          </a:p>
          <a:p>
            <a:pPr lvl="1"/>
            <a:r>
              <a:rPr lang="en-US" sz="2000" dirty="0"/>
              <a:t>Numeric data types:</a:t>
            </a:r>
          </a:p>
          <a:p>
            <a:pPr lvl="1"/>
            <a:r>
              <a:rPr lang="en-US" sz="2000" dirty="0"/>
              <a:t>Date and Time data types:</a:t>
            </a:r>
          </a:p>
          <a:p>
            <a:r>
              <a:rPr lang="en-US" sz="2400" dirty="0"/>
              <a:t>Changes in Table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SQL Constraints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>
            <a:normAutofit fontScale="90000"/>
          </a:bodyPr>
          <a:lstStyle/>
          <a:p>
            <a:r>
              <a:rPr lang="en-US" dirty="0"/>
              <a:t>SQL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7813"/>
            <a:ext cx="8596668" cy="4723550"/>
          </a:xfrm>
        </p:spPr>
        <p:txBody>
          <a:bodyPr/>
          <a:lstStyle/>
          <a:p>
            <a:r>
              <a:rPr lang="en-US" dirty="0"/>
              <a:t>Used to specify rules for data in a table.</a:t>
            </a:r>
          </a:p>
          <a:p>
            <a:r>
              <a:rPr lang="en-US" dirty="0"/>
              <a:t>Specify at the time of table creation</a:t>
            </a:r>
          </a:p>
          <a:p>
            <a:r>
              <a:rPr lang="en-US" dirty="0"/>
              <a:t>Can alter if there is any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1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640976"/>
          </a:xfrm>
        </p:spPr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hlinkClick r:id="rId2"/>
              </a:rPr>
              <a:t>NOT NULL</a:t>
            </a:r>
            <a:r>
              <a:rPr lang="en-US" sz="2800" dirty="0"/>
              <a:t> - Ensures that a column cannot have a NULL value</a:t>
            </a:r>
          </a:p>
          <a:p>
            <a:r>
              <a:rPr lang="en-US" sz="2800" b="1" dirty="0">
                <a:hlinkClick r:id="rId3"/>
              </a:rPr>
              <a:t>UNIQUE</a:t>
            </a:r>
            <a:r>
              <a:rPr lang="en-US" sz="2800" dirty="0"/>
              <a:t> - Ensures that all values in a column are different</a:t>
            </a:r>
          </a:p>
          <a:p>
            <a:r>
              <a:rPr lang="en-US" sz="2800" b="1" dirty="0">
                <a:hlinkClick r:id="rId4"/>
              </a:rPr>
              <a:t>PRIMARY KEY</a:t>
            </a:r>
            <a:r>
              <a:rPr lang="en-US" sz="2800" dirty="0"/>
              <a:t> - A combination of a NOT NULL and UNIQUE. Uniquely identifies each row in a table</a:t>
            </a:r>
          </a:p>
          <a:p>
            <a:r>
              <a:rPr lang="en-US" sz="2800" b="1" dirty="0">
                <a:hlinkClick r:id="rId5"/>
              </a:rPr>
              <a:t>DEFAULT</a:t>
            </a:r>
            <a:r>
              <a:rPr lang="en-US" sz="2800" dirty="0"/>
              <a:t> - Sets a default value for a column when no value is specified</a:t>
            </a:r>
          </a:p>
          <a:p>
            <a:r>
              <a:rPr lang="en-US" sz="2800" b="1" dirty="0">
                <a:hlinkClick r:id="rId6"/>
              </a:rPr>
              <a:t>FOREIGN KEY</a:t>
            </a:r>
            <a:r>
              <a:rPr lang="en-US" sz="2800" dirty="0"/>
              <a:t> - Uniquely identifies a row/record in another table</a:t>
            </a:r>
          </a:p>
          <a:p>
            <a:r>
              <a:rPr lang="en-US" sz="2800" b="1" dirty="0">
                <a:hlinkClick r:id="rId7"/>
              </a:rPr>
              <a:t>CHECK</a:t>
            </a:r>
            <a:r>
              <a:rPr lang="en-US" sz="2800" dirty="0"/>
              <a:t> - Ensures that all values in a column satisfies a specific condition</a:t>
            </a:r>
          </a:p>
          <a:p>
            <a:r>
              <a:rPr lang="en-US" sz="2800" b="1" dirty="0">
                <a:hlinkClick r:id="rId8"/>
              </a:rPr>
              <a:t>INDEX</a:t>
            </a:r>
            <a:r>
              <a:rPr lang="en-US" sz="2800" dirty="0"/>
              <a:t> - Used to create and retrieve data from the database very quickly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NOT NULL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6753"/>
            <a:ext cx="4184035" cy="4454608"/>
          </a:xfrm>
        </p:spPr>
        <p:txBody>
          <a:bodyPr/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86753"/>
            <a:ext cx="4184034" cy="4454609"/>
          </a:xfrm>
        </p:spPr>
        <p:txBody>
          <a:bodyPr/>
          <a:lstStyle/>
          <a:p>
            <a:r>
              <a:rPr lang="en-US" dirty="0"/>
              <a:t>ALTER TABLE Staff</a:t>
            </a:r>
          </a:p>
          <a:p>
            <a:pPr marL="0" indent="0">
              <a:buNone/>
            </a:pPr>
            <a:r>
              <a:rPr lang="en-US" dirty="0"/>
              <a:t>     MODIFY gender char NOT NULL;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>
            <a:normAutofit fontScale="90000"/>
          </a:bodyPr>
          <a:lstStyle/>
          <a:p>
            <a:r>
              <a:rPr lang="en-US" dirty="0"/>
              <a:t>SQL UNIQUE 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52282"/>
            <a:ext cx="4184035" cy="458907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SQL Server Unique Constraint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UNIQUE,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52283"/>
            <a:ext cx="4184034" cy="458908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MySQL  Unique Constraint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	UNIQUE (</a:t>
            </a:r>
            <a:r>
              <a:rPr lang="en-US" dirty="0" err="1"/>
              <a:t>StaffNo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r>
              <a:rPr lang="en-US" dirty="0"/>
              <a:t>  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Name a 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UNIQUE,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    CONSTRAINT </a:t>
            </a:r>
            <a:r>
              <a:rPr lang="en-US" dirty="0" err="1"/>
              <a:t>UC_Staff</a:t>
            </a:r>
            <a:r>
              <a:rPr lang="en-US" dirty="0"/>
              <a:t> UNIQUE (</a:t>
            </a:r>
            <a:r>
              <a:rPr lang="en-US" dirty="0" err="1"/>
              <a:t>StaffNo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r>
              <a:rPr lang="en-US" dirty="0"/>
              <a:t>  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24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7874</TotalTime>
  <Words>876</Words>
  <Application>Microsoft Office PowerPoint</Application>
  <PresentationFormat>Widescreen</PresentationFormat>
  <Paragraphs>189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Vapor Trail</vt:lpstr>
      <vt:lpstr>CSC371-Database Systems I Lecture-4 (Lab)</vt:lpstr>
      <vt:lpstr>Previous Lecture Review</vt:lpstr>
      <vt:lpstr>Create table</vt:lpstr>
      <vt:lpstr>Agenda</vt:lpstr>
      <vt:lpstr>SQL Constraints </vt:lpstr>
      <vt:lpstr>SQL Constraints</vt:lpstr>
      <vt:lpstr>SQL NOT NULL Constraint</vt:lpstr>
      <vt:lpstr>SQL UNIQUE Constraint </vt:lpstr>
      <vt:lpstr>To Name a Unique Constraint</vt:lpstr>
      <vt:lpstr>SQL UNIQUE Constraint on ALTER TABLE </vt:lpstr>
      <vt:lpstr>DROP a UNIQUE Constraint </vt:lpstr>
      <vt:lpstr>SQL PRIMARY KEY Constraint </vt:lpstr>
      <vt:lpstr>PRIMARY KEY constraint on multiple columns</vt:lpstr>
      <vt:lpstr>SQL PRIMARY KEY on ALTER TABLE </vt:lpstr>
      <vt:lpstr>DROP a PRIMARY KEY Constraint </vt:lpstr>
      <vt:lpstr>SQL DEFAULT Constraint </vt:lpstr>
      <vt:lpstr>SQL DEFAULT on ALTER TABLE </vt:lpstr>
      <vt:lpstr>DROP a DEFAULT Constraint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78</cp:revision>
  <dcterms:created xsi:type="dcterms:W3CDTF">2020-06-03T03:05:45Z</dcterms:created>
  <dcterms:modified xsi:type="dcterms:W3CDTF">2023-09-06T08:31:52Z</dcterms:modified>
</cp:coreProperties>
</file>