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2"/>
  </p:notesMasterIdLst>
  <p:sldIdLst>
    <p:sldId id="256" r:id="rId2"/>
    <p:sldId id="257" r:id="rId3"/>
    <p:sldId id="283" r:id="rId4"/>
    <p:sldId id="258" r:id="rId5"/>
    <p:sldId id="269" r:id="rId6"/>
    <p:sldId id="290" r:id="rId7"/>
    <p:sldId id="291" r:id="rId8"/>
    <p:sldId id="292" r:id="rId9"/>
    <p:sldId id="294" r:id="rId10"/>
    <p:sldId id="300" r:id="rId11"/>
    <p:sldId id="306" r:id="rId12"/>
    <p:sldId id="301" r:id="rId13"/>
    <p:sldId id="307" r:id="rId14"/>
    <p:sldId id="308" r:id="rId15"/>
    <p:sldId id="304" r:id="rId16"/>
    <p:sldId id="305" r:id="rId17"/>
    <p:sldId id="311" r:id="rId18"/>
    <p:sldId id="309" r:id="rId19"/>
    <p:sldId id="310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6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6" d="100"/>
          <a:sy n="66" d="100"/>
        </p:scale>
        <p:origin x="5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190DD-603F-489F-84DA-E65F7F03CECF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8BDF25-938C-4CAC-A4CF-47702A5E9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5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8BDF25-938C-4CAC-A4CF-47702A5E90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39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091B59F-689E-49F1-A3FE-89A6C67BD803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31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0560-13EE-426D-8A04-B1A1C84B40AB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0045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90560-13EE-426D-8A04-B1A1C84B40AB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9533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90560-13EE-426D-8A04-B1A1C84B40AB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96252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6690560-13EE-426D-8A04-B1A1C84B40AB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9685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0560-13EE-426D-8A04-B1A1C84B40AB}" type="datetime1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7042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90560-13EE-426D-8A04-B1A1C84B40AB}" type="datetime1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843408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33547-BFB5-4504-A091-0F5EC42F8370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02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F102D7-41BD-4B9E-A6FE-3F9F573799C2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1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B8893-E556-4398-AC31-E96551C1D19A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0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9D9BB99-18A1-4642-8A16-9AA2DA78743D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34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4DC9-CBD4-4AF4-9314-7655476813B4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0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91CAC-AE28-4CE3-8423-252D3E32D9DD}" type="datetime1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2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15EDB-53E1-49C6-9547-6CC12C5A8BE2}" type="datetime1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8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A9DB-536E-4E5E-929A-46F8BB105799}" type="datetime1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8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93166-6E5C-471C-AB60-C12D4BD5374F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8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7016-3112-486A-8C0A-32BD42CA97AA}" type="datetime1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90560-13EE-426D-8A04-B1A1C84B40AB}" type="datetime1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E6747-FF29-4557-B0A4-5ABB596E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71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create_index.asp" TargetMode="External"/><Relationship Id="rId2" Type="http://schemas.openxmlformats.org/officeDocument/2006/relationships/hyperlink" Target="https://www.w3schools.com/sql/sql_check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sql_foreignkey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create_index.asp" TargetMode="External"/><Relationship Id="rId2" Type="http://schemas.openxmlformats.org/officeDocument/2006/relationships/hyperlink" Target="https://www.w3schools.com/sql/sql_check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sql_foreignkey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create_index.asp" TargetMode="External"/><Relationship Id="rId2" Type="http://schemas.openxmlformats.org/officeDocument/2006/relationships/hyperlink" Target="https://www.w3schools.com/sql/sql_check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sql_foreignkey.asp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>
                <a:latin typeface="+mn-lt"/>
              </a:rPr>
              <a:t>CSC371-Database Systems I </a:t>
            </a:r>
            <a:r>
              <a:rPr lang="en-US"/>
              <a:t>Lecture-5 </a:t>
            </a:r>
            <a:r>
              <a:rPr lang="en-US">
                <a:latin typeface="+mn-lt"/>
              </a:rPr>
              <a:t>(Lab)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1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0259"/>
          </a:xfrm>
        </p:spPr>
        <p:txBody>
          <a:bodyPr/>
          <a:lstStyle/>
          <a:p>
            <a:r>
              <a:rPr lang="en-US" dirty="0"/>
              <a:t>SQL CREATE INDEX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707776"/>
            <a:ext cx="7913329" cy="4333585"/>
          </a:xfrm>
        </p:spPr>
        <p:txBody>
          <a:bodyPr/>
          <a:lstStyle/>
          <a:p>
            <a:endParaRPr lang="en-US" sz="2400" dirty="0"/>
          </a:p>
          <a:p>
            <a:r>
              <a:rPr lang="en-US" sz="2400" dirty="0"/>
              <a:t>CREATE INDEX </a:t>
            </a:r>
            <a:r>
              <a:rPr lang="en-US" sz="2400" i="1" dirty="0" err="1"/>
              <a:t>index_name</a:t>
            </a:r>
            <a:br>
              <a:rPr lang="en-US" sz="2400" dirty="0"/>
            </a:br>
            <a:r>
              <a:rPr lang="en-US" sz="2400" dirty="0"/>
              <a:t>ON </a:t>
            </a:r>
            <a:r>
              <a:rPr lang="en-US" sz="2400" i="1" dirty="0" err="1"/>
              <a:t>table_name</a:t>
            </a:r>
            <a:r>
              <a:rPr lang="en-US" sz="2400" dirty="0"/>
              <a:t> (</a:t>
            </a:r>
            <a:r>
              <a:rPr lang="en-US" sz="2400" i="1" dirty="0"/>
              <a:t>column1</a:t>
            </a:r>
            <a:r>
              <a:rPr lang="en-US" sz="2400" dirty="0"/>
              <a:t>, </a:t>
            </a:r>
            <a:r>
              <a:rPr lang="en-US" sz="2400" i="1" dirty="0"/>
              <a:t>column2</a:t>
            </a:r>
            <a:r>
              <a:rPr lang="en-US" sz="2400" dirty="0"/>
              <a:t>, ...);</a:t>
            </a:r>
            <a:endParaRPr lang="en-US" sz="2400" b="1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CREATE UNIQUE INDEX </a:t>
            </a:r>
            <a:r>
              <a:rPr lang="en-US" sz="2400" i="1" dirty="0" err="1"/>
              <a:t>index_name</a:t>
            </a:r>
            <a:br>
              <a:rPr lang="en-US" sz="2400" dirty="0"/>
            </a:br>
            <a:r>
              <a:rPr lang="en-US" sz="2400" dirty="0"/>
              <a:t>ON </a:t>
            </a:r>
            <a:r>
              <a:rPr lang="en-US" sz="2400" i="1" dirty="0" err="1"/>
              <a:t>table_name</a:t>
            </a:r>
            <a:r>
              <a:rPr lang="en-US" sz="2400" dirty="0"/>
              <a:t> (</a:t>
            </a:r>
            <a:r>
              <a:rPr lang="en-US" sz="2400" i="1" dirty="0"/>
              <a:t>column1</a:t>
            </a:r>
            <a:r>
              <a:rPr lang="en-US" sz="2400" dirty="0"/>
              <a:t>, </a:t>
            </a:r>
            <a:r>
              <a:rPr lang="en-US" sz="2400" i="1" dirty="0"/>
              <a:t>column2</a:t>
            </a:r>
            <a:r>
              <a:rPr lang="en-US" sz="2400" dirty="0"/>
              <a:t>, ...);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78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0259"/>
          </a:xfrm>
        </p:spPr>
        <p:txBody>
          <a:bodyPr/>
          <a:lstStyle/>
          <a:p>
            <a:r>
              <a:rPr lang="en-US" dirty="0"/>
              <a:t>SQL CREATE INDEX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707776"/>
            <a:ext cx="7913329" cy="4333585"/>
          </a:xfrm>
        </p:spPr>
        <p:txBody>
          <a:bodyPr/>
          <a:lstStyle/>
          <a:p>
            <a:endParaRPr lang="en-US" sz="2400" dirty="0"/>
          </a:p>
          <a:p>
            <a:r>
              <a:rPr lang="en-US" sz="2400" dirty="0"/>
              <a:t>CREATE INDEX </a:t>
            </a:r>
            <a:r>
              <a:rPr lang="en-US" sz="2400" dirty="0" err="1"/>
              <a:t>idx_lname</a:t>
            </a:r>
            <a:br>
              <a:rPr lang="en-US" sz="2400" dirty="0"/>
            </a:br>
            <a:r>
              <a:rPr lang="en-US" sz="2400" dirty="0"/>
              <a:t>ON staff (</a:t>
            </a:r>
            <a:r>
              <a:rPr lang="en-US" sz="2400" dirty="0" err="1"/>
              <a:t>lName</a:t>
            </a:r>
            <a:r>
              <a:rPr lang="en-US" sz="2400" dirty="0"/>
              <a:t>);</a:t>
            </a:r>
          </a:p>
          <a:p>
            <a:endParaRPr lang="en-US" sz="2400" dirty="0"/>
          </a:p>
          <a:p>
            <a:r>
              <a:rPr lang="en-US" sz="2400" dirty="0"/>
              <a:t>CREATE INDEX </a:t>
            </a:r>
            <a:r>
              <a:rPr lang="en-US" sz="2400" dirty="0" err="1"/>
              <a:t>idx_sname</a:t>
            </a:r>
            <a:br>
              <a:rPr lang="en-US" sz="2400" dirty="0"/>
            </a:br>
            <a:r>
              <a:rPr lang="en-US" sz="2400" dirty="0"/>
              <a:t>ON staff (</a:t>
            </a:r>
            <a:r>
              <a:rPr lang="en-US" sz="2400" dirty="0" err="1"/>
              <a:t>lName</a:t>
            </a:r>
            <a:r>
              <a:rPr lang="en-US" sz="2400" dirty="0"/>
              <a:t>, </a:t>
            </a:r>
            <a:r>
              <a:rPr lang="en-US" sz="2400" dirty="0" err="1"/>
              <a:t>fName</a:t>
            </a:r>
            <a:r>
              <a:rPr lang="en-US" sz="2400" dirty="0"/>
              <a:t>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81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INDEX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8022913" cy="3880772"/>
          </a:xfrm>
        </p:spPr>
        <p:txBody>
          <a:bodyPr/>
          <a:lstStyle/>
          <a:p>
            <a:r>
              <a:rPr lang="en-US" sz="2400" b="1" dirty="0"/>
              <a:t>SQL Server:</a:t>
            </a:r>
          </a:p>
          <a:p>
            <a:r>
              <a:rPr lang="en-US" dirty="0"/>
              <a:t>DROP INDEX staff. </a:t>
            </a:r>
            <a:r>
              <a:rPr lang="en-US" dirty="0" err="1"/>
              <a:t>idx_sname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sz="2400" b="1" dirty="0"/>
              <a:t>MySQL:</a:t>
            </a:r>
            <a:endParaRPr lang="en-US" sz="2400" dirty="0"/>
          </a:p>
          <a:p>
            <a:r>
              <a:rPr lang="en-US" dirty="0"/>
              <a:t>ALTER TABLE staff</a:t>
            </a:r>
            <a:br>
              <a:rPr lang="en-US" i="1" dirty="0"/>
            </a:br>
            <a:r>
              <a:rPr lang="en-US" dirty="0"/>
              <a:t>DROP INDEX  </a:t>
            </a:r>
            <a:r>
              <a:rPr lang="en-US" dirty="0" err="1"/>
              <a:t>idx_sname</a:t>
            </a:r>
            <a:r>
              <a:rPr lang="en-US" dirty="0"/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74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7153"/>
          </a:xfrm>
        </p:spPr>
        <p:txBody>
          <a:bodyPr/>
          <a:lstStyle/>
          <a:p>
            <a:r>
              <a:rPr lang="en-US" dirty="0"/>
              <a:t>Foreign Key Concept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5" y="1586753"/>
            <a:ext cx="9165912" cy="445460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54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FOREIGN KEY Constraint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568919"/>
            <a:ext cx="4184035" cy="3880772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MS SQL Server</a:t>
            </a:r>
          </a:p>
          <a:p>
            <a:endParaRPr lang="en-US" dirty="0"/>
          </a:p>
          <a:p>
            <a:r>
              <a:rPr lang="en-US" dirty="0"/>
              <a:t>CREATE TABLE Branch (   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branchNo</a:t>
            </a:r>
            <a:r>
              <a:rPr lang="en-US" dirty="0"/>
              <a:t> varchar(10) NOT NULL       	PRIMARY KEY,</a:t>
            </a:r>
          </a:p>
          <a:p>
            <a:pPr marL="0" indent="0">
              <a:buNone/>
            </a:pPr>
            <a:r>
              <a:rPr lang="en-US" dirty="0"/>
              <a:t>       street varchar(255),</a:t>
            </a:r>
          </a:p>
          <a:p>
            <a:pPr marL="0" indent="0">
              <a:buNone/>
            </a:pPr>
            <a:r>
              <a:rPr lang="en-US" dirty="0"/>
              <a:t>       city varchar(255),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postCode</a:t>
            </a:r>
            <a:r>
              <a:rPr lang="en-US" dirty="0"/>
              <a:t> varchar(255),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5106" y="1568919"/>
            <a:ext cx="6118412" cy="388077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CREATE TABLE Staff (   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staffNo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 NULL PRIMARY KEY,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fName</a:t>
            </a:r>
            <a:r>
              <a:rPr lang="en-US" dirty="0"/>
              <a:t> varchar(255),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lName</a:t>
            </a:r>
            <a:r>
              <a:rPr lang="en-US" dirty="0"/>
              <a:t> varchar(255),</a:t>
            </a:r>
          </a:p>
          <a:p>
            <a:pPr marL="0" indent="0">
              <a:buNone/>
            </a:pPr>
            <a:r>
              <a:rPr lang="en-US" dirty="0"/>
              <a:t>       position varchar(255),</a:t>
            </a:r>
          </a:p>
          <a:p>
            <a:pPr marL="0" indent="0">
              <a:buNone/>
            </a:pPr>
            <a:r>
              <a:rPr lang="en-US" dirty="0"/>
              <a:t>       sex   char ,</a:t>
            </a:r>
          </a:p>
          <a:p>
            <a:pPr marL="0" indent="0">
              <a:buNone/>
            </a:pPr>
            <a:r>
              <a:rPr lang="en-US" dirty="0"/>
              <a:t>       DOB  date,</a:t>
            </a:r>
          </a:p>
          <a:p>
            <a:pPr marL="0" indent="0">
              <a:buNone/>
            </a:pPr>
            <a:r>
              <a:rPr lang="en-US" dirty="0"/>
              <a:t>       salary  money,</a:t>
            </a:r>
          </a:p>
          <a:p>
            <a:pPr marL="0" indent="0">
              <a:buNone/>
            </a:pPr>
            <a:r>
              <a:rPr lang="en-US" dirty="0"/>
              <a:t>	 </a:t>
            </a:r>
            <a:r>
              <a:rPr lang="en-US" dirty="0" err="1"/>
              <a:t>branchNo</a:t>
            </a:r>
            <a:r>
              <a:rPr lang="en-US" dirty="0"/>
              <a:t> varchar(10) ,</a:t>
            </a:r>
          </a:p>
          <a:p>
            <a:pPr marL="0" indent="0">
              <a:buNone/>
            </a:pPr>
            <a:r>
              <a:rPr lang="en-US" dirty="0"/>
              <a:t>	CONSTRAINT </a:t>
            </a:r>
            <a:r>
              <a:rPr lang="en-US" dirty="0" err="1"/>
              <a:t>FK_BranchStaff</a:t>
            </a:r>
            <a:r>
              <a:rPr lang="en-US" dirty="0"/>
              <a:t> FOREIGN KEY (</a:t>
            </a:r>
            <a:r>
              <a:rPr lang="en-US" dirty="0" err="1"/>
              <a:t>branchNo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       REFERENCES Branch(</a:t>
            </a:r>
            <a:r>
              <a:rPr lang="en-US" dirty="0" err="1"/>
              <a:t>branchNo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04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FOREIGN KEY on ALTER TABLE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7913329" cy="3880772"/>
          </a:xfrm>
        </p:spPr>
        <p:txBody>
          <a:bodyPr/>
          <a:lstStyle/>
          <a:p>
            <a:r>
              <a:rPr lang="en-US" dirty="0"/>
              <a:t>ALTER TABLE Staff</a:t>
            </a:r>
            <a:br>
              <a:rPr lang="en-US" dirty="0"/>
            </a:br>
            <a:r>
              <a:rPr lang="en-US" dirty="0"/>
              <a:t>ADD FOREIGN KEY (</a:t>
            </a:r>
            <a:r>
              <a:rPr lang="en-US" dirty="0" err="1"/>
              <a:t>branchNo</a:t>
            </a:r>
            <a:r>
              <a:rPr lang="en-US" dirty="0"/>
              <a:t>) REFERENCES Branch(</a:t>
            </a:r>
            <a:r>
              <a:rPr lang="en-US" dirty="0" err="1"/>
              <a:t>branchNo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sz="2000" b="1" dirty="0"/>
              <a:t>Add Foreign key Constraint with Constraint Name</a:t>
            </a:r>
          </a:p>
          <a:p>
            <a:r>
              <a:rPr lang="en-US" dirty="0"/>
              <a:t>ALTER TABLE Staff</a:t>
            </a:r>
            <a:br>
              <a:rPr lang="en-US" dirty="0"/>
            </a:br>
            <a:r>
              <a:rPr lang="en-US" dirty="0"/>
              <a:t>ADD CONSTRAINT </a:t>
            </a:r>
            <a:r>
              <a:rPr lang="en-US" dirty="0" err="1"/>
              <a:t>FK_BranchStaff</a:t>
            </a:r>
            <a:br>
              <a:rPr lang="en-US" dirty="0"/>
            </a:br>
            <a:r>
              <a:rPr lang="en-US" dirty="0"/>
              <a:t>FOREIGN KEY (</a:t>
            </a:r>
            <a:r>
              <a:rPr lang="en-US" dirty="0" err="1"/>
              <a:t>branchNo</a:t>
            </a:r>
            <a:r>
              <a:rPr lang="en-US" dirty="0"/>
              <a:t>) REFERENCES Branch(</a:t>
            </a:r>
            <a:r>
              <a:rPr lang="en-US" dirty="0" err="1"/>
              <a:t>branchNo</a:t>
            </a:r>
            <a:r>
              <a:rPr lang="en-US" dirty="0"/>
              <a:t>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98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DROP a FOREIGN KEY Constraint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293610" cy="3880772"/>
          </a:xfrm>
        </p:spPr>
        <p:txBody>
          <a:bodyPr/>
          <a:lstStyle/>
          <a:p>
            <a:r>
              <a:rPr lang="fr-FR" sz="2400" dirty="0"/>
              <a:t>MS SQL SERVER</a:t>
            </a:r>
          </a:p>
          <a:p>
            <a:pPr lvl="2"/>
            <a:endParaRPr lang="fr-FR" dirty="0"/>
          </a:p>
          <a:p>
            <a:r>
              <a:rPr lang="fr-FR" dirty="0"/>
              <a:t>ALTER TABLE Staff</a:t>
            </a:r>
            <a:br>
              <a:rPr lang="fr-FR" dirty="0"/>
            </a:br>
            <a:r>
              <a:rPr lang="en-US" dirty="0"/>
              <a:t>DROP CONSTRAINT  </a:t>
            </a:r>
            <a:r>
              <a:rPr lang="en-US" dirty="0" err="1"/>
              <a:t>FK_BranchStaff</a:t>
            </a:r>
            <a:r>
              <a:rPr lang="fr-FR" dirty="0"/>
              <a:t>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694" y="2160589"/>
            <a:ext cx="4303058" cy="3880773"/>
          </a:xfrm>
        </p:spPr>
        <p:txBody>
          <a:bodyPr/>
          <a:lstStyle/>
          <a:p>
            <a:r>
              <a:rPr lang="en-US" sz="2400" dirty="0"/>
              <a:t>MySQL</a:t>
            </a:r>
          </a:p>
          <a:p>
            <a:endParaRPr lang="en-US" dirty="0"/>
          </a:p>
          <a:p>
            <a:r>
              <a:rPr lang="en-US" dirty="0"/>
              <a:t>ALTER TABLE Staff</a:t>
            </a:r>
            <a:br>
              <a:rPr lang="en-US" dirty="0"/>
            </a:br>
            <a:r>
              <a:rPr lang="en-US" dirty="0"/>
              <a:t>DROP FOREIGN KEY  </a:t>
            </a:r>
            <a:r>
              <a:rPr lang="en-US" dirty="0" err="1"/>
              <a:t>FK_BranchStaff</a:t>
            </a:r>
            <a:r>
              <a:rPr lang="en-US" dirty="0"/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65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746" y="2424952"/>
            <a:ext cx="8596668" cy="3007659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Bonus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33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44476"/>
            <a:ext cx="8596668" cy="683372"/>
          </a:xfrm>
        </p:spPr>
        <p:txBody>
          <a:bodyPr>
            <a:normAutofit fontScale="90000"/>
          </a:bodyPr>
          <a:lstStyle/>
          <a:p>
            <a:r>
              <a:rPr lang="en-US" dirty="0"/>
              <a:t>SQL AUTO INCREMENT Field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927849"/>
            <a:ext cx="8596668" cy="5113514"/>
          </a:xfrm>
        </p:spPr>
        <p:txBody>
          <a:bodyPr/>
          <a:lstStyle/>
          <a:p>
            <a:r>
              <a:rPr lang="en-US" dirty="0"/>
              <a:t>CREATE TABLE Persons (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Personid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 IDENTITY(1,1) PRIMARY KEY,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LastName</a:t>
            </a:r>
            <a:r>
              <a:rPr lang="en-US" dirty="0"/>
              <a:t> varchar(255) NOT 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FirstName</a:t>
            </a:r>
            <a:r>
              <a:rPr lang="en-US" dirty="0"/>
              <a:t> varchar(255),</a:t>
            </a:r>
            <a:br>
              <a:rPr lang="en-US" dirty="0"/>
            </a:br>
            <a:r>
              <a:rPr lang="en-US" dirty="0"/>
              <a:t>    Age </a:t>
            </a:r>
            <a:r>
              <a:rPr lang="en-US" dirty="0" err="1"/>
              <a:t>int</a:t>
            </a:r>
            <a:br>
              <a:rPr lang="en-US" dirty="0"/>
            </a:br>
            <a:r>
              <a:rPr lang="en-US" dirty="0"/>
              <a:t>);</a:t>
            </a:r>
          </a:p>
          <a:p>
            <a:r>
              <a:rPr lang="en-US" dirty="0"/>
              <a:t>INSERT INTO Persons (</a:t>
            </a:r>
            <a:r>
              <a:rPr lang="en-US" dirty="0" err="1"/>
              <a:t>FirstName</a:t>
            </a:r>
            <a:r>
              <a:rPr lang="en-US" dirty="0"/>
              <a:t>, </a:t>
            </a:r>
            <a:r>
              <a:rPr lang="en-US" dirty="0" err="1"/>
              <a:t>LastName</a:t>
            </a:r>
            <a:r>
              <a:rPr lang="en-US" dirty="0"/>
              <a:t>, age)</a:t>
            </a:r>
            <a:br>
              <a:rPr lang="en-US" dirty="0"/>
            </a:br>
            <a:r>
              <a:rPr lang="en-US" dirty="0"/>
              <a:t>VALUES ('Lars','Monsen‘,30),(‘Malinda’,’John’,32);</a:t>
            </a:r>
          </a:p>
          <a:p>
            <a:r>
              <a:rPr lang="en-US" dirty="0"/>
              <a:t>Select * from Persons</a:t>
            </a:r>
          </a:p>
          <a:p>
            <a:r>
              <a:rPr lang="en-US" dirty="0"/>
              <a:t>Select </a:t>
            </a:r>
            <a:r>
              <a:rPr lang="en-US" dirty="0" err="1"/>
              <a:t>Personid,FirstName,LastName,Age</a:t>
            </a:r>
            <a:r>
              <a:rPr lang="en-US" dirty="0"/>
              <a:t> from Persons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56" y="4539731"/>
            <a:ext cx="5635309" cy="136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84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AUTO INCREMENT Field</a:t>
            </a:r>
            <a:br>
              <a:rPr lang="en-US" dirty="0"/>
            </a:br>
            <a:r>
              <a:rPr lang="en-US" dirty="0"/>
              <a:t>For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 TABLE Persons (</a:t>
            </a:r>
            <a:br>
              <a:rPr lang="en-US" dirty="0"/>
            </a:br>
            <a:r>
              <a:rPr lang="en-US" dirty="0"/>
              <a:t>    </a:t>
            </a:r>
            <a:r>
              <a:rPr lang="en-US" dirty="0" err="1"/>
              <a:t>Personid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 NOT NULL AUTO_INCREMENT,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LastName</a:t>
            </a:r>
            <a:r>
              <a:rPr lang="en-US" dirty="0"/>
              <a:t> varchar(255) NOT NULL,</a:t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FirstName</a:t>
            </a:r>
            <a:r>
              <a:rPr lang="en-US" dirty="0"/>
              <a:t> varchar(255),</a:t>
            </a:r>
            <a:br>
              <a:rPr lang="en-US" dirty="0"/>
            </a:br>
            <a:r>
              <a:rPr lang="en-US" dirty="0"/>
              <a:t>    Age </a:t>
            </a:r>
            <a:r>
              <a:rPr lang="en-US" dirty="0" err="1"/>
              <a:t>int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  PRIMARY KEY (</a:t>
            </a:r>
            <a:r>
              <a:rPr lang="en-US" dirty="0" err="1"/>
              <a:t>Personid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ALTER TABLE Persons AUTO_INCREMENT=100;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8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SQL Constraints</a:t>
            </a:r>
          </a:p>
          <a:p>
            <a:pPr lvl="1"/>
            <a:r>
              <a:rPr lang="en-US" sz="2000" dirty="0"/>
              <a:t>NOT NULL</a:t>
            </a:r>
          </a:p>
          <a:p>
            <a:pPr lvl="1"/>
            <a:r>
              <a:rPr lang="en-US" sz="2000" dirty="0"/>
              <a:t>Primary Key</a:t>
            </a:r>
          </a:p>
          <a:p>
            <a:pPr lvl="1"/>
            <a:r>
              <a:rPr lang="en-US" sz="2000" dirty="0"/>
              <a:t>Unique</a:t>
            </a:r>
          </a:p>
          <a:p>
            <a:pPr lvl="1"/>
            <a:r>
              <a:rPr lang="en-US" sz="2000" dirty="0"/>
              <a:t>Default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10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053013"/>
            <a:ext cx="8596668" cy="3880773"/>
          </a:xfrm>
        </p:spPr>
        <p:txBody>
          <a:bodyPr/>
          <a:lstStyle/>
          <a:p>
            <a:r>
              <a:rPr lang="en-US" sz="2800" b="1" dirty="0"/>
              <a:t>SQL Constraints</a:t>
            </a:r>
          </a:p>
          <a:p>
            <a:pPr lvl="1"/>
            <a:r>
              <a:rPr lang="en-US" sz="2000" b="1" dirty="0">
                <a:hlinkClick r:id="rId2"/>
              </a:rPr>
              <a:t>CHECK</a:t>
            </a:r>
            <a:endParaRPr lang="en-US" sz="2000" b="1" dirty="0"/>
          </a:p>
          <a:p>
            <a:pPr lvl="1"/>
            <a:r>
              <a:rPr lang="en-US" sz="2000" b="1" dirty="0">
                <a:hlinkClick r:id="rId3"/>
              </a:rPr>
              <a:t>INDEX</a:t>
            </a:r>
            <a:endParaRPr lang="en-US" sz="2000" b="1" dirty="0"/>
          </a:p>
          <a:p>
            <a:pPr lvl="1"/>
            <a:r>
              <a:rPr lang="en-US" sz="2000" b="1" dirty="0">
                <a:hlinkClick r:id="rId4"/>
              </a:rPr>
              <a:t>FOREIGN KEY</a:t>
            </a:r>
            <a:endParaRPr lang="en-US" sz="2000" b="1" dirty="0"/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53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5729"/>
            <a:ext cx="8596668" cy="4575633"/>
          </a:xfrm>
        </p:spPr>
        <p:txBody>
          <a:bodyPr/>
          <a:lstStyle/>
          <a:p>
            <a:r>
              <a:rPr lang="en-US" dirty="0"/>
              <a:t>CREATE TABLE Staff (   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staffNo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fName</a:t>
            </a:r>
            <a:r>
              <a:rPr lang="en-US" dirty="0"/>
              <a:t> varchar(255),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lName</a:t>
            </a:r>
            <a:r>
              <a:rPr lang="en-US" dirty="0"/>
              <a:t> varchar(255),</a:t>
            </a:r>
          </a:p>
          <a:p>
            <a:pPr marL="0" indent="0">
              <a:buNone/>
            </a:pPr>
            <a:r>
              <a:rPr lang="en-US" dirty="0"/>
              <a:t>       position varchar(255),</a:t>
            </a:r>
          </a:p>
          <a:p>
            <a:pPr marL="0" indent="0">
              <a:buNone/>
            </a:pPr>
            <a:r>
              <a:rPr lang="en-US" dirty="0"/>
              <a:t>       gender   char ,</a:t>
            </a:r>
          </a:p>
          <a:p>
            <a:pPr marL="0" indent="0">
              <a:buNone/>
            </a:pPr>
            <a:r>
              <a:rPr lang="en-US" dirty="0"/>
              <a:t>       DOB  date,</a:t>
            </a:r>
          </a:p>
          <a:p>
            <a:pPr marL="0" indent="0">
              <a:buNone/>
            </a:pPr>
            <a:r>
              <a:rPr lang="en-US" dirty="0"/>
              <a:t>       salary  money,</a:t>
            </a:r>
          </a:p>
          <a:p>
            <a:pPr marL="0" indent="0">
              <a:buNone/>
            </a:pPr>
            <a:r>
              <a:rPr lang="en-US" dirty="0"/>
              <a:t>   );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88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SQL Constraints</a:t>
            </a:r>
          </a:p>
          <a:p>
            <a:pPr lvl="1"/>
            <a:r>
              <a:rPr lang="en-US" sz="2400" b="1" dirty="0">
                <a:hlinkClick r:id="rId2"/>
              </a:rPr>
              <a:t>CHECK</a:t>
            </a:r>
            <a:endParaRPr lang="en-US" sz="2400" b="1" dirty="0"/>
          </a:p>
          <a:p>
            <a:pPr lvl="1"/>
            <a:r>
              <a:rPr lang="en-US" sz="2400" b="1" dirty="0">
                <a:hlinkClick r:id="rId3"/>
              </a:rPr>
              <a:t>INDEX</a:t>
            </a:r>
            <a:endParaRPr lang="en-US" sz="2400" b="1" dirty="0"/>
          </a:p>
          <a:p>
            <a:pPr lvl="1"/>
            <a:r>
              <a:rPr lang="en-US" sz="2400" b="1" dirty="0">
                <a:hlinkClick r:id="rId4"/>
              </a:rPr>
              <a:t>FOREIGN KEY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1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02023"/>
            <a:ext cx="8596668" cy="640976"/>
          </a:xfrm>
        </p:spPr>
        <p:txBody>
          <a:bodyPr/>
          <a:lstStyle/>
          <a:p>
            <a:r>
              <a:rPr lang="en-US" dirty="0"/>
              <a:t>SQL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1600"/>
            <a:ext cx="8596668" cy="4669763"/>
          </a:xfrm>
        </p:spPr>
        <p:txBody>
          <a:bodyPr>
            <a:normAutofit/>
          </a:bodyPr>
          <a:lstStyle/>
          <a:p>
            <a:r>
              <a:rPr lang="en-US" sz="2800" b="1" dirty="0">
                <a:hlinkClick r:id="rId2"/>
              </a:rPr>
              <a:t>CHECK</a:t>
            </a:r>
            <a:r>
              <a:rPr lang="en-US" sz="2800" dirty="0"/>
              <a:t> - Ensures that all values in a column satisfies a specific condition</a:t>
            </a:r>
          </a:p>
          <a:p>
            <a:r>
              <a:rPr lang="en-US" sz="2800" b="1" dirty="0">
                <a:hlinkClick r:id="rId3"/>
              </a:rPr>
              <a:t>INDEX</a:t>
            </a:r>
            <a:r>
              <a:rPr lang="en-US" sz="2800" dirty="0"/>
              <a:t> - Used to create and retrieve data from the database very quickly</a:t>
            </a:r>
            <a:br>
              <a:rPr lang="en-US" sz="2800" dirty="0"/>
            </a:br>
            <a:r>
              <a:rPr lang="en-US" sz="2800" b="1" dirty="0">
                <a:hlinkClick r:id="rId4"/>
              </a:rPr>
              <a:t>FOREIGN KEY</a:t>
            </a:r>
            <a:r>
              <a:rPr lang="en-US" sz="2800" dirty="0"/>
              <a:t> - Uniquely identifies a row/record in another table</a:t>
            </a:r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0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/>
              <a:t>SQL CHECK on CREATE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5836" y="1586753"/>
            <a:ext cx="4450976" cy="4454608"/>
          </a:xfrm>
        </p:spPr>
        <p:txBody>
          <a:bodyPr>
            <a:normAutofit fontScale="92500"/>
          </a:bodyPr>
          <a:lstStyle/>
          <a:p>
            <a:r>
              <a:rPr lang="en-US" sz="2000" b="1" dirty="0"/>
              <a:t>SQL Server CHECK Constraint</a:t>
            </a:r>
          </a:p>
          <a:p>
            <a:endParaRPr lang="en-US" dirty="0"/>
          </a:p>
          <a:p>
            <a:r>
              <a:rPr lang="en-US" dirty="0"/>
              <a:t>CREATE TABLE Staff (   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staffNo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 NULL,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fName</a:t>
            </a:r>
            <a:r>
              <a:rPr lang="en-US" dirty="0"/>
              <a:t> varchar(255),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lName</a:t>
            </a:r>
            <a:r>
              <a:rPr lang="en-US" dirty="0"/>
              <a:t> varchar(255),</a:t>
            </a:r>
          </a:p>
          <a:p>
            <a:pPr marL="0" indent="0">
              <a:buNone/>
            </a:pPr>
            <a:r>
              <a:rPr lang="en-US" dirty="0"/>
              <a:t>       position varchar(255),</a:t>
            </a:r>
          </a:p>
          <a:p>
            <a:pPr marL="0" indent="0">
              <a:buNone/>
            </a:pPr>
            <a:r>
              <a:rPr lang="en-US" dirty="0"/>
              <a:t>	DOB  date,</a:t>
            </a:r>
          </a:p>
          <a:p>
            <a:pPr marL="0" indent="0">
              <a:buNone/>
            </a:pPr>
            <a:r>
              <a:rPr lang="en-US" dirty="0"/>
              <a:t>      salary  money CHECK (salary&gt;=17000)</a:t>
            </a:r>
          </a:p>
          <a:p>
            <a:pPr marL="0" indent="0">
              <a:buNone/>
            </a:pPr>
            <a:r>
              <a:rPr lang="en-US" dirty="0"/>
              <a:t>	   );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1586753"/>
            <a:ext cx="4184034" cy="4454609"/>
          </a:xfrm>
        </p:spPr>
        <p:txBody>
          <a:bodyPr>
            <a:normAutofit fontScale="92500"/>
          </a:bodyPr>
          <a:lstStyle/>
          <a:p>
            <a:r>
              <a:rPr lang="en-US" sz="2000" b="1" dirty="0"/>
              <a:t>MySQL  CHECK Constraint</a:t>
            </a:r>
          </a:p>
          <a:p>
            <a:endParaRPr lang="en-US" dirty="0"/>
          </a:p>
          <a:p>
            <a:r>
              <a:rPr lang="en-US" dirty="0"/>
              <a:t>CREATE TABLE Staff (   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staffNo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 NULL,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fName</a:t>
            </a:r>
            <a:r>
              <a:rPr lang="en-US" dirty="0"/>
              <a:t> varchar(255),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lName</a:t>
            </a:r>
            <a:r>
              <a:rPr lang="en-US" dirty="0"/>
              <a:t> varchar(255),</a:t>
            </a:r>
          </a:p>
          <a:p>
            <a:pPr marL="0" indent="0">
              <a:buNone/>
            </a:pPr>
            <a:r>
              <a:rPr lang="en-US" dirty="0"/>
              <a:t>       position varchar(255),</a:t>
            </a:r>
          </a:p>
          <a:p>
            <a:pPr marL="0" indent="0">
              <a:buNone/>
            </a:pPr>
            <a:r>
              <a:rPr lang="en-US" dirty="0"/>
              <a:t>	DOB  date,</a:t>
            </a:r>
          </a:p>
          <a:p>
            <a:pPr marL="0" indent="0">
              <a:buNone/>
            </a:pPr>
            <a:r>
              <a:rPr lang="en-US" dirty="0"/>
              <a:t>       salary  money,</a:t>
            </a:r>
          </a:p>
          <a:p>
            <a:pPr marL="0" indent="0">
              <a:buNone/>
            </a:pPr>
            <a:r>
              <a:rPr lang="en-US" dirty="0"/>
              <a:t>	CHECK (salary&gt;=17000)</a:t>
            </a:r>
          </a:p>
          <a:p>
            <a:pPr marL="0" indent="0">
              <a:buNone/>
            </a:pPr>
            <a:r>
              <a:rPr lang="en-US" dirty="0"/>
              <a:t>   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0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553"/>
          </a:xfrm>
        </p:spPr>
        <p:txBody>
          <a:bodyPr>
            <a:normAutofit fontScale="90000"/>
          </a:bodyPr>
          <a:lstStyle/>
          <a:p>
            <a:r>
              <a:rPr lang="en-US" dirty="0"/>
              <a:t>CHECK constraint on multiple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1452282"/>
            <a:ext cx="9260042" cy="45890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CREATE TABLE Staff (   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staffNo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NOT NULL UNIQUE,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fName</a:t>
            </a:r>
            <a:r>
              <a:rPr lang="en-US" dirty="0"/>
              <a:t> varchar(255),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lName</a:t>
            </a:r>
            <a:r>
              <a:rPr lang="en-US" dirty="0"/>
              <a:t> varchar(255),</a:t>
            </a:r>
          </a:p>
          <a:p>
            <a:pPr marL="0" indent="0">
              <a:buNone/>
            </a:pPr>
            <a:r>
              <a:rPr lang="en-US" dirty="0"/>
              <a:t>       position varchar(255),</a:t>
            </a:r>
          </a:p>
          <a:p>
            <a:pPr marL="0" indent="0">
              <a:buNone/>
            </a:pPr>
            <a:r>
              <a:rPr lang="en-US" dirty="0"/>
              <a:t>       gender   char ,</a:t>
            </a:r>
          </a:p>
          <a:p>
            <a:pPr marL="0" indent="0">
              <a:buNone/>
            </a:pPr>
            <a:r>
              <a:rPr lang="en-US" dirty="0"/>
              <a:t>       DOB  date,</a:t>
            </a:r>
          </a:p>
          <a:p>
            <a:pPr marL="0" indent="0">
              <a:buNone/>
            </a:pPr>
            <a:r>
              <a:rPr lang="en-US" dirty="0"/>
              <a:t>       salary  money,</a:t>
            </a:r>
          </a:p>
          <a:p>
            <a:pPr marL="0" indent="0">
              <a:buNone/>
            </a:pPr>
            <a:r>
              <a:rPr lang="en-US" dirty="0"/>
              <a:t>	CONSTRAINT </a:t>
            </a:r>
            <a:r>
              <a:rPr lang="en-US" dirty="0" err="1"/>
              <a:t>CHK_Staff</a:t>
            </a:r>
            <a:r>
              <a:rPr lang="en-US" dirty="0"/>
              <a:t> CHECK (salary&gt;=17000 AND position=‘Supervisor')</a:t>
            </a:r>
          </a:p>
          <a:p>
            <a:pPr marL="0" indent="0">
              <a:buNone/>
            </a:pPr>
            <a:r>
              <a:rPr lang="en-US" dirty="0"/>
              <a:t>   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17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9918"/>
          </a:xfrm>
        </p:spPr>
        <p:txBody>
          <a:bodyPr/>
          <a:lstStyle/>
          <a:p>
            <a:r>
              <a:rPr lang="en-US" dirty="0"/>
              <a:t>SQL CHECK on ALTER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9488642" cy="3880772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For Single Column</a:t>
            </a:r>
          </a:p>
          <a:p>
            <a:r>
              <a:rPr lang="en-US" dirty="0"/>
              <a:t>ALTER TABLE staff</a:t>
            </a:r>
            <a:br>
              <a:rPr lang="en-US" dirty="0"/>
            </a:br>
            <a:r>
              <a:rPr lang="en-US" dirty="0"/>
              <a:t>ADD CHECK  (salary&gt;=17000);</a:t>
            </a:r>
          </a:p>
          <a:p>
            <a:endParaRPr lang="en-US" dirty="0"/>
          </a:p>
          <a:p>
            <a:r>
              <a:rPr lang="en-US" dirty="0"/>
              <a:t>ALTER TABLE </a:t>
            </a:r>
            <a:r>
              <a:rPr lang="en-US" dirty="0" err="1"/>
              <a:t>staffADD</a:t>
            </a:r>
            <a:r>
              <a:rPr lang="en-US" dirty="0"/>
              <a:t> CHECK  (position='supervisor' or position='Manager');</a:t>
            </a:r>
          </a:p>
          <a:p>
            <a:pPr marL="0" indent="0">
              <a:buNone/>
            </a:pPr>
            <a:r>
              <a:rPr lang="en-US" dirty="0"/>
              <a:t>   </a:t>
            </a:r>
          </a:p>
          <a:p>
            <a:r>
              <a:rPr lang="en-US" sz="2400" dirty="0"/>
              <a:t>For Multiple Column</a:t>
            </a:r>
          </a:p>
          <a:p>
            <a:r>
              <a:rPr lang="en-US" dirty="0"/>
              <a:t>ALTER TABLE staff</a:t>
            </a:r>
            <a:br>
              <a:rPr lang="en-US" dirty="0"/>
            </a:br>
            <a:r>
              <a:rPr lang="en-US" dirty="0"/>
              <a:t>ADD CONSTRAINT </a:t>
            </a:r>
            <a:r>
              <a:rPr lang="en-US" dirty="0" err="1"/>
              <a:t>CHK_staff</a:t>
            </a:r>
            <a:r>
              <a:rPr lang="en-US" dirty="0"/>
              <a:t> CHECK  (salary&gt;=17000 AND position=‘Supervisor');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12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DROP a CHECK Constraint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sz="2800" dirty="0"/>
              <a:t>SQL Server</a:t>
            </a:r>
          </a:p>
          <a:p>
            <a:endParaRPr lang="fr-FR" dirty="0"/>
          </a:p>
          <a:p>
            <a:r>
              <a:rPr lang="fr-FR" dirty="0"/>
              <a:t>ALTER TABLE Staff</a:t>
            </a:r>
            <a:br>
              <a:rPr lang="fr-FR" dirty="0"/>
            </a:br>
            <a:r>
              <a:rPr lang="fr-FR" dirty="0"/>
              <a:t>DROP CONSTRAINT </a:t>
            </a:r>
            <a:r>
              <a:rPr lang="fr-FR" dirty="0" err="1"/>
              <a:t>CHK_staff</a:t>
            </a:r>
            <a:r>
              <a:rPr lang="fr-FR" dirty="0"/>
              <a:t>;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MySQL</a:t>
            </a:r>
          </a:p>
          <a:p>
            <a:endParaRPr lang="en-US" dirty="0"/>
          </a:p>
          <a:p>
            <a:r>
              <a:rPr lang="en-US" dirty="0"/>
              <a:t>ALTER TABLE Staff</a:t>
            </a:r>
            <a:br>
              <a:rPr lang="en-US" dirty="0"/>
            </a:br>
            <a:r>
              <a:rPr lang="en-US" dirty="0"/>
              <a:t>DROP CHECK </a:t>
            </a:r>
            <a:r>
              <a:rPr lang="en-US" dirty="0" err="1"/>
              <a:t>CHK_staff</a:t>
            </a:r>
            <a:r>
              <a:rPr lang="en-US" dirty="0"/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E6747-FF29-4557-B0A4-5ABB596E72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912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8310</TotalTime>
  <Words>816</Words>
  <Application>Microsoft Office PowerPoint</Application>
  <PresentationFormat>Widescreen</PresentationFormat>
  <Paragraphs>160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Century Gothic</vt:lpstr>
      <vt:lpstr>Vapor Trail</vt:lpstr>
      <vt:lpstr>CSC371-Database Systems I Lecture-5 (Lab)</vt:lpstr>
      <vt:lpstr>Previous Lecture Review</vt:lpstr>
      <vt:lpstr>Create table</vt:lpstr>
      <vt:lpstr>Agenda</vt:lpstr>
      <vt:lpstr>SQL Constraints</vt:lpstr>
      <vt:lpstr>SQL CHECK on CREATE TABLE</vt:lpstr>
      <vt:lpstr>CHECK constraint on multiple columns</vt:lpstr>
      <vt:lpstr>SQL CHECK on ALTER TABLE</vt:lpstr>
      <vt:lpstr>DROP a CHECK Constraint  </vt:lpstr>
      <vt:lpstr>SQL CREATE INDEX Statement</vt:lpstr>
      <vt:lpstr>SQL CREATE INDEX Statement</vt:lpstr>
      <vt:lpstr>DROP INDEX Statement</vt:lpstr>
      <vt:lpstr>Foreign Key Concept</vt:lpstr>
      <vt:lpstr>SQL FOREIGN KEY Constraint </vt:lpstr>
      <vt:lpstr>SQL FOREIGN KEY on ALTER TABLE </vt:lpstr>
      <vt:lpstr>DROP a FOREIGN KEY Constraint  </vt:lpstr>
      <vt:lpstr>Bonus</vt:lpstr>
      <vt:lpstr>SQL AUTO INCREMENT Field </vt:lpstr>
      <vt:lpstr>SQL AUTO INCREMENT Field For MySQL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CSC371-Database Systems I (Lab) (Spring2020)</dc:title>
  <dc:creator>Abdul Qayyum</dc:creator>
  <cp:lastModifiedBy>khaqan zaheer</cp:lastModifiedBy>
  <cp:revision>105</cp:revision>
  <dcterms:created xsi:type="dcterms:W3CDTF">2020-06-03T03:05:45Z</dcterms:created>
  <dcterms:modified xsi:type="dcterms:W3CDTF">2023-09-06T08:34:10Z</dcterms:modified>
</cp:coreProperties>
</file>