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83" r:id="rId4"/>
    <p:sldId id="312" r:id="rId5"/>
    <p:sldId id="258" r:id="rId6"/>
    <p:sldId id="290" r:id="rId7"/>
    <p:sldId id="313" r:id="rId8"/>
    <p:sldId id="314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8436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195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35139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588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457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061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35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6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2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6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51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19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index.asp" TargetMode="External"/><Relationship Id="rId2" Type="http://schemas.openxmlformats.org/officeDocument/2006/relationships/hyperlink" Target="https://www.w3schools.com/sql/sql_check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285522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Lecture-6 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(Fall 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484095"/>
            <a:ext cx="8596668" cy="5557268"/>
          </a:xfrm>
        </p:spPr>
        <p:txBody>
          <a:bodyPr/>
          <a:lstStyle/>
          <a:p>
            <a:endParaRPr lang="en-US" dirty="0"/>
          </a:p>
          <a:p>
            <a:r>
              <a:rPr lang="en-US" sz="2400" dirty="0"/>
              <a:t>Insert into Branch1 (</a:t>
            </a:r>
            <a:r>
              <a:rPr lang="en-US" sz="2400" dirty="0" err="1"/>
              <a:t>branchNo,street,city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	Values('B010','22 Deer </a:t>
            </a:r>
            <a:r>
              <a:rPr lang="en-US" sz="2400" dirty="0" err="1"/>
              <a:t>Rd','London</a:t>
            </a:r>
            <a:r>
              <a:rPr lang="en-US" sz="2400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You can not skip or feed NULL to Primary key attribute or to any attribute with NOT NULL Constraint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870" y="2245660"/>
            <a:ext cx="6460655" cy="15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6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907"/>
            <a:ext cx="8596668" cy="823258"/>
          </a:xfrm>
        </p:spPr>
        <p:txBody>
          <a:bodyPr/>
          <a:lstStyle/>
          <a:p>
            <a:r>
              <a:rPr lang="en-US" dirty="0"/>
              <a:t>Insert more than one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47165"/>
            <a:ext cx="8596668" cy="5194198"/>
          </a:xfrm>
        </p:spPr>
        <p:txBody>
          <a:bodyPr/>
          <a:lstStyle/>
          <a:p>
            <a:r>
              <a:rPr lang="en-US" dirty="0"/>
              <a:t>Insert into Branch1 (</a:t>
            </a:r>
            <a:r>
              <a:rPr lang="en-US" dirty="0" err="1"/>
              <a:t>branchNo,street,city,postcode</a:t>
            </a:r>
            <a:r>
              <a:rPr lang="en-US" dirty="0"/>
              <a:t>)</a:t>
            </a:r>
          </a:p>
          <a:p>
            <a:r>
              <a:rPr lang="en-US" dirty="0"/>
              <a:t>Values('B002','56 Clover Dr','London','NW10 6EU'),</a:t>
            </a:r>
          </a:p>
          <a:p>
            <a:r>
              <a:rPr lang="en-US" dirty="0"/>
              <a:t>  ('B003','163 Main St','Glasgow','G11 9QX'),</a:t>
            </a:r>
          </a:p>
          <a:p>
            <a:r>
              <a:rPr lang="en-US" dirty="0"/>
              <a:t>  ('B004','32 Manse Rd','Bristol','BS99 1NZ'),</a:t>
            </a:r>
          </a:p>
          <a:p>
            <a:r>
              <a:rPr lang="en-US" dirty="0"/>
              <a:t>      ('B007','16 Argyll St','Aberdeen','AB2 3SU');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59" y="3065928"/>
            <a:ext cx="7221070" cy="26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726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3365"/>
          </a:xfrm>
        </p:spPr>
        <p:txBody>
          <a:bodyPr/>
          <a:lstStyle/>
          <a:p>
            <a:r>
              <a:rPr lang="en-US" dirty="0"/>
              <a:t>Data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7812"/>
            <a:ext cx="8596668" cy="5088675"/>
          </a:xfrm>
        </p:spPr>
        <p:txBody>
          <a:bodyPr/>
          <a:lstStyle/>
          <a:p>
            <a:r>
              <a:rPr lang="en-US" dirty="0"/>
              <a:t>Simple statement to retrieve data from table with all attribute and all records</a:t>
            </a:r>
          </a:p>
          <a:p>
            <a:r>
              <a:rPr lang="en-US" dirty="0"/>
              <a:t>Select * from </a:t>
            </a:r>
            <a:r>
              <a:rPr lang="en-US" dirty="0" err="1"/>
              <a:t>table_name</a:t>
            </a:r>
            <a:endParaRPr lang="en-US" dirty="0"/>
          </a:p>
          <a:p>
            <a:r>
              <a:rPr lang="en-US" dirty="0"/>
              <a:t>Select * from branch</a:t>
            </a:r>
          </a:p>
          <a:p>
            <a:r>
              <a:rPr lang="en-US" dirty="0"/>
              <a:t>Select </a:t>
            </a:r>
            <a:r>
              <a:rPr lang="en-US" dirty="0" err="1"/>
              <a:t>branchNo,street,city,postcode</a:t>
            </a:r>
            <a:r>
              <a:rPr lang="en-US" dirty="0"/>
              <a:t> from 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133" y="3574853"/>
            <a:ext cx="7221070" cy="264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92741"/>
            <a:ext cx="8596668" cy="869576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Retrieve Data with specific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062317"/>
            <a:ext cx="8596668" cy="497904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branchNo,city</a:t>
            </a:r>
            <a:r>
              <a:rPr lang="en-US" dirty="0"/>
              <a:t> from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8" y="1640541"/>
            <a:ext cx="4235823" cy="270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4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38953"/>
            <a:ext cx="8596668" cy="1178859"/>
          </a:xfrm>
        </p:spPr>
        <p:txBody>
          <a:bodyPr>
            <a:normAutofit fontScale="90000"/>
          </a:bodyPr>
          <a:lstStyle/>
          <a:p>
            <a:r>
              <a:rPr lang="en-US" dirty="0"/>
              <a:t>Retrieve Data with different order of 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5389"/>
            <a:ext cx="8596668" cy="461597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city,postcode,branchNo,street</a:t>
            </a:r>
            <a:r>
              <a:rPr lang="en-US" dirty="0"/>
              <a:t> from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05" y="2272553"/>
            <a:ext cx="6560157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77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we retrieve city names where our organization have branches?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Select city from branch       </a:t>
            </a:r>
            <a:r>
              <a:rPr lang="en-US" dirty="0"/>
              <a:t>        </a:t>
            </a:r>
            <a:r>
              <a:rPr lang="en-US" sz="2000" dirty="0"/>
              <a:t>Select distinct city from branch    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24" y="2662518"/>
            <a:ext cx="2474258" cy="29180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473" y="2905051"/>
            <a:ext cx="2591998" cy="267547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56847" y="2393576"/>
            <a:ext cx="26894" cy="3647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83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see the branches in London 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branch</a:t>
            </a:r>
          </a:p>
          <a:p>
            <a:pPr marL="0" indent="0">
              <a:buNone/>
            </a:pPr>
            <a:r>
              <a:rPr lang="en-US" dirty="0"/>
              <a:t>      where city=‘London’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6" y="3446303"/>
            <a:ext cx="6373906" cy="20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40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Insertion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Retrieval from single table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SQL Constraints</a:t>
            </a:r>
          </a:p>
          <a:p>
            <a:pPr lvl="1"/>
            <a:r>
              <a:rPr lang="en-US" sz="2000" b="1" dirty="0">
                <a:hlinkClick r:id="rId2"/>
              </a:rPr>
              <a:t>CHECK</a:t>
            </a:r>
            <a:endParaRPr lang="en-US" sz="2000" b="1" dirty="0"/>
          </a:p>
          <a:p>
            <a:pPr lvl="1"/>
            <a:r>
              <a:rPr lang="en-US" sz="2000" b="1" dirty="0">
                <a:hlinkClick r:id="rId3"/>
              </a:rPr>
              <a:t>INDEX</a:t>
            </a:r>
            <a:endParaRPr lang="en-US" sz="2000" b="1" dirty="0"/>
          </a:p>
          <a:p>
            <a:pPr lvl="1"/>
            <a:r>
              <a:rPr lang="en-US" sz="2000" b="1" dirty="0">
                <a:hlinkClick r:id="rId4"/>
              </a:rPr>
              <a:t>FOREIGN KEY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r>
              <a:rPr lang="en-US" dirty="0"/>
              <a:t>CREATE TABLE Branch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branchNo</a:t>
            </a:r>
            <a:r>
              <a:rPr lang="en-US" dirty="0"/>
              <a:t> varchar(10) NOT NULL    PRIMARY KEY,</a:t>
            </a:r>
          </a:p>
          <a:p>
            <a:pPr marL="0" indent="0">
              <a:buNone/>
            </a:pPr>
            <a:r>
              <a:rPr lang="en-US" dirty="0"/>
              <a:t>       street varchar(50),</a:t>
            </a:r>
          </a:p>
          <a:p>
            <a:pPr marL="0" indent="0">
              <a:buNone/>
            </a:pPr>
            <a:r>
              <a:rPr lang="en-US" dirty="0"/>
              <a:t>       city varchar(50),</a:t>
            </a:r>
          </a:p>
          <a:p>
            <a:pPr marL="0" indent="0">
              <a:buNone/>
            </a:pPr>
            <a:r>
              <a:rPr lang="en-US"/>
              <a:t>       postcode </a:t>
            </a:r>
            <a:r>
              <a:rPr lang="en-US" dirty="0"/>
              <a:t>varchar(20),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153"/>
          </a:xfrm>
        </p:spPr>
        <p:txBody>
          <a:bodyPr/>
          <a:lstStyle/>
          <a:p>
            <a:r>
              <a:rPr lang="en-US" dirty="0"/>
              <a:t>Tables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86753"/>
            <a:ext cx="9165912" cy="44546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Insertion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Data Retrieval from single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The SQL INSERT INTO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6" y="1586753"/>
            <a:ext cx="8390964" cy="4454608"/>
          </a:xfrm>
        </p:spPr>
        <p:txBody>
          <a:bodyPr>
            <a:normAutofit/>
          </a:bodyPr>
          <a:lstStyle/>
          <a:p>
            <a:r>
              <a:rPr lang="en-US" sz="2000" b="1" dirty="0"/>
              <a:t>Syntax</a:t>
            </a:r>
            <a:endParaRPr lang="en-US" dirty="0"/>
          </a:p>
          <a:p>
            <a:r>
              <a:rPr lang="en-US" dirty="0"/>
              <a:t>INSERT INTO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</a:t>
            </a:r>
            <a:r>
              <a:rPr lang="en-US" dirty="0"/>
              <a:t>,</a:t>
            </a:r>
            <a:r>
              <a:rPr lang="en-US" i="1" dirty="0"/>
              <a:t> column3</a:t>
            </a:r>
            <a:r>
              <a:rPr lang="en-US" dirty="0"/>
              <a:t>, ...)</a:t>
            </a:r>
            <a:br>
              <a:rPr lang="en-US" dirty="0"/>
            </a:br>
            <a:r>
              <a:rPr lang="en-US" dirty="0"/>
              <a:t>VALUES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</a:t>
            </a:r>
            <a:r>
              <a:rPr lang="en-US" i="1" dirty="0"/>
              <a:t> value3</a:t>
            </a:r>
            <a:r>
              <a:rPr lang="en-US" dirty="0"/>
              <a:t>, ...);</a:t>
            </a:r>
          </a:p>
          <a:p>
            <a:endParaRPr lang="en-US" dirty="0"/>
          </a:p>
          <a:p>
            <a:r>
              <a:rPr lang="en-US" dirty="0"/>
              <a:t>Insert into Branch (</a:t>
            </a:r>
            <a:r>
              <a:rPr lang="en-US" dirty="0" err="1"/>
              <a:t>branchNo,street,city,postcode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Values(‘B005’,’22 Deer Rd’,’London’,’SW1 4EH’)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branchNo</a:t>
            </a:r>
            <a:r>
              <a:rPr lang="en-US" dirty="0"/>
              <a:t>	  street	        city	      </a:t>
            </a:r>
            <a:r>
              <a:rPr lang="en-US" dirty="0" err="1"/>
              <a:t>postCode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B005	       22 Deer Rd	London	SW1 4EH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4848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 in different column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4448"/>
            <a:ext cx="8596668" cy="3880773"/>
          </a:xfrm>
        </p:spPr>
        <p:txBody>
          <a:bodyPr/>
          <a:lstStyle/>
          <a:p>
            <a:r>
              <a:rPr lang="en-US" dirty="0"/>
              <a:t>Insert into Branch (</a:t>
            </a:r>
            <a:r>
              <a:rPr lang="en-US" dirty="0" err="1"/>
              <a:t>street,branchNo,city,postcode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Values('London','22 Deer Rd','B005','SW1 4EH')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6" y="2780140"/>
            <a:ext cx="5901485" cy="142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9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with NULL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into Branch (</a:t>
            </a:r>
            <a:r>
              <a:rPr lang="en-US" dirty="0" err="1"/>
              <a:t>street,branchNo,city,postcode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Values(‘B008’,’22 Deer </a:t>
            </a:r>
            <a:r>
              <a:rPr lang="en-US" dirty="0" err="1"/>
              <a:t>Rd’,’London</a:t>
            </a:r>
            <a:r>
              <a:rPr lang="en-US" dirty="0"/>
              <a:t>’)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373786"/>
            <a:ext cx="8937313" cy="183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85801"/>
            <a:ext cx="8596668" cy="5355562"/>
          </a:xfrm>
        </p:spPr>
        <p:txBody>
          <a:bodyPr/>
          <a:lstStyle/>
          <a:p>
            <a:r>
              <a:rPr lang="en-US" sz="2400" dirty="0"/>
              <a:t>Insert into Branch1 </a:t>
            </a:r>
          </a:p>
          <a:p>
            <a:r>
              <a:rPr lang="en-US" sz="2400" dirty="0"/>
              <a:t>Values('B008','22 Deer </a:t>
            </a:r>
            <a:r>
              <a:rPr lang="en-US" sz="2400" dirty="0" err="1"/>
              <a:t>Rd','London',NULL</a:t>
            </a:r>
            <a:r>
              <a:rPr lang="en-US" sz="2400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76" y="3500816"/>
            <a:ext cx="7113495" cy="147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616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8735</TotalTime>
  <Words>452</Words>
  <Application>Microsoft Office PowerPoint</Application>
  <PresentationFormat>Widescreen</PresentationFormat>
  <Paragraphs>87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Vapor Trail</vt:lpstr>
      <vt:lpstr>CSC371-Database Systems I Lecture-6 (Lab)    (Fall 2023) </vt:lpstr>
      <vt:lpstr>Previous Lecture Review</vt:lpstr>
      <vt:lpstr>Create table</vt:lpstr>
      <vt:lpstr>Tables</vt:lpstr>
      <vt:lpstr>Agenda</vt:lpstr>
      <vt:lpstr>The SQL INSERT INTO Statement</vt:lpstr>
      <vt:lpstr>Insert in different column order</vt:lpstr>
      <vt:lpstr>Insert with NULL </vt:lpstr>
      <vt:lpstr>PowerPoint Presentation</vt:lpstr>
      <vt:lpstr>PowerPoint Presentation</vt:lpstr>
      <vt:lpstr>Insert more than one record</vt:lpstr>
      <vt:lpstr>Data Retrieval</vt:lpstr>
      <vt:lpstr>Retrieve Data with specific attributes</vt:lpstr>
      <vt:lpstr>Retrieve Data with different order of  attributes</vt:lpstr>
      <vt:lpstr>Can we retrieve city names where our organization have branches?</vt:lpstr>
      <vt:lpstr>Can we see the branches in London city?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123</cp:revision>
  <dcterms:created xsi:type="dcterms:W3CDTF">2020-06-03T03:05:45Z</dcterms:created>
  <dcterms:modified xsi:type="dcterms:W3CDTF">2023-10-02T05:30:52Z</dcterms:modified>
</cp:coreProperties>
</file>