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2"/>
  </p:notesMasterIdLst>
  <p:sldIdLst>
    <p:sldId id="256" r:id="rId2"/>
    <p:sldId id="257" r:id="rId3"/>
    <p:sldId id="283" r:id="rId4"/>
    <p:sldId id="328" r:id="rId5"/>
    <p:sldId id="326" r:id="rId6"/>
    <p:sldId id="258" r:id="rId7"/>
    <p:sldId id="323" r:id="rId8"/>
    <p:sldId id="324" r:id="rId9"/>
    <p:sldId id="325" r:id="rId10"/>
    <p:sldId id="314" r:id="rId11"/>
    <p:sldId id="327" r:id="rId12"/>
    <p:sldId id="329" r:id="rId13"/>
    <p:sldId id="330" r:id="rId14"/>
    <p:sldId id="331" r:id="rId15"/>
    <p:sldId id="334" r:id="rId16"/>
    <p:sldId id="332" r:id="rId17"/>
    <p:sldId id="333" r:id="rId18"/>
    <p:sldId id="335" r:id="rId19"/>
    <p:sldId id="336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6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66" d="100"/>
          <a:sy n="66" d="100"/>
        </p:scale>
        <p:origin x="5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190DD-603F-489F-84DA-E65F7F03CEC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BDF25-938C-4CAC-A4CF-47702A5E9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59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BDF25-938C-4CAC-A4CF-47702A5E90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94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091B59F-689E-49F1-A3FE-89A6C67BD803}" type="datetime1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94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0560-13EE-426D-8A04-B1A1C84B40AB}" type="datetime1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7048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6690560-13EE-426D-8A04-B1A1C84B40AB}" type="datetime1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435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6690560-13EE-426D-8A04-B1A1C84B40AB}" type="datetime1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894822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6690560-13EE-426D-8A04-B1A1C84B40AB}" type="datetime1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0862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0560-13EE-426D-8A04-B1A1C84B40AB}" type="datetime1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1188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0560-13EE-426D-8A04-B1A1C84B40AB}" type="datetime1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1516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33547-BFB5-4504-A091-0F5EC42F8370}" type="datetime1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48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F102D7-41BD-4B9E-A6FE-3F9F573799C2}" type="datetime1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68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B8893-E556-4398-AC31-E96551C1D19A}" type="datetime1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0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9D9BB99-18A1-4642-8A16-9AA2DA78743D}" type="datetime1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9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4DC9-CBD4-4AF4-9314-7655476813B4}" type="datetime1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59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91CAC-AE28-4CE3-8423-252D3E32D9DD}" type="datetime1">
              <a:rPr lang="en-US" smtClean="0"/>
              <a:t>10/4/2023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6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5EDB-53E1-49C6-9547-6CC12C5A8BE2}" type="datetime1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59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A9DB-536E-4E5E-929A-46F8BB105799}" type="datetime1">
              <a:rPr lang="en-US" smtClean="0"/>
              <a:t>10/4/2023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6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3166-6E5C-471C-AB60-C12D4BD5374F}" type="datetime1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69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7016-3112-486A-8C0A-32BD42CA97AA}" type="datetime1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80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90560-13EE-426D-8A04-B1A1C84B40AB}" type="datetime1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51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4"/>
            <a:ext cx="9448800" cy="287447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+mn-lt"/>
              </a:rPr>
              <a:t>CSC371-Database Systems I </a:t>
            </a:r>
            <a:r>
              <a:rPr lang="en-US" dirty="0"/>
              <a:t>Lecture-7 </a:t>
            </a:r>
            <a:r>
              <a:rPr lang="en-US" dirty="0">
                <a:latin typeface="+mn-lt"/>
              </a:rPr>
              <a:t>(Lab)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				            (Fall2023)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14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different operators within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Select * from staff where salary &gt;= 18000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00" y="3146609"/>
            <a:ext cx="7332263" cy="184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75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values except…18000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Select * from staff where salary &lt;&gt; 18000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787" y="3248227"/>
            <a:ext cx="7785847" cy="266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581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61365"/>
            <a:ext cx="8596668" cy="632011"/>
          </a:xfrm>
        </p:spPr>
        <p:txBody>
          <a:bodyPr>
            <a:normAutofit fontScale="90000"/>
          </a:bodyPr>
          <a:lstStyle/>
          <a:p>
            <a:r>
              <a:rPr lang="en-US" dirty="0"/>
              <a:t>Use of between in where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793376"/>
            <a:ext cx="9542431" cy="5715000"/>
          </a:xfrm>
        </p:spPr>
        <p:txBody>
          <a:bodyPr/>
          <a:lstStyle/>
          <a:p>
            <a:r>
              <a:rPr lang="en-US" dirty="0"/>
              <a:t>Select * from staff where salary </a:t>
            </a:r>
            <a:r>
              <a:rPr lang="en-US" u="sng" dirty="0"/>
              <a:t>BETWEEN</a:t>
            </a:r>
            <a:r>
              <a:rPr lang="en-US" dirty="0"/>
              <a:t> 12000 AND 18000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Select * from staff where salary </a:t>
            </a:r>
            <a:r>
              <a:rPr lang="en-US" u="sng" dirty="0"/>
              <a:t>NOT BETWEEN </a:t>
            </a:r>
            <a:r>
              <a:rPr lang="en-US" dirty="0"/>
              <a:t>12000 AND 18000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083" y="1356403"/>
            <a:ext cx="8252025" cy="19227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308" y="4199857"/>
            <a:ext cx="8195881" cy="20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889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06188"/>
            <a:ext cx="8596668" cy="598583"/>
          </a:xfrm>
        </p:spPr>
        <p:txBody>
          <a:bodyPr>
            <a:normAutofit fontScale="90000"/>
          </a:bodyPr>
          <a:lstStyle/>
          <a:p>
            <a:r>
              <a:rPr lang="en-US" dirty="0"/>
              <a:t>Use of IN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04771"/>
            <a:ext cx="8596668" cy="5236592"/>
          </a:xfrm>
        </p:spPr>
        <p:txBody>
          <a:bodyPr/>
          <a:lstStyle/>
          <a:p>
            <a:r>
              <a:rPr lang="en-US" dirty="0"/>
              <a:t>Select * from staff where position </a:t>
            </a:r>
            <a:r>
              <a:rPr lang="en-US" u="sng" dirty="0"/>
              <a:t>IN</a:t>
            </a:r>
            <a:r>
              <a:rPr lang="en-US" dirty="0"/>
              <a:t> ('MANAGER','SUPERVISOR')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Select * from staff where position </a:t>
            </a:r>
            <a:r>
              <a:rPr lang="en-US" u="sng" dirty="0"/>
              <a:t>NOT IN </a:t>
            </a:r>
            <a:r>
              <a:rPr lang="en-US" dirty="0"/>
              <a:t>('MANAGER','SUPERVISOR')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63" y="1591276"/>
            <a:ext cx="8115885" cy="18238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370" y="4704255"/>
            <a:ext cx="8009996" cy="178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670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59977"/>
            <a:ext cx="8596668" cy="654423"/>
          </a:xfrm>
        </p:spPr>
        <p:txBody>
          <a:bodyPr>
            <a:normAutofit fontScale="90000"/>
          </a:bodyPr>
          <a:lstStyle/>
          <a:p>
            <a:r>
              <a:rPr lang="en-US" dirty="0"/>
              <a:t>LIKE operator and wild card (%, _)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14400"/>
            <a:ext cx="8596668" cy="4652682"/>
          </a:xfrm>
        </p:spPr>
        <p:txBody>
          <a:bodyPr/>
          <a:lstStyle/>
          <a:p>
            <a:r>
              <a:rPr lang="en-US" dirty="0"/>
              <a:t>select * from branch where postcode LIKE 'sw1%'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select * from branch where postcode LIKE ‘AB2 3S_’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812" y="1468398"/>
            <a:ext cx="5768788" cy="13147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812" y="4147267"/>
            <a:ext cx="5768788" cy="126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506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040" y="1322293"/>
            <a:ext cx="8596668" cy="3827929"/>
          </a:xfrm>
        </p:spPr>
        <p:txBody>
          <a:bodyPr/>
          <a:lstStyle/>
          <a:p>
            <a:pPr algn="ctr"/>
            <a:r>
              <a:rPr lang="en-US" dirty="0"/>
              <a:t>Logical Operators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OR, AND, NOT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84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77251"/>
            <a:ext cx="8596668" cy="616125"/>
          </a:xfrm>
        </p:spPr>
        <p:txBody>
          <a:bodyPr>
            <a:normAutofit fontScale="90000"/>
          </a:bodyPr>
          <a:lstStyle/>
          <a:p>
            <a:r>
              <a:rPr lang="en-US" dirty="0"/>
              <a:t>Logical Operator  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93377"/>
            <a:ext cx="8596668" cy="5247986"/>
          </a:xfrm>
        </p:spPr>
        <p:txBody>
          <a:bodyPr/>
          <a:lstStyle/>
          <a:p>
            <a:r>
              <a:rPr lang="en-US" dirty="0"/>
              <a:t>SELECT </a:t>
            </a:r>
            <a:r>
              <a:rPr lang="en-US" i="1" dirty="0"/>
              <a:t>column1</a:t>
            </a:r>
            <a:r>
              <a:rPr lang="en-US" dirty="0"/>
              <a:t>,</a:t>
            </a:r>
            <a:r>
              <a:rPr lang="en-US" i="1" dirty="0"/>
              <a:t> column2, ...</a:t>
            </a:r>
            <a:br>
              <a:rPr lang="en-US" dirty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br>
              <a:rPr lang="en-US" dirty="0"/>
            </a:br>
            <a:r>
              <a:rPr lang="en-US" dirty="0"/>
              <a:t>WHERE </a:t>
            </a:r>
            <a:r>
              <a:rPr lang="en-US" i="1" dirty="0"/>
              <a:t>condition1</a:t>
            </a:r>
            <a:r>
              <a:rPr lang="en-US" dirty="0"/>
              <a:t> OR </a:t>
            </a:r>
            <a:r>
              <a:rPr lang="en-US" i="1" dirty="0"/>
              <a:t>condition2</a:t>
            </a:r>
            <a:r>
              <a:rPr lang="en-US" dirty="0"/>
              <a:t> OR </a:t>
            </a:r>
            <a:r>
              <a:rPr lang="en-US" i="1" dirty="0"/>
              <a:t>condition3 ...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We need the branch details for London, Bristol and Glasgow city.</a:t>
            </a:r>
          </a:p>
          <a:p>
            <a:r>
              <a:rPr lang="en-US" dirty="0"/>
              <a:t>Select * from branch where city = 'London' OR city ='Bristol' OR city = 'Glasgow'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17" y="4209962"/>
            <a:ext cx="7015365" cy="227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558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06682"/>
            <a:ext cx="8596668" cy="721165"/>
          </a:xfrm>
        </p:spPr>
        <p:txBody>
          <a:bodyPr/>
          <a:lstStyle/>
          <a:p>
            <a:r>
              <a:rPr lang="en-US" dirty="0"/>
              <a:t> Logical Operator   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1" y="927848"/>
            <a:ext cx="10160995" cy="4696392"/>
          </a:xfrm>
        </p:spPr>
        <p:txBody>
          <a:bodyPr/>
          <a:lstStyle/>
          <a:p>
            <a:endParaRPr lang="en-US" dirty="0"/>
          </a:p>
          <a:p>
            <a:r>
              <a:rPr lang="en-US" sz="2400" dirty="0"/>
              <a:t>SELECT </a:t>
            </a:r>
            <a:r>
              <a:rPr lang="en-US" sz="2400" i="1" dirty="0"/>
              <a:t>column1</a:t>
            </a:r>
            <a:r>
              <a:rPr lang="en-US" sz="2400" dirty="0"/>
              <a:t>,</a:t>
            </a:r>
            <a:r>
              <a:rPr lang="en-US" sz="2400" i="1" dirty="0"/>
              <a:t> column2, ...</a:t>
            </a:r>
            <a:br>
              <a:rPr lang="en-US" sz="2400" dirty="0"/>
            </a:br>
            <a:r>
              <a:rPr lang="en-US" sz="2400" dirty="0"/>
              <a:t>FROM </a:t>
            </a:r>
            <a:r>
              <a:rPr lang="en-US" sz="2400" i="1" dirty="0" err="1"/>
              <a:t>table_name</a:t>
            </a:r>
            <a:br>
              <a:rPr lang="en-US" sz="2400" dirty="0"/>
            </a:br>
            <a:r>
              <a:rPr lang="en-US" sz="2400" dirty="0"/>
              <a:t>WHERE </a:t>
            </a:r>
            <a:r>
              <a:rPr lang="en-US" sz="2400" i="1" dirty="0"/>
              <a:t>condition1</a:t>
            </a:r>
            <a:r>
              <a:rPr lang="en-US" sz="2400" dirty="0"/>
              <a:t> AND </a:t>
            </a:r>
            <a:r>
              <a:rPr lang="en-US" sz="2400" i="1" dirty="0"/>
              <a:t>condition2</a:t>
            </a:r>
            <a:r>
              <a:rPr lang="en-US" sz="2400" dirty="0"/>
              <a:t> AND </a:t>
            </a:r>
            <a:r>
              <a:rPr lang="en-US" sz="2400" i="1" dirty="0"/>
              <a:t>condition3 ...</a:t>
            </a:r>
            <a:r>
              <a:rPr lang="en-US" sz="2400" dirty="0"/>
              <a:t>;</a:t>
            </a:r>
          </a:p>
          <a:p>
            <a:endParaRPr lang="en-US" dirty="0"/>
          </a:p>
          <a:p>
            <a:r>
              <a:rPr lang="en-US" dirty="0"/>
              <a:t>Select * From Branch WHERE city = 'London' AND </a:t>
            </a:r>
            <a:r>
              <a:rPr lang="en-US" dirty="0" err="1"/>
              <a:t>branchNo</a:t>
            </a:r>
            <a:r>
              <a:rPr lang="en-US" dirty="0"/>
              <a:t>= 'B002' AND postcode LIKE 'NW10%‘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44" y="3496235"/>
            <a:ext cx="7826188" cy="171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048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Logical Operator    NOT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74789"/>
            <a:ext cx="8596668" cy="4334340"/>
          </a:xfrm>
        </p:spPr>
        <p:txBody>
          <a:bodyPr/>
          <a:lstStyle/>
          <a:p>
            <a:r>
              <a:rPr lang="en-US" dirty="0"/>
              <a:t>SELECT </a:t>
            </a:r>
            <a:r>
              <a:rPr lang="en-US" i="1" dirty="0"/>
              <a:t>column1</a:t>
            </a:r>
            <a:r>
              <a:rPr lang="en-US" dirty="0"/>
              <a:t>,</a:t>
            </a:r>
            <a:r>
              <a:rPr lang="en-US" i="1" dirty="0"/>
              <a:t> column2, ...</a:t>
            </a:r>
            <a:br>
              <a:rPr lang="en-US" dirty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br>
              <a:rPr lang="en-US" dirty="0"/>
            </a:br>
            <a:r>
              <a:rPr lang="en-US" dirty="0"/>
              <a:t>WHERE NOT </a:t>
            </a:r>
            <a:r>
              <a:rPr lang="en-US" i="1" dirty="0"/>
              <a:t>condition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Select * From Branch WHERE </a:t>
            </a:r>
            <a:r>
              <a:rPr lang="en-US" u="sng" dirty="0"/>
              <a:t>NOT</a:t>
            </a:r>
            <a:r>
              <a:rPr lang="en-US" dirty="0"/>
              <a:t> city = 'London‘</a:t>
            </a:r>
          </a:p>
          <a:p>
            <a:r>
              <a:rPr lang="en-US" dirty="0"/>
              <a:t>Select * From Branch WHERE </a:t>
            </a:r>
            <a:r>
              <a:rPr lang="en-US" u="sng" dirty="0"/>
              <a:t>NOT</a:t>
            </a:r>
            <a:r>
              <a:rPr lang="en-US" dirty="0"/>
              <a:t> city = 'London' </a:t>
            </a:r>
            <a:r>
              <a:rPr lang="en-US" u="sng" dirty="0"/>
              <a:t>AND  NOT </a:t>
            </a:r>
            <a:r>
              <a:rPr lang="en-US" dirty="0"/>
              <a:t>city = 'Bristol'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683" y="4537746"/>
            <a:ext cx="7247964" cy="165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922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38953"/>
            <a:ext cx="8596668" cy="815788"/>
          </a:xfrm>
        </p:spPr>
        <p:txBody>
          <a:bodyPr/>
          <a:lstStyle/>
          <a:p>
            <a:r>
              <a:rPr lang="en-US" dirty="0"/>
              <a:t>IS NULL , IS NOT NULL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54741"/>
            <a:ext cx="8596668" cy="5086621"/>
          </a:xfrm>
        </p:spPr>
        <p:txBody>
          <a:bodyPr/>
          <a:lstStyle/>
          <a:p>
            <a:r>
              <a:rPr lang="en-US" dirty="0"/>
              <a:t>SELECT </a:t>
            </a:r>
            <a:r>
              <a:rPr lang="en-US" i="1" dirty="0" err="1"/>
              <a:t>column_names</a:t>
            </a:r>
            <a:br>
              <a:rPr lang="en-US" i="1" dirty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br>
              <a:rPr lang="en-US" dirty="0"/>
            </a:br>
            <a:r>
              <a:rPr lang="en-US" dirty="0"/>
              <a:t>WHERE </a:t>
            </a:r>
            <a:r>
              <a:rPr lang="en-US" i="1" dirty="0" err="1"/>
              <a:t>column_name</a:t>
            </a:r>
            <a:r>
              <a:rPr lang="en-US" dirty="0"/>
              <a:t> IS NULL;</a:t>
            </a:r>
          </a:p>
          <a:p>
            <a:r>
              <a:rPr lang="en-US" dirty="0"/>
              <a:t>Select * From staff WHERE </a:t>
            </a:r>
            <a:r>
              <a:rPr lang="en-US" dirty="0" err="1"/>
              <a:t>branchNo</a:t>
            </a:r>
            <a:r>
              <a:rPr lang="en-US" dirty="0"/>
              <a:t>  </a:t>
            </a:r>
            <a:r>
              <a:rPr lang="en-US" u="sng" dirty="0"/>
              <a:t>IS NULL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Select * From staff WHERE </a:t>
            </a:r>
            <a:r>
              <a:rPr lang="en-US" dirty="0" err="1"/>
              <a:t>branchNo</a:t>
            </a:r>
            <a:r>
              <a:rPr lang="en-US" dirty="0"/>
              <a:t>  </a:t>
            </a:r>
            <a:r>
              <a:rPr lang="en-US" u="sng" dirty="0"/>
              <a:t>IS NOT NULL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718" y="2461621"/>
            <a:ext cx="6091517" cy="8866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005" y="4288381"/>
            <a:ext cx="7319657" cy="187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635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400" b="1" dirty="0"/>
              <a:t>Data Insertion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b="1" dirty="0"/>
              <a:t>Data Retrieval from single table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10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53013"/>
            <a:ext cx="8596668" cy="3880773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400" b="1" dirty="0"/>
              <a:t>Where Clause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b="1" dirty="0"/>
              <a:t>Operators used in SQL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b="1"/>
              <a:t>Logical Operators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31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5729"/>
            <a:ext cx="8596668" cy="4575633"/>
          </a:xfrm>
        </p:spPr>
        <p:txBody>
          <a:bodyPr/>
          <a:lstStyle/>
          <a:p>
            <a:r>
              <a:rPr lang="en-US" dirty="0"/>
              <a:t>CREATE TABLE Branch (   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branchNo</a:t>
            </a:r>
            <a:r>
              <a:rPr lang="en-US" dirty="0"/>
              <a:t> varchar(10) NOT NULL    PRIMARY KEY,</a:t>
            </a:r>
          </a:p>
          <a:p>
            <a:pPr marL="0" indent="0">
              <a:buNone/>
            </a:pPr>
            <a:r>
              <a:rPr lang="en-US" dirty="0"/>
              <a:t>       street varchar(50),</a:t>
            </a:r>
          </a:p>
          <a:p>
            <a:pPr marL="0" indent="0">
              <a:buNone/>
            </a:pPr>
            <a:r>
              <a:rPr lang="en-US" dirty="0"/>
              <a:t>       city varchar(50),</a:t>
            </a:r>
          </a:p>
          <a:p>
            <a:pPr marL="0" indent="0">
              <a:buNone/>
            </a:pPr>
            <a:r>
              <a:rPr lang="en-US"/>
              <a:t>       postcode </a:t>
            </a:r>
            <a:r>
              <a:rPr lang="en-US" dirty="0"/>
              <a:t>varchar(20),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87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35425"/>
            <a:ext cx="9434854" cy="50059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CREATE TABLE Staff(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staffNo</a:t>
            </a:r>
            <a:r>
              <a:rPr lang="en-US" dirty="0"/>
              <a:t> VARCHAR(15) NOT NULL,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fName</a:t>
            </a:r>
            <a:r>
              <a:rPr lang="en-US" dirty="0"/>
              <a:t> VARCHAR(15) NOT NULL,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lName</a:t>
            </a:r>
            <a:r>
              <a:rPr lang="en-US" dirty="0"/>
              <a:t> VARCHAR(15) NOT NULL,</a:t>
            </a:r>
          </a:p>
          <a:p>
            <a:pPr marL="0" indent="0">
              <a:buNone/>
            </a:pPr>
            <a:r>
              <a:rPr lang="en-US" dirty="0"/>
              <a:t>    position VARCHAR(15) NOT NULL,</a:t>
            </a:r>
          </a:p>
          <a:p>
            <a:pPr marL="0" indent="0">
              <a:buNone/>
            </a:pPr>
            <a:r>
              <a:rPr lang="en-US" dirty="0"/>
              <a:t>    sex VARCHAR(15) NOT NULL,</a:t>
            </a:r>
          </a:p>
          <a:p>
            <a:pPr marL="0" indent="0">
              <a:buNone/>
            </a:pPr>
            <a:r>
              <a:rPr lang="en-US" dirty="0"/>
              <a:t>    DOB DATE NOT NULL,</a:t>
            </a:r>
          </a:p>
          <a:p>
            <a:pPr marL="0" indent="0">
              <a:buNone/>
            </a:pPr>
            <a:r>
              <a:rPr lang="en-US" dirty="0"/>
              <a:t>    salary INT NOT NULL,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branchNo</a:t>
            </a:r>
            <a:r>
              <a:rPr lang="en-US" dirty="0"/>
              <a:t> VARCHAR(10) NULL,</a:t>
            </a:r>
          </a:p>
          <a:p>
            <a:pPr marL="0" indent="0">
              <a:buNone/>
            </a:pPr>
            <a:r>
              <a:rPr lang="en-US" dirty="0"/>
              <a:t>    CONSTRAINT </a:t>
            </a:r>
            <a:r>
              <a:rPr lang="en-US" dirty="0" err="1"/>
              <a:t>pk_staffs</a:t>
            </a:r>
            <a:r>
              <a:rPr lang="en-US" dirty="0"/>
              <a:t> PRIMARY KEY(</a:t>
            </a:r>
            <a:r>
              <a:rPr lang="en-US" dirty="0" err="1"/>
              <a:t>staffNo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/>
              <a:t>    CONSTRAINT </a:t>
            </a:r>
            <a:r>
              <a:rPr lang="en-US" dirty="0" err="1"/>
              <a:t>fk_staffs</a:t>
            </a:r>
            <a:r>
              <a:rPr lang="en-US" dirty="0"/>
              <a:t> FOREIGN KEY(</a:t>
            </a:r>
            <a:r>
              <a:rPr lang="en-US" dirty="0" err="1"/>
              <a:t>branchNO</a:t>
            </a:r>
            <a:r>
              <a:rPr lang="en-US" dirty="0"/>
              <a:t>) REFERENCES Branch1(</a:t>
            </a:r>
            <a:r>
              <a:rPr lang="en-US" dirty="0" err="1"/>
              <a:t>branchNo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99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075" y="3529712"/>
            <a:ext cx="4467849" cy="135273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760" y="741526"/>
            <a:ext cx="6571903" cy="21041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56447" y="2891118"/>
            <a:ext cx="1815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Staff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433616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Branch</a:t>
            </a:r>
          </a:p>
        </p:txBody>
      </p:sp>
    </p:spTree>
    <p:extLst>
      <p:ext uri="{BB962C8B-B14F-4D97-AF65-F5344CB8AC3E}">
        <p14:creationId xmlns:p14="http://schemas.microsoft.com/office/powerpoint/2010/main" val="2493391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5132"/>
            <a:ext cx="8596668" cy="2841716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400" b="1" dirty="0"/>
              <a:t>Where Clause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b="1" dirty="0"/>
              <a:t>Operators used in SQL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b="1" dirty="0"/>
              <a:t>Logical Operators</a:t>
            </a:r>
          </a:p>
          <a:p>
            <a:pPr marL="457200" lvl="1" indent="0">
              <a:buNone/>
            </a:pPr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18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filter the records</a:t>
            </a:r>
          </a:p>
          <a:p>
            <a:r>
              <a:rPr lang="en-US" dirty="0"/>
              <a:t>Used with select statement</a:t>
            </a:r>
          </a:p>
          <a:p>
            <a:r>
              <a:rPr lang="en-US" dirty="0"/>
              <a:t>Used to update data of records</a:t>
            </a:r>
          </a:p>
          <a:p>
            <a:r>
              <a:rPr lang="en-US" dirty="0"/>
              <a:t>Used to delete records</a:t>
            </a:r>
          </a:p>
          <a:p>
            <a:r>
              <a:rPr lang="en-US" dirty="0"/>
              <a:t>Can also used to join more than one table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26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04588"/>
            <a:ext cx="8596668" cy="688788"/>
          </a:xfrm>
        </p:spPr>
        <p:txBody>
          <a:bodyPr>
            <a:normAutofit/>
          </a:bodyPr>
          <a:lstStyle/>
          <a:p>
            <a:r>
              <a:rPr lang="en-US" dirty="0"/>
              <a:t>Operators used in SQL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7566013"/>
              </p:ext>
            </p:extLst>
          </p:nvPr>
        </p:nvGraphicFramePr>
        <p:xfrm>
          <a:off x="808832" y="1002824"/>
          <a:ext cx="8267934" cy="4541520"/>
        </p:xfrm>
        <a:graphic>
          <a:graphicData uri="http://schemas.openxmlformats.org/drawingml/2006/table">
            <a:tbl>
              <a:tblPr/>
              <a:tblGrid>
                <a:gridCol w="1655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8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10">
                  <a:txBody>
                    <a:bodyPr/>
                    <a:lstStyle/>
                    <a:p>
                      <a:pPr algn="l" fontAlgn="t"/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=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Equal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en-US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&gt;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Greater than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en-US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&lt;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Less than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en-US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&gt;=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Greater than or equal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en-US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&lt;=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Less than or equal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en-US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&lt;&gt;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Not equal. 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Note: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 In some versions of SQL this operator may be written as !=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en-US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BETWEEN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Between a certain range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en-US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LIKE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Search for a pattern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en-US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IN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To specify multiple possible values for a column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41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30319"/>
            <a:ext cx="8596668" cy="616846"/>
          </a:xfrm>
        </p:spPr>
        <p:txBody>
          <a:bodyPr>
            <a:normAutofit fontScale="90000"/>
          </a:bodyPr>
          <a:lstStyle/>
          <a:p>
            <a:r>
              <a:rPr lang="en-US" dirty="0"/>
              <a:t>Where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47165"/>
            <a:ext cx="8596668" cy="5056094"/>
          </a:xfrm>
        </p:spPr>
        <p:txBody>
          <a:bodyPr/>
          <a:lstStyle/>
          <a:p>
            <a:r>
              <a:rPr lang="en-US" sz="2000" dirty="0"/>
              <a:t>SELECT </a:t>
            </a:r>
            <a:r>
              <a:rPr lang="en-US" sz="2000" i="1" dirty="0"/>
              <a:t>column1</a:t>
            </a:r>
            <a:r>
              <a:rPr lang="en-US" sz="2000" dirty="0"/>
              <a:t>,</a:t>
            </a:r>
            <a:r>
              <a:rPr lang="en-US" sz="2000" i="1" dirty="0"/>
              <a:t> column2, ...</a:t>
            </a:r>
            <a:br>
              <a:rPr lang="en-US" sz="2000" dirty="0"/>
            </a:br>
            <a:r>
              <a:rPr lang="en-US" sz="2000" dirty="0"/>
              <a:t>FROM </a:t>
            </a:r>
            <a:r>
              <a:rPr lang="en-US" sz="2000" i="1" dirty="0" err="1"/>
              <a:t>table_name</a:t>
            </a:r>
            <a:br>
              <a:rPr lang="en-US" sz="2000" dirty="0"/>
            </a:br>
            <a:r>
              <a:rPr lang="en-US" sz="2000" dirty="0"/>
              <a:t>WHERE </a:t>
            </a:r>
            <a:r>
              <a:rPr lang="en-US" sz="2000" i="1" dirty="0"/>
              <a:t>condition</a:t>
            </a:r>
            <a:r>
              <a:rPr lang="en-US" sz="2000" dirty="0"/>
              <a:t>;</a:t>
            </a:r>
          </a:p>
          <a:p>
            <a:endParaRPr lang="en-US" dirty="0"/>
          </a:p>
          <a:p>
            <a:r>
              <a:rPr lang="en-US" dirty="0"/>
              <a:t>Select * from branch where </a:t>
            </a:r>
            <a:r>
              <a:rPr lang="en-US" dirty="0" err="1"/>
              <a:t>branchNo</a:t>
            </a:r>
            <a:r>
              <a:rPr lang="en-US" dirty="0"/>
              <a:t> =‘B003’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Select * from staff where salary = 30000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682" y="2729759"/>
            <a:ext cx="6224776" cy="10654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682" y="4411153"/>
            <a:ext cx="7199237" cy="136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96548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9055</TotalTime>
  <Words>624</Words>
  <Application>Microsoft Office PowerPoint</Application>
  <PresentationFormat>Widescreen</PresentationFormat>
  <Paragraphs>143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Wingdings</vt:lpstr>
      <vt:lpstr>Vapor Trail</vt:lpstr>
      <vt:lpstr>CSC371-Database Systems I Lecture-7 (Lab)                 (Fall2023) </vt:lpstr>
      <vt:lpstr>Previous Lecture Review</vt:lpstr>
      <vt:lpstr>Create table</vt:lpstr>
      <vt:lpstr>PowerPoint Presentation</vt:lpstr>
      <vt:lpstr>PowerPoint Presentation</vt:lpstr>
      <vt:lpstr>Agenda</vt:lpstr>
      <vt:lpstr>Where Clause</vt:lpstr>
      <vt:lpstr>Operators used in SQL</vt:lpstr>
      <vt:lpstr>Where clause</vt:lpstr>
      <vt:lpstr>Use of different operators within condition</vt:lpstr>
      <vt:lpstr>All values except…18000</vt:lpstr>
      <vt:lpstr>Use of between in where clause</vt:lpstr>
      <vt:lpstr>Use of IN Operator</vt:lpstr>
      <vt:lpstr>LIKE operator and wild card (%, _)</vt:lpstr>
      <vt:lpstr>Logical Operators  OR, AND, NOT</vt:lpstr>
      <vt:lpstr>Logical Operator   OR</vt:lpstr>
      <vt:lpstr> Logical Operator    AND</vt:lpstr>
      <vt:lpstr> Logical Operator    NOT</vt:lpstr>
      <vt:lpstr>IS NULL , IS NOT NULL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CSC371-Database Systems I (Lab) (Spring2020)</dc:title>
  <dc:creator>Abdul Qayyum</dc:creator>
  <cp:lastModifiedBy>khaqan zaheer</cp:lastModifiedBy>
  <cp:revision>152</cp:revision>
  <dcterms:created xsi:type="dcterms:W3CDTF">2020-06-03T03:05:45Z</dcterms:created>
  <dcterms:modified xsi:type="dcterms:W3CDTF">2023-10-04T10:10:28Z</dcterms:modified>
</cp:coreProperties>
</file>