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6"/>
  </p:notesMasterIdLst>
  <p:sldIdLst>
    <p:sldId id="256" r:id="rId2"/>
    <p:sldId id="257" r:id="rId3"/>
    <p:sldId id="326" r:id="rId4"/>
    <p:sldId id="258" r:id="rId5"/>
    <p:sldId id="329" r:id="rId6"/>
    <p:sldId id="330" r:id="rId7"/>
    <p:sldId id="331" r:id="rId8"/>
    <p:sldId id="333" r:id="rId9"/>
    <p:sldId id="334" r:id="rId10"/>
    <p:sldId id="336" r:id="rId11"/>
    <p:sldId id="337" r:id="rId12"/>
    <p:sldId id="335" r:id="rId13"/>
    <p:sldId id="338" r:id="rId14"/>
    <p:sldId id="27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6C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66" d="100"/>
          <a:sy n="66" d="100"/>
        </p:scale>
        <p:origin x="55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190DD-603F-489F-84DA-E65F7F03CECF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8BDF25-938C-4CAC-A4CF-47702A5E9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559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BDF25-938C-4CAC-A4CF-47702A5E90F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394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E091B59F-689E-49F1-A3FE-89A6C67BD803}" type="datetime1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76E6747-FF29-4557-B0A4-5ABB596E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83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90560-13EE-426D-8A04-B1A1C84B40AB}" type="datetime1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9305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6690560-13EE-426D-8A04-B1A1C84B40AB}" type="datetime1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76E6747-FF29-4557-B0A4-5ABB596E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58501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6690560-13EE-426D-8A04-B1A1C84B40AB}" type="datetime1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76E6747-FF29-4557-B0A4-5ABB596E72D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4446382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6690560-13EE-426D-8A04-B1A1C84B40AB}" type="datetime1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76E6747-FF29-4557-B0A4-5ABB596E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47966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90560-13EE-426D-8A04-B1A1C84B40AB}" type="datetime1">
              <a:rPr lang="en-US" smtClean="0"/>
              <a:t>10/2/2023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343212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90560-13EE-426D-8A04-B1A1C84B40AB}" type="datetime1">
              <a:rPr lang="en-US" smtClean="0"/>
              <a:t>10/2/2023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538191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33547-BFB5-4504-A091-0F5EC42F8370}" type="datetime1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6772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F102D7-41BD-4B9E-A6FE-3F9F573799C2}" type="datetime1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76E6747-FF29-4557-B0A4-5ABB596E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177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B8893-E556-4398-AC31-E96551C1D19A}" type="datetime1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261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9D9BB99-18A1-4642-8A16-9AA2DA78743D}" type="datetime1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76E6747-FF29-4557-B0A4-5ABB596E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126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4DC9-CBD4-4AF4-9314-7655476813B4}" type="datetime1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135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91CAC-AE28-4CE3-8423-252D3E32D9DD}" type="datetime1">
              <a:rPr lang="en-US" smtClean="0"/>
              <a:t>10/2/2023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442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15EDB-53E1-49C6-9547-6CC12C5A8BE2}" type="datetime1">
              <a:rPr lang="en-US" smtClean="0"/>
              <a:t>10/2/2023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75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A9DB-536E-4E5E-929A-46F8BB105799}" type="datetime1">
              <a:rPr lang="en-US" smtClean="0"/>
              <a:t>10/2/2023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696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93166-6E5C-471C-AB60-C12D4BD5374F}" type="datetime1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295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77016-3112-486A-8C0A-32BD42CA97AA}" type="datetime1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25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90560-13EE-426D-8A04-B1A1C84B40AB}" type="datetime1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E6747-FF29-4557-B0A4-5ABB596E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0502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649402"/>
            <a:ext cx="9448800" cy="3394237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latin typeface="+mn-lt"/>
              </a:rPr>
              <a:t>CSC371-Database Systems I </a:t>
            </a:r>
            <a:r>
              <a:rPr lang="en-US" dirty="0"/>
              <a:t>Lecture-8</a:t>
            </a:r>
            <a:r>
              <a:rPr lang="en-US" dirty="0">
                <a:latin typeface="+mn-lt"/>
              </a:rPr>
              <a:t>(Lab)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				 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 (Fall 2023)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01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781"/>
    </mc:Choice>
    <mc:Fallback xmlns="">
      <p:transition spd="slow" advTm="2078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BE0A1-0D19-410D-8FC1-4B52298A2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6238"/>
            <a:ext cx="8596668" cy="660400"/>
          </a:xfrm>
        </p:spPr>
        <p:txBody>
          <a:bodyPr>
            <a:normAutofit fontScale="90000"/>
          </a:bodyPr>
          <a:lstStyle/>
          <a:p>
            <a:r>
              <a:rPr lang="en-US" dirty="0"/>
              <a:t>SQL Aliases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4AEDA-A575-41EC-8C98-8CBE3FCC6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2" y="1083213"/>
            <a:ext cx="9648353" cy="4958150"/>
          </a:xfrm>
        </p:spPr>
        <p:txBody>
          <a:bodyPr/>
          <a:lstStyle/>
          <a:p>
            <a:r>
              <a:rPr lang="en-US" sz="2000" dirty="0"/>
              <a:t>SQL aliases are used to give a table, or a column in a table, a temporary name.</a:t>
            </a:r>
          </a:p>
          <a:p>
            <a:r>
              <a:rPr lang="en-US" sz="2000" dirty="0"/>
              <a:t>Aliases are often used to make column names more readable.</a:t>
            </a:r>
          </a:p>
          <a:p>
            <a:r>
              <a:rPr lang="en-US" sz="2000" dirty="0"/>
              <a:t>An alias only exists for the duration of the query.</a:t>
            </a:r>
          </a:p>
          <a:p>
            <a:endParaRPr lang="en-US" sz="2000" dirty="0"/>
          </a:p>
          <a:p>
            <a:r>
              <a:rPr lang="en-US" sz="3200" dirty="0"/>
              <a:t>Aliases can be useful when:</a:t>
            </a:r>
            <a:endParaRPr lang="en-US" sz="3600" dirty="0"/>
          </a:p>
          <a:p>
            <a:r>
              <a:rPr lang="en-US" sz="2000" dirty="0"/>
              <a:t>There are more than one table involved in a query</a:t>
            </a:r>
          </a:p>
          <a:p>
            <a:r>
              <a:rPr lang="en-US" sz="2000" dirty="0"/>
              <a:t>Functions are used in the query</a:t>
            </a:r>
          </a:p>
          <a:p>
            <a:r>
              <a:rPr lang="en-US" sz="2000" dirty="0"/>
              <a:t>Column names are big or not very readable</a:t>
            </a:r>
          </a:p>
          <a:p>
            <a:r>
              <a:rPr lang="en-US" sz="2000" dirty="0"/>
              <a:t>Two or more columns are combined together.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5D47CF-C920-4BD7-9858-C9678DCB6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86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6391-22DB-4823-8C59-ED9292D4E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09489"/>
            <a:ext cx="8596668" cy="872197"/>
          </a:xfrm>
        </p:spPr>
        <p:txBody>
          <a:bodyPr/>
          <a:lstStyle/>
          <a:p>
            <a:r>
              <a:rPr lang="en-US" dirty="0"/>
              <a:t>Continue……..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C4BB4-8A08-410F-913D-AE998D9C2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4917874"/>
          </a:xfrm>
        </p:spPr>
        <p:txBody>
          <a:bodyPr/>
          <a:lstStyle/>
          <a:p>
            <a:r>
              <a:rPr lang="en-US" dirty="0"/>
              <a:t>SELECT </a:t>
            </a:r>
            <a:r>
              <a:rPr lang="en-US" i="1" dirty="0" err="1"/>
              <a:t>column_name</a:t>
            </a:r>
            <a:r>
              <a:rPr lang="en-US" dirty="0"/>
              <a:t> AS </a:t>
            </a:r>
            <a:r>
              <a:rPr lang="en-US" i="1" dirty="0" err="1"/>
              <a:t>alias_name</a:t>
            </a:r>
            <a:br>
              <a:rPr lang="en-US" dirty="0"/>
            </a:br>
            <a:r>
              <a:rPr lang="en-US" dirty="0"/>
              <a:t>FROM </a:t>
            </a:r>
            <a:r>
              <a:rPr lang="en-US" i="1" dirty="0" err="1"/>
              <a:t>table_name</a:t>
            </a:r>
            <a:r>
              <a:rPr lang="en-US" i="1" dirty="0"/>
              <a:t>;</a:t>
            </a:r>
          </a:p>
          <a:p>
            <a:r>
              <a:rPr lang="en-US" dirty="0"/>
              <a:t>SELECT </a:t>
            </a:r>
            <a:r>
              <a:rPr lang="en-US" dirty="0" err="1"/>
              <a:t>fname</a:t>
            </a:r>
            <a:r>
              <a:rPr lang="en-US" dirty="0"/>
              <a:t> As </a:t>
            </a:r>
            <a:r>
              <a:rPr lang="en-US" dirty="0" err="1"/>
              <a:t>firstName</a:t>
            </a:r>
            <a:r>
              <a:rPr lang="en-US" dirty="0"/>
              <a:t>, </a:t>
            </a:r>
            <a:r>
              <a:rPr lang="en-US" dirty="0" err="1"/>
              <a:t>lname</a:t>
            </a:r>
            <a:r>
              <a:rPr lang="en-US" dirty="0"/>
              <a:t> AS </a:t>
            </a:r>
            <a:r>
              <a:rPr lang="en-US" dirty="0" err="1"/>
              <a:t>LastName</a:t>
            </a:r>
            <a:r>
              <a:rPr lang="en-US" dirty="0"/>
              <a:t> from Staff;</a:t>
            </a:r>
          </a:p>
          <a:p>
            <a:r>
              <a:rPr lang="en-US" dirty="0"/>
              <a:t>SELECT </a:t>
            </a:r>
            <a:r>
              <a:rPr lang="en-US" dirty="0" err="1"/>
              <a:t>fname</a:t>
            </a:r>
            <a:r>
              <a:rPr lang="en-US" dirty="0"/>
              <a:t> As [First Name], </a:t>
            </a:r>
            <a:r>
              <a:rPr lang="en-US" dirty="0" err="1"/>
              <a:t>lname</a:t>
            </a:r>
            <a:r>
              <a:rPr lang="en-US" dirty="0"/>
              <a:t> AS [Last Name] from Staff;</a:t>
            </a:r>
          </a:p>
          <a:p>
            <a:r>
              <a:rPr lang="en-US" dirty="0"/>
              <a:t>SELECT </a:t>
            </a:r>
            <a:r>
              <a:rPr lang="en-US" dirty="0" err="1"/>
              <a:t>StaffNo</a:t>
            </a:r>
            <a:r>
              <a:rPr lang="en-US" dirty="0"/>
              <a:t>, </a:t>
            </a:r>
            <a:r>
              <a:rPr lang="en-US" dirty="0" err="1"/>
              <a:t>fname</a:t>
            </a:r>
            <a:r>
              <a:rPr lang="en-US" dirty="0"/>
              <a:t> + ', ‘ + </a:t>
            </a:r>
            <a:r>
              <a:rPr lang="en-US" dirty="0" err="1"/>
              <a:t>lname</a:t>
            </a:r>
            <a:r>
              <a:rPr lang="en-US" dirty="0"/>
              <a:t> AS Name FROM Staff;</a:t>
            </a:r>
          </a:p>
          <a:p>
            <a:endParaRPr lang="en-US" dirty="0"/>
          </a:p>
          <a:p>
            <a:r>
              <a:rPr lang="en-US" sz="2400" dirty="0"/>
              <a:t>MySQL/SQL Server</a:t>
            </a:r>
            <a:endParaRPr lang="en-US" dirty="0"/>
          </a:p>
          <a:p>
            <a:r>
              <a:rPr lang="en-US" dirty="0"/>
              <a:t>SELECT </a:t>
            </a:r>
            <a:r>
              <a:rPr lang="en-US" dirty="0" err="1"/>
              <a:t>StaffNo</a:t>
            </a:r>
            <a:r>
              <a:rPr lang="en-US" dirty="0"/>
              <a:t>, CONCAT(</a:t>
            </a:r>
            <a:r>
              <a:rPr lang="en-US" dirty="0" err="1"/>
              <a:t>fname</a:t>
            </a:r>
            <a:r>
              <a:rPr lang="en-US" dirty="0"/>
              <a:t>,', ‘,</a:t>
            </a:r>
            <a:r>
              <a:rPr lang="en-US" dirty="0" err="1"/>
              <a:t>lname</a:t>
            </a:r>
            <a:r>
              <a:rPr lang="en-US" dirty="0"/>
              <a:t>) AS </a:t>
            </a:r>
            <a:r>
              <a:rPr lang="en-US" dirty="0" err="1"/>
              <a:t>FullName</a:t>
            </a:r>
            <a:r>
              <a:rPr lang="en-US" dirty="0"/>
              <a:t> FROM Staff;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C8445B-3073-4021-8488-77E0B1617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292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2767B-806E-45A5-8200-AF25B1092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6237"/>
            <a:ext cx="8596668" cy="660400"/>
          </a:xfrm>
        </p:spPr>
        <p:txBody>
          <a:bodyPr>
            <a:normAutofit fontScale="90000"/>
          </a:bodyPr>
          <a:lstStyle/>
          <a:p>
            <a:r>
              <a:rPr lang="en-US" dirty="0"/>
              <a:t>The SQL MIN() and MAX()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28A8B-5C7B-4364-9109-7B7A94666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942535"/>
            <a:ext cx="8596668" cy="5098828"/>
          </a:xfrm>
        </p:spPr>
        <p:txBody>
          <a:bodyPr/>
          <a:lstStyle/>
          <a:p>
            <a:r>
              <a:rPr lang="en-US" dirty="0"/>
              <a:t>SELECT MIN(</a:t>
            </a:r>
            <a:r>
              <a:rPr lang="en-US" i="1" dirty="0" err="1"/>
              <a:t>column_name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FROM </a:t>
            </a:r>
            <a:r>
              <a:rPr lang="en-US" i="1" dirty="0" err="1"/>
              <a:t>table_name</a:t>
            </a:r>
            <a:br>
              <a:rPr lang="en-US" dirty="0"/>
            </a:br>
            <a:r>
              <a:rPr lang="en-US" dirty="0"/>
              <a:t>WHERE </a:t>
            </a:r>
            <a:r>
              <a:rPr lang="en-US" i="1" dirty="0"/>
              <a:t>condition</a:t>
            </a:r>
            <a:r>
              <a:rPr lang="en-US" dirty="0"/>
              <a:t>;</a:t>
            </a:r>
          </a:p>
          <a:p>
            <a:r>
              <a:rPr lang="en-US" dirty="0"/>
              <a:t>SELECT MAX(</a:t>
            </a:r>
            <a:r>
              <a:rPr lang="en-US" i="1" dirty="0" err="1"/>
              <a:t>column_name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FROM </a:t>
            </a:r>
            <a:r>
              <a:rPr lang="en-US" i="1" dirty="0" err="1"/>
              <a:t>table_name</a:t>
            </a:r>
            <a:br>
              <a:rPr lang="en-US" dirty="0"/>
            </a:br>
            <a:r>
              <a:rPr lang="en-US" dirty="0"/>
              <a:t>WHERE </a:t>
            </a:r>
            <a:r>
              <a:rPr lang="en-US" i="1" dirty="0"/>
              <a:t>condition</a:t>
            </a:r>
            <a:r>
              <a:rPr lang="en-US" dirty="0"/>
              <a:t>;</a:t>
            </a:r>
          </a:p>
          <a:p>
            <a:r>
              <a:rPr lang="en-US" dirty="0"/>
              <a:t>SELECT MIN(salary) AS </a:t>
            </a:r>
            <a:r>
              <a:rPr lang="en-US" dirty="0" err="1"/>
              <a:t>MinmumSalary</a:t>
            </a:r>
            <a:br>
              <a:rPr lang="en-US" dirty="0"/>
            </a:br>
            <a:r>
              <a:rPr lang="en-US" dirty="0"/>
              <a:t>FROM Staff;</a:t>
            </a:r>
          </a:p>
          <a:p>
            <a:endParaRPr lang="en-US" dirty="0"/>
          </a:p>
          <a:p>
            <a:r>
              <a:rPr lang="en-US" dirty="0"/>
              <a:t>SELECT Max(salary) AS </a:t>
            </a:r>
            <a:r>
              <a:rPr lang="en-US" dirty="0" err="1"/>
              <a:t>MaximumSalary</a:t>
            </a:r>
            <a:br>
              <a:rPr lang="en-US" dirty="0"/>
            </a:br>
            <a:r>
              <a:rPr lang="en-US" dirty="0"/>
              <a:t>FROM Staff;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BFDCD9-E662-43A9-A81B-10B9DFE44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398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09F58-93EF-483E-A407-294485FCC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6238"/>
            <a:ext cx="8596668" cy="660400"/>
          </a:xfrm>
        </p:spPr>
        <p:txBody>
          <a:bodyPr>
            <a:normAutofit fontScale="90000"/>
          </a:bodyPr>
          <a:lstStyle/>
          <a:p>
            <a:r>
              <a:rPr lang="en-US" dirty="0"/>
              <a:t>The SQL COUNT(), AVG() and SUM() Functions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12AC2-AAD6-472F-8C9B-19F83E99B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55077"/>
            <a:ext cx="8596668" cy="4986285"/>
          </a:xfrm>
        </p:spPr>
        <p:txBody>
          <a:bodyPr/>
          <a:lstStyle/>
          <a:p>
            <a:r>
              <a:rPr lang="en-US" dirty="0"/>
              <a:t>SELECT COUNT(</a:t>
            </a:r>
            <a:r>
              <a:rPr lang="en-US" dirty="0" err="1"/>
              <a:t>staffno</a:t>
            </a:r>
            <a:r>
              <a:rPr lang="en-US" dirty="0"/>
              <a:t>) AS [Total Staff] FROM Staff;</a:t>
            </a:r>
          </a:p>
          <a:p>
            <a:endParaRPr lang="en-US" dirty="0"/>
          </a:p>
          <a:p>
            <a:r>
              <a:rPr lang="en-US" dirty="0"/>
              <a:t>SELECT  COUNT(</a:t>
            </a:r>
            <a:r>
              <a:rPr lang="en-US" dirty="0" err="1"/>
              <a:t>branchno</a:t>
            </a:r>
            <a:r>
              <a:rPr lang="en-US" dirty="0"/>
              <a:t>) AS [Total Branches] FROM Branch;</a:t>
            </a:r>
          </a:p>
          <a:p>
            <a:endParaRPr lang="en-US" dirty="0"/>
          </a:p>
          <a:p>
            <a:r>
              <a:rPr lang="en-US" dirty="0"/>
              <a:t>SELECT AVG(Salary) As [average Salary] FROM Staff ;</a:t>
            </a:r>
          </a:p>
          <a:p>
            <a:r>
              <a:rPr lang="en-US" dirty="0"/>
              <a:t>SELECT AVG(Salary) As [average Salary] FROM Staff</a:t>
            </a:r>
          </a:p>
          <a:p>
            <a:pPr marL="0" indent="0">
              <a:buNone/>
            </a:pPr>
            <a:r>
              <a:rPr lang="en-US" dirty="0"/>
              <a:t>	where </a:t>
            </a:r>
            <a:r>
              <a:rPr lang="en-US" dirty="0" err="1"/>
              <a:t>branchno</a:t>
            </a:r>
            <a:r>
              <a:rPr lang="en-US" dirty="0"/>
              <a:t>=‘B003’ 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NULL Values </a:t>
            </a:r>
            <a:r>
              <a:rPr lang="en-US" sz="2400"/>
              <a:t>are ignored</a:t>
            </a: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SELECT SUM(salary) As [Total Salary]  FROM Staff;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1E4AE6-A8C2-4DAD-9650-4AE37A6DD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622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053013"/>
            <a:ext cx="8596668" cy="3880773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SQL Update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SQL Delete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SQL Select Top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SQL ORDER BY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SQL Aliases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SQL MIN() and MAX() Functions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SQL COUNT(), AVG() and SUM() Functions</a:t>
            </a:r>
          </a:p>
          <a:p>
            <a:pPr marL="457200" lvl="1" indent="0">
              <a:buNone/>
            </a:pP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531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1"/>
    </mc:Choice>
    <mc:Fallback xmlns="">
      <p:transition spd="slow" advTm="20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Lecture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sz="2400" b="1" dirty="0"/>
              <a:t>Where Clause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b="1" dirty="0"/>
              <a:t>Operators used in SQL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b="1" dirty="0"/>
              <a:t>Logical Operators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810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60"/>
    </mc:Choice>
    <mc:Fallback xmlns="">
      <p:transition spd="slow" advTm="156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075" y="3529712"/>
            <a:ext cx="4467849" cy="135273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760" y="741526"/>
            <a:ext cx="6571903" cy="210412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56447" y="2891118"/>
            <a:ext cx="1815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Staff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71600" y="433616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Branch</a:t>
            </a:r>
          </a:p>
        </p:txBody>
      </p:sp>
    </p:spTree>
    <p:extLst>
      <p:ext uri="{BB962C8B-B14F-4D97-AF65-F5344CB8AC3E}">
        <p14:creationId xmlns:p14="http://schemas.microsoft.com/office/powerpoint/2010/main" val="2493391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8"/>
    </mc:Choice>
    <mc:Fallback xmlns="">
      <p:transition spd="slow" advTm="888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15131"/>
            <a:ext cx="8596668" cy="4111945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SQL Update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SQL Delete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SQL Select Top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SQL ORDER BY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SQL Aliases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SQL MIN() and MAX() Functions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SQL COUNT(), AVG() and SUM() Functions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400" b="1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2400" b="1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2400" b="1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2400" b="1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24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41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439"/>
    </mc:Choice>
    <mc:Fallback xmlns="">
      <p:transition spd="slow" advTm="37439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4126E-2248-4AED-B1F8-9C8A61850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6238"/>
            <a:ext cx="8596668" cy="786297"/>
          </a:xfrm>
        </p:spPr>
        <p:txBody>
          <a:bodyPr>
            <a:normAutofit fontScale="90000"/>
          </a:bodyPr>
          <a:lstStyle/>
          <a:p>
            <a:r>
              <a:rPr lang="en-US" dirty="0"/>
              <a:t>The SQL UPDATE Statement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4BD8C-78CA-47D4-8011-996D0812B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942535"/>
            <a:ext cx="8596668" cy="5098827"/>
          </a:xfrm>
        </p:spPr>
        <p:txBody>
          <a:bodyPr/>
          <a:lstStyle/>
          <a:p>
            <a:r>
              <a:rPr lang="en-US" dirty="0"/>
              <a:t>UPDATE </a:t>
            </a:r>
            <a:r>
              <a:rPr lang="en-US" i="1" dirty="0" err="1"/>
              <a:t>table_name</a:t>
            </a:r>
            <a:br>
              <a:rPr lang="en-US" dirty="0"/>
            </a:br>
            <a:r>
              <a:rPr lang="en-US" dirty="0"/>
              <a:t>SET </a:t>
            </a:r>
            <a:r>
              <a:rPr lang="en-US" i="1" dirty="0"/>
              <a:t>column1 </a:t>
            </a:r>
            <a:r>
              <a:rPr lang="en-US" dirty="0"/>
              <a:t>=</a:t>
            </a:r>
            <a:r>
              <a:rPr lang="en-US" i="1" dirty="0"/>
              <a:t> value1</a:t>
            </a:r>
            <a:r>
              <a:rPr lang="en-US" dirty="0"/>
              <a:t>,</a:t>
            </a:r>
            <a:r>
              <a:rPr lang="en-US" i="1" dirty="0"/>
              <a:t> column2 </a:t>
            </a:r>
            <a:r>
              <a:rPr lang="en-US" dirty="0"/>
              <a:t>=</a:t>
            </a:r>
            <a:r>
              <a:rPr lang="en-US" i="1" dirty="0"/>
              <a:t> value2</a:t>
            </a:r>
            <a:r>
              <a:rPr lang="en-US" dirty="0"/>
              <a:t>, ...</a:t>
            </a:r>
            <a:br>
              <a:rPr lang="en-US" dirty="0"/>
            </a:br>
            <a:r>
              <a:rPr lang="en-US" dirty="0"/>
              <a:t>WHERE </a:t>
            </a:r>
            <a:r>
              <a:rPr lang="en-US" i="1" dirty="0"/>
              <a:t>condition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Update staff </a:t>
            </a:r>
          </a:p>
          <a:p>
            <a:pPr marL="0" indent="0">
              <a:buNone/>
            </a:pPr>
            <a:r>
              <a:rPr lang="en-US" dirty="0"/>
              <a:t>	set salary = 20000</a:t>
            </a:r>
          </a:p>
          <a:p>
            <a:pPr marL="0" indent="0">
              <a:buNone/>
            </a:pPr>
            <a:r>
              <a:rPr lang="en-US" dirty="0"/>
              <a:t>	where </a:t>
            </a:r>
            <a:r>
              <a:rPr lang="en-US" dirty="0" err="1"/>
              <a:t>staffno</a:t>
            </a:r>
            <a:r>
              <a:rPr lang="en-US" dirty="0"/>
              <a:t>='SG14’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400" dirty="0">
                <a:solidFill>
                  <a:srgbClr val="FF0000"/>
                </a:solidFill>
              </a:rPr>
              <a:t>Update staff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	set salary = 20000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163F64-55E6-48BA-A57E-BEFC554F6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5</a:t>
            </a:fld>
            <a:endParaRPr lang="en-US"/>
          </a:p>
        </p:txBody>
      </p:sp>
      <p:sp>
        <p:nvSpPr>
          <p:cNvPr id="5" name="Right Bracket 4">
            <a:extLst>
              <a:ext uri="{FF2B5EF4-FFF2-40B4-BE49-F238E27FC236}">
                <a16:creationId xmlns:a16="http://schemas.microsoft.com/office/drawing/2014/main" id="{4052C6E0-9B86-473F-98BB-8C7F81DC6C5E}"/>
              </a:ext>
            </a:extLst>
          </p:cNvPr>
          <p:cNvSpPr/>
          <p:nvPr/>
        </p:nvSpPr>
        <p:spPr>
          <a:xfrm>
            <a:off x="4009292" y="3784209"/>
            <a:ext cx="351693" cy="998806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Multiplication Sign 5">
            <a:extLst>
              <a:ext uri="{FF2B5EF4-FFF2-40B4-BE49-F238E27FC236}">
                <a16:creationId xmlns:a16="http://schemas.microsoft.com/office/drawing/2014/main" id="{A3B9D25F-7456-47FE-B92B-4E1806C50099}"/>
              </a:ext>
            </a:extLst>
          </p:cNvPr>
          <p:cNvSpPr/>
          <p:nvPr/>
        </p:nvSpPr>
        <p:spPr>
          <a:xfrm>
            <a:off x="5092505" y="3784209"/>
            <a:ext cx="801858" cy="112541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accent4"/>
                </a:solidFill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829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612F1-682C-47FE-924A-B0F882CA9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46078"/>
            <a:ext cx="8596668" cy="670560"/>
          </a:xfrm>
        </p:spPr>
        <p:txBody>
          <a:bodyPr>
            <a:normAutofit fontScale="90000"/>
          </a:bodyPr>
          <a:lstStyle/>
          <a:p>
            <a:r>
              <a:rPr lang="en-US" dirty="0"/>
              <a:t>UPDATE Multiple Records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3D756-61FE-4C7C-BC26-9CCC078E5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41009"/>
            <a:ext cx="8596668" cy="5000353"/>
          </a:xfrm>
        </p:spPr>
        <p:txBody>
          <a:bodyPr/>
          <a:lstStyle/>
          <a:p>
            <a:r>
              <a:rPr lang="en-US" dirty="0"/>
              <a:t>Update staff </a:t>
            </a:r>
          </a:p>
          <a:p>
            <a:pPr marL="0" indent="0">
              <a:buNone/>
            </a:pPr>
            <a:r>
              <a:rPr lang="en-US" dirty="0"/>
              <a:t>	set position='Supervisor’</a:t>
            </a:r>
          </a:p>
          <a:p>
            <a:pPr marL="0" indent="0">
              <a:buNone/>
            </a:pPr>
            <a:r>
              <a:rPr lang="en-US" dirty="0"/>
              <a:t>	where position='Assistant’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Update staff </a:t>
            </a:r>
          </a:p>
          <a:p>
            <a:pPr marL="0" indent="0">
              <a:buNone/>
            </a:pPr>
            <a:r>
              <a:rPr lang="en-US" dirty="0"/>
              <a:t>	set salary=17000</a:t>
            </a:r>
          </a:p>
          <a:p>
            <a:pPr marL="0" indent="0">
              <a:buNone/>
            </a:pPr>
            <a:r>
              <a:rPr lang="en-US" dirty="0"/>
              <a:t>	where position='Supervisor' AND salary &lt; 17000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FA8AA-CB93-45C2-9005-5DF9A1D74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895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B726D-6D5D-4963-AF81-7F7EBF40E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32010"/>
            <a:ext cx="8596668" cy="684628"/>
          </a:xfrm>
        </p:spPr>
        <p:txBody>
          <a:bodyPr>
            <a:normAutofit fontScale="90000"/>
          </a:bodyPr>
          <a:lstStyle/>
          <a:p>
            <a:r>
              <a:rPr lang="en-US" dirty="0"/>
              <a:t>The SQL DELETE Statement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E1883-7482-4822-8FB9-B09AB278C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26943"/>
            <a:ext cx="8596668" cy="5014420"/>
          </a:xfrm>
        </p:spPr>
        <p:txBody>
          <a:bodyPr/>
          <a:lstStyle/>
          <a:p>
            <a:r>
              <a:rPr lang="en-US" dirty="0"/>
              <a:t>DELETE FROM </a:t>
            </a:r>
            <a:r>
              <a:rPr lang="en-US" i="1" dirty="0" err="1"/>
              <a:t>table_name</a:t>
            </a:r>
            <a:r>
              <a:rPr lang="en-US" i="1" dirty="0"/>
              <a:t> </a:t>
            </a:r>
            <a:r>
              <a:rPr lang="en-US" dirty="0"/>
              <a:t>WHERE </a:t>
            </a:r>
            <a:r>
              <a:rPr lang="en-US" i="1" dirty="0"/>
              <a:t>condition</a:t>
            </a:r>
            <a:r>
              <a:rPr lang="en-US" dirty="0"/>
              <a:t>;</a:t>
            </a:r>
          </a:p>
          <a:p>
            <a:r>
              <a:rPr lang="en-US" dirty="0"/>
              <a:t>DELETE FROM Staff WHERE </a:t>
            </a:r>
            <a:r>
              <a:rPr lang="en-US" dirty="0" err="1"/>
              <a:t>staffno</a:t>
            </a:r>
            <a:r>
              <a:rPr lang="en-US" dirty="0"/>
              <a:t> = 'SA9’</a:t>
            </a:r>
          </a:p>
          <a:p>
            <a:r>
              <a:rPr lang="en-US" dirty="0"/>
              <a:t>DELETE FROM Staff WHERE </a:t>
            </a:r>
            <a:r>
              <a:rPr lang="en-US" dirty="0" err="1"/>
              <a:t>staffno</a:t>
            </a:r>
            <a:r>
              <a:rPr lang="en-US" dirty="0"/>
              <a:t> = ‘SL21’ AND </a:t>
            </a:r>
            <a:r>
              <a:rPr lang="en-US" dirty="0" err="1"/>
              <a:t>BranchNo</a:t>
            </a:r>
            <a:r>
              <a:rPr lang="en-US" dirty="0"/>
              <a:t>=‘B005’</a:t>
            </a:r>
          </a:p>
          <a:p>
            <a:endParaRPr lang="en-US" dirty="0"/>
          </a:p>
          <a:p>
            <a:r>
              <a:rPr lang="en-US" dirty="0"/>
              <a:t>DELETE FROM Staff WHERE </a:t>
            </a:r>
            <a:r>
              <a:rPr lang="en-US" dirty="0" err="1"/>
              <a:t>staffno</a:t>
            </a:r>
            <a:r>
              <a:rPr lang="en-US" dirty="0"/>
              <a:t> = ‘SA9’</a:t>
            </a:r>
          </a:p>
          <a:p>
            <a:endParaRPr lang="en-US" dirty="0"/>
          </a:p>
          <a:p>
            <a:r>
              <a:rPr lang="en-US" sz="2400" dirty="0"/>
              <a:t>Difference of Delete and Drop of table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7BDE49-1D4E-485D-A2DB-1D2BC0062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657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8976F-7B65-40E3-A85B-23F322989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035" y="156238"/>
            <a:ext cx="8596668" cy="660400"/>
          </a:xfrm>
        </p:spPr>
        <p:txBody>
          <a:bodyPr/>
          <a:lstStyle/>
          <a:p>
            <a:r>
              <a:rPr lang="en-US" dirty="0"/>
              <a:t>SQL TOP, LIMIT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71491-4EF5-4D21-8ECB-559B182D22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7286" y="970671"/>
            <a:ext cx="5401994" cy="5070690"/>
          </a:xfrm>
        </p:spPr>
        <p:txBody>
          <a:bodyPr/>
          <a:lstStyle/>
          <a:p>
            <a:r>
              <a:rPr lang="en-US" sz="2800" dirty="0"/>
              <a:t>SQL Server</a:t>
            </a:r>
          </a:p>
          <a:p>
            <a:r>
              <a:rPr lang="en-US" dirty="0"/>
              <a:t>SELECT TOP </a:t>
            </a:r>
            <a:r>
              <a:rPr lang="en-US" i="1" dirty="0" err="1"/>
              <a:t>number</a:t>
            </a:r>
            <a:r>
              <a:rPr lang="en-US" dirty="0" err="1"/>
              <a:t>|</a:t>
            </a:r>
            <a:r>
              <a:rPr lang="en-US" i="1" dirty="0" err="1"/>
              <a:t>percent</a:t>
            </a:r>
            <a:r>
              <a:rPr lang="en-US" dirty="0"/>
              <a:t> </a:t>
            </a:r>
            <a:r>
              <a:rPr lang="en-US" i="1" dirty="0" err="1"/>
              <a:t>column_name</a:t>
            </a:r>
            <a:r>
              <a:rPr lang="en-US" i="1" dirty="0"/>
              <a:t>(s)</a:t>
            </a:r>
            <a:br>
              <a:rPr lang="en-US" dirty="0"/>
            </a:br>
            <a:r>
              <a:rPr lang="en-US" dirty="0"/>
              <a:t>FROM </a:t>
            </a:r>
            <a:r>
              <a:rPr lang="en-US" i="1" dirty="0" err="1"/>
              <a:t>table_name</a:t>
            </a:r>
            <a:br>
              <a:rPr lang="en-US" i="1" dirty="0"/>
            </a:br>
            <a:r>
              <a:rPr lang="en-US" dirty="0"/>
              <a:t>WHERE </a:t>
            </a:r>
            <a:r>
              <a:rPr lang="en-US" i="1" dirty="0"/>
              <a:t>condition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SELECT TOP 3 * FROM Staff;</a:t>
            </a:r>
          </a:p>
          <a:p>
            <a:endParaRPr lang="en-US" dirty="0"/>
          </a:p>
          <a:p>
            <a:r>
              <a:rPr lang="en-US" dirty="0"/>
              <a:t>SELECT TOP 50 PERCENT * FROM staff;</a:t>
            </a:r>
          </a:p>
          <a:p>
            <a:r>
              <a:rPr lang="en-US" dirty="0"/>
              <a:t>SELECT TOP 3 * FROM Branch</a:t>
            </a:r>
            <a:br>
              <a:rPr lang="en-US" dirty="0"/>
            </a:br>
            <a:r>
              <a:rPr lang="en-US" dirty="0"/>
              <a:t>WHERE city=‘London';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2C419D-EF7B-42CA-9779-7498EE237A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69280" y="893654"/>
            <a:ext cx="4586067" cy="5070691"/>
          </a:xfrm>
        </p:spPr>
        <p:txBody>
          <a:bodyPr/>
          <a:lstStyle/>
          <a:p>
            <a:r>
              <a:rPr lang="en-US" sz="2400" dirty="0"/>
              <a:t>MySQL</a:t>
            </a:r>
          </a:p>
          <a:p>
            <a:r>
              <a:rPr lang="en-US" dirty="0"/>
              <a:t>SELECT </a:t>
            </a:r>
            <a:r>
              <a:rPr lang="en-US" i="1" dirty="0" err="1"/>
              <a:t>column_name</a:t>
            </a:r>
            <a:r>
              <a:rPr lang="en-US" i="1" dirty="0"/>
              <a:t>(s)</a:t>
            </a:r>
            <a:br>
              <a:rPr lang="en-US" dirty="0"/>
            </a:br>
            <a:r>
              <a:rPr lang="en-US" dirty="0"/>
              <a:t>FROM </a:t>
            </a:r>
            <a:r>
              <a:rPr lang="en-US" i="1" dirty="0" err="1"/>
              <a:t>table_name</a:t>
            </a:r>
            <a:br>
              <a:rPr lang="en-US" i="1" dirty="0"/>
            </a:br>
            <a:r>
              <a:rPr lang="en-US" dirty="0"/>
              <a:t>WHERE </a:t>
            </a:r>
            <a:r>
              <a:rPr lang="en-US" i="1" dirty="0"/>
              <a:t>condition</a:t>
            </a:r>
            <a:br>
              <a:rPr lang="en-US" dirty="0"/>
            </a:br>
            <a:r>
              <a:rPr lang="en-US" dirty="0"/>
              <a:t>LIMIT </a:t>
            </a:r>
            <a:r>
              <a:rPr lang="en-US" i="1" dirty="0"/>
              <a:t>number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SELECT * FROM Staff LIMIT 3;</a:t>
            </a:r>
          </a:p>
          <a:p>
            <a:endParaRPr lang="en-US" dirty="0"/>
          </a:p>
          <a:p>
            <a:r>
              <a:rPr lang="en-US" dirty="0"/>
              <a:t>SELECT * FROM Branch</a:t>
            </a:r>
            <a:br>
              <a:rPr lang="en-US" dirty="0"/>
            </a:br>
            <a:r>
              <a:rPr lang="en-US" dirty="0"/>
              <a:t>WHERE City=‘London'</a:t>
            </a:r>
            <a:br>
              <a:rPr lang="en-US" dirty="0"/>
            </a:br>
            <a:r>
              <a:rPr lang="en-US" dirty="0"/>
              <a:t>LIMIT 3;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DA60A5-40EC-4A3E-AEB2-8C4815A38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951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CEAF1-2364-45BF-BA4A-003C1CC56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6238"/>
            <a:ext cx="8596668" cy="828500"/>
          </a:xfrm>
        </p:spPr>
        <p:txBody>
          <a:bodyPr>
            <a:normAutofit fontScale="90000"/>
          </a:bodyPr>
          <a:lstStyle/>
          <a:p>
            <a:r>
              <a:rPr lang="en-US" dirty="0"/>
              <a:t>The SQL ORDER BY Keyword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9B104-B3E2-4A9F-90BD-1F6E7E176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984739"/>
            <a:ext cx="8596668" cy="5056624"/>
          </a:xfrm>
        </p:spPr>
        <p:txBody>
          <a:bodyPr/>
          <a:lstStyle/>
          <a:p>
            <a:r>
              <a:rPr lang="en-US" dirty="0"/>
              <a:t>SELECT </a:t>
            </a:r>
            <a:r>
              <a:rPr lang="en-US" i="1" dirty="0"/>
              <a:t>column1</a:t>
            </a:r>
            <a:r>
              <a:rPr lang="en-US" dirty="0"/>
              <a:t>,</a:t>
            </a:r>
            <a:r>
              <a:rPr lang="en-US" i="1" dirty="0"/>
              <a:t> column2, ...</a:t>
            </a:r>
            <a:br>
              <a:rPr lang="en-US" dirty="0"/>
            </a:br>
            <a:r>
              <a:rPr lang="en-US" dirty="0"/>
              <a:t>FROM </a:t>
            </a:r>
            <a:r>
              <a:rPr lang="en-US" i="1" dirty="0" err="1"/>
              <a:t>table_name</a:t>
            </a:r>
            <a:br>
              <a:rPr lang="en-US" dirty="0"/>
            </a:br>
            <a:r>
              <a:rPr lang="en-US" dirty="0"/>
              <a:t>ORDER BY </a:t>
            </a:r>
            <a:r>
              <a:rPr lang="en-US" i="1" dirty="0"/>
              <a:t>column1, column2, ... </a:t>
            </a:r>
            <a:r>
              <a:rPr lang="en-US" dirty="0"/>
              <a:t>ASC|DESC;</a:t>
            </a:r>
          </a:p>
          <a:p>
            <a:endParaRPr lang="en-US" dirty="0"/>
          </a:p>
          <a:p>
            <a:r>
              <a:rPr lang="en-US" dirty="0"/>
              <a:t>SELECT * FROM Staff</a:t>
            </a:r>
            <a:br>
              <a:rPr lang="en-US" dirty="0"/>
            </a:br>
            <a:r>
              <a:rPr lang="en-US" dirty="0"/>
              <a:t>ORDER BY </a:t>
            </a:r>
            <a:r>
              <a:rPr lang="en-US" dirty="0" err="1"/>
              <a:t>fname</a:t>
            </a:r>
            <a:r>
              <a:rPr lang="en-US" dirty="0"/>
              <a:t>;</a:t>
            </a:r>
          </a:p>
          <a:p>
            <a:r>
              <a:rPr lang="en-US" dirty="0"/>
              <a:t>SELECT * FROM Staff</a:t>
            </a:r>
            <a:br>
              <a:rPr lang="en-US" dirty="0"/>
            </a:br>
            <a:r>
              <a:rPr lang="en-US" dirty="0"/>
              <a:t>ORDER BY </a:t>
            </a:r>
            <a:r>
              <a:rPr lang="en-US" dirty="0" err="1"/>
              <a:t>lname</a:t>
            </a:r>
            <a:r>
              <a:rPr lang="en-US" dirty="0"/>
              <a:t> DESC;</a:t>
            </a:r>
          </a:p>
          <a:p>
            <a:r>
              <a:rPr lang="en-US" dirty="0"/>
              <a:t>SELECT * FROM Staff</a:t>
            </a:r>
            <a:br>
              <a:rPr lang="en-US" dirty="0"/>
            </a:br>
            <a:r>
              <a:rPr lang="en-US" dirty="0"/>
              <a:t>ORDER BY Position, Salary;</a:t>
            </a:r>
          </a:p>
          <a:p>
            <a:r>
              <a:rPr lang="en-US" dirty="0"/>
              <a:t>SELECT * FROM Staff</a:t>
            </a:r>
            <a:br>
              <a:rPr lang="en-US" dirty="0"/>
            </a:br>
            <a:r>
              <a:rPr lang="en-US" dirty="0"/>
              <a:t>ORDER BY Position ASC, Salary DESC;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1221B3-D031-4738-B736-2DE5C22A4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28912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12211</TotalTime>
  <Words>708</Words>
  <Application>Microsoft Office PowerPoint</Application>
  <PresentationFormat>Widescreen</PresentationFormat>
  <Paragraphs>122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Century Gothic</vt:lpstr>
      <vt:lpstr>Wingdings</vt:lpstr>
      <vt:lpstr>Vapor Trail</vt:lpstr>
      <vt:lpstr>CSC371-Database Systems I Lecture-8(Lab)        (Fall 2023) </vt:lpstr>
      <vt:lpstr>Previous Lecture Review</vt:lpstr>
      <vt:lpstr>PowerPoint Presentation</vt:lpstr>
      <vt:lpstr>Agenda</vt:lpstr>
      <vt:lpstr>The SQL UPDATE Statement </vt:lpstr>
      <vt:lpstr>UPDATE Multiple Records </vt:lpstr>
      <vt:lpstr>The SQL DELETE Statement </vt:lpstr>
      <vt:lpstr>SQL TOP, LIMIT</vt:lpstr>
      <vt:lpstr>The SQL ORDER BY Keyword </vt:lpstr>
      <vt:lpstr>SQL Aliases </vt:lpstr>
      <vt:lpstr>Continue……..</vt:lpstr>
      <vt:lpstr>The SQL MIN() and MAX() Functions</vt:lpstr>
      <vt:lpstr>The SQL COUNT(), AVG() and SUM() Functions 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CSC371-Database Systems I (Lab) (Spring2020)</dc:title>
  <dc:creator>Abdul Qayyum</dc:creator>
  <cp:lastModifiedBy>khaqan zaheer</cp:lastModifiedBy>
  <cp:revision>177</cp:revision>
  <dcterms:created xsi:type="dcterms:W3CDTF">2020-06-03T03:05:45Z</dcterms:created>
  <dcterms:modified xsi:type="dcterms:W3CDTF">2023-10-02T05:29:48Z</dcterms:modified>
</cp:coreProperties>
</file>