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1"/>
  </p:notesMasterIdLst>
  <p:sldIdLst>
    <p:sldId id="256" r:id="rId2"/>
    <p:sldId id="257" r:id="rId3"/>
    <p:sldId id="326" r:id="rId4"/>
    <p:sldId id="258" r:id="rId5"/>
    <p:sldId id="329" r:id="rId6"/>
    <p:sldId id="330" r:id="rId7"/>
    <p:sldId id="331" r:id="rId8"/>
    <p:sldId id="334" r:id="rId9"/>
    <p:sldId id="336" r:id="rId10"/>
    <p:sldId id="337" r:id="rId11"/>
    <p:sldId id="335" r:id="rId12"/>
    <p:sldId id="338" r:id="rId13"/>
    <p:sldId id="339" r:id="rId14"/>
    <p:sldId id="340" r:id="rId15"/>
    <p:sldId id="341" r:id="rId16"/>
    <p:sldId id="342" r:id="rId17"/>
    <p:sldId id="343" r:id="rId18"/>
    <p:sldId id="344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190DD-603F-489F-84DA-E65F7F03CEC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BDF25-938C-4CAC-A4CF-47702A5E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5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BDF25-938C-4CAC-A4CF-47702A5E90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9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091B59F-689E-49F1-A3FE-89A6C67BD803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5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4668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4766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815094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58335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2089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2619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3547-BFB5-4504-A091-0F5EC42F8370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20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F102D7-41BD-4B9E-A6FE-3F9F573799C2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05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8893-E556-4398-AC31-E96551C1D19A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D9BB99-18A1-4642-8A16-9AA2DA78743D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8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4DC9-CBD4-4AF4-9314-7655476813B4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8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1CAC-AE28-4CE3-8423-252D3E32D9DD}" type="datetime1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0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EDB-53E1-49C6-9547-6CC12C5A8BE2}" type="datetime1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A9DB-536E-4E5E-929A-46F8BB105799}" type="datetime1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3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3166-6E5C-471C-AB60-C12D4BD5374F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23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7016-3112-486A-8C0A-32BD42CA97AA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8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706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4"/>
            <a:ext cx="9448800" cy="287447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+mn-lt"/>
              </a:rPr>
              <a:t>CSC371-Database Systems I </a:t>
            </a:r>
            <a:r>
              <a:rPr lang="en-US" dirty="0"/>
              <a:t>Lecture-9 </a:t>
            </a:r>
            <a:r>
              <a:rPr lang="en-US" dirty="0">
                <a:latin typeface="+mn-lt"/>
              </a:rPr>
              <a:t>(Lab)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				            (Fall2023)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1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81"/>
    </mc:Choice>
    <mc:Fallback xmlns="">
      <p:transition spd="slow" advTm="2078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6391-22DB-4823-8C59-ED9292D4E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9489"/>
            <a:ext cx="8596668" cy="1294228"/>
          </a:xfrm>
        </p:spPr>
        <p:txBody>
          <a:bodyPr>
            <a:normAutofit fontScale="90000"/>
          </a:bodyPr>
          <a:lstStyle/>
          <a:p>
            <a:r>
              <a:rPr lang="en-US" dirty="0"/>
              <a:t>Can you generate a report for branches where more than two employees are working?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C4BB4-8A08-410F-913D-AE998D9C2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944" y="1940126"/>
            <a:ext cx="8596668" cy="4917874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branchNo</a:t>
            </a:r>
            <a:r>
              <a:rPr lang="en-US" dirty="0"/>
              <a:t>, count(</a:t>
            </a:r>
            <a:r>
              <a:rPr lang="en-US" dirty="0" err="1"/>
              <a:t>staffno</a:t>
            </a:r>
            <a:r>
              <a:rPr lang="en-US" dirty="0"/>
              <a:t>) As [Total Employee]</a:t>
            </a:r>
          </a:p>
          <a:p>
            <a:pPr marL="0" indent="0">
              <a:buNone/>
            </a:pPr>
            <a:r>
              <a:rPr lang="en-US" dirty="0"/>
              <a:t>	From staff</a:t>
            </a:r>
          </a:p>
          <a:p>
            <a:pPr marL="0" indent="0">
              <a:buNone/>
            </a:pPr>
            <a:r>
              <a:rPr lang="en-US" dirty="0"/>
              <a:t>	where count(</a:t>
            </a:r>
            <a:r>
              <a:rPr lang="en-US" dirty="0" err="1"/>
              <a:t>staffno</a:t>
            </a:r>
            <a:r>
              <a:rPr lang="en-US" dirty="0"/>
              <a:t>) &gt; 2</a:t>
            </a:r>
          </a:p>
          <a:p>
            <a:pPr marL="0" indent="0">
              <a:buNone/>
            </a:pPr>
            <a:r>
              <a:rPr lang="en-US" dirty="0"/>
              <a:t>	Group by </a:t>
            </a:r>
            <a:r>
              <a:rPr lang="en-US" dirty="0" err="1"/>
              <a:t>branchno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8445B-3073-4021-8488-77E0B161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9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2767B-806E-45A5-8200-AF25B1092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7"/>
            <a:ext cx="8596668" cy="660400"/>
          </a:xfrm>
        </p:spPr>
        <p:txBody>
          <a:bodyPr/>
          <a:lstStyle/>
          <a:p>
            <a:r>
              <a:rPr lang="en-US" dirty="0"/>
              <a:t>The SQL HAVING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28A8B-5C7B-4364-9109-7B7A94666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2535"/>
            <a:ext cx="8596668" cy="5098828"/>
          </a:xfrm>
        </p:spPr>
        <p:txBody>
          <a:bodyPr/>
          <a:lstStyle/>
          <a:p>
            <a:r>
              <a:rPr lang="en-US" sz="2400" dirty="0"/>
              <a:t>The HAVING clause was added to SQL because the WHERE keyword could not be used with aggregate functions.</a:t>
            </a:r>
          </a:p>
          <a:p>
            <a:r>
              <a:rPr lang="en-US" dirty="0"/>
              <a:t>Applied condition on group data</a:t>
            </a:r>
          </a:p>
          <a:p>
            <a:br>
              <a:rPr lang="en-US" dirty="0"/>
            </a:br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br>
              <a:rPr lang="en-US" dirty="0"/>
            </a:br>
            <a:r>
              <a:rPr lang="en-US" dirty="0"/>
              <a:t>GROUP BY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i="1" dirty="0"/>
            </a:br>
            <a:r>
              <a:rPr lang="en-US" dirty="0"/>
              <a:t>HAVING </a:t>
            </a:r>
            <a:r>
              <a:rPr lang="en-US" i="1" dirty="0"/>
              <a:t>condition</a:t>
            </a:r>
            <a:br>
              <a:rPr lang="en-US" i="1" dirty="0"/>
            </a:br>
            <a:r>
              <a:rPr lang="en-US" dirty="0"/>
              <a:t>ORDER BY </a:t>
            </a:r>
            <a:r>
              <a:rPr lang="en-US" i="1" dirty="0" err="1"/>
              <a:t>column_name</a:t>
            </a:r>
            <a:r>
              <a:rPr lang="en-US" i="1" dirty="0"/>
              <a:t>(s);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FDCD9-E662-43A9-A81B-10B9DFE4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9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9F58-93EF-483E-A407-294485FC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1137990"/>
          </a:xfrm>
        </p:spPr>
        <p:txBody>
          <a:bodyPr>
            <a:normAutofit fontScale="90000"/>
          </a:bodyPr>
          <a:lstStyle/>
          <a:p>
            <a:r>
              <a:rPr lang="en-US" dirty="0"/>
              <a:t>Can we find out the branch number with more than two employees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12AC2-AAD6-472F-8C9B-19F83E99B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5477"/>
            <a:ext cx="8596668" cy="4986285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branchNo</a:t>
            </a:r>
            <a:r>
              <a:rPr lang="en-US" dirty="0"/>
              <a:t>, count(</a:t>
            </a:r>
            <a:r>
              <a:rPr lang="en-US" dirty="0" err="1"/>
              <a:t>staffno</a:t>
            </a:r>
            <a:r>
              <a:rPr lang="en-US" dirty="0"/>
              <a:t>) As [Total Employee]</a:t>
            </a:r>
          </a:p>
          <a:p>
            <a:pPr marL="0" indent="0">
              <a:buNone/>
            </a:pPr>
            <a:r>
              <a:rPr lang="en-US" dirty="0"/>
              <a:t>	From staff</a:t>
            </a:r>
          </a:p>
          <a:p>
            <a:pPr marL="0" indent="0">
              <a:buNone/>
            </a:pPr>
            <a:r>
              <a:rPr lang="en-US" dirty="0"/>
              <a:t>	Group by </a:t>
            </a:r>
            <a:r>
              <a:rPr lang="en-US" dirty="0" err="1"/>
              <a:t>branchno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dirty="0"/>
              <a:t>Having count(</a:t>
            </a:r>
            <a:r>
              <a:rPr lang="en-US" dirty="0" err="1"/>
              <a:t>staffno</a:t>
            </a:r>
            <a:r>
              <a:rPr lang="en-US" dirty="0"/>
              <a:t>) &gt;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E4AE6-A8C2-4DAD-9650-4AE37A6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E9B5DAC-20F9-4B91-A123-B1B142D49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348" y="3724749"/>
            <a:ext cx="5898514" cy="211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22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1573-E4B4-40B7-8179-8861CE666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C8ADC-C9ED-4F5C-9607-AF62590D8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184118" cy="3880773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branchNo</a:t>
            </a:r>
            <a:r>
              <a:rPr lang="en-US" dirty="0"/>
              <a:t>, count(</a:t>
            </a:r>
            <a:r>
              <a:rPr lang="en-US" dirty="0" err="1"/>
              <a:t>staffno</a:t>
            </a:r>
            <a:r>
              <a:rPr lang="en-US" dirty="0"/>
              <a:t>) As [Total Employee], Avg(salary) AS [Average Salary]</a:t>
            </a:r>
          </a:p>
          <a:p>
            <a:pPr marL="0" indent="0">
              <a:buNone/>
            </a:pPr>
            <a:r>
              <a:rPr lang="en-US" dirty="0"/>
              <a:t>	From staff</a:t>
            </a:r>
          </a:p>
          <a:p>
            <a:pPr marL="0" indent="0">
              <a:buNone/>
            </a:pPr>
            <a:r>
              <a:rPr lang="en-US" dirty="0"/>
              <a:t>	Where salary &gt;= 9000</a:t>
            </a:r>
          </a:p>
          <a:p>
            <a:pPr marL="0" indent="0">
              <a:buNone/>
            </a:pPr>
            <a:r>
              <a:rPr lang="en-US" dirty="0"/>
              <a:t>	Group by </a:t>
            </a:r>
            <a:r>
              <a:rPr lang="en-US" dirty="0" err="1"/>
              <a:t>branchno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Having count(</a:t>
            </a:r>
            <a:r>
              <a:rPr lang="en-US" dirty="0" err="1"/>
              <a:t>staffno</a:t>
            </a:r>
            <a:r>
              <a:rPr lang="en-US" dirty="0"/>
              <a:t>) &gt; 1</a:t>
            </a:r>
          </a:p>
          <a:p>
            <a:pPr marL="0" indent="0">
              <a:buNone/>
            </a:pPr>
            <a:r>
              <a:rPr lang="en-US" dirty="0"/>
              <a:t>	Order By count(</a:t>
            </a:r>
            <a:r>
              <a:rPr lang="en-US" dirty="0" err="1"/>
              <a:t>staffno</a:t>
            </a:r>
            <a:r>
              <a:rPr lang="en-US" dirty="0"/>
              <a:t>) DESC;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B0BB1-A592-441E-A138-A5D6737C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89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7D3E1-13C8-46E8-B4D8-8DD736FD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641" y="253219"/>
            <a:ext cx="9409201" cy="6274190"/>
          </a:xfrm>
        </p:spPr>
        <p:txBody>
          <a:bodyPr>
            <a:normAutofit fontScale="47500" lnSpcReduction="20000"/>
          </a:bodyPr>
          <a:lstStyle/>
          <a:p>
            <a:r>
              <a:rPr lang="en-US" sz="4200" dirty="0"/>
              <a:t>select </a:t>
            </a:r>
            <a:r>
              <a:rPr lang="en-US" sz="4200" dirty="0" err="1"/>
              <a:t>branchNo</a:t>
            </a:r>
            <a:r>
              <a:rPr lang="en-US" sz="4200" dirty="0"/>
              <a:t>, count(</a:t>
            </a:r>
            <a:r>
              <a:rPr lang="en-US" sz="4200" dirty="0" err="1"/>
              <a:t>staffno</a:t>
            </a:r>
            <a:r>
              <a:rPr lang="en-US" sz="4200" dirty="0"/>
              <a:t>) As [Total Employee], Avg(salary) AS [Average Salary]</a:t>
            </a:r>
          </a:p>
          <a:p>
            <a:pPr marL="0" indent="0">
              <a:buNone/>
            </a:pPr>
            <a:r>
              <a:rPr lang="en-US" sz="4200" dirty="0"/>
              <a:t>	From staff</a:t>
            </a:r>
          </a:p>
          <a:p>
            <a:pPr marL="0" indent="0">
              <a:buNone/>
            </a:pPr>
            <a:r>
              <a:rPr lang="en-US" sz="4200" dirty="0"/>
              <a:t>	Where salary &gt; 10000</a:t>
            </a:r>
          </a:p>
          <a:p>
            <a:pPr marL="0" indent="0">
              <a:buNone/>
            </a:pPr>
            <a:r>
              <a:rPr lang="en-US" sz="4200" dirty="0"/>
              <a:t>	Group by </a:t>
            </a:r>
            <a:r>
              <a:rPr lang="en-US" sz="4200" dirty="0" err="1"/>
              <a:t>branchno</a:t>
            </a:r>
            <a:endParaRPr lang="en-US" sz="4200" dirty="0"/>
          </a:p>
          <a:p>
            <a:pPr marL="0" indent="0">
              <a:buNone/>
            </a:pPr>
            <a:r>
              <a:rPr lang="en-US" sz="4200" dirty="0"/>
              <a:t>	Having count(</a:t>
            </a:r>
            <a:r>
              <a:rPr lang="en-US" sz="4200" dirty="0" err="1"/>
              <a:t>staffno</a:t>
            </a:r>
            <a:r>
              <a:rPr lang="en-US" sz="4200" dirty="0"/>
              <a:t>) &gt; 1;</a:t>
            </a:r>
          </a:p>
          <a:p>
            <a:pPr marL="0" indent="0">
              <a:buNone/>
            </a:pPr>
            <a:endParaRPr lang="en-US" sz="42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7000" dirty="0">
                <a:solidFill>
                  <a:srgbClr val="FF0000"/>
                </a:solidFill>
              </a:rPr>
              <a:t>Is the Result correct?</a:t>
            </a:r>
          </a:p>
          <a:p>
            <a:pPr marL="0" indent="0">
              <a:buNone/>
            </a:pPr>
            <a:r>
              <a:rPr lang="en-US" sz="7000" dirty="0">
                <a:solidFill>
                  <a:srgbClr val="FF0000"/>
                </a:solidFill>
              </a:rPr>
              <a:t>If yes How?</a:t>
            </a:r>
          </a:p>
          <a:p>
            <a:pPr marL="0" indent="0">
              <a:buNone/>
            </a:pPr>
            <a:r>
              <a:rPr lang="en-US" sz="7000" dirty="0">
                <a:solidFill>
                  <a:srgbClr val="FF0000"/>
                </a:solidFill>
              </a:rPr>
              <a:t>If Not Why?</a:t>
            </a:r>
          </a:p>
          <a:p>
            <a:pPr marL="0" indent="0">
              <a:buNone/>
            </a:pPr>
            <a:endParaRPr lang="en-US" sz="7000" dirty="0"/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DAA27-F658-4571-837D-8146EFF3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AA2BFC6-3AD0-4C5C-BD87-BCECAF4B0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120" y="2080518"/>
            <a:ext cx="6175717" cy="134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47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E268-4BF7-4545-B47B-80D6069C6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955110"/>
          </a:xfrm>
        </p:spPr>
        <p:txBody>
          <a:bodyPr>
            <a:normAutofit fontScale="90000"/>
          </a:bodyPr>
          <a:lstStyle/>
          <a:p>
            <a:r>
              <a:rPr lang="en-US" dirty="0"/>
              <a:t>SQL CREATE VIEW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9D874-3401-4CA8-BDCA-87880598C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11349"/>
            <a:ext cx="8596668" cy="4930014"/>
          </a:xfrm>
        </p:spPr>
        <p:txBody>
          <a:bodyPr/>
          <a:lstStyle/>
          <a:p>
            <a:r>
              <a:rPr lang="en-US" dirty="0"/>
              <a:t>Virtual table based on the result-set of an SQL statement.</a:t>
            </a:r>
          </a:p>
          <a:p>
            <a:r>
              <a:rPr lang="en-US" dirty="0"/>
              <a:t> The fields in a view are fields from one or more base/real tables in the database.</a:t>
            </a:r>
          </a:p>
          <a:p>
            <a:r>
              <a:rPr lang="en-US" dirty="0"/>
              <a:t>Can add SQL functions, WHERE, JOIN statements and sub-query.</a:t>
            </a:r>
          </a:p>
          <a:p>
            <a:r>
              <a:rPr lang="en-US" dirty="0"/>
              <a:t>Fetch data from many tables to a view and present the data as if the data were coming from one single table.</a:t>
            </a:r>
          </a:p>
          <a:p>
            <a:r>
              <a:rPr lang="en-US" dirty="0"/>
              <a:t>Security Purpose</a:t>
            </a:r>
          </a:p>
          <a:p>
            <a:r>
              <a:rPr lang="en-US" dirty="0"/>
              <a:t>Reporting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D914F-23A4-4725-B788-F6E51A3D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83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560F-75BC-403B-A387-CA594298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CREATE 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1CC98-956A-46E4-8940-750E453C1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1"/>
            <a:ext cx="8596668" cy="4578322"/>
          </a:xfrm>
        </p:spPr>
        <p:txBody>
          <a:bodyPr/>
          <a:lstStyle/>
          <a:p>
            <a:r>
              <a:rPr lang="en-US" dirty="0"/>
              <a:t>CREATE VIEW </a:t>
            </a:r>
            <a:r>
              <a:rPr lang="en-US" i="1" dirty="0" err="1"/>
              <a:t>view_name</a:t>
            </a:r>
            <a:r>
              <a:rPr lang="en-US" dirty="0"/>
              <a:t> AS</a:t>
            </a:r>
            <a:br>
              <a:rPr lang="en-US" dirty="0"/>
            </a:br>
            <a:r>
              <a:rPr lang="en-US" dirty="0"/>
              <a:t>SELECT </a:t>
            </a:r>
            <a:r>
              <a:rPr lang="en-US" i="1" dirty="0"/>
              <a:t>column1</a:t>
            </a:r>
            <a:r>
              <a:rPr lang="en-US" dirty="0"/>
              <a:t>, </a:t>
            </a:r>
            <a:r>
              <a:rPr lang="en-US" i="1" dirty="0"/>
              <a:t>column2</a:t>
            </a:r>
            <a:r>
              <a:rPr lang="en-US" dirty="0"/>
              <a:t>, ...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CREATE VIEW [Branch_B003] AS</a:t>
            </a:r>
            <a:br>
              <a:rPr lang="en-US" dirty="0"/>
            </a:br>
            <a:r>
              <a:rPr lang="en-US" dirty="0"/>
              <a:t>SELECT </a:t>
            </a:r>
            <a:r>
              <a:rPr lang="en-US" dirty="0" err="1"/>
              <a:t>staffno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, salary</a:t>
            </a:r>
            <a:br>
              <a:rPr lang="en-US" dirty="0"/>
            </a:br>
            <a:r>
              <a:rPr lang="en-US" dirty="0"/>
              <a:t>FROM staff</a:t>
            </a:r>
            <a:br>
              <a:rPr lang="en-US" dirty="0"/>
            </a:br>
            <a:r>
              <a:rPr lang="en-US" dirty="0"/>
              <a:t>WHERE </a:t>
            </a:r>
            <a:r>
              <a:rPr lang="en-US" dirty="0" err="1"/>
              <a:t>branchno</a:t>
            </a:r>
            <a:r>
              <a:rPr lang="en-US" dirty="0"/>
              <a:t> = ‘B003’’;</a:t>
            </a:r>
          </a:p>
          <a:p>
            <a:endParaRPr lang="en-US" dirty="0"/>
          </a:p>
          <a:p>
            <a:r>
              <a:rPr lang="en-US" dirty="0"/>
              <a:t>select * from branch_B003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DC868-0A68-47D6-910A-7264A601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968D86-27DD-4998-B72E-59984B317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686" y="3429000"/>
            <a:ext cx="4204668" cy="240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28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3B716-8A54-477F-9FAC-C0B66663E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4475"/>
            <a:ext cx="8596668" cy="740263"/>
          </a:xfrm>
        </p:spPr>
        <p:txBody>
          <a:bodyPr>
            <a:normAutofit fontScale="90000"/>
          </a:bodyPr>
          <a:lstStyle/>
          <a:p>
            <a:r>
              <a:rPr lang="en-US" dirty="0"/>
              <a:t>SQL CREATE OR REPLACE VIEW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3726E-5111-4C09-B6F9-B2E793CEF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3213"/>
            <a:ext cx="8596668" cy="4958150"/>
          </a:xfrm>
        </p:spPr>
        <p:txBody>
          <a:bodyPr/>
          <a:lstStyle/>
          <a:p>
            <a:r>
              <a:rPr lang="en-US" dirty="0"/>
              <a:t>CREATE OR ALTER VIEW [Branch_B003] AS</a:t>
            </a:r>
            <a:br>
              <a:rPr lang="en-US" dirty="0"/>
            </a:br>
            <a:r>
              <a:rPr lang="en-US" dirty="0"/>
              <a:t>SELECT </a:t>
            </a:r>
            <a:r>
              <a:rPr lang="en-US" dirty="0" err="1"/>
              <a:t>staffno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lname,salary</a:t>
            </a:r>
            <a:br>
              <a:rPr lang="en-US" dirty="0"/>
            </a:br>
            <a:r>
              <a:rPr lang="en-US" dirty="0"/>
              <a:t>FROM staff</a:t>
            </a:r>
            <a:br>
              <a:rPr lang="en-US" dirty="0"/>
            </a:br>
            <a:r>
              <a:rPr lang="en-US" dirty="0"/>
              <a:t>WHERE </a:t>
            </a:r>
            <a:r>
              <a:rPr lang="en-US" dirty="0" err="1"/>
              <a:t>branchno</a:t>
            </a:r>
            <a:r>
              <a:rPr lang="en-US" dirty="0"/>
              <a:t> = ‘B003’’;</a:t>
            </a:r>
          </a:p>
          <a:p>
            <a:endParaRPr lang="en-US" dirty="0"/>
          </a:p>
          <a:p>
            <a:r>
              <a:rPr lang="en-US" dirty="0"/>
              <a:t>select * from branch_B003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4E880-F2C4-4174-95AB-E449D204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CC2DE5-E18B-4135-BEB2-3611C96D7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302" y="3245764"/>
            <a:ext cx="6386732" cy="230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190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3F05-CAD1-4222-B82F-97342DE0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0AFC7-8E8E-41D5-BF6F-8E775D879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DROP VIEW [branch_b003];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4F2CC-BC05-4E9F-BCD6-A32CFD10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37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3013"/>
            <a:ext cx="8596668" cy="388077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SQL Group By Clause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SQL Having Clause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/>
              <a:t>SQL Views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"/>
    </mc:Choice>
    <mc:Fallback xmlns="">
      <p:transition spd="slow" advTm="20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SQL Update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SQL Delete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SQL Select Top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SQL ORDER BY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SQL Aliases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SQL MIN() and MAX() Functions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SQL COUNT(), AVG() and SUM() Functions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1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0"/>
    </mc:Choice>
    <mc:Fallback xmlns="">
      <p:transition spd="slow" advTm="156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75" y="3529712"/>
            <a:ext cx="4467849" cy="135273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60" y="741526"/>
            <a:ext cx="6571903" cy="210412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56447" y="2891118"/>
            <a:ext cx="181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Staff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33616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249339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8"/>
    </mc:Choice>
    <mc:Fallback xmlns="">
      <p:transition spd="slow" advTm="88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5131"/>
            <a:ext cx="8596668" cy="411194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SQL Group By Clause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SQL Having Clause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/>
              <a:t>SQL Views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1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39"/>
    </mc:Choice>
    <mc:Fallback xmlns="">
      <p:transition spd="slow" advTm="3743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126E-2248-4AED-B1F8-9C8A6185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786297"/>
          </a:xfrm>
        </p:spPr>
        <p:txBody>
          <a:bodyPr>
            <a:normAutofit/>
          </a:bodyPr>
          <a:lstStyle/>
          <a:p>
            <a:r>
              <a:rPr lang="en-US" dirty="0"/>
              <a:t>GROUP BY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BD8C-78CA-47D4-8011-996D0812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2535"/>
            <a:ext cx="9198186" cy="5098827"/>
          </a:xfrm>
        </p:spPr>
        <p:txBody>
          <a:bodyPr>
            <a:normAutofit/>
          </a:bodyPr>
          <a:lstStyle/>
          <a:p>
            <a:r>
              <a:rPr lang="en-US" sz="2400" dirty="0"/>
              <a:t>Groups rows that have the same values into summary rows</a:t>
            </a:r>
          </a:p>
          <a:p>
            <a:pPr lvl="1"/>
            <a:r>
              <a:rPr lang="en-US" sz="2000" dirty="0"/>
              <a:t>Find the number of staff members in each branch</a:t>
            </a:r>
          </a:p>
          <a:p>
            <a:pPr lvl="1"/>
            <a:r>
              <a:rPr lang="en-US" sz="2000" dirty="0"/>
              <a:t>It is often used with aggregate functions to group the result-set by one or more columns.</a:t>
            </a:r>
          </a:p>
          <a:p>
            <a:pPr lvl="1"/>
            <a:r>
              <a:rPr lang="en-US" sz="2000" dirty="0"/>
              <a:t>Used COUNT, MAX, MIN, SUM, AVG functions.</a:t>
            </a:r>
          </a:p>
          <a:p>
            <a:endParaRPr lang="en-US" dirty="0"/>
          </a:p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br>
              <a:rPr lang="en-US" dirty="0"/>
            </a:br>
            <a:r>
              <a:rPr lang="en-US" dirty="0"/>
              <a:t>GROUP BY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i="1" dirty="0"/>
            </a:br>
            <a:r>
              <a:rPr lang="en-US" dirty="0"/>
              <a:t>ORDER BY </a:t>
            </a:r>
            <a:r>
              <a:rPr lang="en-US" i="1" dirty="0" err="1"/>
              <a:t>column_name</a:t>
            </a:r>
            <a:r>
              <a:rPr lang="en-US" i="1" dirty="0"/>
              <a:t>(s);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63F64-55E6-48BA-A57E-BEFC554F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2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612F1-682C-47FE-924A-B0F882CA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6078"/>
            <a:ext cx="8596668" cy="67056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D756-61FE-4C7C-BC26-9CCC078E5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41009"/>
            <a:ext cx="8596668" cy="5000353"/>
          </a:xfrm>
        </p:spPr>
        <p:txBody>
          <a:bodyPr/>
          <a:lstStyle/>
          <a:p>
            <a:r>
              <a:rPr lang="en-US" sz="2400" dirty="0"/>
              <a:t>Show branch wise data from staff table? </a:t>
            </a:r>
          </a:p>
          <a:p>
            <a:r>
              <a:rPr lang="en-US" dirty="0"/>
              <a:t>Select * from staff </a:t>
            </a:r>
            <a:r>
              <a:rPr lang="en-US" u="sng" dirty="0"/>
              <a:t>group by </a:t>
            </a:r>
            <a:r>
              <a:rPr lang="en-US" dirty="0" err="1"/>
              <a:t>branchno</a:t>
            </a:r>
            <a:endParaRPr lang="en-US" dirty="0"/>
          </a:p>
          <a:p>
            <a:r>
              <a:rPr lang="en-US" dirty="0"/>
              <a:t>Select * from staff </a:t>
            </a:r>
            <a:r>
              <a:rPr lang="en-US" u="sng" dirty="0"/>
              <a:t>order by</a:t>
            </a:r>
            <a:r>
              <a:rPr lang="en-US" dirty="0"/>
              <a:t> </a:t>
            </a:r>
            <a:r>
              <a:rPr lang="en-US" dirty="0" err="1"/>
              <a:t>branchno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FA8AA-CB93-45C2-9005-5DF9A1D7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picture containing indoor, cabinet, table, wooden&#10;&#10;Description automatically generated">
            <a:extLst>
              <a:ext uri="{FF2B5EF4-FFF2-40B4-BE49-F238E27FC236}">
                <a16:creationId xmlns:a16="http://schemas.microsoft.com/office/drawing/2014/main" id="{3C996914-C53D-4AFD-8563-56CBFDA95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02" y="2743104"/>
            <a:ext cx="8349521" cy="251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9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726D-6D5D-4963-AF81-7F7EBF40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2010"/>
            <a:ext cx="8596668" cy="684628"/>
          </a:xfrm>
        </p:spPr>
        <p:txBody>
          <a:bodyPr>
            <a:normAutofit fontScale="90000"/>
          </a:bodyPr>
          <a:lstStyle/>
          <a:p>
            <a:r>
              <a:rPr lang="en-US" dirty="0"/>
              <a:t>Use of Group by with Count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1883-7482-4822-8FB9-B09AB278C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943"/>
            <a:ext cx="8596668" cy="5014420"/>
          </a:xfrm>
        </p:spPr>
        <p:txBody>
          <a:bodyPr/>
          <a:lstStyle/>
          <a:p>
            <a:r>
              <a:rPr lang="en-US" sz="2400" dirty="0"/>
              <a:t>Count how many employees in each branch?</a:t>
            </a:r>
          </a:p>
          <a:p>
            <a:endParaRPr lang="en-US" dirty="0"/>
          </a:p>
          <a:p>
            <a:r>
              <a:rPr lang="en-US" dirty="0"/>
              <a:t>SELECT </a:t>
            </a:r>
            <a:r>
              <a:rPr lang="en-US" dirty="0" err="1"/>
              <a:t>branchno</a:t>
            </a:r>
            <a:r>
              <a:rPr lang="en-US" dirty="0"/>
              <a:t>, COUNT(</a:t>
            </a:r>
            <a:r>
              <a:rPr lang="en-US" dirty="0" err="1"/>
              <a:t>staffno</a:t>
            </a:r>
            <a:r>
              <a:rPr lang="en-US" dirty="0"/>
              <a:t>) AS [Staff in each Branch] </a:t>
            </a:r>
          </a:p>
          <a:p>
            <a:pPr marL="0" indent="0">
              <a:buNone/>
            </a:pPr>
            <a:r>
              <a:rPr lang="en-US" dirty="0"/>
              <a:t>     FROM staff </a:t>
            </a:r>
          </a:p>
          <a:p>
            <a:pPr marL="0" indent="0">
              <a:buNone/>
            </a:pPr>
            <a:r>
              <a:rPr lang="en-US" dirty="0"/>
              <a:t>     GROUP BY </a:t>
            </a:r>
            <a:r>
              <a:rPr lang="en-US" dirty="0" err="1"/>
              <a:t>branchno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BDE49-1D4E-485D-A2DB-1D2BC006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FA67BA-3E5C-4487-BA48-D2E1899C8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863" y="3429000"/>
            <a:ext cx="5697414" cy="230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5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EAF1-2364-45BF-BA4A-003C1CC5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828500"/>
          </a:xfrm>
        </p:spPr>
        <p:txBody>
          <a:bodyPr>
            <a:normAutofit fontScale="90000"/>
          </a:bodyPr>
          <a:lstStyle/>
          <a:p>
            <a:r>
              <a:rPr lang="en-US" dirty="0"/>
              <a:t>Group By with ORDER BY Clause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B104-B3E2-4A9F-90BD-1F6E7E17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84739"/>
            <a:ext cx="8596668" cy="50566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SELECT </a:t>
            </a:r>
            <a:r>
              <a:rPr lang="en-US" dirty="0" err="1"/>
              <a:t>branchno</a:t>
            </a:r>
            <a:r>
              <a:rPr lang="en-US" dirty="0"/>
              <a:t>, COUNT(</a:t>
            </a:r>
            <a:r>
              <a:rPr lang="en-US" dirty="0" err="1"/>
              <a:t>staffno</a:t>
            </a:r>
            <a:r>
              <a:rPr lang="en-US" dirty="0"/>
              <a:t>) AS [Staff in each Branch] </a:t>
            </a:r>
          </a:p>
          <a:p>
            <a:pPr marL="0" indent="0">
              <a:buNone/>
            </a:pPr>
            <a:r>
              <a:rPr lang="en-US" dirty="0"/>
              <a:t>     FROM staff </a:t>
            </a:r>
          </a:p>
          <a:p>
            <a:pPr marL="0" indent="0">
              <a:buNone/>
            </a:pPr>
            <a:r>
              <a:rPr lang="en-US" dirty="0"/>
              <a:t>     GROUP BY </a:t>
            </a:r>
            <a:r>
              <a:rPr lang="en-US" dirty="0" err="1"/>
              <a:t>branchno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ORDER BY COUNT(</a:t>
            </a:r>
            <a:r>
              <a:rPr lang="en-US" dirty="0" err="1"/>
              <a:t>staffno</a:t>
            </a:r>
            <a:r>
              <a:rPr lang="en-US" dirty="0"/>
              <a:t>) ASC;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SELECT </a:t>
            </a:r>
            <a:r>
              <a:rPr lang="en-US" dirty="0" err="1"/>
              <a:t>branchno</a:t>
            </a:r>
            <a:r>
              <a:rPr lang="en-US" dirty="0"/>
              <a:t>, COUNT(</a:t>
            </a:r>
            <a:r>
              <a:rPr lang="en-US" dirty="0" err="1"/>
              <a:t>staffno</a:t>
            </a:r>
            <a:r>
              <a:rPr lang="en-US" dirty="0"/>
              <a:t>) AS [Staff in each Branch] </a:t>
            </a:r>
          </a:p>
          <a:p>
            <a:pPr marL="0" indent="0">
              <a:buNone/>
            </a:pPr>
            <a:r>
              <a:rPr lang="en-US" dirty="0"/>
              <a:t>     FROM staff </a:t>
            </a:r>
          </a:p>
          <a:p>
            <a:pPr marL="0" indent="0">
              <a:buNone/>
            </a:pPr>
            <a:r>
              <a:rPr lang="en-US" dirty="0"/>
              <a:t>     GROUP BY </a:t>
            </a:r>
            <a:r>
              <a:rPr lang="en-US" dirty="0" err="1"/>
              <a:t>branchno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ORDER BY </a:t>
            </a:r>
            <a:r>
              <a:rPr lang="en-US" dirty="0" err="1"/>
              <a:t>branchno</a:t>
            </a:r>
            <a:r>
              <a:rPr lang="en-US" dirty="0"/>
              <a:t> DESC;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221B3-D031-4738-B736-2DE5C22A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43F991-8626-4B04-B293-F5BB72251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884" y="2536302"/>
            <a:ext cx="4909900" cy="157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8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4AEDA-A575-41EC-8C98-8CBE3FCC6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155" y="1083211"/>
            <a:ext cx="9648353" cy="532327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Can you find out the average salary of Assistants in each branch?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dirty="0"/>
              <a:t>SELECT </a:t>
            </a:r>
            <a:r>
              <a:rPr lang="en-US" dirty="0" err="1"/>
              <a:t>branchno</a:t>
            </a:r>
            <a:r>
              <a:rPr lang="en-US" dirty="0"/>
              <a:t>, Avg(salary) AS [Average salary of Assistants in each Branch] </a:t>
            </a:r>
          </a:p>
          <a:p>
            <a:pPr marL="0" indent="0">
              <a:buNone/>
            </a:pPr>
            <a:r>
              <a:rPr lang="en-US" dirty="0"/>
              <a:t>     FROM staff </a:t>
            </a:r>
          </a:p>
          <a:p>
            <a:pPr marL="0" indent="0">
              <a:buNone/>
            </a:pPr>
            <a:r>
              <a:rPr lang="en-US" dirty="0"/>
              <a:t>     Where position = 'assistant'</a:t>
            </a:r>
          </a:p>
          <a:p>
            <a:pPr marL="0" indent="0">
              <a:buNone/>
            </a:pPr>
            <a:r>
              <a:rPr lang="en-US" dirty="0"/>
              <a:t>     GROUP BY </a:t>
            </a:r>
            <a:r>
              <a:rPr lang="en-US" dirty="0" err="1"/>
              <a:t>branchno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ORDER BY </a:t>
            </a:r>
            <a:r>
              <a:rPr lang="en-US" dirty="0" err="1"/>
              <a:t>branchno</a:t>
            </a:r>
            <a:r>
              <a:rPr lang="en-US" dirty="0"/>
              <a:t> DESC;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47CF-C920-4BD7-9858-C9678DCB6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DF08DF0-BF1D-4C5A-AF17-14569CD14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92" y="1842868"/>
            <a:ext cx="5377799" cy="19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48656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13174</TotalTime>
  <Words>783</Words>
  <Application>Microsoft Office PowerPoint</Application>
  <PresentationFormat>Widescreen</PresentationFormat>
  <Paragraphs>143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Vapor Trail</vt:lpstr>
      <vt:lpstr>CSC371-Database Systems I Lecture-9 (Lab)                 (Fall2023) </vt:lpstr>
      <vt:lpstr>Previous Lecture Review</vt:lpstr>
      <vt:lpstr>PowerPoint Presentation</vt:lpstr>
      <vt:lpstr>Agenda</vt:lpstr>
      <vt:lpstr>GROUP BY Syntax</vt:lpstr>
      <vt:lpstr> </vt:lpstr>
      <vt:lpstr>Use of Group by with Count function</vt:lpstr>
      <vt:lpstr>Group By with ORDER BY Clause </vt:lpstr>
      <vt:lpstr>PowerPoint Presentation</vt:lpstr>
      <vt:lpstr>Can you generate a report for branches where more than two employees are working?</vt:lpstr>
      <vt:lpstr>The SQL HAVING Clause</vt:lpstr>
      <vt:lpstr>Can we find out the branch number with more than two employees </vt:lpstr>
      <vt:lpstr>PowerPoint Presentation</vt:lpstr>
      <vt:lpstr>PowerPoint Presentation</vt:lpstr>
      <vt:lpstr>SQL CREATE VIEW Statement </vt:lpstr>
      <vt:lpstr>SQL CREATE VIEW </vt:lpstr>
      <vt:lpstr>SQL CREATE OR REPLACE VIEW  </vt:lpstr>
      <vt:lpstr>Drop View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CSC371-Database Systems I (Lab) (Spring2020)</dc:title>
  <dc:creator>Abdul Qayyum</dc:creator>
  <cp:lastModifiedBy>khaqan zaheer</cp:lastModifiedBy>
  <cp:revision>203</cp:revision>
  <dcterms:created xsi:type="dcterms:W3CDTF">2020-06-03T03:05:45Z</dcterms:created>
  <dcterms:modified xsi:type="dcterms:W3CDTF">2023-10-02T05:29:09Z</dcterms:modified>
</cp:coreProperties>
</file>