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5"/>
  </p:notesMasterIdLst>
  <p:sldIdLst>
    <p:sldId id="256" r:id="rId2"/>
    <p:sldId id="373" r:id="rId3"/>
    <p:sldId id="375" r:id="rId4"/>
    <p:sldId id="376" r:id="rId5"/>
    <p:sldId id="374" r:id="rId6"/>
    <p:sldId id="365" r:id="rId7"/>
    <p:sldId id="367" r:id="rId8"/>
    <p:sldId id="366" r:id="rId9"/>
    <p:sldId id="368" r:id="rId10"/>
    <p:sldId id="369" r:id="rId11"/>
    <p:sldId id="370" r:id="rId12"/>
    <p:sldId id="371" r:id="rId13"/>
    <p:sldId id="372" r:id="rId14"/>
  </p:sldIdLst>
  <p:sldSz cx="9144000" cy="6858000" type="screen4x3"/>
  <p:notesSz cx="6946900" cy="92329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i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i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i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i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i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i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i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i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i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2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8">
          <p15:clr>
            <a:srgbClr val="A4A3A4"/>
          </p15:clr>
        </p15:guide>
        <p15:guide id="2" pos="218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FFFF00"/>
    <a:srgbClr val="B8C26A"/>
    <a:srgbClr val="9900FF"/>
    <a:srgbClr val="00FF00"/>
    <a:srgbClr val="66FF99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950" autoAdjust="0"/>
    <p:restoredTop sz="86486" autoAdjust="0"/>
  </p:normalViewPr>
  <p:slideViewPr>
    <p:cSldViewPr>
      <p:cViewPr varScale="1">
        <p:scale>
          <a:sx n="63" d="100"/>
          <a:sy n="63" d="100"/>
        </p:scale>
        <p:origin x="1008" y="72"/>
      </p:cViewPr>
      <p:guideLst>
        <p:guide orient="horz" pos="292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728"/>
    </p:cViewPr>
  </p:sorterViewPr>
  <p:notesViewPr>
    <p:cSldViewPr>
      <p:cViewPr varScale="1">
        <p:scale>
          <a:sx n="60" d="100"/>
          <a:sy n="60" d="100"/>
        </p:scale>
        <p:origin x="-1710" y="-72"/>
      </p:cViewPr>
      <p:guideLst>
        <p:guide orient="horz" pos="2908"/>
        <p:guide pos="218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455" tIns="46227" rIns="92455" bIns="46227" numCol="1" anchor="ctr" anchorCtr="0" compatLnSpc="1">
            <a:prstTxWarp prst="textNoShape">
              <a:avLst/>
            </a:prstTxWarp>
          </a:bodyPr>
          <a:lstStyle>
            <a:lvl1pPr defTabSz="923925">
              <a:defRPr sz="120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455" tIns="46227" rIns="92455" bIns="46227" numCol="1" anchor="ctr" anchorCtr="0" compatLnSpc="1">
            <a:prstTxWarp prst="textNoShape">
              <a:avLst/>
            </a:prstTxWarp>
          </a:bodyPr>
          <a:lstStyle>
            <a:lvl1pPr algn="r" defTabSz="923925">
              <a:defRPr sz="120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5225" y="692150"/>
            <a:ext cx="4616450" cy="3462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386263"/>
            <a:ext cx="5095875" cy="415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455" tIns="46227" rIns="92455" bIns="4622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0938"/>
            <a:ext cx="3009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455" tIns="46227" rIns="92455" bIns="46227" numCol="1" anchor="b" anchorCtr="0" compatLnSpc="1">
            <a:prstTxWarp prst="textNoShape">
              <a:avLst/>
            </a:prstTxWarp>
          </a:bodyPr>
          <a:lstStyle>
            <a:lvl1pPr defTabSz="923925">
              <a:defRPr sz="120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i="0">
                <a:latin typeface="Times New Roman" pitchFamily="18" charset="0"/>
              </a:defRPr>
            </a:lvl1pPr>
          </a:lstStyle>
          <a:p>
            <a:pPr>
              <a:defRPr/>
            </a:pPr>
            <a:fld id="{40ED7E37-E49E-472C-8212-5931E548C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DCFA56-2512-445D-AC4E-DC1BA65FD444}" type="slidenum">
              <a:rPr lang="en-US" smtClean="0">
                <a:latin typeface="Times New Roman" charset="0"/>
              </a:rPr>
              <a:pPr/>
              <a:t>2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0BDB10-CEF7-4FE7-998E-2B8F27F3D2F1}" type="slidenum">
              <a:rPr lang="en-US" smtClean="0">
                <a:latin typeface="Times New Roman" charset="0"/>
              </a:rPr>
              <a:pPr/>
              <a:t>5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Mudasser Naseer            1                 10/19/2011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Mudasser Naseer            1                 10/19/2011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Mudasser Naseer            1                 10/19/2011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Mudasser Naseer            1                 10/19/2011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Mudasser Naseer            1                 10/19/2011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Mudasser Naseer            1                 10/19/2011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Mudasser Naseer            1                 10/19/2011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Mudasser Naseer            1                 10/19/2011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Mudasser Naseer            1                 10/19/2011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Mudasser Naseer            1                 10/19/2011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Mudasser Naseer            1                 10/19/2011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900" b="1" i="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Mudasser Naseer            1                 10/19/2011</a:t>
            </a:r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11"/>
          <p:cNvSpPr>
            <a:spLocks noChangeArrowheads="1"/>
          </p:cNvSpPr>
          <p:nvPr/>
        </p:nvSpPr>
        <p:spPr bwMode="auto">
          <a:xfrm>
            <a:off x="0" y="1371600"/>
            <a:ext cx="4572000" cy="76200"/>
          </a:xfrm>
          <a:prstGeom prst="rect">
            <a:avLst/>
          </a:prstGeom>
          <a:gradFill rotWithShape="0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1"/>
          </a:gra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0" name="Rectangle 14"/>
          <p:cNvSpPr>
            <a:spLocks noChangeArrowheads="1"/>
          </p:cNvSpPr>
          <p:nvPr/>
        </p:nvSpPr>
        <p:spPr bwMode="auto">
          <a:xfrm>
            <a:off x="4572000" y="1371600"/>
            <a:ext cx="4572000" cy="76200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100000">
                <a:schemeClr val="bg1"/>
              </a:gs>
            </a:gsLst>
            <a:lin ang="0" scaled="1"/>
          </a:gra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]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z="4400" smtClean="0"/>
              <a:t>CSC 201: Design and Analysis of Algorithms</a:t>
            </a:r>
            <a:br>
              <a:rPr lang="en-US" sz="4400" smtClean="0"/>
            </a:br>
            <a:r>
              <a:rPr lang="en-US" sz="2800" smtClean="0"/>
              <a:t>Lecture # 8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4114800"/>
            <a:ext cx="7315200" cy="1752600"/>
          </a:xfrm>
        </p:spPr>
        <p:txBody>
          <a:bodyPr/>
          <a:lstStyle/>
          <a:p>
            <a:r>
              <a:rPr lang="en-US" smtClean="0"/>
              <a:t>Bubblesort</a:t>
            </a:r>
          </a:p>
          <a:p>
            <a:r>
              <a:rPr lang="en-US" smtClean="0"/>
              <a:t>Quicksort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Partition Code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400" dirty="0" smtClean="0"/>
              <a:t>Partition(A, p, r)</a:t>
            </a:r>
          </a:p>
          <a:p>
            <a:pPr>
              <a:buFont typeface="Monotype Sorts" pitchFamily="2" charset="2"/>
              <a:buNone/>
            </a:pPr>
            <a:r>
              <a:rPr lang="en-US" sz="2400" dirty="0" smtClean="0"/>
              <a:t>1	x </a:t>
            </a:r>
            <a:r>
              <a:rPr lang="en-US" sz="2400" smtClean="0"/>
              <a:t>= </a:t>
            </a:r>
            <a:r>
              <a:rPr lang="en-US" sz="2400" i="1" smtClean="0"/>
              <a:t>r</a:t>
            </a:r>
            <a:endParaRPr lang="en-US" sz="2400" dirty="0" smtClean="0"/>
          </a:p>
          <a:p>
            <a:pPr>
              <a:buFont typeface="Monotype Sorts" pitchFamily="2" charset="2"/>
              <a:buNone/>
            </a:pPr>
            <a:r>
              <a:rPr lang="en-US" sz="2400" dirty="0" smtClean="0"/>
              <a:t>2	</a:t>
            </a:r>
            <a:r>
              <a:rPr lang="en-US" sz="2400" i="1" dirty="0" smtClean="0"/>
              <a:t>i</a:t>
            </a:r>
            <a:r>
              <a:rPr lang="en-US" sz="2400" dirty="0" smtClean="0"/>
              <a:t> = p - 1</a:t>
            </a:r>
          </a:p>
          <a:p>
            <a:pPr>
              <a:buFont typeface="Monotype Sorts" pitchFamily="2" charset="2"/>
              <a:buNone/>
            </a:pPr>
            <a:r>
              <a:rPr lang="en-US" sz="2400" dirty="0" smtClean="0"/>
              <a:t>3	</a:t>
            </a:r>
            <a:r>
              <a:rPr lang="en-US" sz="2400" b="1" dirty="0" smtClean="0"/>
              <a:t>for</a:t>
            </a:r>
            <a:r>
              <a:rPr lang="en-US" sz="2400" dirty="0" smtClean="0"/>
              <a:t> </a:t>
            </a:r>
            <a:r>
              <a:rPr lang="en-US" sz="2400" i="1" dirty="0" smtClean="0"/>
              <a:t>j</a:t>
            </a:r>
            <a:r>
              <a:rPr lang="en-US" sz="2400" dirty="0" smtClean="0"/>
              <a:t> = p </a:t>
            </a:r>
            <a:r>
              <a:rPr lang="en-US" sz="2400" b="1" dirty="0" smtClean="0"/>
              <a:t>to</a:t>
            </a:r>
            <a:r>
              <a:rPr lang="en-US" sz="2400" dirty="0" smtClean="0"/>
              <a:t> </a:t>
            </a:r>
            <a:r>
              <a:rPr lang="en-US" sz="2400" i="1" dirty="0" smtClean="0"/>
              <a:t>r </a:t>
            </a:r>
            <a:r>
              <a:rPr lang="en-US" sz="2400" dirty="0" smtClean="0"/>
              <a:t>- 1</a:t>
            </a:r>
          </a:p>
          <a:p>
            <a:pPr>
              <a:buFont typeface="Monotype Sorts" pitchFamily="2" charset="2"/>
              <a:buNone/>
            </a:pPr>
            <a:r>
              <a:rPr lang="en-US" sz="2400" dirty="0" smtClean="0"/>
              <a:t>4		</a:t>
            </a:r>
            <a:r>
              <a:rPr lang="en-US" sz="2400" b="1" dirty="0" smtClean="0"/>
              <a:t>if</a:t>
            </a:r>
            <a:r>
              <a:rPr lang="en-US" sz="2400" dirty="0" smtClean="0"/>
              <a:t> A[</a:t>
            </a:r>
            <a:r>
              <a:rPr lang="en-US" sz="2400" i="1" dirty="0" smtClean="0"/>
              <a:t>j</a:t>
            </a:r>
            <a:r>
              <a:rPr lang="en-US" sz="2400" dirty="0" smtClean="0"/>
              <a:t>] &lt;= x</a:t>
            </a:r>
          </a:p>
          <a:p>
            <a:pPr>
              <a:buFont typeface="Monotype Sorts" pitchFamily="2" charset="2"/>
              <a:buNone/>
            </a:pPr>
            <a:r>
              <a:rPr lang="en-US" sz="2400" dirty="0" smtClean="0"/>
              <a:t>5		</a:t>
            </a:r>
            <a:r>
              <a:rPr lang="en-US" sz="2400" i="1" dirty="0" smtClean="0"/>
              <a:t>i </a:t>
            </a:r>
            <a:r>
              <a:rPr lang="en-US" sz="2400" dirty="0" smtClean="0"/>
              <a:t>= </a:t>
            </a:r>
            <a:r>
              <a:rPr lang="en-US" sz="2400" i="1" dirty="0" smtClean="0"/>
              <a:t>i</a:t>
            </a:r>
            <a:r>
              <a:rPr lang="en-US" sz="2400" dirty="0" smtClean="0"/>
              <a:t>+1</a:t>
            </a:r>
          </a:p>
          <a:p>
            <a:pPr>
              <a:buFont typeface="Monotype Sorts" pitchFamily="2" charset="2"/>
              <a:buNone/>
            </a:pPr>
            <a:r>
              <a:rPr lang="en-US" sz="2400" dirty="0" smtClean="0"/>
              <a:t>6		exchange A[</a:t>
            </a:r>
            <a:r>
              <a:rPr lang="en-US" sz="2400" i="1" dirty="0" smtClean="0"/>
              <a:t>i</a:t>
            </a:r>
            <a:r>
              <a:rPr lang="en-US" sz="2400" dirty="0" smtClean="0"/>
              <a:t>] with A[</a:t>
            </a:r>
            <a:r>
              <a:rPr lang="en-US" sz="2400" i="1" dirty="0" smtClean="0"/>
              <a:t>j</a:t>
            </a:r>
            <a:r>
              <a:rPr lang="en-US" sz="2400" dirty="0" smtClean="0"/>
              <a:t>]</a:t>
            </a:r>
          </a:p>
          <a:p>
            <a:pPr>
              <a:buFont typeface="Monotype Sorts" pitchFamily="2" charset="2"/>
              <a:buNone/>
            </a:pPr>
            <a:r>
              <a:rPr lang="en-US" sz="2400" dirty="0" smtClean="0"/>
              <a:t>7	exchange A[</a:t>
            </a:r>
            <a:r>
              <a:rPr lang="en-US" sz="2400" i="1" dirty="0" smtClean="0"/>
              <a:t>i</a:t>
            </a:r>
            <a:r>
              <a:rPr lang="en-US" sz="2400" dirty="0" smtClean="0"/>
              <a:t>+1] with A[</a:t>
            </a:r>
            <a:r>
              <a:rPr lang="en-US" sz="2400" i="1" dirty="0" smtClean="0"/>
              <a:t>r</a:t>
            </a:r>
            <a:r>
              <a:rPr lang="en-US" sz="2400" dirty="0" smtClean="0"/>
              <a:t>]</a:t>
            </a:r>
          </a:p>
          <a:p>
            <a:pPr>
              <a:buFont typeface="Monotype Sorts" pitchFamily="2" charset="2"/>
              <a:buNone/>
            </a:pPr>
            <a:r>
              <a:rPr lang="en-US" sz="2400" dirty="0" smtClean="0"/>
              <a:t>8	</a:t>
            </a:r>
            <a:r>
              <a:rPr lang="en-US" sz="2400" b="1" dirty="0" smtClean="0"/>
              <a:t>return</a:t>
            </a:r>
            <a:r>
              <a:rPr lang="en-US" sz="2400" dirty="0" smtClean="0"/>
              <a:t> </a:t>
            </a:r>
            <a:r>
              <a:rPr lang="en-US" sz="2400" i="1" dirty="0" smtClean="0"/>
              <a:t>i</a:t>
            </a:r>
            <a:r>
              <a:rPr lang="en-US" sz="2400" dirty="0" smtClean="0"/>
              <a:t>+1</a:t>
            </a:r>
          </a:p>
        </p:txBody>
      </p:sp>
      <p:sp>
        <p:nvSpPr>
          <p:cNvPr id="841732" name="Text Box 4"/>
          <p:cNvSpPr txBox="1">
            <a:spLocks noChangeArrowheads="1"/>
          </p:cNvSpPr>
          <p:nvPr/>
        </p:nvSpPr>
        <p:spPr bwMode="auto">
          <a:xfrm>
            <a:off x="4722813" y="1916113"/>
            <a:ext cx="3387725" cy="8318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chemeClr val="tx2"/>
                </a:solidFill>
                <a:latin typeface="+mn-lt"/>
              </a:rPr>
              <a:t>Illustrate on </a:t>
            </a:r>
            <a:br>
              <a:rPr lang="en-US" sz="2400" dirty="0">
                <a:solidFill>
                  <a:schemeClr val="tx2"/>
                </a:solidFill>
                <a:latin typeface="+mn-lt"/>
              </a:rPr>
            </a:br>
            <a:r>
              <a:rPr lang="en-US" sz="2400" dirty="0">
                <a:solidFill>
                  <a:schemeClr val="tx2"/>
                </a:solidFill>
                <a:latin typeface="+mn-lt"/>
              </a:rPr>
              <a:t>A = {2, 8, 7, 1, 3, 5, 6, 4};</a:t>
            </a:r>
          </a:p>
        </p:txBody>
      </p:sp>
      <p:sp>
        <p:nvSpPr>
          <p:cNvPr id="841733" name="Text Box 5"/>
          <p:cNvSpPr txBox="1">
            <a:spLocks noChangeArrowheads="1"/>
          </p:cNvSpPr>
          <p:nvPr/>
        </p:nvSpPr>
        <p:spPr bwMode="auto">
          <a:xfrm>
            <a:off x="4953000" y="3943350"/>
            <a:ext cx="3860800" cy="8318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2400">
                <a:solidFill>
                  <a:schemeClr val="accent1"/>
                </a:solidFill>
                <a:latin typeface="Times New Roman" charset="0"/>
              </a:rPr>
              <a:t>What is the running time of </a:t>
            </a:r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partition()</a:t>
            </a:r>
            <a:r>
              <a:rPr lang="en-US" sz="2400">
                <a:solidFill>
                  <a:schemeClr val="accent1"/>
                </a:solidFill>
                <a:latin typeface="Times New Roman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1732" grpId="0" autoUpdateAnimBg="0"/>
      <p:bldP spid="84173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Partition   Example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endParaRPr lang="en-US" sz="2400" smtClean="0"/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676400"/>
            <a:ext cx="3703638" cy="41195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Partition   Example</a:t>
            </a:r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447800"/>
            <a:ext cx="4138613" cy="3810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38275" y="5410200"/>
            <a:ext cx="5380038" cy="1066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As the procedure executes, the array is partitioned into four regions, some of which may be empty</a:t>
            </a:r>
          </a:p>
          <a:p>
            <a:pPr>
              <a:buFont typeface="Monotype Sorts" pitchFamily="2" charset="2"/>
              <a:buNone/>
            </a:pPr>
            <a:r>
              <a:rPr lang="en-US" smtClean="0"/>
              <a:t>1. All entries in A[</a:t>
            </a:r>
            <a:r>
              <a:rPr lang="en-US" i="1" smtClean="0"/>
              <a:t>p</a:t>
            </a:r>
            <a:r>
              <a:rPr lang="en-US" smtClean="0"/>
              <a:t> . .</a:t>
            </a:r>
            <a:r>
              <a:rPr lang="en-US" i="1" smtClean="0"/>
              <a:t> i </a:t>
            </a:r>
            <a:r>
              <a:rPr lang="en-US" smtClean="0"/>
              <a:t>] are ≤ pivot.</a:t>
            </a:r>
          </a:p>
          <a:p>
            <a:pPr>
              <a:buFont typeface="Monotype Sorts" pitchFamily="2" charset="2"/>
              <a:buNone/>
            </a:pPr>
            <a:r>
              <a:rPr lang="en-US" smtClean="0"/>
              <a:t>2. All entries in A[</a:t>
            </a:r>
            <a:r>
              <a:rPr lang="en-US" i="1" smtClean="0"/>
              <a:t>i</a:t>
            </a:r>
            <a:r>
              <a:rPr lang="en-US" smtClean="0"/>
              <a:t> + 1 . . </a:t>
            </a:r>
            <a:r>
              <a:rPr lang="en-US" i="1" smtClean="0"/>
              <a:t>j</a:t>
            </a:r>
            <a:r>
              <a:rPr lang="en-US" smtClean="0"/>
              <a:t> − 1] are &gt; pivot.</a:t>
            </a:r>
          </a:p>
          <a:p>
            <a:pPr>
              <a:buFont typeface="Monotype Sorts" pitchFamily="2" charset="2"/>
              <a:buNone/>
            </a:pPr>
            <a:r>
              <a:rPr lang="en-US" smtClean="0"/>
              <a:t>3. A[</a:t>
            </a:r>
            <a:r>
              <a:rPr lang="en-US" i="1" smtClean="0"/>
              <a:t>r</a:t>
            </a:r>
            <a:r>
              <a:rPr lang="en-US" smtClean="0"/>
              <a:t> ] = pivot.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Bubblesort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686800" cy="4343400"/>
          </a:xfrm>
        </p:spPr>
        <p:txBody>
          <a:bodyPr/>
          <a:lstStyle/>
          <a:p>
            <a:r>
              <a:rPr lang="en-US" smtClean="0"/>
              <a:t>Works by repeatedly swapping adjacent elements that are out of order. </a:t>
            </a:r>
          </a:p>
          <a:p>
            <a:r>
              <a:rPr lang="en-US" smtClean="0"/>
              <a:t>Falls in the category of exchange sorts.</a:t>
            </a:r>
          </a:p>
          <a:p>
            <a:pPr>
              <a:buFont typeface="Monotype Sorts" pitchFamily="2" charset="2"/>
              <a:buNone/>
            </a:pPr>
            <a:r>
              <a:rPr lang="en-US" smtClean="0"/>
              <a:t>Bubblesort(A)</a:t>
            </a:r>
          </a:p>
          <a:p>
            <a:pPr>
              <a:buFont typeface="Monotype Sorts" pitchFamily="2" charset="2"/>
              <a:buNone/>
            </a:pPr>
            <a:r>
              <a:rPr lang="en-US" smtClean="0"/>
              <a:t>1	</a:t>
            </a:r>
            <a:r>
              <a:rPr lang="en-US" b="1" smtClean="0"/>
              <a:t>for </a:t>
            </a:r>
            <a:r>
              <a:rPr lang="en-US" i="1" smtClean="0"/>
              <a:t>i = </a:t>
            </a:r>
            <a:r>
              <a:rPr lang="en-US" smtClean="0"/>
              <a:t>1 to </a:t>
            </a:r>
            <a:r>
              <a:rPr lang="en-US" i="1" smtClean="0"/>
              <a:t>length</a:t>
            </a:r>
            <a:r>
              <a:rPr lang="en-US" smtClean="0"/>
              <a:t>[A]</a:t>
            </a:r>
          </a:p>
          <a:p>
            <a:pPr>
              <a:buFont typeface="Monotype Sorts" pitchFamily="2" charset="2"/>
              <a:buNone/>
            </a:pPr>
            <a:r>
              <a:rPr lang="en-US" smtClean="0"/>
              <a:t>2 		</a:t>
            </a:r>
            <a:r>
              <a:rPr lang="en-US" b="1" smtClean="0"/>
              <a:t>do for</a:t>
            </a:r>
            <a:r>
              <a:rPr lang="en-US" smtClean="0"/>
              <a:t> </a:t>
            </a:r>
            <a:r>
              <a:rPr lang="en-US" i="1" smtClean="0"/>
              <a:t>j = length</a:t>
            </a:r>
            <a:r>
              <a:rPr lang="en-US" smtClean="0"/>
              <a:t>[A] </a:t>
            </a:r>
            <a:r>
              <a:rPr lang="en-US" b="1" smtClean="0"/>
              <a:t>downto </a:t>
            </a:r>
            <a:r>
              <a:rPr lang="en-US" i="1" smtClean="0"/>
              <a:t>i </a:t>
            </a:r>
            <a:r>
              <a:rPr lang="en-US" smtClean="0"/>
              <a:t>+ 1</a:t>
            </a:r>
          </a:p>
          <a:p>
            <a:pPr>
              <a:buFont typeface="Monotype Sorts" pitchFamily="2" charset="2"/>
              <a:buNone/>
            </a:pPr>
            <a:r>
              <a:rPr lang="en-US" smtClean="0"/>
              <a:t>3 			</a:t>
            </a:r>
            <a:r>
              <a:rPr lang="en-US" b="1" smtClean="0"/>
              <a:t>do if</a:t>
            </a:r>
            <a:r>
              <a:rPr lang="en-US" smtClean="0"/>
              <a:t> A[ </a:t>
            </a:r>
            <a:r>
              <a:rPr lang="en-US" i="1" smtClean="0"/>
              <a:t>j</a:t>
            </a:r>
            <a:r>
              <a:rPr lang="en-US" smtClean="0"/>
              <a:t> ] &lt; A[</a:t>
            </a:r>
            <a:r>
              <a:rPr lang="en-US" i="1" smtClean="0"/>
              <a:t> j </a:t>
            </a:r>
            <a:r>
              <a:rPr lang="en-US" smtClean="0"/>
              <a:t>− 1]</a:t>
            </a:r>
          </a:p>
          <a:p>
            <a:pPr>
              <a:buFont typeface="Monotype Sorts" pitchFamily="2" charset="2"/>
              <a:buNone/>
            </a:pPr>
            <a:r>
              <a:rPr lang="en-US" smtClean="0"/>
              <a:t>4 				</a:t>
            </a:r>
            <a:r>
              <a:rPr lang="en-US" b="1" smtClean="0"/>
              <a:t>then </a:t>
            </a:r>
            <a:r>
              <a:rPr lang="en-US" smtClean="0"/>
              <a:t>exchange A[ </a:t>
            </a:r>
            <a:r>
              <a:rPr lang="en-US" i="1" smtClean="0"/>
              <a:t>j </a:t>
            </a:r>
            <a:r>
              <a:rPr lang="en-US" smtClean="0"/>
              <a:t>] ↔ A[</a:t>
            </a:r>
            <a:r>
              <a:rPr lang="en-US" i="1" smtClean="0"/>
              <a:t> j </a:t>
            </a:r>
            <a:r>
              <a:rPr lang="en-US" smtClean="0"/>
              <a:t>− 1]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Bubblesort Example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Let the array A={60,42,75,83,27}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5400" y="2362200"/>
          <a:ext cx="6629401" cy="3505200"/>
        </p:xfrm>
        <a:graphic>
          <a:graphicData uri="http://schemas.openxmlformats.org/drawingml/2006/table">
            <a:tbl>
              <a:tblPr/>
              <a:tblGrid>
                <a:gridCol w="726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6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5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96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3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96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30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96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latin typeface="Calibri"/>
                          <a:ea typeface="Calibri"/>
                          <a:cs typeface="Times New Roman"/>
                        </a:rPr>
                        <a:t>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latin typeface="Calibri"/>
                          <a:ea typeface="Calibri"/>
                          <a:cs typeface="Times New Roman"/>
                        </a:rPr>
                        <a:t>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latin typeface="Calibri"/>
                          <a:ea typeface="Calibri"/>
                          <a:cs typeface="Times New Roman"/>
                        </a:rPr>
                        <a:t>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latin typeface="Calibri"/>
                          <a:ea typeface="Calibri"/>
                          <a:cs typeface="Times New Roman"/>
                        </a:rPr>
                        <a:t>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latin typeface="Calibri"/>
                          <a:ea typeface="Calibri"/>
                          <a:cs typeface="Times New Roman"/>
                        </a:rPr>
                        <a:t>27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latin typeface="Calibri"/>
                          <a:ea typeface="Calibri"/>
                          <a:cs typeface="Times New Roman"/>
                        </a:rPr>
                        <a:t>42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latin typeface="Calibri"/>
                          <a:ea typeface="Calibri"/>
                          <a:cs typeface="Times New Roman"/>
                        </a:rPr>
                        <a:t>42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latin typeface="Calibri"/>
                          <a:ea typeface="Calibri"/>
                          <a:cs typeface="Times New Roman"/>
                        </a:rPr>
                        <a:t>42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latin typeface="Calibri"/>
                          <a:ea typeface="Calibri"/>
                          <a:cs typeface="Times New Roman"/>
                        </a:rPr>
                        <a:t>27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latin typeface="Calibri"/>
                          <a:ea typeface="Calibri"/>
                          <a:cs typeface="Times New Roman"/>
                        </a:rPr>
                        <a:t>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latin typeface="Calibri"/>
                          <a:ea typeface="Calibri"/>
                          <a:cs typeface="Times New Roman"/>
                        </a:rPr>
                        <a:t>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latin typeface="Calibri"/>
                          <a:ea typeface="Calibri"/>
                          <a:cs typeface="Times New Roman"/>
                        </a:rPr>
                        <a:t>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latin typeface="Calibri"/>
                          <a:ea typeface="Calibri"/>
                          <a:cs typeface="Times New Roman"/>
                        </a:rPr>
                        <a:t>27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latin typeface="Calibri"/>
                          <a:ea typeface="Calibri"/>
                          <a:cs typeface="Times New Roman"/>
                        </a:rPr>
                        <a:t>42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latin typeface="Calibri"/>
                          <a:ea typeface="Calibri"/>
                          <a:cs typeface="Times New Roman"/>
                        </a:rPr>
                        <a:t>42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latin typeface="Calibri"/>
                          <a:ea typeface="Calibri"/>
                          <a:cs typeface="Times New Roman"/>
                        </a:rPr>
                        <a:t>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latin typeface="Calibri"/>
                          <a:ea typeface="Calibri"/>
                          <a:cs typeface="Times New Roman"/>
                        </a:rPr>
                        <a:t>27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latin typeface="Calibri"/>
                          <a:ea typeface="Calibri"/>
                          <a:cs typeface="Times New Roman"/>
                        </a:rPr>
                        <a:t>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latin typeface="Calibri"/>
                          <a:ea typeface="Calibri"/>
                          <a:cs typeface="Times New Roman"/>
                        </a:rPr>
                        <a:t>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latin typeface="Calibri"/>
                          <a:ea typeface="Calibri"/>
                          <a:cs typeface="Times New Roman"/>
                        </a:rPr>
                        <a:t>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latin typeface="Calibri"/>
                          <a:ea typeface="Calibri"/>
                          <a:cs typeface="Times New Roman"/>
                        </a:rPr>
                        <a:t>27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latin typeface="Calibri"/>
                          <a:ea typeface="Calibri"/>
                          <a:cs typeface="Times New Roman"/>
                        </a:rPr>
                        <a:t>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latin typeface="Calibri"/>
                          <a:ea typeface="Calibri"/>
                          <a:cs typeface="Times New Roman"/>
                        </a:rPr>
                        <a:t>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latin typeface="Calibri"/>
                          <a:ea typeface="Calibri"/>
                          <a:cs typeface="Times New Roman"/>
                        </a:rPr>
                        <a:t>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latin typeface="Calibri"/>
                          <a:ea typeface="Calibri"/>
                          <a:cs typeface="Times New Roman"/>
                        </a:rPr>
                        <a:t>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Bubblesort Example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3429000" y="4267200"/>
          <a:ext cx="4724401" cy="2278380"/>
        </p:xfrm>
        <a:graphic>
          <a:graphicData uri="http://schemas.openxmlformats.org/drawingml/2006/table">
            <a:tbl>
              <a:tblPr/>
              <a:tblGrid>
                <a:gridCol w="517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4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42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09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42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09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42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56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latin typeface="+mn-lt"/>
                          <a:ea typeface="Calibri"/>
                          <a:cs typeface="Times New Roman"/>
                        </a:rPr>
                        <a:t>27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latin typeface="+mn-lt"/>
                          <a:ea typeface="Calibri"/>
                          <a:cs typeface="Times New Roman"/>
                        </a:rPr>
                        <a:t>27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6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latin typeface="+mn-lt"/>
                          <a:ea typeface="Calibri"/>
                          <a:cs typeface="Times New Roman"/>
                        </a:rPr>
                        <a:t>27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6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latin typeface="+mn-lt"/>
                          <a:ea typeface="Calibri"/>
                          <a:cs typeface="Times New Roman"/>
                        </a:rPr>
                        <a:t>27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6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latin typeface="+mn-lt"/>
                          <a:ea typeface="Calibri"/>
                          <a:cs typeface="Times New Roman"/>
                        </a:rPr>
                        <a:t>27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latin typeface="+mn-lt"/>
                          <a:ea typeface="Calibri"/>
                          <a:cs typeface="Times New Roman"/>
                        </a:rPr>
                        <a:t>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latin typeface="+mn-lt"/>
                          <a:ea typeface="Calibri"/>
                          <a:cs typeface="Times New Roman"/>
                        </a:rPr>
                        <a:t>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latin typeface="+mn-lt"/>
                          <a:ea typeface="Calibri"/>
                          <a:cs typeface="Times New Roman"/>
                        </a:rPr>
                        <a:t>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6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latin typeface="+mn-lt"/>
                          <a:ea typeface="Calibri"/>
                          <a:cs typeface="Times New Roman"/>
                        </a:rPr>
                        <a:t>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6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latin typeface="+mn-lt"/>
                          <a:ea typeface="Calibri"/>
                          <a:cs typeface="Times New Roman"/>
                        </a:rPr>
                        <a:t>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latin typeface="+mn-lt"/>
                          <a:ea typeface="Calibri"/>
                          <a:cs typeface="Times New Roman"/>
                        </a:rPr>
                        <a:t>42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6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latin typeface="+mn-lt"/>
                          <a:ea typeface="Calibri"/>
                          <a:cs typeface="Times New Roman"/>
                        </a:rPr>
                        <a:t>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latin typeface="+mn-lt"/>
                          <a:ea typeface="Calibri"/>
                          <a:cs typeface="Times New Roman"/>
                        </a:rPr>
                        <a:t>42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latin typeface="+mn-lt"/>
                          <a:ea typeface="Calibri"/>
                          <a:cs typeface="Times New Roman"/>
                        </a:rPr>
                        <a:t>42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latin typeface="+mn-lt"/>
                          <a:ea typeface="Calibri"/>
                          <a:cs typeface="Times New Roman"/>
                        </a:rPr>
                        <a:t>42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latin typeface="+mn-lt"/>
                          <a:ea typeface="Calibri"/>
                          <a:cs typeface="Times New Roman"/>
                        </a:rPr>
                        <a:t>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6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latin typeface="+mn-lt"/>
                          <a:ea typeface="Calibri"/>
                          <a:cs typeface="Times New Roman"/>
                        </a:rPr>
                        <a:t>42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6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latin typeface="+mn-lt"/>
                          <a:ea typeface="Calibri"/>
                          <a:cs typeface="Times New Roman"/>
                        </a:rPr>
                        <a:t>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latin typeface="+mn-lt"/>
                          <a:ea typeface="Calibri"/>
                          <a:cs typeface="Times New Roman"/>
                        </a:rPr>
                        <a:t>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latin typeface="+mn-lt"/>
                          <a:ea typeface="Calibri"/>
                          <a:cs typeface="Times New Roman"/>
                        </a:rPr>
                        <a:t>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latin typeface="+mn-lt"/>
                          <a:ea typeface="Calibri"/>
                          <a:cs typeface="Times New Roman"/>
                        </a:rPr>
                        <a:t>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6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latin typeface="+mn-lt"/>
                          <a:ea typeface="Calibri"/>
                          <a:cs typeface="Times New Roman"/>
                        </a:rPr>
                        <a:t>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6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latin typeface="+mn-lt"/>
                          <a:ea typeface="Calibri"/>
                          <a:cs typeface="Times New Roman"/>
                        </a:rPr>
                        <a:t>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6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latin typeface="+mn-lt"/>
                          <a:ea typeface="Calibri"/>
                          <a:cs typeface="Times New Roman"/>
                        </a:rPr>
                        <a:t>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latin typeface="+mn-lt"/>
                          <a:ea typeface="Calibri"/>
                          <a:cs typeface="Times New Roman"/>
                        </a:rPr>
                        <a:t>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209" name="Text Box 6"/>
          <p:cNvSpPr txBox="1">
            <a:spLocks noChangeArrowheads="1"/>
          </p:cNvSpPr>
          <p:nvPr/>
        </p:nvSpPr>
        <p:spPr bwMode="auto">
          <a:xfrm>
            <a:off x="685800" y="2667000"/>
            <a:ext cx="1522413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</a:rPr>
              <a:t>One Pass</a:t>
            </a:r>
          </a:p>
        </p:txBody>
      </p:sp>
      <p:sp>
        <p:nvSpPr>
          <p:cNvPr id="5210" name="Text Box 7"/>
          <p:cNvSpPr txBox="1">
            <a:spLocks noChangeArrowheads="1"/>
          </p:cNvSpPr>
          <p:nvPr/>
        </p:nvSpPr>
        <p:spPr bwMode="auto">
          <a:xfrm>
            <a:off x="609600" y="4724400"/>
            <a:ext cx="1981200" cy="15700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</a:rPr>
              <a:t>Array after</a:t>
            </a:r>
          </a:p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</a:rPr>
              <a:t> Completion</a:t>
            </a:r>
          </a:p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</a:rPr>
              <a:t>of Each Pass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429000" y="1524000"/>
          <a:ext cx="4724401" cy="2286000"/>
        </p:xfrm>
        <a:graphic>
          <a:graphicData uri="http://schemas.openxmlformats.org/drawingml/2006/table">
            <a:tbl>
              <a:tblPr/>
              <a:tblGrid>
                <a:gridCol w="517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42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09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42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09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42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latin typeface="+mn-lt"/>
                          <a:ea typeface="Calibri"/>
                          <a:cs typeface="Times New Roman"/>
                        </a:rPr>
                        <a:t>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6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latin typeface="+mn-lt"/>
                          <a:ea typeface="Calibri"/>
                          <a:cs typeface="Times New Roman"/>
                        </a:rPr>
                        <a:t>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6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latin typeface="+mn-lt"/>
                          <a:ea typeface="Calibri"/>
                          <a:cs typeface="Times New Roman"/>
                        </a:rPr>
                        <a:t>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6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latin typeface="+mn-lt"/>
                          <a:ea typeface="Calibri"/>
                          <a:cs typeface="Times New Roman"/>
                        </a:rPr>
                        <a:t>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latin typeface="+mn-lt"/>
                          <a:ea typeface="Calibri"/>
                          <a:cs typeface="Times New Roman"/>
                        </a:rPr>
                        <a:t>27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latin typeface="+mn-lt"/>
                          <a:ea typeface="Calibri"/>
                          <a:cs typeface="Times New Roman"/>
                        </a:rPr>
                        <a:t>42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latin typeface="+mn-lt"/>
                          <a:ea typeface="Calibri"/>
                          <a:cs typeface="Times New Roman"/>
                        </a:rPr>
                        <a:t>42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6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latin typeface="+mn-lt"/>
                          <a:ea typeface="Calibri"/>
                          <a:cs typeface="Times New Roman"/>
                        </a:rPr>
                        <a:t>42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6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latin typeface="+mn-lt"/>
                          <a:ea typeface="Calibri"/>
                          <a:cs typeface="Times New Roman"/>
                        </a:rPr>
                        <a:t>27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latin typeface="+mn-lt"/>
                          <a:ea typeface="Calibri"/>
                          <a:cs typeface="Times New Roman"/>
                        </a:rPr>
                        <a:t>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latin typeface="+mn-lt"/>
                          <a:ea typeface="Calibri"/>
                          <a:cs typeface="Times New Roman"/>
                        </a:rPr>
                        <a:t>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6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latin typeface="+mn-lt"/>
                          <a:ea typeface="Calibri"/>
                          <a:cs typeface="Times New Roman"/>
                        </a:rPr>
                        <a:t>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latin typeface="+mn-lt"/>
                          <a:ea typeface="Calibri"/>
                          <a:cs typeface="Times New Roman"/>
                        </a:rPr>
                        <a:t>27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latin typeface="+mn-lt"/>
                          <a:ea typeface="Calibri"/>
                          <a:cs typeface="Times New Roman"/>
                        </a:rPr>
                        <a:t>42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6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latin typeface="+mn-lt"/>
                          <a:ea typeface="Calibri"/>
                          <a:cs typeface="Times New Roman"/>
                        </a:rPr>
                        <a:t>42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latin typeface="+mn-lt"/>
                          <a:ea typeface="Calibri"/>
                          <a:cs typeface="Times New Roman"/>
                        </a:rPr>
                        <a:t>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6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latin typeface="+mn-lt"/>
                          <a:ea typeface="Calibri"/>
                          <a:cs typeface="Times New Roman"/>
                        </a:rPr>
                        <a:t>27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6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latin typeface="+mn-lt"/>
                          <a:ea typeface="Calibri"/>
                          <a:cs typeface="Times New Roman"/>
                        </a:rPr>
                        <a:t>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latin typeface="+mn-lt"/>
                          <a:ea typeface="Calibri"/>
                          <a:cs typeface="Times New Roman"/>
                        </a:rPr>
                        <a:t>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latin typeface="+mn-lt"/>
                          <a:ea typeface="Calibri"/>
                          <a:cs typeface="Times New Roman"/>
                        </a:rPr>
                        <a:t>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latin typeface="+mn-lt"/>
                          <a:ea typeface="Calibri"/>
                          <a:cs typeface="Times New Roman"/>
                        </a:rPr>
                        <a:t>27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latin typeface="+mn-lt"/>
                          <a:ea typeface="Calibri"/>
                          <a:cs typeface="Times New Roman"/>
                        </a:rPr>
                        <a:t>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latin typeface="+mn-lt"/>
                          <a:ea typeface="Calibri"/>
                          <a:cs typeface="Times New Roman"/>
                        </a:rPr>
                        <a:t>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latin typeface="+mn-lt"/>
                          <a:ea typeface="Calibri"/>
                          <a:cs typeface="Times New Roman"/>
                        </a:rPr>
                        <a:t>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latin typeface="+mn-lt"/>
                          <a:ea typeface="Calibri"/>
                          <a:cs typeface="Times New Roman"/>
                        </a:rPr>
                        <a:t>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Bubblesort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Sorts in place</a:t>
            </a:r>
          </a:p>
          <a:p>
            <a:r>
              <a:rPr lang="en-US" smtClean="0"/>
              <a:t>Sorts O(n</a:t>
            </a:r>
            <a:r>
              <a:rPr lang="en-US" baseline="30000" smtClean="0"/>
              <a:t>2</a:t>
            </a:r>
            <a:r>
              <a:rPr lang="en-US" smtClean="0"/>
              <a:t>) comparisons and swaps</a:t>
            </a:r>
          </a:p>
          <a:p>
            <a:r>
              <a:rPr lang="en-US" smtClean="0"/>
              <a:t>Adaptive: O(n) when nearly sorted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Quicksort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mtClean="0"/>
              <a:t>Another divide-and-conquer algorithm</a:t>
            </a:r>
          </a:p>
          <a:p>
            <a:r>
              <a:rPr lang="en-US" b="1" smtClean="0"/>
              <a:t>Divide: </a:t>
            </a:r>
            <a:r>
              <a:rPr lang="en-US" smtClean="0"/>
              <a:t>The array A[p..r] is </a:t>
            </a:r>
            <a:r>
              <a:rPr lang="en-US" i="1" smtClean="0">
                <a:solidFill>
                  <a:schemeClr val="tx2"/>
                </a:solidFill>
              </a:rPr>
              <a:t>partitioned</a:t>
            </a:r>
            <a:r>
              <a:rPr lang="en-US" smtClean="0"/>
              <a:t> into two (possibly-empty) subarrays A[p..q-1] and A[q+1..r] </a:t>
            </a:r>
          </a:p>
          <a:p>
            <a:pPr lvl="1"/>
            <a:r>
              <a:rPr lang="en-US" smtClean="0"/>
              <a:t>Invariant: All elements in A[p..q-1] are less than all elements in A[q+1..r]</a:t>
            </a:r>
          </a:p>
          <a:p>
            <a:r>
              <a:rPr lang="en-US" b="1" smtClean="0"/>
              <a:t>Conquer: </a:t>
            </a:r>
            <a:r>
              <a:rPr lang="en-US" smtClean="0"/>
              <a:t>The subarrays are recursively sorted by calls to quicksort</a:t>
            </a:r>
          </a:p>
          <a:p>
            <a:r>
              <a:rPr lang="en-US" b="1" smtClean="0"/>
              <a:t>Combine: </a:t>
            </a:r>
            <a:r>
              <a:rPr lang="en-US" smtClean="0"/>
              <a:t>No combining step: two subarrays form an already-sorted array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Partition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458200" cy="4953000"/>
          </a:xfrm>
        </p:spPr>
        <p:txBody>
          <a:bodyPr/>
          <a:lstStyle/>
          <a:p>
            <a:r>
              <a:rPr lang="en-US" smtClean="0"/>
              <a:t>Clearly, all the action takes place in the </a:t>
            </a:r>
            <a:r>
              <a:rPr lang="en-US" b="1" smtClean="0"/>
              <a:t>partition()</a:t>
            </a:r>
            <a:r>
              <a:rPr lang="en-US" smtClean="0"/>
              <a:t> function</a:t>
            </a:r>
          </a:p>
          <a:p>
            <a:pPr lvl="1"/>
            <a:r>
              <a:rPr lang="en-US" smtClean="0"/>
              <a:t>Rearranges the subarray in place</a:t>
            </a:r>
          </a:p>
          <a:p>
            <a:pPr lvl="1"/>
            <a:r>
              <a:rPr lang="en-US" smtClean="0"/>
              <a:t>End result: </a:t>
            </a:r>
          </a:p>
          <a:p>
            <a:pPr lvl="2"/>
            <a:r>
              <a:rPr lang="en-US" smtClean="0"/>
              <a:t>Two subarrays</a:t>
            </a:r>
          </a:p>
          <a:p>
            <a:pPr lvl="2"/>
            <a:r>
              <a:rPr lang="en-US" smtClean="0"/>
              <a:t>All values in first subarray </a:t>
            </a:r>
            <a:r>
              <a:rPr lang="en-US" smtClean="0">
                <a:sym typeface="Symbol" pitchFamily="18" charset="2"/>
              </a:rPr>
              <a:t> all values in second subarray</a:t>
            </a:r>
          </a:p>
          <a:p>
            <a:pPr lvl="1"/>
            <a:r>
              <a:rPr lang="en-US" smtClean="0"/>
              <a:t>Returns the index of the “pivot” element separating the two subarrays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Quicksort Code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800" smtClean="0"/>
              <a:t>Quicksort(A, </a:t>
            </a:r>
            <a:r>
              <a:rPr lang="en-US" sz="2800" i="1" smtClean="0"/>
              <a:t>p</a:t>
            </a:r>
            <a:r>
              <a:rPr lang="en-US" sz="2800" smtClean="0"/>
              <a:t>, </a:t>
            </a:r>
            <a:r>
              <a:rPr lang="en-US" sz="2800" i="1" smtClean="0"/>
              <a:t>r</a:t>
            </a:r>
            <a:r>
              <a:rPr lang="en-US" sz="2800" smtClean="0"/>
              <a:t>)</a:t>
            </a:r>
          </a:p>
          <a:p>
            <a:pPr>
              <a:buFont typeface="Monotype Sorts" pitchFamily="2" charset="2"/>
              <a:buNone/>
            </a:pPr>
            <a:r>
              <a:rPr lang="en-US" sz="2800" smtClean="0"/>
              <a:t>1    if (</a:t>
            </a:r>
            <a:r>
              <a:rPr lang="en-US" sz="2800" i="1" smtClean="0"/>
              <a:t>p</a:t>
            </a:r>
            <a:r>
              <a:rPr lang="en-US" sz="2800" smtClean="0"/>
              <a:t> &lt; </a:t>
            </a:r>
            <a:r>
              <a:rPr lang="en-US" sz="2800" i="1" smtClean="0"/>
              <a:t>r</a:t>
            </a:r>
            <a:r>
              <a:rPr lang="en-US" sz="2800" smtClean="0"/>
              <a:t>)</a:t>
            </a:r>
          </a:p>
          <a:p>
            <a:pPr>
              <a:buFont typeface="Monotype Sorts" pitchFamily="2" charset="2"/>
              <a:buNone/>
            </a:pPr>
            <a:r>
              <a:rPr lang="en-US" sz="2800" smtClean="0"/>
              <a:t>2        </a:t>
            </a:r>
            <a:r>
              <a:rPr lang="en-US" sz="2800" i="1" smtClean="0"/>
              <a:t>q</a:t>
            </a:r>
            <a:r>
              <a:rPr lang="en-US" sz="2800" smtClean="0"/>
              <a:t> = Partition(A, </a:t>
            </a:r>
            <a:r>
              <a:rPr lang="en-US" sz="2800" i="1" smtClean="0"/>
              <a:t>p</a:t>
            </a:r>
            <a:r>
              <a:rPr lang="en-US" sz="2800" smtClean="0"/>
              <a:t>, </a:t>
            </a:r>
            <a:r>
              <a:rPr lang="en-US" sz="2800" i="1" smtClean="0"/>
              <a:t>r</a:t>
            </a:r>
            <a:r>
              <a:rPr lang="en-US" sz="2800" smtClean="0"/>
              <a:t>);</a:t>
            </a:r>
          </a:p>
          <a:p>
            <a:pPr>
              <a:buFont typeface="Monotype Sorts" pitchFamily="2" charset="2"/>
              <a:buNone/>
            </a:pPr>
            <a:r>
              <a:rPr lang="en-US" sz="2800" smtClean="0"/>
              <a:t>3        Quicksort(A, </a:t>
            </a:r>
            <a:r>
              <a:rPr lang="en-US" sz="2800" i="1" smtClean="0"/>
              <a:t>p</a:t>
            </a:r>
            <a:r>
              <a:rPr lang="en-US" sz="2800" smtClean="0"/>
              <a:t>, </a:t>
            </a:r>
            <a:r>
              <a:rPr lang="en-US" sz="2800" i="1" smtClean="0"/>
              <a:t>q</a:t>
            </a:r>
            <a:r>
              <a:rPr lang="en-US" sz="2800" smtClean="0"/>
              <a:t>–1);</a:t>
            </a:r>
          </a:p>
          <a:p>
            <a:pPr>
              <a:buFont typeface="Monotype Sorts" pitchFamily="2" charset="2"/>
              <a:buNone/>
            </a:pPr>
            <a:r>
              <a:rPr lang="en-US" sz="2800" smtClean="0"/>
              <a:t>4        Quicksort(A, </a:t>
            </a:r>
            <a:r>
              <a:rPr lang="en-US" sz="2800" i="1" smtClean="0"/>
              <a:t>q</a:t>
            </a:r>
            <a:r>
              <a:rPr lang="en-US" sz="2800" smtClean="0"/>
              <a:t>+1, </a:t>
            </a:r>
            <a:r>
              <a:rPr lang="en-US" sz="2800" i="1" smtClean="0"/>
              <a:t>r</a:t>
            </a:r>
            <a:r>
              <a:rPr lang="en-US" sz="2800" smtClean="0"/>
              <a:t>);</a:t>
            </a:r>
          </a:p>
          <a:p>
            <a:pPr>
              <a:buFont typeface="Monotype Sorts" pitchFamily="2" charset="2"/>
              <a:buNone/>
            </a:pPr>
            <a:r>
              <a:rPr lang="en-US" sz="2800" smtClean="0"/>
              <a:t>  </a:t>
            </a:r>
          </a:p>
          <a:p>
            <a:pPr>
              <a:buFont typeface="Monotype Sorts" pitchFamily="2" charset="2"/>
              <a:buNone/>
            </a:pPr>
            <a:r>
              <a:rPr lang="en-US" sz="2800" smtClean="0"/>
              <a:t>   Initially </a:t>
            </a:r>
            <a:r>
              <a:rPr lang="en-US" sz="2800" i="1" smtClean="0"/>
              <a:t>p</a:t>
            </a:r>
            <a:r>
              <a:rPr lang="en-US" sz="2800" smtClean="0"/>
              <a:t> = 1 and</a:t>
            </a:r>
            <a:r>
              <a:rPr lang="en-US" sz="2800" i="1" smtClean="0"/>
              <a:t> r </a:t>
            </a:r>
            <a:r>
              <a:rPr lang="en-US" sz="2800" smtClean="0"/>
              <a:t>= </a:t>
            </a:r>
            <a:r>
              <a:rPr lang="en-US" sz="2800" i="1" smtClean="0"/>
              <a:t>n</a:t>
            </a:r>
            <a:r>
              <a:rPr lang="en-US" sz="280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Partition In Words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648200"/>
          </a:xfrm>
        </p:spPr>
        <p:txBody>
          <a:bodyPr/>
          <a:lstStyle/>
          <a:p>
            <a:r>
              <a:rPr lang="en-US" smtClean="0"/>
              <a:t>Partition(A, </a:t>
            </a:r>
            <a:r>
              <a:rPr lang="en-US" i="1" smtClean="0"/>
              <a:t>p</a:t>
            </a:r>
            <a:r>
              <a:rPr lang="en-US" smtClean="0"/>
              <a:t>, </a:t>
            </a:r>
            <a:r>
              <a:rPr lang="en-US" i="1" smtClean="0"/>
              <a:t>r</a:t>
            </a:r>
            <a:r>
              <a:rPr lang="en-US" smtClean="0"/>
              <a:t>):</a:t>
            </a:r>
          </a:p>
          <a:p>
            <a:pPr lvl="1"/>
            <a:r>
              <a:rPr lang="en-US" smtClean="0"/>
              <a:t>Select an element to act as the “pivot” (</a:t>
            </a:r>
            <a:r>
              <a:rPr lang="en-US" i="1" smtClean="0">
                <a:solidFill>
                  <a:schemeClr val="accent1"/>
                </a:solidFill>
              </a:rPr>
              <a:t>which?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Grow two regions, A[p..</a:t>
            </a:r>
            <a:r>
              <a:rPr lang="en-US" i="1" smtClean="0"/>
              <a:t>i</a:t>
            </a:r>
            <a:r>
              <a:rPr lang="en-US" smtClean="0"/>
              <a:t>] and A[</a:t>
            </a:r>
            <a:r>
              <a:rPr lang="en-US" i="1" smtClean="0"/>
              <a:t>i</a:t>
            </a:r>
            <a:r>
              <a:rPr lang="en-US" smtClean="0"/>
              <a:t>+1..</a:t>
            </a:r>
            <a:r>
              <a:rPr lang="en-US" i="1" smtClean="0"/>
              <a:t>j</a:t>
            </a:r>
            <a:r>
              <a:rPr lang="en-US" smtClean="0"/>
              <a:t>-1]</a:t>
            </a:r>
          </a:p>
          <a:p>
            <a:pPr lvl="2"/>
            <a:r>
              <a:rPr lang="en-US" smtClean="0"/>
              <a:t>All elements in A[p..</a:t>
            </a:r>
            <a:r>
              <a:rPr lang="en-US" i="1" smtClean="0"/>
              <a:t>i</a:t>
            </a:r>
            <a:r>
              <a:rPr lang="en-US" smtClean="0"/>
              <a:t>] &lt;= pivot</a:t>
            </a:r>
          </a:p>
          <a:p>
            <a:pPr lvl="2"/>
            <a:r>
              <a:rPr lang="en-US" smtClean="0"/>
              <a:t>All elements in A[</a:t>
            </a:r>
            <a:r>
              <a:rPr lang="en-US" i="1" smtClean="0"/>
              <a:t>i</a:t>
            </a:r>
            <a:r>
              <a:rPr lang="en-US" smtClean="0"/>
              <a:t>+1..</a:t>
            </a:r>
            <a:r>
              <a:rPr lang="en-US" i="1" smtClean="0"/>
              <a:t>j</a:t>
            </a:r>
            <a:r>
              <a:rPr lang="en-US" smtClean="0"/>
              <a:t>-1] &gt; pivot</a:t>
            </a:r>
          </a:p>
          <a:p>
            <a:pPr lvl="1"/>
            <a:endParaRPr lang="en-US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uter-bunny.blue">
  <a:themeElements>
    <a:clrScheme name="">
      <a:dk1>
        <a:srgbClr val="000000"/>
      </a:dk1>
      <a:lt1>
        <a:srgbClr val="FFFFFF"/>
      </a:lt1>
      <a:dk2>
        <a:srgbClr val="CC0000"/>
      </a:dk2>
      <a:lt2>
        <a:srgbClr val="969696"/>
      </a:lt2>
      <a:accent1>
        <a:srgbClr val="0033CC"/>
      </a:accent1>
      <a:accent2>
        <a:srgbClr val="339933"/>
      </a:accent2>
      <a:accent3>
        <a:srgbClr val="FFFFFF"/>
      </a:accent3>
      <a:accent4>
        <a:srgbClr val="000000"/>
      </a:accent4>
      <a:accent5>
        <a:srgbClr val="AAADE2"/>
      </a:accent5>
      <a:accent6>
        <a:srgbClr val="2D8A2D"/>
      </a:accent6>
      <a:hlink>
        <a:srgbClr val="9900CC"/>
      </a:hlink>
      <a:folHlink>
        <a:srgbClr val="B2B2B2"/>
      </a:folHlink>
    </a:clrScheme>
    <a:fontScheme name="computer-bunny.blue.pot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mputer-bunny.blue.pot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uter-bunny.blue.pot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.pot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.pot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.pot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.pot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.pot 8">
        <a:dk1>
          <a:srgbClr val="000000"/>
        </a:dk1>
        <a:lt1>
          <a:srgbClr val="FFFFFF"/>
        </a:lt1>
        <a:dk2>
          <a:srgbClr val="CC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K:\doc\Presentations\computer-bunny.blue.pot</Template>
  <TotalTime>31700</TotalTime>
  <Words>448</Words>
  <Application>Microsoft Office PowerPoint</Application>
  <PresentationFormat>On-screen Show (4:3)</PresentationFormat>
  <Paragraphs>144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Courier New</vt:lpstr>
      <vt:lpstr>Monotype Sorts</vt:lpstr>
      <vt:lpstr>Symbol</vt:lpstr>
      <vt:lpstr>Times New Roman</vt:lpstr>
      <vt:lpstr>computer-bunny.blue</vt:lpstr>
      <vt:lpstr>CSC 201: Design and Analysis of Algorithms Lecture # 8</vt:lpstr>
      <vt:lpstr>Bubblesort</vt:lpstr>
      <vt:lpstr>Bubblesort Example</vt:lpstr>
      <vt:lpstr>Bubblesort Example</vt:lpstr>
      <vt:lpstr>Bubblesort</vt:lpstr>
      <vt:lpstr>Quicksort</vt:lpstr>
      <vt:lpstr>Partition</vt:lpstr>
      <vt:lpstr>Quicksort Code</vt:lpstr>
      <vt:lpstr>Partition In Words</vt:lpstr>
      <vt:lpstr>Partition Code</vt:lpstr>
      <vt:lpstr>Partition   Example</vt:lpstr>
      <vt:lpstr>Partition   Example</vt:lpstr>
      <vt:lpstr>PowerPoint Presentation</vt:lpstr>
    </vt:vector>
  </TitlesOfParts>
  <Company>University of Virginia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332: Algorithms</dc:title>
  <dc:creator>David Luebke</dc:creator>
  <cp:lastModifiedBy>Atif Saeed</cp:lastModifiedBy>
  <cp:revision>168</cp:revision>
  <cp:lastPrinted>1998-11-03T18:33:01Z</cp:lastPrinted>
  <dcterms:created xsi:type="dcterms:W3CDTF">1998-11-02T19:17:54Z</dcterms:created>
  <dcterms:modified xsi:type="dcterms:W3CDTF">2019-09-26T17:10:35Z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95</vt:i4>
  </property>
  <property fmtid="{D5CDD505-2E9C-101B-9397-08002B2CF9AE}" pid="5" name="ScreenSize">
    <vt:i4>3</vt:i4>
  </property>
  <property fmtid="{D5CDD505-2E9C-101B-9397-08002B2CF9AE}" pid="6" name="ScreenUsage">
    <vt:i4>2</vt:i4>
  </property>
  <property fmtid="{D5CDD505-2E9C-101B-9397-08002B2CF9AE}" pid="7" name="MailAddress">
    <vt:lpwstr>luebke@cs.virginia.edu</vt:lpwstr>
  </property>
  <property fmtid="{D5CDD505-2E9C-101B-9397-08002B2CF9AE}" pid="8" name="HomePage">
    <vt:lpwstr>http://www.cs.virginia.edu/~luebke</vt:lpwstr>
  </property>
  <property fmtid="{D5CDD505-2E9C-101B-9397-08002B2CF9AE}" pid="9" name="Other">
    <vt:lpwstr>CS 551: Intro Computer Graphics_x000d_
David Luebke, UVA</vt:lpwstr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\\athena\luebke\public_html\cs332</vt:lpwstr>
  </property>
</Properties>
</file>