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433" r:id="rId2"/>
    <p:sldId id="349" r:id="rId3"/>
    <p:sldId id="439" r:id="rId4"/>
    <p:sldId id="351" r:id="rId5"/>
    <p:sldId id="435" r:id="rId6"/>
    <p:sldId id="434" r:id="rId7"/>
    <p:sldId id="406" r:id="rId8"/>
    <p:sldId id="407" r:id="rId9"/>
    <p:sldId id="354" r:id="rId10"/>
    <p:sldId id="436" r:id="rId11"/>
    <p:sldId id="408" r:id="rId12"/>
    <p:sldId id="405" r:id="rId13"/>
    <p:sldId id="409" r:id="rId14"/>
    <p:sldId id="440" r:id="rId15"/>
    <p:sldId id="410" r:id="rId16"/>
    <p:sldId id="412" r:id="rId17"/>
    <p:sldId id="411" r:id="rId18"/>
    <p:sldId id="413" r:id="rId19"/>
    <p:sldId id="414" r:id="rId20"/>
    <p:sldId id="415" r:id="rId21"/>
    <p:sldId id="417" r:id="rId22"/>
    <p:sldId id="418" r:id="rId23"/>
    <p:sldId id="419" r:id="rId24"/>
    <p:sldId id="420" r:id="rId25"/>
    <p:sldId id="421" r:id="rId26"/>
    <p:sldId id="437" r:id="rId27"/>
    <p:sldId id="422" r:id="rId28"/>
    <p:sldId id="423" r:id="rId29"/>
    <p:sldId id="424" r:id="rId30"/>
    <p:sldId id="425" r:id="rId31"/>
    <p:sldId id="426" r:id="rId32"/>
    <p:sldId id="427" r:id="rId33"/>
    <p:sldId id="428" r:id="rId34"/>
    <p:sldId id="438" r:id="rId35"/>
    <p:sldId id="429" r:id="rId36"/>
    <p:sldId id="430" r:id="rId37"/>
    <p:sldId id="431" r:id="rId38"/>
    <p:sldId id="432" r:id="rId39"/>
    <p:sldId id="395" r:id="rId40"/>
    <p:sldId id="397" r:id="rId41"/>
    <p:sldId id="399" r:id="rId42"/>
    <p:sldId id="401" r:id="rId43"/>
    <p:sldId id="404"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6E8"/>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5" autoAdjust="0"/>
    <p:restoredTop sz="87638" autoAdjust="0"/>
  </p:normalViewPr>
  <p:slideViewPr>
    <p:cSldViewPr>
      <p:cViewPr varScale="1">
        <p:scale>
          <a:sx n="77" d="100"/>
          <a:sy n="77" d="100"/>
        </p:scale>
        <p:origin x="1848" y="58"/>
      </p:cViewPr>
      <p:guideLst>
        <p:guide orient="horz" pos="2160"/>
        <p:guide pos="2880"/>
      </p:guideLst>
    </p:cSldViewPr>
  </p:slideViewPr>
  <p:outlineViewPr>
    <p:cViewPr>
      <p:scale>
        <a:sx n="33" d="100"/>
        <a:sy n="33" d="100"/>
      </p:scale>
      <p:origin x="0" y="15306"/>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5/22/2025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5/22/2025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549718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A </a:t>
            </a:r>
            <a:r>
              <a:rPr lang="en-US" b="1" dirty="0" smtClean="0">
                <a:cs typeface="Arial" charset="0"/>
              </a:rPr>
              <a:t>role </a:t>
            </a:r>
            <a:r>
              <a:rPr lang="en-US" dirty="0" smtClean="0">
                <a:cs typeface="Arial" charset="0"/>
              </a:rPr>
              <a:t>refers to behavior patterns expected of someone occupying a given position in a social unit. In a group, individuals are expected to do certain things because of their position (role) in the group. These roles are generally oriented toward either getting work done or keeping group members happy.</a:t>
            </a:r>
          </a:p>
          <a:p>
            <a:pPr eaLnBrk="1" hangingPunct="1"/>
            <a:endParaRPr lang="en-US" dirty="0" smtClean="0">
              <a:cs typeface="Arial" charset="0"/>
            </a:endParaRPr>
          </a:p>
          <a:p>
            <a:pPr eaLnBrk="1" hangingPunct="1"/>
            <a:r>
              <a:rPr lang="en-US" dirty="0" smtClean="0">
                <a:cs typeface="Arial" charset="0"/>
              </a:rPr>
              <a:t>All groups have </a:t>
            </a:r>
            <a:r>
              <a:rPr lang="en-US" b="1" dirty="0" smtClean="0">
                <a:cs typeface="Arial" charset="0"/>
              </a:rPr>
              <a:t>norms</a:t>
            </a:r>
            <a:r>
              <a:rPr lang="en-US" dirty="0" smtClean="0">
                <a:cs typeface="Arial" charset="0"/>
              </a:rPr>
              <a:t>—standards or expectations that are accepted and shared by a group’s members. Norms dictate things such as work output levels, absenteeism, promptness, and the amount of socializing on the job.</a:t>
            </a:r>
          </a:p>
          <a:p>
            <a:pPr eaLnBrk="1" hangingPunct="1"/>
            <a:endParaRPr lang="en-US" dirty="0" smtClean="0">
              <a:cs typeface="Arial" charset="0"/>
            </a:endParaRPr>
          </a:p>
          <a:p>
            <a:pPr eaLnBrk="1" hangingPunct="1"/>
            <a:r>
              <a:rPr lang="en-US" dirty="0" smtClean="0">
                <a:cs typeface="Arial" charset="0"/>
              </a:rPr>
              <a:t>Because individuals want to be accepted by groups to which they belong, they’re susceptible to pressures to conform. But conformity can go too far, especially when an individual’s opinion differs significantly from that of others in the group. In such a case, the group often exerts intense pressure on the individual to align his or her opinion to conform to others’ opinions, a phenomenon known as </a:t>
            </a:r>
            <a:r>
              <a:rPr lang="en-US" b="1" dirty="0" smtClean="0">
                <a:cs typeface="Arial" charset="0"/>
              </a:rPr>
              <a:t>groupthink</a:t>
            </a:r>
            <a:r>
              <a:rPr lang="en-US" dirty="0" smtClean="0">
                <a:cs typeface="Arial" charset="0"/>
              </a:rPr>
              <a:t>. Groupthink seems to occur when group members hold a positive group image they want to protect and when the group perceives a collective threat to this positive image.</a:t>
            </a:r>
          </a:p>
          <a:p>
            <a:pPr eaLnBrk="1" hangingPunct="1"/>
            <a:endParaRPr lang="en-US" dirty="0" smtClean="0">
              <a:cs typeface="Arial" charset="0"/>
            </a:endParaRP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847982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Early experiments done by Solomon Asch demonstrated the impact conformity has on an individual’s judgment and attitudes. In these experiments, groups of seven or eight people were asked to compare two cards held up by the experimenter. One card had three lines of different lengths and the other had one line that was equal in length to one of the three lines on the other card (see Exhibit 13-4). Each group member was to announce aloud which of the three lines matched the single line. Asch wanted to see what would happen if members began to give incorrect answers. Would pressures to conform cause individuals to give wrong answers just to be consistent with the others? The experiment was “fixed” so that all but one of the members (the unsuspecting subject) were told ahead of time to start giving obviously incorrect answers after one or two rounds. Over many experiments and trials, the unsuspecting subject conformed over a third of the time. </a:t>
            </a:r>
            <a:endParaRPr lang="en-US" dirty="0" smtClean="0"/>
          </a:p>
          <a:p>
            <a:endParaRPr lang="en-US" i="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1745289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A </a:t>
            </a:r>
            <a:r>
              <a:rPr lang="en-US" b="1" dirty="0" smtClean="0">
                <a:cs typeface="Arial" charset="0"/>
              </a:rPr>
              <a:t>role </a:t>
            </a:r>
            <a:r>
              <a:rPr lang="en-US" dirty="0" smtClean="0">
                <a:cs typeface="Arial" charset="0"/>
              </a:rPr>
              <a:t>refers to behavior patterns expected of someone occupying a given position in a social unit. In a group, individuals are expected to do certain things because of their position (role) in the group. These roles are generally oriented toward either getting work done or keeping group members happy.</a:t>
            </a:r>
          </a:p>
          <a:p>
            <a:pPr eaLnBrk="1" hangingPunct="1"/>
            <a:endParaRPr lang="en-US" dirty="0" smtClean="0">
              <a:cs typeface="Arial" charset="0"/>
            </a:endParaRPr>
          </a:p>
          <a:p>
            <a:pPr eaLnBrk="1" hangingPunct="1"/>
            <a:r>
              <a:rPr lang="en-US" dirty="0" smtClean="0">
                <a:cs typeface="Arial" charset="0"/>
              </a:rPr>
              <a:t>All groups have </a:t>
            </a:r>
            <a:r>
              <a:rPr lang="en-US" b="1" dirty="0" smtClean="0">
                <a:cs typeface="Arial" charset="0"/>
              </a:rPr>
              <a:t>norms</a:t>
            </a:r>
            <a:r>
              <a:rPr lang="en-US" dirty="0" smtClean="0">
                <a:cs typeface="Arial" charset="0"/>
              </a:rPr>
              <a:t>—standards or expectations that are accepted and shared by a group’s members. Norms dictate things such as work output levels, absenteeism, promptness, and the amount of socializing on the job.</a:t>
            </a:r>
          </a:p>
          <a:p>
            <a:pPr eaLnBrk="1" hangingPunct="1"/>
            <a:endParaRPr lang="en-US" dirty="0" smtClean="0">
              <a:cs typeface="Arial" charset="0"/>
            </a:endParaRPr>
          </a:p>
          <a:p>
            <a:pPr eaLnBrk="1" hangingPunct="1"/>
            <a:r>
              <a:rPr lang="en-US" dirty="0" smtClean="0">
                <a:cs typeface="Arial" charset="0"/>
              </a:rPr>
              <a:t>Because individuals want to be accepted by groups to which they belong, they’re susceptible to pressures to conform. But conformity can go too far, especially when an individual’s opinion differs significantly from that of others in the group. In such a case, the group often exerts intense pressure on the individual to align his or her opinion to conform to others’ opinions, a phenomenon known as </a:t>
            </a:r>
            <a:r>
              <a:rPr lang="en-US" b="1" dirty="0" smtClean="0">
                <a:cs typeface="Arial" charset="0"/>
              </a:rPr>
              <a:t>groupthink</a:t>
            </a:r>
            <a:r>
              <a:rPr lang="en-US" dirty="0" smtClean="0">
                <a:cs typeface="Arial" charset="0"/>
              </a:rPr>
              <a:t>. Groupthink seems to occur when group members hold a positive group image they want to protect and when the group perceives a collective threat to this positive image.</a:t>
            </a:r>
          </a:p>
          <a:p>
            <a:pPr eaLnBrk="1" hangingPunct="1"/>
            <a:endParaRPr lang="en-US" dirty="0" smtClean="0">
              <a:cs typeface="Arial" charset="0"/>
            </a:endParaRP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431135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Research has generally shown that highly cohesive groups are more effective than are less cohesive ones. However, the relationship between cohesiveness and effectiveness is complex. A key moderating variable is the degree to which the group’s attitude aligns with its goals or with the goals of the organization. (See Exhibit 13-5.)</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464831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Studies show that managers may spend up to 30 hours a week in group meetings. Undoubtedly, a large portion of that time is spent formulating problems, developing solutions, and determining how to implement the solutions. It’s possible, in fact, for groups to be assigned any of the eight steps in the decision-making process.</a:t>
            </a:r>
          </a:p>
          <a:p>
            <a:pPr eaLnBrk="1" hangingPunct="1"/>
            <a:endParaRPr lang="en-US" dirty="0" smtClean="0">
              <a:cs typeface="Arial" charset="0"/>
            </a:endParaRPr>
          </a:p>
          <a:p>
            <a:pPr eaLnBrk="1" hangingPunct="1"/>
            <a:r>
              <a:rPr lang="en-US" dirty="0" smtClean="0">
                <a:cs typeface="Arial" charset="0"/>
              </a:rPr>
              <a:t>What advantages do group decisions have over individual decisions? One is that groups generate more complete information and knowledge. They bring a diversity of experience and perspectives to the decision process that an individual cannot. In addition, groups generate more diverse alternatives because they have a greater amount and diversity of information. Next, groups increase acceptance of a solution. Group</a:t>
            </a:r>
            <a:r>
              <a:rPr lang="en-US" baseline="0" dirty="0" smtClean="0">
                <a:cs typeface="Arial" charset="0"/>
              </a:rPr>
              <a:t> </a:t>
            </a:r>
            <a:r>
              <a:rPr lang="en-US" dirty="0" smtClean="0">
                <a:cs typeface="Arial" charset="0"/>
              </a:rPr>
              <a:t>members are reluctant to fight or undermine a decision they helped develop. Finally, groups increase legitimacy. Decisions made by groups may be perceived as more legitimate than decisions made by one person. </a:t>
            </a:r>
          </a:p>
          <a:p>
            <a:pPr eaLnBrk="1" hangingPunct="1"/>
            <a:endParaRPr lang="en-US" dirty="0" smtClean="0">
              <a:cs typeface="Arial" charset="0"/>
            </a:endParaRPr>
          </a:p>
          <a:p>
            <a:pPr eaLnBrk="1" hangingPunct="1"/>
            <a:r>
              <a:rPr lang="en-US" dirty="0" smtClean="0">
                <a:cs typeface="Arial" charset="0"/>
              </a:rPr>
              <a:t>Group decisions also have disadvantages. One is that groups almost always take more time to reach a solution than it would take an individual. Another is that a dominant and vocal minority can heavily influence the final decision. In addition, groupthink can undermine critical thinking in the group and harm the quality of the final decision. Finally, in a group, members share responsibility, but the responsibility of any single member is ambiguous.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657745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What techniques can managers use to help groups make more creative decisions? Exhibit 13-6 describes three possibilities.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949605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smtClean="0">
                <a:cs typeface="Arial" charset="0"/>
              </a:rPr>
              <a:t>Conflict </a:t>
            </a:r>
            <a:r>
              <a:rPr lang="en-US" dirty="0" smtClean="0">
                <a:cs typeface="Arial" charset="0"/>
              </a:rPr>
              <a:t>is </a:t>
            </a:r>
            <a:r>
              <a:rPr lang="en-US" i="1" dirty="0" smtClean="0">
                <a:cs typeface="Arial" charset="0"/>
              </a:rPr>
              <a:t>perceived </a:t>
            </a:r>
            <a:r>
              <a:rPr lang="en-US" dirty="0" smtClean="0">
                <a:cs typeface="Arial" charset="0"/>
              </a:rPr>
              <a:t>incompatible differences resulting in some form of interference or opposition. Whether the differences are real is irrelevant. If people in a group perceive that differences exist, then there is conflict.</a:t>
            </a:r>
          </a:p>
          <a:p>
            <a:pPr eaLnBrk="1" hangingPunct="1"/>
            <a:r>
              <a:rPr lang="en-US" dirty="0" smtClean="0">
                <a:cs typeface="Arial" charset="0"/>
              </a:rPr>
              <a:t>The </a:t>
            </a:r>
            <a:r>
              <a:rPr lang="en-US" b="1" dirty="0" smtClean="0">
                <a:cs typeface="Arial" charset="0"/>
              </a:rPr>
              <a:t>traditional view of conflict </a:t>
            </a:r>
            <a:r>
              <a:rPr lang="en-US" dirty="0" smtClean="0">
                <a:cs typeface="Arial" charset="0"/>
              </a:rPr>
              <a:t>argues that conflict must be avoided—that it indicates a problem within the group. Another view, the </a:t>
            </a:r>
            <a:r>
              <a:rPr lang="en-US" b="1" dirty="0" smtClean="0">
                <a:cs typeface="Arial" charset="0"/>
              </a:rPr>
              <a:t>human relations view of conflict</a:t>
            </a:r>
            <a:r>
              <a:rPr lang="en-US" dirty="0" smtClean="0">
                <a:cs typeface="Arial" charset="0"/>
              </a:rPr>
              <a:t>, argues that conflict is a natural and inevitable outcome in any group and need not be negative but has the potential to be a positive force in contributing to a group’s performance.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1428920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third and most recent view, the </a:t>
            </a:r>
            <a:r>
              <a:rPr lang="en-US" b="1" dirty="0" smtClean="0">
                <a:cs typeface="Arial" charset="0"/>
              </a:rPr>
              <a:t>interactionist view of conflict</a:t>
            </a:r>
            <a:r>
              <a:rPr lang="en-US" dirty="0" smtClean="0">
                <a:cs typeface="Arial" charset="0"/>
              </a:rPr>
              <a:t>, proposes that not only can conflict be a positive force in a group but that some conflict is </a:t>
            </a:r>
            <a:r>
              <a:rPr lang="en-US" i="1" dirty="0" smtClean="0">
                <a:cs typeface="Arial" charset="0"/>
              </a:rPr>
              <a:t>absolutely necessary </a:t>
            </a:r>
            <a:r>
              <a:rPr lang="en-US" dirty="0" smtClean="0">
                <a:cs typeface="Arial" charset="0"/>
              </a:rPr>
              <a:t>for a group to perform effectively.</a:t>
            </a:r>
          </a:p>
          <a:p>
            <a:pPr eaLnBrk="1" hangingPunct="1"/>
            <a:endParaRPr lang="en-US" dirty="0" smtClean="0">
              <a:cs typeface="Arial" charset="0"/>
            </a:endParaRPr>
          </a:p>
          <a:p>
            <a:pPr eaLnBrk="1" hangingPunct="1"/>
            <a:r>
              <a:rPr lang="en-US" dirty="0" smtClean="0">
                <a:cs typeface="Arial" charset="0"/>
              </a:rPr>
              <a:t>The interactionist view doesn’t suggest that all conflicts are good. Some conflicts—</a:t>
            </a:r>
            <a:r>
              <a:rPr lang="en-US" b="1" dirty="0" smtClean="0">
                <a:cs typeface="Arial" charset="0"/>
              </a:rPr>
              <a:t>functional conflicts</a:t>
            </a:r>
            <a:r>
              <a:rPr lang="en-US" dirty="0" smtClean="0">
                <a:cs typeface="Arial" charset="0"/>
              </a:rPr>
              <a:t>—are constructive and support the goals of the work group and improve its performance. Other conflicts—</a:t>
            </a:r>
            <a:r>
              <a:rPr lang="en-US" b="1" dirty="0" smtClean="0">
                <a:cs typeface="Arial" charset="0"/>
              </a:rPr>
              <a:t>dysfunctional conflicts</a:t>
            </a:r>
            <a:r>
              <a:rPr lang="en-US" dirty="0" smtClean="0">
                <a:cs typeface="Arial" charset="0"/>
              </a:rPr>
              <a:t>—are destructive and prevent a group from achieving its goals.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275308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764283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smtClean="0">
                <a:cs typeface="Arial" charset="0"/>
              </a:rPr>
              <a:t>Task conflict </a:t>
            </a:r>
            <a:r>
              <a:rPr lang="en-US" dirty="0" smtClean="0">
                <a:cs typeface="Arial" charset="0"/>
              </a:rPr>
              <a:t>relates to the content and goals of the work. </a:t>
            </a:r>
            <a:r>
              <a:rPr lang="en-US" b="1" dirty="0" smtClean="0">
                <a:cs typeface="Arial" charset="0"/>
              </a:rPr>
              <a:t>Relationship conflict </a:t>
            </a:r>
            <a:r>
              <a:rPr lang="en-US" dirty="0" smtClean="0">
                <a:cs typeface="Arial" charset="0"/>
              </a:rPr>
              <a:t>focuses on interpersonal relationships.</a:t>
            </a:r>
          </a:p>
          <a:p>
            <a:pPr eaLnBrk="1" hangingPunct="1"/>
            <a:r>
              <a:rPr lang="en-US" b="1" dirty="0" smtClean="0">
                <a:cs typeface="Arial" charset="0"/>
              </a:rPr>
              <a:t>Process conflict </a:t>
            </a:r>
            <a:r>
              <a:rPr lang="en-US" dirty="0" smtClean="0">
                <a:cs typeface="Arial" charset="0"/>
              </a:rPr>
              <a:t>refers to how the work gets done. Research shows that </a:t>
            </a:r>
            <a:r>
              <a:rPr lang="en-US" i="1" dirty="0" smtClean="0">
                <a:cs typeface="Arial" charset="0"/>
              </a:rPr>
              <a:t>relationship c</a:t>
            </a:r>
            <a:r>
              <a:rPr lang="en-US" dirty="0" smtClean="0">
                <a:cs typeface="Arial" charset="0"/>
              </a:rPr>
              <a:t>onflicts are almost always dysfunctional because the interpersonal hostilities increase personality clashes and decrease mutual understanding and the tasks don’t get done. On the other hand, low levels of process conflict and low-to-moderate levels of task conflict are functional. For </a:t>
            </a:r>
            <a:r>
              <a:rPr lang="en-US" i="1" dirty="0" smtClean="0">
                <a:cs typeface="Arial" charset="0"/>
              </a:rPr>
              <a:t>process </a:t>
            </a:r>
            <a:r>
              <a:rPr lang="en-US" dirty="0" smtClean="0">
                <a:cs typeface="Arial" charset="0"/>
              </a:rPr>
              <a:t>conflict to be productive, it must be minimal.</a:t>
            </a:r>
          </a:p>
          <a:p>
            <a:pPr eaLnBrk="1" hangingPunct="1"/>
            <a:r>
              <a:rPr lang="en-US" dirty="0" smtClean="0">
                <a:cs typeface="Arial" charset="0"/>
              </a:rPr>
              <a:t>Otherwise, intense arguments over who should do what may become dysfunctional and can lead to uncertainty about task assignments, increase the time to complete tasks, and result in members working at cross-purposes.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1361436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A </a:t>
            </a:r>
            <a:r>
              <a:rPr lang="en-US" b="1" dirty="0" smtClean="0">
                <a:cs typeface="Arial" charset="0"/>
              </a:rPr>
              <a:t>group </a:t>
            </a:r>
            <a:r>
              <a:rPr lang="en-US" dirty="0" smtClean="0">
                <a:cs typeface="Arial" charset="0"/>
              </a:rPr>
              <a:t>is defined as two or more interacting and interdependent individuals who come together to achieve specific goals. </a:t>
            </a:r>
            <a:r>
              <a:rPr lang="en-US" i="1" dirty="0" smtClean="0">
                <a:cs typeface="Arial" charset="0"/>
              </a:rPr>
              <a:t>Formal groups </a:t>
            </a:r>
            <a:r>
              <a:rPr lang="en-US" dirty="0" smtClean="0">
                <a:cs typeface="Arial" charset="0"/>
              </a:rPr>
              <a:t>are work groups defined by the organization’s structure and have designated work assignments and specific tasks directed at accomplishing organizational goals.</a:t>
            </a:r>
          </a:p>
          <a:p>
            <a:pPr eaLnBrk="1" hangingPunct="1"/>
            <a:endParaRPr lang="en-US" dirty="0" smtClean="0">
              <a:cs typeface="Arial" charset="0"/>
            </a:endParaRPr>
          </a:p>
          <a:p>
            <a:pPr eaLnBrk="1" hangingPunct="1"/>
            <a:r>
              <a:rPr lang="en-US" i="1" dirty="0" smtClean="0">
                <a:cs typeface="Arial" charset="0"/>
              </a:rPr>
              <a:t>Informal groups </a:t>
            </a:r>
            <a:r>
              <a:rPr lang="en-US" dirty="0" smtClean="0">
                <a:cs typeface="Arial" charset="0"/>
              </a:rPr>
              <a:t>are social groups. These groups occur naturally in the workplace and tend to form around friendships and common interests. For example, five employees from different departments who regularly eat lunch together are an informal group.</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100985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the group performance/satisfaction model shows, the impact that group processes have on group performance and member satisfaction is modified by the task the group is doing. More specifically, it’s the </a:t>
            </a:r>
            <a:r>
              <a:rPr lang="en-US" sz="1200" i="1" kern="1200" dirty="0" smtClean="0">
                <a:solidFill>
                  <a:schemeClr val="tx1"/>
                </a:solidFill>
                <a:effectLst/>
                <a:latin typeface="+mn-lt"/>
                <a:ea typeface="+mn-ea"/>
                <a:cs typeface="+mn-cs"/>
              </a:rPr>
              <a:t>complexity </a:t>
            </a:r>
            <a:r>
              <a:rPr lang="en-US" sz="1200" kern="1200" dirty="0" smtClean="0">
                <a:solidFill>
                  <a:schemeClr val="tx1"/>
                </a:solidFill>
                <a:effectLst/>
                <a:latin typeface="+mn-lt"/>
                <a:ea typeface="+mn-ea"/>
                <a:cs typeface="+mn-cs"/>
              </a:rPr>
              <a:t>and </a:t>
            </a:r>
            <a:r>
              <a:rPr lang="en-US" sz="1200" i="1" kern="1200" dirty="0" smtClean="0">
                <a:solidFill>
                  <a:schemeClr val="tx1"/>
                </a:solidFill>
                <a:effectLst/>
                <a:latin typeface="+mn-lt"/>
                <a:ea typeface="+mn-ea"/>
                <a:cs typeface="+mn-cs"/>
              </a:rPr>
              <a:t>interdependence </a:t>
            </a:r>
            <a:r>
              <a:rPr lang="en-US" sz="1200" kern="1200" dirty="0" smtClean="0">
                <a:solidFill>
                  <a:schemeClr val="tx1"/>
                </a:solidFill>
                <a:effectLst/>
                <a:latin typeface="+mn-lt"/>
                <a:ea typeface="+mn-ea"/>
                <a:cs typeface="+mn-cs"/>
              </a:rPr>
              <a:t>of tasks that influence a group’s effectiveness. </a:t>
            </a:r>
          </a:p>
          <a:p>
            <a:endParaRPr lang="en-US" dirty="0" smtClean="0"/>
          </a:p>
          <a:p>
            <a:r>
              <a:rPr lang="en-US" sz="1200" kern="1200" dirty="0" smtClean="0">
                <a:solidFill>
                  <a:schemeClr val="tx1"/>
                </a:solidFill>
                <a:effectLst/>
                <a:latin typeface="+mn-lt"/>
                <a:ea typeface="+mn-ea"/>
                <a:cs typeface="+mn-cs"/>
              </a:rPr>
              <a:t>Tasks are either simple or complex. Simple tasks are routine and standardized. Complex tasks tend to be novel or nonroutine. It appears that the more complex the task, the more a group benefits from group discussion about alternative work methods.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high degree of interdependence among the tasks that group members must perform means they’ll need to interact more. Thus, effective communication and controlled conflict are most relevant to group performance when tasks are complex and interdependent.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8519295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Most of you are probably familiar with teams, especially if you’ve watched or participated in organized sports events. Work </a:t>
            </a:r>
            <a:r>
              <a:rPr lang="en-US" i="1" dirty="0" smtClean="0">
                <a:cs typeface="Arial" charset="0"/>
              </a:rPr>
              <a:t>teams </a:t>
            </a:r>
            <a:r>
              <a:rPr lang="en-US" dirty="0" smtClean="0">
                <a:cs typeface="Arial" charset="0"/>
              </a:rPr>
              <a:t>differ from work </a:t>
            </a:r>
            <a:r>
              <a:rPr lang="en-US" i="1" dirty="0" smtClean="0">
                <a:cs typeface="Arial" charset="0"/>
              </a:rPr>
              <a:t>groups </a:t>
            </a:r>
            <a:r>
              <a:rPr lang="en-US" dirty="0" smtClean="0">
                <a:cs typeface="Arial" charset="0"/>
              </a:rPr>
              <a:t>and have their own unique traits (see</a:t>
            </a:r>
            <a:r>
              <a:rPr lang="en-US" baseline="0" dirty="0" smtClean="0">
                <a:cs typeface="Arial" charset="0"/>
              </a:rPr>
              <a:t> Exhibit 13-8). </a:t>
            </a:r>
            <a:r>
              <a:rPr lang="en-US" dirty="0" smtClean="0">
                <a:cs typeface="Arial" charset="0"/>
              </a:rPr>
              <a:t>Work groups interact primarily to share information and to make decisions to help each member do his or her job more efficiently and effectively.</a:t>
            </a:r>
          </a:p>
          <a:p>
            <a:pPr eaLnBrk="1" hangingPunct="1"/>
            <a:endParaRPr lang="en-US" dirty="0" smtClean="0">
              <a:cs typeface="Arial" charset="0"/>
            </a:endParaRPr>
          </a:p>
          <a:p>
            <a:pPr eaLnBrk="1" hangingPunct="1"/>
            <a:r>
              <a:rPr lang="en-US" dirty="0" smtClean="0">
                <a:cs typeface="Arial" charset="0"/>
              </a:rPr>
              <a:t>There’s no need or opportunity for work groups to engage in collective work that requires joint effort. On the other hand, </a:t>
            </a:r>
            <a:r>
              <a:rPr lang="en-US" b="1" dirty="0" smtClean="0">
                <a:cs typeface="Arial" charset="0"/>
              </a:rPr>
              <a:t>work teams </a:t>
            </a:r>
            <a:r>
              <a:rPr lang="en-US" dirty="0" smtClean="0">
                <a:cs typeface="Arial" charset="0"/>
              </a:rPr>
              <a:t>are groups whose members work intensely on a specific, common goal using their positive synergy, individual and mutual accountability, and complementary skills.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57850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Sources: </a:t>
            </a:r>
            <a:r>
              <a:rPr lang="en-US" sz="1200" kern="1200" dirty="0" smtClean="0">
                <a:solidFill>
                  <a:schemeClr val="tx1"/>
                </a:solidFill>
                <a:effectLst/>
                <a:latin typeface="+mn-lt"/>
                <a:ea typeface="+mn-ea"/>
                <a:cs typeface="+mn-cs"/>
              </a:rPr>
              <a:t>J. R. Katzenbach and D. K. Smith, “The Wisdom of Teams,” </a:t>
            </a:r>
            <a:r>
              <a:rPr lang="en-US" sz="1200" i="1" kern="1200" dirty="0" smtClean="0">
                <a:solidFill>
                  <a:schemeClr val="tx1"/>
                </a:solidFill>
                <a:effectLst/>
                <a:latin typeface="+mn-lt"/>
                <a:ea typeface="+mn-ea"/>
                <a:cs typeface="+mn-cs"/>
              </a:rPr>
              <a:t>Harvard Business Review</a:t>
            </a:r>
            <a:r>
              <a:rPr lang="en-US" sz="1200" kern="1200" dirty="0" smtClean="0">
                <a:solidFill>
                  <a:schemeClr val="tx1"/>
                </a:solidFill>
                <a:effectLst/>
                <a:latin typeface="+mn-lt"/>
                <a:ea typeface="+mn-ea"/>
                <a:cs typeface="+mn-cs"/>
              </a:rPr>
              <a:t>, July–August 2005, p. 161;</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 J. Fazzari and J. B. Mosca, “Partners in Perfection: Human Resources Facilitating Creation and Ongoing Implementation </a:t>
            </a:r>
            <a:endParaRPr lang="en-US" dirty="0" smtClean="0"/>
          </a:p>
          <a:p>
            <a:r>
              <a:rPr lang="en-US" sz="1200" kern="1200" dirty="0" smtClean="0">
                <a:solidFill>
                  <a:schemeClr val="tx1"/>
                </a:solidFill>
                <a:effectLst/>
                <a:latin typeface="+mn-lt"/>
                <a:ea typeface="+mn-ea"/>
                <a:cs typeface="+mn-cs"/>
              </a:rPr>
              <a:t>of Self-Managed Manufacturing Teams in a Small Medium Enterprise,” </a:t>
            </a:r>
            <a:r>
              <a:rPr lang="en-US" sz="1200" i="1" kern="1200" dirty="0" smtClean="0">
                <a:solidFill>
                  <a:schemeClr val="tx1"/>
                </a:solidFill>
                <a:effectLst/>
                <a:latin typeface="+mn-lt"/>
                <a:ea typeface="+mn-ea"/>
                <a:cs typeface="+mn-cs"/>
              </a:rPr>
              <a:t>Human Resource Development Quarterly, </a:t>
            </a:r>
            <a:r>
              <a:rPr lang="en-US" sz="1200" kern="1200" dirty="0" smtClean="0">
                <a:solidFill>
                  <a:schemeClr val="tx1"/>
                </a:solidFill>
                <a:effectLst/>
                <a:latin typeface="+mn-lt"/>
                <a:ea typeface="+mn-ea"/>
                <a:cs typeface="+mn-cs"/>
              </a:rPr>
              <a:t>Fall 2009, pp. 353–376.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18428671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When work teams first became popular, most were </a:t>
            </a:r>
            <a:r>
              <a:rPr lang="en-US" b="1" dirty="0" smtClean="0">
                <a:cs typeface="Arial" charset="0"/>
              </a:rPr>
              <a:t>problem-solving teams</a:t>
            </a:r>
            <a:r>
              <a:rPr lang="en-US" dirty="0" smtClean="0">
                <a:cs typeface="Arial" charset="0"/>
              </a:rPr>
              <a:t>, teams from the same department or functional area involved in efforts to improve work activities or to solve specific problems. Members share ideas or offer suggestions on how work processes and methods can be improved. However, these teams are rarely given the authority to implement any of their suggested actions.</a:t>
            </a:r>
          </a:p>
          <a:p>
            <a:pPr eaLnBrk="1" hangingPunct="1"/>
            <a:endParaRPr lang="en-US" dirty="0" smtClean="0">
              <a:cs typeface="Arial" charset="0"/>
            </a:endParaRPr>
          </a:p>
          <a:p>
            <a:pPr eaLnBrk="1" hangingPunct="1"/>
            <a:r>
              <a:rPr lang="en-US" dirty="0" smtClean="0">
                <a:cs typeface="Arial" charset="0"/>
              </a:rPr>
              <a:t>Although problem-solving teams were helpful, they didn’t go far enough in getting employees involved in work-related decisions and processes. This shortcoming led to another type of team, a </a:t>
            </a:r>
            <a:r>
              <a:rPr lang="en-US" b="1" dirty="0" smtClean="0">
                <a:cs typeface="Arial" charset="0"/>
              </a:rPr>
              <a:t>self-managed work team</a:t>
            </a:r>
            <a:r>
              <a:rPr lang="en-US" dirty="0" smtClean="0">
                <a:cs typeface="Arial" charset="0"/>
              </a:rPr>
              <a:t>, a formal group of employees who operate without a manager and are responsible for a complete work process or segment. A self-managed team is responsible for getting the work done </a:t>
            </a:r>
            <a:r>
              <a:rPr lang="en-US" i="1" dirty="0" smtClean="0">
                <a:cs typeface="Arial" charset="0"/>
              </a:rPr>
              <a:t>and</a:t>
            </a:r>
            <a:r>
              <a:rPr lang="en-US" i="1" baseline="0" dirty="0" smtClean="0">
                <a:cs typeface="Arial" charset="0"/>
              </a:rPr>
              <a:t> </a:t>
            </a:r>
            <a:r>
              <a:rPr lang="en-US" dirty="0" smtClean="0">
                <a:cs typeface="Arial" charset="0"/>
              </a:rPr>
              <a:t>for managing themselves, which usually includes planning and scheduling of work, assigning tasks to members, collective control over the pace of work, making operating decisions, and taking action on problems.</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2118897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third type of team is the </a:t>
            </a:r>
            <a:r>
              <a:rPr lang="en-US" b="1" dirty="0" smtClean="0">
                <a:cs typeface="Arial" charset="0"/>
              </a:rPr>
              <a:t>cross-functional team</a:t>
            </a:r>
            <a:r>
              <a:rPr lang="en-US" dirty="0" smtClean="0">
                <a:cs typeface="Arial" charset="0"/>
              </a:rPr>
              <a:t> which is a work team composed of individuals from</a:t>
            </a:r>
            <a:r>
              <a:rPr lang="en-US" baseline="0" dirty="0" smtClean="0">
                <a:cs typeface="Arial" charset="0"/>
              </a:rPr>
              <a:t> </a:t>
            </a:r>
            <a:r>
              <a:rPr lang="en-US" dirty="0" smtClean="0">
                <a:cs typeface="Arial" charset="0"/>
              </a:rPr>
              <a:t>various functional specialties. Many organizations use cross-functional teams.</a:t>
            </a:r>
          </a:p>
          <a:p>
            <a:pPr eaLnBrk="1" hangingPunct="1"/>
            <a:endParaRPr lang="en-US" dirty="0" smtClean="0">
              <a:cs typeface="Arial" charset="0"/>
            </a:endParaRPr>
          </a:p>
          <a:p>
            <a:pPr eaLnBrk="1" hangingPunct="1"/>
            <a:r>
              <a:rPr lang="en-US" dirty="0" smtClean="0">
                <a:cs typeface="Arial" charset="0"/>
              </a:rPr>
              <a:t>The final type of team is the </a:t>
            </a:r>
            <a:r>
              <a:rPr lang="en-US" b="1" dirty="0" smtClean="0">
                <a:cs typeface="Arial" charset="0"/>
              </a:rPr>
              <a:t>virtual team</a:t>
            </a:r>
            <a:r>
              <a:rPr lang="en-US" dirty="0" smtClean="0">
                <a:cs typeface="Arial" charset="0"/>
              </a:rPr>
              <a:t>, a team that uses technology to link physically dispersed members to achieve a common goal. In a virtual team, members collaborate online with tools such as wide-area networks, videoconferencing, fax, e-mail, or Web sites where the team can hold online conferences. Virtual teams can do all the things that other teams can—share information, make decisions, and complete tasks; however, they lack the normal give-and-take of face-to-face discussions.</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16236816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However, research on teams provides insights into the characteristics typically associated with effective teams.</a:t>
            </a:r>
          </a:p>
          <a:p>
            <a:pPr eaLnBrk="1" hangingPunct="1"/>
            <a:endParaRPr lang="en-US" dirty="0" smtClean="0">
              <a:cs typeface="Arial" charset="0"/>
            </a:endParaRPr>
          </a:p>
          <a:p>
            <a:pPr eaLnBrk="1" hangingPunct="1"/>
            <a:r>
              <a:rPr lang="en-US" dirty="0" smtClean="0">
                <a:cs typeface="Arial" charset="0"/>
              </a:rPr>
              <a:t>High-performance teams have a clear understanding of the goal to be achieved. Members are committed to the team’s goals, know what they’re expected to accomplish, and understand how they will work together to achieve these goals.</a:t>
            </a:r>
          </a:p>
          <a:p>
            <a:pPr eaLnBrk="1" hangingPunct="1"/>
            <a:endParaRPr lang="en-US" dirty="0" smtClean="0">
              <a:cs typeface="Arial" charset="0"/>
            </a:endParaRPr>
          </a:p>
          <a:p>
            <a:pPr eaLnBrk="1" hangingPunct="1"/>
            <a:r>
              <a:rPr lang="en-US" dirty="0" smtClean="0">
                <a:cs typeface="Arial" charset="0"/>
              </a:rPr>
              <a:t>Effective teams are composed of competent individuals who have the necessary technical and interpersonal skills to achieve the desired goals while working well together. This last point is important because not everyone who is technically competent has the interpersonal skills to work well as a team member.</a:t>
            </a:r>
          </a:p>
          <a:p>
            <a:pPr eaLnBrk="1" hangingPunct="1"/>
            <a:endParaRPr lang="en-US" dirty="0" smtClean="0">
              <a:cs typeface="Arial" charset="0"/>
            </a:endParaRPr>
          </a:p>
          <a:p>
            <a:pPr eaLnBrk="1" hangingPunct="1"/>
            <a:r>
              <a:rPr lang="en-US" dirty="0" smtClean="0">
                <a:cs typeface="Arial" charset="0"/>
              </a:rPr>
              <a:t>Effective teams are characterized by high mutual trust among members. That is, members believe in each other’s ability, character, and integrity. But as you probably know from personal relationships, trust is fragile. Maintaining this trust requires careful attention by managers.</a:t>
            </a:r>
          </a:p>
          <a:p>
            <a:pPr eaLnBrk="1" hangingPunct="1"/>
            <a:endParaRPr lang="en-US" dirty="0" smtClean="0">
              <a:cs typeface="Arial" charset="0"/>
            </a:endParaRPr>
          </a:p>
          <a:p>
            <a:pPr eaLnBrk="1" hangingPunct="1"/>
            <a:r>
              <a:rPr lang="en-US" dirty="0" smtClean="0">
                <a:cs typeface="Arial" charset="0"/>
              </a:rPr>
              <a:t>Unified commitment is characterized by dedication to the team’s goals and a willingness to expend extraordinary amounts of energy to achieve</a:t>
            </a:r>
            <a:r>
              <a:rPr lang="en-US" baseline="0" dirty="0" smtClean="0">
                <a:cs typeface="Arial" charset="0"/>
              </a:rPr>
              <a:t> </a:t>
            </a:r>
            <a:r>
              <a:rPr lang="en-US" dirty="0" smtClean="0">
                <a:cs typeface="Arial" charset="0"/>
              </a:rPr>
              <a:t>them. Members of an effective team exhibit intense loyalty and dedication to the team and are willing to do whatever it takes to help their team succeed.</a:t>
            </a:r>
          </a:p>
          <a:p>
            <a:pPr eaLnBrk="1" hangingPunct="1"/>
            <a:endParaRPr lang="en-US" dirty="0" smtClean="0">
              <a:cs typeface="Arial" charset="0"/>
            </a:endParaRPr>
          </a:p>
          <a:p>
            <a:pPr eaLnBrk="1" hangingPunct="1"/>
            <a:endParaRPr lang="en-US" dirty="0" smtClean="0">
              <a:cs typeface="Arial" charset="0"/>
            </a:endParaRP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13443415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Not surprisingly, effective teams are characterized by good communication. Members convey messages, verbally and nonverbally, between</a:t>
            </a:r>
            <a:r>
              <a:rPr lang="en-US" baseline="0" dirty="0" smtClean="0">
                <a:cs typeface="Arial" charset="0"/>
              </a:rPr>
              <a:t> </a:t>
            </a:r>
            <a:r>
              <a:rPr lang="en-US" dirty="0" smtClean="0">
                <a:cs typeface="Arial" charset="0"/>
              </a:rPr>
              <a:t>each other in ways that are readily and clearly understood. Also, feedback helps guide team members and correct misunderstandings.</a:t>
            </a:r>
          </a:p>
          <a:p>
            <a:pPr eaLnBrk="1" hangingPunct="1"/>
            <a:endParaRPr lang="en-US" dirty="0" smtClean="0">
              <a:cs typeface="Arial" charset="0"/>
            </a:endParaRPr>
          </a:p>
          <a:p>
            <a:pPr eaLnBrk="1" hangingPunct="1"/>
            <a:r>
              <a:rPr lang="en-US" dirty="0" smtClean="0">
                <a:cs typeface="Arial" charset="0"/>
              </a:rPr>
              <a:t>Effective teams are continually making adjustments to whom does what. This flexibility requires team members to possess negotiating skills.</a:t>
            </a:r>
            <a:r>
              <a:rPr lang="en-US" baseline="0" dirty="0" smtClean="0">
                <a:cs typeface="Arial" charset="0"/>
              </a:rPr>
              <a:t> </a:t>
            </a:r>
            <a:r>
              <a:rPr lang="en-US" dirty="0" smtClean="0">
                <a:cs typeface="Arial" charset="0"/>
              </a:rPr>
              <a:t>Because problems and relationships regularly change within teams, members need to be able to confront and reconcile differences.</a:t>
            </a:r>
          </a:p>
          <a:p>
            <a:pPr eaLnBrk="1" hangingPunct="1"/>
            <a:endParaRPr lang="en-US" dirty="0" smtClean="0">
              <a:cs typeface="Arial" charset="0"/>
            </a:endParaRPr>
          </a:p>
          <a:p>
            <a:pPr eaLnBrk="1" hangingPunct="1"/>
            <a:r>
              <a:rPr lang="en-US" dirty="0" smtClean="0">
                <a:cs typeface="Arial" charset="0"/>
              </a:rPr>
              <a:t>Effective leaders are important. They can motivate a team to follow them through the most difficult situations. How? By clarifying goals,</a:t>
            </a:r>
          </a:p>
          <a:p>
            <a:pPr eaLnBrk="1" hangingPunct="1"/>
            <a:r>
              <a:rPr lang="en-US" dirty="0" smtClean="0">
                <a:cs typeface="Arial" charset="0"/>
              </a:rPr>
              <a:t>demonstrating that change is possible by overcoming inertia, increasing the self-confidence of team members, and helping members to more fully realize their potential. Increasingly, effective team leaders act as coaches and facilitators. They help guide and support the team, but don’t control it. Studies have shown that when a team leader’s emotional displays—positive </a:t>
            </a:r>
            <a:r>
              <a:rPr lang="en-US" i="1" dirty="0" smtClean="0">
                <a:cs typeface="Arial" charset="0"/>
              </a:rPr>
              <a:t>and </a:t>
            </a:r>
            <a:r>
              <a:rPr lang="en-US" dirty="0" smtClean="0">
                <a:cs typeface="Arial" charset="0"/>
              </a:rPr>
              <a:t>negative—are used at appropriate times, the</a:t>
            </a:r>
            <a:r>
              <a:rPr lang="en-US" baseline="0" dirty="0" smtClean="0">
                <a:cs typeface="Arial" charset="0"/>
              </a:rPr>
              <a:t> </a:t>
            </a:r>
            <a:r>
              <a:rPr lang="en-US" dirty="0" smtClean="0">
                <a:cs typeface="Arial" charset="0"/>
              </a:rPr>
              <a:t>team’s functioning and performance can be enhanced.</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2662154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Research on teams provides insights into the characteristics typically associated with effective teams. These characteristics are listed in Exhibit 13-9.</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299957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In global organizations, understanding the relationship between group performance and group member resources is more challenging because of the unique cultural characteristics represented by members of a global team. In addition to recognizing team members’ abilities, skills, knowledge, and personality, managers need to be familiar with and clearly understand the cultural characteristics of the groups and the group members they manage.</a:t>
            </a:r>
          </a:p>
          <a:p>
            <a:pPr eaLnBrk="1" hangingPunct="1"/>
            <a:endParaRPr lang="en-US" dirty="0" smtClean="0">
              <a:cs typeface="Arial" charset="0"/>
            </a:endParaRPr>
          </a:p>
          <a:p>
            <a:pPr eaLnBrk="1" hangingPunct="1"/>
            <a:r>
              <a:rPr lang="en-US" dirty="0" smtClean="0">
                <a:cs typeface="Arial" charset="0"/>
              </a:rPr>
              <a:t>Some of the structural areas where we see differences in managing global teams include conformity, status, social loafing, and cohesiveness. Are conformity findings generalizable across cultures? Research suggests that Asch’s findings are culture-bound. For instance, as might be expected, conformity to social norms tends to be higher in collectivistic cultures than in individualistic cultures. Despite this tendency, however, groupthink tends to be less of a problem in global teams because members are less likely to feel pressured to conform to the ideas, conclusions, and decisions of the group.</a:t>
            </a:r>
          </a:p>
          <a:p>
            <a:pPr eaLnBrk="1" hangingPunct="1"/>
            <a:endParaRPr lang="en-US" dirty="0" smtClean="0">
              <a:cs typeface="Arial" charset="0"/>
            </a:endParaRPr>
          </a:p>
          <a:p>
            <a:pPr eaLnBrk="1" hangingPunct="1"/>
            <a:r>
              <a:rPr lang="en-US" dirty="0" smtClean="0">
                <a:cs typeface="Arial" charset="0"/>
              </a:rPr>
              <a:t>The processes global teams use to do their work can be particularly challenging for managers. For one thing, communication issues often arise because not all team members may be fluent in the team’s working language. This can lead to inaccuracies, misunderstandings, and inefficiencies. However, research also has shown that a multicultural global team is better able to capitalize on the diversity of ideas represented if a wide range of information is used.</a:t>
            </a:r>
          </a:p>
          <a:p>
            <a:pPr eaLnBrk="1" hangingPunct="1"/>
            <a:endParaRPr lang="en-US" dirty="0" smtClean="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Despite the challenges associated with managing global teams, managers can provide the group with an environment in which efficiency and effectiveness are enhanced. </a:t>
            </a:r>
            <a:endParaRPr lang="en-US" dirty="0" smtClean="0"/>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1496956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Source: </a:t>
            </a:r>
            <a:r>
              <a:rPr lang="en-US" sz="1200" kern="1200" dirty="0" smtClean="0">
                <a:solidFill>
                  <a:schemeClr val="tx1"/>
                </a:solidFill>
                <a:effectLst/>
                <a:latin typeface="+mn-lt"/>
                <a:ea typeface="+mn-ea"/>
                <a:cs typeface="+mn-cs"/>
              </a:rPr>
              <a:t>Based on N. Adler, </a:t>
            </a:r>
            <a:r>
              <a:rPr lang="en-US" sz="1200" i="1" kern="1200" dirty="0" smtClean="0">
                <a:solidFill>
                  <a:schemeClr val="tx1"/>
                </a:solidFill>
                <a:effectLst/>
                <a:latin typeface="+mn-lt"/>
                <a:ea typeface="+mn-ea"/>
                <a:cs typeface="+mn-cs"/>
              </a:rPr>
              <a:t>International Dimensions in Organizational Behavior</a:t>
            </a:r>
            <a:r>
              <a:rPr lang="en-US" sz="1200" kern="1200" dirty="0" smtClean="0">
                <a:solidFill>
                  <a:schemeClr val="tx1"/>
                </a:solidFill>
                <a:effectLst/>
                <a:latin typeface="+mn-lt"/>
                <a:ea typeface="+mn-ea"/>
                <a:cs typeface="+mn-cs"/>
              </a:rPr>
              <a:t>, 4th ed. (Cincinnati, OH: South-Western Publishing, 2002), pp. 141–147.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1926532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cs typeface="Arial" charset="0"/>
              </a:rPr>
              <a:t>Exhibit 13-1 provides some examples of formal groups.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11732406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With the emphasis on teams in today’s organizations, managers need to recognize that people don’t automatically know how to be part of a team or to be an effective team member. Like any behavior, sometimes you have to learn about the skill and then keep practicing and reinforcing it. In building team skills, managers must view their role as more of being a coach and developing team members in order to create more committed, collaborative, and inclusive teams. It’s important to recognize that not everyone is a team player or can learn to be a team player. If attempts at team building aren’t working, then maybe it’s better to put those people in positions where their work is done individually.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13209547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We can’t leave this chapter on managing teams without looking at the patterns of informal connections among individuals within groups—that is, at the </a:t>
            </a:r>
            <a:r>
              <a:rPr lang="en-US" b="1" dirty="0" smtClean="0">
                <a:cs typeface="Arial" charset="0"/>
              </a:rPr>
              <a:t>social network structure</a:t>
            </a:r>
            <a:r>
              <a:rPr lang="en-US" dirty="0" smtClean="0">
                <a:cs typeface="Arial" charset="0"/>
              </a:rPr>
              <a:t>. What actually happens </a:t>
            </a:r>
            <a:r>
              <a:rPr lang="en-US" i="1" dirty="0" smtClean="0">
                <a:cs typeface="Arial" charset="0"/>
              </a:rPr>
              <a:t>within </a:t>
            </a:r>
            <a:r>
              <a:rPr lang="en-US" dirty="0" smtClean="0">
                <a:cs typeface="Arial" charset="0"/>
              </a:rPr>
              <a:t>groups? How </a:t>
            </a:r>
            <a:r>
              <a:rPr lang="en-US" i="1" dirty="0" smtClean="0">
                <a:cs typeface="Arial" charset="0"/>
              </a:rPr>
              <a:t>do </a:t>
            </a:r>
            <a:r>
              <a:rPr lang="en-US" dirty="0" smtClean="0">
                <a:cs typeface="Arial" charset="0"/>
              </a:rPr>
              <a:t>group members relate to each other and how does work get done? Managers need to understand the social networks and social relationships of work groups. Why? Because a group’s informal social relationships can help or hinder its effectiveness.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10949548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group is two or more interacting and interdependent individuals who come together to achieve specific goals. Formal groups are work groups defined by the organization’s structure and have designated work assignments and specific tasks directed at accomplishing organizational goals. Informal groups are social groups. </a:t>
            </a:r>
            <a:endParaRPr lang="en-US" dirty="0" smtClean="0"/>
          </a:p>
          <a:p>
            <a:r>
              <a:rPr lang="en-US" sz="1200" kern="1200" dirty="0" smtClean="0">
                <a:solidFill>
                  <a:schemeClr val="tx1"/>
                </a:solidFill>
                <a:effectLst/>
                <a:latin typeface="+mn-lt"/>
                <a:ea typeface="+mn-ea"/>
                <a:cs typeface="+mn-cs"/>
              </a:rPr>
              <a:t>The forming stage consists of two phases: joining the group and defining the group’s purpose, structure, and leadership. The storming stage is one of intragroup conflict over who will control the group and what the group will be doing. The norming stage is when close relationships and cohesiveness develop as norms are determined. The performing stage is when group members begin to work on the group’s task. The adjourning stage is when the group prepares to disband </a:t>
            </a:r>
            <a:endParaRPr lang="en-US" dirty="0" smtClean="0"/>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17225887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major components that determine group performance and satisfaction include external conditions, group member resources, group structure, group processes, and group tasks. External conditions, such as availability of resources, organizational goals, and other factors, affect work groups. Group member resources (knowledge, skills, abilities, personality traits) can influence what members can do and how</a:t>
            </a:r>
            <a:r>
              <a:rPr lang="en-US" baseline="0" dirty="0" smtClean="0">
                <a:cs typeface="Arial" charset="0"/>
              </a:rPr>
              <a:t> </a:t>
            </a:r>
            <a:r>
              <a:rPr lang="en-US" dirty="0" smtClean="0">
                <a:cs typeface="Arial" charset="0"/>
              </a:rPr>
              <a:t>effectively they will perform in a group.</a:t>
            </a:r>
          </a:p>
          <a:p>
            <a:pPr eaLnBrk="1" hangingPunct="1"/>
            <a:endParaRPr lang="en-US" dirty="0" smtClean="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Pressures to conform can heavily influence a person’s judgment and attitudes. If carried to extremes, groupthink can be a problem. Status systems can be a significant motivator with individual behavioral consequences, especially if incongruence is a factor. What size group is most effective and efficient depends on the task the group is supposed to accomplish. Cohesiveness is related to a group’s productivity.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Characteristics of work groups include a strong, clearly focused leader; individual accountability; purpose that’s the same as the broader organizational mission; individual work product; efficient meetings; effectiveness measured by influence on others; and discusses, decides, and delegates together.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cs typeface="Arial" charset="0"/>
            </a:endParaRPr>
          </a:p>
          <a:p>
            <a:pPr eaLnBrk="1" hangingPunct="1"/>
            <a:endParaRPr lang="en-US" dirty="0" smtClean="0">
              <a:cs typeface="Arial" charset="0"/>
            </a:endParaRP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6991068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challenges of managing global teams can be seen in the group member resources, especially the diverse cultural characteristics; group structure, especially conformity, status, social loafing, and cohesiveness; group processes, especially with communication and managing conflict; and the manager’s role in making it all work.</a:t>
            </a:r>
          </a:p>
          <a:p>
            <a:pPr eaLnBrk="1" hangingPunct="1"/>
            <a:endParaRPr lang="en-US" dirty="0" smtClean="0">
              <a:cs typeface="Arial" charset="0"/>
            </a:endParaRPr>
          </a:p>
          <a:p>
            <a:pPr eaLnBrk="1" hangingPunct="1"/>
            <a:r>
              <a:rPr lang="en-US" dirty="0" smtClean="0">
                <a:cs typeface="Arial" charset="0"/>
              </a:rPr>
              <a:t>With the emphasis on teams in today’s organizations, managers need to recognize that people don’t automatically know how to be part of a team or to be an effective team member. Like any behavior, team members have to learn about the skill and then keep practicing and reinforcing it. In building team skills, managers must view their role as more of being a coach and developing others to create more committed, collaborative, and inclusive teams.</a:t>
            </a:r>
          </a:p>
          <a:p>
            <a:pPr eaLnBrk="1" hangingPunct="1"/>
            <a:endParaRPr lang="en-US" dirty="0" smtClean="0">
              <a:cs typeface="Arial" charset="0"/>
            </a:endParaRPr>
          </a:p>
          <a:p>
            <a:pPr eaLnBrk="1" hangingPunct="1"/>
            <a:r>
              <a:rPr lang="en-US" dirty="0" smtClean="0">
                <a:cs typeface="Arial" charset="0"/>
              </a:rPr>
              <a:t>Managers need to understand the patterns of informal connections among individuals within groups because those informal social relationships can help or hinder the group’s effectiveness.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41</a:t>
            </a:fld>
            <a:endParaRPr lang="en-US" dirty="0"/>
          </a:p>
        </p:txBody>
      </p:sp>
    </p:spTree>
    <p:extLst>
      <p:ext uri="{BB962C8B-B14F-4D97-AF65-F5344CB8AC3E}">
        <p14:creationId xmlns:p14="http://schemas.microsoft.com/office/powerpoint/2010/main" val="14016907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The 12 common decision-making errors and biases include overconfidence, immediate gratification, anchoring, selective perception, confirmation, framing, availability, representation, randomness, sunk costs, self-serving bias, and hindsight. The managerial decision</a:t>
            </a:r>
            <a:r>
              <a:rPr lang="en-US" sz="1200" kern="1200" dirty="0" smtClean="0">
                <a:solidFill>
                  <a:schemeClr val="tx1"/>
                </a:solidFill>
                <a:latin typeface="+mn-lt"/>
                <a:ea typeface="+mn-ea"/>
                <a:cs typeface="+mn-cs"/>
              </a:rPr>
              <a:t>-</a:t>
            </a:r>
            <a:r>
              <a:rPr lang="en-US" dirty="0" smtClean="0">
                <a:cs typeface="Arial" charset="0"/>
              </a:rPr>
              <a:t>making model helps explain how the decision-making process is used to choose the best alternative(s), either through maximizing or Satisficing and then implement and evaluate the alternative. It also helps explain what factors affect the decision-making</a:t>
            </a:r>
            <a:r>
              <a:rPr lang="en-US" baseline="0" dirty="0" smtClean="0">
                <a:cs typeface="Arial" charset="0"/>
              </a:rPr>
              <a:t> </a:t>
            </a:r>
            <a:r>
              <a:rPr lang="en-US" dirty="0" smtClean="0">
                <a:cs typeface="Arial" charset="0"/>
              </a:rPr>
              <a:t>process, including the decision-making approach (rationality, bounded rationality, intuition), the types of problems and decisions (well structured and programmed or unstructured and nonprogrammed), the decision-making conditions (certainty, risk, uncertainty), and the decision</a:t>
            </a:r>
            <a:r>
              <a:rPr lang="en-US" sz="1200" kern="1200" dirty="0" smtClean="0">
                <a:solidFill>
                  <a:schemeClr val="tx1"/>
                </a:solidFill>
                <a:latin typeface="+mn-lt"/>
                <a:ea typeface="+mn-ea"/>
                <a:cs typeface="+mn-cs"/>
              </a:rPr>
              <a:t>-</a:t>
            </a:r>
            <a:r>
              <a:rPr lang="en-US" dirty="0" smtClean="0">
                <a:cs typeface="Arial" charset="0"/>
              </a:rPr>
              <a:t>maker’s style (linear or nonlinear).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42</a:t>
            </a:fld>
            <a:endParaRPr lang="en-US" dirty="0"/>
          </a:p>
        </p:txBody>
      </p:sp>
    </p:spTree>
    <p:extLst>
      <p:ext uri="{BB962C8B-B14F-4D97-AF65-F5344CB8AC3E}">
        <p14:creationId xmlns:p14="http://schemas.microsoft.com/office/powerpoint/2010/main" val="11470613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43</a:t>
            </a:fld>
            <a:endParaRPr lang="en-US" dirty="0"/>
          </a:p>
        </p:txBody>
      </p:sp>
    </p:spTree>
    <p:extLst>
      <p:ext uri="{BB962C8B-B14F-4D97-AF65-F5344CB8AC3E}">
        <p14:creationId xmlns:p14="http://schemas.microsoft.com/office/powerpoint/2010/main" val="35675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Research shows that groups develop through five stages:</a:t>
            </a:r>
          </a:p>
          <a:p>
            <a:pPr eaLnBrk="1" hangingPunct="1"/>
            <a:endParaRPr lang="en-US" dirty="0" smtClean="0">
              <a:cs typeface="Arial" charset="0"/>
            </a:endParaRPr>
          </a:p>
          <a:p>
            <a:pPr eaLnBrk="1" hangingPunct="1"/>
            <a:r>
              <a:rPr lang="en-US" dirty="0" smtClean="0">
                <a:cs typeface="Arial" charset="0"/>
              </a:rPr>
              <a:t>The </a:t>
            </a:r>
            <a:r>
              <a:rPr lang="en-US" b="1" dirty="0" smtClean="0">
                <a:cs typeface="Arial" charset="0"/>
              </a:rPr>
              <a:t>forming stage </a:t>
            </a:r>
            <a:r>
              <a:rPr lang="en-US" dirty="0" smtClean="0">
                <a:cs typeface="Arial" charset="0"/>
              </a:rPr>
              <a:t>has two phases. The first occurs as people join the group. In a formal group, people join because of some work assignment. Once they’ve joined, the second phase begins: defining the group’s purpose, structure, and leadership.</a:t>
            </a:r>
          </a:p>
          <a:p>
            <a:pPr eaLnBrk="1" hangingPunct="1"/>
            <a:endParaRPr lang="en-US" dirty="0" smtClean="0">
              <a:cs typeface="Arial" charset="0"/>
            </a:endParaRPr>
          </a:p>
          <a:p>
            <a:pPr eaLnBrk="1" hangingPunct="1"/>
            <a:r>
              <a:rPr lang="en-US" dirty="0" smtClean="0">
                <a:cs typeface="Arial" charset="0"/>
              </a:rPr>
              <a:t>The </a:t>
            </a:r>
            <a:r>
              <a:rPr lang="en-US" b="1" dirty="0" smtClean="0">
                <a:cs typeface="Arial" charset="0"/>
              </a:rPr>
              <a:t>storming stage </a:t>
            </a:r>
            <a:r>
              <a:rPr lang="en-US" dirty="0" smtClean="0">
                <a:cs typeface="Arial" charset="0"/>
              </a:rPr>
              <a:t>is appropriately named because of the intragroup conflict. There’s conflict over who will control the group and what the group needs to be doing. During this stage, a relatively clear hierarchy of leadership and agreement on the group’s direction emerge.</a:t>
            </a:r>
          </a:p>
          <a:p>
            <a:pPr eaLnBrk="1" hangingPunct="1"/>
            <a:endParaRPr lang="en-US" dirty="0" smtClean="0">
              <a:cs typeface="Arial" charset="0"/>
            </a:endParaRPr>
          </a:p>
          <a:p>
            <a:pPr eaLnBrk="1" hangingPunct="1"/>
            <a:r>
              <a:rPr lang="en-US" dirty="0" smtClean="0">
                <a:cs typeface="Arial" charset="0"/>
              </a:rPr>
              <a:t>The </a:t>
            </a:r>
            <a:r>
              <a:rPr lang="en-US" b="1" dirty="0" smtClean="0">
                <a:cs typeface="Arial" charset="0"/>
              </a:rPr>
              <a:t>norming stage </a:t>
            </a:r>
            <a:r>
              <a:rPr lang="en-US" dirty="0" smtClean="0">
                <a:cs typeface="Arial" charset="0"/>
              </a:rPr>
              <a:t>is one in which close relationships develop and the group becomes cohesive. There’s now a strong sense of group identity and camaraderie. This stage is complete when the group structure solidifies and the group has assimilated a common set of expectations (or norms) regarding member behavior.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907563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fourth stage is the </a:t>
            </a:r>
            <a:r>
              <a:rPr lang="en-US" b="1" dirty="0" smtClean="0">
                <a:cs typeface="Arial" charset="0"/>
              </a:rPr>
              <a:t>performing stage</a:t>
            </a:r>
            <a:r>
              <a:rPr lang="en-US" dirty="0" smtClean="0">
                <a:cs typeface="Arial" charset="0"/>
              </a:rPr>
              <a:t>. The group structure is in place and accepted by group members. Their energies have moved from getting to know and understand each other to working on the group’s task. This is the last stage of development for permanent work groups.</a:t>
            </a:r>
          </a:p>
          <a:p>
            <a:pPr eaLnBrk="1" hangingPunct="1"/>
            <a:endParaRPr lang="en-US" dirty="0" smtClean="0">
              <a:cs typeface="Arial" charset="0"/>
            </a:endParaRPr>
          </a:p>
          <a:p>
            <a:pPr eaLnBrk="1" hangingPunct="1"/>
            <a:r>
              <a:rPr lang="en-US" dirty="0" smtClean="0">
                <a:cs typeface="Arial" charset="0"/>
              </a:rPr>
              <a:t>For temporary groups—project teams, task forces, or similar groups that have a limited task to do—the final stage is </a:t>
            </a:r>
            <a:r>
              <a:rPr lang="en-US" b="1" dirty="0" smtClean="0">
                <a:cs typeface="Arial" charset="0"/>
              </a:rPr>
              <a:t>adjourning</a:t>
            </a:r>
            <a:r>
              <a:rPr lang="en-US" dirty="0" smtClean="0">
                <a:cs typeface="Arial" charset="0"/>
              </a:rPr>
              <a:t>. In this stage, the group prepares to disband. The group focuses its attention on wrapping up activities instead of task performance.</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1006791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62579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244422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Work groups are affected by the external conditions imposed on it such as the organization’s strategy, authority relationships, formal rules and regulations, availability of resources, employee selection criteria, the performance management system and culture, and the general physical layout of the group’s work space.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1329516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A group’s performance potential depends to a large extent on the resources each individual brings to the group. These resources include knowledge, abilities, skills, and personality traits, and they determine what members can do and how effectively they will perform in a group. Interpersonal skills—especially conflict management and resolution, collaborative problem solving, and communication—consistently emerge as important for high</a:t>
            </a:r>
            <a:r>
              <a:rPr lang="en-US" baseline="0" dirty="0" smtClean="0">
                <a:cs typeface="Arial" charset="0"/>
              </a:rPr>
              <a:t> </a:t>
            </a:r>
            <a:r>
              <a:rPr lang="en-US" dirty="0" smtClean="0">
                <a:cs typeface="Arial" charset="0"/>
              </a:rPr>
              <a:t>performance by work groups.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2325017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BDF791E7-750C-8341-AAFB-569D9EBD860C}" type="datetime1">
              <a:rPr lang="en-US" smtClean="0"/>
              <a:pPr/>
              <a:t>5/22/2025</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5/22/2025</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4" name="Title 13"/>
          <p:cNvSpPr>
            <a:spLocks noGrp="1"/>
          </p:cNvSpPr>
          <p:nvPr>
            <p:ph type="title"/>
          </p:nvPr>
        </p:nvSpPr>
        <p:spPr>
          <a:xfrm>
            <a:off x="457200" y="215372"/>
            <a:ext cx="8229600" cy="621792"/>
          </a:xfrm>
        </p:spPr>
        <p:txBody>
          <a:bodyPr anchor="t" anchorCtr="0"/>
          <a:lstStyle/>
          <a:p>
            <a:r>
              <a:rPr lang="en-US" dirty="0" smtClean="0"/>
              <a:t>Click to edit Master title style</a:t>
            </a:r>
            <a:endParaRPr lang="en-US" dirty="0"/>
          </a:p>
        </p:txBody>
      </p:sp>
      <p:sp>
        <p:nvSpPr>
          <p:cNvPr id="15" name="Date Placeholder 14"/>
          <p:cNvSpPr>
            <a:spLocks noGrp="1"/>
          </p:cNvSpPr>
          <p:nvPr>
            <p:ph type="dt" sz="half" idx="16"/>
          </p:nvPr>
        </p:nvSpPr>
        <p:spPr/>
        <p:txBody>
          <a:bodyPr/>
          <a:lstStyle/>
          <a:p>
            <a:fld id="{A9DF6EFB-3F44-496C-A842-1E0B3D3B975A}" type="datetimeFigureOut">
              <a:rPr lang="en-US" smtClean="0"/>
              <a:pPr/>
              <a:t>5/22/2025</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2" name="TextBox 11"/>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45410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1"/>
          </p:nvPr>
        </p:nvSpPr>
        <p:spPr/>
        <p:txBody>
          <a:bodyPr/>
          <a:lstStyle/>
          <a:p>
            <a:fld id="{42FB9264-E59D-4043-9483-B863A08BF7FA}" type="datetime1">
              <a:rPr lang="en-US" smtClean="0"/>
              <a:pPr/>
              <a:t>5/22/2025</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1"/>
          </p:nvPr>
        </p:nvSpPr>
        <p:spPr/>
        <p:txBody>
          <a:bodyPr/>
          <a:lstStyle/>
          <a:p>
            <a:fld id="{2C3A0B96-8BDC-3940-87A4-7335ADF41F82}" type="datetime1">
              <a:rPr lang="en-US" smtClean="0"/>
              <a:pPr/>
              <a:t>5/22/2025</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5/22/2025</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309878BC-7C7D-8B4D-8C72-5012D25A75FF}" type="datetime1">
              <a:rPr lang="en-US" smtClean="0"/>
              <a:pPr/>
              <a:t>5/22/2025</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F71CB5E4-2482-7B44-B2CD-545334C269B9}" type="datetime1">
              <a:rPr lang="en-US" smtClean="0"/>
              <a:pPr/>
              <a:t>5/22/2025</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2233C098-7E69-2F4E-8219-6B630AF7AB62}" type="datetime1">
              <a:rPr lang="en-US" smtClean="0"/>
              <a:pPr/>
              <a:t>5/22/2025</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3" name="Date Placeholder 2"/>
          <p:cNvSpPr>
            <a:spLocks noGrp="1"/>
          </p:cNvSpPr>
          <p:nvPr>
            <p:ph type="dt" sz="half" idx="10"/>
          </p:nvPr>
        </p:nvSpPr>
        <p:spPr/>
        <p:txBody>
          <a:bodyPr/>
          <a:lstStyle/>
          <a:p>
            <a:fld id="{FAA56894-5F48-BC43-8C04-BBB42A2EF5DA}" type="datetime1">
              <a:rPr lang="en-US" smtClean="0"/>
              <a:pPr/>
              <a:t>5/22/2025</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smtClean="0"/>
              <a:t>Copyright © 2018 Pearson Education, Inc.</a:t>
            </a:r>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5/22/2025</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p:txBody>
          <a:bodyPr/>
          <a:lstStyle/>
          <a:p>
            <a:r>
              <a:rPr lang="en-US" dirty="0"/>
              <a:t>Fourteenth Edition</a:t>
            </a:r>
          </a:p>
        </p:txBody>
      </p:sp>
      <p:sp>
        <p:nvSpPr>
          <p:cNvPr id="3" name="Text Placeholder 2"/>
          <p:cNvSpPr>
            <a:spLocks noGrp="1"/>
          </p:cNvSpPr>
          <p:nvPr>
            <p:ph type="body" sz="quarter" idx="14"/>
          </p:nvPr>
        </p:nvSpPr>
        <p:spPr/>
        <p:txBody>
          <a:bodyPr/>
          <a:lstStyle/>
          <a:p>
            <a:r>
              <a:rPr lang="en-US" dirty="0"/>
              <a:t>Chapter 13</a:t>
            </a:r>
          </a:p>
        </p:txBody>
      </p:sp>
      <p:sp>
        <p:nvSpPr>
          <p:cNvPr id="4" name="Text Placeholder 3"/>
          <p:cNvSpPr>
            <a:spLocks noGrp="1"/>
          </p:cNvSpPr>
          <p:nvPr>
            <p:ph type="body" sz="quarter" idx="15"/>
          </p:nvPr>
        </p:nvSpPr>
        <p:spPr/>
        <p:txBody>
          <a:bodyPr/>
          <a:lstStyle/>
          <a:p>
            <a:r>
              <a:rPr lang="en-US" dirty="0"/>
              <a:t>Creating and Managing Teams</a:t>
            </a:r>
          </a:p>
        </p:txBody>
      </p:sp>
      <p:pic>
        <p:nvPicPr>
          <p:cNvPr id="9" name="Picture 8" descr="Front Cover: Management, Fourteenth Edition by Stephen P. Robbins, Mary Coulter, Joseph J. Martocchio and Lori Lo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870" y="1209674"/>
            <a:ext cx="3931920" cy="5049340"/>
          </a:xfrm>
          <a:prstGeom prst="rect">
            <a:avLst/>
          </a:prstGeom>
        </p:spPr>
      </p:pic>
      <p:sp>
        <p:nvSpPr>
          <p:cNvPr id="6" name="Text Placeholder 5"/>
          <p:cNvSpPr>
            <a:spLocks noGrp="1"/>
          </p:cNvSpPr>
          <p:nvPr>
            <p:ph type="body" sz="quarter" idx="4294967295"/>
          </p:nvPr>
        </p:nvSpPr>
        <p:spPr>
          <a:xfrm>
            <a:off x="2889504" y="6428232"/>
            <a:ext cx="5870448" cy="274320"/>
          </a:xfrm>
          <a:solidFill>
            <a:schemeClr val="bg1"/>
          </a:solidFill>
        </p:spPr>
        <p:txBody>
          <a:bodyPr/>
          <a:lstStyle/>
          <a:p>
            <a:pPr marL="0" indent="0">
              <a:buNone/>
              <a:defRPr/>
            </a:pPr>
            <a:r>
              <a:rPr lang="en-US" altLang="en-US" sz="1200" dirty="0">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598326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 2. </a:t>
            </a:r>
            <a:r>
              <a:rPr lang="en-US" b="0" dirty="0"/>
              <a:t>WORK </a:t>
            </a:r>
            <a:r>
              <a:rPr lang="en-US" dirty="0"/>
              <a:t>group performance and satisfaction</a:t>
            </a:r>
          </a:p>
        </p:txBody>
      </p:sp>
      <p:sp>
        <p:nvSpPr>
          <p:cNvPr id="4" name="Content Placeholder 3"/>
          <p:cNvSpPr>
            <a:spLocks noGrp="1"/>
          </p:cNvSpPr>
          <p:nvPr>
            <p:ph idx="1"/>
          </p:nvPr>
        </p:nvSpPr>
        <p:spPr/>
        <p:txBody>
          <a:bodyPr/>
          <a:lstStyle/>
          <a:p>
            <a:r>
              <a:rPr lang="en-US" sz="2400" dirty="0"/>
              <a:t>Why </a:t>
            </a:r>
            <a:r>
              <a:rPr lang="en-US" sz="2400" i="1" dirty="0"/>
              <a:t>are </a:t>
            </a:r>
            <a:r>
              <a:rPr lang="en-US" sz="2400" dirty="0"/>
              <a:t>some groups more successful than others? </a:t>
            </a:r>
            <a:endParaRPr lang="en-US" sz="2400" dirty="0" smtClean="0"/>
          </a:p>
          <a:p>
            <a:r>
              <a:rPr lang="en-US" sz="2400" dirty="0" smtClean="0"/>
              <a:t>Why </a:t>
            </a:r>
            <a:r>
              <a:rPr lang="en-US" sz="2400" dirty="0"/>
              <a:t>do some groups </a:t>
            </a:r>
            <a:r>
              <a:rPr lang="en-US" sz="2400" dirty="0" smtClean="0"/>
              <a:t>achieve high </a:t>
            </a:r>
            <a:r>
              <a:rPr lang="en-US" sz="2400" dirty="0"/>
              <a:t>levels of performance and high levels of member satisfaction and others do not?</a:t>
            </a:r>
          </a:p>
          <a:p>
            <a:r>
              <a:rPr lang="en-US" sz="2400" dirty="0"/>
              <a:t>The answers are complex, but include variables such as the abilities of the </a:t>
            </a:r>
            <a:r>
              <a:rPr lang="en-US" sz="2400" dirty="0" smtClean="0"/>
              <a:t>group’s members</a:t>
            </a:r>
            <a:r>
              <a:rPr lang="en-US" sz="2400" dirty="0"/>
              <a:t>, </a:t>
            </a:r>
            <a:endParaRPr lang="en-US" sz="2400" dirty="0" smtClean="0"/>
          </a:p>
          <a:p>
            <a:pPr lvl="1"/>
            <a:r>
              <a:rPr lang="en-US" sz="2400" dirty="0" smtClean="0"/>
              <a:t>the </a:t>
            </a:r>
            <a:r>
              <a:rPr lang="en-US" sz="2400" dirty="0"/>
              <a:t>size of the group, </a:t>
            </a:r>
            <a:endParaRPr lang="en-US" sz="2400" dirty="0" smtClean="0"/>
          </a:p>
          <a:p>
            <a:pPr lvl="1"/>
            <a:r>
              <a:rPr lang="en-US" sz="2400" dirty="0" smtClean="0"/>
              <a:t>the </a:t>
            </a:r>
            <a:r>
              <a:rPr lang="en-US" sz="2400" dirty="0"/>
              <a:t>level of </a:t>
            </a:r>
            <a:r>
              <a:rPr lang="en-US" sz="2400" dirty="0" smtClean="0"/>
              <a:t>conflict</a:t>
            </a:r>
            <a:r>
              <a:rPr lang="en-US" sz="2400" dirty="0"/>
              <a:t>, </a:t>
            </a:r>
            <a:r>
              <a:rPr lang="en-US" sz="2400" dirty="0" smtClean="0"/>
              <a:t>and	</a:t>
            </a:r>
          </a:p>
          <a:p>
            <a:pPr lvl="1"/>
            <a:r>
              <a:rPr lang="en-US" sz="2400" dirty="0" smtClean="0"/>
              <a:t>the </a:t>
            </a:r>
            <a:r>
              <a:rPr lang="en-US" sz="2400" dirty="0"/>
              <a:t>internal pressures </a:t>
            </a:r>
            <a:r>
              <a:rPr lang="en-US" sz="2400" dirty="0" smtClean="0"/>
              <a:t>on members </a:t>
            </a:r>
            <a:r>
              <a:rPr lang="en-US" sz="2400" dirty="0"/>
              <a:t>to conform to the group’s norms</a:t>
            </a:r>
          </a:p>
        </p:txBody>
      </p:sp>
    </p:spTree>
    <p:extLst>
      <p:ext uri="{BB962C8B-B14F-4D97-AF65-F5344CB8AC3E}">
        <p14:creationId xmlns:p14="http://schemas.microsoft.com/office/powerpoint/2010/main" val="2205741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13-3</a:t>
            </a:r>
            <a:br>
              <a:rPr lang="en-US" dirty="0" smtClean="0"/>
            </a:br>
            <a:r>
              <a:rPr lang="en-US" dirty="0" smtClean="0"/>
              <a:t>Group Performance/Satisfaction Model</a:t>
            </a:r>
            <a:endParaRPr lang="en-US" dirty="0"/>
          </a:p>
        </p:txBody>
      </p:sp>
      <p:pic>
        <p:nvPicPr>
          <p:cNvPr id="9" name="Picture 8" descr="The main element of this model is External Conditions Imposed on the Group from which two subcategories sprout, namely, Group Member Resources and Group Structure. From these two, a combined element sprouts Group Processes and after this the last Group Tasks come as another element, then comes the last element Performance and Satisfaction."/>
          <p:cNvPicPr>
            <a:picLocks noChangeAspect="1"/>
          </p:cNvPicPr>
          <p:nvPr/>
        </p:nvPicPr>
        <p:blipFill>
          <a:blip r:embed="rId3" cstate="print"/>
          <a:stretch>
            <a:fillRect/>
          </a:stretch>
        </p:blipFill>
        <p:spPr>
          <a:xfrm>
            <a:off x="134462" y="1802471"/>
            <a:ext cx="8875076" cy="3291653"/>
          </a:xfrm>
          <a:prstGeom prst="rect">
            <a:avLst/>
          </a:prstGeom>
        </p:spPr>
      </p:pic>
      <p:sp>
        <p:nvSpPr>
          <p:cNvPr id="3" name="Text Placeholder 2" descr="Figure shows a large square labeled External Conditions Imposed on the Group. A line leads out of it toward the right. It branches into two arrows, one of which poitns to a box labeled Group Member Resources. The other arrow points to a box labeled Group Structure. Lines come out of each of these two boxes, joining together in an arrow that points to a box labeled Group Processes. An arrow from tis box points to a box labeled Performance and Satisfaction. A box labeled Group Tasks is above and between the last two boxes, with an arrow pointing downward at the arrow linking the last two boxes."/>
          <p:cNvSpPr>
            <a:spLocks noGrp="1"/>
          </p:cNvSpPr>
          <p:nvPr>
            <p:ph type="body" sz="quarter" idx="13"/>
          </p:nvPr>
        </p:nvSpPr>
        <p:spPr/>
        <p:txBody>
          <a:bodyPr/>
          <a:lstStyle/>
          <a:p>
            <a:r>
              <a:rPr lang="en-US" sz="1600" dirty="0">
                <a:cs typeface="Arial" charset="0"/>
              </a:rPr>
              <a:t>Exhibit 13-3 presents the major factors that determine group performance and satisfaction.</a:t>
            </a:r>
          </a:p>
        </p:txBody>
      </p:sp>
    </p:spTree>
    <p:extLst>
      <p:ext uri="{BB962C8B-B14F-4D97-AF65-F5344CB8AC3E}">
        <p14:creationId xmlns:p14="http://schemas.microsoft.com/office/powerpoint/2010/main" val="1319911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Conditions Imposed on the Group</a:t>
            </a:r>
            <a:endParaRPr lang="en-US" dirty="0"/>
          </a:p>
        </p:txBody>
      </p:sp>
      <p:sp>
        <p:nvSpPr>
          <p:cNvPr id="3" name="Content Placeholder 2"/>
          <p:cNvSpPr>
            <a:spLocks noGrp="1"/>
          </p:cNvSpPr>
          <p:nvPr>
            <p:ph idx="1"/>
          </p:nvPr>
        </p:nvSpPr>
        <p:spPr/>
        <p:txBody>
          <a:bodyPr/>
          <a:lstStyle/>
          <a:p>
            <a:r>
              <a:rPr lang="en-US" sz="2800" dirty="0" smtClean="0"/>
              <a:t>External conditions include:</a:t>
            </a:r>
          </a:p>
          <a:p>
            <a:pPr lvl="1"/>
            <a:r>
              <a:rPr lang="en-US" sz="2800" dirty="0" smtClean="0"/>
              <a:t>Organization's strategy</a:t>
            </a:r>
            <a:endParaRPr lang="en-US" sz="4800" dirty="0" smtClean="0"/>
          </a:p>
          <a:p>
            <a:pPr lvl="1"/>
            <a:r>
              <a:rPr lang="en-US" sz="2800" dirty="0" smtClean="0"/>
              <a:t>Authority relationships</a:t>
            </a:r>
          </a:p>
          <a:p>
            <a:pPr lvl="1"/>
            <a:r>
              <a:rPr lang="en-US" sz="2800" dirty="0" smtClean="0"/>
              <a:t>Formal rules and regulations</a:t>
            </a:r>
          </a:p>
          <a:p>
            <a:pPr lvl="1"/>
            <a:r>
              <a:rPr lang="en-US" sz="2800" dirty="0" smtClean="0"/>
              <a:t>Availability of resources</a:t>
            </a:r>
          </a:p>
          <a:p>
            <a:pPr lvl="1"/>
            <a:r>
              <a:rPr lang="en-US" sz="2800" dirty="0" smtClean="0"/>
              <a:t>Employee selection criteria</a:t>
            </a:r>
          </a:p>
          <a:p>
            <a:pPr marL="457200" lvl="1" indent="0">
              <a:buNone/>
            </a:pPr>
            <a:r>
              <a:rPr lang="en-US" sz="2800" dirty="0"/>
              <a:t>	 </a:t>
            </a:r>
            <a:r>
              <a:rPr lang="en-US" sz="1800" dirty="0"/>
              <a:t>For example, in Japan, </a:t>
            </a:r>
            <a:r>
              <a:rPr lang="en-US" sz="1800" i="1" dirty="0"/>
              <a:t>kaizen </a:t>
            </a:r>
            <a:r>
              <a:rPr lang="en-US" sz="1800" dirty="0"/>
              <a:t>is </a:t>
            </a:r>
            <a:r>
              <a:rPr lang="en-US" sz="1800" dirty="0" err="1"/>
              <a:t>de€ned</a:t>
            </a:r>
            <a:r>
              <a:rPr lang="en-US" sz="1800" dirty="0"/>
              <a:t> as continuous improvement, and most Japanese companies create temporary teams to improve business processes</a:t>
            </a:r>
          </a:p>
        </p:txBody>
      </p:sp>
    </p:spTree>
    <p:extLst>
      <p:ext uri="{BB962C8B-B14F-4D97-AF65-F5344CB8AC3E}">
        <p14:creationId xmlns:p14="http://schemas.microsoft.com/office/powerpoint/2010/main" val="37261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Member Resources</a:t>
            </a:r>
            <a:endParaRPr lang="en-US" dirty="0"/>
          </a:p>
        </p:txBody>
      </p:sp>
      <p:sp>
        <p:nvSpPr>
          <p:cNvPr id="3" name="Content Placeholder 2"/>
          <p:cNvSpPr>
            <a:spLocks noGrp="1"/>
          </p:cNvSpPr>
          <p:nvPr>
            <p:ph idx="1"/>
          </p:nvPr>
        </p:nvSpPr>
        <p:spPr/>
        <p:txBody>
          <a:bodyPr/>
          <a:lstStyle/>
          <a:p>
            <a:r>
              <a:rPr lang="en-US" sz="2800" dirty="0" smtClean="0"/>
              <a:t>Knowledge</a:t>
            </a:r>
          </a:p>
          <a:p>
            <a:r>
              <a:rPr lang="en-US" sz="2800" dirty="0" smtClean="0"/>
              <a:t>Abilities</a:t>
            </a:r>
          </a:p>
          <a:p>
            <a:r>
              <a:rPr lang="en-US" sz="2800" dirty="0" smtClean="0"/>
              <a:t>Skills</a:t>
            </a:r>
          </a:p>
          <a:p>
            <a:r>
              <a:rPr lang="en-US" sz="2800" dirty="0" smtClean="0"/>
              <a:t>Personality traits</a:t>
            </a:r>
          </a:p>
          <a:p>
            <a:r>
              <a:rPr lang="en-US" dirty="0"/>
              <a:t>Research has shown </a:t>
            </a:r>
            <a:r>
              <a:rPr lang="en-US" dirty="0" smtClean="0"/>
              <a:t>that traits </a:t>
            </a:r>
            <a:r>
              <a:rPr lang="en-US" dirty="0"/>
              <a:t>viewed as positive in our culture (such as sociability, self-reliance, and </a:t>
            </a:r>
            <a:r>
              <a:rPr lang="en-US" dirty="0" smtClean="0"/>
              <a:t>independence) tend </a:t>
            </a:r>
            <a:r>
              <a:rPr lang="en-US" dirty="0"/>
              <a:t>to be positively related to group productivity and morale</a:t>
            </a:r>
            <a:endParaRPr lang="en-US" sz="4800" dirty="0" smtClean="0"/>
          </a:p>
        </p:txBody>
      </p:sp>
    </p:spTree>
    <p:extLst>
      <p:ext uri="{BB962C8B-B14F-4D97-AF65-F5344CB8AC3E}">
        <p14:creationId xmlns:p14="http://schemas.microsoft.com/office/powerpoint/2010/main" val="1810815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Structure</a:t>
            </a:r>
          </a:p>
        </p:txBody>
      </p:sp>
      <p:sp>
        <p:nvSpPr>
          <p:cNvPr id="3" name="Content Placeholder 2"/>
          <p:cNvSpPr>
            <a:spLocks noGrp="1"/>
          </p:cNvSpPr>
          <p:nvPr>
            <p:ph idx="1"/>
          </p:nvPr>
        </p:nvSpPr>
        <p:spPr/>
        <p:txBody>
          <a:bodyPr/>
          <a:lstStyle/>
          <a:p>
            <a:r>
              <a:rPr lang="en-US" sz="2000" dirty="0"/>
              <a:t>Work groups aren’t unorganized crowds. They have an internal structure that </a:t>
            </a:r>
            <a:r>
              <a:rPr lang="en-US" sz="2000" dirty="0" smtClean="0"/>
              <a:t>shapes members</a:t>
            </a:r>
            <a:r>
              <a:rPr lang="en-US" sz="2000" dirty="0"/>
              <a:t>’ behavior and </a:t>
            </a:r>
            <a:r>
              <a:rPr lang="en-US" sz="2000" dirty="0" smtClean="0"/>
              <a:t>influences </a:t>
            </a:r>
            <a:r>
              <a:rPr lang="en-US" sz="2000" dirty="0"/>
              <a:t>group performance. The structure </a:t>
            </a:r>
            <a:r>
              <a:rPr lang="en-US" sz="2000" dirty="0" smtClean="0"/>
              <a:t>defines </a:t>
            </a:r>
            <a:r>
              <a:rPr lang="en-US" sz="2000" dirty="0"/>
              <a:t>roles</a:t>
            </a:r>
            <a:r>
              <a:rPr lang="en-US" sz="2000" dirty="0" smtClean="0"/>
              <a:t>, norms</a:t>
            </a:r>
            <a:r>
              <a:rPr lang="en-US" sz="2000" dirty="0"/>
              <a:t>, conformity, status systems, group size, group cohesiveness, and leadership</a:t>
            </a:r>
            <a:r>
              <a:rPr lang="en-US" sz="2000" dirty="0" smtClean="0"/>
              <a:t>.</a:t>
            </a:r>
          </a:p>
          <a:p>
            <a:r>
              <a:rPr lang="en-US" sz="3600" b="1" dirty="0"/>
              <a:t>Role</a:t>
            </a:r>
            <a:r>
              <a:rPr lang="en-US" sz="3600" dirty="0"/>
              <a:t>: behavior patterns expected of someone occupying a given position in a social unit.</a:t>
            </a:r>
          </a:p>
          <a:p>
            <a:r>
              <a:rPr lang="en-US" sz="2000" dirty="0"/>
              <a:t>A problem arises when individuals play multiple roles and adjust their roles to the group to which they belong at the time. However, the </a:t>
            </a:r>
            <a:r>
              <a:rPr lang="en-US" sz="2000" dirty="0" err="1"/>
              <a:t>diering</a:t>
            </a:r>
            <a:r>
              <a:rPr lang="en-US" sz="2000" dirty="0"/>
              <a:t> expectations of these roles often means that employees face </a:t>
            </a:r>
            <a:r>
              <a:rPr lang="en-US" sz="2000" i="1" dirty="0"/>
              <a:t>role conflicts</a:t>
            </a:r>
          </a:p>
          <a:p>
            <a:endParaRPr lang="en-US" sz="2000" dirty="0"/>
          </a:p>
        </p:txBody>
      </p:sp>
    </p:spTree>
    <p:extLst>
      <p:ext uri="{BB962C8B-B14F-4D97-AF65-F5344CB8AC3E}">
        <p14:creationId xmlns:p14="http://schemas.microsoft.com/office/powerpoint/2010/main" val="2500017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Structure </a:t>
            </a:r>
            <a:r>
              <a:rPr lang="en-US" sz="1800" b="0" dirty="0" smtClean="0"/>
              <a:t>(1 of 2)</a:t>
            </a:r>
            <a:endParaRPr lang="en-US" b="0" dirty="0"/>
          </a:p>
        </p:txBody>
      </p:sp>
      <p:sp>
        <p:nvSpPr>
          <p:cNvPr id="3" name="Content Placeholder 2"/>
          <p:cNvSpPr>
            <a:spLocks noGrp="1"/>
          </p:cNvSpPr>
          <p:nvPr>
            <p:ph idx="1"/>
          </p:nvPr>
        </p:nvSpPr>
        <p:spPr/>
        <p:txBody>
          <a:bodyPr/>
          <a:lstStyle/>
          <a:p>
            <a:r>
              <a:rPr lang="en-US" sz="2800" b="1" dirty="0"/>
              <a:t>Norms</a:t>
            </a:r>
            <a:r>
              <a:rPr lang="en-US" sz="2800" dirty="0"/>
              <a:t>: standards or expectations that are accepted and shared by a group’s members</a:t>
            </a:r>
          </a:p>
          <a:p>
            <a:r>
              <a:rPr lang="en-US" dirty="0"/>
              <a:t>common organizational norms focus on </a:t>
            </a:r>
            <a:r>
              <a:rPr lang="en-US" dirty="0" err="1"/>
              <a:t>eort</a:t>
            </a:r>
            <a:r>
              <a:rPr lang="en-US" dirty="0"/>
              <a:t> and performance, dress, and loyalty.</a:t>
            </a:r>
            <a:endParaRPr lang="en-US" sz="2800" dirty="0"/>
          </a:p>
          <a:p>
            <a:r>
              <a:rPr lang="en-US" sz="2800" dirty="0" smtClean="0"/>
              <a:t>Conformity:</a:t>
            </a:r>
          </a:p>
          <a:p>
            <a:pPr lvl="1"/>
            <a:r>
              <a:rPr lang="en-US" sz="2800" b="1" dirty="0" smtClean="0"/>
              <a:t>Groupthink</a:t>
            </a:r>
            <a:r>
              <a:rPr lang="en-US" sz="2800" dirty="0" smtClean="0"/>
              <a:t>: when </a:t>
            </a:r>
            <a:r>
              <a:rPr lang="en-US" sz="2800" dirty="0"/>
              <a:t>a group exerts extensive pressure on an individual to align his or her opinion with others’ </a:t>
            </a:r>
            <a:r>
              <a:rPr lang="en-US" sz="2800" dirty="0" smtClean="0"/>
              <a:t>opinions</a:t>
            </a:r>
          </a:p>
        </p:txBody>
      </p:sp>
    </p:spTree>
    <p:extLst>
      <p:ext uri="{BB962C8B-B14F-4D97-AF65-F5344CB8AC3E}">
        <p14:creationId xmlns:p14="http://schemas.microsoft.com/office/powerpoint/2010/main" val="1285704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13-4</a:t>
            </a:r>
            <a:br>
              <a:rPr lang="en-US" dirty="0" smtClean="0"/>
            </a:br>
            <a:r>
              <a:rPr lang="en-US" dirty="0" smtClean="0"/>
              <a:t>Examples of Asch’s Cards</a:t>
            </a:r>
            <a:endParaRPr lang="en-US" dirty="0"/>
          </a:p>
        </p:txBody>
      </p:sp>
      <p:pic>
        <p:nvPicPr>
          <p:cNvPr id="6" name="Picture 2" descr="Figure shows a square card on the left. It contains a single horizontal line labeled X. The figure shows a stackof cards on the right. The top card contains three vertical lines, the first and tallest is labeled A, the second slightly shorter line is labeled B, and the third and shortest line is labeled C. "/>
          <p:cNvPicPr>
            <a:picLocks noChangeAspect="1" noChangeArrowheads="1"/>
          </p:cNvPicPr>
          <p:nvPr/>
        </p:nvPicPr>
        <p:blipFill>
          <a:blip r:embed="rId3" cstate="print"/>
          <a:srcRect/>
          <a:stretch>
            <a:fillRect/>
          </a:stretch>
        </p:blipFill>
        <p:spPr bwMode="auto">
          <a:xfrm>
            <a:off x="762000" y="1447800"/>
            <a:ext cx="7391399" cy="3733800"/>
          </a:xfrm>
          <a:prstGeom prst="rect">
            <a:avLst/>
          </a:prstGeom>
          <a:noFill/>
          <a:ln w="9525">
            <a:noFill/>
            <a:miter lim="800000"/>
            <a:headEnd/>
            <a:tailEnd/>
          </a:ln>
        </p:spPr>
      </p:pic>
      <p:sp>
        <p:nvSpPr>
          <p:cNvPr id="3" name="Text Placeholder 2" descr="Figure shows a large square labeled External Conditions Imposed on the Group. A line leads out of it toward the right. It branches into two arrows, one of which poitns to a box labeled Group Member Resources. The other arrow points to a box labeled Group Structure. Lines come out of each of these two boxes, joining together in an arrow that points to a box labeled Group Processes. An arrow from tis box points to a box labeled Performance and Satisfaction. A box labeled Group Tasks is above and between the last two boxes, with an arrow pointing downward at the arrow linking the last two boxes."/>
          <p:cNvSpPr>
            <a:spLocks noGrp="1"/>
          </p:cNvSpPr>
          <p:nvPr>
            <p:ph type="body" sz="quarter" idx="13"/>
          </p:nvPr>
        </p:nvSpPr>
        <p:spPr/>
        <p:txBody>
          <a:bodyPr/>
          <a:lstStyle/>
          <a:p>
            <a:r>
              <a:rPr lang="en-US" sz="1600" dirty="0">
                <a:cs typeface="Arial" charset="0"/>
              </a:rPr>
              <a:t>Exhibit </a:t>
            </a:r>
            <a:r>
              <a:rPr lang="en-US" sz="1600" dirty="0" smtClean="0">
                <a:cs typeface="Arial" charset="0"/>
              </a:rPr>
              <a:t>13-4 </a:t>
            </a:r>
            <a:r>
              <a:rPr lang="en-US" sz="1600" dirty="0">
                <a:cs typeface="Arial" charset="0"/>
              </a:rPr>
              <a:t>presents </a:t>
            </a:r>
            <a:r>
              <a:rPr lang="en-US" sz="1600" dirty="0" smtClean="0">
                <a:cs typeface="Arial" charset="0"/>
              </a:rPr>
              <a:t>examples of Asch’s cards.</a:t>
            </a:r>
            <a:endParaRPr lang="en-US" sz="1600" dirty="0">
              <a:cs typeface="Arial" charset="0"/>
            </a:endParaRPr>
          </a:p>
        </p:txBody>
      </p:sp>
    </p:spTree>
    <p:extLst>
      <p:ext uri="{BB962C8B-B14F-4D97-AF65-F5344CB8AC3E}">
        <p14:creationId xmlns:p14="http://schemas.microsoft.com/office/powerpoint/2010/main" val="90183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Structure </a:t>
            </a:r>
            <a:r>
              <a:rPr lang="en-US" sz="1800" b="0" dirty="0" smtClean="0"/>
              <a:t>(2 of 2)</a:t>
            </a:r>
            <a:endParaRPr lang="en-US" sz="1800" b="0" dirty="0"/>
          </a:p>
        </p:txBody>
      </p:sp>
      <p:sp>
        <p:nvSpPr>
          <p:cNvPr id="3" name="Content Placeholder 2"/>
          <p:cNvSpPr>
            <a:spLocks noGrp="1"/>
          </p:cNvSpPr>
          <p:nvPr>
            <p:ph idx="1"/>
          </p:nvPr>
        </p:nvSpPr>
        <p:spPr/>
        <p:txBody>
          <a:bodyPr/>
          <a:lstStyle/>
          <a:p>
            <a:pPr>
              <a:spcBef>
                <a:spcPts val="600"/>
              </a:spcBef>
            </a:pPr>
            <a:r>
              <a:rPr lang="en-US" sz="2800" dirty="0" smtClean="0"/>
              <a:t>Status systems:</a:t>
            </a:r>
          </a:p>
          <a:p>
            <a:pPr lvl="1"/>
            <a:r>
              <a:rPr lang="en-US" sz="2800" b="1" dirty="0" smtClean="0"/>
              <a:t>Status</a:t>
            </a:r>
            <a:r>
              <a:rPr lang="en-US" sz="2800" dirty="0" smtClean="0"/>
              <a:t>: a </a:t>
            </a:r>
            <a:r>
              <a:rPr lang="en-US" sz="2800" dirty="0"/>
              <a:t>prestige grading, position, or rank within a </a:t>
            </a:r>
            <a:r>
              <a:rPr lang="en-US" sz="2800" dirty="0" smtClean="0"/>
              <a:t>group</a:t>
            </a:r>
          </a:p>
          <a:p>
            <a:pPr>
              <a:spcBef>
                <a:spcPts val="600"/>
              </a:spcBef>
            </a:pPr>
            <a:r>
              <a:rPr lang="en-US" sz="2800" dirty="0" smtClean="0"/>
              <a:t>Group size:</a:t>
            </a:r>
          </a:p>
          <a:p>
            <a:pPr lvl="1"/>
            <a:r>
              <a:rPr lang="en-US" sz="2800" b="1" dirty="0" smtClean="0"/>
              <a:t>Social loafing</a:t>
            </a:r>
            <a:r>
              <a:rPr lang="en-US" sz="2800" dirty="0" smtClean="0"/>
              <a:t>: the </a:t>
            </a:r>
            <a:r>
              <a:rPr lang="en-US" sz="2800" dirty="0"/>
              <a:t>tendency for individuals to expend less </a:t>
            </a:r>
            <a:r>
              <a:rPr lang="en-US" sz="2800" dirty="0" smtClean="0"/>
              <a:t>effort </a:t>
            </a:r>
            <a:r>
              <a:rPr lang="en-US" sz="2800" dirty="0"/>
              <a:t>when working collectively than when working </a:t>
            </a:r>
            <a:r>
              <a:rPr lang="en-US" sz="2800" dirty="0" smtClean="0"/>
              <a:t>individually</a:t>
            </a:r>
          </a:p>
          <a:p>
            <a:pPr>
              <a:spcBef>
                <a:spcPts val="600"/>
              </a:spcBef>
            </a:pPr>
            <a:r>
              <a:rPr lang="en-US" sz="2800" b="1" dirty="0" smtClean="0"/>
              <a:t>Group cohesiveness</a:t>
            </a:r>
            <a:r>
              <a:rPr lang="en-US" sz="2800" dirty="0" smtClean="0"/>
              <a:t>: the </a:t>
            </a:r>
            <a:r>
              <a:rPr lang="en-US" sz="2800" dirty="0"/>
              <a:t>degree to which group members are attracted to one another and share the group’s </a:t>
            </a:r>
            <a:r>
              <a:rPr lang="en-US" sz="2800" dirty="0" smtClean="0"/>
              <a:t>goals</a:t>
            </a:r>
          </a:p>
        </p:txBody>
      </p:sp>
    </p:spTree>
    <p:extLst>
      <p:ext uri="{BB962C8B-B14F-4D97-AF65-F5344CB8AC3E}">
        <p14:creationId xmlns:p14="http://schemas.microsoft.com/office/powerpoint/2010/main" val="1769556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13-5</a:t>
            </a:r>
            <a:br>
              <a:rPr lang="en-US" dirty="0" smtClean="0"/>
            </a:br>
            <a:r>
              <a:rPr lang="en-US" dirty="0" smtClean="0"/>
              <a:t>Group Cohesiveness and Productivity</a:t>
            </a:r>
            <a:endParaRPr lang="en-US" dirty="0"/>
          </a:p>
        </p:txBody>
      </p:sp>
      <p:pic>
        <p:nvPicPr>
          <p:cNvPr id="7" name="Picture 6" descr="Figure is a two-by-two grid. The horizontal axis is labeled Cohesiveness. The headers of the two columns are High and Low. The vertical axis is labeled Alignment of Group and Organizational Goals. The headers of the two rows are High and Low. The top left field in the grid is labeled Strong Increase in Productivity. The top right field in the grid is labeled Moderate Increase in Productivity. The bottom left field in the grid is labeled Decrease in Productivity The bottom right field in the grid is labeled No Significant Effect on Productivity.&#10;"/>
          <p:cNvPicPr>
            <a:picLocks noChangeAspect="1"/>
          </p:cNvPicPr>
          <p:nvPr/>
        </p:nvPicPr>
        <p:blipFill>
          <a:blip r:embed="rId3" cstate="print"/>
          <a:stretch>
            <a:fillRect/>
          </a:stretch>
        </p:blipFill>
        <p:spPr>
          <a:xfrm>
            <a:off x="76200" y="1352550"/>
            <a:ext cx="8991600" cy="4645660"/>
          </a:xfrm>
          <a:prstGeom prst="rect">
            <a:avLst/>
          </a:prstGeom>
        </p:spPr>
      </p:pic>
      <p:sp>
        <p:nvSpPr>
          <p:cNvPr id="3" name="Text Placeholder 2" descr="Figure shows a large square labeled External Conditions Imposed on the Group. A line leads out of it toward the right. It branches into two arrows, one of which poitns to a box labeled Group Member Resources. The other arrow points to a box labeled Group Structure. Lines come out of each of these two boxes, joining together in an arrow that points to a box labeled Group Processes. An arrow from tis box points to a box labeled Performance and Satisfaction. A box labeled Group Tasks is above and between the last two boxes, with an arrow pointing downward at the arrow linking the last two boxes."/>
          <p:cNvSpPr>
            <a:spLocks noGrp="1"/>
          </p:cNvSpPr>
          <p:nvPr>
            <p:ph type="body" sz="quarter" idx="13"/>
          </p:nvPr>
        </p:nvSpPr>
        <p:spPr/>
        <p:txBody>
          <a:bodyPr/>
          <a:lstStyle/>
          <a:p>
            <a:r>
              <a:rPr lang="en-US" sz="1600" dirty="0">
                <a:cs typeface="Arial" charset="0"/>
              </a:rPr>
              <a:t>Exhibit </a:t>
            </a:r>
            <a:r>
              <a:rPr lang="en-US" sz="1600" dirty="0" smtClean="0">
                <a:cs typeface="Arial" charset="0"/>
              </a:rPr>
              <a:t>13-5 represents the relationship between cohesiveness and effectiveness.</a:t>
            </a:r>
            <a:endParaRPr lang="en-US" sz="1600" dirty="0">
              <a:cs typeface="Arial" charset="0"/>
            </a:endParaRPr>
          </a:p>
        </p:txBody>
      </p:sp>
    </p:spTree>
    <p:extLst>
      <p:ext uri="{BB962C8B-B14F-4D97-AF65-F5344CB8AC3E}">
        <p14:creationId xmlns:p14="http://schemas.microsoft.com/office/powerpoint/2010/main" val="38674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Processes: Decision-Making</a:t>
            </a:r>
            <a:endParaRPr lang="en-US" dirty="0"/>
          </a:p>
        </p:txBody>
      </p:sp>
      <p:sp>
        <p:nvSpPr>
          <p:cNvPr id="3" name="Content Placeholder 2"/>
          <p:cNvSpPr>
            <a:spLocks noGrp="1"/>
          </p:cNvSpPr>
          <p:nvPr>
            <p:ph idx="1"/>
          </p:nvPr>
        </p:nvSpPr>
        <p:spPr/>
        <p:txBody>
          <a:bodyPr/>
          <a:lstStyle/>
          <a:p>
            <a:r>
              <a:rPr lang="en-US" sz="2400" dirty="0" smtClean="0"/>
              <a:t>Advantages:</a:t>
            </a:r>
          </a:p>
          <a:p>
            <a:pPr lvl="1"/>
            <a:r>
              <a:rPr lang="en-US" sz="2400" dirty="0" smtClean="0"/>
              <a:t>Generate more complete information and knowledge</a:t>
            </a:r>
          </a:p>
          <a:p>
            <a:pPr lvl="1"/>
            <a:r>
              <a:rPr lang="en-US" sz="2400" dirty="0" smtClean="0"/>
              <a:t>Increase acceptance of a solution</a:t>
            </a:r>
          </a:p>
          <a:p>
            <a:pPr lvl="1"/>
            <a:r>
              <a:rPr lang="en-US" sz="2400" dirty="0" smtClean="0"/>
              <a:t>Increase legitimacy</a:t>
            </a:r>
          </a:p>
          <a:p>
            <a:r>
              <a:rPr lang="en-US" sz="2400" dirty="0" smtClean="0"/>
              <a:t>Disadvantages:</a:t>
            </a:r>
          </a:p>
          <a:p>
            <a:pPr lvl="1"/>
            <a:r>
              <a:rPr lang="en-US" sz="2400" dirty="0" smtClean="0"/>
              <a:t>Take more time</a:t>
            </a:r>
          </a:p>
          <a:p>
            <a:pPr lvl="1"/>
            <a:r>
              <a:rPr lang="en-US" sz="2400" dirty="0" smtClean="0"/>
              <a:t>A dominant minority can unduly influence outcome; groupthink</a:t>
            </a:r>
          </a:p>
          <a:p>
            <a:pPr lvl="1"/>
            <a:r>
              <a:rPr lang="en-US" sz="2400" dirty="0" smtClean="0"/>
              <a:t>Individual responsibilities are ambiguous</a:t>
            </a:r>
          </a:p>
        </p:txBody>
      </p:sp>
    </p:spTree>
    <p:extLst>
      <p:ext uri="{BB962C8B-B14F-4D97-AF65-F5344CB8AC3E}">
        <p14:creationId xmlns:p14="http://schemas.microsoft.com/office/powerpoint/2010/main" val="128262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pPr marL="0" indent="0">
              <a:buNone/>
            </a:pPr>
            <a:r>
              <a:rPr lang="hr-HR" sz="2400" b="1" dirty="0" smtClean="0">
                <a:solidFill>
                  <a:srgbClr val="007FA3"/>
                </a:solidFill>
              </a:rPr>
              <a:t>13.</a:t>
            </a:r>
            <a:r>
              <a:rPr lang="en-US" sz="2400" b="1" dirty="0" smtClean="0">
                <a:solidFill>
                  <a:srgbClr val="007FA3"/>
                </a:solidFill>
              </a:rPr>
              <a:t>1 </a:t>
            </a:r>
            <a:r>
              <a:rPr lang="en-US" sz="2400" b="1" dirty="0" smtClean="0"/>
              <a:t>Define </a:t>
            </a:r>
            <a:r>
              <a:rPr lang="en-US" sz="2400" dirty="0" smtClean="0"/>
              <a:t>groups and the stages of group development.</a:t>
            </a:r>
          </a:p>
          <a:p>
            <a:pPr marL="685800" indent="-685800">
              <a:buNone/>
            </a:pPr>
            <a:r>
              <a:rPr lang="hr-HR" sz="2400" b="1" dirty="0" smtClean="0">
                <a:solidFill>
                  <a:srgbClr val="007FA3"/>
                </a:solidFill>
              </a:rPr>
              <a:t>13.</a:t>
            </a:r>
            <a:r>
              <a:rPr lang="en-US" sz="2400" b="1" dirty="0" smtClean="0">
                <a:solidFill>
                  <a:srgbClr val="007FA3"/>
                </a:solidFill>
              </a:rPr>
              <a:t>2 </a:t>
            </a:r>
            <a:r>
              <a:rPr lang="en-US" sz="2400" b="1" dirty="0" smtClean="0"/>
              <a:t>Describe </a:t>
            </a:r>
            <a:r>
              <a:rPr lang="en-US" sz="2400" dirty="0" smtClean="0"/>
              <a:t>the major components that determine group performance and satisfaction.</a:t>
            </a:r>
          </a:p>
          <a:p>
            <a:pPr marL="685800" indent="-685800">
              <a:buNone/>
            </a:pPr>
            <a:r>
              <a:rPr lang="hr-HR" sz="2400" b="1" dirty="0" smtClean="0">
                <a:solidFill>
                  <a:srgbClr val="007FA3"/>
                </a:solidFill>
              </a:rPr>
              <a:t>13.</a:t>
            </a:r>
            <a:r>
              <a:rPr lang="en-US" sz="2400" b="1" dirty="0" smtClean="0">
                <a:solidFill>
                  <a:srgbClr val="007FA3"/>
                </a:solidFill>
              </a:rPr>
              <a:t>3 </a:t>
            </a:r>
            <a:r>
              <a:rPr lang="en-US" sz="2400" b="1" dirty="0" smtClean="0"/>
              <a:t>Define </a:t>
            </a:r>
            <a:r>
              <a:rPr lang="en-US" sz="2400" dirty="0" smtClean="0"/>
              <a:t>teams and best practices influencing team performance.</a:t>
            </a:r>
          </a:p>
          <a:p>
            <a:pPr marL="685800" lvl="1" indent="0">
              <a:buNone/>
            </a:pPr>
            <a:r>
              <a:rPr lang="en-US" sz="2400" b="1" dirty="0" smtClean="0"/>
              <a:t>Know how </a:t>
            </a:r>
            <a:r>
              <a:rPr lang="en-US" sz="2400" dirty="0" smtClean="0"/>
              <a:t>to maximize outcomes through effective negotiations.</a:t>
            </a:r>
          </a:p>
          <a:p>
            <a:pPr marL="284163" lvl="1" indent="401638">
              <a:buNone/>
            </a:pPr>
            <a:r>
              <a:rPr lang="en-US" sz="2400" b="1" dirty="0" smtClean="0"/>
              <a:t>Develop</a:t>
            </a:r>
            <a:r>
              <a:rPr lang="en-US" sz="2400" dirty="0" smtClean="0"/>
              <a:t> your skill at coaching team members.</a:t>
            </a:r>
          </a:p>
          <a:p>
            <a:pPr marL="0" indent="0">
              <a:buNone/>
            </a:pPr>
            <a:r>
              <a:rPr lang="hr-HR" sz="2400" b="1" dirty="0" smtClean="0">
                <a:solidFill>
                  <a:srgbClr val="007FA3"/>
                </a:solidFill>
              </a:rPr>
              <a:t>13.</a:t>
            </a:r>
            <a:r>
              <a:rPr lang="en-US" sz="2400" b="1" dirty="0" smtClean="0">
                <a:solidFill>
                  <a:srgbClr val="007FA3"/>
                </a:solidFill>
              </a:rPr>
              <a:t>4 </a:t>
            </a:r>
            <a:r>
              <a:rPr lang="en-US" sz="2400" b="1" dirty="0" smtClean="0"/>
              <a:t>Discuss </a:t>
            </a:r>
            <a:r>
              <a:rPr lang="en-US" sz="2400" dirty="0" smtClean="0"/>
              <a:t>contemporary issues in managing teams.</a:t>
            </a:r>
          </a:p>
        </p:txBody>
      </p:sp>
    </p:spTree>
    <p:extLst>
      <p:ext uri="{BB962C8B-B14F-4D97-AF65-F5344CB8AC3E}">
        <p14:creationId xmlns:p14="http://schemas.microsoft.com/office/powerpoint/2010/main" val="61560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13-6</a:t>
            </a:r>
            <a:br>
              <a:rPr lang="en-US" dirty="0" smtClean="0"/>
            </a:br>
            <a:r>
              <a:rPr lang="en-US" dirty="0" smtClean="0"/>
              <a:t>Creative Group Decision Making</a:t>
            </a:r>
            <a:endParaRPr lang="en-US" dirty="0"/>
          </a:p>
        </p:txBody>
      </p:sp>
      <p:pic>
        <p:nvPicPr>
          <p:cNvPr id="6" name="Picture 5" descr="At the center of the figure is a box labeled Increased Creativity. Three rectangles surround it, each connected to the box by an arrow pointing inward toward it. The rectangles are labeled, clockwise from the right: Brainstorming, Nominal Group Technique (NGT), and Electronic Meetings. A thought bubble emerges from each rectangle describing it."/>
          <p:cNvPicPr>
            <a:picLocks noChangeAspect="1"/>
          </p:cNvPicPr>
          <p:nvPr/>
        </p:nvPicPr>
        <p:blipFill>
          <a:blip r:embed="rId3" cstate="print"/>
          <a:stretch>
            <a:fillRect/>
          </a:stretch>
        </p:blipFill>
        <p:spPr>
          <a:xfrm>
            <a:off x="178398" y="1345565"/>
            <a:ext cx="8787204" cy="4320375"/>
          </a:xfrm>
          <a:prstGeom prst="rect">
            <a:avLst/>
          </a:prstGeom>
        </p:spPr>
      </p:pic>
      <p:sp>
        <p:nvSpPr>
          <p:cNvPr id="3" name="Text Placeholder 2" descr="At the center of the figure is a box labeled Increased Creativity. Three rectangles surround it, each connected to the box by an arrow pointing inward toward it. The rectangles are labeled, clockwise from the right: Brainstorming, Nominal Group Technique (NGT), and Electronic Meetings. A thought bubble emerges from each rectangle describing it."/>
          <p:cNvSpPr>
            <a:spLocks noGrp="1"/>
          </p:cNvSpPr>
          <p:nvPr>
            <p:ph type="body" sz="quarter" idx="13"/>
          </p:nvPr>
        </p:nvSpPr>
        <p:spPr/>
        <p:txBody>
          <a:bodyPr/>
          <a:lstStyle/>
          <a:p>
            <a:r>
              <a:rPr lang="en-US" sz="1600" dirty="0">
                <a:cs typeface="Arial" charset="0"/>
              </a:rPr>
              <a:t>Exhibit </a:t>
            </a:r>
            <a:r>
              <a:rPr lang="en-US" sz="1600" dirty="0" smtClean="0">
                <a:cs typeface="Arial" charset="0"/>
              </a:rPr>
              <a:t>13-6 represents three techniques managers can use to help groups make more creative decisions.</a:t>
            </a:r>
            <a:endParaRPr lang="en-US" sz="1600" dirty="0">
              <a:cs typeface="Arial" charset="0"/>
            </a:endParaRPr>
          </a:p>
        </p:txBody>
      </p:sp>
    </p:spTree>
    <p:extLst>
      <p:ext uri="{BB962C8B-B14F-4D97-AF65-F5344CB8AC3E}">
        <p14:creationId xmlns:p14="http://schemas.microsoft.com/office/powerpoint/2010/main" val="1031697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Processes: Conflict Management</a:t>
            </a:r>
            <a:endParaRPr lang="en-US" dirty="0"/>
          </a:p>
        </p:txBody>
      </p:sp>
      <p:sp>
        <p:nvSpPr>
          <p:cNvPr id="3" name="Content Placeholder 2"/>
          <p:cNvSpPr>
            <a:spLocks noGrp="1"/>
          </p:cNvSpPr>
          <p:nvPr>
            <p:ph idx="1"/>
          </p:nvPr>
        </p:nvSpPr>
        <p:spPr/>
        <p:txBody>
          <a:bodyPr/>
          <a:lstStyle/>
          <a:p>
            <a:r>
              <a:rPr lang="en-US" sz="2800" b="1" dirty="0" smtClean="0"/>
              <a:t>Conflict</a:t>
            </a:r>
            <a:r>
              <a:rPr lang="en-US" sz="2800" dirty="0" smtClean="0"/>
              <a:t>: perceived </a:t>
            </a:r>
            <a:r>
              <a:rPr lang="en-US" sz="2800" dirty="0"/>
              <a:t>incompatible </a:t>
            </a:r>
            <a:r>
              <a:rPr lang="en-US" sz="2800" dirty="0" smtClean="0"/>
              <a:t>differences </a:t>
            </a:r>
            <a:r>
              <a:rPr lang="en-US" sz="2800" dirty="0"/>
              <a:t>that result in interference or </a:t>
            </a:r>
            <a:r>
              <a:rPr lang="en-US" sz="2800" dirty="0" smtClean="0"/>
              <a:t>opposition</a:t>
            </a:r>
            <a:endParaRPr lang="en-US" sz="2800" dirty="0"/>
          </a:p>
          <a:p>
            <a:pPr lvl="1"/>
            <a:r>
              <a:rPr lang="en-US" sz="2800" b="1" dirty="0" smtClean="0"/>
              <a:t>Traditional view of conflict</a:t>
            </a:r>
            <a:r>
              <a:rPr lang="en-US" sz="2800" dirty="0" smtClean="0"/>
              <a:t>: the </a:t>
            </a:r>
            <a:r>
              <a:rPr lang="en-US" sz="2800" dirty="0"/>
              <a:t>view that all </a:t>
            </a:r>
            <a:r>
              <a:rPr lang="en-US" sz="2800" dirty="0" smtClean="0"/>
              <a:t>conflict </a:t>
            </a:r>
            <a:r>
              <a:rPr lang="en-US" sz="2800" dirty="0"/>
              <a:t>is bad and must be </a:t>
            </a:r>
            <a:r>
              <a:rPr lang="en-US" sz="2800" dirty="0" smtClean="0"/>
              <a:t>avoided</a:t>
            </a:r>
          </a:p>
          <a:p>
            <a:pPr lvl="1"/>
            <a:r>
              <a:rPr lang="en-US" sz="2800" b="1" dirty="0" smtClean="0"/>
              <a:t>Human relations view of conflict</a:t>
            </a:r>
            <a:r>
              <a:rPr lang="en-US" sz="2800" dirty="0" smtClean="0"/>
              <a:t>: the </a:t>
            </a:r>
            <a:r>
              <a:rPr lang="en-US" sz="2800" dirty="0"/>
              <a:t>view that </a:t>
            </a:r>
            <a:r>
              <a:rPr lang="en-US" sz="2800" dirty="0" smtClean="0"/>
              <a:t>conflict </a:t>
            </a:r>
            <a:r>
              <a:rPr lang="en-US" sz="2800" dirty="0"/>
              <a:t>is a natural and inevitable outcome in any </a:t>
            </a:r>
            <a:r>
              <a:rPr lang="en-US" sz="2800" dirty="0" smtClean="0"/>
              <a:t>group</a:t>
            </a:r>
          </a:p>
        </p:txBody>
      </p:sp>
    </p:spTree>
    <p:extLst>
      <p:ext uri="{BB962C8B-B14F-4D97-AF65-F5344CB8AC3E}">
        <p14:creationId xmlns:p14="http://schemas.microsoft.com/office/powerpoint/2010/main" val="1509725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Interactionist View of Conflict</a:t>
            </a:r>
            <a:endParaRPr lang="en-US" dirty="0"/>
          </a:p>
        </p:txBody>
      </p:sp>
      <p:sp>
        <p:nvSpPr>
          <p:cNvPr id="3" name="Content Placeholder 2"/>
          <p:cNvSpPr>
            <a:spLocks noGrp="1"/>
          </p:cNvSpPr>
          <p:nvPr>
            <p:ph idx="1"/>
          </p:nvPr>
        </p:nvSpPr>
        <p:spPr/>
        <p:txBody>
          <a:bodyPr/>
          <a:lstStyle/>
          <a:p>
            <a:r>
              <a:rPr lang="en-US" sz="2800" b="1" dirty="0" smtClean="0"/>
              <a:t>Interactionist view of conflict</a:t>
            </a:r>
            <a:r>
              <a:rPr lang="en-US" sz="2800" dirty="0" smtClean="0"/>
              <a:t>: </a:t>
            </a:r>
            <a:r>
              <a:rPr lang="en-US" sz="2800" dirty="0"/>
              <a:t>t</a:t>
            </a:r>
            <a:r>
              <a:rPr lang="en-US" sz="2800" dirty="0" smtClean="0"/>
              <a:t>he </a:t>
            </a:r>
            <a:r>
              <a:rPr lang="en-US" sz="2800" dirty="0"/>
              <a:t>view that some </a:t>
            </a:r>
            <a:r>
              <a:rPr lang="en-US" sz="2800" dirty="0" smtClean="0"/>
              <a:t>conflict </a:t>
            </a:r>
            <a:r>
              <a:rPr lang="en-US" sz="2800" dirty="0"/>
              <a:t>is necessary for a group to perform </a:t>
            </a:r>
            <a:r>
              <a:rPr lang="en-US" sz="2800" dirty="0" smtClean="0"/>
              <a:t>effectively</a:t>
            </a:r>
            <a:endParaRPr lang="en-US" sz="2800" dirty="0"/>
          </a:p>
          <a:p>
            <a:pPr lvl="1"/>
            <a:r>
              <a:rPr lang="en-US" sz="2800" b="1" dirty="0" smtClean="0"/>
              <a:t>Functional conflicts</a:t>
            </a:r>
            <a:r>
              <a:rPr lang="en-US" sz="2800" dirty="0" smtClean="0"/>
              <a:t>: conflicts </a:t>
            </a:r>
            <a:r>
              <a:rPr lang="en-US" sz="2800" dirty="0"/>
              <a:t>that support a group’s goals and improve its </a:t>
            </a:r>
            <a:r>
              <a:rPr lang="en-US" sz="2800" dirty="0" smtClean="0"/>
              <a:t>performance</a:t>
            </a:r>
          </a:p>
          <a:p>
            <a:pPr lvl="1"/>
            <a:r>
              <a:rPr lang="en-US" sz="2800" b="1" dirty="0" smtClean="0"/>
              <a:t>Dysfunctional conflicts</a:t>
            </a:r>
            <a:r>
              <a:rPr lang="en-US" sz="2800" dirty="0" smtClean="0"/>
              <a:t>: conflicts </a:t>
            </a:r>
            <a:r>
              <a:rPr lang="en-US" sz="2800" dirty="0"/>
              <a:t>that prevent a group from achieving its </a:t>
            </a:r>
            <a:r>
              <a:rPr lang="en-US" sz="2800" dirty="0" smtClean="0"/>
              <a:t>goals</a:t>
            </a:r>
          </a:p>
        </p:txBody>
      </p:sp>
    </p:spTree>
    <p:extLst>
      <p:ext uri="{BB962C8B-B14F-4D97-AF65-F5344CB8AC3E}">
        <p14:creationId xmlns:p14="http://schemas.microsoft.com/office/powerpoint/2010/main" val="1229322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13-7</a:t>
            </a:r>
            <a:br>
              <a:rPr lang="en-US" dirty="0" smtClean="0"/>
            </a:br>
            <a:r>
              <a:rPr lang="en-US" dirty="0" smtClean="0"/>
              <a:t>Conflict and Group Performance</a:t>
            </a:r>
            <a:endParaRPr lang="en-US" dirty="0"/>
          </a:p>
        </p:txBody>
      </p:sp>
      <p:pic>
        <p:nvPicPr>
          <p:cNvPr id="7" name="Picture 6" descr="Figure shows a graph. The horizontal axis is labeled Level of Conflict. Itr ranges from Low on the left to High on the right. The vertical axis is labeled Level of Group Performance. It ranges from Low on the bottom to High on the top. The graph is a mountain-shaped curve, rising from a point labeled A on the left side of the horizontal axis, peaking at a point labeled B in the center of the horizontal axis, and falling downward to a point labeled C on the right side of the horizontal axis. Beneath the graph are four rows under the heading Situation labeled Level of Conflict, Type of Conflict, Group's Internal Characteristics, and Level of Group Performance. There are three columns labeled A, B, and C. An assessment is made for the intersection of criteria."/>
          <p:cNvPicPr>
            <a:picLocks noChangeAspect="1"/>
          </p:cNvPicPr>
          <p:nvPr/>
        </p:nvPicPr>
        <p:blipFill>
          <a:blip r:embed="rId3" cstate="print"/>
          <a:stretch>
            <a:fillRect/>
          </a:stretch>
        </p:blipFill>
        <p:spPr>
          <a:xfrm>
            <a:off x="507254" y="1304925"/>
            <a:ext cx="8129493" cy="4694682"/>
          </a:xfrm>
          <a:prstGeom prst="rect">
            <a:avLst/>
          </a:prstGeom>
        </p:spPr>
      </p:pic>
      <p:sp>
        <p:nvSpPr>
          <p:cNvPr id="3" name="Text Placeholder 2" descr="At the center of the figure is a box labeled Increased Creativity. Three rectangles surround it, each connected to the box by an arrow pointing inward toward it. The rectangles are labeled, clockwise from the right: Brainstorming, Nominal Group Technique (NGT), and Electronic Meetings. A thought bubble emerges from each rectangle describing it."/>
          <p:cNvSpPr>
            <a:spLocks noGrp="1"/>
          </p:cNvSpPr>
          <p:nvPr>
            <p:ph type="body" sz="quarter" idx="13"/>
          </p:nvPr>
        </p:nvSpPr>
        <p:spPr/>
        <p:txBody>
          <a:bodyPr/>
          <a:lstStyle/>
          <a:p>
            <a:r>
              <a:rPr lang="en-US" sz="1600" dirty="0"/>
              <a:t>Exhibit 13-7 </a:t>
            </a:r>
            <a:r>
              <a:rPr lang="en-US" sz="1600" dirty="0" smtClean="0"/>
              <a:t>illustrates </a:t>
            </a:r>
            <a:r>
              <a:rPr lang="en-US" sz="1600" dirty="0"/>
              <a:t>the challenge facing managers</a:t>
            </a:r>
            <a:r>
              <a:rPr lang="en-US" sz="1600" dirty="0" smtClean="0"/>
              <a:t>.</a:t>
            </a:r>
            <a:endParaRPr lang="en-US" sz="1600" dirty="0"/>
          </a:p>
        </p:txBody>
      </p:sp>
    </p:spTree>
    <p:extLst>
      <p:ext uri="{BB962C8B-B14F-4D97-AF65-F5344CB8AC3E}">
        <p14:creationId xmlns:p14="http://schemas.microsoft.com/office/powerpoint/2010/main" val="1196385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Conflict</a:t>
            </a:r>
            <a:endParaRPr lang="en-US" dirty="0"/>
          </a:p>
        </p:txBody>
      </p:sp>
      <p:sp>
        <p:nvSpPr>
          <p:cNvPr id="3" name="Content Placeholder 2"/>
          <p:cNvSpPr>
            <a:spLocks noGrp="1"/>
          </p:cNvSpPr>
          <p:nvPr>
            <p:ph idx="1"/>
          </p:nvPr>
        </p:nvSpPr>
        <p:spPr/>
        <p:txBody>
          <a:bodyPr/>
          <a:lstStyle/>
          <a:p>
            <a:r>
              <a:rPr lang="en-US" sz="2800" b="1" dirty="0" smtClean="0"/>
              <a:t>Task conflict</a:t>
            </a:r>
            <a:r>
              <a:rPr lang="en-US" sz="2800" dirty="0" smtClean="0"/>
              <a:t>: </a:t>
            </a:r>
            <a:r>
              <a:rPr lang="en-US" sz="2800" dirty="0"/>
              <a:t>conflict </a:t>
            </a:r>
            <a:r>
              <a:rPr lang="en-US" sz="2800" dirty="0" smtClean="0"/>
              <a:t>over </a:t>
            </a:r>
            <a:r>
              <a:rPr lang="en-US" sz="2800" dirty="0"/>
              <a:t>content and goals of the </a:t>
            </a:r>
            <a:r>
              <a:rPr lang="en-US" sz="2800" dirty="0" smtClean="0"/>
              <a:t>work</a:t>
            </a:r>
          </a:p>
          <a:p>
            <a:r>
              <a:rPr lang="en-US" sz="2800" b="1" dirty="0" smtClean="0"/>
              <a:t>Relationship conflict</a:t>
            </a:r>
            <a:r>
              <a:rPr lang="en-US" sz="2800" dirty="0" smtClean="0"/>
              <a:t>: </a:t>
            </a:r>
            <a:r>
              <a:rPr lang="en-US" sz="2800" dirty="0"/>
              <a:t>conflict </a:t>
            </a:r>
            <a:r>
              <a:rPr lang="en-US" sz="2800" dirty="0" smtClean="0"/>
              <a:t>based </a:t>
            </a:r>
            <a:r>
              <a:rPr lang="en-US" sz="2800" dirty="0"/>
              <a:t>on interpersonal </a:t>
            </a:r>
            <a:r>
              <a:rPr lang="en-US" sz="2800" dirty="0" smtClean="0"/>
              <a:t>relationships</a:t>
            </a:r>
          </a:p>
          <a:p>
            <a:r>
              <a:rPr lang="en-US" sz="2800" b="1" dirty="0" smtClean="0"/>
              <a:t>Process conflict</a:t>
            </a:r>
            <a:r>
              <a:rPr lang="en-US" sz="2800" dirty="0" smtClean="0"/>
              <a:t>: conflict over how work gets done</a:t>
            </a:r>
          </a:p>
        </p:txBody>
      </p:sp>
    </p:spTree>
    <p:extLst>
      <p:ext uri="{BB962C8B-B14F-4D97-AF65-F5344CB8AC3E}">
        <p14:creationId xmlns:p14="http://schemas.microsoft.com/office/powerpoint/2010/main" val="752664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Tasks</a:t>
            </a:r>
            <a:endParaRPr lang="en-US" dirty="0"/>
          </a:p>
        </p:txBody>
      </p:sp>
      <p:sp>
        <p:nvSpPr>
          <p:cNvPr id="3" name="Content Placeholder 2"/>
          <p:cNvSpPr>
            <a:spLocks noGrp="1"/>
          </p:cNvSpPr>
          <p:nvPr>
            <p:ph idx="1"/>
          </p:nvPr>
        </p:nvSpPr>
        <p:spPr/>
        <p:txBody>
          <a:bodyPr/>
          <a:lstStyle/>
          <a:p>
            <a:r>
              <a:rPr lang="en-US" sz="2800" dirty="0" smtClean="0"/>
              <a:t>It’s </a:t>
            </a:r>
            <a:r>
              <a:rPr lang="en-US" sz="2800" dirty="0"/>
              <a:t>the complexity and interdependence of tasks that influence a group’s </a:t>
            </a:r>
            <a:r>
              <a:rPr lang="en-US" sz="2800" dirty="0" smtClean="0"/>
              <a:t>effectiveness.</a:t>
            </a:r>
          </a:p>
        </p:txBody>
      </p:sp>
    </p:spTree>
    <p:extLst>
      <p:ext uri="{BB962C8B-B14F-4D97-AF65-F5344CB8AC3E}">
        <p14:creationId xmlns:p14="http://schemas.microsoft.com/office/powerpoint/2010/main" val="268885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5493"/>
            <a:ext cx="8229600" cy="1097280"/>
          </a:xfrm>
        </p:spPr>
        <p:txBody>
          <a:bodyPr/>
          <a:lstStyle/>
          <a:p>
            <a:r>
              <a:rPr lang="en-US" dirty="0" smtClean="0"/>
              <a:t>L03, </a:t>
            </a:r>
            <a:r>
              <a:rPr lang="en-US" b="0" dirty="0"/>
              <a:t>TURNING </a:t>
            </a:r>
            <a:r>
              <a:rPr lang="en-US" dirty="0"/>
              <a:t>groups into </a:t>
            </a:r>
            <a:r>
              <a:rPr lang="en-US" smtClean="0"/>
              <a:t>efective</a:t>
            </a:r>
            <a:r>
              <a:rPr lang="en-US" dirty="0" smtClean="0"/>
              <a:t> </a:t>
            </a:r>
            <a:r>
              <a:rPr lang="en-US" dirty="0"/>
              <a:t>teams</a:t>
            </a:r>
          </a:p>
        </p:txBody>
      </p:sp>
      <p:sp>
        <p:nvSpPr>
          <p:cNvPr id="3" name="Content Placeholder 2"/>
          <p:cNvSpPr>
            <a:spLocks noGrp="1"/>
          </p:cNvSpPr>
          <p:nvPr>
            <p:ph idx="1"/>
          </p:nvPr>
        </p:nvSpPr>
        <p:spPr/>
        <p:txBody>
          <a:bodyPr/>
          <a:lstStyle/>
          <a:p>
            <a:r>
              <a:rPr lang="en-US" sz="2400" dirty="0"/>
              <a:t>Without a doubt, team-based work is a core feature </a:t>
            </a:r>
            <a:r>
              <a:rPr lang="en-US" sz="2400" dirty="0" smtClean="0"/>
              <a:t>of today’s </a:t>
            </a:r>
            <a:r>
              <a:rPr lang="en-US" sz="2400" dirty="0"/>
              <a:t>organizations. And teams are likely to continue to be popular. Why? </a:t>
            </a:r>
            <a:endParaRPr lang="en-US" sz="2400" dirty="0" smtClean="0"/>
          </a:p>
          <a:p>
            <a:r>
              <a:rPr lang="en-US" sz="2400" dirty="0" smtClean="0"/>
              <a:t>Research suggests </a:t>
            </a:r>
            <a:r>
              <a:rPr lang="en-US" sz="2400" dirty="0"/>
              <a:t>that teams typically outperform </a:t>
            </a:r>
            <a:r>
              <a:rPr lang="en-US" sz="2400" dirty="0" smtClean="0"/>
              <a:t>individuals </a:t>
            </a:r>
            <a:r>
              <a:rPr lang="en-US" sz="2400" dirty="0"/>
              <a:t>when the tasks being done </a:t>
            </a:r>
            <a:r>
              <a:rPr lang="en-US" sz="2400" dirty="0" smtClean="0"/>
              <a:t>require multiple </a:t>
            </a:r>
            <a:r>
              <a:rPr lang="en-US" sz="2400" dirty="0"/>
              <a:t>skills, judgment, and </a:t>
            </a:r>
            <a:r>
              <a:rPr lang="en-US" sz="2400" dirty="0" smtClean="0"/>
              <a:t>experience. </a:t>
            </a:r>
            <a:r>
              <a:rPr lang="en-US" sz="2400" dirty="0" smtClean="0"/>
              <a:t>Organizations </a:t>
            </a:r>
            <a:r>
              <a:rPr lang="en-US" sz="2400" dirty="0"/>
              <a:t>are using team-based </a:t>
            </a:r>
            <a:r>
              <a:rPr lang="en-US" sz="2400" dirty="0" smtClean="0"/>
              <a:t>structures because </a:t>
            </a:r>
            <a:r>
              <a:rPr lang="en-US" sz="2400" dirty="0"/>
              <a:t>they’ve found that teams are </a:t>
            </a:r>
            <a:r>
              <a:rPr lang="en-US" sz="2400" b="1" dirty="0"/>
              <a:t>more </a:t>
            </a:r>
            <a:r>
              <a:rPr lang="en-US" sz="2400" b="1" dirty="0" smtClean="0"/>
              <a:t>flexible </a:t>
            </a:r>
            <a:r>
              <a:rPr lang="en-US" sz="2400" b="1" dirty="0"/>
              <a:t>and responsive to </a:t>
            </a:r>
            <a:r>
              <a:rPr lang="en-US" sz="2400" b="1" dirty="0" smtClean="0"/>
              <a:t>changing events </a:t>
            </a:r>
            <a:r>
              <a:rPr lang="en-US" sz="2400" dirty="0"/>
              <a:t>than traditional departments or other permanent work groups. Teams have </a:t>
            </a:r>
            <a:r>
              <a:rPr lang="en-US" sz="2400" dirty="0" smtClean="0"/>
              <a:t>the ability </a:t>
            </a:r>
            <a:r>
              <a:rPr lang="en-US" sz="2400" dirty="0"/>
              <a:t>to quickly assemble, deploy, refocus, and </a:t>
            </a:r>
            <a:r>
              <a:rPr lang="en-US" sz="2400" dirty="0" smtClean="0"/>
              <a:t>disband.</a:t>
            </a:r>
            <a:endParaRPr lang="en-US" sz="2400" dirty="0"/>
          </a:p>
        </p:txBody>
      </p:sp>
    </p:spTree>
    <p:extLst>
      <p:ext uri="{BB962C8B-B14F-4D97-AF65-F5344CB8AC3E}">
        <p14:creationId xmlns:p14="http://schemas.microsoft.com/office/powerpoint/2010/main" val="1879376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Difference Between Groups and Teams</a:t>
            </a:r>
            <a:endParaRPr lang="en-US" dirty="0"/>
          </a:p>
        </p:txBody>
      </p:sp>
      <p:sp>
        <p:nvSpPr>
          <p:cNvPr id="3" name="Content Placeholder 2"/>
          <p:cNvSpPr>
            <a:spLocks noGrp="1"/>
          </p:cNvSpPr>
          <p:nvPr>
            <p:ph idx="1"/>
          </p:nvPr>
        </p:nvSpPr>
        <p:spPr/>
        <p:txBody>
          <a:bodyPr/>
          <a:lstStyle/>
          <a:p>
            <a:r>
              <a:rPr lang="en-US" sz="2800" b="1" dirty="0" smtClean="0"/>
              <a:t>Work teams</a:t>
            </a:r>
            <a:r>
              <a:rPr lang="en-US" sz="2800" dirty="0" smtClean="0"/>
              <a:t>: groups </a:t>
            </a:r>
            <a:r>
              <a:rPr lang="en-US" sz="2800" dirty="0"/>
              <a:t>whose members work intensely on a </a:t>
            </a:r>
            <a:r>
              <a:rPr lang="en-US" sz="2800" dirty="0" smtClean="0"/>
              <a:t>specific</a:t>
            </a:r>
            <a:r>
              <a:rPr lang="en-US" sz="2800" dirty="0"/>
              <a:t>, common goal using their positive synergy, individual and mutual accountability, and complementary </a:t>
            </a:r>
            <a:r>
              <a:rPr lang="en-US" sz="2800" dirty="0" smtClean="0"/>
              <a:t>skills</a:t>
            </a:r>
          </a:p>
        </p:txBody>
      </p:sp>
    </p:spTree>
    <p:extLst>
      <p:ext uri="{BB962C8B-B14F-4D97-AF65-F5344CB8AC3E}">
        <p14:creationId xmlns:p14="http://schemas.microsoft.com/office/powerpoint/2010/main" val="1984990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13-8: Groups Versus Teams</a:t>
            </a:r>
            <a:endParaRPr lang="en-US" dirty="0"/>
          </a:p>
        </p:txBody>
      </p:sp>
      <p:graphicFrame>
        <p:nvGraphicFramePr>
          <p:cNvPr id="6" name="Table 5" descr="Headers: Work Teams, Work Groups"/>
          <p:cNvGraphicFramePr>
            <a:graphicFrameLocks noGrp="1"/>
          </p:cNvGraphicFramePr>
          <p:nvPr>
            <p:extLst>
              <p:ext uri="{D42A27DB-BD31-4B8C-83A1-F6EECF244321}">
                <p14:modId xmlns:p14="http://schemas.microsoft.com/office/powerpoint/2010/main" val="2605312869"/>
              </p:ext>
            </p:extLst>
          </p:nvPr>
        </p:nvGraphicFramePr>
        <p:xfrm>
          <a:off x="228600" y="1249680"/>
          <a:ext cx="8763000" cy="4770120"/>
        </p:xfrm>
        <a:graphic>
          <a:graphicData uri="http://schemas.openxmlformats.org/drawingml/2006/table">
            <a:tbl>
              <a:tblPr firstRow="1" bandRow="1">
                <a:tableStyleId>{3B4B98B0-60AC-42C2-AFA5-B58CD77FA1E5}</a:tableStyleId>
              </a:tblPr>
              <a:tblGrid>
                <a:gridCol w="42672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381000">
                <a:tc>
                  <a:txBody>
                    <a:bodyPr/>
                    <a:lstStyle/>
                    <a:p>
                      <a:r>
                        <a:rPr lang="en-US" sz="1600" i="0" dirty="0" smtClean="0"/>
                        <a:t>Work Teams</a:t>
                      </a:r>
                      <a:endParaRPr lang="en-US" sz="1600" i="0" dirty="0"/>
                    </a:p>
                  </a:txBody>
                  <a:tcPr/>
                </a:tc>
                <a:tc>
                  <a:txBody>
                    <a:bodyPr/>
                    <a:lstStyle/>
                    <a:p>
                      <a:r>
                        <a:rPr lang="en-US" sz="1600" i="0" dirty="0" smtClean="0"/>
                        <a:t>Work Groups</a:t>
                      </a:r>
                      <a:endParaRPr lang="en-US" sz="1600" i="0" dirty="0"/>
                    </a:p>
                  </a:txBody>
                  <a:tcPr/>
                </a:tc>
                <a:extLst>
                  <a:ext uri="{0D108BD9-81ED-4DB2-BD59-A6C34878D82A}">
                    <a16:rowId xmlns:a16="http://schemas.microsoft.com/office/drawing/2014/main" val="10000"/>
                  </a:ext>
                </a:extLst>
              </a:tr>
              <a:tr h="381000">
                <a:tc>
                  <a:txBody>
                    <a:bodyPr/>
                    <a:lstStyle/>
                    <a:p>
                      <a:r>
                        <a:rPr lang="en-US" sz="1600" kern="1200" dirty="0" smtClean="0">
                          <a:solidFill>
                            <a:schemeClr val="tx1"/>
                          </a:solidFill>
                          <a:effectLst/>
                          <a:latin typeface="+mn-lt"/>
                          <a:ea typeface="+mn-ea"/>
                          <a:cs typeface="+mn-cs"/>
                        </a:rPr>
                        <a:t>Leadership role is shared</a:t>
                      </a:r>
                      <a:endParaRPr lang="en-US" sz="1600" dirty="0"/>
                    </a:p>
                  </a:txBody>
                  <a:tcPr/>
                </a:tc>
                <a:tc>
                  <a:txBody>
                    <a:bodyPr/>
                    <a:lstStyle/>
                    <a:p>
                      <a:r>
                        <a:rPr lang="en-US" sz="1600" kern="1200" dirty="0" smtClean="0">
                          <a:solidFill>
                            <a:schemeClr val="tx1"/>
                          </a:solidFill>
                          <a:effectLst/>
                          <a:latin typeface="+mn-lt"/>
                          <a:ea typeface="+mn-ea"/>
                          <a:cs typeface="+mn-cs"/>
                        </a:rPr>
                        <a:t>One leader clearly in charge</a:t>
                      </a:r>
                      <a:endParaRPr lang="en-US" sz="1600" dirty="0"/>
                    </a:p>
                  </a:txBody>
                  <a:tcPr/>
                </a:tc>
                <a:extLst>
                  <a:ext uri="{0D108BD9-81ED-4DB2-BD59-A6C34878D82A}">
                    <a16:rowId xmlns:a16="http://schemas.microsoft.com/office/drawing/2014/main" val="10001"/>
                  </a:ext>
                </a:extLst>
              </a:tr>
              <a:tr h="381000">
                <a:tc>
                  <a:txBody>
                    <a:bodyPr/>
                    <a:lstStyle/>
                    <a:p>
                      <a:r>
                        <a:rPr lang="en-US" sz="1600" kern="1200" dirty="0" smtClean="0">
                          <a:solidFill>
                            <a:schemeClr val="tx1"/>
                          </a:solidFill>
                          <a:effectLst/>
                          <a:latin typeface="+mn-lt"/>
                          <a:ea typeface="+mn-ea"/>
                          <a:cs typeface="+mn-cs"/>
                        </a:rPr>
                        <a:t>Accountable to self and team</a:t>
                      </a:r>
                      <a:endParaRPr lang="en-US" sz="1600" dirty="0"/>
                    </a:p>
                  </a:txBody>
                  <a:tcPr/>
                </a:tc>
                <a:tc>
                  <a:txBody>
                    <a:bodyPr/>
                    <a:lstStyle/>
                    <a:p>
                      <a:r>
                        <a:rPr lang="en-US" sz="1600" kern="1200" dirty="0" smtClean="0">
                          <a:solidFill>
                            <a:schemeClr val="tx1"/>
                          </a:solidFill>
                          <a:effectLst/>
                          <a:latin typeface="+mn-lt"/>
                          <a:ea typeface="+mn-ea"/>
                          <a:cs typeface="+mn-cs"/>
                        </a:rPr>
                        <a:t>Accountable only to self</a:t>
                      </a:r>
                      <a:endParaRPr lang="en-US" sz="1600" dirty="0"/>
                    </a:p>
                  </a:txBody>
                  <a:tcPr/>
                </a:tc>
                <a:extLst>
                  <a:ext uri="{0D108BD9-81ED-4DB2-BD59-A6C34878D82A}">
                    <a16:rowId xmlns:a16="http://schemas.microsoft.com/office/drawing/2014/main" val="10002"/>
                  </a:ext>
                </a:extLst>
              </a:tr>
              <a:tr h="609600">
                <a:tc>
                  <a:txBody>
                    <a:bodyPr/>
                    <a:lstStyle/>
                    <a:p>
                      <a:r>
                        <a:rPr lang="en-US" sz="1600" kern="1200" dirty="0" smtClean="0">
                          <a:solidFill>
                            <a:schemeClr val="tx1"/>
                          </a:solidFill>
                          <a:effectLst/>
                          <a:latin typeface="+mn-lt"/>
                          <a:ea typeface="+mn-ea"/>
                          <a:cs typeface="+mn-cs"/>
                        </a:rPr>
                        <a:t>Team creates specific purpose</a:t>
                      </a:r>
                      <a:endParaRPr lang="en-US" sz="1600" dirty="0"/>
                    </a:p>
                  </a:txBody>
                  <a:tcPr/>
                </a:tc>
                <a:tc>
                  <a:txBody>
                    <a:bodyPr/>
                    <a:lstStyle/>
                    <a:p>
                      <a:r>
                        <a:rPr lang="en-US" sz="1600" kern="1200" dirty="0" smtClean="0">
                          <a:solidFill>
                            <a:schemeClr val="tx1"/>
                          </a:solidFill>
                          <a:effectLst/>
                          <a:latin typeface="+mn-lt"/>
                          <a:ea typeface="+mn-ea"/>
                          <a:cs typeface="+mn-cs"/>
                        </a:rPr>
                        <a:t>Purpose is same as broader organizational purpose</a:t>
                      </a:r>
                      <a:endParaRPr lang="en-US" sz="1600" dirty="0"/>
                    </a:p>
                  </a:txBody>
                  <a:tcPr/>
                </a:tc>
                <a:extLst>
                  <a:ext uri="{0D108BD9-81ED-4DB2-BD59-A6C34878D82A}">
                    <a16:rowId xmlns:a16="http://schemas.microsoft.com/office/drawing/2014/main" val="10003"/>
                  </a:ext>
                </a:extLst>
              </a:tr>
              <a:tr h="381000">
                <a:tc>
                  <a:txBody>
                    <a:bodyPr/>
                    <a:lstStyle/>
                    <a:p>
                      <a:r>
                        <a:rPr lang="en-US" sz="1600" kern="1200" dirty="0" smtClean="0">
                          <a:solidFill>
                            <a:schemeClr val="tx1"/>
                          </a:solidFill>
                          <a:effectLst/>
                          <a:latin typeface="+mn-lt"/>
                          <a:ea typeface="+mn-ea"/>
                          <a:cs typeface="+mn-cs"/>
                        </a:rPr>
                        <a:t>Work is done collectively</a:t>
                      </a:r>
                      <a:endParaRPr lang="en-US" sz="1600" dirty="0"/>
                    </a:p>
                  </a:txBody>
                  <a:tcPr/>
                </a:tc>
                <a:tc>
                  <a:txBody>
                    <a:bodyPr/>
                    <a:lstStyle/>
                    <a:p>
                      <a:r>
                        <a:rPr lang="en-US" sz="1600" kern="1200" dirty="0" smtClean="0">
                          <a:solidFill>
                            <a:schemeClr val="tx1"/>
                          </a:solidFill>
                          <a:effectLst/>
                          <a:latin typeface="+mn-lt"/>
                          <a:ea typeface="+mn-ea"/>
                          <a:cs typeface="+mn-cs"/>
                        </a:rPr>
                        <a:t>Work is done individually</a:t>
                      </a:r>
                      <a:endParaRPr lang="en-US" sz="1600" dirty="0"/>
                    </a:p>
                  </a:txBody>
                  <a:tcPr/>
                </a:tc>
                <a:extLst>
                  <a:ext uri="{0D108BD9-81ED-4DB2-BD59-A6C34878D82A}">
                    <a16:rowId xmlns:a16="http://schemas.microsoft.com/office/drawing/2014/main" val="10004"/>
                  </a:ext>
                </a:extLst>
              </a:tr>
              <a:tr h="701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Meetings characterized by open-ended discussion and collaborative problem-solving</a:t>
                      </a:r>
                      <a:endParaRPr 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Meetings characterized by efficiency; no collaboration or open-ended discussion</a:t>
                      </a:r>
                      <a:endParaRPr lang="en-US" sz="1600" dirty="0" smtClean="0"/>
                    </a:p>
                  </a:txBody>
                  <a:tcPr/>
                </a:tc>
                <a:extLst>
                  <a:ext uri="{0D108BD9-81ED-4DB2-BD59-A6C34878D82A}">
                    <a16:rowId xmlns:a16="http://schemas.microsoft.com/office/drawing/2014/main" val="10005"/>
                  </a:ext>
                </a:extLst>
              </a:tr>
              <a:tr h="624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Performance is measured directly by evaluating collective work output</a:t>
                      </a:r>
                      <a:endParaRPr 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Performance is measured indirectly according to its influence on others</a:t>
                      </a:r>
                      <a:endParaRPr lang="en-US" sz="1600" dirty="0" smtClean="0"/>
                    </a:p>
                  </a:txBody>
                  <a:tcPr/>
                </a:tc>
                <a:extLst>
                  <a:ext uri="{0D108BD9-81ED-4DB2-BD59-A6C34878D82A}">
                    <a16:rowId xmlns:a16="http://schemas.microsoft.com/office/drawing/2014/main" val="10006"/>
                  </a:ext>
                </a:extLst>
              </a:tr>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Work is decided upon and done together</a:t>
                      </a:r>
                      <a:endParaRPr 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Work is decided upon by group leader and delegated to individual group members</a:t>
                      </a:r>
                      <a:endParaRPr lang="en-US" sz="1600" dirty="0" smtClean="0"/>
                    </a:p>
                  </a:txBody>
                  <a:tcPr/>
                </a:tc>
                <a:extLst>
                  <a:ext uri="{0D108BD9-81ED-4DB2-BD59-A6C34878D82A}">
                    <a16:rowId xmlns:a16="http://schemas.microsoft.com/office/drawing/2014/main" val="10007"/>
                  </a:ext>
                </a:extLst>
              </a:tr>
              <a:tr h="701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Can be quickly assembled, deployed, refocused, and disbanded</a:t>
                      </a:r>
                      <a:endParaRPr lang="en-US" sz="1600" dirty="0" smtClean="0"/>
                    </a:p>
                  </a:txBody>
                  <a:tcPr/>
                </a:tc>
                <a:tc>
                  <a:txBody>
                    <a:bodyPr/>
                    <a:lstStyle/>
                    <a:p>
                      <a:r>
                        <a:rPr lang="en-US" sz="1600" i="0" kern="1200" dirty="0" smtClean="0">
                          <a:solidFill>
                            <a:schemeClr val="bg1"/>
                          </a:solidFill>
                          <a:effectLst/>
                          <a:latin typeface="+mn-lt"/>
                          <a:ea typeface="+mn-ea"/>
                          <a:cs typeface="+mn-cs"/>
                        </a:rPr>
                        <a:t>blank</a:t>
                      </a:r>
                      <a:endParaRPr lang="en-US" sz="1600" i="0" kern="1200" dirty="0">
                        <a:solidFill>
                          <a:schemeClr val="bg1"/>
                        </a:solidFill>
                        <a:effectLst/>
                        <a:latin typeface="+mn-lt"/>
                        <a:ea typeface="+mn-ea"/>
                        <a:cs typeface="+mn-cs"/>
                      </a:endParaRP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924373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Work Teams </a:t>
            </a:r>
            <a:r>
              <a:rPr lang="en-US" sz="1800" b="0" dirty="0" smtClean="0"/>
              <a:t>(1 of 2)</a:t>
            </a:r>
            <a:endParaRPr lang="en-US" sz="1800" b="0" dirty="0"/>
          </a:p>
        </p:txBody>
      </p:sp>
      <p:sp>
        <p:nvSpPr>
          <p:cNvPr id="3" name="Content Placeholder 2"/>
          <p:cNvSpPr>
            <a:spLocks noGrp="1"/>
          </p:cNvSpPr>
          <p:nvPr>
            <p:ph idx="1"/>
          </p:nvPr>
        </p:nvSpPr>
        <p:spPr/>
        <p:txBody>
          <a:bodyPr/>
          <a:lstStyle/>
          <a:p>
            <a:r>
              <a:rPr lang="en-US" sz="2800" b="1" dirty="0" smtClean="0"/>
              <a:t>Problem solving team</a:t>
            </a:r>
            <a:r>
              <a:rPr lang="en-US" sz="2800" dirty="0" smtClean="0"/>
              <a:t>: a </a:t>
            </a:r>
            <a:r>
              <a:rPr lang="en-US" sz="2800" dirty="0"/>
              <a:t>team from the same department or functional area that’s involved in e </a:t>
            </a:r>
            <a:r>
              <a:rPr lang="en-US" sz="2800" dirty="0" err="1" smtClean="0"/>
              <a:t>fforts</a:t>
            </a:r>
            <a:r>
              <a:rPr lang="en-US" sz="2800" dirty="0" smtClean="0"/>
              <a:t> </a:t>
            </a:r>
            <a:r>
              <a:rPr lang="en-US" sz="2800" dirty="0"/>
              <a:t>to improve work activities or to solve </a:t>
            </a:r>
            <a:r>
              <a:rPr lang="en-US" sz="2800" dirty="0" smtClean="0"/>
              <a:t>specific problems</a:t>
            </a:r>
          </a:p>
          <a:p>
            <a:r>
              <a:rPr lang="en-US" sz="2800" b="1" dirty="0" smtClean="0"/>
              <a:t>Self-managed work team</a:t>
            </a:r>
            <a:r>
              <a:rPr lang="en-US" sz="2800" dirty="0" smtClean="0"/>
              <a:t>: a </a:t>
            </a:r>
            <a:r>
              <a:rPr lang="en-US" sz="2800" dirty="0"/>
              <a:t>type of work team that operates without a manager and is responsible for a complete work process or </a:t>
            </a:r>
            <a:r>
              <a:rPr lang="en-US" sz="2800" dirty="0" smtClean="0"/>
              <a:t>segment</a:t>
            </a:r>
          </a:p>
        </p:txBody>
      </p:sp>
    </p:spTree>
    <p:extLst>
      <p:ext uri="{BB962C8B-B14F-4D97-AF65-F5344CB8AC3E}">
        <p14:creationId xmlns:p14="http://schemas.microsoft.com/office/powerpoint/2010/main" val="485280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r>
              <a:rPr lang="en-US" sz="2400" dirty="0"/>
              <a:t>You’ve probably had a lot of experience working in </a:t>
            </a:r>
            <a:r>
              <a:rPr lang="en-US" sz="2400" b="1" dirty="0"/>
              <a:t>groups—class project </a:t>
            </a:r>
            <a:r>
              <a:rPr lang="en-US" sz="2400" b="1" dirty="0" smtClean="0"/>
              <a:t>teams, </a:t>
            </a:r>
            <a:r>
              <a:rPr lang="en-US" sz="2400" dirty="0" smtClean="0"/>
              <a:t>maybe </a:t>
            </a:r>
            <a:r>
              <a:rPr lang="en-US" sz="2400" dirty="0"/>
              <a:t>an athletic team, a fundraising committee, or even a sales team at work</a:t>
            </a:r>
            <a:r>
              <a:rPr lang="en-US" sz="2400" dirty="0" smtClean="0"/>
              <a:t>.</a:t>
            </a:r>
          </a:p>
          <a:p>
            <a:r>
              <a:rPr lang="en-US" sz="2400" dirty="0" smtClean="0"/>
              <a:t>Many </a:t>
            </a:r>
            <a:r>
              <a:rPr lang="en-US" sz="2400" dirty="0"/>
              <a:t>organizations have made the move to restructure work </a:t>
            </a:r>
            <a:r>
              <a:rPr lang="en-US" sz="2400" dirty="0" smtClean="0"/>
              <a:t>around teams </a:t>
            </a:r>
            <a:r>
              <a:rPr lang="en-US" sz="2400" dirty="0"/>
              <a:t>rather than individuals. Why? </a:t>
            </a:r>
            <a:endParaRPr lang="en-US" sz="2400" dirty="0" smtClean="0"/>
          </a:p>
          <a:p>
            <a:r>
              <a:rPr lang="en-US" sz="2400" dirty="0" smtClean="0"/>
              <a:t>What </a:t>
            </a:r>
            <a:r>
              <a:rPr lang="en-US" sz="2400" dirty="0"/>
              <a:t>do these teams look like? </a:t>
            </a:r>
            <a:endParaRPr lang="en-US" sz="2400" dirty="0" smtClean="0"/>
          </a:p>
          <a:p>
            <a:r>
              <a:rPr lang="en-US" sz="2400" dirty="0" smtClean="0"/>
              <a:t>And </a:t>
            </a:r>
            <a:r>
              <a:rPr lang="en-US" sz="2400" dirty="0"/>
              <a:t>how </a:t>
            </a:r>
            <a:r>
              <a:rPr lang="en-US" sz="2400" dirty="0" smtClean="0"/>
              <a:t>can managers </a:t>
            </a:r>
            <a:r>
              <a:rPr lang="en-US" sz="2400" dirty="0"/>
              <a:t>build </a:t>
            </a:r>
            <a:r>
              <a:rPr lang="en-US" sz="2400" dirty="0" err="1"/>
              <a:t>e</a:t>
            </a:r>
            <a:r>
              <a:rPr lang="en-US" sz="2400" dirty="0" err="1" smtClean="0"/>
              <a:t>ffective</a:t>
            </a:r>
            <a:r>
              <a:rPr lang="en-US" sz="2400" dirty="0" smtClean="0"/>
              <a:t> teams</a:t>
            </a:r>
            <a:r>
              <a:rPr lang="en-US" sz="2400" dirty="0"/>
              <a:t>?</a:t>
            </a:r>
          </a:p>
        </p:txBody>
      </p:sp>
    </p:spTree>
    <p:extLst>
      <p:ext uri="{BB962C8B-B14F-4D97-AF65-F5344CB8AC3E}">
        <p14:creationId xmlns:p14="http://schemas.microsoft.com/office/powerpoint/2010/main" val="36131989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Work Teams </a:t>
            </a:r>
            <a:r>
              <a:rPr lang="en-US" sz="1800" b="0" dirty="0" smtClean="0"/>
              <a:t>(2 of 2)</a:t>
            </a:r>
            <a:endParaRPr lang="en-US" sz="1800" b="0" dirty="0"/>
          </a:p>
        </p:txBody>
      </p:sp>
      <p:sp>
        <p:nvSpPr>
          <p:cNvPr id="3" name="Content Placeholder 2"/>
          <p:cNvSpPr>
            <a:spLocks noGrp="1"/>
          </p:cNvSpPr>
          <p:nvPr>
            <p:ph idx="1"/>
          </p:nvPr>
        </p:nvSpPr>
        <p:spPr/>
        <p:txBody>
          <a:bodyPr/>
          <a:lstStyle/>
          <a:p>
            <a:r>
              <a:rPr lang="en-US" sz="2800" b="1" dirty="0" smtClean="0"/>
              <a:t>Cross-functional team</a:t>
            </a:r>
            <a:r>
              <a:rPr lang="en-US" sz="2800" dirty="0" smtClean="0"/>
              <a:t>: a </a:t>
            </a:r>
            <a:r>
              <a:rPr lang="en-US" sz="2800" dirty="0"/>
              <a:t>work team composed of individuals from various functional </a:t>
            </a:r>
            <a:r>
              <a:rPr lang="en-US" sz="2800" dirty="0" smtClean="0"/>
              <a:t>specialties</a:t>
            </a:r>
          </a:p>
          <a:p>
            <a:r>
              <a:rPr lang="en-US" sz="2800" b="1" dirty="0" smtClean="0"/>
              <a:t>Virtual team</a:t>
            </a:r>
            <a:r>
              <a:rPr lang="en-US" sz="2800" dirty="0" smtClean="0"/>
              <a:t>: a type of work team that uses technology to link physically dispersed members in order to achieve a common goal</a:t>
            </a:r>
          </a:p>
        </p:txBody>
      </p:sp>
    </p:spTree>
    <p:extLst>
      <p:ext uri="{BB962C8B-B14F-4D97-AF65-F5344CB8AC3E}">
        <p14:creationId xmlns:p14="http://schemas.microsoft.com/office/powerpoint/2010/main" val="1471787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Effective Work Teams </a:t>
            </a:r>
            <a:r>
              <a:rPr lang="en-US" sz="1800" b="0" dirty="0" smtClean="0"/>
              <a:t>(1 of 2)</a:t>
            </a:r>
            <a:endParaRPr lang="en-US" sz="1800" b="0" dirty="0"/>
          </a:p>
        </p:txBody>
      </p:sp>
      <p:sp>
        <p:nvSpPr>
          <p:cNvPr id="3" name="Content Placeholder 2"/>
          <p:cNvSpPr>
            <a:spLocks noGrp="1"/>
          </p:cNvSpPr>
          <p:nvPr>
            <p:ph idx="1"/>
          </p:nvPr>
        </p:nvSpPr>
        <p:spPr/>
        <p:txBody>
          <a:bodyPr/>
          <a:lstStyle/>
          <a:p>
            <a:r>
              <a:rPr lang="en-US" sz="2800" dirty="0" smtClean="0"/>
              <a:t>Clear goals</a:t>
            </a:r>
          </a:p>
          <a:p>
            <a:r>
              <a:rPr lang="en-US" sz="2800" dirty="0" smtClean="0"/>
              <a:t>Relevant skills</a:t>
            </a:r>
          </a:p>
          <a:p>
            <a:r>
              <a:rPr lang="en-US" sz="2800" dirty="0" smtClean="0"/>
              <a:t>Mutual trust</a:t>
            </a:r>
          </a:p>
          <a:p>
            <a:r>
              <a:rPr lang="en-US" sz="2800" dirty="0" smtClean="0"/>
              <a:t>Unified commitment</a:t>
            </a:r>
          </a:p>
        </p:txBody>
      </p:sp>
    </p:spTree>
    <p:extLst>
      <p:ext uri="{BB962C8B-B14F-4D97-AF65-F5344CB8AC3E}">
        <p14:creationId xmlns:p14="http://schemas.microsoft.com/office/powerpoint/2010/main" val="40967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Effective Work Teams </a:t>
            </a:r>
            <a:r>
              <a:rPr lang="en-US" sz="1800" b="0" dirty="0" smtClean="0"/>
              <a:t>(2 of 2)</a:t>
            </a:r>
            <a:endParaRPr lang="en-US" sz="1800" b="0" dirty="0"/>
          </a:p>
        </p:txBody>
      </p:sp>
      <p:sp>
        <p:nvSpPr>
          <p:cNvPr id="3" name="Content Placeholder 2"/>
          <p:cNvSpPr>
            <a:spLocks noGrp="1"/>
          </p:cNvSpPr>
          <p:nvPr>
            <p:ph idx="1"/>
          </p:nvPr>
        </p:nvSpPr>
        <p:spPr/>
        <p:txBody>
          <a:bodyPr/>
          <a:lstStyle/>
          <a:p>
            <a:r>
              <a:rPr lang="en-US" sz="2800" dirty="0" smtClean="0"/>
              <a:t>Good communication</a:t>
            </a:r>
          </a:p>
          <a:p>
            <a:r>
              <a:rPr lang="en-US" sz="2800" dirty="0" smtClean="0"/>
              <a:t>Negotiating skills</a:t>
            </a:r>
          </a:p>
          <a:p>
            <a:r>
              <a:rPr lang="en-US" sz="2800" dirty="0" smtClean="0"/>
              <a:t>Appropriate leadership</a:t>
            </a:r>
          </a:p>
          <a:p>
            <a:r>
              <a:rPr lang="en-US" sz="2800" dirty="0" smtClean="0"/>
              <a:t>Internal and external support</a:t>
            </a:r>
          </a:p>
        </p:txBody>
      </p:sp>
    </p:spTree>
    <p:extLst>
      <p:ext uri="{BB962C8B-B14F-4D97-AF65-F5344CB8AC3E}">
        <p14:creationId xmlns:p14="http://schemas.microsoft.com/office/powerpoint/2010/main" val="1825255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13-9</a:t>
            </a:r>
            <a:br>
              <a:rPr lang="en-US" dirty="0" smtClean="0"/>
            </a:br>
            <a:r>
              <a:rPr lang="en-US" dirty="0" smtClean="0"/>
              <a:t>Characteristics of Effective Teams</a:t>
            </a:r>
            <a:endParaRPr lang="en-US" dirty="0"/>
          </a:p>
        </p:txBody>
      </p:sp>
      <p:pic>
        <p:nvPicPr>
          <p:cNvPr id="8" name="Picture 7" descr="A box labeled EFFECTIVE TEAM is at the cener of the figure. Encircling it are nine ovals, that look like interconnected links in a chain. They are labeled, clockwise from top: Clear Goals, Relevant Skills, Mutual Trust, Unified Commitment, Good Communication, Negotiating Skills, Appropriate Leadership, Internal Support, and Exernal Support."/>
          <p:cNvPicPr>
            <a:picLocks noChangeAspect="1"/>
          </p:cNvPicPr>
          <p:nvPr/>
        </p:nvPicPr>
        <p:blipFill>
          <a:blip r:embed="rId3" cstate="print"/>
          <a:stretch>
            <a:fillRect/>
          </a:stretch>
        </p:blipFill>
        <p:spPr>
          <a:xfrm>
            <a:off x="152400" y="1304925"/>
            <a:ext cx="8839200" cy="4640580"/>
          </a:xfrm>
          <a:prstGeom prst="rect">
            <a:avLst/>
          </a:prstGeom>
        </p:spPr>
      </p:pic>
      <p:sp>
        <p:nvSpPr>
          <p:cNvPr id="3" name="Text Placeholder 2" descr="At the center of the figure is a box labeled Increased Creativity. Three rectangles surround it, each connected to the box by an arrow pointing inward toward it. The rectangles are labeled, clockwise from the right: Brainstorming, Nominal Group Technique (NGT), and Electronic Meetings. A thought bubble emerges from each rectangle describing it."/>
          <p:cNvSpPr>
            <a:spLocks noGrp="1"/>
          </p:cNvSpPr>
          <p:nvPr>
            <p:ph type="body" sz="quarter" idx="13"/>
          </p:nvPr>
        </p:nvSpPr>
        <p:spPr/>
        <p:txBody>
          <a:bodyPr/>
          <a:lstStyle/>
          <a:p>
            <a:r>
              <a:rPr lang="en-US" sz="1600" dirty="0"/>
              <a:t>Exhibit </a:t>
            </a:r>
            <a:r>
              <a:rPr lang="en-US" sz="1600" dirty="0" smtClean="0"/>
              <a:t>13-9 illustrates </a:t>
            </a:r>
            <a:r>
              <a:rPr lang="en-US" sz="1600" dirty="0"/>
              <a:t>the </a:t>
            </a:r>
            <a:r>
              <a:rPr lang="en-US" sz="1600" dirty="0" smtClean="0"/>
              <a:t>characteristics typically exhibited with effective teams.</a:t>
            </a:r>
            <a:endParaRPr lang="en-US" sz="1600" dirty="0"/>
          </a:p>
        </p:txBody>
      </p:sp>
    </p:spTree>
    <p:extLst>
      <p:ext uri="{BB962C8B-B14F-4D97-AF65-F5344CB8AC3E}">
        <p14:creationId xmlns:p14="http://schemas.microsoft.com/office/powerpoint/2010/main" val="554936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L04. CONTEMPORARY </a:t>
            </a:r>
            <a:r>
              <a:rPr lang="en-US" dirty="0"/>
              <a:t>challenges in managing teams</a:t>
            </a:r>
          </a:p>
        </p:txBody>
      </p:sp>
      <p:sp>
        <p:nvSpPr>
          <p:cNvPr id="4" name="Content Placeholder 3"/>
          <p:cNvSpPr>
            <a:spLocks noGrp="1"/>
          </p:cNvSpPr>
          <p:nvPr>
            <p:ph idx="1"/>
          </p:nvPr>
        </p:nvSpPr>
        <p:spPr/>
        <p:txBody>
          <a:bodyPr/>
          <a:lstStyle/>
          <a:p>
            <a:r>
              <a:rPr lang="en-US" sz="2400" dirty="0"/>
              <a:t>Few trends have </a:t>
            </a:r>
            <a:r>
              <a:rPr lang="en-US" sz="2400" dirty="0" smtClean="0"/>
              <a:t>influenced </a:t>
            </a:r>
            <a:r>
              <a:rPr lang="en-US" sz="2400" dirty="0"/>
              <a:t>how work gets done in organizations </a:t>
            </a:r>
            <a:r>
              <a:rPr lang="en-US" sz="2400" dirty="0" smtClean="0"/>
              <a:t>as much </a:t>
            </a:r>
            <a:r>
              <a:rPr lang="en-US" sz="2400" dirty="0"/>
              <a:t>as the use of work teams. The shift from working alone to </a:t>
            </a:r>
            <a:r>
              <a:rPr lang="en-US" sz="2400" dirty="0" smtClean="0"/>
              <a:t>working on </a:t>
            </a:r>
            <a:r>
              <a:rPr lang="en-US" sz="2400" dirty="0"/>
              <a:t>teams requires employees to cooperate with others, share information, </a:t>
            </a:r>
            <a:r>
              <a:rPr lang="en-US" sz="2400" dirty="0" smtClean="0"/>
              <a:t>confront </a:t>
            </a:r>
            <a:r>
              <a:rPr lang="en-US" sz="2400" dirty="0" err="1" smtClean="0"/>
              <a:t>differences</a:t>
            </a:r>
            <a:r>
              <a:rPr lang="en-US" sz="2400" dirty="0"/>
              <a:t>, and sublimate personal interests for the greater good of the team.</a:t>
            </a:r>
          </a:p>
        </p:txBody>
      </p:sp>
    </p:spTree>
    <p:extLst>
      <p:ext uri="{BB962C8B-B14F-4D97-AF65-F5344CB8AC3E}">
        <p14:creationId xmlns:p14="http://schemas.microsoft.com/office/powerpoint/2010/main" val="32137692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Global Teams</a:t>
            </a:r>
            <a:endParaRPr lang="en-US" dirty="0"/>
          </a:p>
        </p:txBody>
      </p:sp>
      <p:sp>
        <p:nvSpPr>
          <p:cNvPr id="3" name="Content Placeholder 2"/>
          <p:cNvSpPr>
            <a:spLocks noGrp="1"/>
          </p:cNvSpPr>
          <p:nvPr>
            <p:ph idx="1"/>
          </p:nvPr>
        </p:nvSpPr>
        <p:spPr/>
        <p:txBody>
          <a:bodyPr/>
          <a:lstStyle/>
          <a:p>
            <a:r>
              <a:rPr lang="en-US" sz="2800" dirty="0" smtClean="0"/>
              <a:t>Group member resources in global teams</a:t>
            </a:r>
          </a:p>
          <a:p>
            <a:r>
              <a:rPr lang="en-US" sz="2800" dirty="0" smtClean="0"/>
              <a:t>Group structure</a:t>
            </a:r>
          </a:p>
          <a:p>
            <a:r>
              <a:rPr lang="en-US" sz="2800" dirty="0" smtClean="0"/>
              <a:t>Group processes</a:t>
            </a:r>
          </a:p>
          <a:p>
            <a:r>
              <a:rPr lang="en-US" sz="2800" dirty="0" smtClean="0"/>
              <a:t>Manager’s role</a:t>
            </a:r>
          </a:p>
        </p:txBody>
      </p:sp>
    </p:spTree>
    <p:extLst>
      <p:ext uri="{BB962C8B-B14F-4D97-AF65-F5344CB8AC3E}">
        <p14:creationId xmlns:p14="http://schemas.microsoft.com/office/powerpoint/2010/main" val="6199167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13-10: Global Teams</a:t>
            </a:r>
            <a:endParaRPr lang="en-US" dirty="0"/>
          </a:p>
        </p:txBody>
      </p:sp>
      <p:graphicFrame>
        <p:nvGraphicFramePr>
          <p:cNvPr id="6" name="Table 5" descr="Headers: Drawbacks, Benefits"/>
          <p:cNvGraphicFramePr>
            <a:graphicFrameLocks noGrp="1"/>
          </p:cNvGraphicFramePr>
          <p:nvPr>
            <p:extLst>
              <p:ext uri="{D42A27DB-BD31-4B8C-83A1-F6EECF244321}">
                <p14:modId xmlns:p14="http://schemas.microsoft.com/office/powerpoint/2010/main" val="533862082"/>
              </p:ext>
            </p:extLst>
          </p:nvPr>
        </p:nvGraphicFramePr>
        <p:xfrm>
          <a:off x="533400" y="1737360"/>
          <a:ext cx="8012112" cy="2910840"/>
        </p:xfrm>
        <a:graphic>
          <a:graphicData uri="http://schemas.openxmlformats.org/drawingml/2006/table">
            <a:tbl>
              <a:tblPr firstRow="1" bandRow="1">
                <a:tableStyleId>{3B4B98B0-60AC-42C2-AFA5-B58CD77FA1E5}</a:tableStyleId>
              </a:tblPr>
              <a:tblGrid>
                <a:gridCol w="3810000">
                  <a:extLst>
                    <a:ext uri="{9D8B030D-6E8A-4147-A177-3AD203B41FA5}">
                      <a16:colId xmlns:a16="http://schemas.microsoft.com/office/drawing/2014/main" val="20000"/>
                    </a:ext>
                  </a:extLst>
                </a:gridCol>
                <a:gridCol w="4202112">
                  <a:extLst>
                    <a:ext uri="{9D8B030D-6E8A-4147-A177-3AD203B41FA5}">
                      <a16:colId xmlns:a16="http://schemas.microsoft.com/office/drawing/2014/main" val="20001"/>
                    </a:ext>
                  </a:extLst>
                </a:gridCol>
              </a:tblGrid>
              <a:tr h="472440">
                <a:tc>
                  <a:txBody>
                    <a:bodyPr/>
                    <a:lstStyle/>
                    <a:p>
                      <a:r>
                        <a:rPr lang="en-US" sz="1800" i="0" dirty="0" smtClean="0"/>
                        <a:t>Drawbacks</a:t>
                      </a:r>
                      <a:endParaRPr lang="en-US" sz="1800" i="0" dirty="0"/>
                    </a:p>
                  </a:txBody>
                  <a:tcPr/>
                </a:tc>
                <a:tc>
                  <a:txBody>
                    <a:bodyPr/>
                    <a:lstStyle/>
                    <a:p>
                      <a:r>
                        <a:rPr lang="en-US" sz="1800" i="0" dirty="0" smtClean="0"/>
                        <a:t>Benefits</a:t>
                      </a:r>
                      <a:endParaRPr lang="en-US" sz="1800" i="0" dirty="0"/>
                    </a:p>
                  </a:txBody>
                  <a:tcPr/>
                </a:tc>
                <a:extLst>
                  <a:ext uri="{0D108BD9-81ED-4DB2-BD59-A6C34878D82A}">
                    <a16:rowId xmlns:a16="http://schemas.microsoft.com/office/drawing/2014/main" val="10000"/>
                  </a:ext>
                </a:extLst>
              </a:tr>
              <a:tr h="457200">
                <a:tc>
                  <a:txBody>
                    <a:bodyPr/>
                    <a:lstStyle/>
                    <a:p>
                      <a:r>
                        <a:rPr lang="en-US" sz="1800" kern="1200" dirty="0" smtClean="0">
                          <a:solidFill>
                            <a:schemeClr val="tx1"/>
                          </a:solidFill>
                          <a:effectLst/>
                          <a:latin typeface="+mn-lt"/>
                          <a:ea typeface="+mn-ea"/>
                          <a:cs typeface="+mn-cs"/>
                        </a:rPr>
                        <a:t>Dislike of team members</a:t>
                      </a:r>
                      <a:endParaRPr lang="en-US" sz="1600" dirty="0"/>
                    </a:p>
                  </a:txBody>
                  <a:tcPr/>
                </a:tc>
                <a:tc>
                  <a:txBody>
                    <a:bodyPr/>
                    <a:lstStyle/>
                    <a:p>
                      <a:r>
                        <a:rPr lang="en-US" sz="1800" kern="1200" dirty="0" smtClean="0">
                          <a:solidFill>
                            <a:schemeClr val="tx1"/>
                          </a:solidFill>
                          <a:effectLst/>
                          <a:latin typeface="+mn-lt"/>
                          <a:ea typeface="+mn-ea"/>
                          <a:cs typeface="+mn-cs"/>
                        </a:rPr>
                        <a:t>Greater diversity of ideas</a:t>
                      </a:r>
                      <a:endParaRPr lang="en-US" sz="1600" dirty="0"/>
                    </a:p>
                  </a:txBody>
                  <a:tcPr/>
                </a:tc>
                <a:extLst>
                  <a:ext uri="{0D108BD9-81ED-4DB2-BD59-A6C34878D82A}">
                    <a16:rowId xmlns:a16="http://schemas.microsoft.com/office/drawing/2014/main" val="10001"/>
                  </a:ext>
                </a:extLst>
              </a:tr>
              <a:tr h="457200">
                <a:tc>
                  <a:txBody>
                    <a:bodyPr/>
                    <a:lstStyle/>
                    <a:p>
                      <a:r>
                        <a:rPr lang="en-US" sz="1800" kern="1200" dirty="0" smtClean="0">
                          <a:solidFill>
                            <a:schemeClr val="tx1"/>
                          </a:solidFill>
                          <a:effectLst/>
                          <a:latin typeface="+mn-lt"/>
                          <a:ea typeface="+mn-ea"/>
                          <a:cs typeface="+mn-cs"/>
                        </a:rPr>
                        <a:t>Mistrust of team members</a:t>
                      </a:r>
                      <a:endParaRPr lang="en-US" sz="1600" dirty="0"/>
                    </a:p>
                  </a:txBody>
                  <a:tcPr/>
                </a:tc>
                <a:tc>
                  <a:txBody>
                    <a:bodyPr/>
                    <a:lstStyle/>
                    <a:p>
                      <a:r>
                        <a:rPr lang="en-US" sz="1800" kern="1200" dirty="0" smtClean="0">
                          <a:solidFill>
                            <a:schemeClr val="tx1"/>
                          </a:solidFill>
                          <a:effectLst/>
                          <a:latin typeface="+mn-lt"/>
                          <a:ea typeface="+mn-ea"/>
                          <a:cs typeface="+mn-cs"/>
                        </a:rPr>
                        <a:t>Limited groupthink</a:t>
                      </a:r>
                      <a:endParaRPr lang="en-US" sz="1600" dirty="0"/>
                    </a:p>
                  </a:txBody>
                  <a:tcPr/>
                </a:tc>
                <a:extLst>
                  <a:ext uri="{0D108BD9-81ED-4DB2-BD59-A6C34878D82A}">
                    <a16:rowId xmlns:a16="http://schemas.microsoft.com/office/drawing/2014/main" val="10002"/>
                  </a:ext>
                </a:extLst>
              </a:tr>
              <a:tr h="609600">
                <a:tc>
                  <a:txBody>
                    <a:bodyPr/>
                    <a:lstStyle/>
                    <a:p>
                      <a:r>
                        <a:rPr lang="en-US" sz="1800" kern="1200" dirty="0" smtClean="0">
                          <a:solidFill>
                            <a:schemeClr val="tx1"/>
                          </a:solidFill>
                          <a:effectLst/>
                          <a:latin typeface="+mn-lt"/>
                          <a:ea typeface="+mn-ea"/>
                          <a:cs typeface="+mn-cs"/>
                        </a:rPr>
                        <a:t>Stereotyping</a:t>
                      </a:r>
                      <a:endParaRPr lang="en-US" sz="1600" dirty="0"/>
                    </a:p>
                  </a:txBody>
                  <a:tcPr/>
                </a:tc>
                <a:tc>
                  <a:txBody>
                    <a:bodyPr/>
                    <a:lstStyle/>
                    <a:p>
                      <a:r>
                        <a:rPr lang="en-US" sz="1800" kern="1200" dirty="0" smtClean="0">
                          <a:solidFill>
                            <a:schemeClr val="tx1"/>
                          </a:solidFill>
                          <a:effectLst/>
                          <a:latin typeface="+mn-lt"/>
                          <a:ea typeface="+mn-ea"/>
                          <a:cs typeface="+mn-cs"/>
                        </a:rPr>
                        <a:t>Increased attention on understanding </a:t>
                      </a:r>
                      <a:endParaRPr lang="en-US" sz="1600" dirty="0" smtClean="0"/>
                    </a:p>
                    <a:p>
                      <a:r>
                        <a:rPr lang="en-US" sz="1800" kern="1200" dirty="0" smtClean="0">
                          <a:solidFill>
                            <a:schemeClr val="tx1"/>
                          </a:solidFill>
                          <a:effectLst/>
                          <a:latin typeface="+mn-lt"/>
                          <a:ea typeface="+mn-ea"/>
                          <a:cs typeface="+mn-cs"/>
                        </a:rPr>
                        <a:t>others’ ideas, perspectives, etc.</a:t>
                      </a:r>
                      <a:endParaRPr lang="en-US" sz="1600" dirty="0"/>
                    </a:p>
                  </a:txBody>
                  <a:tcPr/>
                </a:tc>
                <a:extLst>
                  <a:ext uri="{0D108BD9-81ED-4DB2-BD59-A6C34878D82A}">
                    <a16:rowId xmlns:a16="http://schemas.microsoft.com/office/drawing/2014/main" val="10003"/>
                  </a:ext>
                </a:extLst>
              </a:tr>
              <a:tr h="426720">
                <a:tc>
                  <a:txBody>
                    <a:bodyPr/>
                    <a:lstStyle/>
                    <a:p>
                      <a:r>
                        <a:rPr lang="en-US" sz="1800" kern="1200" dirty="0" smtClean="0">
                          <a:solidFill>
                            <a:schemeClr val="tx1"/>
                          </a:solidFill>
                          <a:effectLst/>
                          <a:latin typeface="+mn-lt"/>
                          <a:ea typeface="+mn-ea"/>
                          <a:cs typeface="+mn-cs"/>
                        </a:rPr>
                        <a:t>Communication problems</a:t>
                      </a:r>
                      <a:endParaRPr lang="en-US" sz="1600" dirty="0"/>
                    </a:p>
                  </a:txBody>
                  <a:tcPr/>
                </a:tc>
                <a:tc>
                  <a:txBody>
                    <a:bodyPr/>
                    <a:lstStyle/>
                    <a:p>
                      <a:r>
                        <a:rPr lang="en-US" sz="1600" kern="1200" dirty="0" smtClean="0">
                          <a:solidFill>
                            <a:schemeClr val="bg1"/>
                          </a:solidFill>
                          <a:effectLst/>
                          <a:latin typeface="+mn-lt"/>
                          <a:ea typeface="+mn-ea"/>
                          <a:cs typeface="+mn-cs"/>
                        </a:rPr>
                        <a:t>blank</a:t>
                      </a:r>
                      <a:endParaRPr lang="en-US" sz="1600" dirty="0">
                        <a:solidFill>
                          <a:schemeClr val="bg1"/>
                        </a:solidFill>
                      </a:endParaRPr>
                    </a:p>
                  </a:txBody>
                  <a:tcPr/>
                </a:tc>
                <a:extLst>
                  <a:ext uri="{0D108BD9-81ED-4DB2-BD59-A6C34878D82A}">
                    <a16:rowId xmlns:a16="http://schemas.microsoft.com/office/drawing/2014/main" val="10004"/>
                  </a:ext>
                </a:extLst>
              </a:tr>
              <a:tr h="457200">
                <a:tc>
                  <a:txBody>
                    <a:bodyPr/>
                    <a:lstStyle/>
                    <a:p>
                      <a:r>
                        <a:rPr lang="en-US" sz="1800" kern="1200" dirty="0" smtClean="0">
                          <a:solidFill>
                            <a:schemeClr val="tx1"/>
                          </a:solidFill>
                          <a:effectLst/>
                          <a:latin typeface="+mn-lt"/>
                          <a:ea typeface="+mn-ea"/>
                          <a:cs typeface="+mn-cs"/>
                        </a:rPr>
                        <a:t>Stress and tension</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rgbClr val="DBD6E8"/>
                          </a:solidFill>
                          <a:effectLst/>
                          <a:latin typeface="+mn-lt"/>
                          <a:ea typeface="+mn-ea"/>
                          <a:cs typeface="+mn-cs"/>
                        </a:rPr>
                        <a:t>blank</a:t>
                      </a:r>
                      <a:endParaRPr lang="en-US" sz="1600" dirty="0" smtClean="0">
                        <a:solidFill>
                          <a:srgbClr val="DBD6E8"/>
                        </a:solidFill>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62941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Team Skills</a:t>
            </a:r>
            <a:endParaRPr lang="en-US" dirty="0"/>
          </a:p>
        </p:txBody>
      </p:sp>
      <p:sp>
        <p:nvSpPr>
          <p:cNvPr id="3" name="Content Placeholder 2"/>
          <p:cNvSpPr>
            <a:spLocks noGrp="1"/>
          </p:cNvSpPr>
          <p:nvPr>
            <p:ph idx="1"/>
          </p:nvPr>
        </p:nvSpPr>
        <p:spPr/>
        <p:txBody>
          <a:bodyPr/>
          <a:lstStyle/>
          <a:p>
            <a:r>
              <a:rPr lang="en-US" sz="2800" dirty="0"/>
              <a:t>In building team skills, managers must view their role as more of being a coach and developing team members in order to create more committed, collaborative, and inclusive teams.</a:t>
            </a:r>
            <a:endParaRPr lang="en-US" sz="2800" dirty="0" smtClean="0"/>
          </a:p>
        </p:txBody>
      </p:sp>
    </p:spTree>
    <p:extLst>
      <p:ext uri="{BB962C8B-B14F-4D97-AF65-F5344CB8AC3E}">
        <p14:creationId xmlns:p14="http://schemas.microsoft.com/office/powerpoint/2010/main" val="2253426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Social Networks</a:t>
            </a:r>
            <a:endParaRPr lang="en-US" dirty="0"/>
          </a:p>
        </p:txBody>
      </p:sp>
      <p:sp>
        <p:nvSpPr>
          <p:cNvPr id="3" name="Content Placeholder 2"/>
          <p:cNvSpPr>
            <a:spLocks noGrp="1"/>
          </p:cNvSpPr>
          <p:nvPr>
            <p:ph idx="1"/>
          </p:nvPr>
        </p:nvSpPr>
        <p:spPr/>
        <p:txBody>
          <a:bodyPr/>
          <a:lstStyle/>
          <a:p>
            <a:r>
              <a:rPr lang="en-US" sz="2800" b="1" dirty="0" smtClean="0"/>
              <a:t>Social network structure</a:t>
            </a:r>
            <a:r>
              <a:rPr lang="en-US" sz="2800" dirty="0" smtClean="0"/>
              <a:t>: the </a:t>
            </a:r>
            <a:r>
              <a:rPr lang="en-US" sz="2800" dirty="0"/>
              <a:t>patterns of informal connections among individuals within a </a:t>
            </a:r>
            <a:r>
              <a:rPr lang="en-US" sz="2800" dirty="0" smtClean="0"/>
              <a:t>group</a:t>
            </a:r>
          </a:p>
        </p:txBody>
      </p:sp>
    </p:spTree>
    <p:extLst>
      <p:ext uri="{BB962C8B-B14F-4D97-AF65-F5344CB8AC3E}">
        <p14:creationId xmlns:p14="http://schemas.microsoft.com/office/powerpoint/2010/main" val="11875889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a:t>
            </a:r>
            <a:r>
              <a:rPr lang="hr-HR" dirty="0" smtClean="0"/>
              <a:t>13.</a:t>
            </a:r>
            <a:r>
              <a:rPr lang="en-US" dirty="0" smtClean="0"/>
              <a:t>1</a:t>
            </a:r>
            <a:endParaRPr lang="en-US" dirty="0"/>
          </a:p>
        </p:txBody>
      </p:sp>
      <p:sp>
        <p:nvSpPr>
          <p:cNvPr id="3" name="Content Placeholder 2"/>
          <p:cNvSpPr>
            <a:spLocks noGrp="1"/>
          </p:cNvSpPr>
          <p:nvPr>
            <p:ph idx="1"/>
          </p:nvPr>
        </p:nvSpPr>
        <p:spPr/>
        <p:txBody>
          <a:bodyPr/>
          <a:lstStyle/>
          <a:p>
            <a:r>
              <a:rPr lang="en-US" sz="2800" b="1" dirty="0"/>
              <a:t>Define groups and the stages of group </a:t>
            </a:r>
            <a:r>
              <a:rPr lang="en-US" sz="2800" b="1" dirty="0" smtClean="0"/>
              <a:t>development.</a:t>
            </a:r>
          </a:p>
          <a:p>
            <a:pPr lvl="1"/>
            <a:r>
              <a:rPr lang="en-US" sz="2400" dirty="0" smtClean="0"/>
              <a:t>Formal/informal groups</a:t>
            </a:r>
          </a:p>
          <a:p>
            <a:pPr lvl="1"/>
            <a:r>
              <a:rPr lang="en-US" sz="2400" dirty="0" smtClean="0"/>
              <a:t>Stages of group development:</a:t>
            </a:r>
          </a:p>
          <a:p>
            <a:pPr lvl="2"/>
            <a:r>
              <a:rPr lang="en-US" sz="2400" dirty="0" smtClean="0"/>
              <a:t>Forming</a:t>
            </a:r>
          </a:p>
          <a:p>
            <a:pPr lvl="2"/>
            <a:r>
              <a:rPr lang="en-US" sz="2400" dirty="0" smtClean="0"/>
              <a:t>Storming</a:t>
            </a:r>
          </a:p>
          <a:p>
            <a:pPr lvl="2"/>
            <a:r>
              <a:rPr lang="en-US" sz="2400" dirty="0" smtClean="0"/>
              <a:t>Norming</a:t>
            </a:r>
          </a:p>
          <a:p>
            <a:pPr lvl="2"/>
            <a:r>
              <a:rPr lang="en-US" sz="2400" dirty="0" smtClean="0"/>
              <a:t>Performing</a:t>
            </a:r>
          </a:p>
          <a:p>
            <a:pPr lvl="2"/>
            <a:r>
              <a:rPr lang="en-US" sz="2400" dirty="0" smtClean="0"/>
              <a:t>Adjourning</a:t>
            </a:r>
          </a:p>
        </p:txBody>
      </p:sp>
    </p:spTree>
    <p:extLst>
      <p:ext uri="{BB962C8B-B14F-4D97-AF65-F5344CB8AC3E}">
        <p14:creationId xmlns:p14="http://schemas.microsoft.com/office/powerpoint/2010/main" val="184606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Group?</a:t>
            </a:r>
            <a:endParaRPr lang="en-US" dirty="0"/>
          </a:p>
        </p:txBody>
      </p:sp>
      <p:sp>
        <p:nvSpPr>
          <p:cNvPr id="3" name="Content Placeholder 2"/>
          <p:cNvSpPr>
            <a:spLocks noGrp="1"/>
          </p:cNvSpPr>
          <p:nvPr>
            <p:ph idx="1"/>
          </p:nvPr>
        </p:nvSpPr>
        <p:spPr/>
        <p:txBody>
          <a:bodyPr/>
          <a:lstStyle/>
          <a:p>
            <a:r>
              <a:rPr lang="en-US" sz="2800" b="1" dirty="0" smtClean="0"/>
              <a:t>Group</a:t>
            </a:r>
            <a:r>
              <a:rPr lang="en-US" sz="2800" dirty="0" smtClean="0"/>
              <a:t>: </a:t>
            </a:r>
            <a:r>
              <a:rPr lang="en-US" sz="2800" dirty="0"/>
              <a:t>t</a:t>
            </a:r>
            <a:r>
              <a:rPr lang="en-US" sz="2800" dirty="0" smtClean="0"/>
              <a:t>wo </a:t>
            </a:r>
            <a:r>
              <a:rPr lang="en-US" sz="2800" dirty="0"/>
              <a:t>or more interacting </a:t>
            </a:r>
            <a:r>
              <a:rPr lang="en-US" sz="2800" dirty="0" smtClean="0"/>
              <a:t>and interdependent </a:t>
            </a:r>
            <a:r>
              <a:rPr lang="en-US" sz="2800" dirty="0"/>
              <a:t>individuals who come together to achieve </a:t>
            </a:r>
            <a:r>
              <a:rPr lang="en-US" sz="2800" dirty="0" smtClean="0"/>
              <a:t>specific goals</a:t>
            </a:r>
          </a:p>
          <a:p>
            <a:r>
              <a:rPr lang="en-US" sz="2800" dirty="0" smtClean="0"/>
              <a:t>Formal groups</a:t>
            </a:r>
            <a:endParaRPr lang="en-US" sz="2000" dirty="0" smtClean="0"/>
          </a:p>
          <a:p>
            <a:r>
              <a:rPr lang="en-US" sz="2800" dirty="0" smtClean="0"/>
              <a:t>Informal groups </a:t>
            </a:r>
            <a:endParaRPr lang="en-US" sz="2000" dirty="0"/>
          </a:p>
        </p:txBody>
      </p:sp>
    </p:spTree>
    <p:extLst>
      <p:ext uri="{BB962C8B-B14F-4D97-AF65-F5344CB8AC3E}">
        <p14:creationId xmlns:p14="http://schemas.microsoft.com/office/powerpoint/2010/main" val="8114496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a:t>
            </a:r>
            <a:r>
              <a:rPr lang="hr-HR" dirty="0" smtClean="0"/>
              <a:t>13.</a:t>
            </a:r>
            <a:r>
              <a:rPr lang="en-US" dirty="0" smtClean="0"/>
              <a:t>2</a:t>
            </a:r>
            <a:endParaRPr lang="en-US" dirty="0"/>
          </a:p>
        </p:txBody>
      </p:sp>
      <p:sp>
        <p:nvSpPr>
          <p:cNvPr id="3" name="Content Placeholder 2"/>
          <p:cNvSpPr>
            <a:spLocks noGrp="1"/>
          </p:cNvSpPr>
          <p:nvPr>
            <p:ph idx="1"/>
          </p:nvPr>
        </p:nvSpPr>
        <p:spPr/>
        <p:txBody>
          <a:bodyPr/>
          <a:lstStyle/>
          <a:p>
            <a:r>
              <a:rPr lang="en-US" sz="2800" b="1" dirty="0"/>
              <a:t>Describe the major components that determine group performance and satisfaction</a:t>
            </a:r>
            <a:r>
              <a:rPr lang="en-US" sz="2800" b="1" dirty="0" smtClean="0"/>
              <a:t>.</a:t>
            </a:r>
          </a:p>
          <a:p>
            <a:pPr lvl="1"/>
            <a:r>
              <a:rPr lang="en-US" sz="2400" dirty="0" smtClean="0"/>
              <a:t>External conditions and group</a:t>
            </a:r>
            <a:r>
              <a:rPr lang="en-US" sz="2400" dirty="0"/>
              <a:t> </a:t>
            </a:r>
            <a:r>
              <a:rPr lang="en-US" sz="2400" dirty="0" smtClean="0"/>
              <a:t>member resources affect work group performance</a:t>
            </a:r>
          </a:p>
          <a:p>
            <a:pPr lvl="1"/>
            <a:r>
              <a:rPr lang="en-US" sz="2400" dirty="0" smtClean="0"/>
              <a:t>Group decision making</a:t>
            </a:r>
          </a:p>
          <a:p>
            <a:pPr lvl="1"/>
            <a:r>
              <a:rPr lang="en-US" sz="2400" dirty="0" smtClean="0"/>
              <a:t>Conflict management</a:t>
            </a:r>
          </a:p>
        </p:txBody>
      </p:sp>
    </p:spTree>
    <p:extLst>
      <p:ext uri="{BB962C8B-B14F-4D97-AF65-F5344CB8AC3E}">
        <p14:creationId xmlns:p14="http://schemas.microsoft.com/office/powerpoint/2010/main" val="8010515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a:t>
            </a:r>
            <a:r>
              <a:rPr lang="hr-HR" dirty="0" smtClean="0"/>
              <a:t>13.</a:t>
            </a:r>
            <a:r>
              <a:rPr lang="en-US" dirty="0" smtClean="0"/>
              <a:t>3</a:t>
            </a:r>
            <a:endParaRPr lang="en-US" dirty="0"/>
          </a:p>
        </p:txBody>
      </p:sp>
      <p:sp>
        <p:nvSpPr>
          <p:cNvPr id="3" name="Content Placeholder 2"/>
          <p:cNvSpPr>
            <a:spLocks noGrp="1"/>
          </p:cNvSpPr>
          <p:nvPr>
            <p:ph idx="1"/>
          </p:nvPr>
        </p:nvSpPr>
        <p:spPr/>
        <p:txBody>
          <a:bodyPr/>
          <a:lstStyle/>
          <a:p>
            <a:r>
              <a:rPr lang="en-US" sz="2800" b="1" dirty="0"/>
              <a:t>Define teams and best practices influencing team </a:t>
            </a:r>
            <a:r>
              <a:rPr lang="en-US" sz="2800" b="1" dirty="0" smtClean="0"/>
              <a:t>performance.</a:t>
            </a:r>
          </a:p>
          <a:p>
            <a:pPr lvl="1"/>
            <a:r>
              <a:rPr lang="en-US" sz="2400" dirty="0" smtClean="0"/>
              <a:t>Managing global teams</a:t>
            </a:r>
          </a:p>
          <a:p>
            <a:pPr lvl="1"/>
            <a:r>
              <a:rPr lang="en-US" sz="2400" dirty="0" smtClean="0"/>
              <a:t>Building team skills</a:t>
            </a:r>
          </a:p>
          <a:p>
            <a:pPr lvl="1"/>
            <a:r>
              <a:rPr lang="en-US" sz="2400" dirty="0" smtClean="0"/>
              <a:t>Understanding social networks</a:t>
            </a:r>
          </a:p>
        </p:txBody>
      </p:sp>
    </p:spTree>
    <p:extLst>
      <p:ext uri="{BB962C8B-B14F-4D97-AF65-F5344CB8AC3E}">
        <p14:creationId xmlns:p14="http://schemas.microsoft.com/office/powerpoint/2010/main" val="4693942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a:t>
            </a:r>
            <a:r>
              <a:rPr lang="hr-HR" dirty="0" smtClean="0"/>
              <a:t>13.</a:t>
            </a:r>
            <a:r>
              <a:rPr lang="en-US" dirty="0" smtClean="0"/>
              <a:t>4</a:t>
            </a:r>
            <a:endParaRPr lang="en-US" dirty="0"/>
          </a:p>
        </p:txBody>
      </p:sp>
      <p:sp>
        <p:nvSpPr>
          <p:cNvPr id="3" name="Content Placeholder 2"/>
          <p:cNvSpPr>
            <a:spLocks noGrp="1"/>
          </p:cNvSpPr>
          <p:nvPr>
            <p:ph idx="1"/>
          </p:nvPr>
        </p:nvSpPr>
        <p:spPr/>
        <p:txBody>
          <a:bodyPr/>
          <a:lstStyle/>
          <a:p>
            <a:r>
              <a:rPr lang="en-US" sz="2800" b="1" dirty="0"/>
              <a:t>Discuss contemporary issues in managing teams</a:t>
            </a:r>
            <a:r>
              <a:rPr lang="en-US" sz="2800" b="1" dirty="0" smtClean="0"/>
              <a:t>.</a:t>
            </a:r>
          </a:p>
          <a:p>
            <a:pPr lvl="1"/>
            <a:r>
              <a:rPr lang="en-US" sz="2400" dirty="0" smtClean="0"/>
              <a:t>The 12 common decision-making errors and biases:</a:t>
            </a:r>
          </a:p>
          <a:p>
            <a:pPr lvl="2"/>
            <a:r>
              <a:rPr lang="en-US" sz="2400" dirty="0" smtClean="0"/>
              <a:t>Overconfidence</a:t>
            </a:r>
          </a:p>
          <a:p>
            <a:pPr lvl="2"/>
            <a:r>
              <a:rPr lang="en-US" sz="2400" dirty="0" smtClean="0"/>
              <a:t>Immediate gratification</a:t>
            </a:r>
          </a:p>
          <a:p>
            <a:pPr lvl="2"/>
            <a:r>
              <a:rPr lang="en-US" sz="2400" dirty="0" smtClean="0"/>
              <a:t>Anchoring effect</a:t>
            </a:r>
          </a:p>
        </p:txBody>
      </p:sp>
    </p:spTree>
    <p:extLst>
      <p:ext uri="{BB962C8B-B14F-4D97-AF65-F5344CB8AC3E}">
        <p14:creationId xmlns:p14="http://schemas.microsoft.com/office/powerpoint/2010/main" val="861770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Copyright</a:t>
            </a:r>
            <a:endParaRPr lang="en-US" dirty="0"/>
          </a:p>
        </p:txBody>
      </p:sp>
      <p:pic>
        <p:nvPicPr>
          <p:cNvPr id="5" name="Picture 14" descr="copyr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087" y="2114127"/>
            <a:ext cx="8963827" cy="280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08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b="1" i="1" dirty="0"/>
              <a:t>Formal groups </a:t>
            </a:r>
            <a:r>
              <a:rPr lang="en-US" sz="2000" dirty="0"/>
              <a:t>are work groups </a:t>
            </a:r>
            <a:r>
              <a:rPr lang="en-US" sz="2000" dirty="0" smtClean="0"/>
              <a:t>defined by the </a:t>
            </a:r>
            <a:r>
              <a:rPr lang="en-US" sz="2000" dirty="0"/>
              <a:t>organization’s structure and have designated work assignments and </a:t>
            </a:r>
            <a:r>
              <a:rPr lang="en-US" sz="2000" dirty="0" smtClean="0"/>
              <a:t>specific tasks directed </a:t>
            </a:r>
            <a:r>
              <a:rPr lang="en-US" sz="2000" dirty="0"/>
              <a:t>at accomplishing organizational goals</a:t>
            </a:r>
            <a:r>
              <a:rPr lang="en-US" sz="2000" dirty="0" smtClean="0"/>
              <a:t>.</a:t>
            </a:r>
          </a:p>
          <a:p>
            <a:endParaRPr lang="en-US" sz="2000" dirty="0"/>
          </a:p>
          <a:p>
            <a:r>
              <a:rPr lang="en-US" sz="2000" b="1" i="1" dirty="0"/>
              <a:t>Informal groups </a:t>
            </a:r>
            <a:r>
              <a:rPr lang="en-US" sz="2000" dirty="0"/>
              <a:t>are social groups. These groups occur naturally in the workplace </a:t>
            </a:r>
            <a:r>
              <a:rPr lang="en-US" sz="2000" dirty="0" smtClean="0"/>
              <a:t>and tend </a:t>
            </a:r>
            <a:r>
              <a:rPr lang="en-US" sz="2000" dirty="0"/>
              <a:t>to form around friendships and common interests. For example, </a:t>
            </a:r>
            <a:r>
              <a:rPr lang="en-US" sz="2000" dirty="0" smtClean="0"/>
              <a:t>five employees from different </a:t>
            </a:r>
            <a:r>
              <a:rPr lang="en-US" sz="2000" dirty="0"/>
              <a:t>departments who regularly eat lunch together are an informal group</a:t>
            </a:r>
          </a:p>
        </p:txBody>
      </p:sp>
    </p:spTree>
    <p:extLst>
      <p:ext uri="{BB962C8B-B14F-4D97-AF65-F5344CB8AC3E}">
        <p14:creationId xmlns:p14="http://schemas.microsoft.com/office/powerpoint/2010/main" val="3428277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Exhibit 13-1</a:t>
            </a:r>
            <a:br>
              <a:rPr lang="en-US" dirty="0"/>
            </a:br>
            <a:r>
              <a:rPr lang="en-US" dirty="0"/>
              <a:t>Examples of Formal Work Groups</a:t>
            </a:r>
          </a:p>
        </p:txBody>
      </p:sp>
      <p:graphicFrame>
        <p:nvGraphicFramePr>
          <p:cNvPr id="6" name="Table 5"/>
          <p:cNvGraphicFramePr>
            <a:graphicFrameLocks noGrp="1"/>
          </p:cNvGraphicFramePr>
          <p:nvPr>
            <p:extLst>
              <p:ext uri="{D42A27DB-BD31-4B8C-83A1-F6EECF244321}">
                <p14:modId xmlns:p14="http://schemas.microsoft.com/office/powerpoint/2010/main" val="2566974220"/>
              </p:ext>
            </p:extLst>
          </p:nvPr>
        </p:nvGraphicFramePr>
        <p:xfrm>
          <a:off x="285750" y="1747520"/>
          <a:ext cx="8572500" cy="4043679"/>
        </p:xfrm>
        <a:graphic>
          <a:graphicData uri="http://schemas.openxmlformats.org/drawingml/2006/table">
            <a:tbl>
              <a:tblPr firstRow="1" bandRow="1">
                <a:tableStyleId>{3B4B98B0-60AC-42C2-AFA5-B58CD77FA1E5}</a:tableStyleId>
              </a:tblPr>
              <a:tblGrid>
                <a:gridCol w="2318068">
                  <a:extLst>
                    <a:ext uri="{9D8B030D-6E8A-4147-A177-3AD203B41FA5}">
                      <a16:colId xmlns:a16="http://schemas.microsoft.com/office/drawing/2014/main" val="20000"/>
                    </a:ext>
                  </a:extLst>
                </a:gridCol>
                <a:gridCol w="6254432">
                  <a:extLst>
                    <a:ext uri="{9D8B030D-6E8A-4147-A177-3AD203B41FA5}">
                      <a16:colId xmlns:a16="http://schemas.microsoft.com/office/drawing/2014/main" val="20001"/>
                    </a:ext>
                  </a:extLst>
                </a:gridCol>
              </a:tblGrid>
              <a:tr h="438616">
                <a:tc>
                  <a:txBody>
                    <a:bodyPr/>
                    <a:lstStyle/>
                    <a:p>
                      <a:r>
                        <a:rPr lang="en-US" sz="1600" i="0" dirty="0" smtClean="0"/>
                        <a:t>Group</a:t>
                      </a:r>
                      <a:endParaRPr lang="en-US" sz="1600" i="0" dirty="0"/>
                    </a:p>
                  </a:txBody>
                  <a:tcPr/>
                </a:tc>
                <a:tc>
                  <a:txBody>
                    <a:bodyPr/>
                    <a:lstStyle/>
                    <a:p>
                      <a:r>
                        <a:rPr lang="en-US" sz="1600" i="0" dirty="0" smtClean="0"/>
                        <a:t>Description</a:t>
                      </a:r>
                      <a:endParaRPr lang="en-US" sz="1600" i="0" dirty="0"/>
                    </a:p>
                  </a:txBody>
                  <a:tcPr/>
                </a:tc>
                <a:extLst>
                  <a:ext uri="{0D108BD9-81ED-4DB2-BD59-A6C34878D82A}">
                    <a16:rowId xmlns:a16="http://schemas.microsoft.com/office/drawing/2014/main" val="10000"/>
                  </a:ext>
                </a:extLst>
              </a:tr>
              <a:tr h="684962">
                <a:tc>
                  <a:txBody>
                    <a:bodyPr/>
                    <a:lstStyle/>
                    <a:p>
                      <a:r>
                        <a:rPr lang="en-US" sz="1600" i="0" dirty="0" smtClean="0"/>
                        <a:t>Command</a:t>
                      </a:r>
                      <a:r>
                        <a:rPr lang="en-US" sz="1600" i="0" baseline="0" dirty="0" smtClean="0"/>
                        <a:t> groups</a:t>
                      </a:r>
                      <a:endParaRPr lang="en-US" sz="1600" i="0" dirty="0"/>
                    </a:p>
                  </a:txBody>
                  <a:tcPr/>
                </a:tc>
                <a:tc>
                  <a:txBody>
                    <a:bodyPr/>
                    <a:lstStyle/>
                    <a:p>
                      <a:r>
                        <a:rPr lang="en-US" sz="1600" i="0" kern="1200" dirty="0" smtClean="0">
                          <a:solidFill>
                            <a:schemeClr val="tx1"/>
                          </a:solidFill>
                          <a:effectLst/>
                          <a:latin typeface="+mn-lt"/>
                          <a:ea typeface="+mn-ea"/>
                          <a:cs typeface="+mn-cs"/>
                        </a:rPr>
                        <a:t>Groups determined by the organizational chart and composed of individuals who report directly to a given manager.</a:t>
                      </a:r>
                      <a:endParaRPr lang="en-US" sz="1600" i="0" kern="1200" dirty="0">
                        <a:solidFill>
                          <a:schemeClr val="tx1"/>
                        </a:solidFill>
                        <a:effectLst/>
                        <a:latin typeface="+mn-lt"/>
                        <a:ea typeface="+mn-ea"/>
                        <a:cs typeface="+mn-cs"/>
                      </a:endParaRPr>
                    </a:p>
                  </a:txBody>
                  <a:tcPr/>
                </a:tc>
                <a:extLst>
                  <a:ext uri="{0D108BD9-81ED-4DB2-BD59-A6C34878D82A}">
                    <a16:rowId xmlns:a16="http://schemas.microsoft.com/office/drawing/2014/main" val="10001"/>
                  </a:ext>
                </a:extLst>
              </a:tr>
              <a:tr h="973367">
                <a:tc>
                  <a:txBody>
                    <a:bodyPr/>
                    <a:lstStyle/>
                    <a:p>
                      <a:r>
                        <a:rPr lang="en-US" sz="1600" i="0" dirty="0" smtClean="0"/>
                        <a:t>Task groups</a:t>
                      </a:r>
                      <a:endParaRPr lang="en-US" sz="1600" i="0" dirty="0"/>
                    </a:p>
                  </a:txBody>
                  <a:tcPr/>
                </a:tc>
                <a:tc>
                  <a:txBody>
                    <a:bodyPr/>
                    <a:lstStyle/>
                    <a:p>
                      <a:r>
                        <a:rPr lang="en-US" sz="1600" i="0" kern="1200" dirty="0" smtClean="0">
                          <a:solidFill>
                            <a:schemeClr val="tx1"/>
                          </a:solidFill>
                          <a:effectLst/>
                          <a:latin typeface="+mn-lt"/>
                          <a:ea typeface="+mn-ea"/>
                          <a:cs typeface="+mn-cs"/>
                        </a:rPr>
                        <a:t>Groups composed of individuals brought together to complete a specific job task; their existence is often temporary because when the task is completed, the group disbands.</a:t>
                      </a:r>
                      <a:endParaRPr lang="en-US" sz="1600" i="0" kern="1200" dirty="0">
                        <a:solidFill>
                          <a:schemeClr val="tx1"/>
                        </a:solidFill>
                        <a:effectLst/>
                        <a:latin typeface="+mn-lt"/>
                        <a:ea typeface="+mn-ea"/>
                        <a:cs typeface="+mn-cs"/>
                      </a:endParaRPr>
                    </a:p>
                  </a:txBody>
                  <a:tcPr/>
                </a:tc>
                <a:extLst>
                  <a:ext uri="{0D108BD9-81ED-4DB2-BD59-A6C34878D82A}">
                    <a16:rowId xmlns:a16="http://schemas.microsoft.com/office/drawing/2014/main" val="10002"/>
                  </a:ext>
                </a:extLst>
              </a:tr>
              <a:tr h="973367">
                <a:tc>
                  <a:txBody>
                    <a:bodyPr/>
                    <a:lstStyle/>
                    <a:p>
                      <a:r>
                        <a:rPr lang="en-US" sz="1600" i="0" dirty="0" smtClean="0"/>
                        <a:t>Cross-functional teams</a:t>
                      </a:r>
                      <a:endParaRPr lang="en-US" sz="1600" i="0" dirty="0"/>
                    </a:p>
                  </a:txBody>
                  <a:tcPr/>
                </a:tc>
                <a:tc>
                  <a:txBody>
                    <a:bodyPr/>
                    <a:lstStyle/>
                    <a:p>
                      <a:r>
                        <a:rPr lang="en-US" sz="1600" i="0" kern="1200" dirty="0" smtClean="0">
                          <a:solidFill>
                            <a:schemeClr val="tx1"/>
                          </a:solidFill>
                          <a:effectLst/>
                          <a:latin typeface="+mn-lt"/>
                          <a:ea typeface="+mn-ea"/>
                          <a:cs typeface="+mn-cs"/>
                        </a:rPr>
                        <a:t>Groups that bring together the knowledge and skills of individuals from various work areas or groups whose members have been trained to do each others’ jobs.</a:t>
                      </a:r>
                      <a:endParaRPr lang="en-US" sz="1600" i="0" kern="1200" dirty="0">
                        <a:solidFill>
                          <a:schemeClr val="tx1"/>
                        </a:solidFill>
                        <a:effectLst/>
                        <a:latin typeface="+mn-lt"/>
                        <a:ea typeface="+mn-ea"/>
                        <a:cs typeface="+mn-cs"/>
                      </a:endParaRPr>
                    </a:p>
                  </a:txBody>
                  <a:tcPr/>
                </a:tc>
                <a:extLst>
                  <a:ext uri="{0D108BD9-81ED-4DB2-BD59-A6C34878D82A}">
                    <a16:rowId xmlns:a16="http://schemas.microsoft.com/office/drawing/2014/main" val="10003"/>
                  </a:ext>
                </a:extLst>
              </a:tr>
              <a:tr h="973367">
                <a:tc>
                  <a:txBody>
                    <a:bodyPr/>
                    <a:lstStyle/>
                    <a:p>
                      <a:r>
                        <a:rPr lang="en-US" sz="1600" i="0" dirty="0" smtClean="0"/>
                        <a:t>Self-managed teams</a:t>
                      </a:r>
                      <a:endParaRPr lang="en-US" sz="1600" i="0" dirty="0"/>
                    </a:p>
                  </a:txBody>
                  <a:tcPr/>
                </a:tc>
                <a:tc>
                  <a:txBody>
                    <a:bodyPr/>
                    <a:lstStyle/>
                    <a:p>
                      <a:r>
                        <a:rPr lang="en-US" sz="1600" i="0" kern="1200" dirty="0" smtClean="0">
                          <a:solidFill>
                            <a:schemeClr val="tx1"/>
                          </a:solidFill>
                          <a:effectLst/>
                          <a:latin typeface="+mn-lt"/>
                          <a:ea typeface="+mn-ea"/>
                          <a:cs typeface="+mn-cs"/>
                        </a:rPr>
                        <a:t>Groups that are essentially independent and that, in addition to their own tasks, take on traditional managerial responsibilities such as hiring, planning and scheduling, and evaluating performance.</a:t>
                      </a:r>
                      <a:endParaRPr lang="en-US" sz="1600" i="0" kern="1200" dirty="0">
                        <a:solidFill>
                          <a:schemeClr val="tx1"/>
                        </a:solidFill>
                        <a:effectLst/>
                        <a:latin typeface="+mn-lt"/>
                        <a:ea typeface="+mn-ea"/>
                        <a:cs typeface="+mn-cs"/>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23896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Group Development </a:t>
            </a:r>
            <a:r>
              <a:rPr lang="en-US" sz="1800" b="0" dirty="0" smtClean="0"/>
              <a:t>(1 of 2)</a:t>
            </a:r>
            <a:endParaRPr lang="en-US" b="0" dirty="0"/>
          </a:p>
        </p:txBody>
      </p:sp>
      <p:sp>
        <p:nvSpPr>
          <p:cNvPr id="3" name="Content Placeholder 2"/>
          <p:cNvSpPr>
            <a:spLocks noGrp="1"/>
          </p:cNvSpPr>
          <p:nvPr>
            <p:ph idx="1"/>
          </p:nvPr>
        </p:nvSpPr>
        <p:spPr/>
        <p:txBody>
          <a:bodyPr/>
          <a:lstStyle/>
          <a:p>
            <a:pPr marL="393192" indent="-400050">
              <a:buNone/>
            </a:pPr>
            <a:r>
              <a:rPr lang="en-US" sz="2800" dirty="0" smtClean="0">
                <a:solidFill>
                  <a:srgbClr val="007FA3"/>
                </a:solidFill>
              </a:rPr>
              <a:t>1.</a:t>
            </a:r>
            <a:r>
              <a:rPr lang="en-US" sz="2800" dirty="0" smtClean="0"/>
              <a:t> </a:t>
            </a:r>
            <a:r>
              <a:rPr lang="en-US" sz="2800" b="1" dirty="0" smtClean="0"/>
              <a:t>Forming</a:t>
            </a:r>
            <a:r>
              <a:rPr lang="en-US" sz="2800" dirty="0" smtClean="0"/>
              <a:t>: the first </a:t>
            </a:r>
            <a:r>
              <a:rPr lang="en-US" sz="2800" dirty="0"/>
              <a:t>stage of group development in </a:t>
            </a:r>
            <a:r>
              <a:rPr lang="en-US" sz="2800" dirty="0" smtClean="0"/>
              <a:t>which </a:t>
            </a:r>
            <a:r>
              <a:rPr lang="en-US" sz="2800" dirty="0"/>
              <a:t>people join the group and then </a:t>
            </a:r>
            <a:r>
              <a:rPr lang="en-US" sz="2800" dirty="0" smtClean="0"/>
              <a:t>define </a:t>
            </a:r>
            <a:r>
              <a:rPr lang="en-US" sz="2800" dirty="0"/>
              <a:t>the group’s purpose, structure, and </a:t>
            </a:r>
            <a:r>
              <a:rPr lang="en-US" sz="2800" dirty="0" smtClean="0"/>
              <a:t>leadership</a:t>
            </a:r>
            <a:endParaRPr lang="en-US" sz="2800" dirty="0"/>
          </a:p>
          <a:p>
            <a:pPr marL="393192" indent="-400050">
              <a:buNone/>
            </a:pPr>
            <a:r>
              <a:rPr lang="en-US" sz="2800" dirty="0" smtClean="0">
                <a:solidFill>
                  <a:srgbClr val="007FA3"/>
                </a:solidFill>
              </a:rPr>
              <a:t>2.</a:t>
            </a:r>
            <a:r>
              <a:rPr lang="en-US" sz="2800" dirty="0" smtClean="0"/>
              <a:t> </a:t>
            </a:r>
            <a:r>
              <a:rPr lang="en-US" sz="2800" b="1" dirty="0" smtClean="0"/>
              <a:t>Storming</a:t>
            </a:r>
            <a:r>
              <a:rPr lang="en-US" sz="2800" dirty="0" smtClean="0"/>
              <a:t>: the </a:t>
            </a:r>
            <a:r>
              <a:rPr lang="en-US" sz="2800" dirty="0"/>
              <a:t>second stage of group development, characterized by intragroup </a:t>
            </a:r>
            <a:r>
              <a:rPr lang="en-US" sz="2800" dirty="0" smtClean="0"/>
              <a:t>conflict</a:t>
            </a:r>
          </a:p>
          <a:p>
            <a:pPr marL="393192" indent="-400050">
              <a:buNone/>
            </a:pPr>
            <a:r>
              <a:rPr lang="en-US" sz="2800" dirty="0" smtClean="0">
                <a:solidFill>
                  <a:srgbClr val="007FA3"/>
                </a:solidFill>
              </a:rPr>
              <a:t>3.</a:t>
            </a:r>
            <a:r>
              <a:rPr lang="en-US" sz="2800" dirty="0" smtClean="0"/>
              <a:t> </a:t>
            </a:r>
            <a:r>
              <a:rPr lang="en-US" sz="2800" b="1" dirty="0" smtClean="0"/>
              <a:t>Norming</a:t>
            </a:r>
            <a:r>
              <a:rPr lang="en-US" sz="2800" dirty="0" smtClean="0"/>
              <a:t>: the </a:t>
            </a:r>
            <a:r>
              <a:rPr lang="en-US" sz="2800" dirty="0"/>
              <a:t>third stage of group development, characterized by close relationships and </a:t>
            </a:r>
            <a:r>
              <a:rPr lang="en-US" sz="2800" dirty="0" smtClean="0"/>
              <a:t>cohesiveness</a:t>
            </a:r>
          </a:p>
        </p:txBody>
      </p:sp>
    </p:spTree>
    <p:extLst>
      <p:ext uri="{BB962C8B-B14F-4D97-AF65-F5344CB8AC3E}">
        <p14:creationId xmlns:p14="http://schemas.microsoft.com/office/powerpoint/2010/main" val="1131229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Group </a:t>
            </a:r>
            <a:r>
              <a:rPr lang="en-US" dirty="0"/>
              <a:t>Development </a:t>
            </a:r>
            <a:r>
              <a:rPr lang="en-US" sz="1800" b="0" dirty="0" smtClean="0"/>
              <a:t>(2 </a:t>
            </a:r>
            <a:r>
              <a:rPr lang="en-US" sz="1800" b="0" dirty="0"/>
              <a:t>of 2)</a:t>
            </a:r>
            <a:endParaRPr lang="en-US" b="0" dirty="0"/>
          </a:p>
        </p:txBody>
      </p:sp>
      <p:sp>
        <p:nvSpPr>
          <p:cNvPr id="3" name="Content Placeholder 2"/>
          <p:cNvSpPr>
            <a:spLocks noGrp="1"/>
          </p:cNvSpPr>
          <p:nvPr>
            <p:ph idx="1"/>
          </p:nvPr>
        </p:nvSpPr>
        <p:spPr/>
        <p:txBody>
          <a:bodyPr/>
          <a:lstStyle/>
          <a:p>
            <a:pPr marL="400050" indent="-400050">
              <a:buNone/>
            </a:pPr>
            <a:r>
              <a:rPr lang="en-US" sz="2800" dirty="0" smtClean="0">
                <a:solidFill>
                  <a:srgbClr val="007FA3"/>
                </a:solidFill>
              </a:rPr>
              <a:t>4.</a:t>
            </a:r>
            <a:r>
              <a:rPr lang="en-US" sz="2800" dirty="0" smtClean="0"/>
              <a:t> </a:t>
            </a:r>
            <a:r>
              <a:rPr lang="en-US" sz="2800" b="1" dirty="0" smtClean="0"/>
              <a:t>Performing</a:t>
            </a:r>
            <a:r>
              <a:rPr lang="en-US" sz="2800" dirty="0" smtClean="0"/>
              <a:t>: the </a:t>
            </a:r>
            <a:r>
              <a:rPr lang="en-US" sz="2800" dirty="0"/>
              <a:t>fourth stage of group development when the group is fully functional and works on group </a:t>
            </a:r>
            <a:r>
              <a:rPr lang="en-US" sz="2800" dirty="0" smtClean="0"/>
              <a:t>task</a:t>
            </a:r>
            <a:endParaRPr lang="en-US" sz="2800" dirty="0"/>
          </a:p>
          <a:p>
            <a:pPr marL="400050" indent="-400050">
              <a:buNone/>
            </a:pPr>
            <a:r>
              <a:rPr lang="en-US" sz="2800" dirty="0" smtClean="0">
                <a:solidFill>
                  <a:srgbClr val="007FA3"/>
                </a:solidFill>
              </a:rPr>
              <a:t>5.</a:t>
            </a:r>
            <a:r>
              <a:rPr lang="en-US" sz="2800" dirty="0" smtClean="0"/>
              <a:t> </a:t>
            </a:r>
            <a:r>
              <a:rPr lang="en-US" sz="2800" b="1" dirty="0" smtClean="0"/>
              <a:t>Adjourning</a:t>
            </a:r>
            <a:r>
              <a:rPr lang="en-US" sz="2800" dirty="0" smtClean="0"/>
              <a:t>: the final </a:t>
            </a:r>
            <a:r>
              <a:rPr lang="en-US" sz="2800" dirty="0"/>
              <a:t>stage of group development for temporary groups during which group members are concerned with wrapping up activities rather than task </a:t>
            </a:r>
            <a:r>
              <a:rPr lang="en-US" sz="2800" dirty="0" smtClean="0"/>
              <a:t>performance</a:t>
            </a:r>
            <a:endParaRPr lang="en-US" sz="2800" dirty="0"/>
          </a:p>
        </p:txBody>
      </p:sp>
    </p:spTree>
    <p:extLst>
      <p:ext uri="{BB962C8B-B14F-4D97-AF65-F5344CB8AC3E}">
        <p14:creationId xmlns:p14="http://schemas.microsoft.com/office/powerpoint/2010/main" val="1441724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13-2</a:t>
            </a:r>
            <a:br>
              <a:rPr lang="en-US" dirty="0" smtClean="0"/>
            </a:br>
            <a:r>
              <a:rPr lang="en-US" dirty="0" smtClean="0"/>
              <a:t>Stages of Group Development</a:t>
            </a:r>
            <a:endParaRPr lang="en-US" dirty="0"/>
          </a:p>
        </p:txBody>
      </p:sp>
      <p:pic>
        <p:nvPicPr>
          <p:cNvPr id="6" name="Picture 3" descr="Figure shows a series of five ovals, connected by arrows showing a progression from the first oval labeled Stage 1 Forming, to Stage 2 Storming, to Stage 3 Norming, to Stage 4 Performing, and to Stage 5 Adjourning. The oval for Stage 1 contains a number of randomly positioned squares. The oval for Stage 2 shows the squares moving together approximating a circle. The oval for Stage 3 shows a hierarchy of the squares, with one on the top row with arrows pointing down to the others in the second row. The oval for Stage 4 shows the squares in a circle, with lines interconnecting them. The oval for Stage 5 shows the squares in a circle as in the previous oval, but with fewer lines connecting them and with some of them dashed instead of solid."/>
          <p:cNvPicPr>
            <a:picLocks noGrp="1" noChangeAspect="1" noChangeArrowheads="1"/>
          </p:cNvPicPr>
          <p:nvPr/>
        </p:nvPicPr>
        <p:blipFill>
          <a:blip r:embed="rId3" cstate="print"/>
          <a:srcRect/>
          <a:stretch>
            <a:fillRect/>
          </a:stretch>
        </p:blipFill>
        <p:spPr bwMode="auto">
          <a:xfrm>
            <a:off x="198774" y="1439201"/>
            <a:ext cx="8746452" cy="4208198"/>
          </a:xfrm>
          <a:prstGeom prst="rect">
            <a:avLst/>
          </a:prstGeom>
          <a:noFill/>
          <a:ln w="9525">
            <a:noFill/>
            <a:miter lim="800000"/>
            <a:headEnd/>
            <a:tailEnd/>
          </a:ln>
        </p:spPr>
      </p:pic>
      <p:sp>
        <p:nvSpPr>
          <p:cNvPr id="3" name="Text Placeholder 2"/>
          <p:cNvSpPr>
            <a:spLocks noGrp="1"/>
          </p:cNvSpPr>
          <p:nvPr>
            <p:ph type="body" sz="quarter" idx="13"/>
          </p:nvPr>
        </p:nvSpPr>
        <p:spPr/>
        <p:txBody>
          <a:bodyPr/>
          <a:lstStyle/>
          <a:p>
            <a:pPr>
              <a:buClrTx/>
              <a:defRPr/>
            </a:pPr>
            <a:r>
              <a:rPr lang="en-US" sz="1600" dirty="0"/>
              <a:t>As shown in Exhibit 13-2, the stages of group development are forming, storming, norming, performing, and adjourning</a:t>
            </a:r>
            <a:r>
              <a:rPr lang="en-US" sz="1600" dirty="0" smtClean="0"/>
              <a:t>.</a:t>
            </a:r>
            <a:endParaRPr lang="en-US" sz="1600" dirty="0"/>
          </a:p>
        </p:txBody>
      </p:sp>
    </p:spTree>
    <p:extLst>
      <p:ext uri="{BB962C8B-B14F-4D97-AF65-F5344CB8AC3E}">
        <p14:creationId xmlns:p14="http://schemas.microsoft.com/office/powerpoint/2010/main" val="1830057982"/>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18853</TotalTime>
  <Words>5590</Words>
  <Application>Microsoft Office PowerPoint</Application>
  <PresentationFormat>On-screen Show (4:3)</PresentationFormat>
  <Paragraphs>341</Paragraphs>
  <Slides>43</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Times New Roman</vt:lpstr>
      <vt:lpstr>Verdana</vt:lpstr>
      <vt:lpstr>Wingdings</vt:lpstr>
      <vt:lpstr>508 Lecture</vt:lpstr>
      <vt:lpstr>Management</vt:lpstr>
      <vt:lpstr>Learning Objectives</vt:lpstr>
      <vt:lpstr>Introduction </vt:lpstr>
      <vt:lpstr>What is a Group?</vt:lpstr>
      <vt:lpstr>PowerPoint Presentation</vt:lpstr>
      <vt:lpstr>Exhibit 13-1 Examples of Formal Work Groups</vt:lpstr>
      <vt:lpstr>Stages of Group Development (1 of 2)</vt:lpstr>
      <vt:lpstr>Stages of Group Development (2 of 2)</vt:lpstr>
      <vt:lpstr>Exhibit 13-2 Stages of Group Development</vt:lpstr>
      <vt:lpstr>LO 2. WORK group performance and satisfaction</vt:lpstr>
      <vt:lpstr>Exhibit 13-3 Group Performance/Satisfaction Model</vt:lpstr>
      <vt:lpstr>External Conditions Imposed on the Group</vt:lpstr>
      <vt:lpstr>Group Member Resources</vt:lpstr>
      <vt:lpstr>Group Structure</vt:lpstr>
      <vt:lpstr>Group Structure (1 of 2)</vt:lpstr>
      <vt:lpstr>Exhibit 13-4 Examples of Asch’s Cards</vt:lpstr>
      <vt:lpstr>Group Structure (2 of 2)</vt:lpstr>
      <vt:lpstr>Exhibit 13-5 Group Cohesiveness and Productivity</vt:lpstr>
      <vt:lpstr>Group Processes: Decision-Making</vt:lpstr>
      <vt:lpstr>Exhibit 13-6 Creative Group Decision Making</vt:lpstr>
      <vt:lpstr>Group Processes: Conflict Management</vt:lpstr>
      <vt:lpstr>Interactionist View of Conflict</vt:lpstr>
      <vt:lpstr>Exhibit 13-7 Conflict and Group Performance</vt:lpstr>
      <vt:lpstr>Types of Conflict</vt:lpstr>
      <vt:lpstr>Group Tasks</vt:lpstr>
      <vt:lpstr>L03, TURNING groups into efective teams</vt:lpstr>
      <vt:lpstr>The Difference Between Groups and Teams</vt:lpstr>
      <vt:lpstr>Exhibit 13-8: Groups Versus Teams</vt:lpstr>
      <vt:lpstr>Types of Work Teams (1 of 2)</vt:lpstr>
      <vt:lpstr>Types of Work Teams (2 of 2)</vt:lpstr>
      <vt:lpstr>Creating Effective Work Teams (1 of 2)</vt:lpstr>
      <vt:lpstr>Creating Effective Work Teams (2 of 2)</vt:lpstr>
      <vt:lpstr>Exhibit 13-9 Characteristics of Effective Teams</vt:lpstr>
      <vt:lpstr>L04. CONTEMPORARY challenges in managing teams</vt:lpstr>
      <vt:lpstr>Managing Global Teams</vt:lpstr>
      <vt:lpstr>Exhibit 13-10: Global Teams</vt:lpstr>
      <vt:lpstr>Building Team Skills</vt:lpstr>
      <vt:lpstr>Understanding Social Networks</vt:lpstr>
      <vt:lpstr>Review Learning Objective 13.1</vt:lpstr>
      <vt:lpstr>Review Learning Objective 13.2</vt:lpstr>
      <vt:lpstr>Review Learning Objective 13.3</vt:lpstr>
      <vt:lpstr>Review Learning Objective 13.4</vt:lpstr>
      <vt:lpstr>Copyright</vt:lpstr>
    </vt:vector>
  </TitlesOfParts>
  <Manager/>
  <Company>Cenveo Publisher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14e</dc:title>
  <dc:subject>Chapter 13: Creating and Managing Teams</dc:subject>
  <dc:creator>Stephen P. Robbins and Mary Coulter</dc:creator>
  <cp:keywords>Management</cp:keywords>
  <dc:description/>
  <cp:lastModifiedBy>user</cp:lastModifiedBy>
  <cp:revision>626</cp:revision>
  <dcterms:created xsi:type="dcterms:W3CDTF">2014-07-14T20:04:21Z</dcterms:created>
  <dcterms:modified xsi:type="dcterms:W3CDTF">2025-05-22T03:17:39Z</dcterms:modified>
  <cp:category/>
</cp:coreProperties>
</file>