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444" r:id="rId2"/>
    <p:sldId id="349" r:id="rId3"/>
    <p:sldId id="351" r:id="rId4"/>
    <p:sldId id="445" r:id="rId5"/>
    <p:sldId id="406" r:id="rId6"/>
    <p:sldId id="354" r:id="rId7"/>
    <p:sldId id="407" r:id="rId8"/>
    <p:sldId id="408" r:id="rId9"/>
    <p:sldId id="409" r:id="rId10"/>
    <p:sldId id="410" r:id="rId11"/>
    <p:sldId id="411" r:id="rId12"/>
    <p:sldId id="412" r:id="rId13"/>
    <p:sldId id="413" r:id="rId14"/>
    <p:sldId id="414" r:id="rId15"/>
    <p:sldId id="415" r:id="rId16"/>
    <p:sldId id="416" r:id="rId17"/>
    <p:sldId id="446" r:id="rId18"/>
    <p:sldId id="418" r:id="rId19"/>
    <p:sldId id="447" r:id="rId20"/>
    <p:sldId id="417" r:id="rId21"/>
    <p:sldId id="419" r:id="rId22"/>
    <p:sldId id="448" r:id="rId23"/>
    <p:sldId id="421" r:id="rId24"/>
    <p:sldId id="422" r:id="rId25"/>
    <p:sldId id="424" r:id="rId26"/>
    <p:sldId id="423" r:id="rId27"/>
    <p:sldId id="425" r:id="rId28"/>
    <p:sldId id="426" r:id="rId29"/>
    <p:sldId id="427" r:id="rId30"/>
    <p:sldId id="429" r:id="rId31"/>
    <p:sldId id="430" r:id="rId32"/>
    <p:sldId id="431" r:id="rId33"/>
    <p:sldId id="432" r:id="rId34"/>
    <p:sldId id="434" r:id="rId35"/>
    <p:sldId id="433" r:id="rId36"/>
    <p:sldId id="435" r:id="rId37"/>
    <p:sldId id="436" r:id="rId38"/>
    <p:sldId id="437" r:id="rId39"/>
    <p:sldId id="438" r:id="rId40"/>
    <p:sldId id="439" r:id="rId41"/>
    <p:sldId id="440" r:id="rId42"/>
    <p:sldId id="441" r:id="rId43"/>
    <p:sldId id="442" r:id="rId44"/>
    <p:sldId id="443" r:id="rId45"/>
    <p:sldId id="395" r:id="rId46"/>
    <p:sldId id="397" r:id="rId47"/>
    <p:sldId id="399" r:id="rId48"/>
    <p:sldId id="401" r:id="rId49"/>
    <p:sldId id="404"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77764" autoAdjust="0"/>
  </p:normalViewPr>
  <p:slideViewPr>
    <p:cSldViewPr>
      <p:cViewPr varScale="1">
        <p:scale>
          <a:sx n="68" d="100"/>
          <a:sy n="68" d="100"/>
        </p:scale>
        <p:origin x="2112" y="62"/>
      </p:cViewPr>
      <p:guideLst>
        <p:guide orient="horz" pos="2160"/>
        <p:guide pos="2880"/>
      </p:guideLst>
    </p:cSldViewPr>
  </p:slideViewPr>
  <p:outlineViewPr>
    <p:cViewPr>
      <p:scale>
        <a:sx n="33" d="100"/>
        <a:sy n="33" d="100"/>
      </p:scale>
      <p:origin x="0" y="18984"/>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6/4/2025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6/4/2025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extrinsic factors that create job dissatisfaction were called </a:t>
            </a:r>
            <a:r>
              <a:rPr lang="en-US" b="1" dirty="0" smtClean="0">
                <a:cs typeface="Arial" charset="0"/>
              </a:rPr>
              <a:t>hygiene factors</a:t>
            </a:r>
            <a:r>
              <a:rPr lang="en-US" dirty="0" smtClean="0">
                <a:cs typeface="Arial" charset="0"/>
              </a:rPr>
              <a:t>. When these factors are adequate, people won’t</a:t>
            </a:r>
            <a:r>
              <a:rPr lang="en-US" baseline="0" dirty="0" smtClean="0">
                <a:cs typeface="Arial" charset="0"/>
              </a:rPr>
              <a:t> </a:t>
            </a:r>
            <a:r>
              <a:rPr lang="en-US" dirty="0" smtClean="0">
                <a:cs typeface="Arial" charset="0"/>
              </a:rPr>
              <a:t>be dissatisfied, but they won’t be satisfied (or motivated) either. To motivate people, Herzberg suggested emphasizing </a:t>
            </a:r>
            <a:r>
              <a:rPr lang="en-US" b="1" dirty="0" smtClean="0">
                <a:cs typeface="Arial" charset="0"/>
              </a:rPr>
              <a:t>motivators</a:t>
            </a:r>
            <a:r>
              <a:rPr lang="en-US" dirty="0" smtClean="0">
                <a:cs typeface="Arial" charset="0"/>
              </a:rPr>
              <a:t>, the intrinsic factors having to do with the job itself.</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2058964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Herzberg believed the data suggested that the opposite of satisfaction was not dissatisfaction, as traditionally had been believed. Removing dissatisfying characteristics from a job would not necessarily make that job more satisfying (or motivating). As shown in Exhibit 16-3, Herzberg proposed that a dual continuum existed: The opposite of “satisfaction” is “no satisfaction,” and the opposite of “dissatisfaction” is “no dissatisfaction.”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1713174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David McClelland and his associates proposed the </a:t>
            </a:r>
            <a:r>
              <a:rPr lang="en-US" b="1" dirty="0" smtClean="0">
                <a:cs typeface="Arial" charset="0"/>
              </a:rPr>
              <a:t>three-needs theory</a:t>
            </a:r>
            <a:r>
              <a:rPr lang="en-US" dirty="0" smtClean="0">
                <a:cs typeface="Arial" charset="0"/>
              </a:rPr>
              <a:t>, which says three acquired (not innate) needs are major motives in work. These three needs include the </a:t>
            </a:r>
            <a:r>
              <a:rPr lang="en-US" b="1" dirty="0" smtClean="0">
                <a:cs typeface="Arial" charset="0"/>
              </a:rPr>
              <a:t>need for achievement (nAch)</a:t>
            </a:r>
            <a:r>
              <a:rPr lang="en-US" dirty="0" smtClean="0">
                <a:cs typeface="Arial" charset="0"/>
              </a:rPr>
              <a:t>, the drive to succeed and excel in relation to a set of standards; the </a:t>
            </a:r>
            <a:r>
              <a:rPr lang="en-US" b="1" dirty="0" smtClean="0">
                <a:cs typeface="Arial" charset="0"/>
              </a:rPr>
              <a:t>need for power (nPow)</a:t>
            </a:r>
            <a:r>
              <a:rPr lang="en-US" dirty="0" smtClean="0">
                <a:cs typeface="Arial" charset="0"/>
              </a:rPr>
              <a:t>, the need to make others behave in a way they would not have behaved otherwise; and the </a:t>
            </a:r>
            <a:r>
              <a:rPr lang="en-US" b="1" dirty="0" smtClean="0">
                <a:cs typeface="Arial" charset="0"/>
              </a:rPr>
              <a:t>need for affiliation (nAff)</a:t>
            </a:r>
            <a:r>
              <a:rPr lang="en-US" dirty="0" smtClean="0">
                <a:cs typeface="Arial" charset="0"/>
              </a:rPr>
              <a:t>, the desire for friendly and close interpersonal relationships.</a:t>
            </a:r>
          </a:p>
          <a:p>
            <a:pPr eaLnBrk="1" hangingPunct="1"/>
            <a:endParaRPr lang="en-US" dirty="0" smtClean="0">
              <a:cs typeface="Arial" charset="0"/>
            </a:endParaRPr>
          </a:p>
          <a:p>
            <a:pPr eaLnBrk="1" hangingPunct="1"/>
            <a:r>
              <a:rPr lang="en-US" dirty="0" smtClean="0">
                <a:cs typeface="Arial" charset="0"/>
              </a:rPr>
              <a:t>People with a high need for achievement are striving for personal achievement rather than for the trappings and rewards of success. They have a desire to do something better or more efficiently than it’s been done before.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985032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other two needs in this theory haven’t been researched as extensively as the need for achievement. However, we do know that the best managers tend to be high in the need for power and low in the need for affiliation.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934644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All three of these needs can be measured by using a projective test (known as the Thematic Apperception Test or TAT) in which respondents react to a set of pictures. Each picture is briefly shown to a person who writes a story based on the picture. (See Exhibit 16-4 for some examples.) Trained interpreters then determine the individual’s levels of nAch, nPow, and nAff from the stories written.</a:t>
            </a:r>
          </a:p>
          <a:p>
            <a:pPr eaLnBrk="1" hangingPunct="1"/>
            <a:endParaRPr lang="en-US" dirty="0" smtClean="0">
              <a:cs typeface="Arial" charset="0"/>
            </a:endParaRPr>
          </a:p>
          <a:p>
            <a:r>
              <a:rPr lang="en-US" sz="1200" i="1" kern="1200" dirty="0" smtClean="0">
                <a:solidFill>
                  <a:schemeClr val="tx1"/>
                </a:solidFill>
                <a:effectLst/>
                <a:latin typeface="+mn-lt"/>
                <a:ea typeface="+mn-ea"/>
                <a:cs typeface="+mn-cs"/>
              </a:rPr>
              <a:t>Photo Source: </a:t>
            </a:r>
            <a:r>
              <a:rPr lang="en-US" sz="1200" kern="1200" dirty="0" smtClean="0">
                <a:solidFill>
                  <a:schemeClr val="tx1"/>
                </a:solidFill>
                <a:effectLst/>
                <a:latin typeface="+mn-lt"/>
                <a:ea typeface="+mn-ea"/>
                <a:cs typeface="+mn-cs"/>
              </a:rPr>
              <a:t>Bill Aron/PhotoEdit </a:t>
            </a:r>
            <a:endParaRPr lang="en-US" dirty="0" smtClean="0"/>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2087682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Research provides substantial support for </a:t>
            </a:r>
            <a:r>
              <a:rPr lang="en-US" b="1" dirty="0" smtClean="0">
                <a:cs typeface="Arial" charset="0"/>
              </a:rPr>
              <a:t>goal-setting theory</a:t>
            </a:r>
            <a:r>
              <a:rPr lang="en-US" dirty="0" smtClean="0">
                <a:cs typeface="Arial" charset="0"/>
              </a:rPr>
              <a:t>, which says that specific goals increase performance and that difficult goals, when accepted, result in higher performance than do easy goals.</a:t>
            </a:r>
          </a:p>
          <a:p>
            <a:pPr eaLnBrk="1" hangingPunct="1"/>
            <a:endParaRPr lang="en-US" dirty="0" smtClean="0">
              <a:cs typeface="Arial" charset="0"/>
            </a:endParaRPr>
          </a:p>
          <a:p>
            <a:pPr eaLnBrk="1" hangingPunct="1"/>
            <a:r>
              <a:rPr lang="en-US" b="1" dirty="0" smtClean="0">
                <a:cs typeface="Arial" charset="0"/>
              </a:rPr>
              <a:t>Self-efficacy </a:t>
            </a:r>
            <a:r>
              <a:rPr lang="en-US" dirty="0" smtClean="0">
                <a:cs typeface="Arial" charset="0"/>
              </a:rPr>
              <a:t>refers to an individual’s belief that he or she is capable of performing a task. The higher your self-efficacy, the more confidence you have in your ability to succeed in a task. So, in difficult situations, we find that people with low self-efficacy are likely to reduce their effort or give up altogether, whereas those with high self-efficacy will try harder to master the challenge.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620581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Exhibit 16-5 summarizes the relationships among goals, motivation, and performance. One overall conclusion is that the intention to work toward hard and specific goals is a powerful motivating force. Under the proper conditions, it can lead to higher performance. However, no evidence indicates that such goals are associated with increased job satisfaction.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516834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cs typeface="Arial" charset="0"/>
              </a:rPr>
              <a:t>Reinforcement theory </a:t>
            </a:r>
            <a:r>
              <a:rPr lang="en-US" dirty="0" smtClean="0">
                <a:cs typeface="Arial" charset="0"/>
              </a:rPr>
              <a:t>says that behavior is a function of its consequences. Those consequences that immediately follow a behavior and increase the probability that the behavior will be repeated are called </a:t>
            </a:r>
            <a:r>
              <a:rPr lang="en-US" b="1" dirty="0" smtClean="0">
                <a:cs typeface="Arial" charset="0"/>
              </a:rPr>
              <a:t>reinforcers</a:t>
            </a:r>
            <a:r>
              <a:rPr lang="en-US" dirty="0" smtClean="0">
                <a:cs typeface="Arial" charset="0"/>
              </a:rPr>
              <a:t>. Reinforcement theory ignores factors such as goals, expectations, and needs. Instead, it focuses solely on what happens to a person when he or she does something.</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2131035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Because managers want to motivate individuals on the job, we need to look at ways to design motivating jobs. We use the term </a:t>
            </a:r>
            <a:r>
              <a:rPr lang="en-US" b="1" dirty="0" smtClean="0">
                <a:cs typeface="Arial" charset="0"/>
              </a:rPr>
              <a:t>job design </a:t>
            </a:r>
            <a:r>
              <a:rPr lang="en-US" dirty="0" smtClean="0">
                <a:cs typeface="Arial" charset="0"/>
              </a:rPr>
              <a:t>to refer to the way tasks are combined to form complete jobs. The jobs people perform in an organization should not evolve by chance. Managers should design jobs deliberately and thoughtfully to reflect the demands of the changing environment; the organization’s technology;</a:t>
            </a:r>
            <a:r>
              <a:rPr lang="en-US" baseline="0" dirty="0" smtClean="0">
                <a:cs typeface="Arial" charset="0"/>
              </a:rPr>
              <a:t> </a:t>
            </a:r>
            <a:r>
              <a:rPr lang="en-US" dirty="0" smtClean="0">
                <a:cs typeface="Arial" charset="0"/>
              </a:rPr>
              <a:t>and employees’ skills, abilities, and preferences.</a:t>
            </a:r>
          </a:p>
          <a:p>
            <a:pPr eaLnBrk="1" hangingPunct="1"/>
            <a:endParaRPr lang="en-US" dirty="0" smtClean="0">
              <a:cs typeface="Arial" charset="0"/>
            </a:endParaRPr>
          </a:p>
          <a:p>
            <a:pPr eaLnBrk="1" hangingPunct="1"/>
            <a:r>
              <a:rPr lang="en-US" dirty="0" smtClean="0">
                <a:cs typeface="Arial" charset="0"/>
              </a:rPr>
              <a:t>An early effort at overcoming the drawbacks of job specialization involved horizontally expanding a job through increasing </a:t>
            </a:r>
            <a:r>
              <a:rPr lang="en-US" b="1" dirty="0" smtClean="0">
                <a:cs typeface="Arial" charset="0"/>
              </a:rPr>
              <a:t>job scope</a:t>
            </a:r>
            <a:r>
              <a:rPr lang="en-US" dirty="0" smtClean="0">
                <a:cs typeface="Arial" charset="0"/>
              </a:rPr>
              <a:t>—the number of different tasks required in a job and the frequency with which these tasks are repeated. For instance, a dental hygienist’s job could be enlarged so that in addition to cleaning teeth, he or she is pulling patients’ files, refiling them when finished, and sanitizing and storing instruments. This type of job design option is called </a:t>
            </a:r>
            <a:r>
              <a:rPr lang="en-US" b="1" dirty="0" smtClean="0">
                <a:cs typeface="Arial" charset="0"/>
              </a:rPr>
              <a:t>job enlargement</a:t>
            </a:r>
            <a:r>
              <a:rPr lang="en-US" dirty="0" smtClean="0">
                <a:cs typeface="Arial" charset="0"/>
              </a:rPr>
              <a: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488737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Another approach to job design is the vertical expansion of a job by adding planning and evaluating responsibilities—</a:t>
            </a:r>
            <a:r>
              <a:rPr lang="en-US" b="1" dirty="0" smtClean="0">
                <a:cs typeface="Arial" charset="0"/>
              </a:rPr>
              <a:t>job enrichment</a:t>
            </a:r>
            <a:r>
              <a:rPr lang="en-US" dirty="0" smtClean="0">
                <a:cs typeface="Arial" charset="0"/>
              </a:rPr>
              <a:t>. Job enrichment increases </a:t>
            </a:r>
            <a:r>
              <a:rPr lang="en-US" b="1" dirty="0" smtClean="0">
                <a:cs typeface="Arial" charset="0"/>
              </a:rPr>
              <a:t>job depth</a:t>
            </a:r>
            <a:r>
              <a:rPr lang="en-US" dirty="0" smtClean="0">
                <a:cs typeface="Arial" charset="0"/>
              </a:rPr>
              <a:t>, which is the degree of control employees have over their work. In other words, employees are empowered to assume some of the tasks typically done by their managers. Thus, an enriched job allows workers to do an entire activity with increased freedom, independence, and responsibility.</a:t>
            </a:r>
          </a:p>
          <a:p>
            <a:pPr eaLnBrk="1" hangingPunct="1"/>
            <a:endParaRPr lang="en-US" dirty="0" smtClean="0">
              <a:cs typeface="Arial" charset="0"/>
            </a:endParaRPr>
          </a:p>
          <a:p>
            <a:pPr eaLnBrk="1" hangingPunct="1"/>
            <a:r>
              <a:rPr lang="en-US" dirty="0" smtClean="0">
                <a:cs typeface="Arial" charset="0"/>
              </a:rPr>
              <a:t>Even though many organizations implemented job enlargement and job enrichment programs and experienced mixed results, neither</a:t>
            </a:r>
          </a:p>
          <a:p>
            <a:pPr eaLnBrk="1" hangingPunct="1"/>
            <a:r>
              <a:rPr lang="en-US" dirty="0" smtClean="0">
                <a:cs typeface="Arial" charset="0"/>
              </a:rPr>
              <a:t>approach provided an effective framework for managers to design motivating jobs. But the </a:t>
            </a:r>
            <a:r>
              <a:rPr lang="en-US" b="1" dirty="0" smtClean="0">
                <a:cs typeface="Arial" charset="0"/>
              </a:rPr>
              <a:t>job characteristics model (JCM) </a:t>
            </a:r>
            <a:r>
              <a:rPr lang="en-US" dirty="0" smtClean="0">
                <a:cs typeface="Arial" charset="0"/>
              </a:rPr>
              <a:t>does. It identifies five core job dimensions, their interrelationships, and their impact on employee productivity, motivation, and satisfaction.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975295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cs typeface="Arial" charset="0"/>
              </a:rPr>
              <a:t>Motivation </a:t>
            </a:r>
            <a:r>
              <a:rPr lang="en-US" dirty="0" smtClean="0">
                <a:cs typeface="Arial" charset="0"/>
              </a:rPr>
              <a:t>refers to the process by which a person’s efforts are energized, directed, and sustained toward attaining a goal. This definition has three key elements: energy, direction, and persistence.</a:t>
            </a:r>
          </a:p>
          <a:p>
            <a:pPr eaLnBrk="1" hangingPunct="1"/>
            <a:endParaRPr lang="en-US" dirty="0" smtClean="0">
              <a:cs typeface="Arial" charset="0"/>
            </a:endParaRPr>
          </a:p>
          <a:p>
            <a:pPr eaLnBrk="1" hangingPunct="1"/>
            <a:r>
              <a:rPr lang="en-US" dirty="0" smtClean="0">
                <a:cs typeface="Arial" charset="0"/>
              </a:rPr>
              <a:t>The </a:t>
            </a:r>
            <a:r>
              <a:rPr lang="en-US" i="1" dirty="0" smtClean="0">
                <a:cs typeface="Arial" charset="0"/>
              </a:rPr>
              <a:t>energy </a:t>
            </a:r>
            <a:r>
              <a:rPr lang="en-US" dirty="0" smtClean="0">
                <a:cs typeface="Arial" charset="0"/>
              </a:rPr>
              <a:t>element is a measure of intensity, drive, and vigor. A motivated person puts forth effort and works hard. However, the quality of the effort must be considered as well as its intensity. High levels of effort don’t necessarily lead to favorable job performance unless the effort is channeled in a </a:t>
            </a:r>
            <a:r>
              <a:rPr lang="en-US" i="1" dirty="0" smtClean="0">
                <a:cs typeface="Arial" charset="0"/>
              </a:rPr>
              <a:t>direction </a:t>
            </a:r>
            <a:r>
              <a:rPr lang="en-US" dirty="0" smtClean="0">
                <a:cs typeface="Arial" charset="0"/>
              </a:rPr>
              <a:t>that benefits the organization. Effort directed toward and consistent with organizational goals is the kind of effort we want from employees. Finally, motivation includes a </a:t>
            </a:r>
            <a:r>
              <a:rPr lang="en-US" i="1" dirty="0" smtClean="0">
                <a:cs typeface="Arial" charset="0"/>
              </a:rPr>
              <a:t>persistence </a:t>
            </a:r>
            <a:r>
              <a:rPr lang="en-US" dirty="0" smtClean="0">
                <a:cs typeface="Arial" charset="0"/>
              </a:rPr>
              <a:t>dimension. We want employees to persist in putting forth effort to achieve those goals.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Source: </a:t>
            </a:r>
            <a:r>
              <a:rPr lang="en-US" sz="1200" kern="1200" dirty="0" smtClean="0">
                <a:solidFill>
                  <a:schemeClr val="tx1"/>
                </a:solidFill>
                <a:effectLst/>
                <a:latin typeface="+mn-lt"/>
                <a:ea typeface="+mn-ea"/>
                <a:cs typeface="+mn-cs"/>
              </a:rPr>
              <a:t>“Job Characteristics Model,” from </a:t>
            </a:r>
            <a:r>
              <a:rPr lang="en-US" sz="1200" i="1" kern="1200" dirty="0" smtClean="0">
                <a:solidFill>
                  <a:schemeClr val="tx1"/>
                </a:solidFill>
                <a:effectLst/>
                <a:latin typeface="+mn-lt"/>
                <a:ea typeface="+mn-ea"/>
                <a:cs typeface="+mn-cs"/>
              </a:rPr>
              <a:t>Work Redesign</a:t>
            </a:r>
            <a:r>
              <a:rPr lang="en-US" sz="1200" kern="1200" dirty="0" smtClean="0">
                <a:solidFill>
                  <a:schemeClr val="tx1"/>
                </a:solidFill>
                <a:effectLst/>
                <a:latin typeface="+mn-lt"/>
                <a:ea typeface="+mn-ea"/>
                <a:cs typeface="+mn-cs"/>
              </a:rPr>
              <a:t>, by J. R. Hackman &amp; G. R. Oldham. Copyright © 1980 by Addison- Wesley (a division of Pearson). Reprinted with permission.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4573053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These five core job dimensions are:</a:t>
            </a:r>
          </a:p>
          <a:p>
            <a:pPr eaLnBrk="1" hangingPunct="1"/>
            <a:endParaRPr lang="en-US" dirty="0" smtClean="0">
              <a:cs typeface="Arial" charset="0"/>
            </a:endParaRPr>
          </a:p>
          <a:p>
            <a:pPr eaLnBrk="1" hangingPunct="1"/>
            <a:r>
              <a:rPr lang="en-US" b="1" dirty="0" smtClean="0">
                <a:cs typeface="Arial" charset="0"/>
              </a:rPr>
              <a:t>1. Skill variety</a:t>
            </a:r>
            <a:r>
              <a:rPr lang="en-US" dirty="0" smtClean="0">
                <a:cs typeface="Arial" charset="0"/>
              </a:rPr>
              <a:t>, the degree to which a job requires a variety of activities so that an employee can use a number of different skills and talents.</a:t>
            </a:r>
          </a:p>
          <a:p>
            <a:pPr eaLnBrk="1" hangingPunct="1"/>
            <a:r>
              <a:rPr lang="en-US" b="1" dirty="0" smtClean="0">
                <a:cs typeface="Arial" charset="0"/>
              </a:rPr>
              <a:t>2. Task identity</a:t>
            </a:r>
            <a:r>
              <a:rPr lang="en-US" dirty="0" smtClean="0">
                <a:cs typeface="Arial" charset="0"/>
              </a:rPr>
              <a:t>, the degree to which a job requires completion of a whole and identifiable piece of work.</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 Task significance</a:t>
            </a:r>
            <a:r>
              <a:rPr lang="en-US" dirty="0" smtClean="0"/>
              <a:t>, the degree to which a job has a substantial impact on the lives or work of other people.</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1117964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b="1" dirty="0" smtClean="0"/>
              <a:t>4. Autonomy</a:t>
            </a:r>
            <a:r>
              <a:rPr lang="en-US" dirty="0" smtClean="0"/>
              <a:t>, the degree to which a job provides substantial freedom, independence, and discretion to the individual in scheduling the work and determining the procedures to be used in carrying it out.</a:t>
            </a:r>
          </a:p>
          <a:p>
            <a:pPr eaLnBrk="1" hangingPunct="1">
              <a:defRPr/>
            </a:pPr>
            <a:endParaRPr lang="en-US" dirty="0" smtClean="0"/>
          </a:p>
          <a:p>
            <a:pPr eaLnBrk="1" hangingPunct="1"/>
            <a:r>
              <a:rPr lang="en-US" b="1" dirty="0" smtClean="0">
                <a:cs typeface="Arial" charset="0"/>
              </a:rPr>
              <a:t>5. Feedback</a:t>
            </a:r>
            <a:r>
              <a:rPr lang="en-US" dirty="0" smtClean="0">
                <a:cs typeface="Arial" charset="0"/>
              </a:rPr>
              <a:t>, the degree to which doing work activities required by a job results in an individual obtaining direct and clear information about the effectiveness of his or her performance.</a:t>
            </a:r>
          </a:p>
          <a:p>
            <a:pPr eaLnBrk="1" hangingPunct="1"/>
            <a:endParaRPr lang="en-US" dirty="0" smtClean="0">
              <a:cs typeface="Arial" charset="0"/>
            </a:endParaRPr>
          </a:p>
          <a:p>
            <a:pPr eaLnBrk="1" hangingPunct="1">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2063256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Two emerging viewpoints on job design are causing a rethink of the JCM and other standard approaches. Let’s take a look at each perspective.</a:t>
            </a:r>
          </a:p>
          <a:p>
            <a:pPr eaLnBrk="1" hangingPunct="1"/>
            <a:endParaRPr lang="en-US" dirty="0" smtClean="0">
              <a:cs typeface="Arial" charset="0"/>
            </a:endParaRPr>
          </a:p>
          <a:p>
            <a:pPr eaLnBrk="1" hangingPunct="1"/>
            <a:r>
              <a:rPr lang="en-US" dirty="0" smtClean="0">
                <a:cs typeface="Arial" charset="0"/>
              </a:rPr>
              <a:t>The first perspective, the </a:t>
            </a:r>
            <a:r>
              <a:rPr lang="en-US" b="1" dirty="0" smtClean="0">
                <a:cs typeface="Arial" charset="0"/>
              </a:rPr>
              <a:t>relational perspective of work design</a:t>
            </a:r>
            <a:r>
              <a:rPr lang="en-US" dirty="0" smtClean="0">
                <a:cs typeface="Arial" charset="0"/>
              </a:rPr>
              <a:t>, focuses on how people’s tasks and jobs are increasingly based on social relationships. In jobs today, employees have more interactions and interdependence with coworkers and others both inside and outside the organization. In doing their job, employees rely more and more on those around them for information, advice, and assistance. So what</a:t>
            </a:r>
            <a:r>
              <a:rPr lang="en-US" baseline="0" dirty="0" smtClean="0">
                <a:cs typeface="Arial" charset="0"/>
              </a:rPr>
              <a:t> </a:t>
            </a:r>
            <a:r>
              <a:rPr lang="en-US" dirty="0" smtClean="0">
                <a:cs typeface="Arial" charset="0"/>
              </a:rPr>
              <a:t>does this mean for designing motivating jobs? It means that managers need to look at important components of those employee relationships such as access to and level of social support in an organization, types of interactions outside an organization, amount of task interdependence, and interpersonal feedback.</a:t>
            </a:r>
          </a:p>
          <a:p>
            <a:pPr eaLnBrk="1" hangingPunct="1"/>
            <a:endParaRPr lang="en-US" dirty="0" smtClean="0">
              <a:cs typeface="Arial" charset="0"/>
            </a:endParaRPr>
          </a:p>
          <a:p>
            <a:pPr eaLnBrk="1" hangingPunct="1"/>
            <a:r>
              <a:rPr lang="en-US" dirty="0" smtClean="0">
                <a:cs typeface="Arial" charset="0"/>
              </a:rPr>
              <a:t>The second perspective, the </a:t>
            </a:r>
            <a:r>
              <a:rPr lang="en-US" b="1" dirty="0" smtClean="0">
                <a:cs typeface="Arial" charset="0"/>
              </a:rPr>
              <a:t>proactive perspective of work design</a:t>
            </a:r>
            <a:r>
              <a:rPr lang="en-US" dirty="0" smtClean="0">
                <a:cs typeface="Arial" charset="0"/>
              </a:rPr>
              <a:t>, says that employees are taking the initiative to change how their work is performed. They’re much more involved in decisions and actions that affect their work. Important job design factors according to this perspective include autonomy (which </a:t>
            </a:r>
            <a:r>
              <a:rPr lang="en-US" i="1" dirty="0" smtClean="0">
                <a:cs typeface="Arial" charset="0"/>
              </a:rPr>
              <a:t>is </a:t>
            </a:r>
            <a:r>
              <a:rPr lang="en-US" dirty="0" smtClean="0">
                <a:cs typeface="Arial" charset="0"/>
              </a:rPr>
              <a:t>part of the JCM), amount of ambiguity and accountability, job complexity, level of stressors,</a:t>
            </a:r>
          </a:p>
          <a:p>
            <a:pPr eaLnBrk="1" hangingPunct="1"/>
            <a:r>
              <a:rPr lang="en-US" dirty="0" smtClean="0">
                <a:cs typeface="Arial" charset="0"/>
              </a:rPr>
              <a:t>and social or relationship context. Each of these has been shown to influence employee proactive behavior.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6195326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One stream of research that’s relevant to proactive work design is </a:t>
            </a:r>
            <a:r>
              <a:rPr lang="en-US" b="1" dirty="0" smtClean="0">
                <a:cs typeface="Arial" charset="0"/>
              </a:rPr>
              <a:t>high involvement work practices</a:t>
            </a:r>
            <a:r>
              <a:rPr lang="en-US" dirty="0" smtClean="0">
                <a:cs typeface="Arial" charset="0"/>
              </a:rPr>
              <a:t>, which are designed to elicit greater input or involvement from workers. The level of employee proactivity is believed to increase as employees become more involved in decisions that affect their work. Another term for this approach, which we discussed in an earlier chapter, is employee empowerment.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673118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cs typeface="Arial" charset="0"/>
              </a:rPr>
              <a:t>Equity theory</a:t>
            </a:r>
            <a:r>
              <a:rPr lang="en-US" dirty="0" smtClean="0">
                <a:cs typeface="Arial" charset="0"/>
              </a:rPr>
              <a:t>, developed by J. Stacey Adams, proposes that employees compare what they get from a job (outcomes) in relation to what they put into it (inputs), and then they compare their inputs–outcomes ratio with the inputs–outcomes ratios of relevant others (Exhibit 16-7). If an employee perceives her ratio to be equitable in comparison to those of relevant others, there’s no problem. However, if the ratio</a:t>
            </a:r>
            <a:r>
              <a:rPr lang="en-US" baseline="0" dirty="0" smtClean="0">
                <a:cs typeface="Arial" charset="0"/>
              </a:rPr>
              <a:t> </a:t>
            </a:r>
            <a:r>
              <a:rPr lang="en-US" dirty="0" smtClean="0">
                <a:cs typeface="Arial" charset="0"/>
              </a:rPr>
              <a:t>is inequitable, she views herself as underrewarded or overrewarded. When inequities occur, employees attempt to do something about it. The result might be lower or higher productivity, improved or reduced quality of output, increased absenteeism, or voluntary resignation.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10435533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a:t>
            </a:r>
            <a:r>
              <a:rPr lang="en-US" b="1" dirty="0" smtClean="0">
                <a:cs typeface="Arial" charset="0"/>
              </a:rPr>
              <a:t>referent</a:t>
            </a:r>
            <a:r>
              <a:rPr lang="en-US" dirty="0" smtClean="0">
                <a:cs typeface="Arial" charset="0"/>
              </a:rPr>
              <a:t>—the other persons, systems, or selves individuals compare themselves against in order to assess equity—is an important variable in equity theory.</a:t>
            </a:r>
          </a:p>
          <a:p>
            <a:pPr eaLnBrk="1" hangingPunct="1"/>
            <a:endParaRPr lang="en-US" dirty="0" smtClean="0">
              <a:cs typeface="Arial" charset="0"/>
            </a:endParaRPr>
          </a:p>
          <a:p>
            <a:pPr eaLnBrk="1" hangingPunct="1"/>
            <a:r>
              <a:rPr lang="en-US" dirty="0" smtClean="0">
                <a:cs typeface="Arial" charset="0"/>
              </a:rPr>
              <a:t>Originally, equity theory focused on </a:t>
            </a:r>
            <a:r>
              <a:rPr lang="en-US" b="1" dirty="0" smtClean="0">
                <a:cs typeface="Arial" charset="0"/>
              </a:rPr>
              <a:t>distributive justice</a:t>
            </a:r>
            <a:r>
              <a:rPr lang="en-US" dirty="0" smtClean="0">
                <a:cs typeface="Arial" charset="0"/>
              </a:rPr>
              <a:t>, the perceived fairness of the amount and allocation of rewards among individuals. More recent research has focused on looking at issues of </a:t>
            </a:r>
            <a:r>
              <a:rPr lang="en-US" b="1" dirty="0" smtClean="0">
                <a:cs typeface="Arial" charset="0"/>
              </a:rPr>
              <a:t>procedural justice</a:t>
            </a:r>
            <a:r>
              <a:rPr lang="en-US" b="0" dirty="0" smtClean="0">
                <a:cs typeface="Arial" charset="0"/>
              </a:rPr>
              <a:t>,</a:t>
            </a:r>
            <a:r>
              <a:rPr lang="en-US" dirty="0" smtClean="0">
                <a:cs typeface="Arial" charset="0"/>
              </a:rPr>
              <a:t> the perceived fairness of the process used to determine the distribution of rewards.</a:t>
            </a:r>
          </a:p>
          <a:p>
            <a:pPr eaLnBrk="1" hangingPunct="1"/>
            <a:endParaRPr lang="en-US" dirty="0" smtClean="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Research shows that distributive justice has a greater influence on employee satisfaction than procedural justice, while procedural justice tends to affect an employee’s organizational commitment, trust in his or her boss, and intention to quit.</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357692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Source: </a:t>
            </a:r>
            <a:r>
              <a:rPr lang="en-US" sz="1200" kern="1200" dirty="0" smtClean="0">
                <a:solidFill>
                  <a:schemeClr val="tx1"/>
                </a:solidFill>
                <a:effectLst/>
                <a:latin typeface="+mn-lt"/>
                <a:ea typeface="+mn-ea"/>
                <a:cs typeface="+mn-cs"/>
              </a:rPr>
              <a:t>“Job Characteristics Model,” from </a:t>
            </a:r>
            <a:r>
              <a:rPr lang="en-US" sz="1200" i="1" kern="1200" dirty="0" smtClean="0">
                <a:solidFill>
                  <a:schemeClr val="tx1"/>
                </a:solidFill>
                <a:effectLst/>
                <a:latin typeface="+mn-lt"/>
                <a:ea typeface="+mn-ea"/>
                <a:cs typeface="+mn-cs"/>
              </a:rPr>
              <a:t>Work Redesign</a:t>
            </a:r>
            <a:r>
              <a:rPr lang="en-US" sz="1200" kern="1200" dirty="0" smtClean="0">
                <a:solidFill>
                  <a:schemeClr val="tx1"/>
                </a:solidFill>
                <a:effectLst/>
                <a:latin typeface="+mn-lt"/>
                <a:ea typeface="+mn-ea"/>
                <a:cs typeface="+mn-cs"/>
              </a:rPr>
              <a:t>, by J. R. Hackman &amp; G. R. Oldham. Copyright © 1980 by Addison- Wesley (a division of Pearson). Reprinted with permission.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8785841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most comprehensive explanation of how employees are motivated is Victor Vroom’s </a:t>
            </a:r>
            <a:r>
              <a:rPr lang="en-US" b="1" dirty="0" smtClean="0">
                <a:cs typeface="Arial" charset="0"/>
              </a:rPr>
              <a:t>expectancy theory. </a:t>
            </a:r>
            <a:r>
              <a:rPr lang="en-US" dirty="0" smtClean="0">
                <a:cs typeface="Arial" charset="0"/>
              </a:rPr>
              <a:t>Expectancy theory states that an individual tends to act in a certain way based on the expectation that the act will be followed by a given outcome and on the attractiveness of that outcome to the individual. It includes three variables or relationships (see Exhibit 16-8).</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9834886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53298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best-known theory of motivation is probably Abraham Maslow’s </a:t>
            </a:r>
            <a:r>
              <a:rPr lang="en-US" b="1" dirty="0" smtClean="0">
                <a:cs typeface="Arial" charset="0"/>
              </a:rPr>
              <a:t>hierarchy of needs theory</a:t>
            </a:r>
            <a:r>
              <a:rPr lang="en-US" dirty="0" smtClean="0">
                <a:cs typeface="Arial" charset="0"/>
              </a:rPr>
              <a:t>. Maslow was a psychologist who proposed that within every person is a hierarchy of five needs.</a:t>
            </a:r>
          </a:p>
          <a:p>
            <a:pPr eaLnBrk="1" hangingPunct="1"/>
            <a:endParaRPr lang="en-US" dirty="0" smtClean="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Maslow argued that each level in the needs hierarchy must be substantially satisfied before the next need becomes dominant. An individual moves up the needs hierarchy from one level to the next. </a:t>
            </a:r>
            <a:endParaRPr lang="en-US" dirty="0" smtClean="0"/>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1445520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FontTx/>
              <a:buNone/>
              <a:defRPr/>
            </a:pPr>
            <a:r>
              <a:rPr lang="en-US" b="1" i="0" dirty="0" smtClean="0"/>
              <a:t>1. </a:t>
            </a:r>
            <a:r>
              <a:rPr lang="en-US" i="1" dirty="0" smtClean="0"/>
              <a:t>Expectancy </a:t>
            </a:r>
            <a:r>
              <a:rPr lang="en-US" dirty="0" smtClean="0"/>
              <a:t>or </a:t>
            </a:r>
            <a:r>
              <a:rPr lang="en-US" i="1" dirty="0" smtClean="0"/>
              <a:t>effort–performance linkage </a:t>
            </a:r>
            <a:r>
              <a:rPr lang="en-US" dirty="0" smtClean="0"/>
              <a:t>is the probability perceived by the individual that exerting a given amount of effort will lead to a certain level of performance.</a:t>
            </a:r>
          </a:p>
          <a:p>
            <a:pPr marL="228600" indent="-228600" eaLnBrk="1" hangingPunct="1">
              <a:buFontTx/>
              <a:buAutoNum type="arabicPeriod"/>
              <a:defRPr/>
            </a:pPr>
            <a:endParaRPr lang="en-US" dirty="0" smtClean="0"/>
          </a:p>
          <a:p>
            <a:pPr eaLnBrk="1" hangingPunct="1">
              <a:defRPr/>
            </a:pPr>
            <a:r>
              <a:rPr lang="en-US" b="1" dirty="0" smtClean="0"/>
              <a:t>2. </a:t>
            </a:r>
            <a:r>
              <a:rPr lang="en-US" i="1" dirty="0" smtClean="0"/>
              <a:t>Instrumentality </a:t>
            </a:r>
            <a:r>
              <a:rPr lang="en-US" dirty="0" smtClean="0"/>
              <a:t>or </a:t>
            </a:r>
            <a:r>
              <a:rPr lang="en-US" i="1" dirty="0" smtClean="0"/>
              <a:t>performance–reward linkage </a:t>
            </a:r>
            <a:r>
              <a:rPr lang="en-US" dirty="0" smtClean="0"/>
              <a:t>is the degree to which the individual believes that performing at a particular level is</a:t>
            </a:r>
            <a:r>
              <a:rPr lang="en-US" baseline="0" dirty="0" smtClean="0"/>
              <a:t> </a:t>
            </a:r>
            <a:r>
              <a:rPr lang="en-US" dirty="0" smtClean="0"/>
              <a:t>instrumental in attaining the desired outcome.</a:t>
            </a:r>
          </a:p>
          <a:p>
            <a:pPr eaLnBrk="1" hangingPunct="1">
              <a:defRPr/>
            </a:pPr>
            <a:endParaRPr lang="en-US" dirty="0" smtClean="0"/>
          </a:p>
          <a:p>
            <a:pPr eaLnBrk="1" hangingPunct="1">
              <a:defRPr/>
            </a:pPr>
            <a:r>
              <a:rPr lang="en-US" b="1" dirty="0" smtClean="0"/>
              <a:t>3. </a:t>
            </a:r>
            <a:r>
              <a:rPr lang="en-US" i="1" dirty="0" smtClean="0"/>
              <a:t>Valence </a:t>
            </a:r>
            <a:r>
              <a:rPr lang="en-US" dirty="0" smtClean="0"/>
              <a:t>or </a:t>
            </a:r>
            <a:r>
              <a:rPr lang="en-US" i="1" dirty="0" smtClean="0"/>
              <a:t>attractiveness of reward </a:t>
            </a:r>
            <a:r>
              <a:rPr lang="en-US" dirty="0" smtClean="0"/>
              <a:t>is the importance an individual places on the potential outcome or reward that can be achieved on the job. Valence considers both the goals and needs of the individual.</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1893266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FontTx/>
              <a:buNone/>
              <a:defRPr/>
            </a:pPr>
            <a:r>
              <a:rPr lang="en-US" b="1" i="0" dirty="0" smtClean="0"/>
              <a:t>1. </a:t>
            </a:r>
            <a:r>
              <a:rPr lang="en-US" i="1" dirty="0" smtClean="0"/>
              <a:t>Expectancy </a:t>
            </a:r>
            <a:r>
              <a:rPr lang="en-US" dirty="0" smtClean="0"/>
              <a:t>or </a:t>
            </a:r>
            <a:r>
              <a:rPr lang="en-US" i="1" dirty="0" smtClean="0"/>
              <a:t>effort–performance linkage </a:t>
            </a:r>
            <a:r>
              <a:rPr lang="en-US" dirty="0" smtClean="0"/>
              <a:t>is the probability perceived by the individual that exerting a given amount of effort will lead to a certain level of performance.</a:t>
            </a:r>
          </a:p>
          <a:p>
            <a:pPr marL="228600" indent="-228600" eaLnBrk="1" hangingPunct="1">
              <a:buFontTx/>
              <a:buAutoNum type="arabicPeriod"/>
              <a:defRPr/>
            </a:pPr>
            <a:endParaRPr lang="en-US" dirty="0" smtClean="0"/>
          </a:p>
          <a:p>
            <a:pPr eaLnBrk="1" hangingPunct="1">
              <a:defRPr/>
            </a:pPr>
            <a:r>
              <a:rPr lang="en-US" b="1" dirty="0" smtClean="0"/>
              <a:t>2. </a:t>
            </a:r>
            <a:r>
              <a:rPr lang="en-US" i="1" dirty="0" smtClean="0"/>
              <a:t>Instrumentality </a:t>
            </a:r>
            <a:r>
              <a:rPr lang="en-US" dirty="0" smtClean="0"/>
              <a:t>or </a:t>
            </a:r>
            <a:r>
              <a:rPr lang="en-US" i="1" dirty="0" smtClean="0"/>
              <a:t>performance–reward linkage </a:t>
            </a:r>
            <a:r>
              <a:rPr lang="en-US" dirty="0" smtClean="0"/>
              <a:t>is the degree to which the individual believes that performing at a particular level is</a:t>
            </a:r>
            <a:r>
              <a:rPr lang="en-US" baseline="0" dirty="0" smtClean="0"/>
              <a:t> </a:t>
            </a:r>
            <a:r>
              <a:rPr lang="en-US" dirty="0" smtClean="0"/>
              <a:t>instrumental in attaining the desired outcome.</a:t>
            </a:r>
          </a:p>
          <a:p>
            <a:pPr eaLnBrk="1" hangingPunct="1">
              <a:defRPr/>
            </a:pPr>
            <a:endParaRPr lang="en-US" dirty="0" smtClean="0"/>
          </a:p>
          <a:p>
            <a:pPr eaLnBrk="1" hangingPunct="1">
              <a:defRPr/>
            </a:pPr>
            <a:r>
              <a:rPr lang="en-US" b="1" dirty="0" smtClean="0"/>
              <a:t>3. </a:t>
            </a:r>
            <a:r>
              <a:rPr lang="en-US" i="1" dirty="0" smtClean="0"/>
              <a:t>Valence </a:t>
            </a:r>
            <a:r>
              <a:rPr lang="en-US" dirty="0" smtClean="0"/>
              <a:t>or </a:t>
            </a:r>
            <a:r>
              <a:rPr lang="en-US" i="1" dirty="0" smtClean="0"/>
              <a:t>attractiveness of reward </a:t>
            </a:r>
            <a:r>
              <a:rPr lang="en-US" dirty="0" smtClean="0"/>
              <a:t>is the importance an individual places on the potential outcome or reward that can be achieved on the job. Valence considers both the goals and needs of the individual.</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2267195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Many of the ideas underlying the contemporary motivation theories are complementary, and you’ll understand better how to motivate people if you see how the theories fit together. </a:t>
            </a:r>
            <a:r>
              <a:rPr lang="en-US" sz="1200" kern="1200" dirty="0" smtClean="0">
                <a:solidFill>
                  <a:schemeClr val="tx1"/>
                </a:solidFill>
                <a:effectLst/>
                <a:latin typeface="+mn-lt"/>
                <a:ea typeface="+mn-ea"/>
                <a:cs typeface="+mn-cs"/>
              </a:rPr>
              <a:t>Exhibit 16-9 presents a model that integrates much of what we know about motivation. Its basic foundation is the expectancy model. Let’s work through the model, starting on the left. </a:t>
            </a:r>
          </a:p>
          <a:p>
            <a:pPr eaLnBrk="1" hangingPunct="1"/>
            <a:endParaRPr lang="en-US" dirty="0" smtClean="0">
              <a:cs typeface="Arial" charset="0"/>
            </a:endParaRPr>
          </a:p>
          <a:p>
            <a:pPr eaLnBrk="1" hangingPunct="1"/>
            <a:r>
              <a:rPr lang="en-US" dirty="0" smtClean="0">
                <a:cs typeface="Arial" charset="0"/>
              </a:rPr>
              <a:t>The individual effort box has an arrow leading into it. This arrow flows from the individual’s goals. Consistent with goal-setting theory, this goals–effort link is meant to illustrate that goals direct behavior. Expectancy theory predicts that an employee will exert a high level of effort if he or she perceives a strong relationship between effort and performance, performance and rewards, and rewards and satisfaction of personal goals. Each of these relationships is in turn influenced by certain factors. You can see from the model that the level of individual performance is determined not only by the level of individual effort but also by the individual’s ability to perform and by whether the organization has a fair and objective performance evaluation system. The performance–reward relationship will be strong if the individual perceives that performance (rather than seniority, personal favorites, or some other criterion) is what is rewarded. The final link in expectancy theory is the rewards–goal relationship. The traditional need theories come into play at this point. Motivation would be high to the degree that the rewards an individual received for his or her high performance satisfied the dominant needs consistent with his or her individual goals.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639674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In today’s global business environment, managers can’t automatically assume motivational programs that work in one geographic location are going to work in others. Most current motivation theories were developed in the United States by Americans and about</a:t>
            </a:r>
            <a:r>
              <a:rPr lang="en-US" baseline="0" dirty="0" smtClean="0">
                <a:cs typeface="Arial" charset="0"/>
              </a:rPr>
              <a:t> </a:t>
            </a:r>
            <a:r>
              <a:rPr lang="en-US" dirty="0" smtClean="0">
                <a:cs typeface="Arial" charset="0"/>
              </a:rPr>
              <a:t>Americans. Maybe the most blatant pro-American characteristic in these theories is</a:t>
            </a:r>
            <a:r>
              <a:rPr lang="en-US" baseline="0" dirty="0" smtClean="0">
                <a:cs typeface="Arial" charset="0"/>
              </a:rPr>
              <a:t> </a:t>
            </a:r>
            <a:r>
              <a:rPr lang="en-US" dirty="0" smtClean="0">
                <a:cs typeface="Arial" charset="0"/>
              </a:rPr>
              <a:t>the strong emphasis on individualism and achievement. For instance, both</a:t>
            </a:r>
            <a:r>
              <a:rPr lang="en-US" baseline="0" dirty="0" smtClean="0">
                <a:cs typeface="Arial" charset="0"/>
              </a:rPr>
              <a:t> </a:t>
            </a:r>
            <a:r>
              <a:rPr lang="en-US" dirty="0" smtClean="0">
                <a:cs typeface="Arial" charset="0"/>
              </a:rPr>
              <a:t>goal-setting and expectancy theories emphasize goal accomplishment as well as rational and individual thought.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21281478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Employees come into organizations with different needs, personalities, skills, abilities, interests, and aptitudes. They have different expectations of their employers and different views of what they think their employer has a right to expect of them. And they vary widely in what they want from their jobs.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7711906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To maximize motivation among today’s workforce, managers need to think in terms of </a:t>
            </a:r>
            <a:r>
              <a:rPr lang="en-US" i="1" dirty="0" smtClean="0">
                <a:cs typeface="Arial" charset="0"/>
              </a:rPr>
              <a:t>flexibility. </a:t>
            </a:r>
            <a:r>
              <a:rPr lang="en-US" dirty="0" smtClean="0">
                <a:cs typeface="Arial" charset="0"/>
              </a:rPr>
              <a:t>For instance, studies tell us that men place more importance on having autonomy in their jobs than women. In contrast, the opportunity to learn, convenient and flexible work hours, and good interpersonal relations are more important to women. Many organizations have developed flexible work arrangements—such as compressed workweeks, flextime, and job sharing that recognize different needs.</a:t>
            </a:r>
          </a:p>
          <a:p>
            <a:pPr eaLnBrk="1" hangingPunct="1"/>
            <a:endParaRPr lang="en-US" dirty="0" smtClean="0">
              <a:cs typeface="Arial" charset="0"/>
            </a:endParaRP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19055387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motivates professionals? Money and promotions typically are low on their priority list. Why? They tend to be well paid and enjoy what they do. In contrast, job challenge tends to be ranked high. They like to tackle problems and find solutions. Their chief reward is the work itself. Professionals also value support. They want others to think that what they are working on is important. That may be true for all employees, but professionals tend to be focused on their work as their central life interest, whereas nonprofessionals typically have other interests outside of work that can compensate for needs not met on the job.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extLst>
      <p:ext uri="{BB962C8B-B14F-4D97-AF65-F5344CB8AC3E}">
        <p14:creationId xmlns:p14="http://schemas.microsoft.com/office/powerpoint/2010/main" val="5258540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What will motivate involuntarily temporary employees? An obvious answer is the opportunity to become a permanent employee. In cases in which permanent employees are selected from a pool of temps, the temps will often work hard in hopes of becoming permanent. A less obvious answer is the opportunity for training. The ability of a temporary employee to find a new job is largely dependent on his or her skills.</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42</a:t>
            </a:fld>
            <a:endParaRPr lang="en-US" dirty="0"/>
          </a:p>
        </p:txBody>
      </p:sp>
    </p:spTree>
    <p:extLst>
      <p:ext uri="{BB962C8B-B14F-4D97-AF65-F5344CB8AC3E}">
        <p14:creationId xmlns:p14="http://schemas.microsoft.com/office/powerpoint/2010/main" val="1847214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In motivating minimum-wage employees, managers might look at employee recognition programs. Many managers also recognize the power of praise although these “pats on the back” must be sincere and given for the right reasons.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43</a:t>
            </a:fld>
            <a:endParaRPr lang="en-US" dirty="0"/>
          </a:p>
        </p:txBody>
      </p:sp>
    </p:spTree>
    <p:extLst>
      <p:ext uri="{BB962C8B-B14F-4D97-AF65-F5344CB8AC3E}">
        <p14:creationId xmlns:p14="http://schemas.microsoft.com/office/powerpoint/2010/main" val="14690599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Many organizations of various sizes involve their employees in workplace decisions by opening up the financial statements (the “books”). They share that information so employees will be motivated to make better decisions about their work and better able to understand the implications of what they do, how they do it, and the ultimate impact on the bottom line. This approach is called </a:t>
            </a:r>
            <a:r>
              <a:rPr lang="en-US" b="1" dirty="0" smtClean="0">
                <a:cs typeface="Arial" charset="0"/>
              </a:rPr>
              <a:t>openbook management </a:t>
            </a:r>
            <a:r>
              <a:rPr lang="en-US" dirty="0" smtClean="0">
                <a:cs typeface="Arial" charset="0"/>
              </a:rPr>
              <a:t>and many organizations are using it.</a:t>
            </a:r>
          </a:p>
          <a:p>
            <a:pPr eaLnBrk="1" hangingPunct="1"/>
            <a:endParaRPr lang="en-US" dirty="0" smtClean="0">
              <a:cs typeface="Arial" charset="0"/>
            </a:endParaRPr>
          </a:p>
          <a:p>
            <a:pPr eaLnBrk="1" hangingPunct="1"/>
            <a:r>
              <a:rPr lang="en-US" b="1" dirty="0" smtClean="0">
                <a:cs typeface="Arial" charset="0"/>
              </a:rPr>
              <a:t>Employee recognition programs </a:t>
            </a:r>
            <a:r>
              <a:rPr lang="en-US" dirty="0" smtClean="0">
                <a:cs typeface="Arial" charset="0"/>
              </a:rPr>
              <a:t>consist of personal attention and expressing interest, approval, and appreciation for a job well done. They can take numerous forms.</a:t>
            </a:r>
          </a:p>
          <a:p>
            <a:pPr eaLnBrk="1" hangingPunct="1"/>
            <a:endParaRPr lang="en-US" dirty="0" smtClean="0">
              <a:cs typeface="Arial" charset="0"/>
            </a:endParaRPr>
          </a:p>
          <a:p>
            <a:pPr eaLnBrk="1" hangingPunct="1"/>
            <a:r>
              <a:rPr lang="en-US" b="1" dirty="0" smtClean="0">
                <a:cs typeface="Arial" charset="0"/>
              </a:rPr>
              <a:t>Pay-for-performance programs </a:t>
            </a:r>
            <a:r>
              <a:rPr lang="en-US" dirty="0" smtClean="0">
                <a:cs typeface="Arial" charset="0"/>
              </a:rPr>
              <a:t>are variable compensation plans that pay employees on the basis of some performance measure.</a:t>
            </a:r>
            <a:r>
              <a:rPr lang="en-US" baseline="0" dirty="0" smtClean="0">
                <a:cs typeface="Arial" charset="0"/>
              </a:rPr>
              <a:t> </a:t>
            </a:r>
            <a:r>
              <a:rPr lang="en-US" dirty="0" smtClean="0">
                <a:cs typeface="Arial" charset="0"/>
              </a:rPr>
              <a:t>Piece-rate pay plans, wage incentive plans, profit-sharing, and lump-sum bonuses are examples. What differentiates these forms of pay from more traditional compensation plans is that instead of paying a person for time on the job, pay is adjusted to reflect some performance measure.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44</a:t>
            </a:fld>
            <a:endParaRPr lang="en-US" dirty="0"/>
          </a:p>
        </p:txBody>
      </p:sp>
    </p:spTree>
    <p:extLst>
      <p:ext uri="{BB962C8B-B14F-4D97-AF65-F5344CB8AC3E}">
        <p14:creationId xmlns:p14="http://schemas.microsoft.com/office/powerpoint/2010/main" val="599400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Source: </a:t>
            </a:r>
            <a:r>
              <a:rPr lang="en-US" sz="1200" kern="1200" dirty="0" smtClean="0">
                <a:solidFill>
                  <a:schemeClr val="tx1"/>
                </a:solidFill>
                <a:effectLst/>
                <a:latin typeface="+mn-lt"/>
                <a:ea typeface="+mn-ea"/>
                <a:cs typeface="+mn-cs"/>
              </a:rPr>
              <a:t>A. H. Maslow, R. D. Frager, and J. Fadiman, </a:t>
            </a:r>
            <a:r>
              <a:rPr lang="en-US" sz="1200" i="1" kern="1200" dirty="0" smtClean="0">
                <a:solidFill>
                  <a:schemeClr val="tx1"/>
                </a:solidFill>
                <a:effectLst/>
                <a:latin typeface="+mn-lt"/>
                <a:ea typeface="+mn-ea"/>
                <a:cs typeface="+mn-cs"/>
              </a:rPr>
              <a:t>Motivation and Personality</a:t>
            </a:r>
            <a:r>
              <a:rPr lang="en-US" sz="1200" kern="1200" dirty="0" smtClean="0">
                <a:solidFill>
                  <a:schemeClr val="tx1"/>
                </a:solidFill>
                <a:effectLst/>
                <a:latin typeface="+mn-lt"/>
                <a:ea typeface="+mn-ea"/>
                <a:cs typeface="+mn-cs"/>
              </a:rPr>
              <a:t>, 3rd Edition, © 1987. Reprinted and electronically reproduced by permission of Pearson Education, Inc., Upper Saddle River, NJ.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625792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Motivation is the process by which a person’s efforts are energized, directed, and sustained toward attaining a goal.</a:t>
            </a:r>
          </a:p>
          <a:p>
            <a:pPr eaLnBrk="1" hangingPunct="1"/>
            <a:r>
              <a:rPr lang="en-US" dirty="0" smtClean="0">
                <a:cs typeface="Arial" charset="0"/>
              </a:rPr>
              <a:t>The </a:t>
            </a:r>
            <a:r>
              <a:rPr lang="en-US" i="1" dirty="0" smtClean="0">
                <a:cs typeface="Arial" charset="0"/>
              </a:rPr>
              <a:t>energy </a:t>
            </a:r>
            <a:r>
              <a:rPr lang="en-US" dirty="0" smtClean="0">
                <a:cs typeface="Arial" charset="0"/>
              </a:rPr>
              <a:t>element is a measure of intensity, drive, or vigor. The high level of effort needs to be </a:t>
            </a:r>
            <a:r>
              <a:rPr lang="en-US" i="1" dirty="0" smtClean="0">
                <a:cs typeface="Arial" charset="0"/>
              </a:rPr>
              <a:t>directed </a:t>
            </a:r>
            <a:r>
              <a:rPr lang="en-US" dirty="0" smtClean="0">
                <a:cs typeface="Arial" charset="0"/>
              </a:rPr>
              <a:t>in ways that help the organization achieve its goals. Employees must </a:t>
            </a:r>
            <a:r>
              <a:rPr lang="en-US" i="1" dirty="0" smtClean="0">
                <a:cs typeface="Arial" charset="0"/>
              </a:rPr>
              <a:t>persist </a:t>
            </a:r>
            <a:r>
              <a:rPr lang="en-US" dirty="0" smtClean="0">
                <a:cs typeface="Arial" charset="0"/>
              </a:rPr>
              <a:t>in putting forth effort to achieve those goals.</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45</a:t>
            </a:fld>
            <a:endParaRPr lang="en-US" dirty="0"/>
          </a:p>
        </p:txBody>
      </p:sp>
    </p:spTree>
    <p:extLst>
      <p:ext uri="{BB962C8B-B14F-4D97-AF65-F5344CB8AC3E}">
        <p14:creationId xmlns:p14="http://schemas.microsoft.com/office/powerpoint/2010/main" val="17225887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In Maslow’s hierarchy, individuals move up the hierarchy of five needs (physiological, safety, social, esteem, and self-actualization) as needs are substantially satisfied. A need that’s substantially satisfied no longer motivates. </a:t>
            </a:r>
          </a:p>
          <a:p>
            <a:pPr eaLnBrk="1" hangingPunct="1"/>
            <a:endParaRPr lang="en-US" dirty="0" smtClean="0">
              <a:cs typeface="Arial" charset="0"/>
            </a:endParaRPr>
          </a:p>
          <a:p>
            <a:pPr eaLnBrk="1" hangingPunct="1"/>
            <a:r>
              <a:rPr lang="en-US" dirty="0" smtClean="0">
                <a:cs typeface="Arial" charset="0"/>
              </a:rPr>
              <a:t>A Theory X manager believes people don’t like to work or won’t seek out responsibility so they have to be threatened and coerced to work. A Theory Y manager assumes people like to work and seek out responsibility, so they will exercise self-motivation and self-direction.</a:t>
            </a:r>
          </a:p>
          <a:p>
            <a:pPr eaLnBrk="1" hangingPunct="1"/>
            <a:endParaRPr lang="en-US" dirty="0" smtClean="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Herzberg’s theory proposed that intrinsic factors associated with job satisfaction were what motivated people. Extrinsic factors associated with job dissatisfaction simply kept people from being dissatisfied. Three-needs theory proposed three acquired needs that are major motives</a:t>
            </a:r>
            <a:r>
              <a:rPr lang="en-US" baseline="0" dirty="0" smtClean="0">
                <a:cs typeface="Arial" charset="0"/>
              </a:rPr>
              <a:t> </a:t>
            </a:r>
            <a:r>
              <a:rPr lang="en-US" dirty="0" smtClean="0">
                <a:cs typeface="Arial" charset="0"/>
              </a:rPr>
              <a:t>in work: need for achievement, need for affiliation, and need for power.</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46</a:t>
            </a:fld>
            <a:endParaRPr lang="en-US" dirty="0"/>
          </a:p>
        </p:txBody>
      </p:sp>
    </p:spTree>
    <p:extLst>
      <p:ext uri="{BB962C8B-B14F-4D97-AF65-F5344CB8AC3E}">
        <p14:creationId xmlns:p14="http://schemas.microsoft.com/office/powerpoint/2010/main" val="6991068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Goal-setting theory says that specific goals increase performance, and difficult goals, when accepted, result in higher performance than easy goals. Important points in goal-setting theory include intention to work toward a goal as a major source of job motivation; specific hard goals that produce higher levels of output than generalized goals; participation in setting goals as preferable to assigning goals, but not always; feedback that guides and motivates behavior, especially self-generated feedback; and contingencies that affect goal-setting—goal commitment, self-efficacy, and national culture.</a:t>
            </a:r>
          </a:p>
          <a:p>
            <a:pPr eaLnBrk="1" hangingPunct="1"/>
            <a:endParaRPr lang="en-US" dirty="0" smtClean="0">
              <a:cs typeface="Arial" charset="0"/>
            </a:endParaRPr>
          </a:p>
          <a:p>
            <a:pPr eaLnBrk="1" hangingPunct="1"/>
            <a:r>
              <a:rPr lang="en-US" dirty="0" smtClean="0">
                <a:cs typeface="Arial" charset="0"/>
              </a:rPr>
              <a:t>Reinforcement theory says that behavior is a function of its consequences. To motivate, use positive reinforcers to reinforce desirable behaviors. Ignore undesirable behavior rather than punishing it.</a:t>
            </a:r>
          </a:p>
          <a:p>
            <a:pPr eaLnBrk="1" hangingPunct="1"/>
            <a:endParaRPr lang="en-US" dirty="0" smtClean="0">
              <a:cs typeface="Arial" charset="0"/>
            </a:endParaRPr>
          </a:p>
          <a:p>
            <a:pPr eaLnBrk="1" hangingPunct="1"/>
            <a:r>
              <a:rPr lang="en-US" dirty="0" smtClean="0">
                <a:cs typeface="Arial" charset="0"/>
              </a:rPr>
              <a:t>Job enlargement involves horizontally expanding job scope by adding more tasks or increasing how many times the tasks are done.</a:t>
            </a:r>
          </a:p>
          <a:p>
            <a:pPr eaLnBrk="1" hangingPunct="1"/>
            <a:r>
              <a:rPr lang="en-US" dirty="0" smtClean="0">
                <a:cs typeface="Arial" charset="0"/>
              </a:rPr>
              <a:t> Job enrichment vertically expands job depth by giving employees more control over their work. </a:t>
            </a:r>
          </a:p>
          <a:p>
            <a:pPr eaLnBrk="1" hangingPunct="1"/>
            <a:endParaRPr lang="en-US" dirty="0" smtClean="0">
              <a:cs typeface="Arial" charset="0"/>
            </a:endParaRPr>
          </a:p>
          <a:p>
            <a:pPr eaLnBrk="1" hangingPunct="1"/>
            <a:r>
              <a:rPr lang="en-US" dirty="0" smtClean="0">
                <a:cs typeface="Arial" charset="0"/>
              </a:rPr>
              <a:t>The job characteristics model says five core job dimensions (skill variety, task identity, task significance, autonomy, and feedback) are used to design motivating jobs. Another job design approach proposed looking at relational aspects and proactive aspects of jobs.</a:t>
            </a:r>
          </a:p>
          <a:p>
            <a:pPr eaLnBrk="1" hangingPunct="1"/>
            <a:endParaRPr lang="en-US" dirty="0" smtClean="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Equity theory focuses on how employees compare their inputs–outcomes ratios to relevant others’ ratios. A perception of inequity will cause an employee to do something about it. Procedural justice has a greater influence on employee satisfaction than distributive justice.</a:t>
            </a:r>
            <a:r>
              <a:rPr lang="en-US" baseline="0" dirty="0" smtClean="0">
                <a:cs typeface="Arial" charset="0"/>
              </a:rPr>
              <a:t> </a:t>
            </a:r>
            <a:r>
              <a:rPr lang="en-US" dirty="0" smtClean="0">
                <a:cs typeface="Arial" charset="0"/>
              </a:rPr>
              <a:t>Expectancy theory says an individual tends to act in a certain way based on the expectation that the act will be followed by a desired outcome. Expectancy is the effort–performance linkage (how much effort do I need to exert to achieve a certain level of performance?); instrumentality is the performance–reward linkage (achieving at a certain level of performance will get me a specific reward); and valence is the attractiveness of the reward (is it the reward that I want?). </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47</a:t>
            </a:fld>
            <a:endParaRPr lang="en-US" dirty="0"/>
          </a:p>
        </p:txBody>
      </p:sp>
    </p:spTree>
    <p:extLst>
      <p:ext uri="{BB962C8B-B14F-4D97-AF65-F5344CB8AC3E}">
        <p14:creationId xmlns:p14="http://schemas.microsoft.com/office/powerpoint/2010/main" val="14016907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Managers must cope with three current motivation issues: managing cross-cultural challenges, motivating unique groups of workers, and designing appropriate rewards programs. </a:t>
            </a:r>
          </a:p>
          <a:p>
            <a:pPr eaLnBrk="1" hangingPunct="1"/>
            <a:endParaRPr lang="en-US" dirty="0" smtClean="0">
              <a:cs typeface="Arial" charset="0"/>
            </a:endParaRPr>
          </a:p>
          <a:p>
            <a:pPr eaLnBrk="1" hangingPunct="1"/>
            <a:r>
              <a:rPr lang="en-US" dirty="0" smtClean="0">
                <a:cs typeface="Arial" charset="0"/>
              </a:rPr>
              <a:t>Most motivational theories were developed in the United States and have a North American bias. Some theories (Maslow’s need hierarchy, achievement need, and equity theory) don’t work well for other cultures. However, the desire for interesting work seems important to all workers and Herzberg’s motivator (intrinsic) factors may be universal.</a:t>
            </a:r>
          </a:p>
          <a:p>
            <a:pPr eaLnBrk="1" hangingPunct="1"/>
            <a:endParaRPr lang="en-US" dirty="0" smtClean="0">
              <a:cs typeface="Arial" charset="0"/>
            </a:endParaRPr>
          </a:p>
          <a:p>
            <a:pPr eaLnBrk="1" hangingPunct="1"/>
            <a:r>
              <a:rPr lang="en-US" dirty="0" smtClean="0">
                <a:cs typeface="Arial" charset="0"/>
              </a:rPr>
              <a:t>Managers face challenges in motivating unique groups of workers. A diverse workforce is looking for flexibility. Professionals want job challenge and support and are motivated by the work itself. Contingent workers want the opportunity to become permanent or to receive skills training. Recognition programs and sincere appreciation for work done can be used to motivate low-skilled, minimum-wage workers.</a:t>
            </a:r>
          </a:p>
          <a:p>
            <a:pPr eaLnBrk="1" hangingPunct="1"/>
            <a:endParaRPr lang="en-US" dirty="0" smtClean="0">
              <a:cs typeface="Arial" charset="0"/>
            </a:endParaRPr>
          </a:p>
          <a:p>
            <a:pPr eaLnBrk="1" hangingPunct="1"/>
            <a:r>
              <a:rPr lang="en-US" dirty="0" smtClean="0">
                <a:cs typeface="Arial" charset="0"/>
              </a:rPr>
              <a:t>Open-book management is when financial statements (the books) are shared with employees who have been taught what they mean. Employee recognition programs consist of personal attention, approval, and appreciation for a job well done. Pay-for-performance</a:t>
            </a:r>
            <a:r>
              <a:rPr lang="en-US" baseline="0" dirty="0" smtClean="0">
                <a:cs typeface="Arial" charset="0"/>
              </a:rPr>
              <a:t> </a:t>
            </a:r>
            <a:r>
              <a:rPr lang="en-US" dirty="0" smtClean="0">
                <a:cs typeface="Arial" charset="0"/>
              </a:rPr>
              <a:t>programs are variable compensation plans that pay employees on the basis of some performance measure.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48</a:t>
            </a:fld>
            <a:endParaRPr lang="en-US" dirty="0"/>
          </a:p>
        </p:txBody>
      </p:sp>
    </p:spTree>
    <p:extLst>
      <p:ext uri="{BB962C8B-B14F-4D97-AF65-F5344CB8AC3E}">
        <p14:creationId xmlns:p14="http://schemas.microsoft.com/office/powerpoint/2010/main" val="11470613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49</a:t>
            </a:fld>
            <a:endParaRPr lang="en-US" dirty="0"/>
          </a:p>
        </p:txBody>
      </p:sp>
    </p:spTree>
    <p:extLst>
      <p:ext uri="{BB962C8B-B14F-4D97-AF65-F5344CB8AC3E}">
        <p14:creationId xmlns:p14="http://schemas.microsoft.com/office/powerpoint/2010/main" val="35675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cs typeface="Arial" charset="0"/>
              </a:rPr>
              <a:t>1. Physiological needs</a:t>
            </a:r>
            <a:r>
              <a:rPr lang="en-US" dirty="0" smtClean="0">
                <a:cs typeface="Arial" charset="0"/>
              </a:rPr>
              <a:t>: A person’s needs for food, drink, shelter, sex, and other physical requirements.</a:t>
            </a:r>
          </a:p>
          <a:p>
            <a:pPr eaLnBrk="1" hangingPunct="1"/>
            <a:endParaRPr lang="en-US" b="1" dirty="0" smtClean="0">
              <a:cs typeface="Arial" charset="0"/>
            </a:endParaRPr>
          </a:p>
          <a:p>
            <a:pPr eaLnBrk="1" hangingPunct="1"/>
            <a:r>
              <a:rPr lang="en-US" b="1" dirty="0" smtClean="0">
                <a:cs typeface="Arial" charset="0"/>
              </a:rPr>
              <a:t>2. Safety needs</a:t>
            </a:r>
            <a:r>
              <a:rPr lang="en-US" dirty="0" smtClean="0">
                <a:cs typeface="Arial" charset="0"/>
              </a:rPr>
              <a:t>: A person’s needs for security and protection from physical and emotional harm as well as assurance that physical needs will continue to be met.</a:t>
            </a:r>
          </a:p>
          <a:p>
            <a:pPr eaLnBrk="1" hangingPunct="1"/>
            <a:endParaRPr lang="en-US" dirty="0" smtClean="0">
              <a:cs typeface="Arial" charset="0"/>
            </a:endParaRPr>
          </a:p>
          <a:p>
            <a:pPr eaLnBrk="1" hangingPunct="1"/>
            <a:r>
              <a:rPr lang="en-US" b="1" dirty="0" smtClean="0">
                <a:cs typeface="Arial" charset="0"/>
              </a:rPr>
              <a:t>3. Social needs</a:t>
            </a:r>
            <a:r>
              <a:rPr lang="en-US" dirty="0" smtClean="0">
                <a:cs typeface="Arial" charset="0"/>
              </a:rPr>
              <a:t>: A person’s needs for affection, belongingness, acceptance, and friendship.</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1084635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cs typeface="Arial" charset="0"/>
              </a:rPr>
              <a:t>4. Esteem needs</a:t>
            </a:r>
            <a:r>
              <a:rPr lang="en-US" dirty="0" smtClean="0">
                <a:cs typeface="Arial" charset="0"/>
              </a:rPr>
              <a:t>: A person’s needs for internal esteem factors such as self-respect, autonomy, and achievement and external esteem factors such as status, recognition, and attention.</a:t>
            </a:r>
          </a:p>
          <a:p>
            <a:pPr eaLnBrk="1" hangingPunct="1"/>
            <a:endParaRPr lang="en-US" dirty="0" smtClean="0">
              <a:cs typeface="Arial" charset="0"/>
            </a:endParaRPr>
          </a:p>
          <a:p>
            <a:pPr eaLnBrk="1" hangingPunct="1"/>
            <a:r>
              <a:rPr lang="en-US" b="1" dirty="0" smtClean="0">
                <a:cs typeface="Arial" charset="0"/>
              </a:rPr>
              <a:t>5. Self-actualization needs</a:t>
            </a:r>
            <a:r>
              <a:rPr lang="en-US" dirty="0" smtClean="0">
                <a:cs typeface="Arial" charset="0"/>
              </a:rPr>
              <a:t>: A person’s needs for growth, achieving one’s potential, and self-fulfillment; the drive to become what one is capable of becoming.</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402002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Douglas McGregor is best known for proposing two assumptions about human nature: Theory X and Theory Y. Very simply, </a:t>
            </a:r>
            <a:r>
              <a:rPr lang="en-US" b="1" dirty="0" smtClean="0">
                <a:cs typeface="Arial" charset="0"/>
              </a:rPr>
              <a:t>Theory X </a:t>
            </a:r>
            <a:r>
              <a:rPr lang="en-US" dirty="0" smtClean="0">
                <a:cs typeface="Arial" charset="0"/>
              </a:rPr>
              <a:t>is a negative view of people that assumes workers have little ambition, dislike work, want to avoid responsibility, and need to be closely controlled to work effectively. </a:t>
            </a:r>
            <a:r>
              <a:rPr lang="en-US" b="1" dirty="0" smtClean="0">
                <a:cs typeface="Arial" charset="0"/>
              </a:rPr>
              <a:t>Theory Y </a:t>
            </a:r>
            <a:r>
              <a:rPr lang="en-US" dirty="0" smtClean="0">
                <a:cs typeface="Arial" charset="0"/>
              </a:rPr>
              <a:t>is a positive view that assumes employees enjoy work, seek out and accept responsibility, and exercise self-direction. McGregor believed that Theory Y assumptions should guide management practice and proposed that participation in decision-making, responsible and challenging jobs, and good group relations would maximize employee motivation.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953873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Frederick Herzberg’s </a:t>
            </a:r>
            <a:r>
              <a:rPr lang="en-US" b="1" dirty="0" smtClean="0">
                <a:cs typeface="Arial" charset="0"/>
              </a:rPr>
              <a:t>two-factor theory </a:t>
            </a:r>
            <a:r>
              <a:rPr lang="en-US" dirty="0" smtClean="0">
                <a:cs typeface="Arial" charset="0"/>
              </a:rPr>
              <a:t>(also called motivation-hygiene theory) proposes that intrinsic factors are related to job satisfaction, while extrinsic factors are associated with job dissatisfaction.</a:t>
            </a:r>
          </a:p>
          <a:p>
            <a:pPr eaLnBrk="1" hangingPunct="1"/>
            <a:endParaRPr lang="en-US" dirty="0" smtClean="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Herzberg wanted to know when people felt exceptionally good (satisfied) or bad (dissatisfied) about their jobs. (These findings are shown in Exhibit 16-2.) He concluded that the replies people gave when they felt good about their jobs were significantly different from the replies they gave when they felt badly. Certain characteristics were consistently related to job satisfaction (factors on the left side of the exhibit), and others to job dissatisfaction (factors on the right side).</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857095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Source: </a:t>
            </a:r>
            <a:r>
              <a:rPr lang="en-US" sz="1200" kern="1200" dirty="0" smtClean="0">
                <a:solidFill>
                  <a:schemeClr val="tx1"/>
                </a:solidFill>
                <a:effectLst/>
                <a:latin typeface="+mn-lt"/>
                <a:ea typeface="+mn-ea"/>
                <a:cs typeface="+mn-cs"/>
              </a:rPr>
              <a:t>Based on F. Herzberg, B. Mausner, and B. B. Snyderman, </a:t>
            </a:r>
            <a:r>
              <a:rPr lang="en-US" sz="1200" i="1" kern="1200" dirty="0" smtClean="0">
                <a:solidFill>
                  <a:schemeClr val="tx1"/>
                </a:solidFill>
                <a:effectLst/>
                <a:latin typeface="+mn-lt"/>
                <a:ea typeface="+mn-ea"/>
                <a:cs typeface="+mn-cs"/>
              </a:rPr>
              <a:t>The Motivation to Work </a:t>
            </a:r>
            <a:r>
              <a:rPr lang="en-US" sz="1200" kern="1200" dirty="0" smtClean="0">
                <a:solidFill>
                  <a:schemeClr val="tx1"/>
                </a:solidFill>
                <a:effectLst/>
                <a:latin typeface="+mn-lt"/>
                <a:ea typeface="+mn-ea"/>
                <a:cs typeface="+mn-cs"/>
              </a:rPr>
              <a:t>(New York: John Wiley, 1959).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1718577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BDF791E7-750C-8341-AAFB-569D9EBD860C}" type="datetime1">
              <a:rPr lang="en-US" smtClean="0"/>
              <a:pPr/>
              <a:t>6/4/2025</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1" name="TextBox 10"/>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6/4/2025</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4" name="Title 13"/>
          <p:cNvSpPr>
            <a:spLocks noGrp="1"/>
          </p:cNvSpPr>
          <p:nvPr>
            <p:ph type="title"/>
          </p:nvPr>
        </p:nvSpPr>
        <p:spPr>
          <a:xfrm>
            <a:off x="457200" y="215372"/>
            <a:ext cx="8229600" cy="621792"/>
          </a:xfrm>
        </p:spPr>
        <p:txBody>
          <a:bodyPr anchor="t" anchorCtr="0"/>
          <a:lstStyle/>
          <a:p>
            <a:r>
              <a:rPr lang="en-US" dirty="0" smtClean="0"/>
              <a:t>Click to edit Master title style</a:t>
            </a:r>
            <a:endParaRPr lang="en-US" dirty="0"/>
          </a:p>
        </p:txBody>
      </p:sp>
      <p:sp>
        <p:nvSpPr>
          <p:cNvPr id="15" name="Date Placeholder 14"/>
          <p:cNvSpPr>
            <a:spLocks noGrp="1"/>
          </p:cNvSpPr>
          <p:nvPr>
            <p:ph type="dt" sz="half" idx="16"/>
          </p:nvPr>
        </p:nvSpPr>
        <p:spPr/>
        <p:txBody>
          <a:bodyPr/>
          <a:lstStyle/>
          <a:p>
            <a:fld id="{A9DF6EFB-3F44-496C-A842-1E0B3D3B975A}" type="datetimeFigureOut">
              <a:rPr lang="en-US" smtClean="0"/>
              <a:pPr/>
              <a:t>6/4/2025</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2" name="TextBox 11"/>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236895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1"/>
          </p:nvPr>
        </p:nvSpPr>
        <p:spPr/>
        <p:txBody>
          <a:bodyPr/>
          <a:lstStyle/>
          <a:p>
            <a:fld id="{42FB9264-E59D-4043-9483-B863A08BF7FA}" type="datetime1">
              <a:rPr lang="en-US" smtClean="0"/>
              <a:pPr/>
              <a:t>6/4/2025</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1"/>
          </p:nvPr>
        </p:nvSpPr>
        <p:spPr/>
        <p:txBody>
          <a:bodyPr/>
          <a:lstStyle/>
          <a:p>
            <a:fld id="{2C3A0B96-8BDC-3940-87A4-7335ADF41F82}" type="datetime1">
              <a:rPr lang="en-US" smtClean="0"/>
              <a:pPr/>
              <a:t>6/4/2025</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6/4/2025</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309878BC-7C7D-8B4D-8C72-5012D25A75FF}" type="datetime1">
              <a:rPr lang="en-US" smtClean="0"/>
              <a:pPr/>
              <a:t>6/4/2025</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F71CB5E4-2482-7B44-B2CD-545334C269B9}" type="datetime1">
              <a:rPr lang="en-US" smtClean="0"/>
              <a:pPr/>
              <a:t>6/4/2025</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2233C098-7E69-2F4E-8219-6B630AF7AB62}" type="datetime1">
              <a:rPr lang="en-US" smtClean="0"/>
              <a:pPr/>
              <a:t>6/4/2025</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3" name="Date Placeholder 2"/>
          <p:cNvSpPr>
            <a:spLocks noGrp="1"/>
          </p:cNvSpPr>
          <p:nvPr>
            <p:ph type="dt" sz="half" idx="10"/>
          </p:nvPr>
        </p:nvSpPr>
        <p:spPr/>
        <p:txBody>
          <a:bodyPr/>
          <a:lstStyle/>
          <a:p>
            <a:fld id="{FAA56894-5F48-BC43-8C04-BBB42A2EF5DA}" type="datetime1">
              <a:rPr lang="en-US" smtClean="0"/>
              <a:pPr/>
              <a:t>6/4/2025</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smtClean="0"/>
              <a:t>Copyright © 2018 Pearson Education, Inc.</a:t>
            </a:r>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6/4/2025</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Fourteenth Edition</a:t>
            </a:r>
          </a:p>
        </p:txBody>
      </p:sp>
      <p:sp>
        <p:nvSpPr>
          <p:cNvPr id="3" name="Text Placeholder 2"/>
          <p:cNvSpPr>
            <a:spLocks noGrp="1"/>
          </p:cNvSpPr>
          <p:nvPr>
            <p:ph type="body" sz="quarter" idx="14"/>
          </p:nvPr>
        </p:nvSpPr>
        <p:spPr/>
        <p:txBody>
          <a:bodyPr/>
          <a:lstStyle/>
          <a:p>
            <a:r>
              <a:rPr lang="en-US" dirty="0"/>
              <a:t>Chapter 16</a:t>
            </a:r>
          </a:p>
        </p:txBody>
      </p:sp>
      <p:sp>
        <p:nvSpPr>
          <p:cNvPr id="4" name="Text Placeholder 3"/>
          <p:cNvSpPr>
            <a:spLocks noGrp="1"/>
          </p:cNvSpPr>
          <p:nvPr>
            <p:ph type="body" sz="quarter" idx="15"/>
          </p:nvPr>
        </p:nvSpPr>
        <p:spPr/>
        <p:txBody>
          <a:bodyPr/>
          <a:lstStyle/>
          <a:p>
            <a:r>
              <a:rPr lang="en-US" dirty="0"/>
              <a:t>Motivating Employees</a:t>
            </a:r>
          </a:p>
        </p:txBody>
      </p:sp>
      <p:pic>
        <p:nvPicPr>
          <p:cNvPr id="9" name="Picture 8" descr="Front Cover: Management, Fourteenth Edition by Stephen P. Robbins, Mary Coulter, Joseph J. Martocchio and Lori Lo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870" y="1209674"/>
            <a:ext cx="3931920" cy="5049340"/>
          </a:xfrm>
          <a:prstGeom prst="rect">
            <a:avLst/>
          </a:prstGeom>
        </p:spPr>
      </p:pic>
      <p:sp>
        <p:nvSpPr>
          <p:cNvPr id="6" name="Text Placeholder 5"/>
          <p:cNvSpPr>
            <a:spLocks noGrp="1"/>
          </p:cNvSpPr>
          <p:nvPr>
            <p:ph type="body" sz="quarter" idx="4294967295"/>
          </p:nvPr>
        </p:nvSpPr>
        <p:spPr>
          <a:xfrm>
            <a:off x="2889504" y="6428232"/>
            <a:ext cx="5870448" cy="274320"/>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800555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Herzberg’s Two Factor Theory</a:t>
            </a:r>
            <a:endParaRPr lang="en-US" dirty="0"/>
          </a:p>
        </p:txBody>
      </p:sp>
      <p:sp>
        <p:nvSpPr>
          <p:cNvPr id="3" name="Content Placeholder 2"/>
          <p:cNvSpPr>
            <a:spLocks noGrp="1"/>
          </p:cNvSpPr>
          <p:nvPr>
            <p:ph idx="1"/>
          </p:nvPr>
        </p:nvSpPr>
        <p:spPr/>
        <p:txBody>
          <a:bodyPr/>
          <a:lstStyle/>
          <a:p>
            <a:r>
              <a:rPr lang="en-US" sz="2800" b="1" dirty="0" smtClean="0"/>
              <a:t>Two factor theory (motivation-hygiene theory)</a:t>
            </a:r>
            <a:r>
              <a:rPr lang="en-US" sz="2800" dirty="0" smtClean="0"/>
              <a:t>: the </a:t>
            </a:r>
            <a:r>
              <a:rPr lang="en-US" sz="2800" dirty="0"/>
              <a:t>motivation theory that intrinsic factors are related to job satisfaction and motivation, whereas extrinsic factors are associated with job </a:t>
            </a:r>
            <a:r>
              <a:rPr lang="en-US" sz="2800" dirty="0" smtClean="0"/>
              <a:t>dissatisfaction</a:t>
            </a:r>
          </a:p>
        </p:txBody>
      </p:sp>
    </p:spTree>
    <p:extLst>
      <p:ext uri="{BB962C8B-B14F-4D97-AF65-F5344CB8AC3E}">
        <p14:creationId xmlns:p14="http://schemas.microsoft.com/office/powerpoint/2010/main" val="554842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a:t>
            </a:r>
            <a:r>
              <a:rPr lang="mr-IN" dirty="0" smtClean="0"/>
              <a:t>16-</a:t>
            </a:r>
            <a:r>
              <a:rPr lang="en-US" dirty="0"/>
              <a:t>2</a:t>
            </a:r>
            <a:r>
              <a:rPr lang="en-US" dirty="0" smtClean="0"/>
              <a:t/>
            </a:r>
            <a:br>
              <a:rPr lang="en-US" dirty="0" smtClean="0"/>
            </a:br>
            <a:r>
              <a:rPr lang="en-US" dirty="0" smtClean="0"/>
              <a:t>Herzberg’s Two-Factor Theory</a:t>
            </a:r>
            <a:endParaRPr lang="en-US" dirty="0"/>
          </a:p>
        </p:txBody>
      </p:sp>
      <p:pic>
        <p:nvPicPr>
          <p:cNvPr id="7" name="Picture 6" descr="Figure is a rectangle with engthwise bands at the top and bottom. The top band is labeled Motivators on the left and Hygiene Factors on the right. The bottom band is labeled Extremely Satisfied on the left, Neutral in the middle, and Extremely Dissatisfied on the right. In the main region of the rectangle there are arrowheads on either side, pointing inward toward the middle. There is a list under each of the labels in the top band."/>
          <p:cNvPicPr>
            <a:picLocks noChangeAspect="1"/>
          </p:cNvPicPr>
          <p:nvPr/>
        </p:nvPicPr>
        <p:blipFill>
          <a:blip r:embed="rId3" cstate="print"/>
          <a:stretch>
            <a:fillRect/>
          </a:stretch>
        </p:blipFill>
        <p:spPr>
          <a:xfrm>
            <a:off x="178398" y="1438012"/>
            <a:ext cx="8787204" cy="4209501"/>
          </a:xfrm>
          <a:prstGeom prst="rect">
            <a:avLst/>
          </a:prstGeom>
        </p:spPr>
      </p:pic>
      <p:sp>
        <p:nvSpPr>
          <p:cNvPr id="3" name="Text Placeholder 2"/>
          <p:cNvSpPr>
            <a:spLocks noGrp="1"/>
          </p:cNvSpPr>
          <p:nvPr>
            <p:ph type="body" sz="quarter" idx="13"/>
          </p:nvPr>
        </p:nvSpPr>
        <p:spPr/>
        <p:txBody>
          <a:bodyPr/>
          <a:lstStyle/>
          <a:p>
            <a:r>
              <a:rPr lang="en-US" sz="1600" dirty="0" smtClean="0"/>
              <a:t>Exhibit </a:t>
            </a:r>
            <a:r>
              <a:rPr lang="mr-IN" sz="1600" dirty="0" smtClean="0"/>
              <a:t>16-</a:t>
            </a:r>
            <a:r>
              <a:rPr lang="en-US" sz="1600" dirty="0" smtClean="0"/>
              <a:t>2 </a:t>
            </a:r>
            <a:r>
              <a:rPr lang="en-US" sz="1600" dirty="0"/>
              <a:t>shows </a:t>
            </a:r>
            <a:r>
              <a:rPr lang="en-US" sz="1600" dirty="0" smtClean="0"/>
              <a:t>Herzberg’s findings.</a:t>
            </a:r>
            <a:endParaRPr lang="en-US" sz="1600" dirty="0"/>
          </a:p>
        </p:txBody>
      </p:sp>
    </p:spTree>
    <p:extLst>
      <p:ext uri="{BB962C8B-B14F-4D97-AF65-F5344CB8AC3E}">
        <p14:creationId xmlns:p14="http://schemas.microsoft.com/office/powerpoint/2010/main" val="450885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Herzberg’s Two Factors</a:t>
            </a:r>
            <a:endParaRPr lang="en-US" dirty="0"/>
          </a:p>
        </p:txBody>
      </p:sp>
      <p:sp>
        <p:nvSpPr>
          <p:cNvPr id="3" name="Content Placeholder 2"/>
          <p:cNvSpPr>
            <a:spLocks noGrp="1"/>
          </p:cNvSpPr>
          <p:nvPr>
            <p:ph idx="1"/>
          </p:nvPr>
        </p:nvSpPr>
        <p:spPr/>
        <p:txBody>
          <a:bodyPr/>
          <a:lstStyle/>
          <a:p>
            <a:r>
              <a:rPr lang="en-US" sz="2800" b="1" dirty="0" smtClean="0"/>
              <a:t>Hygiene factors</a:t>
            </a:r>
            <a:r>
              <a:rPr lang="en-US" sz="2800" dirty="0" smtClean="0"/>
              <a:t>: factors </a:t>
            </a:r>
            <a:r>
              <a:rPr lang="en-US" sz="2800" dirty="0"/>
              <a:t>that eliminate job dissatisfaction, but don’t </a:t>
            </a:r>
            <a:r>
              <a:rPr lang="en-US" sz="2800" dirty="0" smtClean="0"/>
              <a:t>motivate</a:t>
            </a:r>
          </a:p>
          <a:p>
            <a:r>
              <a:rPr lang="en-US" sz="2800" b="1" dirty="0" smtClean="0"/>
              <a:t>Motivators</a:t>
            </a:r>
            <a:r>
              <a:rPr lang="en-US" sz="2800" dirty="0" smtClean="0"/>
              <a:t>: factors </a:t>
            </a:r>
            <a:r>
              <a:rPr lang="en-US" sz="2800" dirty="0"/>
              <a:t>that increase job satisfaction and </a:t>
            </a:r>
            <a:r>
              <a:rPr lang="en-US" sz="2800" dirty="0" smtClean="0"/>
              <a:t>motivation</a:t>
            </a:r>
          </a:p>
        </p:txBody>
      </p:sp>
    </p:spTree>
    <p:extLst>
      <p:ext uri="{BB962C8B-B14F-4D97-AF65-F5344CB8AC3E}">
        <p14:creationId xmlns:p14="http://schemas.microsoft.com/office/powerpoint/2010/main" val="933505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Exhibit </a:t>
            </a:r>
            <a:r>
              <a:rPr lang="mr-IN" sz="2800" dirty="0" smtClean="0"/>
              <a:t>16-</a:t>
            </a:r>
            <a:r>
              <a:rPr lang="en-US" sz="2800" dirty="0" smtClean="0"/>
              <a:t>3</a:t>
            </a:r>
            <a:br>
              <a:rPr lang="en-US" sz="2800" dirty="0" smtClean="0"/>
            </a:br>
            <a:r>
              <a:rPr lang="en-US" sz="2800" dirty="0" smtClean="0"/>
              <a:t>Contrasting Views of Satisfaction and Dissatisfaction</a:t>
            </a:r>
            <a:endParaRPr lang="en-US" sz="2800" dirty="0"/>
          </a:p>
        </p:txBody>
      </p:sp>
      <p:pic>
        <p:nvPicPr>
          <p:cNvPr id="6" name="Picture 5" descr="Figure is composed of two images. Top image has a box at center labeled Traditional View. Across it is a band labeled Satisfied at the left and Dissatisfied on the right. Bottom image has a box at center labeled Herzberg's View. Two bands overlap it, almost meeting in the center. The left band is titled Motivators and labeled Satisfaction at the left end and No Satisfaction at the right end. The right band is titled Hygiene Factors and labeled No Dissatisfaction on the left and Dissatisfaction on the right."/>
          <p:cNvPicPr>
            <a:picLocks noChangeAspect="1"/>
          </p:cNvPicPr>
          <p:nvPr/>
        </p:nvPicPr>
        <p:blipFill>
          <a:blip r:embed="rId3" cstate="print"/>
          <a:stretch>
            <a:fillRect/>
          </a:stretch>
        </p:blipFill>
        <p:spPr>
          <a:xfrm>
            <a:off x="90087" y="1797848"/>
            <a:ext cx="8963827" cy="3238599"/>
          </a:xfrm>
          <a:prstGeom prst="rect">
            <a:avLst/>
          </a:prstGeom>
        </p:spPr>
      </p:pic>
      <p:sp>
        <p:nvSpPr>
          <p:cNvPr id="3" name="Text Placeholder 2"/>
          <p:cNvSpPr>
            <a:spLocks noGrp="1"/>
          </p:cNvSpPr>
          <p:nvPr>
            <p:ph type="body" sz="quarter" idx="13"/>
          </p:nvPr>
        </p:nvSpPr>
        <p:spPr/>
        <p:txBody>
          <a:bodyPr/>
          <a:lstStyle/>
          <a:p>
            <a:r>
              <a:rPr lang="en-US" sz="1600" dirty="0" smtClean="0">
                <a:cs typeface="Arial" charset="0"/>
              </a:rPr>
              <a:t>As </a:t>
            </a:r>
            <a:r>
              <a:rPr lang="en-US" sz="1600" dirty="0">
                <a:cs typeface="Arial" charset="0"/>
              </a:rPr>
              <a:t>shown in Exhibit 16-3, Herzberg proposed that a dual continuum existed: The opposite of “satisfaction” is “no satisfaction,” and the opposite of “dissatisfaction” is “no dissatisfaction.”</a:t>
            </a:r>
          </a:p>
        </p:txBody>
      </p:sp>
    </p:spTree>
    <p:extLst>
      <p:ext uri="{BB962C8B-B14F-4D97-AF65-F5344CB8AC3E}">
        <p14:creationId xmlns:p14="http://schemas.microsoft.com/office/powerpoint/2010/main" val="1066113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Three-Needs Theory </a:t>
            </a:r>
            <a:r>
              <a:rPr lang="en-US" sz="1800" b="0" dirty="0" smtClean="0"/>
              <a:t>(1 of 2)</a:t>
            </a:r>
            <a:endParaRPr lang="en-US" sz="1800" b="0" dirty="0"/>
          </a:p>
        </p:txBody>
      </p:sp>
      <p:sp>
        <p:nvSpPr>
          <p:cNvPr id="3" name="Content Placeholder 2"/>
          <p:cNvSpPr>
            <a:spLocks noGrp="1"/>
          </p:cNvSpPr>
          <p:nvPr>
            <p:ph idx="1"/>
          </p:nvPr>
        </p:nvSpPr>
        <p:spPr/>
        <p:txBody>
          <a:bodyPr/>
          <a:lstStyle/>
          <a:p>
            <a:r>
              <a:rPr lang="en-US" sz="2800" b="1" dirty="0" smtClean="0"/>
              <a:t>Three-needs theory</a:t>
            </a:r>
            <a:r>
              <a:rPr lang="en-US" sz="2800" dirty="0" smtClean="0"/>
              <a:t>: the </a:t>
            </a:r>
            <a:r>
              <a:rPr lang="en-US" sz="2800" dirty="0"/>
              <a:t>motivation theory that </a:t>
            </a:r>
            <a:r>
              <a:rPr lang="en-US" sz="2800" dirty="0" smtClean="0"/>
              <a:t>says three </a:t>
            </a:r>
            <a:r>
              <a:rPr lang="en-US" sz="2800" dirty="0"/>
              <a:t>acquired (not innate) needs— achievement, power, and </a:t>
            </a:r>
            <a:r>
              <a:rPr lang="en-US" sz="2800" dirty="0" smtClean="0"/>
              <a:t>affiliation—are </a:t>
            </a:r>
            <a:r>
              <a:rPr lang="en-US" sz="2800" dirty="0"/>
              <a:t>major motives in </a:t>
            </a:r>
            <a:r>
              <a:rPr lang="en-US" sz="2800" dirty="0" smtClean="0"/>
              <a:t>work</a:t>
            </a:r>
          </a:p>
          <a:p>
            <a:r>
              <a:rPr lang="en-US" sz="2800" b="1" dirty="0" smtClean="0"/>
              <a:t>Need for achievement (nAch</a:t>
            </a:r>
            <a:r>
              <a:rPr lang="en-US" sz="2800" b="1" dirty="0"/>
              <a:t>)</a:t>
            </a:r>
            <a:r>
              <a:rPr lang="en-US" sz="2800" dirty="0" smtClean="0"/>
              <a:t>: the </a:t>
            </a:r>
            <a:r>
              <a:rPr lang="en-US" sz="2800" dirty="0"/>
              <a:t>drive to succeed and excel in relation to a set of </a:t>
            </a:r>
            <a:r>
              <a:rPr lang="en-US" sz="2800" dirty="0" smtClean="0"/>
              <a:t>standards</a:t>
            </a:r>
          </a:p>
        </p:txBody>
      </p:sp>
    </p:spTree>
    <p:extLst>
      <p:ext uri="{BB962C8B-B14F-4D97-AF65-F5344CB8AC3E}">
        <p14:creationId xmlns:p14="http://schemas.microsoft.com/office/powerpoint/2010/main" val="1933709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Three-Needs Theory </a:t>
            </a:r>
            <a:r>
              <a:rPr lang="en-US" sz="1800" b="0" dirty="0" smtClean="0"/>
              <a:t>(2 of 2)</a:t>
            </a:r>
            <a:endParaRPr lang="en-US" sz="1800" b="0" dirty="0"/>
          </a:p>
        </p:txBody>
      </p:sp>
      <p:sp>
        <p:nvSpPr>
          <p:cNvPr id="3" name="Content Placeholder 2"/>
          <p:cNvSpPr>
            <a:spLocks noGrp="1"/>
          </p:cNvSpPr>
          <p:nvPr>
            <p:ph idx="1"/>
          </p:nvPr>
        </p:nvSpPr>
        <p:spPr/>
        <p:txBody>
          <a:bodyPr/>
          <a:lstStyle/>
          <a:p>
            <a:r>
              <a:rPr lang="en-US" sz="2800" b="1" dirty="0" smtClean="0"/>
              <a:t>Need for power (nPow)</a:t>
            </a:r>
            <a:r>
              <a:rPr lang="en-US" sz="2800" dirty="0" smtClean="0"/>
              <a:t>: the </a:t>
            </a:r>
            <a:r>
              <a:rPr lang="en-US" sz="2800" dirty="0"/>
              <a:t>need to make others behave in a way that they would not have behaved </a:t>
            </a:r>
            <a:r>
              <a:rPr lang="en-US" sz="2800" dirty="0" smtClean="0"/>
              <a:t>otherwise</a:t>
            </a:r>
          </a:p>
          <a:p>
            <a:r>
              <a:rPr lang="en-US" sz="2800" b="1" dirty="0" smtClean="0"/>
              <a:t>Need for affiliation(nAff)</a:t>
            </a:r>
            <a:r>
              <a:rPr lang="en-US" sz="2800" dirty="0" smtClean="0"/>
              <a:t>: the </a:t>
            </a:r>
            <a:r>
              <a:rPr lang="en-US" sz="2800" dirty="0"/>
              <a:t>desire for friendly and close interpersonal </a:t>
            </a:r>
            <a:r>
              <a:rPr lang="en-US" sz="2800" dirty="0" smtClean="0"/>
              <a:t>relationships</a:t>
            </a:r>
          </a:p>
        </p:txBody>
      </p:sp>
    </p:spTree>
    <p:extLst>
      <p:ext uri="{BB962C8B-B14F-4D97-AF65-F5344CB8AC3E}">
        <p14:creationId xmlns:p14="http://schemas.microsoft.com/office/powerpoint/2010/main" val="785792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a:t>
            </a:r>
            <a:r>
              <a:rPr lang="mr-IN" dirty="0" smtClean="0"/>
              <a:t>16-</a:t>
            </a:r>
            <a:r>
              <a:rPr lang="en-US" dirty="0"/>
              <a:t>4</a:t>
            </a:r>
            <a:r>
              <a:rPr lang="en-US" dirty="0" smtClean="0"/>
              <a:t/>
            </a:r>
            <a:br>
              <a:rPr lang="en-US" dirty="0" smtClean="0"/>
            </a:br>
            <a:r>
              <a:rPr lang="en-US" dirty="0" smtClean="0"/>
              <a:t>TAT Pictures</a:t>
            </a:r>
            <a:endParaRPr lang="en-US" dirty="0"/>
          </a:p>
        </p:txBody>
      </p:sp>
      <p:pic>
        <p:nvPicPr>
          <p:cNvPr id="7" name="Picture 3" descr="Figure shows two pictures from the Thematic Apperception Test. The picture on the left shows a young boy looking down at a violin on the table in front of him. The picture on the right shows a man and a woman. The man is looking out away from the frame and the woman has her arm around him and looking towrard him."/>
          <p:cNvPicPr>
            <a:picLocks noGrp="1" noChangeAspect="1" noChangeArrowheads="1"/>
          </p:cNvPicPr>
          <p:nvPr/>
        </p:nvPicPr>
        <p:blipFill>
          <a:blip r:embed="rId3" cstate="print"/>
          <a:srcRect/>
          <a:stretch>
            <a:fillRect/>
          </a:stretch>
        </p:blipFill>
        <p:spPr bwMode="auto">
          <a:xfrm>
            <a:off x="110873" y="1392923"/>
            <a:ext cx="8922255" cy="4376953"/>
          </a:xfrm>
          <a:prstGeom prst="rect">
            <a:avLst/>
          </a:prstGeom>
          <a:noFill/>
          <a:ln w="9525">
            <a:noFill/>
            <a:miter lim="800000"/>
            <a:headEnd/>
            <a:tailEnd/>
          </a:ln>
        </p:spPr>
      </p:pic>
      <p:sp>
        <p:nvSpPr>
          <p:cNvPr id="3" name="Text Placeholder 2"/>
          <p:cNvSpPr>
            <a:spLocks noGrp="1"/>
          </p:cNvSpPr>
          <p:nvPr>
            <p:ph type="body" sz="quarter" idx="13"/>
          </p:nvPr>
        </p:nvSpPr>
        <p:spPr/>
        <p:txBody>
          <a:bodyPr/>
          <a:lstStyle/>
          <a:p>
            <a:r>
              <a:rPr lang="en-US" sz="1600" dirty="0" smtClean="0">
                <a:cs typeface="Arial" charset="0"/>
              </a:rPr>
              <a:t>Exhibit 16-4 shows some examples of pictures for the Thematic Apperception Test.</a:t>
            </a:r>
            <a:endParaRPr lang="en-US" sz="1600" dirty="0">
              <a:cs typeface="Arial" charset="0"/>
            </a:endParaRPr>
          </a:p>
        </p:txBody>
      </p:sp>
    </p:spTree>
    <p:extLst>
      <p:ext uri="{BB962C8B-B14F-4D97-AF65-F5344CB8AC3E}">
        <p14:creationId xmlns:p14="http://schemas.microsoft.com/office/powerpoint/2010/main" val="1805303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CONTEMPORARY </a:t>
            </a:r>
            <a:r>
              <a:rPr lang="en-US" dirty="0"/>
              <a:t>theories of motivation</a:t>
            </a:r>
          </a:p>
        </p:txBody>
      </p:sp>
      <p:sp>
        <p:nvSpPr>
          <p:cNvPr id="4" name="Content Placeholder 3"/>
          <p:cNvSpPr>
            <a:spLocks noGrp="1"/>
          </p:cNvSpPr>
          <p:nvPr>
            <p:ph idx="1"/>
          </p:nvPr>
        </p:nvSpPr>
        <p:spPr/>
        <p:txBody>
          <a:bodyPr/>
          <a:lstStyle/>
          <a:p>
            <a:r>
              <a:rPr lang="en-US" sz="2800" dirty="0"/>
              <a:t>These </a:t>
            </a:r>
            <a:r>
              <a:rPr lang="en-US" sz="2800" dirty="0" smtClean="0"/>
              <a:t>contemporary motivation </a:t>
            </a:r>
            <a:r>
              <a:rPr lang="en-US" sz="2800" dirty="0"/>
              <a:t>approaches include </a:t>
            </a:r>
            <a:endParaRPr lang="en-US" sz="2800" dirty="0" smtClean="0"/>
          </a:p>
          <a:p>
            <a:r>
              <a:rPr lang="en-US" sz="2800" dirty="0" err="1" smtClean="0"/>
              <a:t>i</a:t>
            </a:r>
            <a:r>
              <a:rPr lang="en-US" sz="2800" dirty="0" smtClean="0"/>
              <a:t>. goal-setting </a:t>
            </a:r>
            <a:r>
              <a:rPr lang="en-US" sz="2800" dirty="0"/>
              <a:t>theory</a:t>
            </a:r>
            <a:r>
              <a:rPr lang="en-US" sz="2800" dirty="0" smtClean="0"/>
              <a:t>,</a:t>
            </a:r>
          </a:p>
          <a:p>
            <a:r>
              <a:rPr lang="en-US" sz="2800" dirty="0" smtClean="0"/>
              <a:t>Ii. </a:t>
            </a:r>
            <a:r>
              <a:rPr lang="en-US" sz="2800" dirty="0"/>
              <a:t>reinforcement theory</a:t>
            </a:r>
            <a:r>
              <a:rPr lang="en-US" sz="2800" dirty="0" smtClean="0"/>
              <a:t>,</a:t>
            </a:r>
          </a:p>
          <a:p>
            <a:r>
              <a:rPr lang="en-US" sz="2800" dirty="0" smtClean="0"/>
              <a:t>Iii. job design </a:t>
            </a:r>
            <a:r>
              <a:rPr lang="en-US" sz="2800" dirty="0"/>
              <a:t>theory, </a:t>
            </a:r>
          </a:p>
          <a:p>
            <a:r>
              <a:rPr lang="en-US" sz="2800" dirty="0" smtClean="0"/>
              <a:t>Iv. equity </a:t>
            </a:r>
            <a:r>
              <a:rPr lang="en-US" sz="2800" dirty="0"/>
              <a:t>theory, </a:t>
            </a:r>
            <a:endParaRPr lang="en-US" sz="2800" dirty="0" smtClean="0"/>
          </a:p>
          <a:p>
            <a:r>
              <a:rPr lang="en-US" sz="2800" dirty="0" smtClean="0"/>
              <a:t>V. expectancy </a:t>
            </a:r>
            <a:r>
              <a:rPr lang="en-US" sz="2800" dirty="0"/>
              <a:t>theory, and high-involvement work practices</a:t>
            </a:r>
          </a:p>
        </p:txBody>
      </p:sp>
    </p:spTree>
    <p:extLst>
      <p:ext uri="{BB962C8B-B14F-4D97-AF65-F5344CB8AC3E}">
        <p14:creationId xmlns:p14="http://schemas.microsoft.com/office/powerpoint/2010/main" val="580776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Goal-Setting Theories</a:t>
            </a:r>
            <a:endParaRPr lang="en-US" dirty="0"/>
          </a:p>
        </p:txBody>
      </p:sp>
      <p:sp>
        <p:nvSpPr>
          <p:cNvPr id="3" name="Content Placeholder 2"/>
          <p:cNvSpPr>
            <a:spLocks noGrp="1"/>
          </p:cNvSpPr>
          <p:nvPr>
            <p:ph idx="1"/>
          </p:nvPr>
        </p:nvSpPr>
        <p:spPr/>
        <p:txBody>
          <a:bodyPr/>
          <a:lstStyle/>
          <a:p>
            <a:r>
              <a:rPr lang="en-US" sz="2000" dirty="0"/>
              <a:t>goal </a:t>
            </a:r>
            <a:r>
              <a:rPr lang="en-US" sz="2000" dirty="0" smtClean="0"/>
              <a:t>specificity</a:t>
            </a:r>
            <a:r>
              <a:rPr lang="en-US" sz="2000" dirty="0"/>
              <a:t>, challenge, and </a:t>
            </a:r>
            <a:r>
              <a:rPr lang="en-US" sz="2000" dirty="0" smtClean="0"/>
              <a:t>feedback have </a:t>
            </a:r>
            <a:r>
              <a:rPr lang="en-US" sz="2000" dirty="0" smtClean="0"/>
              <a:t>an effect on </a:t>
            </a:r>
            <a:r>
              <a:rPr lang="en-US" sz="2000" dirty="0"/>
              <a:t>performance</a:t>
            </a:r>
            <a:r>
              <a:rPr lang="en-US" sz="2000" dirty="0" smtClean="0"/>
              <a:t>. “Just </a:t>
            </a:r>
            <a:r>
              <a:rPr lang="en-US" sz="2000" dirty="0"/>
              <a:t>do your best”?</a:t>
            </a:r>
            <a:endParaRPr lang="en-US" sz="2000" dirty="0" smtClean="0"/>
          </a:p>
          <a:p>
            <a:r>
              <a:rPr lang="en-US" sz="2000" b="1" dirty="0" smtClean="0"/>
              <a:t>Goal-setting theory</a:t>
            </a:r>
            <a:r>
              <a:rPr lang="en-US" sz="2000" dirty="0" smtClean="0"/>
              <a:t>: the </a:t>
            </a:r>
            <a:r>
              <a:rPr lang="en-US" sz="2000" dirty="0"/>
              <a:t>proposition that </a:t>
            </a:r>
            <a:r>
              <a:rPr lang="en-US" sz="2000" dirty="0" smtClean="0"/>
              <a:t>specific </a:t>
            </a:r>
            <a:r>
              <a:rPr lang="en-US" sz="2000" dirty="0"/>
              <a:t>goals increase performance and that </a:t>
            </a:r>
            <a:r>
              <a:rPr lang="en-US" sz="2000" dirty="0" smtClean="0"/>
              <a:t>difficult </a:t>
            </a:r>
            <a:r>
              <a:rPr lang="en-US" sz="2000" dirty="0"/>
              <a:t>goals, when accepted, result in higher performance than do easy </a:t>
            </a:r>
            <a:r>
              <a:rPr lang="en-US" sz="2000" dirty="0" smtClean="0"/>
              <a:t>goals.</a:t>
            </a:r>
          </a:p>
          <a:p>
            <a:r>
              <a:rPr lang="en-US" sz="2000" dirty="0"/>
              <a:t>First, </a:t>
            </a:r>
            <a:r>
              <a:rPr lang="en-US" sz="2000" b="1" dirty="0"/>
              <a:t>working toward a goal </a:t>
            </a:r>
            <a:r>
              <a:rPr lang="en-US" sz="2000" dirty="0"/>
              <a:t>is a major source of job </a:t>
            </a:r>
            <a:r>
              <a:rPr lang="en-US" sz="2000" dirty="0" smtClean="0"/>
              <a:t>motivation and specific </a:t>
            </a:r>
            <a:r>
              <a:rPr lang="en-US" sz="2000" dirty="0"/>
              <a:t>and challenging goals are superior </a:t>
            </a:r>
            <a:r>
              <a:rPr lang="en-US" sz="2000" dirty="0" smtClean="0"/>
              <a:t>motivating forces.</a:t>
            </a:r>
          </a:p>
          <a:p>
            <a:r>
              <a:rPr lang="en-US" sz="2000" dirty="0"/>
              <a:t>will employees try harder if </a:t>
            </a:r>
            <a:r>
              <a:rPr lang="en-US" sz="2000" dirty="0" smtClean="0"/>
              <a:t>they have </a:t>
            </a:r>
            <a:r>
              <a:rPr lang="en-US" sz="2000" dirty="0"/>
              <a:t>the opportunity to </a:t>
            </a:r>
            <a:r>
              <a:rPr lang="en-US" sz="2000" b="1" dirty="0"/>
              <a:t>participate in </a:t>
            </a:r>
            <a:r>
              <a:rPr lang="en-US" sz="2000" b="1" dirty="0" smtClean="0"/>
              <a:t>the setting </a:t>
            </a:r>
            <a:r>
              <a:rPr lang="en-US" sz="2000" b="1" dirty="0"/>
              <a:t>of goals</a:t>
            </a:r>
            <a:r>
              <a:rPr lang="en-US" sz="2000" dirty="0"/>
              <a:t>? Not </a:t>
            </a:r>
            <a:r>
              <a:rPr lang="en-US" sz="2000" dirty="0" smtClean="0"/>
              <a:t>always</a:t>
            </a:r>
          </a:p>
          <a:p>
            <a:r>
              <a:rPr lang="en-US" sz="2000" b="1" dirty="0" smtClean="0"/>
              <a:t>Self-generated feedback—where </a:t>
            </a:r>
            <a:r>
              <a:rPr lang="en-US" sz="2000" dirty="0"/>
              <a:t>an employee </a:t>
            </a:r>
            <a:r>
              <a:rPr lang="en-US" sz="2000" dirty="0" smtClean="0"/>
              <a:t>monitors his </a:t>
            </a:r>
            <a:r>
              <a:rPr lang="en-US" sz="2000" dirty="0"/>
              <a:t>or her own progress—has been shown </a:t>
            </a:r>
            <a:r>
              <a:rPr lang="en-US" sz="2000" dirty="0" smtClean="0"/>
              <a:t>to be </a:t>
            </a:r>
            <a:r>
              <a:rPr lang="en-US" sz="2000" dirty="0"/>
              <a:t>a more powerful motivator than </a:t>
            </a:r>
            <a:r>
              <a:rPr lang="en-US" sz="2000" dirty="0" smtClean="0"/>
              <a:t>feedback coming </a:t>
            </a:r>
            <a:r>
              <a:rPr lang="en-US" sz="2000" dirty="0"/>
              <a:t>from someone else</a:t>
            </a:r>
            <a:endParaRPr lang="en-US" sz="2000" dirty="0" smtClean="0"/>
          </a:p>
        </p:txBody>
      </p:sp>
    </p:spTree>
    <p:extLst>
      <p:ext uri="{BB962C8B-B14F-4D97-AF65-F5344CB8AC3E}">
        <p14:creationId xmlns:p14="http://schemas.microsoft.com/office/powerpoint/2010/main" val="53829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800" b="1" dirty="0"/>
              <a:t>Three other contingencies </a:t>
            </a:r>
            <a:r>
              <a:rPr lang="en-US" sz="1800" dirty="0"/>
              <a:t>besides feedback </a:t>
            </a:r>
            <a:r>
              <a:rPr lang="en-US" sz="1800" dirty="0" smtClean="0"/>
              <a:t>influence </a:t>
            </a:r>
            <a:r>
              <a:rPr lang="en-US" sz="1800" dirty="0"/>
              <a:t>the goal-performance relationship</a:t>
            </a:r>
            <a:r>
              <a:rPr lang="en-US" sz="1800" dirty="0" smtClean="0"/>
              <a:t>: </a:t>
            </a:r>
            <a:r>
              <a:rPr lang="en-US" sz="1800" dirty="0" err="1" smtClean="0"/>
              <a:t>i</a:t>
            </a:r>
            <a:r>
              <a:rPr lang="en-US" sz="1800" dirty="0" smtClean="0"/>
              <a:t>. </a:t>
            </a:r>
            <a:r>
              <a:rPr lang="en-US" sz="1800" b="1" dirty="0"/>
              <a:t>goal commitment, </a:t>
            </a:r>
            <a:r>
              <a:rPr lang="en-US" sz="1800" b="1" dirty="0" smtClean="0"/>
              <a:t>ii. adequate self-efficacy</a:t>
            </a:r>
            <a:r>
              <a:rPr lang="en-US" sz="1800" b="1" dirty="0"/>
              <a:t>, and </a:t>
            </a:r>
            <a:r>
              <a:rPr lang="en-US" sz="1800" b="1" dirty="0" smtClean="0"/>
              <a:t>iii. national </a:t>
            </a:r>
            <a:r>
              <a:rPr lang="en-US" sz="1800" b="1" dirty="0"/>
              <a:t>culture</a:t>
            </a:r>
            <a:r>
              <a:rPr lang="en-US" sz="1800" dirty="0" smtClean="0"/>
              <a:t>.</a:t>
            </a:r>
          </a:p>
          <a:p>
            <a:r>
              <a:rPr lang="en-US" sz="1800" dirty="0"/>
              <a:t>First, goal-setting theory assumes </a:t>
            </a:r>
            <a:r>
              <a:rPr lang="en-US" sz="1800" dirty="0" smtClean="0"/>
              <a:t>an individual </a:t>
            </a:r>
            <a:r>
              <a:rPr lang="en-US" sz="1800" dirty="0"/>
              <a:t>is committed to the goal. </a:t>
            </a:r>
            <a:r>
              <a:rPr lang="en-US" sz="1800" b="1" dirty="0"/>
              <a:t>Commitment</a:t>
            </a:r>
            <a:r>
              <a:rPr lang="en-US" sz="1800" dirty="0"/>
              <a:t> is most likely when goals are </a:t>
            </a:r>
            <a:r>
              <a:rPr lang="en-US" sz="1800" dirty="0" smtClean="0"/>
              <a:t>made public</a:t>
            </a:r>
            <a:r>
              <a:rPr lang="en-US" sz="1800" dirty="0"/>
              <a:t>, when the individual has an internal locus of control, and when the goals </a:t>
            </a:r>
            <a:r>
              <a:rPr lang="en-US" sz="1800" dirty="0" smtClean="0"/>
              <a:t>are self-set </a:t>
            </a:r>
            <a:r>
              <a:rPr lang="en-US" sz="1800" dirty="0"/>
              <a:t>rather than assigned</a:t>
            </a:r>
          </a:p>
          <a:p>
            <a:r>
              <a:rPr lang="en-US" sz="1800" b="1" dirty="0" smtClean="0"/>
              <a:t>Self-efficacy</a:t>
            </a:r>
            <a:r>
              <a:rPr lang="en-US" sz="1800" dirty="0"/>
              <a:t>: an individual’s belief that he or she is capable of performing a </a:t>
            </a:r>
            <a:r>
              <a:rPr lang="en-US" sz="1800" dirty="0" smtClean="0"/>
              <a:t>task</a:t>
            </a:r>
          </a:p>
          <a:p>
            <a:pPr lvl="1"/>
            <a:r>
              <a:rPr lang="en-US" sz="1800" dirty="0"/>
              <a:t>The higher your </a:t>
            </a:r>
            <a:r>
              <a:rPr lang="en-US" sz="1800" dirty="0" smtClean="0"/>
              <a:t>self-efficacy</a:t>
            </a:r>
            <a:r>
              <a:rPr lang="en-US" sz="1800" dirty="0"/>
              <a:t>, the more </a:t>
            </a:r>
            <a:r>
              <a:rPr lang="en-US" sz="1800" dirty="0" smtClean="0"/>
              <a:t>confidence </a:t>
            </a:r>
            <a:r>
              <a:rPr lang="en-US" sz="1800" dirty="0"/>
              <a:t>you have </a:t>
            </a:r>
            <a:r>
              <a:rPr lang="en-US" sz="1800" dirty="0" smtClean="0"/>
              <a:t>in your </a:t>
            </a:r>
            <a:r>
              <a:rPr lang="en-US" sz="1800" dirty="0"/>
              <a:t>ability to succeed in a </a:t>
            </a:r>
            <a:r>
              <a:rPr lang="en-US" sz="1800" dirty="0" smtClean="0"/>
              <a:t>task.</a:t>
            </a:r>
          </a:p>
          <a:p>
            <a:pPr marL="457200" lvl="1" indent="0">
              <a:buNone/>
            </a:pPr>
            <a:r>
              <a:rPr lang="en-US" sz="1800" dirty="0"/>
              <a:t> </a:t>
            </a:r>
            <a:r>
              <a:rPr lang="en-US" sz="1800" dirty="0" smtClean="0"/>
              <a:t> Finally</a:t>
            </a:r>
            <a:r>
              <a:rPr lang="en-US" sz="1800" dirty="0"/>
              <a:t>, the value of goal-setting theory depends on national culture</a:t>
            </a:r>
            <a:r>
              <a:rPr lang="en-US" sz="1800" dirty="0" smtClean="0"/>
              <a:t>.</a:t>
            </a:r>
          </a:p>
          <a:p>
            <a:pPr marL="457200" lvl="1" indent="0">
              <a:buNone/>
            </a:pPr>
            <a:r>
              <a:rPr lang="en-US" sz="1800" dirty="0" smtClean="0"/>
              <a:t>Next Exhibit summarizes </a:t>
            </a:r>
            <a:r>
              <a:rPr lang="en-US" sz="1800" dirty="0"/>
              <a:t>the relationships among goals, motivation, and performance.</a:t>
            </a:r>
            <a:endParaRPr lang="en-US" sz="1800" dirty="0" smtClean="0"/>
          </a:p>
        </p:txBody>
      </p:sp>
    </p:spTree>
    <p:extLst>
      <p:ext uri="{BB962C8B-B14F-4D97-AF65-F5344CB8AC3E}">
        <p14:creationId xmlns:p14="http://schemas.microsoft.com/office/powerpoint/2010/main" val="2841098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pPr marL="0" indent="0">
              <a:buNone/>
            </a:pPr>
            <a:r>
              <a:rPr lang="hr-HR" sz="2400" b="1" dirty="0" smtClean="0">
                <a:solidFill>
                  <a:srgbClr val="007FA3"/>
                </a:solidFill>
              </a:rPr>
              <a:t>16.</a:t>
            </a:r>
            <a:r>
              <a:rPr lang="en-US" sz="2400" b="1" dirty="0" smtClean="0">
                <a:solidFill>
                  <a:srgbClr val="007FA3"/>
                </a:solidFill>
              </a:rPr>
              <a:t>1 </a:t>
            </a:r>
            <a:r>
              <a:rPr lang="en-US" sz="2400" b="1" dirty="0"/>
              <a:t>Define </a:t>
            </a:r>
            <a:r>
              <a:rPr lang="en-US" sz="2400" dirty="0" smtClean="0"/>
              <a:t>motivation.</a:t>
            </a:r>
          </a:p>
          <a:p>
            <a:pPr marL="0" indent="0">
              <a:buNone/>
            </a:pPr>
            <a:r>
              <a:rPr lang="hr-HR" sz="2400" b="1" dirty="0" smtClean="0">
                <a:solidFill>
                  <a:srgbClr val="007FA3"/>
                </a:solidFill>
              </a:rPr>
              <a:t>16.</a:t>
            </a:r>
            <a:r>
              <a:rPr lang="en-US" sz="2400" b="1" dirty="0" smtClean="0">
                <a:solidFill>
                  <a:srgbClr val="007FA3"/>
                </a:solidFill>
              </a:rPr>
              <a:t>2 </a:t>
            </a:r>
            <a:r>
              <a:rPr lang="en-US" sz="2400" b="1" dirty="0"/>
              <a:t>Compare </a:t>
            </a:r>
            <a:r>
              <a:rPr lang="en-US" sz="2400" dirty="0"/>
              <a:t>and contrast early theories of </a:t>
            </a:r>
            <a:r>
              <a:rPr lang="en-US" sz="2400" dirty="0" smtClean="0"/>
              <a:t>motivation.</a:t>
            </a:r>
          </a:p>
          <a:p>
            <a:pPr marL="685800" indent="-685800">
              <a:buNone/>
            </a:pPr>
            <a:r>
              <a:rPr lang="hr-HR" sz="2400" b="1" dirty="0" smtClean="0">
                <a:solidFill>
                  <a:srgbClr val="007FA3"/>
                </a:solidFill>
              </a:rPr>
              <a:t>16.</a:t>
            </a:r>
            <a:r>
              <a:rPr lang="en-US" sz="2400" b="1" dirty="0" smtClean="0">
                <a:solidFill>
                  <a:srgbClr val="007FA3"/>
                </a:solidFill>
              </a:rPr>
              <a:t>3 </a:t>
            </a:r>
            <a:r>
              <a:rPr lang="en-US" sz="2400" b="1" dirty="0"/>
              <a:t>Compare </a:t>
            </a:r>
            <a:r>
              <a:rPr lang="en-US" sz="2400" dirty="0"/>
              <a:t>and contrast contemporary theories of </a:t>
            </a:r>
            <a:r>
              <a:rPr lang="en-US" sz="2400" dirty="0" smtClean="0"/>
              <a:t>motivation.</a:t>
            </a:r>
          </a:p>
          <a:p>
            <a:pPr marL="685800" lvl="1" indent="0">
              <a:spcBef>
                <a:spcPts val="1500"/>
              </a:spcBef>
              <a:buNone/>
            </a:pPr>
            <a:r>
              <a:rPr lang="en-US" sz="2400" dirty="0" smtClean="0"/>
              <a:t>Develop your skills at motivating employees.</a:t>
            </a:r>
          </a:p>
          <a:p>
            <a:pPr marL="0" indent="0">
              <a:buNone/>
            </a:pPr>
            <a:r>
              <a:rPr lang="hr-HR" sz="2400" b="1" dirty="0" smtClean="0">
                <a:solidFill>
                  <a:srgbClr val="007FA3"/>
                </a:solidFill>
              </a:rPr>
              <a:t>16.</a:t>
            </a:r>
            <a:r>
              <a:rPr lang="en-US" sz="2400" b="1" dirty="0" smtClean="0">
                <a:solidFill>
                  <a:srgbClr val="007FA3"/>
                </a:solidFill>
              </a:rPr>
              <a:t>4 </a:t>
            </a:r>
            <a:r>
              <a:rPr lang="en-US" sz="2400" b="1" dirty="0"/>
              <a:t>Discuss </a:t>
            </a:r>
            <a:r>
              <a:rPr lang="en-US" sz="2400" dirty="0"/>
              <a:t>current issues in </a:t>
            </a:r>
            <a:r>
              <a:rPr lang="en-US" sz="2400" dirty="0" smtClean="0"/>
              <a:t>motivation.</a:t>
            </a:r>
          </a:p>
          <a:p>
            <a:pPr marL="284163" lvl="1" indent="401638">
              <a:spcBef>
                <a:spcPts val="1500"/>
              </a:spcBef>
              <a:buNone/>
            </a:pPr>
            <a:r>
              <a:rPr lang="en-US" sz="2400" b="1" dirty="0" smtClean="0"/>
              <a:t>Know </a:t>
            </a:r>
            <a:r>
              <a:rPr lang="en-US" sz="2400" b="1" dirty="0"/>
              <a:t>how </a:t>
            </a:r>
            <a:r>
              <a:rPr lang="en-US" sz="2400" dirty="0"/>
              <a:t>to identify what motivates you</a:t>
            </a:r>
            <a:r>
              <a:rPr lang="en-US" sz="2400" dirty="0" smtClean="0"/>
              <a:t>.</a:t>
            </a:r>
            <a:endParaRPr lang="en-US" sz="2400" dirty="0"/>
          </a:p>
        </p:txBody>
      </p:sp>
    </p:spTree>
    <p:extLst>
      <p:ext uri="{BB962C8B-B14F-4D97-AF65-F5344CB8AC3E}">
        <p14:creationId xmlns:p14="http://schemas.microsoft.com/office/powerpoint/2010/main" val="61560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a:t>
            </a:r>
            <a:r>
              <a:rPr lang="mr-IN" dirty="0" smtClean="0"/>
              <a:t>16-</a:t>
            </a:r>
            <a:r>
              <a:rPr lang="en-US" dirty="0" smtClean="0"/>
              <a:t>5</a:t>
            </a:r>
            <a:br>
              <a:rPr lang="en-US" dirty="0" smtClean="0"/>
            </a:br>
            <a:r>
              <a:rPr lang="en-US" dirty="0" smtClean="0"/>
              <a:t>Goal-Setting Theory</a:t>
            </a:r>
            <a:endParaRPr lang="en-US" dirty="0"/>
          </a:p>
        </p:txBody>
      </p:sp>
      <p:pic>
        <p:nvPicPr>
          <p:cNvPr id="6" name="Picture 5" descr="Rectangle labeled Goals has arrows pointing to boxes labeled Committed to Achieving and Accepted. These boxes have an arrow pointing a box labeled Motivation (intention to work toward goal). There is a two-ended arrow between this box and a box labeled Higher Performance Plus Goal Achievement. Figure summarizes the relatoinships among goals, motivation, and performance. "/>
          <p:cNvPicPr>
            <a:picLocks noChangeAspect="1"/>
          </p:cNvPicPr>
          <p:nvPr/>
        </p:nvPicPr>
        <p:blipFill>
          <a:blip r:embed="rId3" cstate="print"/>
          <a:stretch>
            <a:fillRect/>
          </a:stretch>
        </p:blipFill>
        <p:spPr>
          <a:xfrm>
            <a:off x="90087" y="1371600"/>
            <a:ext cx="8963827" cy="4419664"/>
          </a:xfrm>
          <a:prstGeom prst="rect">
            <a:avLst/>
          </a:prstGeom>
        </p:spPr>
      </p:pic>
      <p:sp>
        <p:nvSpPr>
          <p:cNvPr id="3" name="Text Placeholder 2"/>
          <p:cNvSpPr>
            <a:spLocks noGrp="1"/>
          </p:cNvSpPr>
          <p:nvPr>
            <p:ph type="body" sz="quarter" idx="13"/>
          </p:nvPr>
        </p:nvSpPr>
        <p:spPr/>
        <p:txBody>
          <a:bodyPr/>
          <a:lstStyle/>
          <a:p>
            <a:r>
              <a:rPr lang="en-US" sz="1600" dirty="0">
                <a:cs typeface="Arial" charset="0"/>
              </a:rPr>
              <a:t>Exhibit 16-5 summarizes the relationships among goals, motivation, and performance</a:t>
            </a:r>
          </a:p>
        </p:txBody>
      </p:sp>
    </p:spTree>
    <p:extLst>
      <p:ext uri="{BB962C8B-B14F-4D97-AF65-F5344CB8AC3E}">
        <p14:creationId xmlns:p14="http://schemas.microsoft.com/office/powerpoint/2010/main" val="997939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Reinforcement Theory</a:t>
            </a:r>
            <a:endParaRPr lang="en-US" dirty="0"/>
          </a:p>
        </p:txBody>
      </p:sp>
      <p:sp>
        <p:nvSpPr>
          <p:cNvPr id="3" name="Content Placeholder 2"/>
          <p:cNvSpPr>
            <a:spLocks noGrp="1"/>
          </p:cNvSpPr>
          <p:nvPr>
            <p:ph idx="1"/>
          </p:nvPr>
        </p:nvSpPr>
        <p:spPr/>
        <p:txBody>
          <a:bodyPr/>
          <a:lstStyle/>
          <a:p>
            <a:r>
              <a:rPr lang="en-US" sz="2800" b="1" dirty="0" smtClean="0"/>
              <a:t>Reinforcement theory</a:t>
            </a:r>
            <a:r>
              <a:rPr lang="en-US" sz="2800" dirty="0" smtClean="0"/>
              <a:t>: the </a:t>
            </a:r>
            <a:r>
              <a:rPr lang="en-US" sz="2800" dirty="0"/>
              <a:t>theory that behavior is a function of its </a:t>
            </a:r>
            <a:r>
              <a:rPr lang="en-US" sz="2800" dirty="0" smtClean="0"/>
              <a:t>consequences</a:t>
            </a:r>
          </a:p>
          <a:p>
            <a:r>
              <a:rPr lang="en-US" sz="2800" b="1" dirty="0" smtClean="0"/>
              <a:t>Reinforcers</a:t>
            </a:r>
            <a:r>
              <a:rPr lang="en-US" sz="2800" dirty="0" smtClean="0"/>
              <a:t>: consequences </a:t>
            </a:r>
            <a:r>
              <a:rPr lang="en-US" sz="2800" dirty="0"/>
              <a:t>immediately following a behavior, which increase the probability that the behavior will be </a:t>
            </a:r>
            <a:r>
              <a:rPr lang="en-US" sz="2800" dirty="0" smtClean="0"/>
              <a:t>repeated are called </a:t>
            </a:r>
            <a:r>
              <a:rPr lang="en-US" sz="2800" dirty="0" err="1" smtClean="0"/>
              <a:t>reinforcers</a:t>
            </a:r>
            <a:r>
              <a:rPr lang="en-US" sz="2800" dirty="0" smtClean="0"/>
              <a:t>.</a:t>
            </a:r>
          </a:p>
          <a:p>
            <a:r>
              <a:rPr lang="en-US" sz="2800" dirty="0"/>
              <a:t>Reinforcement theory </a:t>
            </a:r>
            <a:r>
              <a:rPr lang="en-US" sz="2800" b="1" dirty="0"/>
              <a:t>ignores</a:t>
            </a:r>
            <a:r>
              <a:rPr lang="en-US" sz="2800" dirty="0"/>
              <a:t> factors such as goals, expectations, and needs</a:t>
            </a:r>
            <a:r>
              <a:rPr lang="en-US" sz="2800" dirty="0" smtClean="0"/>
              <a:t>. </a:t>
            </a:r>
          </a:p>
          <a:p>
            <a:r>
              <a:rPr lang="en-US" sz="2800" dirty="0" smtClean="0"/>
              <a:t>Instead</a:t>
            </a:r>
            <a:r>
              <a:rPr lang="en-US" sz="2800" dirty="0"/>
              <a:t>, it focuses solely on what happens to a person when he or she does something</a:t>
            </a:r>
            <a:endParaRPr lang="en-US" sz="2800" dirty="0" smtClean="0"/>
          </a:p>
        </p:txBody>
      </p:sp>
    </p:spTree>
    <p:extLst>
      <p:ext uri="{BB962C8B-B14F-4D97-AF65-F5344CB8AC3E}">
        <p14:creationId xmlns:p14="http://schemas.microsoft.com/office/powerpoint/2010/main" val="1045439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a:t>According to B. F. Skinner</a:t>
            </a:r>
            <a:r>
              <a:rPr lang="en-US" sz="2400" dirty="0" smtClean="0"/>
              <a:t>, people </a:t>
            </a:r>
            <a:r>
              <a:rPr lang="en-US" sz="2400" dirty="0"/>
              <a:t>will most likely engage in desired behaviors if they are</a:t>
            </a:r>
            <a:r>
              <a:rPr lang="en-US" sz="2400" b="1" dirty="0"/>
              <a:t> rewarded </a:t>
            </a:r>
            <a:r>
              <a:rPr lang="en-US" sz="2400" dirty="0"/>
              <a:t>for doing so</a:t>
            </a:r>
            <a:r>
              <a:rPr lang="en-US" sz="2400" dirty="0" smtClean="0"/>
              <a:t>. These </a:t>
            </a:r>
            <a:r>
              <a:rPr lang="en-US" sz="2400" dirty="0"/>
              <a:t>rewards are most </a:t>
            </a:r>
            <a:r>
              <a:rPr lang="en-US" sz="2400" dirty="0" err="1" smtClean="0"/>
              <a:t>efective</a:t>
            </a:r>
            <a:r>
              <a:rPr lang="en-US" sz="2400" dirty="0" smtClean="0"/>
              <a:t> </a:t>
            </a:r>
            <a:r>
              <a:rPr lang="en-US" sz="2400" dirty="0"/>
              <a:t>if they immediately follow a desired behavior; </a:t>
            </a:r>
            <a:r>
              <a:rPr lang="en-US" sz="2400" dirty="0" smtClean="0"/>
              <a:t>and behavior </a:t>
            </a:r>
            <a:r>
              <a:rPr lang="en-US" sz="2400" dirty="0"/>
              <a:t>that </a:t>
            </a:r>
            <a:r>
              <a:rPr lang="en-US" sz="2400" b="1" dirty="0"/>
              <a:t>isn’t rewarded</a:t>
            </a:r>
            <a:r>
              <a:rPr lang="en-US" sz="2400" dirty="0"/>
              <a:t>, or is punished, is less likely to be </a:t>
            </a:r>
            <a:r>
              <a:rPr lang="en-US" sz="2400" dirty="0" smtClean="0"/>
              <a:t>repeated.</a:t>
            </a:r>
          </a:p>
          <a:p>
            <a:r>
              <a:rPr lang="en-US" sz="2400" dirty="0"/>
              <a:t>Using reinforcement theory, managers can </a:t>
            </a:r>
            <a:r>
              <a:rPr lang="en-US" sz="2400" dirty="0" err="1" smtClean="0"/>
              <a:t>infuence</a:t>
            </a:r>
            <a:r>
              <a:rPr lang="en-US" sz="2400" dirty="0" smtClean="0"/>
              <a:t> </a:t>
            </a:r>
            <a:r>
              <a:rPr lang="en-US" sz="2400" dirty="0"/>
              <a:t>employees’ behavior by </a:t>
            </a:r>
            <a:r>
              <a:rPr lang="en-US" sz="2400" dirty="0" smtClean="0"/>
              <a:t>using positive </a:t>
            </a:r>
            <a:r>
              <a:rPr lang="en-US" sz="2400" dirty="0" err="1"/>
              <a:t>reinforcers</a:t>
            </a:r>
            <a:r>
              <a:rPr lang="en-US" sz="2400" dirty="0"/>
              <a:t> for actions that help the organization achieve its goals. And </a:t>
            </a:r>
            <a:r>
              <a:rPr lang="en-US" sz="2400" dirty="0" smtClean="0"/>
              <a:t>managers should </a:t>
            </a:r>
            <a:r>
              <a:rPr lang="en-US" sz="2400" dirty="0"/>
              <a:t>ignore, not punish, undesirable behavior</a:t>
            </a:r>
          </a:p>
        </p:txBody>
      </p:sp>
    </p:spTree>
    <p:extLst>
      <p:ext uri="{BB962C8B-B14F-4D97-AF65-F5344CB8AC3E}">
        <p14:creationId xmlns:p14="http://schemas.microsoft.com/office/powerpoint/2010/main" val="3300495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Motivating Jobs </a:t>
            </a:r>
            <a:r>
              <a:rPr lang="en-US" sz="1800" b="0" dirty="0" smtClean="0"/>
              <a:t>(1 of 2)</a:t>
            </a:r>
            <a:endParaRPr lang="en-US" sz="1800" b="0" dirty="0"/>
          </a:p>
        </p:txBody>
      </p:sp>
      <p:sp>
        <p:nvSpPr>
          <p:cNvPr id="3" name="Content Placeholder 2"/>
          <p:cNvSpPr>
            <a:spLocks noGrp="1"/>
          </p:cNvSpPr>
          <p:nvPr>
            <p:ph idx="1"/>
          </p:nvPr>
        </p:nvSpPr>
        <p:spPr>
          <a:xfrm>
            <a:off x="457200" y="1676400"/>
            <a:ext cx="8229600" cy="4525963"/>
          </a:xfrm>
        </p:spPr>
        <p:txBody>
          <a:bodyPr/>
          <a:lstStyle/>
          <a:p>
            <a:r>
              <a:rPr lang="en-US" sz="2400" dirty="0"/>
              <a:t>If you look closely at what an organization is and how </a:t>
            </a:r>
            <a:r>
              <a:rPr lang="en-US" sz="2400" dirty="0" smtClean="0"/>
              <a:t>it works</a:t>
            </a:r>
            <a:r>
              <a:rPr lang="en-US" sz="2400" dirty="0"/>
              <a:t>, you’ll </a:t>
            </a:r>
            <a:r>
              <a:rPr lang="en-US" sz="2400" dirty="0" smtClean="0"/>
              <a:t>find </a:t>
            </a:r>
            <a:r>
              <a:rPr lang="en-US" sz="2400" dirty="0"/>
              <a:t>that it’s composed of thousands of tasks. These tasks are, in turn</a:t>
            </a:r>
            <a:r>
              <a:rPr lang="en-US" sz="2400" dirty="0" smtClean="0"/>
              <a:t>, </a:t>
            </a:r>
            <a:r>
              <a:rPr lang="en-US" sz="2400" dirty="0"/>
              <a:t>aggregated into jobs.</a:t>
            </a:r>
            <a:endParaRPr lang="en-US" sz="2400" dirty="0" smtClean="0"/>
          </a:p>
          <a:p>
            <a:r>
              <a:rPr lang="en-US" sz="2400" b="1" dirty="0" smtClean="0"/>
              <a:t>Job design</a:t>
            </a:r>
            <a:r>
              <a:rPr lang="en-US" sz="2400" dirty="0" smtClean="0"/>
              <a:t>: the </a:t>
            </a:r>
            <a:r>
              <a:rPr lang="en-US" sz="2400" dirty="0"/>
              <a:t>way tasks are combined to form complete </a:t>
            </a:r>
            <a:r>
              <a:rPr lang="en-US" sz="2400" dirty="0" smtClean="0"/>
              <a:t>jobs</a:t>
            </a:r>
          </a:p>
          <a:p>
            <a:r>
              <a:rPr lang="en-US" sz="2400" b="1" dirty="0" smtClean="0"/>
              <a:t>Job scope</a:t>
            </a:r>
            <a:r>
              <a:rPr lang="en-US" sz="2400" dirty="0" smtClean="0"/>
              <a:t>: the </a:t>
            </a:r>
            <a:r>
              <a:rPr lang="en-US" sz="2400" dirty="0"/>
              <a:t>number of </a:t>
            </a:r>
            <a:r>
              <a:rPr lang="en-US" sz="2400" dirty="0" smtClean="0"/>
              <a:t>different </a:t>
            </a:r>
            <a:r>
              <a:rPr lang="en-US" sz="2400" dirty="0"/>
              <a:t>tasks required in a job and the frequency with which those tasks are </a:t>
            </a:r>
            <a:r>
              <a:rPr lang="en-US" sz="2400" dirty="0" smtClean="0"/>
              <a:t>repeated</a:t>
            </a:r>
          </a:p>
          <a:p>
            <a:r>
              <a:rPr lang="en-US" sz="2400" b="1" dirty="0" smtClean="0"/>
              <a:t>Job enlargement</a:t>
            </a:r>
            <a:r>
              <a:rPr lang="en-US" sz="2400" dirty="0" smtClean="0"/>
              <a:t>: the </a:t>
            </a:r>
            <a:r>
              <a:rPr lang="en-US" sz="2400" dirty="0"/>
              <a:t>horizontal expansion of a job by increasing job </a:t>
            </a:r>
            <a:r>
              <a:rPr lang="en-US" sz="2400" dirty="0" smtClean="0"/>
              <a:t>scope</a:t>
            </a:r>
          </a:p>
        </p:txBody>
      </p:sp>
    </p:spTree>
    <p:extLst>
      <p:ext uri="{BB962C8B-B14F-4D97-AF65-F5344CB8AC3E}">
        <p14:creationId xmlns:p14="http://schemas.microsoft.com/office/powerpoint/2010/main" val="1465774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Motivating Jobs </a:t>
            </a:r>
            <a:r>
              <a:rPr lang="en-US" sz="1800" b="0" dirty="0" smtClean="0"/>
              <a:t>(2 of 2)</a:t>
            </a:r>
            <a:endParaRPr lang="en-US" sz="1800" b="0" dirty="0"/>
          </a:p>
        </p:txBody>
      </p:sp>
      <p:sp>
        <p:nvSpPr>
          <p:cNvPr id="3" name="Content Placeholder 2"/>
          <p:cNvSpPr>
            <a:spLocks noGrp="1"/>
          </p:cNvSpPr>
          <p:nvPr>
            <p:ph idx="1"/>
          </p:nvPr>
        </p:nvSpPr>
        <p:spPr/>
        <p:txBody>
          <a:bodyPr/>
          <a:lstStyle/>
          <a:p>
            <a:r>
              <a:rPr lang="en-US" sz="2800" b="1" dirty="0" smtClean="0"/>
              <a:t>Job enrichment</a:t>
            </a:r>
            <a:r>
              <a:rPr lang="en-US" sz="2800" dirty="0" smtClean="0"/>
              <a:t>: </a:t>
            </a:r>
            <a:r>
              <a:rPr lang="en-US" sz="2800" dirty="0"/>
              <a:t>t</a:t>
            </a:r>
            <a:r>
              <a:rPr lang="en-US" sz="2800" dirty="0" smtClean="0"/>
              <a:t>he </a:t>
            </a:r>
            <a:r>
              <a:rPr lang="en-US" sz="2800" dirty="0"/>
              <a:t>vertical expansion of a job by adding planning and evaluating </a:t>
            </a:r>
            <a:r>
              <a:rPr lang="en-US" sz="2800" dirty="0" smtClean="0"/>
              <a:t>responsibilities</a:t>
            </a:r>
          </a:p>
          <a:p>
            <a:r>
              <a:rPr lang="en-US" sz="2800" b="1" dirty="0" smtClean="0"/>
              <a:t>Job depth</a:t>
            </a:r>
            <a:r>
              <a:rPr lang="en-US" sz="2800" dirty="0" smtClean="0"/>
              <a:t>: the degree of control employees have over their work</a:t>
            </a:r>
          </a:p>
          <a:p>
            <a:r>
              <a:rPr lang="en-US" sz="2800" b="1" dirty="0" smtClean="0"/>
              <a:t>Job characteristics model (JCM)</a:t>
            </a:r>
            <a:r>
              <a:rPr lang="en-US" sz="2800" dirty="0" smtClean="0"/>
              <a:t>: a </a:t>
            </a:r>
            <a:r>
              <a:rPr lang="en-US" sz="2800" dirty="0"/>
              <a:t>framework for analyzing and designing jobs that </a:t>
            </a:r>
            <a:r>
              <a:rPr lang="en-US" sz="2800" dirty="0" smtClean="0"/>
              <a:t>identifies five </a:t>
            </a:r>
            <a:r>
              <a:rPr lang="en-US" sz="2800" dirty="0"/>
              <a:t>primary core job dimensions, their interrelationships, and their impact on </a:t>
            </a:r>
            <a:r>
              <a:rPr lang="en-US" sz="2800" dirty="0" smtClean="0"/>
              <a:t>outcomes</a:t>
            </a:r>
          </a:p>
        </p:txBody>
      </p:sp>
    </p:spTree>
    <p:extLst>
      <p:ext uri="{BB962C8B-B14F-4D97-AF65-F5344CB8AC3E}">
        <p14:creationId xmlns:p14="http://schemas.microsoft.com/office/powerpoint/2010/main" val="969984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a:t>
            </a:r>
            <a:r>
              <a:rPr lang="mr-IN" dirty="0" smtClean="0"/>
              <a:t>16-</a:t>
            </a:r>
            <a:r>
              <a:rPr lang="en-US" dirty="0" smtClean="0"/>
              <a:t>6</a:t>
            </a:r>
            <a:br>
              <a:rPr lang="en-US" dirty="0" smtClean="0"/>
            </a:br>
            <a:r>
              <a:rPr lang="en-US" dirty="0" smtClean="0"/>
              <a:t>Job Characteristics Model</a:t>
            </a:r>
            <a:endParaRPr lang="en-US" dirty="0"/>
          </a:p>
        </p:txBody>
      </p:sp>
      <p:pic>
        <p:nvPicPr>
          <p:cNvPr id="7" name="Picture 6" descr="Figure shows 3 boxes, with an arc underneath labeled Strenth of Employee Growth Need connecting the left and right. The left box is labeled Core Job Dimensions. The middle box is labeled Critical Psychological States. The right box is labeled Personal and Work Outcomes. Each box includes examples. "/>
          <p:cNvPicPr>
            <a:picLocks noChangeAspect="1"/>
          </p:cNvPicPr>
          <p:nvPr/>
        </p:nvPicPr>
        <p:blipFill>
          <a:blip r:embed="rId3" cstate="print"/>
          <a:stretch>
            <a:fillRect/>
          </a:stretch>
        </p:blipFill>
        <p:spPr>
          <a:xfrm>
            <a:off x="134462" y="1355909"/>
            <a:ext cx="8875076" cy="4481914"/>
          </a:xfrm>
          <a:prstGeom prst="rect">
            <a:avLst/>
          </a:prstGeom>
        </p:spPr>
      </p:pic>
      <p:sp>
        <p:nvSpPr>
          <p:cNvPr id="3" name="Text Placeholder 2"/>
          <p:cNvSpPr>
            <a:spLocks noGrp="1"/>
          </p:cNvSpPr>
          <p:nvPr>
            <p:ph type="body" sz="quarter" idx="13"/>
          </p:nvPr>
        </p:nvSpPr>
        <p:spPr/>
        <p:txBody>
          <a:bodyPr/>
          <a:lstStyle/>
          <a:p>
            <a:r>
              <a:rPr lang="en-US" sz="1600" dirty="0" smtClean="0">
                <a:cs typeface="Arial" charset="0"/>
              </a:rPr>
              <a:t>Exhibit 16-5 shows the JCM.</a:t>
            </a:r>
            <a:endParaRPr lang="en-US" sz="1600" dirty="0">
              <a:cs typeface="Arial" charset="0"/>
            </a:endParaRPr>
          </a:p>
        </p:txBody>
      </p:sp>
    </p:spTree>
    <p:extLst>
      <p:ext uri="{BB962C8B-B14F-4D97-AF65-F5344CB8AC3E}">
        <p14:creationId xmlns:p14="http://schemas.microsoft.com/office/powerpoint/2010/main" val="1908063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Five Core Job Dimensions </a:t>
            </a:r>
            <a:r>
              <a:rPr lang="en-US" sz="1800" b="0" dirty="0" smtClean="0"/>
              <a:t>(1 of 2)</a:t>
            </a:r>
            <a:endParaRPr lang="en-US" sz="1800" b="0" dirty="0"/>
          </a:p>
        </p:txBody>
      </p:sp>
      <p:sp>
        <p:nvSpPr>
          <p:cNvPr id="3" name="Content Placeholder 2"/>
          <p:cNvSpPr>
            <a:spLocks noGrp="1"/>
          </p:cNvSpPr>
          <p:nvPr>
            <p:ph idx="1"/>
          </p:nvPr>
        </p:nvSpPr>
        <p:spPr/>
        <p:txBody>
          <a:bodyPr/>
          <a:lstStyle/>
          <a:p>
            <a:r>
              <a:rPr lang="en-US" sz="2800" b="1" dirty="0" smtClean="0"/>
              <a:t>Skill variety</a:t>
            </a:r>
            <a:r>
              <a:rPr lang="en-US" sz="2800" dirty="0" smtClean="0"/>
              <a:t>: the </a:t>
            </a:r>
            <a:r>
              <a:rPr lang="en-US" sz="2800" dirty="0"/>
              <a:t>degree to which a job requires a variety of activities so that an employee can use a number of </a:t>
            </a:r>
            <a:r>
              <a:rPr lang="en-US" sz="2800" dirty="0" smtClean="0"/>
              <a:t>different </a:t>
            </a:r>
            <a:r>
              <a:rPr lang="en-US" sz="2800" dirty="0"/>
              <a:t>skills and </a:t>
            </a:r>
            <a:r>
              <a:rPr lang="en-US" sz="2800" dirty="0" smtClean="0"/>
              <a:t>talents</a:t>
            </a:r>
          </a:p>
          <a:p>
            <a:r>
              <a:rPr lang="en-US" sz="2800" b="1" dirty="0" smtClean="0"/>
              <a:t>Task identity</a:t>
            </a:r>
            <a:r>
              <a:rPr lang="en-US" sz="2800" dirty="0" smtClean="0"/>
              <a:t>: the </a:t>
            </a:r>
            <a:r>
              <a:rPr lang="en-US" sz="2800" dirty="0"/>
              <a:t>degree to which a job requires completion of a whole and </a:t>
            </a:r>
            <a:r>
              <a:rPr lang="en-US" sz="2800" dirty="0" smtClean="0"/>
              <a:t>identifiable </a:t>
            </a:r>
            <a:r>
              <a:rPr lang="en-US" sz="2800" dirty="0"/>
              <a:t>piece of </a:t>
            </a:r>
            <a:r>
              <a:rPr lang="en-US" sz="2800" dirty="0" smtClean="0"/>
              <a:t>work</a:t>
            </a:r>
          </a:p>
          <a:p>
            <a:r>
              <a:rPr lang="en-US" sz="2800" b="1" dirty="0" smtClean="0"/>
              <a:t>Task significance</a:t>
            </a:r>
            <a:r>
              <a:rPr lang="en-US" sz="2800" dirty="0" smtClean="0"/>
              <a:t>: the </a:t>
            </a:r>
            <a:r>
              <a:rPr lang="en-US" sz="2800" dirty="0"/>
              <a:t>degree to which a job has a substantial impact on the lives or work of other </a:t>
            </a:r>
            <a:r>
              <a:rPr lang="en-US" sz="2800" dirty="0" smtClean="0"/>
              <a:t>people</a:t>
            </a:r>
          </a:p>
        </p:txBody>
      </p:sp>
    </p:spTree>
    <p:extLst>
      <p:ext uri="{BB962C8B-B14F-4D97-AF65-F5344CB8AC3E}">
        <p14:creationId xmlns:p14="http://schemas.microsoft.com/office/powerpoint/2010/main" val="1081538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Five Core Job Dimensions </a:t>
            </a:r>
            <a:r>
              <a:rPr lang="en-US" sz="1800" b="0" dirty="0" smtClean="0"/>
              <a:t>(2 of 2)</a:t>
            </a:r>
            <a:endParaRPr lang="en-US" sz="1800" b="0" dirty="0"/>
          </a:p>
        </p:txBody>
      </p:sp>
      <p:sp>
        <p:nvSpPr>
          <p:cNvPr id="3" name="Content Placeholder 2"/>
          <p:cNvSpPr>
            <a:spLocks noGrp="1"/>
          </p:cNvSpPr>
          <p:nvPr>
            <p:ph idx="1"/>
          </p:nvPr>
        </p:nvSpPr>
        <p:spPr/>
        <p:txBody>
          <a:bodyPr/>
          <a:lstStyle/>
          <a:p>
            <a:r>
              <a:rPr lang="en-US" sz="2800" b="1" dirty="0" smtClean="0"/>
              <a:t>Autonomy</a:t>
            </a:r>
            <a:r>
              <a:rPr lang="en-US" sz="2800" dirty="0" smtClean="0"/>
              <a:t>: the </a:t>
            </a:r>
            <a:r>
              <a:rPr lang="en-US" sz="2800" dirty="0"/>
              <a:t>degree to which a job provides substantial freedom, independence, and discretion to the individual in scheduling work and determining the procedures to be used in carrying it </a:t>
            </a:r>
            <a:r>
              <a:rPr lang="en-US" sz="2800" dirty="0" smtClean="0"/>
              <a:t>out</a:t>
            </a:r>
          </a:p>
          <a:p>
            <a:r>
              <a:rPr lang="en-US" sz="2800" b="1" dirty="0" smtClean="0"/>
              <a:t>Feedback</a:t>
            </a:r>
            <a:r>
              <a:rPr lang="en-US" sz="2800" dirty="0" smtClean="0"/>
              <a:t>: the </a:t>
            </a:r>
            <a:r>
              <a:rPr lang="en-US" sz="2800" dirty="0"/>
              <a:t>degree to which carrying out work activities required by a job results in the individual’s obtaining direct and clear information about his or her performance </a:t>
            </a:r>
            <a:r>
              <a:rPr lang="en-US" sz="2800" dirty="0" smtClean="0"/>
              <a:t>effectiveness</a:t>
            </a:r>
          </a:p>
        </p:txBody>
      </p:sp>
    </p:spTree>
    <p:extLst>
      <p:ext uri="{BB962C8B-B14F-4D97-AF65-F5344CB8AC3E}">
        <p14:creationId xmlns:p14="http://schemas.microsoft.com/office/powerpoint/2010/main" val="87391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Redesigning Job Design Approaches </a:t>
            </a:r>
            <a:r>
              <a:rPr lang="en-US" sz="1800" b="0" dirty="0" smtClean="0"/>
              <a:t>(1 of 2)</a:t>
            </a:r>
            <a:endParaRPr lang="en-US" sz="1800" b="0" dirty="0"/>
          </a:p>
        </p:txBody>
      </p:sp>
      <p:sp>
        <p:nvSpPr>
          <p:cNvPr id="3" name="Content Placeholder 2"/>
          <p:cNvSpPr>
            <a:spLocks noGrp="1"/>
          </p:cNvSpPr>
          <p:nvPr>
            <p:ph idx="1"/>
          </p:nvPr>
        </p:nvSpPr>
        <p:spPr/>
        <p:txBody>
          <a:bodyPr/>
          <a:lstStyle/>
          <a:p>
            <a:r>
              <a:rPr lang="en-US" sz="2800" b="1" dirty="0">
                <a:cs typeface="Arial"/>
              </a:rPr>
              <a:t>Relational perspective of work </a:t>
            </a:r>
            <a:r>
              <a:rPr lang="en-US" sz="2800" b="1" dirty="0" smtClean="0">
                <a:cs typeface="Arial"/>
              </a:rPr>
              <a:t>design</a:t>
            </a:r>
            <a:r>
              <a:rPr lang="en-US" sz="2800" dirty="0" smtClean="0"/>
              <a:t>: an </a:t>
            </a:r>
            <a:r>
              <a:rPr lang="en-US" sz="2800" dirty="0"/>
              <a:t>approach to job design that focuses on how people’s tasks and jobs are increasingly based on social </a:t>
            </a:r>
            <a:r>
              <a:rPr lang="en-US" sz="2800" dirty="0" smtClean="0"/>
              <a:t>relationships</a:t>
            </a:r>
            <a:endParaRPr lang="en-US" sz="2800" dirty="0"/>
          </a:p>
          <a:p>
            <a:r>
              <a:rPr lang="en-US" sz="2800" b="1" dirty="0" smtClean="0">
                <a:cs typeface="Arial"/>
              </a:rPr>
              <a:t>Proactive </a:t>
            </a:r>
            <a:r>
              <a:rPr lang="en-US" sz="2800" b="1" dirty="0">
                <a:cs typeface="Arial"/>
              </a:rPr>
              <a:t>perspective of work </a:t>
            </a:r>
            <a:r>
              <a:rPr lang="en-US" sz="2800" b="1" dirty="0" smtClean="0">
                <a:cs typeface="Arial"/>
              </a:rPr>
              <a:t>design</a:t>
            </a:r>
            <a:r>
              <a:rPr lang="en-US" sz="2800" dirty="0" smtClean="0"/>
              <a:t>: an </a:t>
            </a:r>
            <a:r>
              <a:rPr lang="en-US" sz="2800" dirty="0"/>
              <a:t>approach to job design in which employees take the initiative to change how their work is </a:t>
            </a:r>
            <a:r>
              <a:rPr lang="en-US" sz="2800" dirty="0" smtClean="0"/>
              <a:t>performed</a:t>
            </a:r>
          </a:p>
        </p:txBody>
      </p:sp>
    </p:spTree>
    <p:extLst>
      <p:ext uri="{BB962C8B-B14F-4D97-AF65-F5344CB8AC3E}">
        <p14:creationId xmlns:p14="http://schemas.microsoft.com/office/powerpoint/2010/main" val="1495110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Redesigning Job Design Approaches </a:t>
            </a:r>
            <a:r>
              <a:rPr lang="en-US" sz="1800" b="0" dirty="0" smtClean="0"/>
              <a:t>(2 of 2)</a:t>
            </a:r>
            <a:endParaRPr lang="en-US" sz="1800" b="0" dirty="0"/>
          </a:p>
        </p:txBody>
      </p:sp>
      <p:sp>
        <p:nvSpPr>
          <p:cNvPr id="3" name="Content Placeholder 2"/>
          <p:cNvSpPr>
            <a:spLocks noGrp="1"/>
          </p:cNvSpPr>
          <p:nvPr>
            <p:ph idx="1"/>
          </p:nvPr>
        </p:nvSpPr>
        <p:spPr/>
        <p:txBody>
          <a:bodyPr/>
          <a:lstStyle/>
          <a:p>
            <a:r>
              <a:rPr lang="en-US" sz="2800" b="1" dirty="0" smtClean="0">
                <a:cs typeface="Arial"/>
              </a:rPr>
              <a:t>High-involvement work practices</a:t>
            </a:r>
            <a:r>
              <a:rPr lang="en-US" sz="2800" dirty="0" smtClean="0"/>
              <a:t>: work </a:t>
            </a:r>
            <a:r>
              <a:rPr lang="en-US" sz="2800" dirty="0"/>
              <a:t>practices designed to elicit greater input or involvement from </a:t>
            </a:r>
            <a:r>
              <a:rPr lang="en-US" sz="2800" dirty="0" smtClean="0"/>
              <a:t>workers</a:t>
            </a:r>
          </a:p>
        </p:txBody>
      </p:sp>
    </p:spTree>
    <p:extLst>
      <p:ext uri="{BB962C8B-B14F-4D97-AF65-F5344CB8AC3E}">
        <p14:creationId xmlns:p14="http://schemas.microsoft.com/office/powerpoint/2010/main" val="1229090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775228"/>
          </a:xfrm>
        </p:spPr>
        <p:txBody>
          <a:bodyPr/>
          <a:lstStyle/>
          <a:p>
            <a:r>
              <a:rPr lang="en-US" dirty="0" smtClean="0"/>
              <a:t>What is Motivation?</a:t>
            </a:r>
            <a:endParaRPr lang="en-US" dirty="0"/>
          </a:p>
        </p:txBody>
      </p:sp>
      <p:sp>
        <p:nvSpPr>
          <p:cNvPr id="3" name="Content Placeholder 2"/>
          <p:cNvSpPr>
            <a:spLocks noGrp="1"/>
          </p:cNvSpPr>
          <p:nvPr>
            <p:ph idx="1"/>
          </p:nvPr>
        </p:nvSpPr>
        <p:spPr>
          <a:xfrm>
            <a:off x="457200" y="1143000"/>
            <a:ext cx="8229600" cy="4983163"/>
          </a:xfrm>
        </p:spPr>
        <p:txBody>
          <a:bodyPr/>
          <a:lstStyle/>
          <a:p>
            <a:r>
              <a:rPr lang="en-US" sz="2400" dirty="0" smtClean="0"/>
              <a:t>Many people </a:t>
            </a:r>
            <a:r>
              <a:rPr lang="en-US" sz="2400" dirty="0"/>
              <a:t>incorrectly view motivation as a personal trait; that is, they think some </a:t>
            </a:r>
            <a:r>
              <a:rPr lang="en-US" sz="2400" dirty="0" smtClean="0"/>
              <a:t>people are </a:t>
            </a:r>
            <a:r>
              <a:rPr lang="en-US" sz="2400" dirty="0"/>
              <a:t>motivated and others aren’t.</a:t>
            </a:r>
            <a:endParaRPr lang="en-US" sz="2400" b="1" dirty="0" smtClean="0"/>
          </a:p>
          <a:p>
            <a:r>
              <a:rPr lang="en-US" sz="2400" b="1" dirty="0" smtClean="0"/>
              <a:t>Motivation</a:t>
            </a:r>
            <a:r>
              <a:rPr lang="en-US" sz="2400" dirty="0" smtClean="0"/>
              <a:t>: </a:t>
            </a:r>
            <a:r>
              <a:rPr lang="en-US" sz="2400" dirty="0"/>
              <a:t>t</a:t>
            </a:r>
            <a:r>
              <a:rPr lang="en-US" sz="2400" dirty="0" smtClean="0"/>
              <a:t>he </a:t>
            </a:r>
            <a:r>
              <a:rPr lang="en-US" sz="2400" dirty="0"/>
              <a:t>process by which a </a:t>
            </a:r>
            <a:r>
              <a:rPr lang="en-US" sz="2400" smtClean="0"/>
              <a:t>person’s efforts </a:t>
            </a:r>
            <a:r>
              <a:rPr lang="en-US" sz="2400" dirty="0"/>
              <a:t>are energized, directed, and sustained toward attaining a </a:t>
            </a:r>
            <a:r>
              <a:rPr lang="en-US" sz="2400" dirty="0" smtClean="0"/>
              <a:t>goal.</a:t>
            </a:r>
          </a:p>
          <a:p>
            <a:r>
              <a:rPr lang="en-US" sz="2400" dirty="0"/>
              <a:t>Motivating high levels of employee performance is an important </a:t>
            </a:r>
            <a:r>
              <a:rPr lang="en-US" sz="2400" dirty="0" smtClean="0"/>
              <a:t>organizational concern</a:t>
            </a:r>
            <a:r>
              <a:rPr lang="en-US" sz="2400" dirty="0"/>
              <a:t>, </a:t>
            </a:r>
            <a:endParaRPr lang="en-US" sz="2400" dirty="0" smtClean="0"/>
          </a:p>
          <a:p>
            <a:r>
              <a:rPr lang="en-US" sz="2400" dirty="0" smtClean="0"/>
              <a:t>For </a:t>
            </a:r>
            <a:r>
              <a:rPr lang="en-US" sz="2400" dirty="0"/>
              <a:t>instance, a Gallup Poll found </a:t>
            </a:r>
            <a:r>
              <a:rPr lang="en-US" sz="2400" dirty="0" smtClean="0"/>
              <a:t>a large </a:t>
            </a:r>
            <a:r>
              <a:rPr lang="en-US" sz="2400" dirty="0"/>
              <a:t>majority of U.S. employees—some 68 percent—are disengaged</a:t>
            </a:r>
            <a:r>
              <a:rPr lang="en-US" sz="2400" dirty="0" smtClean="0"/>
              <a:t>.</a:t>
            </a:r>
          </a:p>
          <a:p>
            <a:r>
              <a:rPr lang="en-US" sz="2400" dirty="0"/>
              <a:t>globally </a:t>
            </a:r>
            <a:r>
              <a:rPr lang="en-US" sz="2400" dirty="0" smtClean="0"/>
              <a:t>: 87 </a:t>
            </a:r>
            <a:r>
              <a:rPr lang="en-US" sz="2400" dirty="0"/>
              <a:t>percent </a:t>
            </a:r>
            <a:r>
              <a:rPr lang="en-US" sz="2400" dirty="0" smtClean="0"/>
              <a:t>employees are </a:t>
            </a:r>
            <a:r>
              <a:rPr lang="en-US" sz="2400" dirty="0"/>
              <a:t>not excited about </a:t>
            </a:r>
            <a:r>
              <a:rPr lang="en-US" sz="2400" dirty="0" smtClean="0"/>
              <a:t>their work</a:t>
            </a:r>
            <a:r>
              <a:rPr lang="en-US" sz="2400" dirty="0"/>
              <a:t>.</a:t>
            </a:r>
          </a:p>
        </p:txBody>
      </p:sp>
    </p:spTree>
    <p:extLst>
      <p:ext uri="{BB962C8B-B14F-4D97-AF65-F5344CB8AC3E}">
        <p14:creationId xmlns:p14="http://schemas.microsoft.com/office/powerpoint/2010/main" val="811449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Equity Theory </a:t>
            </a:r>
            <a:r>
              <a:rPr lang="en-US" sz="1800" b="0" dirty="0" smtClean="0"/>
              <a:t>(1 of 2)</a:t>
            </a:r>
            <a:endParaRPr lang="en-US" sz="1800" b="0" dirty="0"/>
          </a:p>
        </p:txBody>
      </p:sp>
      <p:sp>
        <p:nvSpPr>
          <p:cNvPr id="3" name="Content Placeholder 2"/>
          <p:cNvSpPr>
            <a:spLocks noGrp="1"/>
          </p:cNvSpPr>
          <p:nvPr>
            <p:ph idx="1"/>
          </p:nvPr>
        </p:nvSpPr>
        <p:spPr/>
        <p:txBody>
          <a:bodyPr/>
          <a:lstStyle/>
          <a:p>
            <a:r>
              <a:rPr lang="en-US" sz="2800" b="1" dirty="0" smtClean="0">
                <a:cs typeface="Arial"/>
              </a:rPr>
              <a:t>Equity theory</a:t>
            </a:r>
            <a:r>
              <a:rPr lang="en-US" sz="2800" dirty="0" smtClean="0"/>
              <a:t>: </a:t>
            </a:r>
            <a:r>
              <a:rPr lang="en-US" sz="2800" dirty="0"/>
              <a:t>The theory that an employee compares his or her job’s input-outcomes ratio with that of relevant others and then corrects any </a:t>
            </a:r>
            <a:r>
              <a:rPr lang="en-US" sz="2800" dirty="0" smtClean="0"/>
              <a:t>inequity</a:t>
            </a:r>
          </a:p>
        </p:txBody>
      </p:sp>
    </p:spTree>
    <p:extLst>
      <p:ext uri="{BB962C8B-B14F-4D97-AF65-F5344CB8AC3E}">
        <p14:creationId xmlns:p14="http://schemas.microsoft.com/office/powerpoint/2010/main" val="448034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Equity Theory </a:t>
            </a:r>
            <a:r>
              <a:rPr lang="en-US" sz="1800" b="0" dirty="0" smtClean="0"/>
              <a:t>(2 of 2)</a:t>
            </a:r>
            <a:endParaRPr lang="en-US" sz="1800" b="0" dirty="0"/>
          </a:p>
        </p:txBody>
      </p:sp>
      <p:sp>
        <p:nvSpPr>
          <p:cNvPr id="3" name="Content Placeholder 2"/>
          <p:cNvSpPr>
            <a:spLocks noGrp="1"/>
          </p:cNvSpPr>
          <p:nvPr>
            <p:ph idx="1"/>
          </p:nvPr>
        </p:nvSpPr>
        <p:spPr/>
        <p:txBody>
          <a:bodyPr/>
          <a:lstStyle/>
          <a:p>
            <a:r>
              <a:rPr lang="en-US" sz="2800" b="1" dirty="0" smtClean="0">
                <a:cs typeface="Arial"/>
              </a:rPr>
              <a:t>Referents</a:t>
            </a:r>
            <a:r>
              <a:rPr lang="en-US" sz="2800" dirty="0" smtClean="0"/>
              <a:t>: the </a:t>
            </a:r>
            <a:r>
              <a:rPr lang="en-US" sz="2800" dirty="0"/>
              <a:t>persons, systems, or selves against which individuals compare themselves to assess </a:t>
            </a:r>
            <a:r>
              <a:rPr lang="en-US" sz="2800" dirty="0" smtClean="0"/>
              <a:t>equity</a:t>
            </a:r>
          </a:p>
          <a:p>
            <a:r>
              <a:rPr lang="en-US" sz="2800" b="1" dirty="0" smtClean="0"/>
              <a:t>Distributive justice</a:t>
            </a:r>
            <a:r>
              <a:rPr lang="en-US" sz="2800" dirty="0" smtClean="0"/>
              <a:t>: perceived </a:t>
            </a:r>
            <a:r>
              <a:rPr lang="en-US" sz="2800" dirty="0"/>
              <a:t>fairness of the amount and allocation of rewards among </a:t>
            </a:r>
            <a:r>
              <a:rPr lang="en-US" sz="2800" dirty="0" smtClean="0"/>
              <a:t>individuals</a:t>
            </a:r>
          </a:p>
          <a:p>
            <a:r>
              <a:rPr lang="en-US" sz="2800" b="1" dirty="0" smtClean="0"/>
              <a:t>Procedural justice</a:t>
            </a:r>
            <a:r>
              <a:rPr lang="en-US" sz="2800" dirty="0" smtClean="0"/>
              <a:t>: perceived fairness of the process used to determine the distribution of rewards</a:t>
            </a:r>
          </a:p>
        </p:txBody>
      </p:sp>
    </p:spTree>
    <p:extLst>
      <p:ext uri="{BB962C8B-B14F-4D97-AF65-F5344CB8AC3E}">
        <p14:creationId xmlns:p14="http://schemas.microsoft.com/office/powerpoint/2010/main" val="1209777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a:t>
            </a:r>
            <a:r>
              <a:rPr lang="mr-IN" dirty="0" smtClean="0"/>
              <a:t>16-</a:t>
            </a:r>
            <a:r>
              <a:rPr lang="en-US" dirty="0" smtClean="0"/>
              <a:t>7</a:t>
            </a:r>
            <a:br>
              <a:rPr lang="en-US" dirty="0" smtClean="0"/>
            </a:br>
            <a:r>
              <a:rPr lang="en-US" dirty="0" smtClean="0"/>
              <a:t>Equity Theory</a:t>
            </a:r>
            <a:endParaRPr lang="en-US" dirty="0"/>
          </a:p>
        </p:txBody>
      </p:sp>
      <p:pic>
        <p:nvPicPr>
          <p:cNvPr id="6" name="Picture 5" descr="Figure has two columns, Perceived Ratio Comparison and Employee's Assessment. It has three rows. The first comparison states that Outcomes A over Inputs A is less than Outcomes B over Inputs B. The corresponding assessment is Inequity (underrewarded).  The second comparison states that Outcomes A over Inputs A is equal to Outcomes B over Inputs B. The corresponding assessment is Equity.  The third comparison states that Outcomes A over Inputs A is greater than Outcomes B over Inputs B. The corresponding assessment is Inequity (overrewarded).  "/>
          <p:cNvPicPr>
            <a:picLocks noChangeAspect="1"/>
          </p:cNvPicPr>
          <p:nvPr/>
        </p:nvPicPr>
        <p:blipFill>
          <a:blip r:embed="rId3" cstate="print"/>
          <a:stretch>
            <a:fillRect/>
          </a:stretch>
        </p:blipFill>
        <p:spPr>
          <a:xfrm>
            <a:off x="90087" y="1491972"/>
            <a:ext cx="8963827" cy="4395223"/>
          </a:xfrm>
          <a:prstGeom prst="rect">
            <a:avLst/>
          </a:prstGeom>
        </p:spPr>
      </p:pic>
      <p:sp>
        <p:nvSpPr>
          <p:cNvPr id="3" name="Text Placeholder 2" descr="The figure has two colummns, labeled Perceived Ratio Comparison and Employee's Assessment. There are three rows. In the first, Outcomes A over Inputs A is less than Outcomes B over Inputs B. The corresponding assessment is Inequity (underrewarded). In the second, Outcomes A over Inputs A equals Outcomes B over Inputs B. The corresponding assessment is Equity. In the third, Outcomes A over Inputs A is greater than Outcomes B over Inputs B. The corresponding assessment is Inequity (overrewarded)."/>
          <p:cNvSpPr>
            <a:spLocks noGrp="1"/>
          </p:cNvSpPr>
          <p:nvPr>
            <p:ph type="body" sz="quarter" idx="13"/>
          </p:nvPr>
        </p:nvSpPr>
        <p:spPr/>
        <p:txBody>
          <a:bodyPr/>
          <a:lstStyle/>
          <a:p>
            <a:r>
              <a:rPr lang="en-US" sz="1600" dirty="0" smtClean="0">
                <a:cs typeface="Arial" charset="0"/>
              </a:rPr>
              <a:t>Exhibit 16-5 shows the Equity Theory.</a:t>
            </a:r>
            <a:endParaRPr lang="en-US" sz="1600" dirty="0">
              <a:cs typeface="Arial" charset="0"/>
            </a:endParaRPr>
          </a:p>
        </p:txBody>
      </p:sp>
    </p:spTree>
    <p:extLst>
      <p:ext uri="{BB962C8B-B14F-4D97-AF65-F5344CB8AC3E}">
        <p14:creationId xmlns:p14="http://schemas.microsoft.com/office/powerpoint/2010/main" val="808089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Expectancy Theory</a:t>
            </a:r>
            <a:endParaRPr lang="en-US" dirty="0"/>
          </a:p>
        </p:txBody>
      </p:sp>
      <p:sp>
        <p:nvSpPr>
          <p:cNvPr id="3" name="Content Placeholder 2"/>
          <p:cNvSpPr>
            <a:spLocks noGrp="1"/>
          </p:cNvSpPr>
          <p:nvPr>
            <p:ph idx="1"/>
          </p:nvPr>
        </p:nvSpPr>
        <p:spPr/>
        <p:txBody>
          <a:bodyPr/>
          <a:lstStyle/>
          <a:p>
            <a:r>
              <a:rPr lang="en-US" sz="2800" b="1" dirty="0" smtClean="0">
                <a:cs typeface="Arial"/>
              </a:rPr>
              <a:t>Expectancy theory</a:t>
            </a:r>
            <a:r>
              <a:rPr lang="en-US" sz="2800" dirty="0" smtClean="0"/>
              <a:t>: the </a:t>
            </a:r>
            <a:r>
              <a:rPr lang="en-US" sz="2800" dirty="0"/>
              <a:t>theory that an individual </a:t>
            </a:r>
            <a:r>
              <a:rPr lang="en-US" sz="2800" dirty="0" smtClean="0"/>
              <a:t>tends to </a:t>
            </a:r>
            <a:r>
              <a:rPr lang="en-US" sz="2800" dirty="0"/>
              <a:t>act in a certain way based on the expectation that the act will be followed by a given outcome and on the attractiveness of that outcome to the </a:t>
            </a:r>
            <a:r>
              <a:rPr lang="en-US" sz="2800" dirty="0" smtClean="0"/>
              <a:t>individual</a:t>
            </a:r>
          </a:p>
        </p:txBody>
      </p:sp>
    </p:spTree>
    <p:extLst>
      <p:ext uri="{BB962C8B-B14F-4D97-AF65-F5344CB8AC3E}">
        <p14:creationId xmlns:p14="http://schemas.microsoft.com/office/powerpoint/2010/main" val="4864909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a:t>
            </a:r>
            <a:r>
              <a:rPr lang="mr-IN" dirty="0" smtClean="0"/>
              <a:t>16-</a:t>
            </a:r>
            <a:r>
              <a:rPr lang="en-US" dirty="0" smtClean="0"/>
              <a:t>8</a:t>
            </a:r>
            <a:br>
              <a:rPr lang="en-US" dirty="0" smtClean="0"/>
            </a:br>
            <a:r>
              <a:rPr lang="en-US" dirty="0" smtClean="0"/>
              <a:t>Expectancy Model</a:t>
            </a:r>
            <a:endParaRPr lang="en-US" dirty="0"/>
          </a:p>
        </p:txBody>
      </p:sp>
      <p:pic>
        <p:nvPicPr>
          <p:cNvPr id="7" name="Picture 6" descr="Figure shows four boxes in a row, each with an arrow pointing to the box to its right. The first box is labeled Individual Effort, the second Individual Performance, the third Organizational Rewards, and the fourth Individual Goals. The three arrows in betwee are labeled A, B, and C. The key defines A as Effort -performance linkage, B as Performance-reward linkage, adn C as Attractiveness of reward."/>
          <p:cNvPicPr>
            <a:picLocks noChangeAspect="1"/>
          </p:cNvPicPr>
          <p:nvPr/>
        </p:nvPicPr>
        <p:blipFill>
          <a:blip r:embed="rId3" cstate="print"/>
          <a:stretch>
            <a:fillRect/>
          </a:stretch>
        </p:blipFill>
        <p:spPr>
          <a:xfrm>
            <a:off x="134462" y="1998763"/>
            <a:ext cx="8875076" cy="2835717"/>
          </a:xfrm>
          <a:prstGeom prst="rect">
            <a:avLst/>
          </a:prstGeom>
        </p:spPr>
      </p:pic>
      <p:sp>
        <p:nvSpPr>
          <p:cNvPr id="3" name="Text Placeholder 2" descr="The figure has two colummns, labeled Perceived Ratio Comparison and Employee's Assessment. There are three rows. In the first, Outcomes A over Inputs A is less than Outcomes B over Inputs B. The corresponding assessment is Inequity (underrewarded). In the second, Outcomes A over Inputs A equals Outcomes B over Inputs B. The corresponding assessment is Equity. In the third, Outcomes A over Inputs A is greater than Outcomes B over Inputs B. The corresponding assessment is Inequity (overrewarded)."/>
          <p:cNvSpPr>
            <a:spLocks noGrp="1"/>
          </p:cNvSpPr>
          <p:nvPr>
            <p:ph type="body" sz="quarter" idx="13"/>
          </p:nvPr>
        </p:nvSpPr>
        <p:spPr/>
        <p:txBody>
          <a:bodyPr/>
          <a:lstStyle/>
          <a:p>
            <a:r>
              <a:rPr lang="en-US" sz="1600" dirty="0" smtClean="0">
                <a:cs typeface="Arial" charset="0"/>
              </a:rPr>
              <a:t>Exhibit 16-8 illustrates the three relationships in the expectancy model.</a:t>
            </a:r>
            <a:endParaRPr lang="en-US" sz="1600" dirty="0">
              <a:cs typeface="Arial" charset="0"/>
            </a:endParaRPr>
          </a:p>
        </p:txBody>
      </p:sp>
    </p:spTree>
    <p:extLst>
      <p:ext uri="{BB962C8B-B14F-4D97-AF65-F5344CB8AC3E}">
        <p14:creationId xmlns:p14="http://schemas.microsoft.com/office/powerpoint/2010/main" val="1661182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Expectancy Relationships</a:t>
            </a:r>
            <a:endParaRPr lang="en-US" dirty="0"/>
          </a:p>
        </p:txBody>
      </p:sp>
      <p:sp>
        <p:nvSpPr>
          <p:cNvPr id="3" name="Content Placeholder 2"/>
          <p:cNvSpPr>
            <a:spLocks noGrp="1"/>
          </p:cNvSpPr>
          <p:nvPr>
            <p:ph idx="1"/>
          </p:nvPr>
        </p:nvSpPr>
        <p:spPr/>
        <p:txBody>
          <a:bodyPr/>
          <a:lstStyle/>
          <a:p>
            <a:r>
              <a:rPr lang="en-US" sz="2800" dirty="0"/>
              <a:t>Expectancy or effort-performance </a:t>
            </a:r>
            <a:r>
              <a:rPr lang="en-US" sz="2800" dirty="0" smtClean="0"/>
              <a:t>linkage</a:t>
            </a:r>
            <a:endParaRPr lang="en-US" sz="2800" dirty="0"/>
          </a:p>
          <a:p>
            <a:r>
              <a:rPr lang="en-US" sz="2800" dirty="0"/>
              <a:t>Instrumentality or performance-reward </a:t>
            </a:r>
            <a:r>
              <a:rPr lang="en-US" sz="2800" dirty="0" smtClean="0"/>
              <a:t>linkage</a:t>
            </a:r>
            <a:endParaRPr lang="en-US" sz="2800" dirty="0"/>
          </a:p>
          <a:p>
            <a:r>
              <a:rPr lang="en-US" sz="2800" dirty="0"/>
              <a:t>Valence or attractiveness of </a:t>
            </a:r>
            <a:r>
              <a:rPr lang="en-US" sz="2800" dirty="0" smtClean="0"/>
              <a:t>reward</a:t>
            </a:r>
          </a:p>
        </p:txBody>
      </p:sp>
    </p:spTree>
    <p:extLst>
      <p:ext uri="{BB962C8B-B14F-4D97-AF65-F5344CB8AC3E}">
        <p14:creationId xmlns:p14="http://schemas.microsoft.com/office/powerpoint/2010/main" val="1625515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Contemporary Theories of Motivation</a:t>
            </a:r>
            <a:endParaRPr lang="en-US" dirty="0"/>
          </a:p>
        </p:txBody>
      </p:sp>
      <p:sp>
        <p:nvSpPr>
          <p:cNvPr id="3" name="Content Placeholder 2"/>
          <p:cNvSpPr>
            <a:spLocks noGrp="1"/>
          </p:cNvSpPr>
          <p:nvPr>
            <p:ph idx="1"/>
          </p:nvPr>
        </p:nvSpPr>
        <p:spPr/>
        <p:txBody>
          <a:bodyPr/>
          <a:lstStyle/>
          <a:p>
            <a:r>
              <a:rPr lang="en-US" sz="2800" dirty="0"/>
              <a:t>Expectancy or </a:t>
            </a:r>
            <a:r>
              <a:rPr lang="en-US" sz="2800" dirty="0" smtClean="0"/>
              <a:t>effort–performance linkage</a:t>
            </a:r>
            <a:endParaRPr lang="en-US" sz="2800" dirty="0"/>
          </a:p>
          <a:p>
            <a:r>
              <a:rPr lang="en-US" sz="2800" dirty="0"/>
              <a:t>Instrumentality or </a:t>
            </a:r>
            <a:r>
              <a:rPr lang="en-US" sz="2800" dirty="0" smtClean="0"/>
              <a:t>performance–reward linkage</a:t>
            </a:r>
            <a:endParaRPr lang="en-US" sz="2800" dirty="0"/>
          </a:p>
          <a:p>
            <a:r>
              <a:rPr lang="en-US" sz="2800" dirty="0"/>
              <a:t>Valence or attractiveness of </a:t>
            </a:r>
            <a:r>
              <a:rPr lang="en-US" sz="2800" dirty="0" smtClean="0"/>
              <a:t>reward</a:t>
            </a:r>
          </a:p>
        </p:txBody>
      </p:sp>
    </p:spTree>
    <p:extLst>
      <p:ext uri="{BB962C8B-B14F-4D97-AF65-F5344CB8AC3E}">
        <p14:creationId xmlns:p14="http://schemas.microsoft.com/office/powerpoint/2010/main" val="1669242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Exhibit </a:t>
            </a:r>
            <a:r>
              <a:rPr lang="mr-IN" sz="3000" dirty="0" smtClean="0"/>
              <a:t>16-</a:t>
            </a:r>
            <a:r>
              <a:rPr lang="en-US" sz="3000" dirty="0" smtClean="0"/>
              <a:t>9</a:t>
            </a:r>
            <a:br>
              <a:rPr lang="en-US" sz="3000" dirty="0" smtClean="0"/>
            </a:br>
            <a:r>
              <a:rPr lang="en-US" sz="3000" dirty="0" smtClean="0"/>
              <a:t>Integrating Contemporary Theories of Motivation</a:t>
            </a:r>
            <a:endParaRPr lang="en-US" sz="3000" dirty="0"/>
          </a:p>
        </p:txBody>
      </p:sp>
      <p:pic>
        <p:nvPicPr>
          <p:cNvPr id="6" name="Picture 5" descr="Figure shows circular arrows surrounding the boxes Indiviudal Effort, Individual Performance, Organizational Rewards, and Individual Goals. A variety of circles with various criteria fit inside the circle."/>
          <p:cNvPicPr>
            <a:picLocks noChangeAspect="1"/>
          </p:cNvPicPr>
          <p:nvPr/>
        </p:nvPicPr>
        <p:blipFill>
          <a:blip r:embed="rId3" cstate="print"/>
          <a:stretch>
            <a:fillRect/>
          </a:stretch>
        </p:blipFill>
        <p:spPr>
          <a:xfrm>
            <a:off x="1028700" y="1247775"/>
            <a:ext cx="7064006" cy="4724400"/>
          </a:xfrm>
          <a:prstGeom prst="rect">
            <a:avLst/>
          </a:prstGeom>
        </p:spPr>
      </p:pic>
      <p:sp>
        <p:nvSpPr>
          <p:cNvPr id="3" name="Text Placeholder 2" descr="The figure has two colummns, labeled Perceived Ratio Comparison and Employee's Assessment. There are three rows. In the first, Outcomes A over Inputs A is less than Outcomes B over Inputs B. The corresponding assessment is Inequity (underrewarded). In the second, Outcomes A over Inputs A equals Outcomes B over Inputs B. The corresponding assessment is Equity. In the third, Outcomes A over Inputs A is greater than Outcomes B over Inputs B. The corresponding assessment is Inequity (overrewarded)."/>
          <p:cNvSpPr>
            <a:spLocks noGrp="1"/>
          </p:cNvSpPr>
          <p:nvPr>
            <p:ph type="body" sz="quarter" idx="13"/>
          </p:nvPr>
        </p:nvSpPr>
        <p:spPr/>
        <p:txBody>
          <a:bodyPr/>
          <a:lstStyle/>
          <a:p>
            <a:r>
              <a:rPr lang="en-US" sz="1600" dirty="0"/>
              <a:t>Exhibit 16-9 presents a model that integrates much of what we know about </a:t>
            </a:r>
            <a:r>
              <a:rPr lang="en-US" sz="1600" dirty="0" smtClean="0"/>
              <a:t>motivation</a:t>
            </a:r>
            <a:endParaRPr lang="en-US" sz="1600" dirty="0"/>
          </a:p>
        </p:txBody>
      </p:sp>
    </p:spTree>
    <p:extLst>
      <p:ext uri="{BB962C8B-B14F-4D97-AF65-F5344CB8AC3E}">
        <p14:creationId xmlns:p14="http://schemas.microsoft.com/office/powerpoint/2010/main" val="2002882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Cross-Cultural Motivational Challenges</a:t>
            </a:r>
            <a:endParaRPr lang="en-US" dirty="0"/>
          </a:p>
        </p:txBody>
      </p:sp>
      <p:sp>
        <p:nvSpPr>
          <p:cNvPr id="3" name="Content Placeholder 2"/>
          <p:cNvSpPr>
            <a:spLocks noGrp="1"/>
          </p:cNvSpPr>
          <p:nvPr>
            <p:ph idx="1"/>
          </p:nvPr>
        </p:nvSpPr>
        <p:spPr/>
        <p:txBody>
          <a:bodyPr/>
          <a:lstStyle/>
          <a:p>
            <a:r>
              <a:rPr lang="en-US" sz="2800" dirty="0"/>
              <a:t>In today’s global business environment, managers </a:t>
            </a:r>
            <a:r>
              <a:rPr lang="en-US" sz="2800" dirty="0" smtClean="0"/>
              <a:t>can’t assume </a:t>
            </a:r>
            <a:r>
              <a:rPr lang="en-US" sz="2800" dirty="0"/>
              <a:t>motivational programs that work in </a:t>
            </a:r>
            <a:r>
              <a:rPr lang="en-US" sz="2800" dirty="0" smtClean="0"/>
              <a:t>one location will work </a:t>
            </a:r>
            <a:r>
              <a:rPr lang="en-US" sz="2800" dirty="0"/>
              <a:t>in </a:t>
            </a:r>
            <a:r>
              <a:rPr lang="en-US" sz="2800" dirty="0" smtClean="0"/>
              <a:t>others.</a:t>
            </a:r>
          </a:p>
          <a:p>
            <a:r>
              <a:rPr lang="en-US" sz="2800" dirty="0" smtClean="0"/>
              <a:t>Most current motivation theories were developed in the United States by Americans and about Americans.</a:t>
            </a:r>
          </a:p>
        </p:txBody>
      </p:sp>
    </p:spTree>
    <p:extLst>
      <p:ext uri="{BB962C8B-B14F-4D97-AF65-F5344CB8AC3E}">
        <p14:creationId xmlns:p14="http://schemas.microsoft.com/office/powerpoint/2010/main" val="1847215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Unique Groups of Workers</a:t>
            </a:r>
            <a:endParaRPr lang="en-US" dirty="0"/>
          </a:p>
        </p:txBody>
      </p:sp>
      <p:sp>
        <p:nvSpPr>
          <p:cNvPr id="3" name="Content Placeholder 2"/>
          <p:cNvSpPr>
            <a:spLocks noGrp="1"/>
          </p:cNvSpPr>
          <p:nvPr>
            <p:ph idx="1"/>
          </p:nvPr>
        </p:nvSpPr>
        <p:spPr/>
        <p:txBody>
          <a:bodyPr/>
          <a:lstStyle/>
          <a:p>
            <a:r>
              <a:rPr lang="en-US" sz="2800" dirty="0" smtClean="0"/>
              <a:t>Diverse employees</a:t>
            </a:r>
          </a:p>
          <a:p>
            <a:r>
              <a:rPr lang="en-US" sz="2800" dirty="0" smtClean="0"/>
              <a:t>Professionals</a:t>
            </a:r>
          </a:p>
          <a:p>
            <a:r>
              <a:rPr lang="en-US" sz="2800" dirty="0" smtClean="0"/>
              <a:t>Contingent workers</a:t>
            </a:r>
          </a:p>
          <a:p>
            <a:r>
              <a:rPr lang="en-US" sz="2800" dirty="0" smtClean="0"/>
              <a:t>Low-skilled minimum wage employees</a:t>
            </a:r>
          </a:p>
        </p:txBody>
      </p:sp>
    </p:spTree>
    <p:extLst>
      <p:ext uri="{BB962C8B-B14F-4D97-AF65-F5344CB8AC3E}">
        <p14:creationId xmlns:p14="http://schemas.microsoft.com/office/powerpoint/2010/main" val="1381912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EARLY </a:t>
            </a:r>
            <a:r>
              <a:rPr lang="en-US" dirty="0"/>
              <a:t>theories of motivation</a:t>
            </a:r>
          </a:p>
        </p:txBody>
      </p:sp>
      <p:sp>
        <p:nvSpPr>
          <p:cNvPr id="3" name="Content Placeholder 2"/>
          <p:cNvSpPr>
            <a:spLocks noGrp="1"/>
          </p:cNvSpPr>
          <p:nvPr>
            <p:ph idx="1"/>
          </p:nvPr>
        </p:nvSpPr>
        <p:spPr/>
        <p:txBody>
          <a:bodyPr/>
          <a:lstStyle/>
          <a:p>
            <a:r>
              <a:rPr lang="en-US" sz="2800" dirty="0"/>
              <a:t>F</a:t>
            </a:r>
            <a:r>
              <a:rPr lang="en-US" sz="2800" dirty="0" smtClean="0"/>
              <a:t>our </a:t>
            </a:r>
            <a:r>
              <a:rPr lang="en-US" sz="2800" dirty="0"/>
              <a:t>early </a:t>
            </a:r>
            <a:r>
              <a:rPr lang="en-US" sz="2800" dirty="0" smtClean="0"/>
              <a:t>motivation theories</a:t>
            </a:r>
            <a:r>
              <a:rPr lang="en-US" sz="2800" dirty="0"/>
              <a:t>: </a:t>
            </a:r>
            <a:endParaRPr lang="en-US" sz="2800" dirty="0" smtClean="0"/>
          </a:p>
          <a:p>
            <a:r>
              <a:rPr lang="en-US" sz="2800" i="1" dirty="0" smtClean="0"/>
              <a:t>Maslow’s </a:t>
            </a:r>
            <a:r>
              <a:rPr lang="en-US" sz="2800" i="1" dirty="0"/>
              <a:t>hierarchy of needs</a:t>
            </a:r>
            <a:r>
              <a:rPr lang="en-US" sz="2800" dirty="0"/>
              <a:t>,</a:t>
            </a:r>
          </a:p>
          <a:p>
            <a:r>
              <a:rPr lang="en-US" sz="2800" i="1" dirty="0"/>
              <a:t>McGregor’s Theories X and Y</a:t>
            </a:r>
            <a:r>
              <a:rPr lang="en-US" sz="2800" dirty="0"/>
              <a:t>, </a:t>
            </a:r>
            <a:endParaRPr lang="en-US" sz="2800" dirty="0" smtClean="0"/>
          </a:p>
          <a:p>
            <a:r>
              <a:rPr lang="en-US" sz="2800" i="1" dirty="0" smtClean="0"/>
              <a:t>Herzberg’s </a:t>
            </a:r>
            <a:r>
              <a:rPr lang="en-US" sz="2800" i="1" dirty="0"/>
              <a:t>two-factor theory</a:t>
            </a:r>
            <a:r>
              <a:rPr lang="en-US" sz="2800" dirty="0"/>
              <a:t>,</a:t>
            </a:r>
          </a:p>
          <a:p>
            <a:r>
              <a:rPr lang="en-US" sz="2800" dirty="0"/>
              <a:t>and </a:t>
            </a:r>
            <a:r>
              <a:rPr lang="en-US" sz="2800" i="1" dirty="0"/>
              <a:t>McClelland’s three-needs theory.</a:t>
            </a:r>
            <a:endParaRPr lang="en-US" sz="2800" dirty="0"/>
          </a:p>
        </p:txBody>
      </p:sp>
    </p:spTree>
    <p:extLst>
      <p:ext uri="{BB962C8B-B14F-4D97-AF65-F5344CB8AC3E}">
        <p14:creationId xmlns:p14="http://schemas.microsoft.com/office/powerpoint/2010/main" val="22052035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Flexibility</a:t>
            </a:r>
            <a:endParaRPr lang="en-US" dirty="0"/>
          </a:p>
        </p:txBody>
      </p:sp>
      <p:sp>
        <p:nvSpPr>
          <p:cNvPr id="3" name="Content Placeholder 2"/>
          <p:cNvSpPr>
            <a:spLocks noGrp="1"/>
          </p:cNvSpPr>
          <p:nvPr>
            <p:ph idx="1"/>
          </p:nvPr>
        </p:nvSpPr>
        <p:spPr/>
        <p:txBody>
          <a:bodyPr/>
          <a:lstStyle/>
          <a:p>
            <a:r>
              <a:rPr lang="en-US" sz="2800" dirty="0" smtClean="0"/>
              <a:t>Compressed workweeks</a:t>
            </a:r>
          </a:p>
          <a:p>
            <a:r>
              <a:rPr lang="en-US" sz="2800" dirty="0" smtClean="0"/>
              <a:t>Flextime</a:t>
            </a:r>
          </a:p>
          <a:p>
            <a:r>
              <a:rPr lang="en-US" sz="2800" dirty="0" smtClean="0"/>
              <a:t>Job sharing</a:t>
            </a:r>
            <a:endParaRPr lang="en-US" sz="2800" dirty="0"/>
          </a:p>
          <a:p>
            <a:r>
              <a:rPr lang="en-US" sz="2800" dirty="0" smtClean="0"/>
              <a:t>Telecommuting</a:t>
            </a:r>
          </a:p>
        </p:txBody>
      </p:sp>
    </p:spTree>
    <p:extLst>
      <p:ext uri="{BB962C8B-B14F-4D97-AF65-F5344CB8AC3E}">
        <p14:creationId xmlns:p14="http://schemas.microsoft.com/office/powerpoint/2010/main" val="21054318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Professionals</a:t>
            </a:r>
            <a:endParaRPr lang="en-US" dirty="0"/>
          </a:p>
        </p:txBody>
      </p:sp>
      <p:sp>
        <p:nvSpPr>
          <p:cNvPr id="3" name="Content Placeholder 2"/>
          <p:cNvSpPr>
            <a:spLocks noGrp="1"/>
          </p:cNvSpPr>
          <p:nvPr>
            <p:ph idx="1"/>
          </p:nvPr>
        </p:nvSpPr>
        <p:spPr/>
        <p:txBody>
          <a:bodyPr/>
          <a:lstStyle/>
          <a:p>
            <a:r>
              <a:rPr lang="en-US" sz="2800" dirty="0" smtClean="0"/>
              <a:t>Job challenge</a:t>
            </a:r>
          </a:p>
          <a:p>
            <a:r>
              <a:rPr lang="en-US" sz="2800" dirty="0" smtClean="0"/>
              <a:t>Finding solutions to problems</a:t>
            </a:r>
          </a:p>
          <a:p>
            <a:r>
              <a:rPr lang="en-US" sz="2800" dirty="0" smtClean="0"/>
              <a:t>Support</a:t>
            </a:r>
            <a:endParaRPr lang="en-US" sz="2800" dirty="0"/>
          </a:p>
          <a:p>
            <a:r>
              <a:rPr lang="en-US" sz="2800" dirty="0" smtClean="0"/>
              <a:t>Perception that their work is important</a:t>
            </a:r>
          </a:p>
        </p:txBody>
      </p:sp>
    </p:spTree>
    <p:extLst>
      <p:ext uri="{BB962C8B-B14F-4D97-AF65-F5344CB8AC3E}">
        <p14:creationId xmlns:p14="http://schemas.microsoft.com/office/powerpoint/2010/main" val="1046775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Contingent Workers</a:t>
            </a:r>
            <a:endParaRPr lang="en-US" dirty="0"/>
          </a:p>
        </p:txBody>
      </p:sp>
      <p:sp>
        <p:nvSpPr>
          <p:cNvPr id="3" name="Content Placeholder 2"/>
          <p:cNvSpPr>
            <a:spLocks noGrp="1"/>
          </p:cNvSpPr>
          <p:nvPr>
            <p:ph idx="1"/>
          </p:nvPr>
        </p:nvSpPr>
        <p:spPr/>
        <p:txBody>
          <a:bodyPr/>
          <a:lstStyle/>
          <a:p>
            <a:r>
              <a:rPr lang="en-US" sz="2800" dirty="0" smtClean="0"/>
              <a:t>Opportunity to become a permanent employee</a:t>
            </a:r>
          </a:p>
          <a:p>
            <a:r>
              <a:rPr lang="en-US" sz="2800" dirty="0" smtClean="0"/>
              <a:t>Opportunity for training</a:t>
            </a:r>
          </a:p>
          <a:p>
            <a:r>
              <a:rPr lang="en-US" sz="2800" dirty="0" smtClean="0"/>
              <a:t>Equity in compensation and benefits</a:t>
            </a:r>
          </a:p>
        </p:txBody>
      </p:sp>
    </p:spTree>
    <p:extLst>
      <p:ext uri="{BB962C8B-B14F-4D97-AF65-F5344CB8AC3E}">
        <p14:creationId xmlns:p14="http://schemas.microsoft.com/office/powerpoint/2010/main" val="8172481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Low-Skilled, Minimum Wage Employees</a:t>
            </a:r>
            <a:endParaRPr lang="en-US" dirty="0"/>
          </a:p>
        </p:txBody>
      </p:sp>
      <p:sp>
        <p:nvSpPr>
          <p:cNvPr id="3" name="Content Placeholder 2"/>
          <p:cNvSpPr>
            <a:spLocks noGrp="1"/>
          </p:cNvSpPr>
          <p:nvPr>
            <p:ph idx="1"/>
          </p:nvPr>
        </p:nvSpPr>
        <p:spPr/>
        <p:txBody>
          <a:bodyPr/>
          <a:lstStyle/>
          <a:p>
            <a:r>
              <a:rPr lang="en-US" sz="2800" dirty="0" smtClean="0"/>
              <a:t>Employee recognition programs</a:t>
            </a:r>
          </a:p>
          <a:p>
            <a:r>
              <a:rPr lang="en-US" sz="2800" dirty="0" smtClean="0"/>
              <a:t>Provision of sincere praise</a:t>
            </a:r>
          </a:p>
        </p:txBody>
      </p:sp>
    </p:spTree>
    <p:extLst>
      <p:ext uri="{BB962C8B-B14F-4D97-AF65-F5344CB8AC3E}">
        <p14:creationId xmlns:p14="http://schemas.microsoft.com/office/powerpoint/2010/main" val="74579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Appropriate Rewards Programs</a:t>
            </a:r>
            <a:endParaRPr lang="en-US" dirty="0"/>
          </a:p>
        </p:txBody>
      </p:sp>
      <p:sp>
        <p:nvSpPr>
          <p:cNvPr id="3" name="Content Placeholder 2"/>
          <p:cNvSpPr>
            <a:spLocks noGrp="1"/>
          </p:cNvSpPr>
          <p:nvPr>
            <p:ph idx="1"/>
          </p:nvPr>
        </p:nvSpPr>
        <p:spPr/>
        <p:txBody>
          <a:bodyPr/>
          <a:lstStyle/>
          <a:p>
            <a:r>
              <a:rPr lang="en-US" sz="2800" b="1" dirty="0">
                <a:cs typeface="Arial"/>
              </a:rPr>
              <a:t>Open-book </a:t>
            </a:r>
            <a:r>
              <a:rPr lang="en-US" sz="2800" b="1" dirty="0" smtClean="0">
                <a:cs typeface="Arial"/>
              </a:rPr>
              <a:t>management: </a:t>
            </a:r>
            <a:r>
              <a:rPr lang="en-US" sz="2800" dirty="0" smtClean="0"/>
              <a:t>a </a:t>
            </a:r>
            <a:r>
              <a:rPr lang="en-US" sz="2800" dirty="0"/>
              <a:t>motivational approach in which an organization’s nancial statements (the “books”) are shared with all </a:t>
            </a:r>
            <a:r>
              <a:rPr lang="en-US" sz="2800" dirty="0" smtClean="0"/>
              <a:t>employees</a:t>
            </a:r>
          </a:p>
          <a:p>
            <a:r>
              <a:rPr lang="en-US" sz="2800" b="1" dirty="0">
                <a:cs typeface="Arial"/>
              </a:rPr>
              <a:t>Employee recognition </a:t>
            </a:r>
            <a:r>
              <a:rPr lang="en-US" sz="2800" b="1" dirty="0" smtClean="0">
                <a:cs typeface="Arial"/>
              </a:rPr>
              <a:t>programs: </a:t>
            </a:r>
            <a:r>
              <a:rPr lang="en-US" sz="2800" dirty="0" smtClean="0"/>
              <a:t>personal </a:t>
            </a:r>
            <a:r>
              <a:rPr lang="en-US" sz="2800" dirty="0"/>
              <a:t>attention and expressing interest, approval, and appreciation for a job well </a:t>
            </a:r>
            <a:r>
              <a:rPr lang="en-US" sz="2800" dirty="0" smtClean="0"/>
              <a:t>done</a:t>
            </a:r>
            <a:endParaRPr lang="en-US" sz="2800" dirty="0"/>
          </a:p>
          <a:p>
            <a:r>
              <a:rPr lang="en-US" sz="2800" b="1" dirty="0" smtClean="0">
                <a:cs typeface="Arial"/>
              </a:rPr>
              <a:t>Pay-for-performance programs: </a:t>
            </a:r>
            <a:r>
              <a:rPr lang="en-US" sz="2800" dirty="0" smtClean="0"/>
              <a:t>variable </a:t>
            </a:r>
            <a:r>
              <a:rPr lang="en-US" sz="2800" dirty="0"/>
              <a:t>compensation plans that pay employees on the basis of some performance </a:t>
            </a:r>
            <a:r>
              <a:rPr lang="en-US" sz="2800" dirty="0" smtClean="0"/>
              <a:t>measure</a:t>
            </a:r>
          </a:p>
        </p:txBody>
      </p:sp>
    </p:spTree>
    <p:extLst>
      <p:ext uri="{BB962C8B-B14F-4D97-AF65-F5344CB8AC3E}">
        <p14:creationId xmlns:p14="http://schemas.microsoft.com/office/powerpoint/2010/main" val="1796847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a:t>
            </a:r>
            <a:r>
              <a:rPr lang="hr-HR" dirty="0" smtClean="0"/>
              <a:t>16.</a:t>
            </a:r>
            <a:r>
              <a:rPr lang="en-US" dirty="0" smtClean="0"/>
              <a:t>1</a:t>
            </a:r>
            <a:endParaRPr lang="en-US" dirty="0"/>
          </a:p>
        </p:txBody>
      </p:sp>
      <p:sp>
        <p:nvSpPr>
          <p:cNvPr id="3" name="Content Placeholder 2"/>
          <p:cNvSpPr>
            <a:spLocks noGrp="1"/>
          </p:cNvSpPr>
          <p:nvPr>
            <p:ph idx="1"/>
          </p:nvPr>
        </p:nvSpPr>
        <p:spPr/>
        <p:txBody>
          <a:bodyPr/>
          <a:lstStyle/>
          <a:p>
            <a:r>
              <a:rPr lang="en-US" sz="2800" b="1" dirty="0" smtClean="0"/>
              <a:t>Define motivation.</a:t>
            </a:r>
          </a:p>
          <a:p>
            <a:pPr marL="457200" lvl="1" indent="0">
              <a:buNone/>
            </a:pPr>
            <a:r>
              <a:rPr lang="en-US" sz="2400" dirty="0" smtClean="0">
                <a:solidFill>
                  <a:srgbClr val="007FA3"/>
                </a:solidFill>
              </a:rPr>
              <a:t>1.</a:t>
            </a:r>
            <a:r>
              <a:rPr lang="en-US" sz="2400" b="1" dirty="0" smtClean="0">
                <a:solidFill>
                  <a:srgbClr val="007FA3"/>
                </a:solidFill>
              </a:rPr>
              <a:t> </a:t>
            </a:r>
            <a:r>
              <a:rPr lang="en-US" sz="2400" dirty="0" smtClean="0"/>
              <a:t>Identify problem</a:t>
            </a:r>
          </a:p>
          <a:p>
            <a:pPr marL="457200" lvl="1" indent="0">
              <a:buNone/>
            </a:pPr>
            <a:r>
              <a:rPr lang="en-US" sz="2400" dirty="0" smtClean="0">
                <a:solidFill>
                  <a:srgbClr val="007FA3"/>
                </a:solidFill>
              </a:rPr>
              <a:t>2. </a:t>
            </a:r>
            <a:r>
              <a:rPr lang="en-US" sz="2400" dirty="0" smtClean="0"/>
              <a:t>Identify decision criteria</a:t>
            </a:r>
          </a:p>
          <a:p>
            <a:pPr marL="457200" lvl="1" indent="0">
              <a:buNone/>
            </a:pPr>
            <a:r>
              <a:rPr lang="en-US" sz="2400" dirty="0" smtClean="0">
                <a:solidFill>
                  <a:srgbClr val="007FA3"/>
                </a:solidFill>
              </a:rPr>
              <a:t>3. </a:t>
            </a:r>
            <a:r>
              <a:rPr lang="en-US" sz="2400" dirty="0" smtClean="0"/>
              <a:t>Weight the criteria</a:t>
            </a:r>
            <a:endParaRPr lang="en-US" sz="2800" dirty="0"/>
          </a:p>
        </p:txBody>
      </p:sp>
    </p:spTree>
    <p:extLst>
      <p:ext uri="{BB962C8B-B14F-4D97-AF65-F5344CB8AC3E}">
        <p14:creationId xmlns:p14="http://schemas.microsoft.com/office/powerpoint/2010/main" val="1846069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a:t>
            </a:r>
            <a:r>
              <a:rPr lang="hr-HR" dirty="0" smtClean="0"/>
              <a:t>16.</a:t>
            </a:r>
            <a:r>
              <a:rPr lang="en-US" dirty="0" smtClean="0"/>
              <a:t>2</a:t>
            </a:r>
            <a:endParaRPr lang="en-US" dirty="0"/>
          </a:p>
        </p:txBody>
      </p:sp>
      <p:sp>
        <p:nvSpPr>
          <p:cNvPr id="3" name="Content Placeholder 2"/>
          <p:cNvSpPr>
            <a:spLocks noGrp="1"/>
          </p:cNvSpPr>
          <p:nvPr>
            <p:ph idx="1"/>
          </p:nvPr>
        </p:nvSpPr>
        <p:spPr/>
        <p:txBody>
          <a:bodyPr/>
          <a:lstStyle/>
          <a:p>
            <a:r>
              <a:rPr lang="en-US" sz="2800" b="1" dirty="0"/>
              <a:t>Compare and contrast early theories of motivation</a:t>
            </a:r>
            <a:r>
              <a:rPr lang="en-US" sz="2800" b="1" dirty="0" smtClean="0"/>
              <a:t>.</a:t>
            </a:r>
          </a:p>
          <a:p>
            <a:pPr lvl="1"/>
            <a:r>
              <a:rPr lang="en-US" sz="2400" dirty="0" smtClean="0"/>
              <a:t>Maslow’s hierarchy of needs</a:t>
            </a:r>
          </a:p>
          <a:p>
            <a:pPr lvl="1"/>
            <a:r>
              <a:rPr lang="en-US" sz="2400" dirty="0" smtClean="0"/>
              <a:t>Theory X/Theory Y</a:t>
            </a:r>
          </a:p>
          <a:p>
            <a:pPr lvl="1"/>
            <a:r>
              <a:rPr lang="en-US" sz="2400" dirty="0" smtClean="0"/>
              <a:t>Herzberg’s theory</a:t>
            </a:r>
          </a:p>
          <a:p>
            <a:pPr lvl="1"/>
            <a:r>
              <a:rPr lang="en-US" sz="2400" dirty="0" smtClean="0"/>
              <a:t>Three-needs theory</a:t>
            </a:r>
          </a:p>
        </p:txBody>
      </p:sp>
    </p:spTree>
    <p:extLst>
      <p:ext uri="{BB962C8B-B14F-4D97-AF65-F5344CB8AC3E}">
        <p14:creationId xmlns:p14="http://schemas.microsoft.com/office/powerpoint/2010/main" val="8010515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a:t>
            </a:r>
            <a:r>
              <a:rPr lang="hr-HR" dirty="0" smtClean="0"/>
              <a:t>16.</a:t>
            </a:r>
            <a:r>
              <a:rPr lang="en-US" dirty="0" smtClean="0"/>
              <a:t>3</a:t>
            </a:r>
            <a:endParaRPr lang="en-US" dirty="0"/>
          </a:p>
        </p:txBody>
      </p:sp>
      <p:sp>
        <p:nvSpPr>
          <p:cNvPr id="3" name="Content Placeholder 2"/>
          <p:cNvSpPr>
            <a:spLocks noGrp="1"/>
          </p:cNvSpPr>
          <p:nvPr>
            <p:ph idx="1"/>
          </p:nvPr>
        </p:nvSpPr>
        <p:spPr/>
        <p:txBody>
          <a:bodyPr/>
          <a:lstStyle/>
          <a:p>
            <a:r>
              <a:rPr lang="en-US" sz="2800" b="1" dirty="0"/>
              <a:t>Compare and contrast contemporary theories of motivation</a:t>
            </a:r>
            <a:r>
              <a:rPr lang="en-US" sz="2800" b="1" dirty="0" smtClean="0"/>
              <a:t>.</a:t>
            </a:r>
          </a:p>
          <a:p>
            <a:pPr lvl="1"/>
            <a:r>
              <a:rPr lang="en-US" sz="2400" dirty="0" smtClean="0"/>
              <a:t>Goal-setting theory</a:t>
            </a:r>
          </a:p>
          <a:p>
            <a:pPr lvl="1"/>
            <a:r>
              <a:rPr lang="en-US" sz="2400" dirty="0" smtClean="0"/>
              <a:t>Reinforcement theory</a:t>
            </a:r>
            <a:endParaRPr lang="en-US" sz="2400" dirty="0"/>
          </a:p>
          <a:p>
            <a:pPr lvl="1"/>
            <a:r>
              <a:rPr lang="en-US" sz="2400" dirty="0" smtClean="0"/>
              <a:t>Job enlargement/enrichment/characteristics model</a:t>
            </a:r>
          </a:p>
          <a:p>
            <a:pPr lvl="1"/>
            <a:r>
              <a:rPr lang="en-US" sz="2400" dirty="0" smtClean="0"/>
              <a:t>Equity theory</a:t>
            </a:r>
          </a:p>
          <a:p>
            <a:pPr lvl="1"/>
            <a:r>
              <a:rPr lang="en-US" sz="2400" dirty="0" smtClean="0"/>
              <a:t>Expectancy theory</a:t>
            </a:r>
          </a:p>
        </p:txBody>
      </p:sp>
    </p:spTree>
    <p:extLst>
      <p:ext uri="{BB962C8B-B14F-4D97-AF65-F5344CB8AC3E}">
        <p14:creationId xmlns:p14="http://schemas.microsoft.com/office/powerpoint/2010/main" val="4693942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a:t>
            </a:r>
            <a:r>
              <a:rPr lang="hr-HR" dirty="0" smtClean="0"/>
              <a:t>16.</a:t>
            </a:r>
            <a:r>
              <a:rPr lang="en-US" dirty="0" smtClean="0"/>
              <a:t>4</a:t>
            </a:r>
            <a:endParaRPr lang="en-US" dirty="0"/>
          </a:p>
        </p:txBody>
      </p:sp>
      <p:sp>
        <p:nvSpPr>
          <p:cNvPr id="3" name="Content Placeholder 2"/>
          <p:cNvSpPr>
            <a:spLocks noGrp="1"/>
          </p:cNvSpPr>
          <p:nvPr>
            <p:ph idx="1"/>
          </p:nvPr>
        </p:nvSpPr>
        <p:spPr/>
        <p:txBody>
          <a:bodyPr/>
          <a:lstStyle/>
          <a:p>
            <a:r>
              <a:rPr lang="en-US" sz="2800" b="1" dirty="0"/>
              <a:t>Discuss current issues in motivation</a:t>
            </a:r>
            <a:r>
              <a:rPr lang="en-US" sz="2800" b="1" dirty="0" smtClean="0"/>
              <a:t>.</a:t>
            </a:r>
          </a:p>
          <a:p>
            <a:pPr lvl="1"/>
            <a:r>
              <a:rPr lang="en-US" sz="2400" dirty="0" smtClean="0"/>
              <a:t>Managing </a:t>
            </a:r>
            <a:r>
              <a:rPr lang="en-US" sz="2400" dirty="0"/>
              <a:t>cross-cultural </a:t>
            </a:r>
            <a:r>
              <a:rPr lang="en-US" sz="2400" dirty="0" smtClean="0"/>
              <a:t>challenges</a:t>
            </a:r>
          </a:p>
          <a:p>
            <a:pPr lvl="1"/>
            <a:r>
              <a:rPr lang="en-US" sz="2400" dirty="0" smtClean="0"/>
              <a:t>Motivating </a:t>
            </a:r>
            <a:r>
              <a:rPr lang="en-US" sz="2400" dirty="0"/>
              <a:t>unique groups of </a:t>
            </a:r>
            <a:r>
              <a:rPr lang="en-US" sz="2400" dirty="0" smtClean="0"/>
              <a:t>workers</a:t>
            </a:r>
          </a:p>
          <a:p>
            <a:pPr lvl="1"/>
            <a:r>
              <a:rPr lang="en-US" sz="2400" dirty="0" smtClean="0"/>
              <a:t>Designing </a:t>
            </a:r>
            <a:r>
              <a:rPr lang="en-US" sz="2400" dirty="0"/>
              <a:t>appropriate rewards </a:t>
            </a:r>
            <a:r>
              <a:rPr lang="en-US" sz="2400" dirty="0" smtClean="0"/>
              <a:t>programs</a:t>
            </a:r>
            <a:endParaRPr lang="en-US" dirty="0"/>
          </a:p>
        </p:txBody>
      </p:sp>
    </p:spTree>
    <p:extLst>
      <p:ext uri="{BB962C8B-B14F-4D97-AF65-F5344CB8AC3E}">
        <p14:creationId xmlns:p14="http://schemas.microsoft.com/office/powerpoint/2010/main" val="8617704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Copyright</a:t>
            </a:r>
            <a:endParaRPr lang="en-US" dirty="0"/>
          </a:p>
        </p:txBody>
      </p:sp>
      <p:pic>
        <p:nvPicPr>
          <p:cNvPr id="5" name="Picture 14" descr="copyr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76400"/>
            <a:ext cx="9144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08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Maslow’s Hierarchy of Needs Theory</a:t>
            </a:r>
            <a:endParaRPr lang="en-US" dirty="0"/>
          </a:p>
        </p:txBody>
      </p:sp>
      <p:sp>
        <p:nvSpPr>
          <p:cNvPr id="3" name="Content Placeholder 2"/>
          <p:cNvSpPr>
            <a:spLocks noGrp="1"/>
          </p:cNvSpPr>
          <p:nvPr>
            <p:ph idx="1"/>
          </p:nvPr>
        </p:nvSpPr>
        <p:spPr/>
        <p:txBody>
          <a:bodyPr/>
          <a:lstStyle/>
          <a:p>
            <a:r>
              <a:rPr lang="en-US" sz="2800" b="1" dirty="0" smtClean="0"/>
              <a:t>Hierarchy of needs theory</a:t>
            </a:r>
            <a:r>
              <a:rPr lang="en-US" sz="2800" dirty="0" smtClean="0"/>
              <a:t>: </a:t>
            </a:r>
            <a:r>
              <a:rPr lang="en-US" sz="2800" dirty="0"/>
              <a:t>Maslow’s theory that human </a:t>
            </a:r>
            <a:r>
              <a:rPr lang="en-US" sz="2800" dirty="0" smtClean="0"/>
              <a:t>needs—physiological</a:t>
            </a:r>
            <a:r>
              <a:rPr lang="en-US" sz="2800" dirty="0"/>
              <a:t>, safety, social, esteem, and self-actualization—form a sort of </a:t>
            </a:r>
            <a:r>
              <a:rPr lang="en-US" sz="2800" dirty="0" smtClean="0"/>
              <a:t>hierarchy</a:t>
            </a:r>
            <a:endParaRPr lang="en-US" sz="2800" dirty="0"/>
          </a:p>
        </p:txBody>
      </p:sp>
    </p:spTree>
    <p:extLst>
      <p:ext uri="{BB962C8B-B14F-4D97-AF65-F5344CB8AC3E}">
        <p14:creationId xmlns:p14="http://schemas.microsoft.com/office/powerpoint/2010/main" val="1127556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a:t>
            </a:r>
            <a:r>
              <a:rPr lang="mr-IN" dirty="0" smtClean="0"/>
              <a:t>16-</a:t>
            </a:r>
            <a:r>
              <a:rPr lang="en-US" dirty="0" smtClean="0"/>
              <a:t>1</a:t>
            </a:r>
            <a:br>
              <a:rPr lang="en-US" dirty="0" smtClean="0"/>
            </a:br>
            <a:r>
              <a:rPr lang="en-US" dirty="0" smtClean="0"/>
              <a:t>Maslow’s Hierarchy of Needs</a:t>
            </a:r>
            <a:endParaRPr lang="en-US" dirty="0"/>
          </a:p>
        </p:txBody>
      </p:sp>
      <p:pic>
        <p:nvPicPr>
          <p:cNvPr id="6" name="Picture 5" descr="Figure is a pyramid with five levels. They are, from top to bottom: Self-Actualization, Esteem, Social, Safety, Physiological"/>
          <p:cNvPicPr>
            <a:picLocks noChangeAspect="1"/>
          </p:cNvPicPr>
          <p:nvPr/>
        </p:nvPicPr>
        <p:blipFill>
          <a:blip r:embed="rId3" cstate="print"/>
          <a:stretch>
            <a:fillRect/>
          </a:stretch>
        </p:blipFill>
        <p:spPr>
          <a:xfrm>
            <a:off x="609600" y="1447800"/>
            <a:ext cx="7823200" cy="4483100"/>
          </a:xfrm>
          <a:prstGeom prst="rect">
            <a:avLst/>
          </a:prstGeom>
        </p:spPr>
      </p:pic>
      <p:sp>
        <p:nvSpPr>
          <p:cNvPr id="3" name="Text Placeholder 2"/>
          <p:cNvSpPr>
            <a:spLocks noGrp="1"/>
          </p:cNvSpPr>
          <p:nvPr>
            <p:ph type="body" sz="quarter" idx="13"/>
          </p:nvPr>
        </p:nvSpPr>
        <p:spPr/>
        <p:txBody>
          <a:bodyPr/>
          <a:lstStyle/>
          <a:p>
            <a:r>
              <a:rPr lang="en-US" sz="1600" dirty="0" smtClean="0"/>
              <a:t>Exhibit </a:t>
            </a:r>
            <a:r>
              <a:rPr lang="mr-IN" sz="1600" dirty="0" smtClean="0"/>
              <a:t>16-</a:t>
            </a:r>
            <a:r>
              <a:rPr lang="en-US" sz="1600" dirty="0" smtClean="0"/>
              <a:t>1 </a:t>
            </a:r>
            <a:r>
              <a:rPr lang="en-US" sz="1600" dirty="0"/>
              <a:t>shows the </a:t>
            </a:r>
            <a:r>
              <a:rPr lang="en-US" sz="1600" dirty="0" smtClean="0"/>
              <a:t>five levels of need in Maslow’s hierarchy.</a:t>
            </a:r>
            <a:endParaRPr lang="en-US" sz="1600" dirty="0"/>
          </a:p>
        </p:txBody>
      </p:sp>
    </p:spTree>
    <p:extLst>
      <p:ext uri="{BB962C8B-B14F-4D97-AF65-F5344CB8AC3E}">
        <p14:creationId xmlns:p14="http://schemas.microsoft.com/office/powerpoint/2010/main" val="1830057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Needs </a:t>
            </a:r>
            <a:r>
              <a:rPr lang="en-US" sz="1800" b="0" dirty="0" smtClean="0"/>
              <a:t>(1 of 2)</a:t>
            </a:r>
            <a:endParaRPr lang="en-US" sz="1800" b="0" dirty="0"/>
          </a:p>
        </p:txBody>
      </p:sp>
      <p:sp>
        <p:nvSpPr>
          <p:cNvPr id="3" name="Content Placeholder 2"/>
          <p:cNvSpPr>
            <a:spLocks noGrp="1"/>
          </p:cNvSpPr>
          <p:nvPr>
            <p:ph idx="1"/>
          </p:nvPr>
        </p:nvSpPr>
        <p:spPr/>
        <p:txBody>
          <a:bodyPr/>
          <a:lstStyle/>
          <a:p>
            <a:r>
              <a:rPr lang="en-US" sz="2800" b="1" dirty="0" smtClean="0"/>
              <a:t>Physiological needs</a:t>
            </a:r>
            <a:r>
              <a:rPr lang="en-US" sz="2800" dirty="0" smtClean="0"/>
              <a:t>: a </a:t>
            </a:r>
            <a:r>
              <a:rPr lang="en-US" sz="2800" dirty="0"/>
              <a:t>person’s needs for food, drink, shelter, sexual satisfaction, and other physical </a:t>
            </a:r>
            <a:r>
              <a:rPr lang="en-US" sz="2800" dirty="0" smtClean="0"/>
              <a:t>needs</a:t>
            </a:r>
            <a:endParaRPr lang="en-US" sz="2800" dirty="0"/>
          </a:p>
          <a:p>
            <a:r>
              <a:rPr lang="en-US" sz="2800" b="1" dirty="0" smtClean="0"/>
              <a:t>Safety needs</a:t>
            </a:r>
            <a:r>
              <a:rPr lang="en-US" sz="2800" dirty="0" smtClean="0"/>
              <a:t>: a </a:t>
            </a:r>
            <a:r>
              <a:rPr lang="en-US" sz="2800" dirty="0"/>
              <a:t>person’s needs for security and protection from physical and emotional </a:t>
            </a:r>
            <a:r>
              <a:rPr lang="en-US" sz="2800" dirty="0" smtClean="0"/>
              <a:t>harm</a:t>
            </a:r>
          </a:p>
          <a:p>
            <a:r>
              <a:rPr lang="en-US" sz="2800" b="1" dirty="0" smtClean="0"/>
              <a:t>Social needs</a:t>
            </a:r>
            <a:r>
              <a:rPr lang="en-US" sz="2800" dirty="0" smtClean="0"/>
              <a:t>: a </a:t>
            </a:r>
            <a:r>
              <a:rPr lang="en-US" sz="2800" dirty="0"/>
              <a:t>person’s needs for </a:t>
            </a:r>
            <a:r>
              <a:rPr lang="en-US" sz="2800" dirty="0" smtClean="0"/>
              <a:t>affection</a:t>
            </a:r>
            <a:r>
              <a:rPr lang="en-US" sz="2800" dirty="0"/>
              <a:t>, belongingness, acceptance, and </a:t>
            </a:r>
            <a:r>
              <a:rPr lang="en-US" sz="2800" dirty="0" smtClean="0"/>
              <a:t>friendship</a:t>
            </a:r>
            <a:endParaRPr lang="en-US" sz="2800" dirty="0"/>
          </a:p>
        </p:txBody>
      </p:sp>
    </p:spTree>
    <p:extLst>
      <p:ext uri="{BB962C8B-B14F-4D97-AF65-F5344CB8AC3E}">
        <p14:creationId xmlns:p14="http://schemas.microsoft.com/office/powerpoint/2010/main" val="231206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Needs </a:t>
            </a:r>
            <a:r>
              <a:rPr lang="en-US" sz="1800" b="0" dirty="0" smtClean="0"/>
              <a:t>(2 of 2)</a:t>
            </a:r>
            <a:endParaRPr lang="en-US" sz="1800" b="0" dirty="0"/>
          </a:p>
        </p:txBody>
      </p:sp>
      <p:sp>
        <p:nvSpPr>
          <p:cNvPr id="3" name="Content Placeholder 2"/>
          <p:cNvSpPr>
            <a:spLocks noGrp="1"/>
          </p:cNvSpPr>
          <p:nvPr>
            <p:ph idx="1"/>
          </p:nvPr>
        </p:nvSpPr>
        <p:spPr/>
        <p:txBody>
          <a:bodyPr/>
          <a:lstStyle/>
          <a:p>
            <a:r>
              <a:rPr lang="en-US" sz="2800" b="1" dirty="0" smtClean="0"/>
              <a:t>Esteem needs</a:t>
            </a:r>
            <a:r>
              <a:rPr lang="en-US" sz="2800" dirty="0" smtClean="0"/>
              <a:t>: a </a:t>
            </a:r>
            <a:r>
              <a:rPr lang="en-US" sz="2800" dirty="0"/>
              <a:t>person’s needs for internal factors such as self-respect, autonomy, and achievement, and external factors such as status, recognition, and </a:t>
            </a:r>
            <a:r>
              <a:rPr lang="en-US" sz="2800" dirty="0" smtClean="0"/>
              <a:t>attention</a:t>
            </a:r>
            <a:endParaRPr lang="en-US" sz="2800" dirty="0"/>
          </a:p>
          <a:p>
            <a:r>
              <a:rPr lang="en-US" sz="2800" b="1" dirty="0" smtClean="0"/>
              <a:t>Self-actualization needs</a:t>
            </a:r>
            <a:r>
              <a:rPr lang="en-US" sz="2800" dirty="0" smtClean="0"/>
              <a:t>: a </a:t>
            </a:r>
            <a:r>
              <a:rPr lang="en-US" sz="2800" dirty="0"/>
              <a:t>person’s need to become what he or she is capable of </a:t>
            </a:r>
            <a:r>
              <a:rPr lang="en-US" sz="2800" dirty="0" smtClean="0"/>
              <a:t>becoming</a:t>
            </a:r>
          </a:p>
        </p:txBody>
      </p:sp>
    </p:spTree>
    <p:extLst>
      <p:ext uri="{BB962C8B-B14F-4D97-AF65-F5344CB8AC3E}">
        <p14:creationId xmlns:p14="http://schemas.microsoft.com/office/powerpoint/2010/main" val="629494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McGregor’s Theory X and Theory Y</a:t>
            </a:r>
            <a:endParaRPr lang="en-US" dirty="0"/>
          </a:p>
        </p:txBody>
      </p:sp>
      <p:sp>
        <p:nvSpPr>
          <p:cNvPr id="3" name="Content Placeholder 2"/>
          <p:cNvSpPr>
            <a:spLocks noGrp="1"/>
          </p:cNvSpPr>
          <p:nvPr>
            <p:ph idx="1"/>
          </p:nvPr>
        </p:nvSpPr>
        <p:spPr/>
        <p:txBody>
          <a:bodyPr/>
          <a:lstStyle/>
          <a:p>
            <a:r>
              <a:rPr lang="en-US" sz="2800" b="1" dirty="0" smtClean="0"/>
              <a:t>Theory X</a:t>
            </a:r>
            <a:r>
              <a:rPr lang="en-US" sz="2800" dirty="0" smtClean="0"/>
              <a:t>: the </a:t>
            </a:r>
            <a:r>
              <a:rPr lang="en-US" sz="2800" dirty="0"/>
              <a:t>assumption that employees dislike work, are lazy, avoid responsibility, and must be coerced to </a:t>
            </a:r>
            <a:r>
              <a:rPr lang="en-US" sz="2800" dirty="0" smtClean="0"/>
              <a:t>perform</a:t>
            </a:r>
            <a:endParaRPr lang="en-US" sz="2800" dirty="0"/>
          </a:p>
          <a:p>
            <a:r>
              <a:rPr lang="en-US" sz="2800" b="1" dirty="0" smtClean="0"/>
              <a:t>Theory Y</a:t>
            </a:r>
            <a:r>
              <a:rPr lang="en-US" sz="2800" dirty="0" smtClean="0"/>
              <a:t>: the </a:t>
            </a:r>
            <a:r>
              <a:rPr lang="en-US" sz="2800" dirty="0"/>
              <a:t>assumption that employees are creative, enjoy work, seek responsibility, and can exercise </a:t>
            </a:r>
            <a:r>
              <a:rPr lang="en-US" sz="2800" dirty="0" smtClean="0"/>
              <a:t>self-direction</a:t>
            </a:r>
          </a:p>
        </p:txBody>
      </p:sp>
    </p:spTree>
    <p:extLst>
      <p:ext uri="{BB962C8B-B14F-4D97-AF65-F5344CB8AC3E}">
        <p14:creationId xmlns:p14="http://schemas.microsoft.com/office/powerpoint/2010/main" val="1651141641"/>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17362</TotalTime>
  <Words>6189</Words>
  <Application>Microsoft Office PowerPoint</Application>
  <PresentationFormat>On-screen Show (4:3)</PresentationFormat>
  <Paragraphs>338</Paragraphs>
  <Slides>49</Slides>
  <Notes>44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Mangal</vt:lpstr>
      <vt:lpstr>Times New Roman</vt:lpstr>
      <vt:lpstr>Verdana</vt:lpstr>
      <vt:lpstr>Wingdings</vt:lpstr>
      <vt:lpstr>508 Lecture</vt:lpstr>
      <vt:lpstr>Management</vt:lpstr>
      <vt:lpstr>Learning Objectives</vt:lpstr>
      <vt:lpstr>What is Motivation?</vt:lpstr>
      <vt:lpstr>EARLY theories of motivation</vt:lpstr>
      <vt:lpstr>Maslow’s Hierarchy of Needs Theory</vt:lpstr>
      <vt:lpstr>Exhibit 16-1 Maslow’s Hierarchy of Needs</vt:lpstr>
      <vt:lpstr>Levels of Needs (1 of 2)</vt:lpstr>
      <vt:lpstr>Levels of Needs (2 of 2)</vt:lpstr>
      <vt:lpstr>McGregor’s Theory X and Theory Y</vt:lpstr>
      <vt:lpstr>Herzberg’s Two Factor Theory</vt:lpstr>
      <vt:lpstr>Exhibit 16-2 Herzberg’s Two-Factor Theory</vt:lpstr>
      <vt:lpstr>Herzberg’s Two Factors</vt:lpstr>
      <vt:lpstr>Exhibit 16-3 Contrasting Views of Satisfaction and Dissatisfaction</vt:lpstr>
      <vt:lpstr>Three-Needs Theory (1 of 2)</vt:lpstr>
      <vt:lpstr>Three-Needs Theory (2 of 2)</vt:lpstr>
      <vt:lpstr>Exhibit 16-4 TAT Pictures</vt:lpstr>
      <vt:lpstr>CONTEMPORARY theories of motivation</vt:lpstr>
      <vt:lpstr>Goal-Setting Theories</vt:lpstr>
      <vt:lpstr>PowerPoint Presentation</vt:lpstr>
      <vt:lpstr>Exhibit 16-5 Goal-Setting Theory</vt:lpstr>
      <vt:lpstr>Reinforcement Theory</vt:lpstr>
      <vt:lpstr>PowerPoint Presentation</vt:lpstr>
      <vt:lpstr>Designing Motivating Jobs (1 of 2)</vt:lpstr>
      <vt:lpstr>Designing Motivating Jobs (2 of 2)</vt:lpstr>
      <vt:lpstr>Exhibit 16-6 Job Characteristics Model</vt:lpstr>
      <vt:lpstr>Five Core Job Dimensions (1 of 2)</vt:lpstr>
      <vt:lpstr>Five Core Job Dimensions (2 of 2)</vt:lpstr>
      <vt:lpstr>Redesigning Job Design Approaches (1 of 2)</vt:lpstr>
      <vt:lpstr>Redesigning Job Design Approaches (2 of 2)</vt:lpstr>
      <vt:lpstr>Equity Theory (1 of 2)</vt:lpstr>
      <vt:lpstr>Equity Theory (2 of 2)</vt:lpstr>
      <vt:lpstr>Exhibit 16-7 Equity Theory</vt:lpstr>
      <vt:lpstr>Expectancy Theory</vt:lpstr>
      <vt:lpstr>Exhibit 16-8 Expectancy Model</vt:lpstr>
      <vt:lpstr>Expectancy Relationships</vt:lpstr>
      <vt:lpstr>Integrating Contemporary Theories of Motivation</vt:lpstr>
      <vt:lpstr>Exhibit 16-9 Integrating Contemporary Theories of Motivation</vt:lpstr>
      <vt:lpstr>Managing Cross-Cultural Motivational Challenges</vt:lpstr>
      <vt:lpstr>Motivating Unique Groups of Workers</vt:lpstr>
      <vt:lpstr>Flexibility</vt:lpstr>
      <vt:lpstr>Motivating Professionals</vt:lpstr>
      <vt:lpstr>Motivating Contingent Workers</vt:lpstr>
      <vt:lpstr>Motivating Low-Skilled, Minimum Wage Employees</vt:lpstr>
      <vt:lpstr>Designing Appropriate Rewards Programs</vt:lpstr>
      <vt:lpstr>Review Learning Objective 16.1</vt:lpstr>
      <vt:lpstr>Review Learning Objective 16.2</vt:lpstr>
      <vt:lpstr>Review Learning Objective 16.3</vt:lpstr>
      <vt:lpstr>Review Learning Objective 16.4</vt:lpstr>
      <vt:lpstr>Copyright</vt:lpstr>
    </vt:vector>
  </TitlesOfParts>
  <Manager/>
  <Company>Cenveo Publisher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16: Motivating Employees</dc:subject>
  <dc:creator>Stephen P. Robbins and Mary Coulter</dc:creator>
  <cp:keywords>Management</cp:keywords>
  <dc:description/>
  <cp:lastModifiedBy>user</cp:lastModifiedBy>
  <cp:revision>640</cp:revision>
  <dcterms:created xsi:type="dcterms:W3CDTF">2014-07-14T20:04:21Z</dcterms:created>
  <dcterms:modified xsi:type="dcterms:W3CDTF">2025-06-04T02:41:52Z</dcterms:modified>
  <cp:category/>
</cp:coreProperties>
</file>