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36" r:id="rId2"/>
    <p:sldId id="349" r:id="rId3"/>
    <p:sldId id="438" r:id="rId4"/>
    <p:sldId id="351" r:id="rId5"/>
    <p:sldId id="405" r:id="rId6"/>
    <p:sldId id="360" r:id="rId7"/>
    <p:sldId id="406" r:id="rId8"/>
    <p:sldId id="407" r:id="rId9"/>
    <p:sldId id="408" r:id="rId10"/>
    <p:sldId id="409" r:id="rId11"/>
    <p:sldId id="410" r:id="rId12"/>
    <p:sldId id="437" r:id="rId13"/>
    <p:sldId id="439" r:id="rId14"/>
    <p:sldId id="412" r:id="rId15"/>
    <p:sldId id="413" r:id="rId16"/>
    <p:sldId id="354"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7" r:id="rId30"/>
    <p:sldId id="426" r:id="rId31"/>
    <p:sldId id="428" r:id="rId32"/>
    <p:sldId id="429" r:id="rId33"/>
    <p:sldId id="430" r:id="rId34"/>
    <p:sldId id="431" r:id="rId35"/>
    <p:sldId id="432" r:id="rId36"/>
    <p:sldId id="433" r:id="rId37"/>
    <p:sldId id="434" r:id="rId38"/>
    <p:sldId id="435" r:id="rId39"/>
    <p:sldId id="395" r:id="rId40"/>
    <p:sldId id="397" r:id="rId41"/>
    <p:sldId id="399" r:id="rId42"/>
    <p:sldId id="401" r:id="rId43"/>
    <p:sldId id="403" r:id="rId44"/>
    <p:sldId id="40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89146" autoAdjust="0"/>
  </p:normalViewPr>
  <p:slideViewPr>
    <p:cSldViewPr>
      <p:cViewPr varScale="1">
        <p:scale>
          <a:sx n="78" d="100"/>
          <a:sy n="78" d="100"/>
        </p:scale>
        <p:origin x="1824" y="67"/>
      </p:cViewPr>
      <p:guideLst>
        <p:guide orient="horz" pos="2160"/>
        <p:guide pos="2880"/>
      </p:guideLst>
    </p:cSldViewPr>
  </p:slideViewPr>
  <p:outlineViewPr>
    <p:cViewPr>
      <p:scale>
        <a:sx n="33" d="100"/>
        <a:sy n="33" d="100"/>
      </p:scale>
      <p:origin x="0" y="1746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6/10/2025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6/10/2025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first comprehensive contingency model for leadership was developed by Fred Fiedler. The </a:t>
            </a:r>
            <a:r>
              <a:rPr lang="en-US" b="1" dirty="0" smtClean="0">
                <a:cs typeface="Arial" charset="0"/>
              </a:rPr>
              <a:t>Fiedler contingency model </a:t>
            </a:r>
            <a:r>
              <a:rPr lang="en-US" dirty="0" smtClean="0">
                <a:cs typeface="Arial" charset="0"/>
              </a:rPr>
              <a:t>proposed that effective group performance depended on properly matching the leader’s style and the amount of control and influence in the situation. The model was based on the premise that a certain leadership style would be most effective in different types of situations. The keys</a:t>
            </a:r>
            <a:r>
              <a:rPr lang="en-US" baseline="0" dirty="0" smtClean="0">
                <a:cs typeface="Arial" charset="0"/>
              </a:rPr>
              <a:t> </a:t>
            </a:r>
            <a:r>
              <a:rPr lang="en-US" dirty="0" smtClean="0">
                <a:cs typeface="Arial" charset="0"/>
              </a:rPr>
              <a:t>were to (1) define those leadership styles and the different types of situations and then (2) identify the appropriate combinations of style and situation.</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Fiedler proposed that a key factor in leadership success was an individual’s basic leadership style, either task oriented or relationship oriented. To measure a leader’s style, Fiedler developed the </a:t>
            </a:r>
            <a:r>
              <a:rPr lang="en-US" b="1" dirty="0" smtClean="0">
                <a:cs typeface="Arial" charset="0"/>
              </a:rPr>
              <a:t>least-preferred coworker (LPC) questionnaire</a:t>
            </a:r>
            <a:r>
              <a:rPr lang="en-US" dirty="0" smtClean="0">
                <a:cs typeface="Arial" charset="0"/>
              </a:rPr>
              <a:t>. This questionnaire contained 18 pairs of contrasting adjectives—for example, pleasant–unpleasant, cold–warm, boring–interesting, or friendly–unfriendly. Respondents were</a:t>
            </a:r>
            <a:r>
              <a:rPr lang="en-US" baseline="0" dirty="0" smtClean="0">
                <a:cs typeface="Arial" charset="0"/>
              </a:rPr>
              <a:t> </a:t>
            </a:r>
            <a:r>
              <a:rPr lang="en-US" dirty="0" smtClean="0">
                <a:cs typeface="Arial" charset="0"/>
              </a:rPr>
              <a:t>asked to think of all the coworkers they had ever had and to describe that one person they </a:t>
            </a:r>
            <a:r>
              <a:rPr lang="en-US" i="1" dirty="0" smtClean="0">
                <a:cs typeface="Arial" charset="0"/>
              </a:rPr>
              <a:t>least enjoyed </a:t>
            </a:r>
            <a:r>
              <a:rPr lang="en-US" dirty="0" smtClean="0">
                <a:cs typeface="Arial" charset="0"/>
              </a:rPr>
              <a:t>working with by rating him or her on a scale of 1–8 for each of the 18 sets of adjectives (the 8 always described the positive adjective out of the pair and the 1 always described the negative adjective out of the pair).</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93244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After an individual’s leadership style had been assessed through the LPC, it was time to evaluate the situation in order to be able to match the leader with the situation. Fiedler’s research uncovered three contingency dimensions that defined the key situational factors in leader effectiveness.</a:t>
            </a:r>
          </a:p>
          <a:p>
            <a:pPr eaLnBrk="1" hangingPunct="1"/>
            <a:endParaRPr lang="en-US" dirty="0" smtClean="0">
              <a:cs typeface="Arial" charset="0"/>
            </a:endParaRPr>
          </a:p>
          <a:p>
            <a:pPr eaLnBrk="1" hangingPunct="1"/>
            <a:r>
              <a:rPr lang="en-US" dirty="0" smtClean="0">
                <a:cs typeface="Arial" charset="0"/>
              </a:rPr>
              <a:t>• </a:t>
            </a:r>
            <a:r>
              <a:rPr lang="en-US" b="1" dirty="0" smtClean="0">
                <a:cs typeface="Arial" charset="0"/>
              </a:rPr>
              <a:t>Leader-member relations</a:t>
            </a:r>
            <a:r>
              <a:rPr lang="en-US" b="0" baseline="0" dirty="0" smtClean="0">
                <a:cs typeface="Arial" charset="0"/>
              </a:rPr>
              <a:t> </a:t>
            </a:r>
            <a:r>
              <a:rPr lang="en-US" sz="1200" dirty="0" smtClean="0">
                <a:latin typeface="+mn-lt"/>
                <a:cs typeface="Arial"/>
              </a:rPr>
              <a:t>–</a:t>
            </a:r>
            <a:r>
              <a:rPr lang="en-US" dirty="0" smtClean="0">
                <a:cs typeface="Arial" charset="0"/>
              </a:rPr>
              <a:t> the degree of confidence, trust, and respect employees had for their leader; rated as either good or poor.</a:t>
            </a:r>
          </a:p>
          <a:p>
            <a:pPr eaLnBrk="1" hangingPunct="1"/>
            <a:r>
              <a:rPr lang="en-US" dirty="0" smtClean="0">
                <a:cs typeface="Arial" charset="0"/>
              </a:rPr>
              <a:t>• </a:t>
            </a:r>
            <a:r>
              <a:rPr lang="en-US" b="1" dirty="0" smtClean="0">
                <a:cs typeface="Arial" charset="0"/>
              </a:rPr>
              <a:t>Task structure </a:t>
            </a:r>
            <a:r>
              <a:rPr lang="en-US" sz="1200" dirty="0" smtClean="0">
                <a:latin typeface="+mn-lt"/>
                <a:cs typeface="Arial"/>
              </a:rPr>
              <a:t>–</a:t>
            </a:r>
            <a:r>
              <a:rPr lang="en-US" dirty="0" smtClean="0">
                <a:cs typeface="Arial" charset="0"/>
              </a:rPr>
              <a:t> the degree to which job assignments were formalized and structured; rated as either high or low.</a:t>
            </a:r>
          </a:p>
          <a:p>
            <a:pPr eaLnBrk="1" hangingPunct="1"/>
            <a:r>
              <a:rPr lang="en-US" dirty="0" smtClean="0">
                <a:cs typeface="Arial" charset="0"/>
              </a:rPr>
              <a:t>• </a:t>
            </a:r>
            <a:r>
              <a:rPr lang="en-US" b="1" dirty="0" smtClean="0">
                <a:cs typeface="Arial" charset="0"/>
              </a:rPr>
              <a:t>Position power</a:t>
            </a:r>
            <a:r>
              <a:rPr lang="en-US" b="0" baseline="0" dirty="0" smtClean="0">
                <a:cs typeface="Arial" charset="0"/>
              </a:rPr>
              <a:t> </a:t>
            </a:r>
            <a:r>
              <a:rPr lang="en-US" sz="1200" dirty="0" smtClean="0">
                <a:latin typeface="+mn-lt"/>
                <a:cs typeface="Arial"/>
              </a:rPr>
              <a:t>–</a:t>
            </a:r>
            <a:r>
              <a:rPr lang="en-US" dirty="0" smtClean="0">
                <a:cs typeface="Arial" charset="0"/>
              </a:rPr>
              <a:t> the degree of influence a leader had over activities such as hiring, firing, discipline, promotions, and salary increases; rated as either strong or weak.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58383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Each leadership situation was evaluated in terms of these three contingency variables, which, when combined, produced eight possible situations that were either favorable or unfavorable for the leader. (See the bottom of the chart in Exhibit 17-3.) Situations I, II, and III were classified as highly favorable for the leader. Situations IV, V, and VI were moderately favorable for the leader. And situations VII and VIII were</a:t>
            </a:r>
            <a:r>
              <a:rPr lang="en-US" baseline="0" dirty="0" smtClean="0">
                <a:cs typeface="Arial" charset="0"/>
              </a:rPr>
              <a:t> </a:t>
            </a:r>
            <a:r>
              <a:rPr lang="en-US" dirty="0" smtClean="0">
                <a:cs typeface="Arial" charset="0"/>
              </a:rPr>
              <a:t>described as highly unfavorable for the leader.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Fiedler</a:t>
            </a:r>
            <a:r>
              <a:rPr lang="en-US" sz="1200" kern="1200" dirty="0" smtClean="0">
                <a:solidFill>
                  <a:schemeClr val="tx1"/>
                </a:solidFill>
                <a:effectLst/>
                <a:latin typeface="+mn-lt"/>
                <a:ea typeface="+mn-ea"/>
                <a:cs typeface="+mn-cs"/>
              </a:rPr>
              <a:t> concluded that task-oriented leaders performed better in very favorable situations and in very unfavorable situations. (See the top of Exhibit 17-3, where performance is shown on the vertical axis and situation favorableness is shown on the horizontal axis.) On the other hand, relationship-oriented leaders performed better in moderately favorable situations.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cs typeface="Arial"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Paul Hersey and Ken Blanchard developed a leadership theory that has gained a strong following among management development specialists. This model, called </a:t>
            </a:r>
            <a:r>
              <a:rPr lang="en-US" b="1" dirty="0" smtClean="0">
                <a:cs typeface="Arial" charset="0"/>
              </a:rPr>
              <a:t>situational leadership theory (SLT)</a:t>
            </a:r>
            <a:r>
              <a:rPr lang="en-US" dirty="0" smtClean="0">
                <a:cs typeface="Arial" charset="0"/>
              </a:rPr>
              <a:t>, is a contingency theory that focuses on followers’ readiness.</a:t>
            </a:r>
          </a:p>
          <a:p>
            <a:pPr eaLnBrk="1" hangingPunct="1"/>
            <a:endParaRPr lang="en-US" dirty="0" smtClean="0">
              <a:cs typeface="Arial" charset="0"/>
            </a:endParaRPr>
          </a:p>
          <a:p>
            <a:pPr eaLnBrk="1" hangingPunct="1"/>
            <a:r>
              <a:rPr lang="en-US" dirty="0" smtClean="0">
                <a:cs typeface="Arial" charset="0"/>
              </a:rPr>
              <a:t>Regardless of what the leader does, the group’s effectiveness depends on the actions of the followers. This important dimension</a:t>
            </a:r>
          </a:p>
          <a:p>
            <a:pPr eaLnBrk="1" hangingPunct="1"/>
            <a:r>
              <a:rPr lang="en-US" dirty="0" smtClean="0">
                <a:cs typeface="Arial" charset="0"/>
              </a:rPr>
              <a:t>has been overlooked or underemphasized in most leadership theories. And </a:t>
            </a:r>
            <a:r>
              <a:rPr lang="en-US" b="1" dirty="0" smtClean="0">
                <a:cs typeface="Arial" charset="0"/>
              </a:rPr>
              <a:t>readiness</a:t>
            </a:r>
            <a:r>
              <a:rPr lang="en-US" dirty="0" smtClean="0">
                <a:cs typeface="Arial" charset="0"/>
              </a:rPr>
              <a:t>, as defined by Hersey and Blanchard, refers to the extent to which people have the ability and willingness to accomplish a specific task.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893599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SLT uses the same two leadership dimensions that Fiedler identified: task and relationship behaviors. However, Hersey and Blanchard go a step further by considering each as either high or low and then combining them into four specific leadership styles described as follows:</a:t>
            </a:r>
          </a:p>
          <a:p>
            <a:pPr eaLnBrk="1" hangingPunct="1"/>
            <a:endParaRPr lang="en-US" dirty="0" smtClean="0">
              <a:cs typeface="Arial" charset="0"/>
            </a:endParaRPr>
          </a:p>
          <a:p>
            <a:pPr eaLnBrk="1" hangingPunct="1"/>
            <a:r>
              <a:rPr lang="en-US" dirty="0" smtClean="0">
                <a:cs typeface="Arial" charset="0"/>
              </a:rPr>
              <a:t>• </a:t>
            </a:r>
            <a:r>
              <a:rPr lang="en-US" i="1" dirty="0" smtClean="0">
                <a:cs typeface="Arial" charset="0"/>
              </a:rPr>
              <a:t>Telling </a:t>
            </a:r>
            <a:r>
              <a:rPr lang="en-US" dirty="0" smtClean="0">
                <a:cs typeface="Arial" charset="0"/>
              </a:rPr>
              <a:t>(high task–low relationship): The leader defines roles and tells people what, how, when, and where to do various tasks.</a:t>
            </a:r>
          </a:p>
          <a:p>
            <a:pPr eaLnBrk="1" hangingPunct="1"/>
            <a:r>
              <a:rPr lang="en-US" dirty="0" smtClean="0">
                <a:cs typeface="Arial" charset="0"/>
              </a:rPr>
              <a:t>• </a:t>
            </a:r>
            <a:r>
              <a:rPr lang="en-US" i="1" dirty="0" smtClean="0">
                <a:cs typeface="Arial" charset="0"/>
              </a:rPr>
              <a:t>Selling </a:t>
            </a:r>
            <a:r>
              <a:rPr lang="en-US" dirty="0" smtClean="0">
                <a:cs typeface="Arial" charset="0"/>
              </a:rPr>
              <a:t>(high task–high relationship): The leader provides both directive and supportive behavior.</a:t>
            </a:r>
          </a:p>
          <a:p>
            <a:pPr eaLnBrk="1" hangingPunct="1"/>
            <a:r>
              <a:rPr lang="en-US" dirty="0" smtClean="0">
                <a:cs typeface="Arial" charset="0"/>
              </a:rPr>
              <a:t>• </a:t>
            </a:r>
            <a:r>
              <a:rPr lang="en-US" i="1" dirty="0" smtClean="0">
                <a:cs typeface="Arial" charset="0"/>
              </a:rPr>
              <a:t>Participating </a:t>
            </a:r>
            <a:r>
              <a:rPr lang="en-US" dirty="0" smtClean="0">
                <a:cs typeface="Arial" charset="0"/>
              </a:rPr>
              <a:t>(low task–high relationship): The leader and followers share in decision-making; the main role of the leader is facilitating and communicating.</a:t>
            </a:r>
          </a:p>
          <a:p>
            <a:pPr eaLnBrk="1" hangingPunct="1"/>
            <a:r>
              <a:rPr lang="en-US" dirty="0" smtClean="0">
                <a:cs typeface="Arial" charset="0"/>
              </a:rPr>
              <a:t>• </a:t>
            </a:r>
            <a:r>
              <a:rPr lang="en-US" i="1" dirty="0" smtClean="0">
                <a:cs typeface="Arial" charset="0"/>
              </a:rPr>
              <a:t>Delegating </a:t>
            </a:r>
            <a:r>
              <a:rPr lang="en-US" dirty="0" smtClean="0">
                <a:cs typeface="Arial" charset="0"/>
              </a:rPr>
              <a:t>(low task–low relationship): The leader provides little direction or support.</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550131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final component in the model is the four stages of follower readiness:</a:t>
            </a:r>
          </a:p>
          <a:p>
            <a:pPr eaLnBrk="1" hangingPunct="1"/>
            <a:endParaRPr lang="en-US" dirty="0" smtClean="0">
              <a:cs typeface="Arial" charset="0"/>
            </a:endParaRPr>
          </a:p>
          <a:p>
            <a:pPr eaLnBrk="1" hangingPunct="1"/>
            <a:r>
              <a:rPr lang="en-US" i="1" dirty="0" smtClean="0">
                <a:cs typeface="Arial" charset="0"/>
              </a:rPr>
              <a:t>R1: </a:t>
            </a:r>
            <a:r>
              <a:rPr lang="en-US" dirty="0" smtClean="0">
                <a:cs typeface="Arial" charset="0"/>
              </a:rPr>
              <a:t>People are both </a:t>
            </a:r>
            <a:r>
              <a:rPr lang="en-US" i="1" dirty="0" smtClean="0">
                <a:cs typeface="Arial" charset="0"/>
              </a:rPr>
              <a:t>unable and unwilling </a:t>
            </a:r>
            <a:r>
              <a:rPr lang="en-US" dirty="0" smtClean="0">
                <a:cs typeface="Arial" charset="0"/>
              </a:rPr>
              <a:t>to take responsibility for doing something. Followers aren’t competent or confident.</a:t>
            </a:r>
          </a:p>
          <a:p>
            <a:pPr eaLnBrk="1" hangingPunct="1"/>
            <a:endParaRPr lang="en-US" i="1" dirty="0" smtClean="0">
              <a:cs typeface="Arial" charset="0"/>
            </a:endParaRPr>
          </a:p>
          <a:p>
            <a:pPr eaLnBrk="1" hangingPunct="1"/>
            <a:r>
              <a:rPr lang="en-US" i="1" dirty="0" smtClean="0">
                <a:cs typeface="Arial" charset="0"/>
              </a:rPr>
              <a:t>R2</a:t>
            </a:r>
            <a:r>
              <a:rPr lang="en-US" dirty="0" smtClean="0">
                <a:cs typeface="Arial" charset="0"/>
              </a:rPr>
              <a:t>: People are </a:t>
            </a:r>
            <a:r>
              <a:rPr lang="en-US" i="1" dirty="0" smtClean="0">
                <a:cs typeface="Arial" charset="0"/>
              </a:rPr>
              <a:t>unable but willing </a:t>
            </a:r>
            <a:r>
              <a:rPr lang="en-US" dirty="0" smtClean="0">
                <a:cs typeface="Arial" charset="0"/>
              </a:rPr>
              <a:t>to do the necessary job tasks. Followers are motivated but lack the appropriate skills.</a:t>
            </a:r>
          </a:p>
          <a:p>
            <a:pPr eaLnBrk="1" hangingPunct="1"/>
            <a:endParaRPr lang="en-US" dirty="0" smtClean="0">
              <a:cs typeface="Arial" charset="0"/>
            </a:endParaRPr>
          </a:p>
          <a:p>
            <a:pPr eaLnBrk="1" hangingPunct="1"/>
            <a:r>
              <a:rPr lang="en-US" i="1" dirty="0" smtClean="0">
                <a:cs typeface="Arial" charset="0"/>
              </a:rPr>
              <a:t>R3: </a:t>
            </a:r>
            <a:r>
              <a:rPr lang="en-US" dirty="0" smtClean="0">
                <a:cs typeface="Arial" charset="0"/>
              </a:rPr>
              <a:t>People are </a:t>
            </a:r>
            <a:r>
              <a:rPr lang="en-US" i="1" dirty="0" smtClean="0">
                <a:cs typeface="Arial" charset="0"/>
              </a:rPr>
              <a:t>able but unwilling </a:t>
            </a:r>
            <a:r>
              <a:rPr lang="en-US" dirty="0" smtClean="0">
                <a:cs typeface="Arial" charset="0"/>
              </a:rPr>
              <a:t>to do what the leader wants. Followers are competent, but don’t want to do something.</a:t>
            </a:r>
          </a:p>
          <a:p>
            <a:pPr eaLnBrk="1" hangingPunct="1"/>
            <a:endParaRPr lang="en-US" i="1" dirty="0" smtClean="0">
              <a:cs typeface="Arial" charset="0"/>
            </a:endParaRPr>
          </a:p>
          <a:p>
            <a:pPr eaLnBrk="1" hangingPunct="1"/>
            <a:r>
              <a:rPr lang="en-US" i="1" dirty="0" smtClean="0">
                <a:cs typeface="Arial" charset="0"/>
              </a:rPr>
              <a:t>R4</a:t>
            </a:r>
            <a:r>
              <a:rPr lang="en-US" dirty="0" smtClean="0">
                <a:cs typeface="Arial" charset="0"/>
              </a:rPr>
              <a:t>: People are both </a:t>
            </a:r>
            <a:r>
              <a:rPr lang="en-US" i="1" dirty="0" smtClean="0">
                <a:cs typeface="Arial" charset="0"/>
              </a:rPr>
              <a:t>able and willing </a:t>
            </a:r>
            <a:r>
              <a:rPr lang="en-US" dirty="0" smtClean="0">
                <a:cs typeface="Arial" charset="0"/>
              </a:rPr>
              <a:t>to do what is asked of them.</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994381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Another approach to understanding leadership is </a:t>
            </a:r>
            <a:r>
              <a:rPr lang="en-US" b="1" dirty="0" smtClean="0">
                <a:cs typeface="Arial" charset="0"/>
              </a:rPr>
              <a:t>path-goal theory</a:t>
            </a:r>
            <a:r>
              <a:rPr lang="en-US" dirty="0" smtClean="0">
                <a:cs typeface="Arial" charset="0"/>
              </a:rPr>
              <a:t>, which states that the leader’s job is to assist followers in attaining their goals and to provide direction or support needed to ensure that their goals are compatible with the goals of the group or organization. Developed by Robert House, path-goal theory takes key elements from the expectancy theory of motivation. The term </a:t>
            </a:r>
            <a:r>
              <a:rPr lang="en-US" i="1" dirty="0" smtClean="0">
                <a:cs typeface="Arial" charset="0"/>
              </a:rPr>
              <a:t>path-goal </a:t>
            </a:r>
            <a:r>
              <a:rPr lang="en-US" dirty="0" smtClean="0">
                <a:cs typeface="Arial" charset="0"/>
              </a:rPr>
              <a:t>is derived</a:t>
            </a:r>
            <a:r>
              <a:rPr lang="en-US" baseline="0" dirty="0" smtClean="0">
                <a:cs typeface="Arial" charset="0"/>
              </a:rPr>
              <a:t> </a:t>
            </a:r>
            <a:r>
              <a:rPr lang="en-US" dirty="0" smtClean="0">
                <a:cs typeface="Arial" charset="0"/>
              </a:rPr>
              <a:t>from the belief that effective leaders remove the roadblocks and pitfalls so that followers have a clearer path to help them get from where they are to the achievement of their work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094826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House identified four leadership behaviors:</a:t>
            </a:r>
          </a:p>
          <a:p>
            <a:pPr eaLnBrk="1" hangingPunct="1"/>
            <a:endParaRPr lang="en-US" dirty="0" smtClean="0">
              <a:cs typeface="Arial" charset="0"/>
            </a:endParaRPr>
          </a:p>
          <a:p>
            <a:pPr eaLnBrk="1" hangingPunct="1"/>
            <a:r>
              <a:rPr lang="en-US" i="1" dirty="0" smtClean="0">
                <a:cs typeface="Arial" charset="0"/>
              </a:rPr>
              <a:t>Directive leader: </a:t>
            </a:r>
            <a:r>
              <a:rPr lang="en-US" dirty="0" smtClean="0">
                <a:cs typeface="Arial" charset="0"/>
              </a:rPr>
              <a:t>Lets subordinates know what’s expected of them, schedules work to be done, and gives specific guidance on how to accomplish tasks.</a:t>
            </a:r>
          </a:p>
          <a:p>
            <a:pPr eaLnBrk="1" hangingPunct="1"/>
            <a:endParaRPr lang="en-US" dirty="0" smtClean="0">
              <a:cs typeface="Arial" charset="0"/>
            </a:endParaRPr>
          </a:p>
          <a:p>
            <a:pPr eaLnBrk="1" hangingPunct="1"/>
            <a:r>
              <a:rPr lang="en-US" i="1" dirty="0" smtClean="0">
                <a:cs typeface="Arial" charset="0"/>
              </a:rPr>
              <a:t>Supportive leader: </a:t>
            </a:r>
            <a:r>
              <a:rPr lang="en-US" dirty="0" smtClean="0">
                <a:cs typeface="Arial" charset="0"/>
              </a:rPr>
              <a:t>Shows concern for the needs of followers and is friendly. </a:t>
            </a:r>
          </a:p>
          <a:p>
            <a:pPr eaLnBrk="1" hangingPunct="1"/>
            <a:endParaRPr lang="en-US" i="1" dirty="0" smtClean="0">
              <a:cs typeface="Arial" charset="0"/>
            </a:endParaRPr>
          </a:p>
          <a:p>
            <a:pPr eaLnBrk="1" hangingPunct="1"/>
            <a:r>
              <a:rPr lang="en-US" i="1" dirty="0" smtClean="0">
                <a:cs typeface="Arial" charset="0"/>
              </a:rPr>
              <a:t>Participative leader: </a:t>
            </a:r>
            <a:r>
              <a:rPr lang="en-US" dirty="0" smtClean="0">
                <a:cs typeface="Arial" charset="0"/>
              </a:rPr>
              <a:t>Consults with group members and uses their suggestions before making a decision.</a:t>
            </a:r>
          </a:p>
          <a:p>
            <a:pPr eaLnBrk="1" hangingPunct="1"/>
            <a:endParaRPr lang="en-US" i="1" dirty="0" smtClean="0">
              <a:cs typeface="Arial" charset="0"/>
            </a:endParaRPr>
          </a:p>
          <a:p>
            <a:pPr eaLnBrk="1" hangingPunct="1"/>
            <a:r>
              <a:rPr lang="en-US" i="1" dirty="0" smtClean="0">
                <a:cs typeface="Arial" charset="0"/>
              </a:rPr>
              <a:t>Achievement oriented leader: </a:t>
            </a:r>
            <a:r>
              <a:rPr lang="en-US" dirty="0" smtClean="0">
                <a:cs typeface="Arial" charset="0"/>
              </a:rPr>
              <a:t>Sets challenging goals and expects followers to perform at their highest level. </a:t>
            </a:r>
          </a:p>
          <a:p>
            <a:pPr eaLnBrk="1" hangingPunct="1"/>
            <a:endParaRPr lang="en-US" dirty="0" smtClean="0">
              <a:cs typeface="Arial" charset="0"/>
            </a:endParaRPr>
          </a:p>
          <a:p>
            <a:pPr eaLnBrk="1" hangingPunct="1"/>
            <a:r>
              <a:rPr lang="en-US" dirty="0" smtClean="0">
                <a:cs typeface="Arial" charset="0"/>
              </a:rPr>
              <a:t>In contrast to Fiedler’s view that a leader couldn’t change his or her behavior, House assumed that leaders are flexible and can display any or all of these leadership styles depending on the situation.</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81771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As Exhibit 17-4 illustrates, path-goal theory proposes two situational or contingency variables that moderate the leadership behavior–outcome relationship: those in the </a:t>
            </a:r>
            <a:r>
              <a:rPr lang="en-US" i="1" dirty="0" smtClean="0">
                <a:cs typeface="Arial" charset="0"/>
              </a:rPr>
              <a:t>environment </a:t>
            </a:r>
            <a:r>
              <a:rPr lang="en-US" dirty="0" smtClean="0">
                <a:cs typeface="Arial" charset="0"/>
              </a:rPr>
              <a:t>that are outside the control of the follower (factors including task structure, formal authority system, and the work group) and those that are part of the personal characteristics of the </a:t>
            </a:r>
            <a:r>
              <a:rPr lang="en-US" i="1" dirty="0" smtClean="0">
                <a:cs typeface="Arial" charset="0"/>
              </a:rPr>
              <a:t>follower </a:t>
            </a:r>
            <a:r>
              <a:rPr lang="en-US" dirty="0" smtClean="0">
                <a:cs typeface="Arial" charset="0"/>
              </a:rPr>
              <a:t>(including locus of control, experience, and perceived ability).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14084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Leader–member exchange theory (LMX) </a:t>
            </a:r>
            <a:r>
              <a:rPr lang="en-US" dirty="0" smtClean="0">
                <a:cs typeface="Arial" charset="0"/>
              </a:rPr>
              <a:t>says leaders create in-groups and out-groups and those in the in-group will have higher performance ratings, less turnover, and greater job satisfaction. LMX theory suggests that early on in the relationship between a leader and a</a:t>
            </a:r>
            <a:r>
              <a:rPr lang="en-US" baseline="0" dirty="0" smtClean="0">
                <a:cs typeface="Arial" charset="0"/>
              </a:rPr>
              <a:t> </a:t>
            </a:r>
            <a:r>
              <a:rPr lang="en-US" dirty="0" smtClean="0">
                <a:cs typeface="Arial" charset="0"/>
              </a:rPr>
              <a:t>given follower, a leader will implicitly categorize a follower as an “in” or as an “out.” That relationship tends to remain fairly stable over time. Leaders also encourage LMX by rewarding those employees with whom they want a closer linkage and punishing those with whom they do not.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55954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Every decision starts with a </a:t>
            </a:r>
            <a:r>
              <a:rPr lang="en-US" b="1" dirty="0" smtClean="0">
                <a:cs typeface="Arial" charset="0"/>
              </a:rPr>
              <a:t>problem</a:t>
            </a:r>
            <a:r>
              <a:rPr lang="en-US" dirty="0" smtClean="0">
                <a:cs typeface="Arial" charset="0"/>
              </a:rPr>
              <a:t>, a discrepancy between an existing and a desired condition. For our example, Amanda is a sales manager whose reps need new laptops because their old ones are outdated and inadequate for doing their job. To make it simple, assume it’s not economical to add memory to the old computers and it’s the company’s policy to purchase, not lease. Now we have a problem—a disparity between the sales reps’ current computers (existing condition) and their need to have more efficient ones (desired condition). Amanda has a decision to make.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Many early leadership theories viewed leaders as </a:t>
            </a:r>
            <a:r>
              <a:rPr lang="en-US" b="1" dirty="0" smtClean="0">
                <a:cs typeface="Arial" charset="0"/>
              </a:rPr>
              <a:t>transactional leaders</a:t>
            </a:r>
            <a:r>
              <a:rPr lang="en-US" dirty="0" smtClean="0">
                <a:cs typeface="Arial" charset="0"/>
              </a:rPr>
              <a:t>; that is, leaders who lead primarily by using social exchanges</a:t>
            </a:r>
            <a:r>
              <a:rPr lang="en-US" baseline="0" dirty="0" smtClean="0">
                <a:cs typeface="Arial" charset="0"/>
              </a:rPr>
              <a:t> </a:t>
            </a:r>
            <a:r>
              <a:rPr lang="en-US" dirty="0" smtClean="0">
                <a:cs typeface="Arial" charset="0"/>
              </a:rPr>
              <a:t>(or transactions). Transactional leaders guide or motivate followers to work toward established goals by exchanging rewards for their</a:t>
            </a:r>
            <a:r>
              <a:rPr lang="en-US" baseline="0" dirty="0" smtClean="0">
                <a:cs typeface="Arial" charset="0"/>
              </a:rPr>
              <a:t> </a:t>
            </a:r>
            <a:r>
              <a:rPr lang="en-US" dirty="0" smtClean="0">
                <a:cs typeface="Arial" charset="0"/>
              </a:rPr>
              <a:t>productivity. But another type of leader—a </a:t>
            </a:r>
            <a:r>
              <a:rPr lang="en-US" b="1" dirty="0" smtClean="0">
                <a:cs typeface="Arial" charset="0"/>
              </a:rPr>
              <a:t>transformational leader</a:t>
            </a:r>
            <a:r>
              <a:rPr lang="en-US" dirty="0" smtClean="0">
                <a:cs typeface="Arial" charset="0"/>
              </a:rPr>
              <a:t>—stimulates and inspires (transforms) followers to achieve extraordinary outcomes.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995660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a:t>
            </a:r>
            <a:r>
              <a:rPr lang="en-US" b="1" dirty="0" smtClean="0">
                <a:cs typeface="Arial" charset="0"/>
              </a:rPr>
              <a:t> charismatic leader </a:t>
            </a:r>
            <a:r>
              <a:rPr lang="en-US" dirty="0" smtClean="0">
                <a:cs typeface="Arial" charset="0"/>
              </a:rPr>
              <a:t>is an enthusiastic, self-confident leader whose personality and actions influence people to behave in certain ways.</a:t>
            </a:r>
            <a:r>
              <a:rPr lang="en-US" baseline="0" dirty="0" smtClean="0">
                <a:cs typeface="Arial" charset="0"/>
              </a:rPr>
              <a:t> </a:t>
            </a:r>
            <a:r>
              <a:rPr lang="en-US" dirty="0" smtClean="0">
                <a:cs typeface="Arial" charset="0"/>
              </a:rPr>
              <a:t>Several authors have attempted to identify personal characteristics of the charismatic leader. The most comprehensive analysis identified five such characteristics: they have a vision, the ability to articulate that vision, a willingness to take risks to achieve that vision, a sensitivity to both environmental constraints and follower needs, and behaviors that are out of the ordinary.</a:t>
            </a:r>
          </a:p>
          <a:p>
            <a:pPr eaLnBrk="1" hangingPunct="1"/>
            <a:endParaRPr lang="en-US" dirty="0" smtClean="0">
              <a:cs typeface="Arial" charset="0"/>
            </a:endParaRPr>
          </a:p>
          <a:p>
            <a:pPr eaLnBrk="1" hangingPunct="1"/>
            <a:r>
              <a:rPr lang="en-US" dirty="0" smtClean="0">
                <a:cs typeface="Arial" charset="0"/>
              </a:rPr>
              <a:t>Although the term </a:t>
            </a:r>
            <a:r>
              <a:rPr lang="en-US" i="1" dirty="0" smtClean="0">
                <a:cs typeface="Arial" charset="0"/>
              </a:rPr>
              <a:t>vision </a:t>
            </a:r>
            <a:r>
              <a:rPr lang="en-US" dirty="0" smtClean="0">
                <a:cs typeface="Arial" charset="0"/>
              </a:rPr>
              <a:t>is often linked with charismatic leadership, </a:t>
            </a:r>
            <a:r>
              <a:rPr lang="en-US" b="1" dirty="0" smtClean="0">
                <a:cs typeface="Arial" charset="0"/>
              </a:rPr>
              <a:t>visionary leadership </a:t>
            </a:r>
            <a:r>
              <a:rPr lang="en-US" dirty="0" smtClean="0">
                <a:cs typeface="Arial" charset="0"/>
              </a:rPr>
              <a:t>is different; it’s the ability to create and articulate a realistic, credible, and attractive vision of the future that improves on the present situation. This vision, if properly selected and implemented, is so energizing that it “in effect jump-starts the future by calling forth the skills, talents, and resources to make it happen.”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144154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Authentic leadership focuses on the moral aspects of being a leader. </a:t>
            </a:r>
            <a:r>
              <a:rPr lang="en-US" sz="1200" b="1" kern="1200" dirty="0" smtClean="0">
                <a:solidFill>
                  <a:schemeClr val="tx1"/>
                </a:solidFill>
                <a:effectLst/>
                <a:latin typeface="+mn-lt"/>
                <a:ea typeface="+mn-ea"/>
                <a:cs typeface="+mn-cs"/>
              </a:rPr>
              <a:t>Authentic leaders </a:t>
            </a:r>
            <a:r>
              <a:rPr lang="en-US" sz="1200" kern="1200" dirty="0" smtClean="0">
                <a:solidFill>
                  <a:schemeClr val="tx1"/>
                </a:solidFill>
                <a:effectLst/>
                <a:latin typeface="+mn-lt"/>
                <a:ea typeface="+mn-ea"/>
                <a:cs typeface="+mn-cs"/>
              </a:rPr>
              <a:t>know who they are, know what they believe in, and act on those values and beliefs openly and candidly.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754868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Mary Barra is an example of an ethical leader because she is placing public safety ahead of profits. She is holding culpable employees accountable, and she stands behind her employees by creating a culture in which they feel that they could and should do a better job.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944968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Because leadership is increasingly taking place within a team context and more organizations are using work teams, the role of the leader in guiding team members has become increasingly important. The role of team leader </a:t>
            </a:r>
            <a:r>
              <a:rPr lang="en-US" i="1" dirty="0" smtClean="0">
                <a:cs typeface="Arial" charset="0"/>
              </a:rPr>
              <a:t>is </a:t>
            </a:r>
            <a:r>
              <a:rPr lang="en-US" dirty="0" smtClean="0">
                <a:cs typeface="Arial" charset="0"/>
              </a:rPr>
              <a:t>different from the traditional leadership role.</a:t>
            </a:r>
          </a:p>
          <a:p>
            <a:pPr eaLnBrk="1" hangingPunct="1"/>
            <a:endParaRPr lang="en-US" dirty="0" smtClean="0">
              <a:cs typeface="Arial" charset="0"/>
            </a:endParaRPr>
          </a:p>
          <a:p>
            <a:pPr eaLnBrk="1" hangingPunct="1"/>
            <a:r>
              <a:rPr lang="en-US" dirty="0" smtClean="0">
                <a:cs typeface="Arial" charset="0"/>
              </a:rPr>
              <a:t>Many leaders are not equipped to handle the change to employee teams. As one consultant noted, “Even the most capable managers have trouble making the transition because all the command-and-control type things they were encouraged to do before are no longer appropriate.”</a:t>
            </a:r>
          </a:p>
          <a:p>
            <a:pPr eaLnBrk="1" hangingPunct="1"/>
            <a:endParaRPr lang="en-US" dirty="0" smtClean="0">
              <a:cs typeface="Arial" charset="0"/>
            </a:endParaRPr>
          </a:p>
          <a:p>
            <a:pPr eaLnBrk="1" hangingPunct="1"/>
            <a:r>
              <a:rPr lang="en-US" dirty="0" smtClean="0">
                <a:cs typeface="Arial" charset="0"/>
              </a:rPr>
              <a:t>One study looking at organizations that reorganized themselves around employee teams found certain common responsibilities of all leaders. These leader responsibilities included coaching, facilitating, handling disciplinary problems, reviewing team and individual performance, training, and communication. However, a more meaningful way to describe the team leader’s job is to focus on two priorities: (1) managing the team’s external boundary and (2) facilitating the team process. These priorities entail four specific leadership roles, which are identified in Exhibit 17-5.</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628266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426782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Where do leaders get their power—that is, their right and capacity to influence work actions or decisions? Five sources of leader power have been identified: legitimate, coercive, reward, expert, and referent. </a:t>
            </a:r>
          </a:p>
          <a:p>
            <a:pPr eaLnBrk="1" hangingPunct="1"/>
            <a:endParaRPr lang="en-US" dirty="0" smtClean="0">
              <a:cs typeface="Arial" charset="0"/>
            </a:endParaRPr>
          </a:p>
          <a:p>
            <a:pPr eaLnBrk="1" hangingPunct="1"/>
            <a:r>
              <a:rPr lang="en-US" b="1" dirty="0" smtClean="0">
                <a:cs typeface="Arial" charset="0"/>
              </a:rPr>
              <a:t>Legitimate power </a:t>
            </a:r>
            <a:r>
              <a:rPr lang="en-US" dirty="0" smtClean="0">
                <a:cs typeface="Arial" charset="0"/>
              </a:rPr>
              <a:t>and authority are the same. Legitimate power represents the power a leader has as a result of his or her position in the organization. Although people in positions of authority are also likely to have reward and coercive power, legitimate power is broader than the power to coerce and reward.</a:t>
            </a:r>
          </a:p>
          <a:p>
            <a:pPr eaLnBrk="1" hangingPunct="1"/>
            <a:endParaRPr lang="en-US" dirty="0" smtClean="0">
              <a:cs typeface="Arial" charset="0"/>
            </a:endParaRPr>
          </a:p>
          <a:p>
            <a:pPr eaLnBrk="1" hangingPunct="1"/>
            <a:r>
              <a:rPr lang="en-US" b="1" dirty="0" smtClean="0">
                <a:cs typeface="Arial" charset="0"/>
              </a:rPr>
              <a:t>Coercive power </a:t>
            </a:r>
            <a:r>
              <a:rPr lang="en-US" dirty="0" smtClean="0">
                <a:cs typeface="Arial" charset="0"/>
              </a:rPr>
              <a:t>is the power a leader has to punish or control. Followers react to this power out of fear of the negative results that might occur if they don’t comply. Managers typically have some coercive power, such as being able to suspend or demote employees or to assign them work they find unpleasant or undesirable.</a:t>
            </a:r>
          </a:p>
          <a:p>
            <a:pPr eaLnBrk="1" hangingPunct="1"/>
            <a:endParaRPr lang="en-US" dirty="0" smtClean="0">
              <a:cs typeface="Arial" charset="0"/>
            </a:endParaRPr>
          </a:p>
          <a:p>
            <a:pPr eaLnBrk="1" hangingPunct="1"/>
            <a:r>
              <a:rPr lang="en-US" b="1" dirty="0" smtClean="0">
                <a:cs typeface="Arial" charset="0"/>
              </a:rPr>
              <a:t>Reward power </a:t>
            </a:r>
            <a:r>
              <a:rPr lang="en-US" dirty="0" smtClean="0">
                <a:cs typeface="Arial" charset="0"/>
              </a:rPr>
              <a:t>is the power to give positive rewards. A reward can be anything a person values such as money, favorable performance appraisals, promotions, interesting work assignments, friendly colleagues, and preferred work shifts or sales territories.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575489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Expert power </a:t>
            </a:r>
            <a:r>
              <a:rPr lang="en-US" dirty="0" smtClean="0">
                <a:cs typeface="Arial" charset="0"/>
              </a:rPr>
              <a:t>is power based on expertise, special skills, or knowledge. If an employee has skills, knowledge, or expertise that’s critical to a work group, that person’s expert power is enhanced. </a:t>
            </a:r>
          </a:p>
          <a:p>
            <a:pPr eaLnBrk="1" hangingPunct="1"/>
            <a:endParaRPr lang="en-US" dirty="0" smtClean="0">
              <a:cs typeface="Arial" charset="0"/>
            </a:endParaRPr>
          </a:p>
          <a:p>
            <a:pPr eaLnBrk="1" hangingPunct="1"/>
            <a:r>
              <a:rPr lang="en-US" dirty="0" smtClean="0">
                <a:cs typeface="Arial" charset="0"/>
              </a:rPr>
              <a:t>Finally, </a:t>
            </a:r>
            <a:r>
              <a:rPr lang="en-US" b="1" dirty="0" smtClean="0">
                <a:cs typeface="Arial" charset="0"/>
              </a:rPr>
              <a:t>referent power </a:t>
            </a:r>
            <a:r>
              <a:rPr lang="en-US" dirty="0" smtClean="0">
                <a:cs typeface="Arial" charset="0"/>
              </a:rPr>
              <a:t>is the power that arises because of a person’s desirable resources or personal traits. If I admire you and want to be associated with you, you can exercise power over me because I want to please you. Referent power develops out of admiration of another and a desire to be like that person.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969324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“Honesty is absolutely essential to leadership. If people are going to follow someone willingly, whether it be into battle or into the boardroom, they first want to assure themselves that the person is worthy of their trust.” In addition to being honest, credible leaders are competent and inspiring. They are personally able to effectively communicate their confidence and enthusiasm. Thus, followers judge a leader’s </a:t>
            </a:r>
            <a:r>
              <a:rPr lang="en-US" b="1" dirty="0" smtClean="0">
                <a:cs typeface="Arial" charset="0"/>
              </a:rPr>
              <a:t>credibility </a:t>
            </a:r>
            <a:r>
              <a:rPr lang="en-US" dirty="0" smtClean="0">
                <a:cs typeface="Arial" charset="0"/>
              </a:rPr>
              <a:t>in terms of his or her honesty, competence, and ability to inspire.</a:t>
            </a:r>
          </a:p>
          <a:p>
            <a:pPr eaLnBrk="1" hangingPunct="1"/>
            <a:endParaRPr lang="en-US" dirty="0" smtClean="0">
              <a:cs typeface="Arial" charset="0"/>
            </a:endParaRPr>
          </a:p>
          <a:p>
            <a:pPr eaLnBrk="1" hangingPunct="1"/>
            <a:r>
              <a:rPr lang="en-US" dirty="0" smtClean="0">
                <a:cs typeface="Arial" charset="0"/>
              </a:rPr>
              <a:t>Trust is closely entwined with the concept of credibility, and, in fact, the terms are often used interchangeably. </a:t>
            </a:r>
            <a:r>
              <a:rPr lang="en-US" b="1" dirty="0" smtClean="0">
                <a:cs typeface="Arial" charset="0"/>
              </a:rPr>
              <a:t>Trust </a:t>
            </a:r>
            <a:r>
              <a:rPr lang="en-US" dirty="0" smtClean="0">
                <a:cs typeface="Arial" charset="0"/>
              </a:rPr>
              <a:t>is defined as the belief in the integrity, character, and ability of a leader. Followers who trust a leader are willing to be vulnerable to the leader’s actions because they are confident that their rights and interests will not be abused.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999187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Research has identified five dimensions that make up the concept of trust:</a:t>
            </a:r>
          </a:p>
          <a:p>
            <a:pPr eaLnBrk="1" hangingPunct="1"/>
            <a:endParaRPr lang="en-US" dirty="0" smtClean="0">
              <a:cs typeface="Arial" charset="0"/>
            </a:endParaRPr>
          </a:p>
          <a:p>
            <a:pPr eaLnBrk="1" hangingPunct="1"/>
            <a:r>
              <a:rPr lang="en-US" dirty="0" smtClean="0">
                <a:cs typeface="Arial" charset="0"/>
              </a:rPr>
              <a:t>• </a:t>
            </a:r>
            <a:r>
              <a:rPr lang="en-US" i="1" dirty="0" smtClean="0">
                <a:cs typeface="Arial" charset="0"/>
              </a:rPr>
              <a:t>Integrity: </a:t>
            </a:r>
            <a:r>
              <a:rPr lang="en-US" dirty="0" smtClean="0">
                <a:cs typeface="Arial" charset="0"/>
              </a:rPr>
              <a:t>honesty and truthfulness</a:t>
            </a:r>
          </a:p>
          <a:p>
            <a:pPr eaLnBrk="1" hangingPunct="1"/>
            <a:r>
              <a:rPr lang="en-US" dirty="0" smtClean="0">
                <a:cs typeface="Arial" charset="0"/>
              </a:rPr>
              <a:t>• </a:t>
            </a:r>
            <a:r>
              <a:rPr lang="en-US" i="1" dirty="0" smtClean="0">
                <a:cs typeface="Arial" charset="0"/>
              </a:rPr>
              <a:t>Competence: </a:t>
            </a:r>
            <a:r>
              <a:rPr lang="en-US" dirty="0" smtClean="0">
                <a:cs typeface="Arial" charset="0"/>
              </a:rPr>
              <a:t>technical and interpersonal knowledge and skills</a:t>
            </a:r>
          </a:p>
          <a:p>
            <a:pPr eaLnBrk="1" hangingPunct="1"/>
            <a:r>
              <a:rPr lang="en-US" dirty="0" smtClean="0">
                <a:cs typeface="Arial" charset="0"/>
              </a:rPr>
              <a:t>• </a:t>
            </a:r>
            <a:r>
              <a:rPr lang="en-US" i="1" dirty="0" smtClean="0">
                <a:cs typeface="Arial" charset="0"/>
              </a:rPr>
              <a:t>Consistency: </a:t>
            </a:r>
            <a:r>
              <a:rPr lang="en-US" dirty="0" smtClean="0">
                <a:cs typeface="Arial" charset="0"/>
              </a:rPr>
              <a:t>reliability, predictability, and good judgment in handling situations</a:t>
            </a:r>
          </a:p>
          <a:p>
            <a:pPr eaLnBrk="1" hangingPunct="1"/>
            <a:r>
              <a:rPr lang="en-US" dirty="0" smtClean="0">
                <a:cs typeface="Arial" charset="0"/>
              </a:rPr>
              <a:t>• </a:t>
            </a:r>
            <a:r>
              <a:rPr lang="en-US" i="1" dirty="0" smtClean="0">
                <a:cs typeface="Arial" charset="0"/>
              </a:rPr>
              <a:t>Loyalty: </a:t>
            </a:r>
            <a:r>
              <a:rPr lang="en-US" dirty="0" smtClean="0">
                <a:cs typeface="Arial" charset="0"/>
              </a:rPr>
              <a:t>willingness to protect a person, physically and emotionally</a:t>
            </a:r>
          </a:p>
          <a:p>
            <a:pPr eaLnBrk="1" hangingPunct="1"/>
            <a:r>
              <a:rPr lang="en-US" dirty="0" smtClean="0">
                <a:cs typeface="Arial" charset="0"/>
              </a:rPr>
              <a:t>• </a:t>
            </a:r>
            <a:r>
              <a:rPr lang="en-US" i="1" dirty="0" smtClean="0">
                <a:cs typeface="Arial" charset="0"/>
              </a:rPr>
              <a:t>Openness: </a:t>
            </a:r>
            <a:r>
              <a:rPr lang="en-US" dirty="0" smtClean="0">
                <a:cs typeface="Arial" charset="0"/>
              </a:rPr>
              <a:t>willingness to share ideas and information freely</a:t>
            </a:r>
          </a:p>
          <a:p>
            <a:pPr eaLnBrk="1" hangingPunct="1"/>
            <a:endParaRPr lang="en-US" dirty="0" smtClean="0">
              <a:cs typeface="Arial" charset="0"/>
            </a:endParaRPr>
          </a:p>
          <a:p>
            <a:pPr eaLnBrk="1" hangingPunct="1"/>
            <a:r>
              <a:rPr lang="en-US" dirty="0" smtClean="0">
                <a:cs typeface="Arial" charset="0"/>
              </a:rPr>
              <a:t>Of these five dimensions, integrity seems to be the most critical when someone assesses another’s trustworthiness.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63405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Leadership research in the 1920s and 1930s focused on isolating leader traits—that is, characteristics—that would differentiate leaders from nonleaders. Some of the traits studied included physical stature, appearance, social class, emotional stability, fluency of speech, and sociability. Despite the best efforts of researchers, it proved impossible to identify a set of traits that would </a:t>
            </a:r>
            <a:r>
              <a:rPr lang="en-US" i="1" dirty="0" smtClean="0">
                <a:cs typeface="Arial" charset="0"/>
              </a:rPr>
              <a:t>always </a:t>
            </a:r>
            <a:r>
              <a:rPr lang="en-US" dirty="0" smtClean="0">
                <a:cs typeface="Arial" charset="0"/>
              </a:rPr>
              <a:t>differentiate a leader (the person)</a:t>
            </a:r>
            <a:r>
              <a:rPr lang="en-US" baseline="0" dirty="0" smtClean="0">
                <a:cs typeface="Arial" charset="0"/>
              </a:rPr>
              <a:t> </a:t>
            </a:r>
            <a:r>
              <a:rPr lang="en-US" dirty="0" smtClean="0">
                <a:cs typeface="Arial" charset="0"/>
              </a:rPr>
              <a:t>from a nonleader.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075480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Given the importance of trust to effective leadership, how can leaders build trust? Exhibit 17-6 lists some suggestions.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275215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They’re developing budgets, scheduling workloads, controlling inventories,</a:t>
            </a:r>
            <a:r>
              <a:rPr lang="en-US" baseline="0" dirty="0" smtClean="0">
                <a:cs typeface="Arial" charset="0"/>
              </a:rPr>
              <a:t> </a:t>
            </a:r>
            <a:r>
              <a:rPr lang="en-US" dirty="0" smtClean="0">
                <a:cs typeface="Arial" charset="0"/>
              </a:rPr>
              <a:t>solving quality problems, and engaging in similar activities that until very recently were viewed exclusively as part of the manager’s job.</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065668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One general conclusion that surfaces from leadership research is that effective leaders do not use a single style. They adjust their style to the situation. Although not mentioned explicitly, national culture is certainly an important situational variable in determining which leadership style will be most effective. What works in China isn’t likely to be effective in France or Canada. For instance, one study of Asian leadership</a:t>
            </a:r>
          </a:p>
          <a:p>
            <a:pPr eaLnBrk="1" hangingPunct="1"/>
            <a:r>
              <a:rPr lang="en-US" dirty="0" smtClean="0">
                <a:cs typeface="Arial" charset="0"/>
              </a:rPr>
              <a:t>styles revealed that Asian managers preferred leaders who were competent decision makers, effective communicators, and supportive of employees.</a:t>
            </a:r>
          </a:p>
          <a:p>
            <a:pPr eaLnBrk="1" hangingPunct="1"/>
            <a:endParaRPr lang="en-US" dirty="0" smtClean="0">
              <a:cs typeface="Arial" charset="0"/>
            </a:endParaRPr>
          </a:p>
          <a:p>
            <a:pPr eaLnBrk="1" hangingPunct="1"/>
            <a:r>
              <a:rPr lang="en-US" dirty="0" smtClean="0">
                <a:cs typeface="Arial" charset="0"/>
              </a:rPr>
              <a:t>National culture affects leadership style because it influences how followers will respond. Leaders can’t (and shouldn’t) just choose their styles randomly. They’re constrained by the cultural conditions their followers have come to expect.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1714731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Given the importance of trust to effective leadership, how can leaders build trust? Exhibit 17-6 lists some suggestions. </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Based on “Leadership Across Cultures,” </a:t>
            </a:r>
            <a:r>
              <a:rPr lang="en-US" sz="1200" i="1" kern="1200" dirty="0" smtClean="0">
                <a:solidFill>
                  <a:schemeClr val="tx1"/>
                </a:solidFill>
                <a:effectLst/>
                <a:latin typeface="+mn-lt"/>
                <a:ea typeface="+mn-ea"/>
                <a:cs typeface="+mn-cs"/>
              </a:rPr>
              <a:t>Harvard Business Review</a:t>
            </a:r>
            <a:r>
              <a:rPr lang="en-US" sz="1200" kern="1200" dirty="0" smtClean="0">
                <a:solidFill>
                  <a:schemeClr val="tx1"/>
                </a:solidFill>
                <a:effectLst/>
                <a:latin typeface="+mn-lt"/>
                <a:ea typeface="+mn-ea"/>
                <a:cs typeface="+mn-cs"/>
              </a:rPr>
              <a:t>, www.hbr.org, </a:t>
            </a:r>
            <a:r>
              <a:rPr lang="en-US" sz="1200" kern="1200" smtClean="0">
                <a:solidFill>
                  <a:schemeClr val="tx1"/>
                </a:solidFill>
                <a:effectLst/>
                <a:latin typeface="+mn-lt"/>
                <a:ea typeface="+mn-ea"/>
                <a:cs typeface="+mn-cs"/>
              </a:rPr>
              <a:t>May 2015; J</a:t>
            </a:r>
            <a:r>
              <a:rPr lang="en-US" sz="1200" kern="1200" dirty="0" smtClean="0">
                <a:solidFill>
                  <a:schemeClr val="tx1"/>
                </a:solidFill>
                <a:effectLst/>
                <a:latin typeface="+mn-lt"/>
                <a:ea typeface="+mn-ea"/>
                <a:cs typeface="+mn-cs"/>
              </a:rPr>
              <a:t>. C. Kennedy, “Leadership in Malaysia: Traditional Values, International Outlook,” </a:t>
            </a:r>
            <a:r>
              <a:rPr lang="en-US" sz="1200" i="1" kern="1200" dirty="0" smtClean="0">
                <a:solidFill>
                  <a:schemeClr val="tx1"/>
                </a:solidFill>
                <a:effectLst/>
                <a:latin typeface="+mn-lt"/>
                <a:ea typeface="+mn-ea"/>
                <a:cs typeface="+mn-cs"/>
              </a:rPr>
              <a:t>Academy of Management Executive</a:t>
            </a:r>
            <a:r>
              <a:rPr lang="en-US" sz="1200" kern="1200" dirty="0" smtClean="0">
                <a:solidFill>
                  <a:schemeClr val="tx1"/>
                </a:solidFill>
                <a:effectLst/>
                <a:latin typeface="+mn-lt"/>
                <a:ea typeface="+mn-ea"/>
                <a:cs typeface="+mn-cs"/>
              </a:rPr>
              <a:t>, August 2002, pp. 15–17; F. C. Brodbeck, M. Frese, and M. Javidan, “Leadership Made in Germany: Low on Compassion, High on Performance,” </a:t>
            </a:r>
            <a:r>
              <a:rPr lang="en-US" sz="1200" i="1" kern="1200" dirty="0" smtClean="0">
                <a:solidFill>
                  <a:schemeClr val="tx1"/>
                </a:solidFill>
                <a:effectLst/>
                <a:latin typeface="+mn-lt"/>
                <a:ea typeface="+mn-ea"/>
                <a:cs typeface="+mn-cs"/>
              </a:rPr>
              <a:t>Academy of Management Executives</a:t>
            </a:r>
            <a:r>
              <a:rPr lang="en-US" sz="1200" kern="1200" dirty="0" smtClean="0">
                <a:solidFill>
                  <a:schemeClr val="tx1"/>
                </a:solidFill>
                <a:effectLst/>
                <a:latin typeface="+mn-lt"/>
                <a:ea typeface="+mn-ea"/>
                <a:cs typeface="+mn-cs"/>
              </a:rPr>
              <a:t>, February 2002, pp. 16–29; M. F. Peterson and J. G. Hunt, “International Perspectives on International Leadership,” </a:t>
            </a:r>
            <a:r>
              <a:rPr lang="en-US" sz="1200" i="1" kern="1200" dirty="0" smtClean="0">
                <a:solidFill>
                  <a:schemeClr val="tx1"/>
                </a:solidFill>
                <a:effectLst/>
                <a:latin typeface="+mn-lt"/>
                <a:ea typeface="+mn-ea"/>
                <a:cs typeface="+mn-cs"/>
              </a:rPr>
              <a:t>Leadership Quarterly</a:t>
            </a:r>
            <a:r>
              <a:rPr lang="en-US" sz="1200" kern="1200" dirty="0" smtClean="0">
                <a:solidFill>
                  <a:schemeClr val="tx1"/>
                </a:solidFill>
                <a:effectLst/>
                <a:latin typeface="+mn-lt"/>
                <a:ea typeface="+mn-ea"/>
                <a:cs typeface="+mn-cs"/>
              </a:rPr>
              <a:t>, Fall 1997, pp. 203–231; R. J. House and R. N. Aditya, “The Social Scientific Study of Leadership: Quo Vadis?” </a:t>
            </a:r>
            <a:r>
              <a:rPr lang="en-US" sz="1200" i="1" kern="1200" dirty="0" smtClean="0">
                <a:solidFill>
                  <a:schemeClr val="tx1"/>
                </a:solidFill>
                <a:effectLst/>
                <a:latin typeface="+mn-lt"/>
                <a:ea typeface="+mn-ea"/>
                <a:cs typeface="+mn-cs"/>
              </a:rPr>
              <a:t>Journal of Management</a:t>
            </a:r>
            <a:r>
              <a:rPr lang="en-US" sz="1200" kern="1200" dirty="0" smtClean="0">
                <a:solidFill>
                  <a:schemeClr val="tx1"/>
                </a:solidFill>
                <a:effectLst/>
                <a:latin typeface="+mn-lt"/>
                <a:ea typeface="+mn-ea"/>
                <a:cs typeface="+mn-cs"/>
              </a:rPr>
              <a:t>, vol. 23, no. 3, 1997, p. 463; and R. J. House, “Leadership in the Twenty-First Century,” in </a:t>
            </a:r>
            <a:r>
              <a:rPr lang="en-US" sz="1200" i="1" kern="1200" dirty="0" smtClean="0">
                <a:solidFill>
                  <a:schemeClr val="tx1"/>
                </a:solidFill>
                <a:effectLst/>
                <a:latin typeface="+mn-lt"/>
                <a:ea typeface="+mn-ea"/>
                <a:cs typeface="+mn-cs"/>
              </a:rPr>
              <a:t>The Changing Nature of Work</a:t>
            </a:r>
            <a:r>
              <a:rPr lang="en-US" sz="1200" kern="1200" dirty="0" smtClean="0">
                <a:solidFill>
                  <a:schemeClr val="tx1"/>
                </a:solidFill>
                <a:effectLst/>
                <a:latin typeface="+mn-lt"/>
                <a:ea typeface="+mn-ea"/>
                <a:cs typeface="+mn-cs"/>
              </a:rPr>
              <a:t>, ed. A Howard (San Francisco: Jossey-Bass, 1995), p. 442. </a:t>
            </a:r>
            <a:endParaRPr lang="en-US" dirty="0" smtClean="0">
              <a:effectLst/>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051746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Evidence indicates that leadership training is more likely to be successful with individuals who are high self-monitors than with low self-monitors.</a:t>
            </a:r>
          </a:p>
          <a:p>
            <a:pPr eaLnBrk="1" hangingPunct="1"/>
            <a:endParaRPr lang="en-US" dirty="0" smtClean="0">
              <a:cs typeface="Arial" charset="0"/>
            </a:endParaRPr>
          </a:p>
          <a:p>
            <a:pPr eaLnBrk="1" hangingPunct="1"/>
            <a:r>
              <a:rPr lang="en-US" dirty="0" smtClean="0">
                <a:cs typeface="Arial" charset="0"/>
              </a:rPr>
              <a:t>Such individuals have the flexibility to change their behavior as different situations may require. In addition, organizations may find that individuals with higher levels of a trait called motivation to lead are more receptive to leadership development opportunities.</a:t>
            </a:r>
          </a:p>
          <a:p>
            <a:pPr eaLnBrk="1" hangingPunct="1"/>
            <a:endParaRPr lang="en-US" dirty="0" smtClean="0">
              <a:cs typeface="Arial" charset="0"/>
            </a:endParaRPr>
          </a:p>
          <a:p>
            <a:r>
              <a:rPr lang="en-US" sz="1200" kern="1200" dirty="0" smtClean="0">
                <a:solidFill>
                  <a:schemeClr val="tx1"/>
                </a:solidFill>
                <a:effectLst/>
                <a:latin typeface="+mn-lt"/>
                <a:ea typeface="+mn-ea"/>
                <a:cs typeface="+mn-cs"/>
              </a:rPr>
              <a:t>Certain individual, job, and organizational variables can act as “substitutes for leadership,” negating the influence of the leader. For instance, follower characteristics such as experience, training, professional orientation, or need for independence can neutralize the effect of leadership. These characteristics can replace the employee’s need for a leader’s support or ability to create structure and reduce task ambiguity. Similarly, jobs that are inherently unambiguous and routine or intrinsically satisfying may place fewer demands on leaders. Finally, such organizational characteristics as explicit formalized goals, rigid rules and procedures, or cohesive work groups can substitute for formal leadership.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285796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A leader is someone who can influence others and who has managerial authority. Leadership is a process of leading a group and influencing that group to achieve its goals. Managers should be leaders because leading is one of the four management functions.</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Early attempts to define leadership traits were unsuccessful although later attempts found seven traits associated with leadership. The University of Iowa studies explored three leadership styles. The only conclusion was that group members were more satisfied under a democratic</a:t>
            </a:r>
            <a:r>
              <a:rPr lang="en-US" baseline="0" dirty="0" smtClean="0">
                <a:cs typeface="Arial" charset="0"/>
              </a:rPr>
              <a:t> </a:t>
            </a:r>
            <a:r>
              <a:rPr lang="en-US" dirty="0" smtClean="0">
                <a:cs typeface="Arial" charset="0"/>
              </a:rPr>
              <a:t>leader than under an autocratic one. </a:t>
            </a:r>
          </a:p>
          <a:p>
            <a:pPr eaLnBrk="1" hangingPunct="1"/>
            <a:endParaRPr lang="en-US" dirty="0" smtClean="0">
              <a:cs typeface="Arial" charset="0"/>
            </a:endParaRPr>
          </a:p>
          <a:p>
            <a:pPr eaLnBrk="1" hangingPunct="1"/>
            <a:r>
              <a:rPr lang="en-US" dirty="0" smtClean="0">
                <a:cs typeface="Arial" charset="0"/>
              </a:rPr>
              <a:t>The Ohio State studies identified two dimensions of leader behavior—initiating structure and consideration. A leader high in both those dimensions at times achieved high group task performance and high group member satisfaction, but not always. </a:t>
            </a:r>
          </a:p>
          <a:p>
            <a:pPr eaLnBrk="1" hangingPunct="1"/>
            <a:endParaRPr lang="en-US" dirty="0" smtClean="0">
              <a:cs typeface="Arial" charset="0"/>
            </a:endParaRPr>
          </a:p>
          <a:p>
            <a:pPr eaLnBrk="1" hangingPunct="1"/>
            <a:r>
              <a:rPr lang="en-US" dirty="0" smtClean="0">
                <a:cs typeface="Arial" charset="0"/>
              </a:rPr>
              <a:t>The University of Michigan studies looked at employee</a:t>
            </a:r>
            <a:r>
              <a:rPr lang="en-US" baseline="0" dirty="0" smtClean="0">
                <a:cs typeface="Arial" charset="0"/>
              </a:rPr>
              <a:t> </a:t>
            </a:r>
            <a:r>
              <a:rPr lang="en-US" dirty="0" smtClean="0">
                <a:cs typeface="Arial" charset="0"/>
              </a:rPr>
              <a:t>oriented leaders and production</a:t>
            </a:r>
            <a:r>
              <a:rPr lang="en-US" baseline="0" dirty="0" smtClean="0">
                <a:cs typeface="Arial" charset="0"/>
              </a:rPr>
              <a:t> </a:t>
            </a:r>
            <a:r>
              <a:rPr lang="en-US" dirty="0" smtClean="0">
                <a:cs typeface="Arial" charset="0"/>
              </a:rPr>
              <a:t>oriented leaders. They concluded that leaders who were employee oriented could get high group productivity and high group member satisfaction.</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The Managerial Grid looked at leaders’ concern for production and concern for people, and identified five leader styles. Although it suggested that a leader who was high in concern for production and high in concern for people was the best, there was no substantive evidence for that conclusion. As the behavioral studies showed, a leader’s behavior has a dual nature: a focus on the task and a focus on the people.</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Fiedler’s model attempted to define the best style to use in particular situations. He measured leader style—relationship oriented or task oriented—using the least-preferred coworker questionnaire. Fiedler also assumed a leader’s style was fixed. He measured three contingency dimensions: leader–member relations, task structure, and position power. The model suggests that task oriented leaders performed best in very favorable and very unfavorable situations, </a:t>
            </a:r>
            <a:r>
              <a:rPr lang="en-US" smtClean="0">
                <a:cs typeface="Arial" charset="0"/>
              </a:rPr>
              <a:t>and relationship</a:t>
            </a:r>
            <a:r>
              <a:rPr lang="en-US" sz="1200" kern="1200" smtClean="0">
                <a:solidFill>
                  <a:schemeClr val="tx1"/>
                </a:solidFill>
                <a:latin typeface="+mn-lt"/>
                <a:ea typeface="+mn-ea"/>
                <a:cs typeface="+mn-cs"/>
              </a:rPr>
              <a:t>-</a:t>
            </a:r>
            <a:r>
              <a:rPr lang="en-US" smtClean="0">
                <a:cs typeface="Arial" charset="0"/>
              </a:rPr>
              <a:t>oriented </a:t>
            </a:r>
            <a:r>
              <a:rPr lang="en-US" dirty="0" smtClean="0">
                <a:cs typeface="Arial" charset="0"/>
              </a:rPr>
              <a:t>leaders performed best in moderately favorable situations.</a:t>
            </a:r>
          </a:p>
          <a:p>
            <a:pPr eaLnBrk="1" hangingPunct="1"/>
            <a:endParaRPr lang="en-US" dirty="0" smtClean="0">
              <a:cs typeface="Arial" charset="0"/>
            </a:endParaRPr>
          </a:p>
          <a:p>
            <a:pPr eaLnBrk="1" hangingPunct="1"/>
            <a:r>
              <a:rPr lang="en-US" dirty="0" smtClean="0">
                <a:cs typeface="Arial" charset="0"/>
              </a:rPr>
              <a:t>Hersey and Blanchard’s situational leadership theory focused on followers’ readiness. They identified four leadership styles: telling (high task-low relationship), selling (high task-high relationship), participating (low task-high relationship), and delegating (low task-low relationship). They also identified four stages of readiness: unable and unwilling (use telling style), unable but willing (use selling style), able but unwilling (use participative style), and able and willing (use delegating style).</a:t>
            </a:r>
          </a:p>
          <a:p>
            <a:pPr eaLnBrk="1" hangingPunct="1"/>
            <a:endParaRPr lang="en-US" dirty="0" smtClean="0">
              <a:cs typeface="Arial" charset="0"/>
            </a:endParaRPr>
          </a:p>
          <a:p>
            <a:pPr eaLnBrk="1" hangingPunct="1"/>
            <a:r>
              <a:rPr lang="en-US" dirty="0" smtClean="0">
                <a:cs typeface="Arial" charset="0"/>
              </a:rPr>
              <a:t>The path-goal model developed by Robert House identified four leadership behaviors: directive, supportive, participative, and achievement-oriented. He assumed that a leader can and should be able to use any of these styles. The two situational contingency variables were found in the environment and in the follower. Essentially the path-goal model says that a leader should provide direction and support as needed; that is, structure the path so the followers can achieve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Leader-member exchange theory (LMX) says that leaders create in-groups and outgroups and those in the in-group will have higher performance ratings, less turnover, and greater job satisfaction. A transactional leader exchanges rewards for productivity where a transformational leader stimulates and inspires followers to achieve goals.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A charismatic leader is an enthusiastic and self-confident leader whose personality and actions influence people to behave in certain ways. People can learn to be charismatic. A visionary leader is able to create and articulate a realistic, credible, and attractive vision of the future.</a:t>
            </a:r>
            <a:r>
              <a:rPr lang="en-US" baseline="0" dirty="0" smtClean="0">
                <a:cs typeface="Arial" charset="0"/>
              </a:rPr>
              <a:t> </a:t>
            </a:r>
            <a:r>
              <a:rPr lang="en-US" dirty="0" smtClean="0">
                <a:cs typeface="Arial" charset="0"/>
              </a:rPr>
              <a:t>A team leader has two priorities: manage the team’s external boundary and facilitate the team process. Four leader roles are involved: liaison with external constituencies, troubleshooter, conflict manager, and coach.</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five sources of a leader’s power are legitimate (authority or position), coercive (punish or control), reward (give positive rewards), expert (special expertise, skills, or knowledge), and referent (desirable resources or traits). Today’s leaders face the issues of managing power, developing trust, empowering employees, leading across cultures, and becoming an effective leader.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Based on S. A. Kirkpatrick and E. A. Locke, “Leadership: Do Traits Really Matter?” </a:t>
            </a:r>
            <a:r>
              <a:rPr lang="en-US" sz="1200" i="1" kern="1200" dirty="0" smtClean="0">
                <a:solidFill>
                  <a:schemeClr val="tx1"/>
                </a:solidFill>
                <a:effectLst/>
                <a:latin typeface="+mn-lt"/>
                <a:ea typeface="+mn-ea"/>
                <a:cs typeface="+mn-cs"/>
              </a:rPr>
              <a:t>Academy of Management Executive, </a:t>
            </a:r>
            <a:r>
              <a:rPr lang="en-US" sz="1200" kern="1200" dirty="0" smtClean="0">
                <a:solidFill>
                  <a:schemeClr val="tx1"/>
                </a:solidFill>
                <a:effectLst/>
                <a:latin typeface="+mn-lt"/>
                <a:ea typeface="+mn-ea"/>
                <a:cs typeface="+mn-cs"/>
              </a:rPr>
              <a:t>May 1991, pp. 48–60;T. A. Judge, J. E. Bono, R. Ilies, and M. W. Gerhardt, “Personality and Leadership: A Qualitative and Quantitative Review,” </a:t>
            </a:r>
            <a:r>
              <a:rPr lang="en-US" sz="1200" i="1" kern="1200" dirty="0" smtClean="0">
                <a:solidFill>
                  <a:schemeClr val="tx1"/>
                </a:solidFill>
                <a:effectLst/>
                <a:latin typeface="+mn-lt"/>
                <a:ea typeface="+mn-ea"/>
                <a:cs typeface="+mn-cs"/>
              </a:rPr>
              <a:t>Journal of Applied Psychology</a:t>
            </a:r>
            <a:r>
              <a:rPr lang="en-US" sz="1200" kern="1200" dirty="0" smtClean="0">
                <a:solidFill>
                  <a:schemeClr val="tx1"/>
                </a:solidFill>
                <a:effectLst/>
                <a:latin typeface="+mn-lt"/>
                <a:ea typeface="+mn-ea"/>
                <a:cs typeface="+mn-cs"/>
              </a:rPr>
              <a:t>, August 2002, pp. 765–780; and R. L. Schaumberg and F. J. Flynn, “Uneasy Lies the Head That Wears the Crown: The Link Between Guilt Proneness and Leadership,” </a:t>
            </a:r>
            <a:r>
              <a:rPr lang="en-US" sz="1200" i="1" kern="1200" dirty="0" smtClean="0">
                <a:solidFill>
                  <a:schemeClr val="tx1"/>
                </a:solidFill>
                <a:effectLst/>
                <a:latin typeface="+mn-lt"/>
                <a:ea typeface="+mn-ea"/>
                <a:cs typeface="+mn-cs"/>
              </a:rPr>
              <a:t>Journal of Personality and Social Psychology</a:t>
            </a:r>
            <a:r>
              <a:rPr lang="en-US" sz="1200" kern="1200" dirty="0" smtClean="0">
                <a:solidFill>
                  <a:schemeClr val="tx1"/>
                </a:solidFill>
                <a:effectLst/>
                <a:latin typeface="+mn-lt"/>
                <a:ea typeface="+mn-ea"/>
                <a:cs typeface="+mn-cs"/>
              </a:rPr>
              <a:t>, August 2012, pp. 327–342.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088772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Leadership research in the 1920s and 1930s focused on isolating leader traits—that is, characteristics—that would differentiate leaders from nonleaders. Some of the traits studied included physical stature, appearance, social class, emotional stability, fluency of speech, and sociability. Despite the best efforts of researchers, it proved impossible to identify a set of traits that would </a:t>
            </a:r>
            <a:r>
              <a:rPr lang="en-US" i="1" dirty="0" smtClean="0">
                <a:cs typeface="Arial" charset="0"/>
              </a:rPr>
              <a:t>always </a:t>
            </a:r>
            <a:r>
              <a:rPr lang="en-US" dirty="0" smtClean="0">
                <a:cs typeface="Arial" charset="0"/>
              </a:rPr>
              <a:t>differentiate a leader (the person)</a:t>
            </a:r>
            <a:r>
              <a:rPr lang="en-US" baseline="0" dirty="0" smtClean="0">
                <a:cs typeface="Arial" charset="0"/>
              </a:rPr>
              <a:t> </a:t>
            </a:r>
            <a:r>
              <a:rPr lang="en-US" dirty="0" smtClean="0">
                <a:cs typeface="Arial" charset="0"/>
              </a:rPr>
              <a:t>from a nonleader.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0016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t>
            </a:r>
            <a:r>
              <a:rPr lang="en-US" b="1" dirty="0" smtClean="0">
                <a:cs typeface="Arial" charset="0"/>
              </a:rPr>
              <a:t>autocratic style </a:t>
            </a:r>
            <a:r>
              <a:rPr lang="en-US" dirty="0" smtClean="0">
                <a:cs typeface="Arial" charset="0"/>
              </a:rPr>
              <a:t>described a leader who dictated work methods, made unilateral decisions, and limited employee participation. The </a:t>
            </a:r>
            <a:r>
              <a:rPr lang="en-US" b="1" dirty="0" smtClean="0">
                <a:cs typeface="Arial" charset="0"/>
              </a:rPr>
              <a:t>democratic style </a:t>
            </a:r>
            <a:r>
              <a:rPr lang="en-US" dirty="0" smtClean="0">
                <a:cs typeface="Arial" charset="0"/>
              </a:rPr>
              <a:t>described a leader who involved employees in decision-making, delegated authority, and used feedback as an opportunity for coaching employees. Finally, the </a:t>
            </a:r>
            <a:r>
              <a:rPr lang="en-US" b="1" dirty="0" smtClean="0">
                <a:cs typeface="Arial" charset="0"/>
              </a:rPr>
              <a:t>laissez-faire style </a:t>
            </a:r>
            <a:r>
              <a:rPr lang="en-US" dirty="0" smtClean="0">
                <a:cs typeface="Arial" charset="0"/>
              </a:rPr>
              <a:t>leader let the group make decisions and complete the work in whatever way it saw fit. The researchers’ results seemed to indicate that the democratic style contributed to both good quantity and quality of work.</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64553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Ohio State studies identified two important dimensions of leader behavior. The first was called </a:t>
            </a:r>
            <a:r>
              <a:rPr lang="en-US" b="1" dirty="0" smtClean="0">
                <a:cs typeface="Arial" charset="0"/>
              </a:rPr>
              <a:t>initiating structure</a:t>
            </a:r>
            <a:r>
              <a:rPr lang="en-US" dirty="0" smtClean="0">
                <a:cs typeface="Arial" charset="0"/>
              </a:rPr>
              <a:t>, which referred to the extent to which a leader defined his or her role and the roles of group members in attaining goals. It included behaviors</a:t>
            </a:r>
            <a:r>
              <a:rPr lang="en-US" baseline="0" dirty="0" smtClean="0">
                <a:cs typeface="Arial" charset="0"/>
              </a:rPr>
              <a:t> </a:t>
            </a:r>
            <a:r>
              <a:rPr lang="en-US" dirty="0" smtClean="0">
                <a:cs typeface="Arial" charset="0"/>
              </a:rPr>
              <a:t>that involved attempts to organize work, work relationships, and goals. The second was called </a:t>
            </a:r>
            <a:r>
              <a:rPr lang="en-US" b="1" dirty="0" smtClean="0">
                <a:cs typeface="Arial" charset="0"/>
              </a:rPr>
              <a:t>consideration</a:t>
            </a:r>
            <a:r>
              <a:rPr lang="en-US" dirty="0" smtClean="0">
                <a:cs typeface="Arial" charset="0"/>
              </a:rPr>
              <a:t>, which was defined as the extent to which a leader had work relationships characterized by mutual trust and respect for group members’ ideas and feelings. A leader who was high in consideration helped group members with personal problems, was friendly and approachable, and treated all</a:t>
            </a:r>
            <a:r>
              <a:rPr lang="en-US" baseline="0" dirty="0" smtClean="0">
                <a:cs typeface="Arial" charset="0"/>
              </a:rPr>
              <a:t> </a:t>
            </a:r>
            <a:r>
              <a:rPr lang="en-US" dirty="0" smtClean="0">
                <a:cs typeface="Arial" charset="0"/>
              </a:rPr>
              <a:t>group members as equals. He or she showed concern for (was considerate of) his or her followers’ comfort, well-being, status, and satisfaction.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Research found that a leader who was high in both initiating structure and consideration (a </a:t>
            </a:r>
            <a:r>
              <a:rPr lang="en-US" sz="1200" b="1" kern="1200" dirty="0" smtClean="0">
                <a:solidFill>
                  <a:schemeClr val="tx1"/>
                </a:solidFill>
                <a:effectLst/>
                <a:latin typeface="+mn-lt"/>
                <a:ea typeface="+mn-ea"/>
                <a:cs typeface="+mn-cs"/>
              </a:rPr>
              <a:t>high–high leader</a:t>
            </a:r>
            <a:r>
              <a:rPr lang="en-US" sz="1200" kern="1200" dirty="0" smtClean="0">
                <a:solidFill>
                  <a:schemeClr val="tx1"/>
                </a:solidFill>
                <a:effectLst/>
                <a:latin typeface="+mn-lt"/>
                <a:ea typeface="+mn-ea"/>
                <a:cs typeface="+mn-cs"/>
              </a:rPr>
              <a:t>) sometimes achieved high group task performance and high group member satisfaction, but not always.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71885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Leadership studies conducted at the University of Michigan at about the same time as those done at Ohio State also hoped to identify behavioral characteristics of leaders that were related to performance effectiveness. The Michigan group also came up with two dimensions of leadership behavior, which they labeled employee oriented and production oriented.</a:t>
            </a:r>
          </a:p>
          <a:p>
            <a:pPr eaLnBrk="1" hangingPunct="1"/>
            <a:endParaRPr lang="en-US" dirty="0" smtClean="0">
              <a:cs typeface="Arial" charset="0"/>
            </a:endParaRPr>
          </a:p>
          <a:p>
            <a:pPr eaLnBrk="1" hangingPunct="1"/>
            <a:r>
              <a:rPr lang="en-US" dirty="0" smtClean="0">
                <a:cs typeface="Arial" charset="0"/>
              </a:rPr>
              <a:t>Leaders who were </a:t>
            </a:r>
            <a:r>
              <a:rPr lang="en-US" i="1" dirty="0" smtClean="0">
                <a:cs typeface="Arial" charset="0"/>
              </a:rPr>
              <a:t>employee oriented </a:t>
            </a:r>
            <a:r>
              <a:rPr lang="en-US" dirty="0" smtClean="0">
                <a:cs typeface="Arial" charset="0"/>
              </a:rPr>
              <a:t>were described as emphasizing interpersonal relationships. The </a:t>
            </a:r>
            <a:r>
              <a:rPr lang="en-US" i="1" dirty="0" smtClean="0">
                <a:cs typeface="Arial" charset="0"/>
              </a:rPr>
              <a:t>production-oriented </a:t>
            </a:r>
            <a:r>
              <a:rPr lang="en-US" dirty="0" smtClean="0">
                <a:cs typeface="Arial" charset="0"/>
              </a:rPr>
              <a:t>leaders, in contrast, tended to emphasize the task aspects of the job. Unlike the other studies, the Michigan researchers concluded that leaders who were employee oriented were able to get high group productivity and high group member satisfaction.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23349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behavioral dimensions from these early leadership studies provided the basis for the development of a two-dimensional grid for appraising</a:t>
            </a:r>
            <a:r>
              <a:rPr lang="en-US" baseline="0" dirty="0" smtClean="0">
                <a:cs typeface="Arial" charset="0"/>
              </a:rPr>
              <a:t> </a:t>
            </a:r>
            <a:r>
              <a:rPr lang="en-US" dirty="0" smtClean="0">
                <a:cs typeface="Arial" charset="0"/>
              </a:rPr>
              <a:t>leadership styles. This </a:t>
            </a:r>
            <a:r>
              <a:rPr lang="en-US" b="1" dirty="0" smtClean="0">
                <a:cs typeface="Arial" charset="0"/>
              </a:rPr>
              <a:t>managerial grid </a:t>
            </a:r>
            <a:r>
              <a:rPr lang="en-US" dirty="0" smtClean="0">
                <a:cs typeface="Arial" charset="0"/>
              </a:rPr>
              <a:t>used the behavioral dimensions “concern for people” (the vertical part of the grid) and “concern for production” (the horizontal part of the grid) and evaluated a leader’s use of these behaviors, ranking them on a scale from 1 (low) to 9 (high).</a:t>
            </a:r>
          </a:p>
          <a:p>
            <a:pPr eaLnBrk="1" hangingPunct="1"/>
            <a:endParaRPr lang="en-US" dirty="0" smtClean="0">
              <a:cs typeface="Arial" charset="0"/>
            </a:endParaRPr>
          </a:p>
          <a:p>
            <a:pPr eaLnBrk="1" hangingPunct="1"/>
            <a:r>
              <a:rPr lang="en-US" dirty="0" smtClean="0">
                <a:cs typeface="Arial" charset="0"/>
              </a:rPr>
              <a:t>Although the grid had 81 potential categories into which a leader’s behavioral style might fall, only five styles were named: impoverished management (1,1 or low concern for production, low concern for people), task management (9,1 or high concern for production, low concern for people), middle-of-the-road management (5,5 or medium concern for production, medium concern for people), country club management (1,9 or low concern for production, high concern for people), and team management (9,9 or high concern for production, high concern for people). </a:t>
            </a:r>
            <a:r>
              <a:rPr lang="en-US" smtClean="0">
                <a:cs typeface="Arial" charset="0"/>
              </a:rPr>
              <a:t>Of these five </a:t>
            </a:r>
            <a:r>
              <a:rPr lang="en-US" dirty="0" smtClean="0">
                <a:cs typeface="Arial" charset="0"/>
              </a:rPr>
              <a:t>styles, the researchers concluded that managers performed best when using a 9,9 style.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798390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6/10/2025</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6/10/2025</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6/10/2025</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22491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6/10/2025</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6/10/2025</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6/10/2025</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6/10/2025</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6/10/2025</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6/10/2025</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6/10/2025</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6/10/2025</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17</a:t>
            </a:r>
          </a:p>
        </p:txBody>
      </p:sp>
      <p:sp>
        <p:nvSpPr>
          <p:cNvPr id="4" name="Text Placeholder 3"/>
          <p:cNvSpPr>
            <a:spLocks noGrp="1"/>
          </p:cNvSpPr>
          <p:nvPr>
            <p:ph type="body" sz="quarter" idx="15"/>
          </p:nvPr>
        </p:nvSpPr>
        <p:spPr/>
        <p:txBody>
          <a:bodyPr/>
          <a:lstStyle/>
          <a:p>
            <a:r>
              <a:rPr lang="en-US" dirty="0"/>
              <a:t>Being an Effective Leader</a:t>
            </a:r>
          </a:p>
        </p:txBody>
      </p:sp>
      <p:pic>
        <p:nvPicPr>
          <p:cNvPr id="9" name="Picture 8"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a:t>
            </a:r>
            <a:r>
              <a:rPr lang="en-US" altLang="en-US" sz="1200" dirty="0" smtClean="0">
                <a:latin typeface="Verdana" pitchFamily="34" charset="0"/>
                <a:ea typeface="Verdana" pitchFamily="34" charset="0"/>
                <a:cs typeface="Verdana" pitchFamily="34" charset="0"/>
              </a:rPr>
              <a:t>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02387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of Michigan Studies</a:t>
            </a:r>
            <a:endParaRPr lang="en-US" dirty="0"/>
          </a:p>
        </p:txBody>
      </p:sp>
      <p:sp>
        <p:nvSpPr>
          <p:cNvPr id="3" name="Content Placeholder 2"/>
          <p:cNvSpPr>
            <a:spLocks noGrp="1"/>
          </p:cNvSpPr>
          <p:nvPr>
            <p:ph idx="1"/>
          </p:nvPr>
        </p:nvSpPr>
        <p:spPr/>
        <p:txBody>
          <a:bodyPr/>
          <a:lstStyle/>
          <a:p>
            <a:r>
              <a:rPr lang="en-US" sz="2800" dirty="0" smtClean="0"/>
              <a:t>Two dimensions of leadership:</a:t>
            </a:r>
          </a:p>
          <a:p>
            <a:pPr lvl="1"/>
            <a:r>
              <a:rPr lang="en-US" sz="2800" dirty="0" smtClean="0"/>
              <a:t>Employee oriented</a:t>
            </a:r>
          </a:p>
          <a:p>
            <a:pPr lvl="1"/>
            <a:r>
              <a:rPr lang="en-US" sz="2800" dirty="0" smtClean="0"/>
              <a:t>Production oriented</a:t>
            </a:r>
          </a:p>
        </p:txBody>
      </p:sp>
    </p:spTree>
    <p:extLst>
      <p:ext uri="{BB962C8B-B14F-4D97-AF65-F5344CB8AC3E}">
        <p14:creationId xmlns:p14="http://schemas.microsoft.com/office/powerpoint/2010/main" val="179924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Managerial Grid</a:t>
            </a:r>
            <a:endParaRPr lang="en-US" dirty="0"/>
          </a:p>
        </p:txBody>
      </p:sp>
      <p:sp>
        <p:nvSpPr>
          <p:cNvPr id="3" name="Content Placeholder 2"/>
          <p:cNvSpPr>
            <a:spLocks noGrp="1"/>
          </p:cNvSpPr>
          <p:nvPr>
            <p:ph idx="1"/>
          </p:nvPr>
        </p:nvSpPr>
        <p:spPr/>
        <p:txBody>
          <a:bodyPr/>
          <a:lstStyle/>
          <a:p>
            <a:r>
              <a:rPr lang="en-US" sz="2800" b="1" dirty="0" smtClean="0"/>
              <a:t>Managerial grid</a:t>
            </a:r>
            <a:r>
              <a:rPr lang="en-US" sz="2800" dirty="0" smtClean="0"/>
              <a:t>: a </a:t>
            </a:r>
            <a:r>
              <a:rPr lang="en-US" sz="2800" dirty="0"/>
              <a:t>two-dimensional grid for appraising leadership </a:t>
            </a:r>
            <a:r>
              <a:rPr lang="en-US" sz="2800" dirty="0" smtClean="0"/>
              <a:t>styles</a:t>
            </a:r>
          </a:p>
        </p:txBody>
      </p:sp>
    </p:spTree>
    <p:extLst>
      <p:ext uri="{BB962C8B-B14F-4D97-AF65-F5344CB8AC3E}">
        <p14:creationId xmlns:p14="http://schemas.microsoft.com/office/powerpoint/2010/main" val="57668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394228"/>
          </a:xfrm>
        </p:spPr>
        <p:txBody>
          <a:bodyPr/>
          <a:lstStyle/>
          <a:p>
            <a:r>
              <a:rPr lang="en-US" sz="2800" dirty="0" smtClean="0"/>
              <a:t>Exhibit </a:t>
            </a:r>
            <a:r>
              <a:rPr lang="mr-IN" sz="2800" dirty="0" smtClean="0"/>
              <a:t>17-</a:t>
            </a:r>
            <a:r>
              <a:rPr lang="en-US" sz="2800" dirty="0" smtClean="0"/>
              <a:t>2: Behavioral Theories of Leadership</a:t>
            </a:r>
          </a:p>
        </p:txBody>
      </p:sp>
      <p:graphicFrame>
        <p:nvGraphicFramePr>
          <p:cNvPr id="4" name="Table 3"/>
          <p:cNvGraphicFramePr>
            <a:graphicFrameLocks noGrp="1"/>
          </p:cNvGraphicFramePr>
          <p:nvPr/>
        </p:nvGraphicFramePr>
        <p:xfrm>
          <a:off x="304800" y="1143000"/>
          <a:ext cx="8686800" cy="5003800"/>
        </p:xfrm>
        <a:graphic>
          <a:graphicData uri="http://schemas.openxmlformats.org/drawingml/2006/table">
            <a:tbl>
              <a:tblPr firstRow="1" bandRow="1">
                <a:tableStyleId>{3B4B98B0-60AC-42C2-AFA5-B58CD77FA1E5}</a:tableStyleId>
              </a:tblPr>
              <a:tblGrid>
                <a:gridCol w="13716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40">
                <a:tc>
                  <a:txBody>
                    <a:bodyPr/>
                    <a:lstStyle/>
                    <a:p>
                      <a:r>
                        <a:rPr lang="en-US" sz="1400" dirty="0" smtClean="0"/>
                        <a:t>Study</a:t>
                      </a:r>
                      <a:endParaRPr lang="en-US" sz="1400" dirty="0"/>
                    </a:p>
                  </a:txBody>
                  <a:tcPr/>
                </a:tc>
                <a:tc>
                  <a:txBody>
                    <a:bodyPr/>
                    <a:lstStyle/>
                    <a:p>
                      <a:r>
                        <a:rPr lang="en-US" sz="1400" dirty="0" smtClean="0"/>
                        <a:t>Behavioral Dimension</a:t>
                      </a:r>
                      <a:endParaRPr lang="en-US" sz="1400" dirty="0"/>
                    </a:p>
                  </a:txBody>
                  <a:tcPr/>
                </a:tc>
                <a:tc>
                  <a:txBody>
                    <a:bodyPr/>
                    <a:lstStyle/>
                    <a:p>
                      <a:r>
                        <a:rPr lang="en-US" sz="1400" dirty="0" smtClean="0"/>
                        <a:t>Conclusion</a:t>
                      </a:r>
                      <a:endParaRPr lang="en-US" sz="1400" dirty="0"/>
                    </a:p>
                  </a:txBody>
                  <a:tcPr/>
                </a:tc>
                <a:extLst>
                  <a:ext uri="{0D108BD9-81ED-4DB2-BD59-A6C34878D82A}">
                    <a16:rowId xmlns:a16="http://schemas.microsoft.com/office/drawing/2014/main" val="10000"/>
                  </a:ext>
                </a:extLst>
              </a:tr>
              <a:tr h="370840">
                <a:tc>
                  <a:txBody>
                    <a:bodyPr/>
                    <a:lstStyle/>
                    <a:p>
                      <a:r>
                        <a:rPr lang="en-US" sz="1400" dirty="0" smtClean="0"/>
                        <a:t>University of Iowa</a:t>
                      </a:r>
                      <a:endParaRPr lang="en-US" sz="1400" dirty="0"/>
                    </a:p>
                  </a:txBody>
                  <a:tcPr/>
                </a:tc>
                <a:tc>
                  <a:txBody>
                    <a:bodyPr/>
                    <a:lstStyle/>
                    <a:p>
                      <a:r>
                        <a:rPr lang="en-US" sz="1400" i="1" kern="1200" dirty="0" smtClean="0">
                          <a:solidFill>
                            <a:schemeClr val="tx1"/>
                          </a:solidFill>
                          <a:effectLst/>
                          <a:latin typeface="+mn-lt"/>
                          <a:ea typeface="+mn-ea"/>
                          <a:cs typeface="+mn-cs"/>
                        </a:rPr>
                        <a:t>Democratic style: </a:t>
                      </a:r>
                      <a:r>
                        <a:rPr lang="en-US" sz="1400" kern="1200" dirty="0" smtClean="0">
                          <a:solidFill>
                            <a:schemeClr val="tx1"/>
                          </a:solidFill>
                          <a:effectLst/>
                          <a:latin typeface="+mn-lt"/>
                          <a:ea typeface="+mn-ea"/>
                          <a:cs typeface="+mn-cs"/>
                        </a:rPr>
                        <a:t>involving subordinates, delegating authority, and encouraging participation </a:t>
                      </a:r>
                      <a:endParaRPr lang="en-US" sz="1400" dirty="0" smtClean="0"/>
                    </a:p>
                    <a:p>
                      <a:r>
                        <a:rPr lang="en-US" sz="1400" i="1" kern="1200" dirty="0" smtClean="0">
                          <a:solidFill>
                            <a:schemeClr val="tx1"/>
                          </a:solidFill>
                          <a:effectLst/>
                          <a:latin typeface="+mn-lt"/>
                          <a:ea typeface="+mn-ea"/>
                          <a:cs typeface="+mn-cs"/>
                        </a:rPr>
                        <a:t>Autocratic style: </a:t>
                      </a:r>
                      <a:r>
                        <a:rPr lang="en-US" sz="1400" kern="1200" dirty="0" smtClean="0">
                          <a:solidFill>
                            <a:schemeClr val="tx1"/>
                          </a:solidFill>
                          <a:effectLst/>
                          <a:latin typeface="+mn-lt"/>
                          <a:ea typeface="+mn-ea"/>
                          <a:cs typeface="+mn-cs"/>
                        </a:rPr>
                        <a:t>dictating work methods, centralizing decision making, and limiting participation </a:t>
                      </a:r>
                      <a:endParaRPr lang="en-US" sz="1400" dirty="0" smtClean="0"/>
                    </a:p>
                    <a:p>
                      <a:r>
                        <a:rPr lang="en-US" sz="1400" i="1" kern="1200" dirty="0" smtClean="0">
                          <a:solidFill>
                            <a:schemeClr val="tx1"/>
                          </a:solidFill>
                          <a:effectLst/>
                          <a:latin typeface="+mn-lt"/>
                          <a:ea typeface="+mn-ea"/>
                          <a:cs typeface="+mn-cs"/>
                        </a:rPr>
                        <a:t>Laissez-faire style: </a:t>
                      </a:r>
                      <a:r>
                        <a:rPr lang="en-US" sz="1400" kern="1200" dirty="0" smtClean="0">
                          <a:solidFill>
                            <a:schemeClr val="tx1"/>
                          </a:solidFill>
                          <a:effectLst/>
                          <a:latin typeface="+mn-lt"/>
                          <a:ea typeface="+mn-ea"/>
                          <a:cs typeface="+mn-cs"/>
                        </a:rPr>
                        <a:t>giving group freedom to make decisions and complete work </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Democratic style of leadership was most effective, although later studies showed mixed results.</a:t>
                      </a:r>
                      <a:endParaRPr lang="en-US" sz="1400" dirty="0" smtClean="0"/>
                    </a:p>
                  </a:txBody>
                  <a:tcPr/>
                </a:tc>
                <a:extLst>
                  <a:ext uri="{0D108BD9-81ED-4DB2-BD59-A6C34878D82A}">
                    <a16:rowId xmlns:a16="http://schemas.microsoft.com/office/drawing/2014/main" val="10001"/>
                  </a:ext>
                </a:extLst>
              </a:tr>
              <a:tr h="370840">
                <a:tc>
                  <a:txBody>
                    <a:bodyPr/>
                    <a:lstStyle/>
                    <a:p>
                      <a:r>
                        <a:rPr lang="en-US" sz="1400" dirty="0" smtClean="0"/>
                        <a:t>Ohio State</a:t>
                      </a:r>
                      <a:endParaRPr lang="en-US" sz="1400" dirty="0"/>
                    </a:p>
                  </a:txBody>
                  <a:tcPr/>
                </a:tc>
                <a:tc>
                  <a:txBody>
                    <a:bodyPr/>
                    <a:lstStyle/>
                    <a:p>
                      <a:r>
                        <a:rPr lang="en-US" sz="1400" i="1" kern="1200" dirty="0" smtClean="0">
                          <a:solidFill>
                            <a:schemeClr val="tx1"/>
                          </a:solidFill>
                          <a:effectLst/>
                          <a:latin typeface="+mn-lt"/>
                          <a:ea typeface="+mn-ea"/>
                          <a:cs typeface="+mn-cs"/>
                        </a:rPr>
                        <a:t>Consideration: </a:t>
                      </a:r>
                      <a:r>
                        <a:rPr lang="en-US" sz="1400" kern="1200" dirty="0" smtClean="0">
                          <a:solidFill>
                            <a:schemeClr val="tx1"/>
                          </a:solidFill>
                          <a:effectLst/>
                          <a:latin typeface="+mn-lt"/>
                          <a:ea typeface="+mn-ea"/>
                          <a:cs typeface="+mn-cs"/>
                        </a:rPr>
                        <a:t>being considerate of followers’ ideas and feelings </a:t>
                      </a:r>
                      <a:endParaRPr lang="en-US" sz="1400" dirty="0" smtClean="0"/>
                    </a:p>
                    <a:p>
                      <a:r>
                        <a:rPr lang="en-US" sz="1400" i="1" kern="1200" dirty="0" smtClean="0">
                          <a:solidFill>
                            <a:schemeClr val="tx1"/>
                          </a:solidFill>
                          <a:effectLst/>
                          <a:latin typeface="+mn-lt"/>
                          <a:ea typeface="+mn-ea"/>
                          <a:cs typeface="+mn-cs"/>
                        </a:rPr>
                        <a:t>Initiating structure: </a:t>
                      </a:r>
                      <a:r>
                        <a:rPr lang="en-US" sz="1400" kern="1200" dirty="0" smtClean="0">
                          <a:solidFill>
                            <a:schemeClr val="tx1"/>
                          </a:solidFill>
                          <a:effectLst/>
                          <a:latin typeface="+mn-lt"/>
                          <a:ea typeface="+mn-ea"/>
                          <a:cs typeface="+mn-cs"/>
                        </a:rPr>
                        <a:t>structuring work and work relationships to meet job goals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High–high leader (high in consideration and high in initiating structure) achieved high subordinate performance and satisfaction, but not in all situations.</a:t>
                      </a:r>
                      <a:endParaRPr lang="en-US" sz="1400" dirty="0" smtClean="0"/>
                    </a:p>
                  </a:txBody>
                  <a:tcPr/>
                </a:tc>
                <a:extLst>
                  <a:ext uri="{0D108BD9-81ED-4DB2-BD59-A6C34878D82A}">
                    <a16:rowId xmlns:a16="http://schemas.microsoft.com/office/drawing/2014/main" val="10002"/>
                  </a:ext>
                </a:extLst>
              </a:tr>
              <a:tr h="370840">
                <a:tc>
                  <a:txBody>
                    <a:bodyPr/>
                    <a:lstStyle/>
                    <a:p>
                      <a:r>
                        <a:rPr lang="en-US" sz="1400" dirty="0" smtClean="0"/>
                        <a:t>University of Michigan</a:t>
                      </a:r>
                      <a:endParaRPr lang="en-US" sz="1400" dirty="0"/>
                    </a:p>
                  </a:txBody>
                  <a:tcPr/>
                </a:tc>
                <a:tc>
                  <a:txBody>
                    <a:bodyPr/>
                    <a:lstStyle/>
                    <a:p>
                      <a:r>
                        <a:rPr lang="en-US" sz="1400" i="1" kern="1200" dirty="0" smtClean="0">
                          <a:solidFill>
                            <a:schemeClr val="tx1"/>
                          </a:solidFill>
                          <a:effectLst/>
                          <a:latin typeface="+mn-lt"/>
                          <a:ea typeface="+mn-ea"/>
                          <a:cs typeface="+mn-cs"/>
                        </a:rPr>
                        <a:t>Employee oriented: </a:t>
                      </a:r>
                      <a:r>
                        <a:rPr lang="en-US" sz="1400" kern="1200" dirty="0" smtClean="0">
                          <a:solidFill>
                            <a:schemeClr val="tx1"/>
                          </a:solidFill>
                          <a:effectLst/>
                          <a:latin typeface="+mn-lt"/>
                          <a:ea typeface="+mn-ea"/>
                          <a:cs typeface="+mn-cs"/>
                        </a:rPr>
                        <a:t>emphasized interpersonal relationships and taking care of employees’ needs </a:t>
                      </a:r>
                      <a:endParaRPr lang="en-US" sz="1400" dirty="0" smtClean="0"/>
                    </a:p>
                    <a:p>
                      <a:r>
                        <a:rPr lang="en-US" sz="1400" i="1" kern="1200" dirty="0" smtClean="0">
                          <a:solidFill>
                            <a:schemeClr val="tx1"/>
                          </a:solidFill>
                          <a:effectLst/>
                          <a:latin typeface="+mn-lt"/>
                          <a:ea typeface="+mn-ea"/>
                          <a:cs typeface="+mn-cs"/>
                        </a:rPr>
                        <a:t>Production oriented: </a:t>
                      </a:r>
                      <a:r>
                        <a:rPr lang="en-US" sz="1400" kern="1200" dirty="0" smtClean="0">
                          <a:solidFill>
                            <a:schemeClr val="tx1"/>
                          </a:solidFill>
                          <a:effectLst/>
                          <a:latin typeface="+mn-lt"/>
                          <a:ea typeface="+mn-ea"/>
                          <a:cs typeface="+mn-cs"/>
                        </a:rPr>
                        <a:t>emphasized technical or task aspects of job</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Employee-oriented leaders were associated with high group productivity and higher job satisfaction.</a:t>
                      </a:r>
                      <a:endParaRPr lang="en-US" sz="1400" dirty="0" smtClean="0"/>
                    </a:p>
                  </a:txBody>
                  <a:tcPr/>
                </a:tc>
                <a:extLst>
                  <a:ext uri="{0D108BD9-81ED-4DB2-BD59-A6C34878D82A}">
                    <a16:rowId xmlns:a16="http://schemas.microsoft.com/office/drawing/2014/main" val="10003"/>
                  </a:ext>
                </a:extLst>
              </a:tr>
              <a:tr h="370840">
                <a:tc>
                  <a:txBody>
                    <a:bodyPr/>
                    <a:lstStyle/>
                    <a:p>
                      <a:r>
                        <a:rPr lang="en-US" sz="1400" dirty="0" smtClean="0"/>
                        <a:t>Managerial Grid</a:t>
                      </a:r>
                      <a:endParaRPr lang="en-US" sz="1400" dirty="0"/>
                    </a:p>
                  </a:txBody>
                  <a:tcPr/>
                </a:tc>
                <a:tc>
                  <a:txBody>
                    <a:bodyPr/>
                    <a:lstStyle/>
                    <a:p>
                      <a:r>
                        <a:rPr lang="en-US" sz="1400" i="1" kern="1200" dirty="0" smtClean="0">
                          <a:solidFill>
                            <a:schemeClr val="tx1"/>
                          </a:solidFill>
                          <a:effectLst/>
                          <a:latin typeface="+mn-lt"/>
                          <a:ea typeface="+mn-ea"/>
                          <a:cs typeface="+mn-cs"/>
                        </a:rPr>
                        <a:t>Concern for people: </a:t>
                      </a:r>
                      <a:r>
                        <a:rPr lang="en-US" sz="1400" kern="1200" dirty="0" smtClean="0">
                          <a:solidFill>
                            <a:schemeClr val="tx1"/>
                          </a:solidFill>
                          <a:effectLst/>
                          <a:latin typeface="+mn-lt"/>
                          <a:ea typeface="+mn-ea"/>
                          <a:cs typeface="+mn-cs"/>
                        </a:rPr>
                        <a:t>measured leader’s concern for subordinates on a scale of 1 to 9 (low to high) </a:t>
                      </a:r>
                      <a:endParaRPr lang="en-US" sz="1400" dirty="0" smtClean="0"/>
                    </a:p>
                    <a:p>
                      <a:r>
                        <a:rPr lang="en-US" sz="1400" i="1" kern="1200" dirty="0" smtClean="0">
                          <a:solidFill>
                            <a:schemeClr val="tx1"/>
                          </a:solidFill>
                          <a:effectLst/>
                          <a:latin typeface="+mn-lt"/>
                          <a:ea typeface="+mn-ea"/>
                          <a:cs typeface="+mn-cs"/>
                        </a:rPr>
                        <a:t>Concern for production: </a:t>
                      </a:r>
                      <a:r>
                        <a:rPr lang="en-US" sz="1400" kern="1200" dirty="0" smtClean="0">
                          <a:solidFill>
                            <a:schemeClr val="tx1"/>
                          </a:solidFill>
                          <a:effectLst/>
                          <a:latin typeface="+mn-lt"/>
                          <a:ea typeface="+mn-ea"/>
                          <a:cs typeface="+mn-cs"/>
                        </a:rPr>
                        <a:t>measured leader’s concern for getting job done on a scale of 1 to 9 (low to high)</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Leaders performed best with a 9,9 style (high concern for production and high concern for people).</a:t>
                      </a:r>
                      <a:endParaRPr lang="en-US" sz="1400" dirty="0" smtClean="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CONTINGENCY </a:t>
            </a:r>
            <a:r>
              <a:rPr lang="en-US" dirty="0"/>
              <a:t>theories of leadership</a:t>
            </a:r>
            <a:endParaRPr lang="en-US" dirty="0"/>
          </a:p>
        </p:txBody>
      </p:sp>
      <p:sp>
        <p:nvSpPr>
          <p:cNvPr id="3" name="Content Placeholder 2"/>
          <p:cNvSpPr>
            <a:spLocks noGrp="1"/>
          </p:cNvSpPr>
          <p:nvPr>
            <p:ph idx="1"/>
          </p:nvPr>
        </p:nvSpPr>
        <p:spPr/>
        <p:txBody>
          <a:bodyPr/>
          <a:lstStyle/>
          <a:p>
            <a:r>
              <a:rPr lang="en-US" sz="2400" dirty="0"/>
              <a:t>we examine three contingency theories—Fiedler</a:t>
            </a:r>
            <a:r>
              <a:rPr lang="en-US" sz="2400" dirty="0" smtClean="0"/>
              <a:t>,</a:t>
            </a:r>
          </a:p>
          <a:p>
            <a:pPr marL="0" indent="0">
              <a:buNone/>
            </a:pPr>
            <a:r>
              <a:rPr lang="en-US" sz="2400" dirty="0" smtClean="0"/>
              <a:t> Hersey-Blanchard</a:t>
            </a:r>
            <a:r>
              <a:rPr lang="en-US" sz="2400" dirty="0"/>
              <a:t>, and path-goal</a:t>
            </a:r>
            <a:r>
              <a:rPr lang="en-US" sz="2400" dirty="0" smtClean="0"/>
              <a:t>.</a:t>
            </a:r>
          </a:p>
          <a:p>
            <a:r>
              <a:rPr lang="en-US" sz="2400" dirty="0" smtClean="0"/>
              <a:t> </a:t>
            </a:r>
            <a:r>
              <a:rPr lang="en-US" sz="2400" dirty="0"/>
              <a:t>Each looks at </a:t>
            </a:r>
            <a:r>
              <a:rPr lang="en-US" sz="2400" dirty="0" smtClean="0"/>
              <a:t>defining </a:t>
            </a:r>
            <a:r>
              <a:rPr lang="en-US" sz="2400" dirty="0"/>
              <a:t>leadership style and the </a:t>
            </a:r>
            <a:r>
              <a:rPr lang="en-US" sz="2400" dirty="0" smtClean="0"/>
              <a:t>situation and </a:t>
            </a:r>
            <a:r>
              <a:rPr lang="en-US" sz="2400" dirty="0"/>
              <a:t>attempts to answer the </a:t>
            </a:r>
            <a:r>
              <a:rPr lang="en-US" sz="2400" i="1" dirty="0"/>
              <a:t>if-then </a:t>
            </a:r>
            <a:r>
              <a:rPr lang="en-US" sz="2400" dirty="0"/>
              <a:t>contingencies (that is, </a:t>
            </a:r>
            <a:r>
              <a:rPr lang="en-US" sz="2400" i="1" dirty="0"/>
              <a:t>if </a:t>
            </a:r>
            <a:r>
              <a:rPr lang="en-US" sz="2400" dirty="0"/>
              <a:t>this is the context </a:t>
            </a:r>
            <a:r>
              <a:rPr lang="en-US" sz="2400" dirty="0" smtClean="0"/>
              <a:t>or situation</a:t>
            </a:r>
            <a:r>
              <a:rPr lang="en-US" sz="2400" dirty="0"/>
              <a:t>, </a:t>
            </a:r>
            <a:r>
              <a:rPr lang="en-US" sz="2400" i="1" dirty="0"/>
              <a:t>then </a:t>
            </a:r>
            <a:r>
              <a:rPr lang="en-US" sz="2400" dirty="0"/>
              <a:t>this is the best leadership style to use).</a:t>
            </a:r>
            <a:endParaRPr lang="en-US" sz="2400" dirty="0"/>
          </a:p>
        </p:txBody>
      </p:sp>
    </p:spTree>
    <p:extLst>
      <p:ext uri="{BB962C8B-B14F-4D97-AF65-F5344CB8AC3E}">
        <p14:creationId xmlns:p14="http://schemas.microsoft.com/office/powerpoint/2010/main" val="283811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Fiedler Model</a:t>
            </a:r>
            <a:endParaRPr lang="en-US" dirty="0"/>
          </a:p>
        </p:txBody>
      </p:sp>
      <p:sp>
        <p:nvSpPr>
          <p:cNvPr id="3" name="Content Placeholder 2"/>
          <p:cNvSpPr>
            <a:spLocks noGrp="1"/>
          </p:cNvSpPr>
          <p:nvPr>
            <p:ph idx="1"/>
          </p:nvPr>
        </p:nvSpPr>
        <p:spPr/>
        <p:txBody>
          <a:bodyPr/>
          <a:lstStyle/>
          <a:p>
            <a:r>
              <a:rPr lang="en-US" sz="2800" b="1" dirty="0" smtClean="0"/>
              <a:t>Fiedler contingency model</a:t>
            </a:r>
            <a:r>
              <a:rPr lang="en-US" sz="2800" dirty="0" smtClean="0"/>
              <a:t>: a </a:t>
            </a:r>
            <a:r>
              <a:rPr lang="en-US" sz="2800" dirty="0"/>
              <a:t>leadership theory proposing that </a:t>
            </a:r>
            <a:r>
              <a:rPr lang="en-US" sz="2800" dirty="0" smtClean="0"/>
              <a:t>effective </a:t>
            </a:r>
            <a:r>
              <a:rPr lang="en-US" sz="2800" dirty="0"/>
              <a:t>group performance depends on the proper match between a leader’s style and the degree to which the situation allows the leader to control and </a:t>
            </a:r>
            <a:r>
              <a:rPr lang="en-US" sz="2800" dirty="0" smtClean="0"/>
              <a:t>influence</a:t>
            </a:r>
          </a:p>
          <a:p>
            <a:r>
              <a:rPr lang="en-US" sz="2800" b="1" dirty="0"/>
              <a:t>L</a:t>
            </a:r>
            <a:r>
              <a:rPr lang="en-US" sz="2800" b="1" dirty="0" smtClean="0"/>
              <a:t>east-preferred </a:t>
            </a:r>
            <a:r>
              <a:rPr lang="en-US" sz="2800" b="1" dirty="0"/>
              <a:t>coworker (LPC) </a:t>
            </a:r>
            <a:r>
              <a:rPr lang="en-US" sz="2800" b="1" dirty="0" smtClean="0"/>
              <a:t>questionnaire</a:t>
            </a:r>
            <a:r>
              <a:rPr lang="en-US" sz="2800" dirty="0" smtClean="0"/>
              <a:t>:</a:t>
            </a:r>
            <a:r>
              <a:rPr lang="en-US" sz="2800" dirty="0"/>
              <a:t/>
            </a:r>
            <a:br>
              <a:rPr lang="en-US" sz="2800" dirty="0"/>
            </a:br>
            <a:r>
              <a:rPr lang="en-US" sz="2800" dirty="0" smtClean="0"/>
              <a:t>a </a:t>
            </a:r>
            <a:r>
              <a:rPr lang="en-US" sz="2800" dirty="0"/>
              <a:t>questionnaire that measures whether a leader is task or relationship </a:t>
            </a:r>
            <a:r>
              <a:rPr lang="en-US" sz="2800" dirty="0" smtClean="0"/>
              <a:t>oriented.</a:t>
            </a:r>
            <a:endParaRPr lang="en-US" sz="2800" dirty="0" smtClean="0"/>
          </a:p>
        </p:txBody>
      </p:sp>
    </p:spTree>
    <p:extLst>
      <p:ext uri="{BB962C8B-B14F-4D97-AF65-F5344CB8AC3E}">
        <p14:creationId xmlns:p14="http://schemas.microsoft.com/office/powerpoint/2010/main" val="206508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Fiedler’s Situational Contingencies</a:t>
            </a:r>
            <a:endParaRPr lang="en-US" dirty="0"/>
          </a:p>
        </p:txBody>
      </p:sp>
      <p:sp>
        <p:nvSpPr>
          <p:cNvPr id="3" name="Content Placeholder 2"/>
          <p:cNvSpPr>
            <a:spLocks noGrp="1"/>
          </p:cNvSpPr>
          <p:nvPr>
            <p:ph idx="1"/>
          </p:nvPr>
        </p:nvSpPr>
        <p:spPr/>
        <p:txBody>
          <a:bodyPr/>
          <a:lstStyle/>
          <a:p>
            <a:r>
              <a:rPr lang="en-US" sz="2800" b="1" dirty="0" smtClean="0"/>
              <a:t>Leader–member relations</a:t>
            </a:r>
            <a:r>
              <a:rPr lang="en-US" sz="2800" dirty="0" smtClean="0"/>
              <a:t>: describes </a:t>
            </a:r>
            <a:r>
              <a:rPr lang="en-US" sz="2800" dirty="0"/>
              <a:t>the degree of </a:t>
            </a:r>
            <a:r>
              <a:rPr lang="en-US" sz="2800" dirty="0" smtClean="0"/>
              <a:t>confidence</a:t>
            </a:r>
            <a:r>
              <a:rPr lang="en-US" sz="2800" dirty="0"/>
              <a:t>, trust, and respect employees have for their </a:t>
            </a:r>
            <a:r>
              <a:rPr lang="en-US" sz="2800" dirty="0" smtClean="0"/>
              <a:t>leader</a:t>
            </a:r>
          </a:p>
          <a:p>
            <a:r>
              <a:rPr lang="en-US" sz="2800" b="1" dirty="0" smtClean="0"/>
              <a:t>Task structure</a:t>
            </a:r>
            <a:r>
              <a:rPr lang="en-US" sz="2800" dirty="0" smtClean="0"/>
              <a:t>: </a:t>
            </a:r>
            <a:r>
              <a:rPr lang="en-US" sz="2800" dirty="0"/>
              <a:t>describes the degree to which</a:t>
            </a:r>
            <a:br>
              <a:rPr lang="en-US" sz="2800" dirty="0"/>
            </a:br>
            <a:r>
              <a:rPr lang="en-US" sz="2800" dirty="0"/>
              <a:t>job assignments are formalized and </a:t>
            </a:r>
            <a:r>
              <a:rPr lang="en-US" sz="2800" dirty="0" smtClean="0"/>
              <a:t>structured</a:t>
            </a:r>
          </a:p>
          <a:p>
            <a:r>
              <a:rPr lang="en-US" sz="2800" b="1" dirty="0" smtClean="0"/>
              <a:t>Position power</a:t>
            </a:r>
            <a:r>
              <a:rPr lang="en-US" sz="2800" dirty="0" smtClean="0"/>
              <a:t>: describes the degree of influence a leader has over activities such as hiring, </a:t>
            </a:r>
            <a:r>
              <a:rPr lang="en-US" sz="2800" dirty="0" smtClean="0"/>
              <a:t>firing</a:t>
            </a:r>
            <a:r>
              <a:rPr lang="en-US" sz="2800" dirty="0" smtClean="0"/>
              <a:t>, discipline, promotions, and salary increases</a:t>
            </a:r>
          </a:p>
        </p:txBody>
      </p:sp>
    </p:spTree>
    <p:extLst>
      <p:ext uri="{BB962C8B-B14F-4D97-AF65-F5344CB8AC3E}">
        <p14:creationId xmlns:p14="http://schemas.microsoft.com/office/powerpoint/2010/main" val="190768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17-</a:t>
            </a:r>
            <a:r>
              <a:rPr lang="en-US" dirty="0" smtClean="0"/>
              <a:t>3</a:t>
            </a:r>
            <a:br>
              <a:rPr lang="en-US" dirty="0" smtClean="0"/>
            </a:br>
            <a:r>
              <a:rPr lang="en-US" dirty="0" smtClean="0"/>
              <a:t>The Fiedler Model</a:t>
            </a:r>
            <a:endParaRPr lang="en-US" dirty="0"/>
          </a:p>
        </p:txBody>
      </p:sp>
      <p:pic>
        <p:nvPicPr>
          <p:cNvPr id="6" name="Picture 5" descr="In the top of model performance is shown on the vertical axis and situation favorableness is shown on the horizontal axis. In the bottom of the model the eight possible situations arising from evaluating each leadership situation in terms of the three contingency variables are shown. They are either favorable or unfavorable for the leader. "/>
          <p:cNvPicPr>
            <a:picLocks noChangeAspect="1"/>
          </p:cNvPicPr>
          <p:nvPr/>
        </p:nvPicPr>
        <p:blipFill>
          <a:blip r:embed="rId3" cstate="print"/>
          <a:stretch>
            <a:fillRect/>
          </a:stretch>
        </p:blipFill>
        <p:spPr>
          <a:xfrm>
            <a:off x="90087" y="1715632"/>
            <a:ext cx="8963827" cy="3903742"/>
          </a:xfrm>
          <a:prstGeom prst="rect">
            <a:avLst/>
          </a:prstGeom>
        </p:spPr>
      </p:pic>
      <p:sp>
        <p:nvSpPr>
          <p:cNvPr id="3" name="Text Placeholder 2"/>
          <p:cNvSpPr>
            <a:spLocks noGrp="1"/>
          </p:cNvSpPr>
          <p:nvPr>
            <p:ph type="body" sz="quarter" idx="13"/>
          </p:nvPr>
        </p:nvSpPr>
        <p:spPr/>
        <p:txBody>
          <a:bodyPr/>
          <a:lstStyle/>
          <a:p>
            <a:r>
              <a:rPr lang="en-US" sz="1600" dirty="0" smtClean="0"/>
              <a:t>Exhibit 17-3 illustrates the Fiedler Model.</a:t>
            </a:r>
            <a:endParaRPr lang="en-US" sz="1600" dirty="0"/>
          </a:p>
        </p:txBody>
      </p:sp>
    </p:spTree>
    <p:extLst>
      <p:ext uri="{BB962C8B-B14F-4D97-AF65-F5344CB8AC3E}">
        <p14:creationId xmlns:p14="http://schemas.microsoft.com/office/powerpoint/2010/main" val="1830057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Hersey and Blanchard’s Situational Leadership Style</a:t>
            </a:r>
            <a:endParaRPr lang="en-US" dirty="0"/>
          </a:p>
        </p:txBody>
      </p:sp>
      <p:sp>
        <p:nvSpPr>
          <p:cNvPr id="3" name="Content Placeholder 2"/>
          <p:cNvSpPr>
            <a:spLocks noGrp="1"/>
          </p:cNvSpPr>
          <p:nvPr>
            <p:ph idx="1"/>
          </p:nvPr>
        </p:nvSpPr>
        <p:spPr/>
        <p:txBody>
          <a:bodyPr/>
          <a:lstStyle/>
          <a:p>
            <a:r>
              <a:rPr lang="en-US" sz="2800" b="1" dirty="0" smtClean="0"/>
              <a:t>Situational leadership theory (SLT)</a:t>
            </a:r>
            <a:r>
              <a:rPr lang="en-US" sz="2800" dirty="0" smtClean="0"/>
              <a:t>: a leadership </a:t>
            </a:r>
            <a:r>
              <a:rPr lang="en-US" sz="2800" dirty="0"/>
              <a:t>contingency theory that focuses on followers’ </a:t>
            </a:r>
            <a:r>
              <a:rPr lang="en-US" sz="2800" dirty="0" smtClean="0"/>
              <a:t>readiness</a:t>
            </a:r>
            <a:endParaRPr lang="en-US" sz="2800" dirty="0"/>
          </a:p>
          <a:p>
            <a:r>
              <a:rPr lang="en-US" sz="2800" b="1" dirty="0" smtClean="0"/>
              <a:t>Readiness</a:t>
            </a:r>
            <a:r>
              <a:rPr lang="en-US" sz="2800" dirty="0" smtClean="0"/>
              <a:t>: </a:t>
            </a:r>
            <a:r>
              <a:rPr lang="en-US" sz="2800" dirty="0"/>
              <a:t>describes the degree to which</a:t>
            </a:r>
            <a:br>
              <a:rPr lang="en-US" sz="2800" dirty="0"/>
            </a:br>
            <a:r>
              <a:rPr lang="en-US" sz="2800" dirty="0"/>
              <a:t>job assignments are formalized and </a:t>
            </a:r>
            <a:r>
              <a:rPr lang="en-US" sz="2800" dirty="0" smtClean="0"/>
              <a:t>structured</a:t>
            </a:r>
          </a:p>
        </p:txBody>
      </p:sp>
    </p:spTree>
    <p:extLst>
      <p:ext uri="{BB962C8B-B14F-4D97-AF65-F5344CB8AC3E}">
        <p14:creationId xmlns:p14="http://schemas.microsoft.com/office/powerpoint/2010/main" val="514723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SLT Leadership Styles</a:t>
            </a:r>
            <a:endParaRPr lang="en-US" dirty="0"/>
          </a:p>
        </p:txBody>
      </p:sp>
      <p:sp>
        <p:nvSpPr>
          <p:cNvPr id="3" name="Content Placeholder 2"/>
          <p:cNvSpPr>
            <a:spLocks noGrp="1"/>
          </p:cNvSpPr>
          <p:nvPr>
            <p:ph idx="1"/>
          </p:nvPr>
        </p:nvSpPr>
        <p:spPr/>
        <p:txBody>
          <a:bodyPr/>
          <a:lstStyle/>
          <a:p>
            <a:r>
              <a:rPr lang="en-US" sz="2800" dirty="0" smtClean="0"/>
              <a:t>Telling </a:t>
            </a:r>
            <a:r>
              <a:rPr lang="en-US" sz="2800" dirty="0" smtClean="0">
                <a:cs typeface="Arial"/>
              </a:rPr>
              <a:t>(high </a:t>
            </a:r>
            <a:r>
              <a:rPr lang="en-US" sz="2800" dirty="0">
                <a:cs typeface="Arial"/>
              </a:rPr>
              <a:t>task–low relationship</a:t>
            </a:r>
            <a:r>
              <a:rPr lang="en-US" sz="2800" dirty="0" smtClean="0">
                <a:cs typeface="Arial"/>
              </a:rPr>
              <a:t>) </a:t>
            </a:r>
            <a:r>
              <a:rPr lang="en-US" dirty="0"/>
              <a:t>The leader defines roles and tells people what</a:t>
            </a:r>
            <a:r>
              <a:rPr lang="en-US" dirty="0" smtClean="0"/>
              <a:t>, how</a:t>
            </a:r>
            <a:r>
              <a:rPr lang="en-US" dirty="0"/>
              <a:t>, when, and where to do various tasks.</a:t>
            </a:r>
            <a:endParaRPr lang="en-US" sz="2800" dirty="0"/>
          </a:p>
          <a:p>
            <a:r>
              <a:rPr lang="en-US" sz="2800" dirty="0" smtClean="0"/>
              <a:t>Selling </a:t>
            </a:r>
            <a:r>
              <a:rPr lang="en-US" sz="2800" dirty="0">
                <a:cs typeface="Arial"/>
              </a:rPr>
              <a:t>(high </a:t>
            </a:r>
            <a:r>
              <a:rPr lang="en-US" sz="2800" dirty="0" smtClean="0">
                <a:cs typeface="Arial"/>
              </a:rPr>
              <a:t>task–high </a:t>
            </a:r>
            <a:r>
              <a:rPr lang="en-US" sz="2800" dirty="0">
                <a:cs typeface="Arial"/>
              </a:rPr>
              <a:t>relationship</a:t>
            </a:r>
            <a:r>
              <a:rPr lang="en-US" sz="2800" dirty="0" smtClean="0">
                <a:cs typeface="Arial"/>
              </a:rPr>
              <a:t>) </a:t>
            </a:r>
            <a:r>
              <a:rPr lang="en-US" dirty="0"/>
              <a:t>The leader provides both directive </a:t>
            </a:r>
            <a:r>
              <a:rPr lang="en-US" dirty="0" smtClean="0"/>
              <a:t>and supportive </a:t>
            </a:r>
            <a:r>
              <a:rPr lang="en-US" dirty="0"/>
              <a:t>behavior.</a:t>
            </a:r>
            <a:endParaRPr lang="en-US" sz="2800" dirty="0" smtClean="0"/>
          </a:p>
          <a:p>
            <a:r>
              <a:rPr lang="en-US" sz="2800" dirty="0" smtClean="0"/>
              <a:t>Participating </a:t>
            </a:r>
            <a:r>
              <a:rPr lang="en-US" sz="2800" dirty="0">
                <a:cs typeface="Arial"/>
              </a:rPr>
              <a:t>(low task–high </a:t>
            </a:r>
            <a:r>
              <a:rPr lang="en-US" sz="2800" dirty="0" smtClean="0">
                <a:cs typeface="Arial"/>
              </a:rPr>
              <a:t>relationship</a:t>
            </a:r>
            <a:r>
              <a:rPr lang="en-US" sz="2800" dirty="0" smtClean="0">
                <a:cs typeface="Arial"/>
              </a:rPr>
              <a:t>) </a:t>
            </a:r>
            <a:r>
              <a:rPr lang="en-US" dirty="0"/>
              <a:t>The leader and followers share </a:t>
            </a:r>
            <a:r>
              <a:rPr lang="en-US" dirty="0" smtClean="0"/>
              <a:t>in decision </a:t>
            </a:r>
            <a:r>
              <a:rPr lang="en-US" dirty="0"/>
              <a:t>making; the main role of the leader is facilitating and communicating</a:t>
            </a:r>
            <a:endParaRPr lang="en-US" sz="2800" dirty="0" smtClean="0"/>
          </a:p>
          <a:p>
            <a:r>
              <a:rPr lang="en-US" sz="2800" dirty="0" smtClean="0"/>
              <a:t>Delegating </a:t>
            </a:r>
            <a:r>
              <a:rPr lang="en-US" sz="2800" dirty="0" smtClean="0">
                <a:cs typeface="Arial"/>
              </a:rPr>
              <a:t>(low task–low relationship</a:t>
            </a:r>
            <a:r>
              <a:rPr lang="en-US" sz="2800" dirty="0" smtClean="0">
                <a:cs typeface="Arial"/>
              </a:rPr>
              <a:t>) </a:t>
            </a:r>
            <a:r>
              <a:rPr lang="en-US" dirty="0"/>
              <a:t>The leader provides little direction or </a:t>
            </a:r>
            <a:r>
              <a:rPr lang="en-US" dirty="0" smtClean="0"/>
              <a:t>support.</a:t>
            </a:r>
            <a:endParaRPr lang="en-US" sz="2800" dirty="0" smtClean="0"/>
          </a:p>
        </p:txBody>
      </p:sp>
    </p:spTree>
    <p:extLst>
      <p:ext uri="{BB962C8B-B14F-4D97-AF65-F5344CB8AC3E}">
        <p14:creationId xmlns:p14="http://schemas.microsoft.com/office/powerpoint/2010/main" val="42538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Stages of Follower Readiness</a:t>
            </a:r>
            <a:endParaRPr lang="en-US" dirty="0"/>
          </a:p>
        </p:txBody>
      </p:sp>
      <p:sp>
        <p:nvSpPr>
          <p:cNvPr id="3" name="Content Placeholder 2"/>
          <p:cNvSpPr>
            <a:spLocks noGrp="1"/>
          </p:cNvSpPr>
          <p:nvPr>
            <p:ph idx="1"/>
          </p:nvPr>
        </p:nvSpPr>
        <p:spPr/>
        <p:txBody>
          <a:bodyPr/>
          <a:lstStyle/>
          <a:p>
            <a:r>
              <a:rPr lang="en-US" sz="2800" dirty="0" smtClean="0"/>
              <a:t>R1: both </a:t>
            </a:r>
            <a:r>
              <a:rPr lang="en-US" sz="2800" dirty="0" smtClean="0">
                <a:cs typeface="Arial"/>
              </a:rPr>
              <a:t>unable and unwilling</a:t>
            </a:r>
            <a:endParaRPr lang="en-US" sz="2800" dirty="0"/>
          </a:p>
          <a:p>
            <a:r>
              <a:rPr lang="en-US" sz="2800" dirty="0" smtClean="0"/>
              <a:t>R2: </a:t>
            </a:r>
            <a:r>
              <a:rPr lang="en-US" sz="2800" dirty="0">
                <a:cs typeface="Arial"/>
              </a:rPr>
              <a:t>unable </a:t>
            </a:r>
            <a:r>
              <a:rPr lang="en-US" sz="2800" dirty="0" smtClean="0">
                <a:cs typeface="Arial"/>
              </a:rPr>
              <a:t>but willing</a:t>
            </a:r>
            <a:endParaRPr lang="en-US" sz="2800" dirty="0"/>
          </a:p>
          <a:p>
            <a:r>
              <a:rPr lang="en-US" sz="2800" dirty="0" smtClean="0"/>
              <a:t>R3: </a:t>
            </a:r>
            <a:r>
              <a:rPr lang="en-US" sz="2800" dirty="0" smtClean="0">
                <a:cs typeface="Arial"/>
              </a:rPr>
              <a:t>able but unwilling</a:t>
            </a:r>
          </a:p>
          <a:p>
            <a:r>
              <a:rPr lang="en-US" sz="2800" dirty="0" smtClean="0"/>
              <a:t>R4: both </a:t>
            </a:r>
            <a:r>
              <a:rPr lang="en-US" sz="2800" dirty="0" smtClean="0">
                <a:cs typeface="Arial"/>
              </a:rPr>
              <a:t>able and willing</a:t>
            </a:r>
            <a:endParaRPr lang="en-US" sz="2800" dirty="0" smtClean="0"/>
          </a:p>
        </p:txBody>
      </p:sp>
    </p:spTree>
    <p:extLst>
      <p:ext uri="{BB962C8B-B14F-4D97-AF65-F5344CB8AC3E}">
        <p14:creationId xmlns:p14="http://schemas.microsoft.com/office/powerpoint/2010/main" val="114522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pPr>
            <a:r>
              <a:rPr lang="nb-NO" sz="2400" b="1" dirty="0" smtClean="0">
                <a:solidFill>
                  <a:srgbClr val="007FA3"/>
                </a:solidFill>
              </a:rPr>
              <a:t>17.</a:t>
            </a:r>
            <a:r>
              <a:rPr lang="en-US" sz="2400" b="1" dirty="0" smtClean="0">
                <a:solidFill>
                  <a:srgbClr val="007FA3"/>
                </a:solidFill>
              </a:rPr>
              <a:t>1 </a:t>
            </a:r>
            <a:r>
              <a:rPr lang="en-US" sz="2400" b="1" dirty="0" smtClean="0"/>
              <a:t>Define </a:t>
            </a:r>
            <a:r>
              <a:rPr lang="en-US" sz="2400" dirty="0" smtClean="0"/>
              <a:t>leader and leadership.</a:t>
            </a:r>
          </a:p>
          <a:p>
            <a:pPr marL="0" indent="0">
              <a:buNone/>
            </a:pPr>
            <a:r>
              <a:rPr lang="nb-NO" sz="2400" b="1" dirty="0" smtClean="0">
                <a:solidFill>
                  <a:srgbClr val="007FA3"/>
                </a:solidFill>
              </a:rPr>
              <a:t>17.</a:t>
            </a:r>
            <a:r>
              <a:rPr lang="en-US" sz="2400" b="1" dirty="0" smtClean="0">
                <a:solidFill>
                  <a:srgbClr val="007FA3"/>
                </a:solidFill>
              </a:rPr>
              <a:t>2 </a:t>
            </a:r>
            <a:r>
              <a:rPr lang="en-US" sz="2400" b="1" dirty="0"/>
              <a:t>Compare </a:t>
            </a:r>
            <a:r>
              <a:rPr lang="en-US" sz="2400" dirty="0"/>
              <a:t>and contrast early theories of </a:t>
            </a:r>
            <a:r>
              <a:rPr lang="en-US" sz="2400" dirty="0" smtClean="0"/>
              <a:t>leadership.</a:t>
            </a:r>
          </a:p>
          <a:p>
            <a:pPr marL="685800" indent="-685800">
              <a:buNone/>
            </a:pPr>
            <a:r>
              <a:rPr lang="nb-NO" sz="2400" b="1" dirty="0" smtClean="0">
                <a:solidFill>
                  <a:srgbClr val="007FA3"/>
                </a:solidFill>
              </a:rPr>
              <a:t>17.</a:t>
            </a:r>
            <a:r>
              <a:rPr lang="en-US" sz="2400" b="1" dirty="0" smtClean="0">
                <a:solidFill>
                  <a:srgbClr val="007FA3"/>
                </a:solidFill>
              </a:rPr>
              <a:t>3 </a:t>
            </a:r>
            <a:r>
              <a:rPr lang="en-US" sz="2400" b="1" dirty="0"/>
              <a:t>Describe </a:t>
            </a:r>
            <a:r>
              <a:rPr lang="en-US" sz="2400" dirty="0"/>
              <a:t>the three major contingency theories of </a:t>
            </a:r>
            <a:r>
              <a:rPr lang="en-US" sz="2400" dirty="0" smtClean="0"/>
              <a:t>leadership.</a:t>
            </a:r>
            <a:endParaRPr lang="en-US" sz="2400" dirty="0"/>
          </a:p>
          <a:p>
            <a:pPr marL="685800" lvl="1" indent="0">
              <a:buNone/>
            </a:pPr>
            <a:r>
              <a:rPr lang="en-US" sz="2400" b="1" dirty="0" smtClean="0"/>
              <a:t>Develop </a:t>
            </a:r>
            <a:r>
              <a:rPr lang="en-US" sz="2400" b="1" dirty="0"/>
              <a:t>your skill </a:t>
            </a:r>
            <a:r>
              <a:rPr lang="en-US" sz="2400" dirty="0"/>
              <a:t>at choosing an effective leadership style</a:t>
            </a:r>
            <a:r>
              <a:rPr lang="en-US" sz="2400" dirty="0" smtClean="0"/>
              <a:t>.</a:t>
            </a:r>
          </a:p>
          <a:p>
            <a:pPr marL="0" indent="0">
              <a:buNone/>
            </a:pPr>
            <a:r>
              <a:rPr lang="nb-NO" sz="2400" b="1" dirty="0" smtClean="0">
                <a:solidFill>
                  <a:srgbClr val="007FA3"/>
                </a:solidFill>
              </a:rPr>
              <a:t>17.</a:t>
            </a:r>
            <a:r>
              <a:rPr lang="en-US" sz="2400" b="1" dirty="0" smtClean="0">
                <a:solidFill>
                  <a:srgbClr val="007FA3"/>
                </a:solidFill>
              </a:rPr>
              <a:t>4 </a:t>
            </a:r>
            <a:r>
              <a:rPr lang="en-US" sz="2400" b="1" dirty="0"/>
              <a:t>Discuss </a:t>
            </a:r>
            <a:r>
              <a:rPr lang="en-US" sz="2400" dirty="0"/>
              <a:t>contemporary issues affecting </a:t>
            </a:r>
            <a:r>
              <a:rPr lang="en-US" sz="2400" dirty="0" smtClean="0"/>
              <a:t>leadershi</a:t>
            </a:r>
            <a:r>
              <a:rPr lang="en-US" sz="2400" dirty="0"/>
              <a:t>p</a:t>
            </a:r>
            <a:r>
              <a:rPr lang="en-US" sz="2400" dirty="0" smtClean="0"/>
              <a:t>.</a:t>
            </a:r>
          </a:p>
          <a:p>
            <a:pPr marL="685800" lvl="1" indent="0">
              <a:buNone/>
            </a:pPr>
            <a:r>
              <a:rPr lang="en-US" sz="2400" b="1" dirty="0" smtClean="0"/>
              <a:t>Know how </a:t>
            </a:r>
            <a:r>
              <a:rPr lang="en-US" sz="2400" dirty="0" smtClean="0"/>
              <a:t>to </a:t>
            </a:r>
            <a:r>
              <a:rPr lang="en-US" sz="2400" dirty="0"/>
              <a:t>prepare for an effective transition to a leadership </a:t>
            </a:r>
            <a:r>
              <a:rPr lang="en-US" sz="2400" dirty="0" smtClean="0"/>
              <a:t>position.</a:t>
            </a:r>
          </a:p>
          <a:p>
            <a:pPr marL="0" indent="0">
              <a:buNone/>
            </a:pPr>
            <a:r>
              <a:rPr lang="nb-NO" sz="2400" b="1" dirty="0" smtClean="0">
                <a:solidFill>
                  <a:srgbClr val="007FA3"/>
                </a:solidFill>
              </a:rPr>
              <a:t>17.</a:t>
            </a:r>
            <a:r>
              <a:rPr lang="en-US" sz="2400" b="1" dirty="0" smtClean="0">
                <a:solidFill>
                  <a:srgbClr val="007FA3"/>
                </a:solidFill>
              </a:rPr>
              <a:t>5 </a:t>
            </a:r>
            <a:r>
              <a:rPr lang="en-US" sz="2400" b="1" dirty="0"/>
              <a:t>Describe </a:t>
            </a:r>
            <a:r>
              <a:rPr lang="en-US" sz="2400" dirty="0"/>
              <a:t>twenty-first century views of </a:t>
            </a:r>
            <a:r>
              <a:rPr lang="en-US" sz="2400" dirty="0" smtClean="0"/>
              <a:t>leadership.</a:t>
            </a:r>
            <a:endParaRPr lang="en-US" sz="2400" dirty="0"/>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Path-Goal Model</a:t>
            </a:r>
            <a:endParaRPr lang="en-US" dirty="0"/>
          </a:p>
        </p:txBody>
      </p:sp>
      <p:sp>
        <p:nvSpPr>
          <p:cNvPr id="3" name="Content Placeholder 2"/>
          <p:cNvSpPr>
            <a:spLocks noGrp="1"/>
          </p:cNvSpPr>
          <p:nvPr>
            <p:ph idx="1"/>
          </p:nvPr>
        </p:nvSpPr>
        <p:spPr/>
        <p:txBody>
          <a:bodyPr/>
          <a:lstStyle/>
          <a:p>
            <a:r>
              <a:rPr lang="en-US" sz="2800" b="1" dirty="0" smtClean="0"/>
              <a:t>Path-goal theory</a:t>
            </a:r>
            <a:r>
              <a:rPr lang="en-US" sz="2800" dirty="0" smtClean="0"/>
              <a:t>: a </a:t>
            </a:r>
            <a:r>
              <a:rPr lang="en-US" sz="2800" dirty="0"/>
              <a:t>leadership theory that says the leader’s job is to assist followers in attaining their goals and to provide direction or support needed to ensure that their goals are compatible with the goals of the group or </a:t>
            </a:r>
            <a:r>
              <a:rPr lang="en-US" sz="2800" dirty="0" smtClean="0"/>
              <a:t>organization</a:t>
            </a:r>
          </a:p>
        </p:txBody>
      </p:sp>
    </p:spTree>
    <p:extLst>
      <p:ext uri="{BB962C8B-B14F-4D97-AF65-F5344CB8AC3E}">
        <p14:creationId xmlns:p14="http://schemas.microsoft.com/office/powerpoint/2010/main" val="2109600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Leadership Behaviors</a:t>
            </a:r>
            <a:endParaRPr lang="en-US" dirty="0"/>
          </a:p>
        </p:txBody>
      </p:sp>
      <p:sp>
        <p:nvSpPr>
          <p:cNvPr id="3" name="Content Placeholder 2"/>
          <p:cNvSpPr>
            <a:spLocks noGrp="1"/>
          </p:cNvSpPr>
          <p:nvPr>
            <p:ph idx="1"/>
          </p:nvPr>
        </p:nvSpPr>
        <p:spPr/>
        <p:txBody>
          <a:bodyPr/>
          <a:lstStyle/>
          <a:p>
            <a:r>
              <a:rPr lang="en-US" sz="2800" dirty="0" smtClean="0"/>
              <a:t>Directive leader</a:t>
            </a:r>
          </a:p>
          <a:p>
            <a:r>
              <a:rPr lang="en-US" sz="2800" dirty="0" smtClean="0"/>
              <a:t>Supportive leader</a:t>
            </a:r>
          </a:p>
          <a:p>
            <a:r>
              <a:rPr lang="en-US" sz="2800" dirty="0" smtClean="0"/>
              <a:t>Participative leader</a:t>
            </a:r>
          </a:p>
          <a:p>
            <a:r>
              <a:rPr lang="en-US" sz="2800" dirty="0" smtClean="0"/>
              <a:t>Achievement-oriented leader</a:t>
            </a:r>
          </a:p>
        </p:txBody>
      </p:sp>
    </p:spTree>
    <p:extLst>
      <p:ext uri="{BB962C8B-B14F-4D97-AF65-F5344CB8AC3E}">
        <p14:creationId xmlns:p14="http://schemas.microsoft.com/office/powerpoint/2010/main" val="605521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17-</a:t>
            </a:r>
            <a:r>
              <a:rPr lang="en-US" dirty="0" smtClean="0"/>
              <a:t>4</a:t>
            </a:r>
            <a:br>
              <a:rPr lang="en-US" dirty="0" smtClean="0"/>
            </a:br>
            <a:r>
              <a:rPr lang="en-US" dirty="0" smtClean="0"/>
              <a:t>Path-Goal Model</a:t>
            </a:r>
            <a:endParaRPr lang="en-US" dirty="0"/>
          </a:p>
        </p:txBody>
      </p:sp>
      <p:pic>
        <p:nvPicPr>
          <p:cNvPr id="7" name="Picture 6" descr="The figure is composed of four boxes arranged in a cross pattern. The top box is labeled Environmental Contingency Factors. The right box is labeled Outcomes. The bottom box is labeled Subordinate Contingency Factors. The left box is labeled Leader Behavior."/>
          <p:cNvPicPr>
            <a:picLocks noChangeAspect="1"/>
          </p:cNvPicPr>
          <p:nvPr/>
        </p:nvPicPr>
        <p:blipFill>
          <a:blip r:embed="rId3" cstate="print"/>
          <a:stretch>
            <a:fillRect/>
          </a:stretch>
        </p:blipFill>
        <p:spPr>
          <a:xfrm>
            <a:off x="221899" y="1298313"/>
            <a:ext cx="8700202" cy="4392607"/>
          </a:xfrm>
          <a:prstGeom prst="rect">
            <a:avLst/>
          </a:prstGeom>
        </p:spPr>
      </p:pic>
      <p:sp>
        <p:nvSpPr>
          <p:cNvPr id="3" name="Text Placeholder 2"/>
          <p:cNvSpPr>
            <a:spLocks noGrp="1"/>
          </p:cNvSpPr>
          <p:nvPr>
            <p:ph type="body" sz="quarter" idx="13"/>
          </p:nvPr>
        </p:nvSpPr>
        <p:spPr/>
        <p:txBody>
          <a:bodyPr/>
          <a:lstStyle/>
          <a:p>
            <a:r>
              <a:rPr lang="en-US" sz="1600" dirty="0"/>
              <a:t>Exhibit 17-4 </a:t>
            </a:r>
            <a:r>
              <a:rPr lang="en-US" sz="1600" dirty="0" smtClean="0"/>
              <a:t>illustrates that path-goal </a:t>
            </a:r>
            <a:r>
              <a:rPr lang="en-US" sz="1600" dirty="0"/>
              <a:t>theory proposes two situational or </a:t>
            </a:r>
            <a:r>
              <a:rPr lang="en-US" sz="1600" dirty="0" smtClean="0"/>
              <a:t>contingency </a:t>
            </a:r>
            <a:r>
              <a:rPr lang="en-US" sz="1600" dirty="0"/>
              <a:t>variables that moderate the leadership behavior–outcome </a:t>
            </a:r>
            <a:r>
              <a:rPr lang="en-US" sz="1600" dirty="0" smtClean="0"/>
              <a:t>relationship.</a:t>
            </a:r>
            <a:endParaRPr lang="en-US" sz="1600" dirty="0"/>
          </a:p>
        </p:txBody>
      </p:sp>
    </p:spTree>
    <p:extLst>
      <p:ext uri="{BB962C8B-B14F-4D97-AF65-F5344CB8AC3E}">
        <p14:creationId xmlns:p14="http://schemas.microsoft.com/office/powerpoint/2010/main" val="198086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Leader-Member Exchange (LMX) Theory</a:t>
            </a:r>
            <a:endParaRPr lang="en-US" dirty="0"/>
          </a:p>
        </p:txBody>
      </p:sp>
      <p:sp>
        <p:nvSpPr>
          <p:cNvPr id="3" name="Content Placeholder 2"/>
          <p:cNvSpPr>
            <a:spLocks noGrp="1"/>
          </p:cNvSpPr>
          <p:nvPr>
            <p:ph idx="1"/>
          </p:nvPr>
        </p:nvSpPr>
        <p:spPr/>
        <p:txBody>
          <a:bodyPr/>
          <a:lstStyle/>
          <a:p>
            <a:r>
              <a:rPr lang="en-US" sz="2800" b="1" dirty="0" smtClean="0"/>
              <a:t>Leader-member exchange theory (LMX)</a:t>
            </a:r>
            <a:r>
              <a:rPr lang="en-US" sz="2800" dirty="0" smtClean="0"/>
              <a:t>: the </a:t>
            </a:r>
            <a:r>
              <a:rPr lang="en-US" sz="2800" dirty="0"/>
              <a:t>leadership theory that says leaders create in-groups and out-groups and those in the in-group will have higher performance ratings, less turnover, and greater job </a:t>
            </a:r>
            <a:r>
              <a:rPr lang="en-US" sz="2800" dirty="0" smtClean="0"/>
              <a:t>satisfaction</a:t>
            </a:r>
          </a:p>
        </p:txBody>
      </p:sp>
    </p:spTree>
    <p:extLst>
      <p:ext uri="{BB962C8B-B14F-4D97-AF65-F5344CB8AC3E}">
        <p14:creationId xmlns:p14="http://schemas.microsoft.com/office/powerpoint/2010/main" val="102745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Transformational/Transactional Leadership</a:t>
            </a:r>
            <a:endParaRPr lang="en-US" dirty="0"/>
          </a:p>
        </p:txBody>
      </p:sp>
      <p:sp>
        <p:nvSpPr>
          <p:cNvPr id="3" name="Content Placeholder 2"/>
          <p:cNvSpPr>
            <a:spLocks noGrp="1"/>
          </p:cNvSpPr>
          <p:nvPr>
            <p:ph idx="1"/>
          </p:nvPr>
        </p:nvSpPr>
        <p:spPr/>
        <p:txBody>
          <a:bodyPr/>
          <a:lstStyle/>
          <a:p>
            <a:r>
              <a:rPr lang="en-US" sz="2800" b="1" dirty="0" smtClean="0"/>
              <a:t>Transactional leaders</a:t>
            </a:r>
            <a:r>
              <a:rPr lang="en-US" sz="2800" dirty="0" smtClean="0"/>
              <a:t>: leaders </a:t>
            </a:r>
            <a:r>
              <a:rPr lang="en-US" sz="2800" dirty="0"/>
              <a:t>who lead primarily by using social exchanges (or transactions</a:t>
            </a:r>
            <a:r>
              <a:rPr lang="en-US" sz="2800" dirty="0" smtClean="0"/>
              <a:t>)</a:t>
            </a:r>
            <a:endParaRPr lang="en-US" sz="2800" dirty="0"/>
          </a:p>
          <a:p>
            <a:r>
              <a:rPr lang="en-US" sz="2800" b="1" dirty="0" smtClean="0"/>
              <a:t>Transformational leaders</a:t>
            </a:r>
            <a:r>
              <a:rPr lang="en-US" sz="2800" dirty="0" smtClean="0"/>
              <a:t>: leaders </a:t>
            </a:r>
            <a:r>
              <a:rPr lang="en-US" sz="2800" dirty="0"/>
              <a:t>who stimulate and inspire (transform) followers to achieve extraordinary </a:t>
            </a:r>
            <a:r>
              <a:rPr lang="en-US" sz="2800" dirty="0" smtClean="0"/>
              <a:t>outcomes</a:t>
            </a:r>
          </a:p>
        </p:txBody>
      </p:sp>
    </p:spTree>
    <p:extLst>
      <p:ext uri="{BB962C8B-B14F-4D97-AF65-F5344CB8AC3E}">
        <p14:creationId xmlns:p14="http://schemas.microsoft.com/office/powerpoint/2010/main" val="532549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Charismatic-Visionary Leadership</a:t>
            </a:r>
            <a:endParaRPr lang="en-US" dirty="0"/>
          </a:p>
        </p:txBody>
      </p:sp>
      <p:sp>
        <p:nvSpPr>
          <p:cNvPr id="3" name="Content Placeholder 2"/>
          <p:cNvSpPr>
            <a:spLocks noGrp="1"/>
          </p:cNvSpPr>
          <p:nvPr>
            <p:ph idx="1"/>
          </p:nvPr>
        </p:nvSpPr>
        <p:spPr>
          <a:xfrm>
            <a:off x="457200" y="1798637"/>
            <a:ext cx="8229600" cy="4525963"/>
          </a:xfrm>
        </p:spPr>
        <p:txBody>
          <a:bodyPr/>
          <a:lstStyle/>
          <a:p>
            <a:r>
              <a:rPr lang="en-US" sz="2800" b="1" dirty="0" smtClean="0"/>
              <a:t>Charismatic leader</a:t>
            </a:r>
            <a:r>
              <a:rPr lang="en-US" sz="2800" dirty="0" smtClean="0"/>
              <a:t>: an </a:t>
            </a:r>
            <a:r>
              <a:rPr lang="en-US" sz="2800" dirty="0"/>
              <a:t>enthusiastic, </a:t>
            </a:r>
            <a:r>
              <a:rPr lang="en-US" sz="2800" dirty="0" smtClean="0"/>
              <a:t>self-confident </a:t>
            </a:r>
            <a:r>
              <a:rPr lang="en-US" sz="2800" dirty="0"/>
              <a:t>leader whose personality and actions </a:t>
            </a:r>
            <a:r>
              <a:rPr lang="en-US" sz="2800" dirty="0" smtClean="0"/>
              <a:t>influence </a:t>
            </a:r>
            <a:r>
              <a:rPr lang="en-US" sz="2800" dirty="0"/>
              <a:t>people to behave in certain </a:t>
            </a:r>
            <a:r>
              <a:rPr lang="en-US" sz="2800" dirty="0" smtClean="0"/>
              <a:t>ways</a:t>
            </a:r>
            <a:endParaRPr lang="en-US" sz="2800" dirty="0"/>
          </a:p>
          <a:p>
            <a:r>
              <a:rPr lang="en-US" sz="2800" b="1" dirty="0" smtClean="0"/>
              <a:t>Visionary leadership</a:t>
            </a:r>
            <a:r>
              <a:rPr lang="en-US" sz="2800" dirty="0" smtClean="0"/>
              <a:t>: the </a:t>
            </a:r>
            <a:r>
              <a:rPr lang="en-US" sz="2800" dirty="0"/>
              <a:t>ability to create and articulate a realistic, credible, and attractive vision of the future that improves upon the present </a:t>
            </a:r>
            <a:r>
              <a:rPr lang="en-US" sz="2800" dirty="0" smtClean="0"/>
              <a:t>situation</a:t>
            </a:r>
          </a:p>
        </p:txBody>
      </p:sp>
    </p:spTree>
    <p:extLst>
      <p:ext uri="{BB962C8B-B14F-4D97-AF65-F5344CB8AC3E}">
        <p14:creationId xmlns:p14="http://schemas.microsoft.com/office/powerpoint/2010/main" val="1534172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 Leadership</a:t>
            </a:r>
            <a:endParaRPr lang="en-US" dirty="0"/>
          </a:p>
        </p:txBody>
      </p:sp>
      <p:sp>
        <p:nvSpPr>
          <p:cNvPr id="3" name="Content Placeholder 2"/>
          <p:cNvSpPr>
            <a:spLocks noGrp="1"/>
          </p:cNvSpPr>
          <p:nvPr>
            <p:ph idx="1"/>
          </p:nvPr>
        </p:nvSpPr>
        <p:spPr/>
        <p:txBody>
          <a:bodyPr/>
          <a:lstStyle/>
          <a:p>
            <a:r>
              <a:rPr lang="en-US" sz="2800" b="1" dirty="0" smtClean="0"/>
              <a:t>Authentic leadership</a:t>
            </a:r>
            <a:r>
              <a:rPr lang="en-US" sz="2800" dirty="0" smtClean="0"/>
              <a:t>: leaders </a:t>
            </a:r>
            <a:r>
              <a:rPr lang="en-US" sz="2800" dirty="0"/>
              <a:t>who know who they are, know what they believe in, and act on those values and beliefs openly and </a:t>
            </a:r>
            <a:r>
              <a:rPr lang="en-US" sz="2800" dirty="0" smtClean="0"/>
              <a:t>candidly</a:t>
            </a:r>
          </a:p>
        </p:txBody>
      </p:sp>
    </p:spTree>
    <p:extLst>
      <p:ext uri="{BB962C8B-B14F-4D97-AF65-F5344CB8AC3E}">
        <p14:creationId xmlns:p14="http://schemas.microsoft.com/office/powerpoint/2010/main" val="405213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Leadership</a:t>
            </a:r>
            <a:endParaRPr lang="en-US" dirty="0"/>
          </a:p>
        </p:txBody>
      </p:sp>
      <p:sp>
        <p:nvSpPr>
          <p:cNvPr id="3" name="Content Placeholder 2"/>
          <p:cNvSpPr>
            <a:spLocks noGrp="1"/>
          </p:cNvSpPr>
          <p:nvPr>
            <p:ph idx="1"/>
          </p:nvPr>
        </p:nvSpPr>
        <p:spPr/>
        <p:txBody>
          <a:bodyPr/>
          <a:lstStyle/>
          <a:p>
            <a:r>
              <a:rPr lang="en-US" sz="2800" dirty="0" smtClean="0"/>
              <a:t>An ethical </a:t>
            </a:r>
            <a:r>
              <a:rPr lang="en-US" sz="2800" dirty="0"/>
              <a:t>leader </a:t>
            </a:r>
            <a:r>
              <a:rPr lang="en-US" sz="2800" dirty="0" smtClean="0"/>
              <a:t>puts public </a:t>
            </a:r>
            <a:r>
              <a:rPr lang="en-US" sz="2800" dirty="0"/>
              <a:t>safety ahead of </a:t>
            </a:r>
            <a:r>
              <a:rPr lang="en-US" sz="2800" dirty="0" smtClean="0"/>
              <a:t>profits, holds </a:t>
            </a:r>
            <a:r>
              <a:rPr lang="en-US" sz="2800" dirty="0"/>
              <a:t>culpable employees accountable, and </a:t>
            </a:r>
            <a:r>
              <a:rPr lang="en-US" sz="2800" dirty="0" smtClean="0"/>
              <a:t>creates a culture in which employees feel that they could and should do a better job.</a:t>
            </a:r>
          </a:p>
        </p:txBody>
      </p:sp>
    </p:spTree>
    <p:extLst>
      <p:ext uri="{BB962C8B-B14F-4D97-AF65-F5344CB8AC3E}">
        <p14:creationId xmlns:p14="http://schemas.microsoft.com/office/powerpoint/2010/main" val="634066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Leadership</a:t>
            </a:r>
            <a:endParaRPr lang="en-US" dirty="0"/>
          </a:p>
        </p:txBody>
      </p:sp>
      <p:sp>
        <p:nvSpPr>
          <p:cNvPr id="3" name="Content Placeholder 2"/>
          <p:cNvSpPr>
            <a:spLocks noGrp="1"/>
          </p:cNvSpPr>
          <p:nvPr>
            <p:ph idx="1"/>
          </p:nvPr>
        </p:nvSpPr>
        <p:spPr/>
        <p:txBody>
          <a:bodyPr/>
          <a:lstStyle/>
          <a:p>
            <a:r>
              <a:rPr lang="en-US" sz="2800" dirty="0" smtClean="0">
                <a:cs typeface="Arial"/>
              </a:rPr>
              <a:t>Many leaders </a:t>
            </a:r>
            <a:r>
              <a:rPr lang="en-US" sz="2800" dirty="0">
                <a:cs typeface="Arial"/>
              </a:rPr>
              <a:t>are not equipped to handle the change to employee </a:t>
            </a:r>
            <a:r>
              <a:rPr lang="en-US" sz="2800" dirty="0" smtClean="0">
                <a:cs typeface="Arial"/>
              </a:rPr>
              <a:t>teams</a:t>
            </a:r>
            <a:r>
              <a:rPr lang="en-US" sz="2800" dirty="0" smtClean="0"/>
              <a:t>.</a:t>
            </a:r>
          </a:p>
          <a:p>
            <a:r>
              <a:rPr lang="en-US" sz="2800" dirty="0" smtClean="0"/>
              <a:t>Two priorities:</a:t>
            </a:r>
          </a:p>
          <a:p>
            <a:pPr lvl="1"/>
            <a:r>
              <a:rPr lang="en-US" sz="2800" dirty="0" smtClean="0"/>
              <a:t>Managing team’s external boundary</a:t>
            </a:r>
          </a:p>
          <a:p>
            <a:pPr lvl="1"/>
            <a:r>
              <a:rPr lang="en-US" sz="2800" dirty="0" smtClean="0"/>
              <a:t>Facilitating team process</a:t>
            </a:r>
          </a:p>
        </p:txBody>
      </p:sp>
    </p:spTree>
    <p:extLst>
      <p:ext uri="{BB962C8B-B14F-4D97-AF65-F5344CB8AC3E}">
        <p14:creationId xmlns:p14="http://schemas.microsoft.com/office/powerpoint/2010/main" val="1945187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17-</a:t>
            </a:r>
            <a:r>
              <a:rPr lang="en-US" dirty="0" smtClean="0"/>
              <a:t>5</a:t>
            </a:r>
            <a:br>
              <a:rPr lang="en-US" dirty="0" smtClean="0"/>
            </a:br>
            <a:r>
              <a:rPr lang="en-US" dirty="0" smtClean="0"/>
              <a:t>Team Leadership Roles</a:t>
            </a:r>
            <a:endParaRPr lang="en-US" dirty="0"/>
          </a:p>
        </p:txBody>
      </p:sp>
      <p:pic>
        <p:nvPicPr>
          <p:cNvPr id="6" name="Picture 5" descr="Figure has a box at center labeled Team Leader Roles. It is connected to four surrounding rectangles. They are labeled Coach, Liaison with External Constituencies, Troubleshooter, and Conflict Manager."/>
          <p:cNvPicPr>
            <a:picLocks noChangeAspect="1"/>
          </p:cNvPicPr>
          <p:nvPr/>
        </p:nvPicPr>
        <p:blipFill>
          <a:blip r:embed="rId3" cstate="print"/>
          <a:stretch>
            <a:fillRect/>
          </a:stretch>
        </p:blipFill>
        <p:spPr>
          <a:xfrm>
            <a:off x="898213" y="1329935"/>
            <a:ext cx="7334875" cy="4576669"/>
          </a:xfrm>
          <a:prstGeom prst="rect">
            <a:avLst/>
          </a:prstGeom>
        </p:spPr>
      </p:pic>
      <p:sp>
        <p:nvSpPr>
          <p:cNvPr id="3" name="Text Placeholder 2"/>
          <p:cNvSpPr>
            <a:spLocks noGrp="1"/>
          </p:cNvSpPr>
          <p:nvPr>
            <p:ph type="body" sz="quarter" idx="13"/>
          </p:nvPr>
        </p:nvSpPr>
        <p:spPr/>
        <p:txBody>
          <a:bodyPr/>
          <a:lstStyle/>
          <a:p>
            <a:r>
              <a:rPr lang="en-US" sz="1600" dirty="0"/>
              <a:t>Exhibit 17-4 </a:t>
            </a:r>
            <a:r>
              <a:rPr lang="en-US" sz="1600" dirty="0" smtClean="0"/>
              <a:t>illustrates the four specific leadership roles.</a:t>
            </a:r>
            <a:endParaRPr lang="en-US" sz="1600" dirty="0"/>
          </a:p>
        </p:txBody>
      </p:sp>
    </p:spTree>
    <p:extLst>
      <p:ext uri="{BB962C8B-B14F-4D97-AF65-F5344CB8AC3E}">
        <p14:creationId xmlns:p14="http://schemas.microsoft.com/office/powerpoint/2010/main" val="214667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Are all managers leaders? Because leading is one of the four management </a:t>
            </a:r>
            <a:r>
              <a:rPr lang="en-US" sz="2400" dirty="0" smtClean="0"/>
              <a:t>functions, yes</a:t>
            </a:r>
            <a:r>
              <a:rPr lang="en-US" sz="2400" dirty="0"/>
              <a:t>, ideally, all managers </a:t>
            </a:r>
            <a:r>
              <a:rPr lang="en-US" sz="2400" i="1" dirty="0"/>
              <a:t>should </a:t>
            </a:r>
            <a:r>
              <a:rPr lang="en-US" sz="2400" dirty="0"/>
              <a:t>be leaders. Thus, we’re going to study </a:t>
            </a:r>
            <a:r>
              <a:rPr lang="en-US" sz="2400" dirty="0" smtClean="0"/>
              <a:t>leaders and </a:t>
            </a:r>
            <a:r>
              <a:rPr lang="en-US" sz="2400" dirty="0"/>
              <a:t>leadership from a managerial perspective</a:t>
            </a:r>
            <a:r>
              <a:rPr lang="en-US" sz="2400" dirty="0" smtClean="0"/>
              <a:t>.</a:t>
            </a:r>
          </a:p>
          <a:p>
            <a:endParaRPr lang="en-US" sz="2400" dirty="0"/>
          </a:p>
          <a:p>
            <a:r>
              <a:rPr lang="en-US" sz="2400" dirty="0"/>
              <a:t>Most of that research has been aimed at answering the</a:t>
            </a:r>
          </a:p>
          <a:p>
            <a:r>
              <a:rPr lang="en-US" sz="2400" dirty="0"/>
              <a:t>question: </a:t>
            </a:r>
            <a:r>
              <a:rPr lang="en-US" sz="2400" b="1" i="1" dirty="0"/>
              <a:t>What is an </a:t>
            </a:r>
            <a:r>
              <a:rPr lang="en-US" sz="2400" b="1" i="1" dirty="0" smtClean="0"/>
              <a:t>effective leader?</a:t>
            </a:r>
            <a:endParaRPr lang="en-US" sz="2400" b="1" dirty="0"/>
          </a:p>
        </p:txBody>
      </p:sp>
    </p:spTree>
    <p:extLst>
      <p:ext uri="{BB962C8B-B14F-4D97-AF65-F5344CB8AC3E}">
        <p14:creationId xmlns:p14="http://schemas.microsoft.com/office/powerpoint/2010/main" val="2439895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Power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800" b="1" dirty="0" smtClean="0">
                <a:cs typeface="Arial"/>
              </a:rPr>
              <a:t>Legitimate power</a:t>
            </a:r>
            <a:r>
              <a:rPr lang="en-US" sz="2800" dirty="0" smtClean="0">
                <a:cs typeface="Arial"/>
              </a:rPr>
              <a:t>: </a:t>
            </a:r>
            <a:r>
              <a:rPr lang="en-US" sz="2800" dirty="0" smtClean="0"/>
              <a:t>the </a:t>
            </a:r>
            <a:r>
              <a:rPr lang="en-US" sz="2800" dirty="0"/>
              <a:t>power a leader has as a result of his or her position in the </a:t>
            </a:r>
            <a:r>
              <a:rPr lang="en-US" sz="2800" dirty="0" smtClean="0"/>
              <a:t>organization</a:t>
            </a:r>
            <a:endParaRPr lang="en-US" sz="2800" dirty="0" smtClean="0">
              <a:cs typeface="Arial"/>
            </a:endParaRPr>
          </a:p>
          <a:p>
            <a:r>
              <a:rPr lang="en-US" sz="2800" b="1" dirty="0" smtClean="0">
                <a:cs typeface="Arial"/>
              </a:rPr>
              <a:t>Coercive power</a:t>
            </a:r>
            <a:r>
              <a:rPr lang="en-US" sz="2800" dirty="0" smtClean="0">
                <a:cs typeface="Arial"/>
              </a:rPr>
              <a:t>: </a:t>
            </a:r>
            <a:r>
              <a:rPr lang="en-US" sz="2800" dirty="0"/>
              <a:t>the </a:t>
            </a:r>
            <a:r>
              <a:rPr lang="en-US" sz="2800" dirty="0" smtClean="0"/>
              <a:t>power </a:t>
            </a:r>
            <a:r>
              <a:rPr lang="en-US" sz="2800" dirty="0"/>
              <a:t>a leader has to punish or </a:t>
            </a:r>
            <a:r>
              <a:rPr lang="en-US" sz="2800" dirty="0" smtClean="0"/>
              <a:t>control</a:t>
            </a:r>
            <a:endParaRPr lang="en-US" sz="2800" dirty="0" smtClean="0">
              <a:cs typeface="Arial"/>
            </a:endParaRPr>
          </a:p>
          <a:p>
            <a:r>
              <a:rPr lang="en-US" sz="2800" b="1" dirty="0" smtClean="0">
                <a:cs typeface="Arial"/>
              </a:rPr>
              <a:t>Reward power</a:t>
            </a:r>
            <a:r>
              <a:rPr lang="en-US" sz="2800" dirty="0" smtClean="0">
                <a:cs typeface="Arial"/>
              </a:rPr>
              <a:t>:</a:t>
            </a:r>
            <a:r>
              <a:rPr lang="en-US" sz="2800" dirty="0" smtClean="0"/>
              <a:t> </a:t>
            </a:r>
            <a:r>
              <a:rPr lang="en-US" sz="2800" dirty="0"/>
              <a:t>the </a:t>
            </a:r>
            <a:r>
              <a:rPr lang="en-US" sz="2800" dirty="0" smtClean="0"/>
              <a:t>power </a:t>
            </a:r>
            <a:r>
              <a:rPr lang="en-US" sz="2800" dirty="0"/>
              <a:t>a leader has to give positive </a:t>
            </a:r>
            <a:r>
              <a:rPr lang="en-US" sz="2800" dirty="0" smtClean="0"/>
              <a:t>rewards</a:t>
            </a:r>
          </a:p>
        </p:txBody>
      </p:sp>
    </p:spTree>
    <p:extLst>
      <p:ext uri="{BB962C8B-B14F-4D97-AF65-F5344CB8AC3E}">
        <p14:creationId xmlns:p14="http://schemas.microsoft.com/office/powerpoint/2010/main" val="1629525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Power </a:t>
            </a:r>
            <a:r>
              <a:rPr lang="en-US" sz="1800" b="0" dirty="0" smtClean="0"/>
              <a:t>(2 of 2)</a:t>
            </a:r>
            <a:endParaRPr lang="en-US" sz="1800" b="0" dirty="0"/>
          </a:p>
        </p:txBody>
      </p:sp>
      <p:sp>
        <p:nvSpPr>
          <p:cNvPr id="3" name="Content Placeholder 2"/>
          <p:cNvSpPr>
            <a:spLocks noGrp="1"/>
          </p:cNvSpPr>
          <p:nvPr>
            <p:ph idx="1"/>
          </p:nvPr>
        </p:nvSpPr>
        <p:spPr/>
        <p:txBody>
          <a:bodyPr/>
          <a:lstStyle/>
          <a:p>
            <a:r>
              <a:rPr lang="en-US" sz="2800" b="1" dirty="0" smtClean="0">
                <a:cs typeface="Arial"/>
              </a:rPr>
              <a:t>Expert power</a:t>
            </a:r>
            <a:r>
              <a:rPr lang="en-US" sz="2800" dirty="0" smtClean="0">
                <a:cs typeface="Arial"/>
              </a:rPr>
              <a:t>: </a:t>
            </a:r>
            <a:r>
              <a:rPr lang="en-US" sz="2800" dirty="0" smtClean="0"/>
              <a:t>power </a:t>
            </a:r>
            <a:r>
              <a:rPr lang="en-US" sz="2800" dirty="0"/>
              <a:t>that’s based on expertise, special skills, or </a:t>
            </a:r>
            <a:r>
              <a:rPr lang="en-US" sz="2800" dirty="0" smtClean="0"/>
              <a:t>knowledge</a:t>
            </a:r>
            <a:endParaRPr lang="en-US" sz="2800" dirty="0" smtClean="0">
              <a:cs typeface="Arial"/>
            </a:endParaRPr>
          </a:p>
          <a:p>
            <a:r>
              <a:rPr lang="en-US" sz="2800" b="1" dirty="0" smtClean="0">
                <a:cs typeface="Arial"/>
              </a:rPr>
              <a:t>Referent power</a:t>
            </a:r>
            <a:r>
              <a:rPr lang="en-US" sz="2800" dirty="0" smtClean="0">
                <a:cs typeface="Arial"/>
              </a:rPr>
              <a:t>: </a:t>
            </a:r>
            <a:r>
              <a:rPr lang="en-US" sz="2800" dirty="0" smtClean="0"/>
              <a:t>power </a:t>
            </a:r>
            <a:r>
              <a:rPr lang="en-US" sz="2800" dirty="0"/>
              <a:t>that arises because of a person’s desirable resources or personal </a:t>
            </a:r>
            <a:r>
              <a:rPr lang="en-US" sz="2800" dirty="0" smtClean="0"/>
              <a:t>traits</a:t>
            </a:r>
          </a:p>
        </p:txBody>
      </p:sp>
    </p:spTree>
    <p:extLst>
      <p:ext uri="{BB962C8B-B14F-4D97-AF65-F5344CB8AC3E}">
        <p14:creationId xmlns:p14="http://schemas.microsoft.com/office/powerpoint/2010/main" val="359866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Trust</a:t>
            </a:r>
            <a:endParaRPr lang="en-US" dirty="0"/>
          </a:p>
        </p:txBody>
      </p:sp>
      <p:sp>
        <p:nvSpPr>
          <p:cNvPr id="3" name="Content Placeholder 2"/>
          <p:cNvSpPr>
            <a:spLocks noGrp="1"/>
          </p:cNvSpPr>
          <p:nvPr>
            <p:ph idx="1"/>
          </p:nvPr>
        </p:nvSpPr>
        <p:spPr/>
        <p:txBody>
          <a:bodyPr/>
          <a:lstStyle/>
          <a:p>
            <a:r>
              <a:rPr lang="en-US" sz="2800" b="1" dirty="0" smtClean="0">
                <a:cs typeface="Arial"/>
              </a:rPr>
              <a:t>Credibility</a:t>
            </a:r>
            <a:r>
              <a:rPr lang="en-US" sz="2800" dirty="0" smtClean="0">
                <a:cs typeface="Arial"/>
              </a:rPr>
              <a:t>: </a:t>
            </a:r>
            <a:r>
              <a:rPr lang="en-US" sz="2800" dirty="0" smtClean="0"/>
              <a:t>the degree </a:t>
            </a:r>
            <a:r>
              <a:rPr lang="en-US" sz="2800" dirty="0"/>
              <a:t>to which followers perceive someone as honest, competent, and able to </a:t>
            </a:r>
            <a:r>
              <a:rPr lang="en-US" sz="2800" dirty="0" smtClean="0"/>
              <a:t>inspire</a:t>
            </a:r>
            <a:endParaRPr lang="en-US" sz="2800" dirty="0" smtClean="0">
              <a:cs typeface="Arial"/>
            </a:endParaRPr>
          </a:p>
          <a:p>
            <a:r>
              <a:rPr lang="en-US" sz="2800" b="1" dirty="0" smtClean="0">
                <a:cs typeface="Arial"/>
              </a:rPr>
              <a:t>Trust</a:t>
            </a:r>
            <a:r>
              <a:rPr lang="en-US" sz="2800" dirty="0" smtClean="0">
                <a:cs typeface="Arial"/>
              </a:rPr>
              <a:t>: </a:t>
            </a:r>
            <a:r>
              <a:rPr lang="en-US" sz="2800" dirty="0" smtClean="0"/>
              <a:t>the belief </a:t>
            </a:r>
            <a:r>
              <a:rPr lang="en-US" sz="2800" dirty="0"/>
              <a:t>in the integrity, character, and ability of a </a:t>
            </a:r>
            <a:r>
              <a:rPr lang="en-US" sz="2800" dirty="0" smtClean="0"/>
              <a:t>leader</a:t>
            </a:r>
          </a:p>
        </p:txBody>
      </p:sp>
    </p:spTree>
    <p:extLst>
      <p:ext uri="{BB962C8B-B14F-4D97-AF65-F5344CB8AC3E}">
        <p14:creationId xmlns:p14="http://schemas.microsoft.com/office/powerpoint/2010/main" val="461448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Dimensions of Trust</a:t>
            </a:r>
            <a:endParaRPr lang="en-US" dirty="0"/>
          </a:p>
        </p:txBody>
      </p:sp>
      <p:sp>
        <p:nvSpPr>
          <p:cNvPr id="3" name="Content Placeholder 2"/>
          <p:cNvSpPr>
            <a:spLocks noGrp="1"/>
          </p:cNvSpPr>
          <p:nvPr>
            <p:ph idx="1"/>
          </p:nvPr>
        </p:nvSpPr>
        <p:spPr/>
        <p:txBody>
          <a:bodyPr/>
          <a:lstStyle/>
          <a:p>
            <a:r>
              <a:rPr lang="en-US" sz="2800" dirty="0" smtClean="0">
                <a:cs typeface="Arial"/>
              </a:rPr>
              <a:t>Integrity</a:t>
            </a:r>
          </a:p>
          <a:p>
            <a:r>
              <a:rPr lang="en-US" sz="2800" dirty="0" smtClean="0">
                <a:cs typeface="Arial"/>
              </a:rPr>
              <a:t>Competence</a:t>
            </a:r>
          </a:p>
          <a:p>
            <a:r>
              <a:rPr lang="en-US" sz="2800" dirty="0" smtClean="0">
                <a:cs typeface="Arial"/>
              </a:rPr>
              <a:t>Consistency</a:t>
            </a:r>
          </a:p>
          <a:p>
            <a:r>
              <a:rPr lang="en-US" sz="2800" dirty="0" smtClean="0">
                <a:cs typeface="Arial"/>
              </a:rPr>
              <a:t>Loyalty</a:t>
            </a:r>
          </a:p>
          <a:p>
            <a:r>
              <a:rPr lang="en-US" sz="2800" dirty="0" smtClean="0">
                <a:cs typeface="Arial"/>
              </a:rPr>
              <a:t>Openness</a:t>
            </a:r>
            <a:endParaRPr lang="en-US" sz="2800" dirty="0"/>
          </a:p>
        </p:txBody>
      </p:sp>
    </p:spTree>
    <p:extLst>
      <p:ext uri="{BB962C8B-B14F-4D97-AF65-F5344CB8AC3E}">
        <p14:creationId xmlns:p14="http://schemas.microsoft.com/office/powerpoint/2010/main" val="1404230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17-</a:t>
            </a:r>
            <a:r>
              <a:rPr lang="en-US" dirty="0"/>
              <a:t>6</a:t>
            </a:r>
            <a:r>
              <a:rPr lang="en-US" dirty="0" smtClean="0"/>
              <a:t/>
            </a:r>
            <a:br>
              <a:rPr lang="en-US" dirty="0" smtClean="0"/>
            </a:br>
            <a:r>
              <a:rPr lang="en-US" dirty="0" smtClean="0"/>
              <a:t>Building Trust</a:t>
            </a:r>
            <a:endParaRPr lang="en-US" dirty="0"/>
          </a:p>
        </p:txBody>
      </p:sp>
      <p:pic>
        <p:nvPicPr>
          <p:cNvPr id="7" name="Picture 2" descr="Figure shows a large box in the center labeled Building Trust. Four arrow-shaped boxes on either side point inward to this box. They are labeled: Practice openness, Be fair, Speak your feelings, Tell the truth, Show consistency, Fulfill your promises, Maintain confidences, and Demonstrate competence."/>
          <p:cNvPicPr>
            <a:picLocks noChangeAspect="1" noChangeArrowheads="1"/>
          </p:cNvPicPr>
          <p:nvPr/>
        </p:nvPicPr>
        <p:blipFill>
          <a:blip r:embed="rId3" cstate="print"/>
          <a:srcRect/>
          <a:stretch>
            <a:fillRect/>
          </a:stretch>
        </p:blipFill>
        <p:spPr bwMode="auto">
          <a:xfrm>
            <a:off x="452779" y="1447800"/>
            <a:ext cx="8238442" cy="4119223"/>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a:t>
            </a:r>
            <a:r>
              <a:rPr lang="en-US" sz="1600" dirty="0" smtClean="0"/>
              <a:t>17-6 offers some suggestions for how leaders can build trust.</a:t>
            </a:r>
            <a:endParaRPr lang="en-US" sz="1600" dirty="0"/>
          </a:p>
        </p:txBody>
      </p:sp>
    </p:spTree>
    <p:extLst>
      <p:ext uri="{BB962C8B-B14F-4D97-AF65-F5344CB8AC3E}">
        <p14:creationId xmlns:p14="http://schemas.microsoft.com/office/powerpoint/2010/main" val="27291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Empowering Employees</a:t>
            </a:r>
            <a:endParaRPr lang="en-US" dirty="0"/>
          </a:p>
        </p:txBody>
      </p:sp>
      <p:sp>
        <p:nvSpPr>
          <p:cNvPr id="3" name="Content Placeholder 2"/>
          <p:cNvSpPr>
            <a:spLocks noGrp="1"/>
          </p:cNvSpPr>
          <p:nvPr>
            <p:ph idx="1"/>
          </p:nvPr>
        </p:nvSpPr>
        <p:spPr/>
        <p:txBody>
          <a:bodyPr/>
          <a:lstStyle/>
          <a:p>
            <a:r>
              <a:rPr lang="en-US" sz="2800" dirty="0"/>
              <a:t>E</a:t>
            </a:r>
            <a:r>
              <a:rPr lang="en-US" sz="2800" dirty="0" smtClean="0"/>
              <a:t>mpowerment </a:t>
            </a:r>
            <a:r>
              <a:rPr lang="en-US" sz="2800" dirty="0"/>
              <a:t>involves increasing the decision-making discretion of workers. Millions of individual employees and employee teams are making the key operating decisions that directly </a:t>
            </a:r>
            <a:r>
              <a:rPr lang="en-US" sz="2800" dirty="0" smtClean="0"/>
              <a:t>affect </a:t>
            </a:r>
            <a:r>
              <a:rPr lang="en-US" sz="2800" dirty="0"/>
              <a:t>their work</a:t>
            </a:r>
            <a:r>
              <a:rPr lang="en-US" sz="2800" dirty="0" smtClean="0"/>
              <a:t>.</a:t>
            </a:r>
            <a:endParaRPr lang="en-US" sz="2800" dirty="0"/>
          </a:p>
        </p:txBody>
      </p:sp>
    </p:spTree>
    <p:extLst>
      <p:ext uri="{BB962C8B-B14F-4D97-AF65-F5344CB8AC3E}">
        <p14:creationId xmlns:p14="http://schemas.microsoft.com/office/powerpoint/2010/main" val="2011851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Leading Across Cultures</a:t>
            </a:r>
            <a:endParaRPr lang="en-US" dirty="0"/>
          </a:p>
        </p:txBody>
      </p:sp>
      <p:sp>
        <p:nvSpPr>
          <p:cNvPr id="3" name="Content Placeholder 2"/>
          <p:cNvSpPr>
            <a:spLocks noGrp="1"/>
          </p:cNvSpPr>
          <p:nvPr>
            <p:ph idx="1"/>
          </p:nvPr>
        </p:nvSpPr>
        <p:spPr/>
        <p:txBody>
          <a:bodyPr/>
          <a:lstStyle/>
          <a:p>
            <a:r>
              <a:rPr lang="en-US" sz="2800" dirty="0"/>
              <a:t>Effective leaders do not use a single style. They adjust their style to </a:t>
            </a:r>
            <a:r>
              <a:rPr lang="en-US" sz="2800" dirty="0" smtClean="0"/>
              <a:t>the situation.</a:t>
            </a:r>
          </a:p>
          <a:p>
            <a:r>
              <a:rPr lang="en-US" sz="2800" dirty="0"/>
              <a:t>National culture is certainly an important situational variable in determining which leadership </a:t>
            </a:r>
            <a:r>
              <a:rPr lang="en-US" sz="2800" dirty="0" smtClean="0"/>
              <a:t>style will be most effective.</a:t>
            </a:r>
            <a:endParaRPr lang="en-US" sz="2800" dirty="0"/>
          </a:p>
        </p:txBody>
      </p:sp>
    </p:spTree>
    <p:extLst>
      <p:ext uri="{BB962C8B-B14F-4D97-AF65-F5344CB8AC3E}">
        <p14:creationId xmlns:p14="http://schemas.microsoft.com/office/powerpoint/2010/main" val="1087579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17-</a:t>
            </a:r>
            <a:r>
              <a:rPr lang="en-US" dirty="0" smtClean="0"/>
              <a:t>7: Cross-Cultural Leadership</a:t>
            </a:r>
            <a:endParaRPr lang="en-US" dirty="0"/>
          </a:p>
        </p:txBody>
      </p:sp>
      <p:graphicFrame>
        <p:nvGraphicFramePr>
          <p:cNvPr id="5" name="Table 4" descr="Header: Examples"/>
          <p:cNvGraphicFramePr>
            <a:graphicFrameLocks noGrp="1"/>
          </p:cNvGraphicFramePr>
          <p:nvPr>
            <p:extLst>
              <p:ext uri="{D42A27DB-BD31-4B8C-83A1-F6EECF244321}">
                <p14:modId xmlns:p14="http://schemas.microsoft.com/office/powerpoint/2010/main" val="1872078769"/>
              </p:ext>
            </p:extLst>
          </p:nvPr>
        </p:nvGraphicFramePr>
        <p:xfrm>
          <a:off x="152400" y="1143000"/>
          <a:ext cx="8839200" cy="4984558"/>
        </p:xfrm>
        <a:graphic>
          <a:graphicData uri="http://schemas.openxmlformats.org/drawingml/2006/table">
            <a:tbl>
              <a:tblPr firstRow="1" bandRow="1">
                <a:tableStyleId>{3B4B98B0-60AC-42C2-AFA5-B58CD77FA1E5}</a:tableStyleId>
              </a:tblPr>
              <a:tblGrid>
                <a:gridCol w="8839200">
                  <a:extLst>
                    <a:ext uri="{9D8B030D-6E8A-4147-A177-3AD203B41FA5}">
                      <a16:colId xmlns:a16="http://schemas.microsoft.com/office/drawing/2014/main" val="20000"/>
                    </a:ext>
                  </a:extLst>
                </a:gridCol>
              </a:tblGrid>
              <a:tr h="381154">
                <a:tc>
                  <a:txBody>
                    <a:bodyPr/>
                    <a:lstStyle/>
                    <a:p>
                      <a:r>
                        <a:rPr lang="en-US" sz="1600" dirty="0" smtClean="0"/>
                        <a:t>Examples</a:t>
                      </a:r>
                      <a:endParaRPr lang="en-US" sz="1600" dirty="0"/>
                    </a:p>
                  </a:txBody>
                  <a:tcPr/>
                </a:tc>
                <a:extLst>
                  <a:ext uri="{0D108BD9-81ED-4DB2-BD59-A6C34878D82A}">
                    <a16:rowId xmlns:a16="http://schemas.microsoft.com/office/drawing/2014/main" val="10000"/>
                  </a:ext>
                </a:extLst>
              </a:tr>
              <a:tr h="381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Korean leaders are expected to be paternalistic toward employees.</a:t>
                      </a:r>
                    </a:p>
                  </a:txBody>
                  <a:tcPr/>
                </a:tc>
                <a:extLst>
                  <a:ext uri="{0D108BD9-81ED-4DB2-BD59-A6C34878D82A}">
                    <a16:rowId xmlns:a16="http://schemas.microsoft.com/office/drawing/2014/main" val="10001"/>
                  </a:ext>
                </a:extLst>
              </a:tr>
              <a:tr h="381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Arab leaders who show kindness or generosity without being asked to do so are seen by other Arabs as weak.</a:t>
                      </a:r>
                    </a:p>
                  </a:txBody>
                  <a:tcPr/>
                </a:tc>
                <a:extLst>
                  <a:ext uri="{0D108BD9-81ED-4DB2-BD59-A6C34878D82A}">
                    <a16:rowId xmlns:a16="http://schemas.microsoft.com/office/drawing/2014/main" val="10002"/>
                  </a:ext>
                </a:extLst>
              </a:tr>
              <a:tr h="381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Chinese leaders are expected to stay positive when facing attacks.</a:t>
                      </a:r>
                    </a:p>
                  </a:txBody>
                  <a:tcPr/>
                </a:tc>
                <a:extLst>
                  <a:ext uri="{0D108BD9-81ED-4DB2-BD59-A6C34878D82A}">
                    <a16:rowId xmlns:a16="http://schemas.microsoft.com/office/drawing/2014/main" val="10003"/>
                  </a:ext>
                </a:extLst>
              </a:tr>
              <a:tr h="381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European leaders are expected to be more action oriented.</a:t>
                      </a:r>
                    </a:p>
                  </a:txBody>
                  <a:tcPr/>
                </a:tc>
                <a:extLst>
                  <a:ext uri="{0D108BD9-81ED-4DB2-BD59-A6C34878D82A}">
                    <a16:rowId xmlns:a16="http://schemas.microsoft.com/office/drawing/2014/main" val="10004"/>
                  </a:ext>
                </a:extLst>
              </a:tr>
              <a:tr h="381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Japanese leaders are expected to be humble and speak frequently.</a:t>
                      </a:r>
                    </a:p>
                  </a:txBody>
                  <a:tcPr/>
                </a:tc>
                <a:extLst>
                  <a:ext uri="{0D108BD9-81ED-4DB2-BD59-A6C34878D82A}">
                    <a16:rowId xmlns:a16="http://schemas.microsoft.com/office/drawing/2014/main" val="10005"/>
                  </a:ext>
                </a:extLst>
              </a:tr>
              <a:tr h="381154">
                <a:tc>
                  <a:txBody>
                    <a:bodyPr/>
                    <a:lstStyle/>
                    <a:p>
                      <a:r>
                        <a:rPr lang="en-US" sz="1600" kern="1200" dirty="0" smtClean="0">
                          <a:solidFill>
                            <a:schemeClr val="tx1"/>
                          </a:solidFill>
                          <a:effectLst/>
                          <a:latin typeface="+mn-lt"/>
                          <a:ea typeface="+mn-ea"/>
                          <a:cs typeface="+mn-cs"/>
                        </a:rPr>
                        <a:t>Latin American leaders should not feel rejected when others behave formally.</a:t>
                      </a:r>
                      <a:endParaRPr lang="en-US" sz="1600" kern="1200" dirty="0">
                        <a:solidFill>
                          <a:schemeClr val="tx1"/>
                        </a:solidFill>
                        <a:effectLst/>
                        <a:latin typeface="+mn-lt"/>
                        <a:ea typeface="+mn-ea"/>
                        <a:cs typeface="+mn-cs"/>
                      </a:endParaRPr>
                    </a:p>
                  </a:txBody>
                  <a:tcPr/>
                </a:tc>
                <a:extLst>
                  <a:ext uri="{0D108BD9-81ED-4DB2-BD59-A6C34878D82A}">
                    <a16:rowId xmlns:a16="http://schemas.microsoft.com/office/drawing/2014/main" val="10006"/>
                  </a:ext>
                </a:extLst>
              </a:tr>
              <a:tr h="381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Scandinavian and Dutch leaders who single out individuals with public praise are likely to embarrass, not energize, those individuals.</a:t>
                      </a:r>
                    </a:p>
                  </a:txBody>
                  <a:tcPr/>
                </a:tc>
                <a:extLst>
                  <a:ext uri="{0D108BD9-81ED-4DB2-BD59-A6C34878D82A}">
                    <a16:rowId xmlns:a16="http://schemas.microsoft.com/office/drawing/2014/main" val="10007"/>
                  </a:ext>
                </a:extLst>
              </a:tr>
              <a:tr h="381154">
                <a:tc>
                  <a:txBody>
                    <a:bodyPr/>
                    <a:lstStyle/>
                    <a:p>
                      <a:r>
                        <a:rPr lang="en-US" sz="1600" kern="1200" dirty="0" smtClean="0">
                          <a:solidFill>
                            <a:schemeClr val="tx1"/>
                          </a:solidFill>
                          <a:effectLst/>
                          <a:latin typeface="+mn-lt"/>
                          <a:ea typeface="+mn-ea"/>
                          <a:cs typeface="+mn-cs"/>
                        </a:rPr>
                        <a:t>Effective leaders in Malaysia are expected to show compassion while using more of an autocratic than a participative style.</a:t>
                      </a:r>
                      <a:endParaRPr lang="en-US" sz="1600" kern="1200" dirty="0">
                        <a:solidFill>
                          <a:schemeClr val="tx1"/>
                        </a:solidFill>
                        <a:effectLst/>
                        <a:latin typeface="+mn-lt"/>
                        <a:ea typeface="+mn-ea"/>
                        <a:cs typeface="+mn-cs"/>
                      </a:endParaRPr>
                    </a:p>
                  </a:txBody>
                  <a:tcPr/>
                </a:tc>
                <a:extLst>
                  <a:ext uri="{0D108BD9-81ED-4DB2-BD59-A6C34878D82A}">
                    <a16:rowId xmlns:a16="http://schemas.microsoft.com/office/drawing/2014/main" val="10008"/>
                  </a:ext>
                </a:extLst>
              </a:tr>
              <a:tr h="381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Effective German leaders are characterized by high performance orientation, low compassion, low self-protection, low team orientation, high autonomy, and high participation.</a:t>
                      </a:r>
                    </a:p>
                  </a:txBody>
                  <a:tcPr/>
                </a:tc>
                <a:extLst>
                  <a:ext uri="{0D108BD9-81ED-4DB2-BD59-A6C34878D82A}">
                    <a16:rowId xmlns:a16="http://schemas.microsoft.com/office/drawing/2014/main" val="10009"/>
                  </a:ext>
                </a:extLst>
              </a:tr>
              <a:tr h="381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Effective leaders in Sub-Saharan Africa build deep relationships and close teamwork.</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9939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Becoming an Effective Leader</a:t>
            </a:r>
            <a:endParaRPr lang="en-US" dirty="0"/>
          </a:p>
        </p:txBody>
      </p:sp>
      <p:sp>
        <p:nvSpPr>
          <p:cNvPr id="3" name="Content Placeholder 2"/>
          <p:cNvSpPr>
            <a:spLocks noGrp="1"/>
          </p:cNvSpPr>
          <p:nvPr>
            <p:ph idx="1"/>
          </p:nvPr>
        </p:nvSpPr>
        <p:spPr/>
        <p:txBody>
          <a:bodyPr/>
          <a:lstStyle/>
          <a:p>
            <a:r>
              <a:rPr lang="en-US" sz="2800" dirty="0" smtClean="0"/>
              <a:t>Leader training</a:t>
            </a:r>
          </a:p>
          <a:p>
            <a:r>
              <a:rPr lang="en-US" sz="2800" dirty="0" smtClean="0"/>
              <a:t>Substitutes for leadership</a:t>
            </a:r>
            <a:endParaRPr lang="en-US" sz="2800" dirty="0"/>
          </a:p>
        </p:txBody>
      </p:sp>
    </p:spTree>
    <p:extLst>
      <p:ext uri="{BB962C8B-B14F-4D97-AF65-F5344CB8AC3E}">
        <p14:creationId xmlns:p14="http://schemas.microsoft.com/office/powerpoint/2010/main" val="2140984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nb-NO" dirty="0" smtClean="0"/>
              <a:t>17.</a:t>
            </a:r>
            <a:r>
              <a:rPr lang="en-US" dirty="0" smtClean="0"/>
              <a:t>1</a:t>
            </a:r>
            <a:endParaRPr lang="en-US" dirty="0"/>
          </a:p>
        </p:txBody>
      </p:sp>
      <p:sp>
        <p:nvSpPr>
          <p:cNvPr id="3" name="Content Placeholder 2"/>
          <p:cNvSpPr>
            <a:spLocks noGrp="1"/>
          </p:cNvSpPr>
          <p:nvPr>
            <p:ph idx="1"/>
          </p:nvPr>
        </p:nvSpPr>
        <p:spPr/>
        <p:txBody>
          <a:bodyPr/>
          <a:lstStyle/>
          <a:p>
            <a:r>
              <a:rPr lang="en-US" sz="2800" b="1" dirty="0"/>
              <a:t>Define leader and </a:t>
            </a:r>
            <a:r>
              <a:rPr lang="en-US" sz="2800" b="1" dirty="0" smtClean="0"/>
              <a:t>leadership.</a:t>
            </a:r>
          </a:p>
          <a:p>
            <a:pPr lvl="1"/>
            <a:r>
              <a:rPr lang="en-US" sz="2800" dirty="0" smtClean="0"/>
              <a:t>A leader influences and has authority</a:t>
            </a:r>
          </a:p>
          <a:p>
            <a:pPr lvl="1"/>
            <a:r>
              <a:rPr lang="en-US" sz="2800" dirty="0" smtClean="0"/>
              <a:t>Leadership involves influencing a group to achieve its goal</a:t>
            </a:r>
          </a:p>
          <a:p>
            <a:pPr lvl="1"/>
            <a:r>
              <a:rPr lang="en-US" sz="2800" dirty="0" smtClean="0"/>
              <a:t>Leading is a function of management</a:t>
            </a:r>
          </a:p>
        </p:txBody>
      </p:sp>
    </p:spTree>
    <p:extLst>
      <p:ext uri="{BB962C8B-B14F-4D97-AF65-F5344CB8AC3E}">
        <p14:creationId xmlns:p14="http://schemas.microsoft.com/office/powerpoint/2010/main" val="18460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Leaders and What is Leadership?</a:t>
            </a:r>
            <a:endParaRPr lang="en-US" dirty="0"/>
          </a:p>
        </p:txBody>
      </p:sp>
      <p:sp>
        <p:nvSpPr>
          <p:cNvPr id="3" name="Content Placeholder 2"/>
          <p:cNvSpPr>
            <a:spLocks noGrp="1"/>
          </p:cNvSpPr>
          <p:nvPr>
            <p:ph idx="1"/>
          </p:nvPr>
        </p:nvSpPr>
        <p:spPr/>
        <p:txBody>
          <a:bodyPr/>
          <a:lstStyle/>
          <a:p>
            <a:r>
              <a:rPr lang="en-US" sz="2800" b="1" dirty="0" smtClean="0"/>
              <a:t>Leader:</a:t>
            </a:r>
            <a:r>
              <a:rPr lang="en-US" sz="2800" dirty="0" smtClean="0"/>
              <a:t> someone </a:t>
            </a:r>
            <a:r>
              <a:rPr lang="en-US" sz="2800" dirty="0"/>
              <a:t>who can </a:t>
            </a:r>
            <a:r>
              <a:rPr lang="en-US" sz="2800" dirty="0" smtClean="0"/>
              <a:t>influence </a:t>
            </a:r>
            <a:r>
              <a:rPr lang="en-US" sz="2800" dirty="0"/>
              <a:t>others and who has managerial </a:t>
            </a:r>
            <a:r>
              <a:rPr lang="en-US" sz="2800" dirty="0" smtClean="0"/>
              <a:t>authority</a:t>
            </a:r>
          </a:p>
          <a:p>
            <a:r>
              <a:rPr lang="en-US" sz="2800" b="1" dirty="0" smtClean="0"/>
              <a:t>Leadership:</a:t>
            </a:r>
            <a:r>
              <a:rPr lang="en-US" sz="2800" dirty="0" smtClean="0"/>
              <a:t> a </a:t>
            </a:r>
            <a:r>
              <a:rPr lang="en-US" sz="2800" dirty="0"/>
              <a:t>process of </a:t>
            </a:r>
            <a:r>
              <a:rPr lang="en-US" sz="2800" dirty="0" smtClean="0"/>
              <a:t>influencing </a:t>
            </a:r>
            <a:r>
              <a:rPr lang="en-US" sz="2800" dirty="0"/>
              <a:t>a group to achieve </a:t>
            </a:r>
            <a:r>
              <a:rPr lang="en-US" sz="2800" dirty="0" smtClean="0"/>
              <a:t>goals</a:t>
            </a:r>
          </a:p>
          <a:p>
            <a:r>
              <a:rPr lang="en-US" sz="2000" dirty="0"/>
              <a:t>EARLY </a:t>
            </a:r>
            <a:r>
              <a:rPr lang="en-US" sz="2000" b="1" dirty="0"/>
              <a:t>leadership theories</a:t>
            </a:r>
          </a:p>
          <a:p>
            <a:r>
              <a:rPr lang="en-US" sz="2000" dirty="0"/>
              <a:t>People have been interested in leadership since they started </a:t>
            </a:r>
            <a:r>
              <a:rPr lang="en-US" sz="2000" dirty="0" smtClean="0"/>
              <a:t>coming together </a:t>
            </a:r>
            <a:r>
              <a:rPr lang="en-US" sz="2000" dirty="0"/>
              <a:t>in groups to accomplish </a:t>
            </a:r>
            <a:r>
              <a:rPr lang="en-US" sz="2000" dirty="0" smtClean="0"/>
              <a:t>goals. </a:t>
            </a:r>
            <a:r>
              <a:rPr lang="en-US" sz="2000" dirty="0"/>
              <a:t>These early leadership theories focused on the </a:t>
            </a:r>
            <a:r>
              <a:rPr lang="en-US" sz="2000" b="1" i="1" dirty="0"/>
              <a:t>leader </a:t>
            </a:r>
            <a:r>
              <a:rPr lang="en-US" sz="2000" b="1" dirty="0"/>
              <a:t>(leadership trait theories</a:t>
            </a:r>
            <a:r>
              <a:rPr lang="en-US" sz="2000" dirty="0" smtClean="0"/>
              <a:t>) and </a:t>
            </a:r>
            <a:r>
              <a:rPr lang="en-US" sz="2000" dirty="0"/>
              <a:t>how the </a:t>
            </a:r>
            <a:r>
              <a:rPr lang="en-US" sz="2000" b="1" i="1" dirty="0"/>
              <a:t>leader interacted </a:t>
            </a:r>
            <a:r>
              <a:rPr lang="en-US" sz="2000" dirty="0"/>
              <a:t>with his or her group members </a:t>
            </a:r>
            <a:r>
              <a:rPr lang="en-US" sz="2000" b="1" dirty="0"/>
              <a:t>(leadership </a:t>
            </a:r>
            <a:r>
              <a:rPr lang="en-US" sz="2000" b="1" dirty="0" smtClean="0"/>
              <a:t>behavior theories</a:t>
            </a:r>
            <a:r>
              <a:rPr lang="en-US" sz="2000" b="1" dirty="0"/>
              <a:t>).</a:t>
            </a:r>
            <a:endParaRPr lang="en-US" sz="2000" b="1" dirty="0" smtClean="0"/>
          </a:p>
        </p:txBody>
      </p:sp>
    </p:spTree>
    <p:extLst>
      <p:ext uri="{BB962C8B-B14F-4D97-AF65-F5344CB8AC3E}">
        <p14:creationId xmlns:p14="http://schemas.microsoft.com/office/powerpoint/2010/main" val="811449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nb-NO" dirty="0" smtClean="0"/>
              <a:t>17.</a:t>
            </a:r>
            <a:r>
              <a:rPr lang="en-US" dirty="0" smtClean="0"/>
              <a:t>2</a:t>
            </a:r>
            <a:endParaRPr lang="en-US" dirty="0"/>
          </a:p>
        </p:txBody>
      </p:sp>
      <p:sp>
        <p:nvSpPr>
          <p:cNvPr id="3" name="Content Placeholder 2"/>
          <p:cNvSpPr>
            <a:spLocks noGrp="1"/>
          </p:cNvSpPr>
          <p:nvPr>
            <p:ph idx="1"/>
          </p:nvPr>
        </p:nvSpPr>
        <p:spPr/>
        <p:txBody>
          <a:bodyPr/>
          <a:lstStyle/>
          <a:p>
            <a:r>
              <a:rPr lang="en-US" sz="2800" b="1" dirty="0"/>
              <a:t>Compare and contrast early theories of leadership</a:t>
            </a:r>
            <a:r>
              <a:rPr lang="en-US" sz="2800" b="1" dirty="0" smtClean="0"/>
              <a:t>.</a:t>
            </a:r>
          </a:p>
          <a:p>
            <a:pPr lvl="1"/>
            <a:r>
              <a:rPr lang="en-US" sz="2400" dirty="0" smtClean="0"/>
              <a:t>University of Iowa studies</a:t>
            </a:r>
          </a:p>
          <a:p>
            <a:pPr lvl="1"/>
            <a:r>
              <a:rPr lang="en-US" sz="2400" dirty="0" smtClean="0"/>
              <a:t>Ohio State studies</a:t>
            </a:r>
          </a:p>
          <a:p>
            <a:pPr lvl="1"/>
            <a:r>
              <a:rPr lang="en-US" sz="2400" dirty="0" smtClean="0"/>
              <a:t>University of Michigan studies</a:t>
            </a:r>
          </a:p>
          <a:p>
            <a:pPr lvl="1"/>
            <a:r>
              <a:rPr lang="en-US" sz="2400" dirty="0" smtClean="0"/>
              <a:t>Managerial grid</a:t>
            </a:r>
          </a:p>
        </p:txBody>
      </p:sp>
    </p:spTree>
    <p:extLst>
      <p:ext uri="{BB962C8B-B14F-4D97-AF65-F5344CB8AC3E}">
        <p14:creationId xmlns:p14="http://schemas.microsoft.com/office/powerpoint/2010/main" val="801051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nb-NO" dirty="0" smtClean="0"/>
              <a:t>17.</a:t>
            </a:r>
            <a:r>
              <a:rPr lang="en-US" dirty="0" smtClean="0"/>
              <a:t>3</a:t>
            </a:r>
            <a:endParaRPr lang="en-US" dirty="0"/>
          </a:p>
        </p:txBody>
      </p:sp>
      <p:sp>
        <p:nvSpPr>
          <p:cNvPr id="3" name="Content Placeholder 2"/>
          <p:cNvSpPr>
            <a:spLocks noGrp="1"/>
          </p:cNvSpPr>
          <p:nvPr>
            <p:ph idx="1"/>
          </p:nvPr>
        </p:nvSpPr>
        <p:spPr/>
        <p:txBody>
          <a:bodyPr/>
          <a:lstStyle/>
          <a:p>
            <a:r>
              <a:rPr lang="en-US" sz="2800" b="1" dirty="0"/>
              <a:t>Describe the three major contingency theories of leadership</a:t>
            </a:r>
            <a:r>
              <a:rPr lang="en-US" sz="2800" b="1" dirty="0" smtClean="0"/>
              <a:t>.</a:t>
            </a:r>
          </a:p>
          <a:p>
            <a:pPr lvl="1"/>
            <a:r>
              <a:rPr lang="en-US" sz="2400" dirty="0" smtClean="0"/>
              <a:t>Fiedler’s model</a:t>
            </a:r>
          </a:p>
          <a:p>
            <a:pPr lvl="1"/>
            <a:r>
              <a:rPr lang="en-US" sz="2400" dirty="0" smtClean="0"/>
              <a:t>Hersey and Blanchard’s situational leadership theory</a:t>
            </a:r>
          </a:p>
          <a:p>
            <a:pPr lvl="1"/>
            <a:r>
              <a:rPr lang="en-US" sz="2400" dirty="0" smtClean="0"/>
              <a:t>Path goal model, Robert House</a:t>
            </a:r>
          </a:p>
        </p:txBody>
      </p:sp>
    </p:spTree>
    <p:extLst>
      <p:ext uri="{BB962C8B-B14F-4D97-AF65-F5344CB8AC3E}">
        <p14:creationId xmlns:p14="http://schemas.microsoft.com/office/powerpoint/2010/main" val="469394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nb-NO" dirty="0" smtClean="0"/>
              <a:t>17.</a:t>
            </a:r>
            <a:r>
              <a:rPr lang="en-US" dirty="0" smtClean="0"/>
              <a:t>4</a:t>
            </a:r>
            <a:endParaRPr lang="en-US" dirty="0"/>
          </a:p>
        </p:txBody>
      </p:sp>
      <p:sp>
        <p:nvSpPr>
          <p:cNvPr id="3" name="Content Placeholder 2"/>
          <p:cNvSpPr>
            <a:spLocks noGrp="1"/>
          </p:cNvSpPr>
          <p:nvPr>
            <p:ph idx="1"/>
          </p:nvPr>
        </p:nvSpPr>
        <p:spPr/>
        <p:txBody>
          <a:bodyPr/>
          <a:lstStyle/>
          <a:p>
            <a:r>
              <a:rPr lang="en-US" sz="2800" b="1" dirty="0"/>
              <a:t>Discuss contemporary issues affecting leadership</a:t>
            </a:r>
            <a:r>
              <a:rPr lang="en-US" sz="2800" b="1" dirty="0" smtClean="0"/>
              <a:t>.</a:t>
            </a:r>
          </a:p>
          <a:p>
            <a:pPr lvl="1"/>
            <a:r>
              <a:rPr lang="en-US" sz="2400" dirty="0" smtClean="0"/>
              <a:t>Leader-membership exchange theory (LMX)</a:t>
            </a:r>
          </a:p>
          <a:p>
            <a:pPr lvl="1"/>
            <a:r>
              <a:rPr lang="en-US" sz="2400" dirty="0" smtClean="0"/>
              <a:t>Transactional/transformational leader</a:t>
            </a:r>
          </a:p>
          <a:p>
            <a:pPr lvl="1"/>
            <a:r>
              <a:rPr lang="en-US" sz="2400" dirty="0" smtClean="0"/>
              <a:t>Charismatic/visionary leader</a:t>
            </a:r>
          </a:p>
          <a:p>
            <a:pPr lvl="1"/>
            <a:r>
              <a:rPr lang="en-US" sz="2400" dirty="0" smtClean="0"/>
              <a:t>Authentic leadership</a:t>
            </a:r>
          </a:p>
          <a:p>
            <a:pPr lvl="1"/>
            <a:r>
              <a:rPr lang="en-US" sz="2400" dirty="0" smtClean="0"/>
              <a:t>Ethical leadership</a:t>
            </a:r>
          </a:p>
          <a:p>
            <a:pPr lvl="1"/>
            <a:r>
              <a:rPr lang="en-US" sz="2400" dirty="0" smtClean="0"/>
              <a:t>Team leader</a:t>
            </a:r>
            <a:endParaRPr lang="en-US" sz="2000" dirty="0" smtClean="0"/>
          </a:p>
        </p:txBody>
      </p:sp>
    </p:spTree>
    <p:extLst>
      <p:ext uri="{BB962C8B-B14F-4D97-AF65-F5344CB8AC3E}">
        <p14:creationId xmlns:p14="http://schemas.microsoft.com/office/powerpoint/2010/main" val="861770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nb-NO" dirty="0" smtClean="0"/>
              <a:t>17.</a:t>
            </a:r>
            <a:r>
              <a:rPr lang="en-US" dirty="0" smtClean="0"/>
              <a:t>5</a:t>
            </a:r>
            <a:endParaRPr lang="en-US" dirty="0"/>
          </a:p>
        </p:txBody>
      </p:sp>
      <p:sp>
        <p:nvSpPr>
          <p:cNvPr id="3" name="Content Placeholder 2"/>
          <p:cNvSpPr>
            <a:spLocks noGrp="1"/>
          </p:cNvSpPr>
          <p:nvPr>
            <p:ph idx="1"/>
          </p:nvPr>
        </p:nvSpPr>
        <p:spPr/>
        <p:txBody>
          <a:bodyPr/>
          <a:lstStyle/>
          <a:p>
            <a:r>
              <a:rPr lang="en-US" sz="2800" b="1" dirty="0"/>
              <a:t>Describe twenty-first century views of leadership</a:t>
            </a:r>
            <a:r>
              <a:rPr lang="en-US" sz="2800" dirty="0"/>
              <a:t>.</a:t>
            </a:r>
            <a:endParaRPr lang="en-US" sz="2800" dirty="0" smtClean="0"/>
          </a:p>
          <a:p>
            <a:pPr lvl="1"/>
            <a:r>
              <a:rPr lang="en-US" sz="2400" dirty="0" smtClean="0"/>
              <a:t>Fiver sources of a leader’s power</a:t>
            </a:r>
          </a:p>
          <a:p>
            <a:pPr lvl="1"/>
            <a:r>
              <a:rPr lang="en-US" sz="2400" dirty="0" smtClean="0"/>
              <a:t>Issues of:</a:t>
            </a:r>
          </a:p>
          <a:p>
            <a:pPr lvl="2"/>
            <a:r>
              <a:rPr lang="en-US" sz="2400" dirty="0" smtClean="0"/>
              <a:t> managing power</a:t>
            </a:r>
          </a:p>
          <a:p>
            <a:pPr lvl="2"/>
            <a:r>
              <a:rPr lang="en-US" sz="2400" dirty="0" smtClean="0"/>
              <a:t>developing trust</a:t>
            </a:r>
          </a:p>
          <a:p>
            <a:pPr lvl="2"/>
            <a:r>
              <a:rPr lang="en-US" sz="2400" dirty="0" smtClean="0"/>
              <a:t>empowering employees</a:t>
            </a:r>
          </a:p>
          <a:p>
            <a:pPr lvl="2"/>
            <a:r>
              <a:rPr lang="en-US" sz="2400" dirty="0" smtClean="0"/>
              <a:t>leading across cultures</a:t>
            </a:r>
          </a:p>
          <a:p>
            <a:pPr lvl="2"/>
            <a:r>
              <a:rPr lang="en-US" sz="2400" dirty="0" smtClean="0"/>
              <a:t>becoming an effective leader</a:t>
            </a:r>
          </a:p>
        </p:txBody>
      </p:sp>
    </p:spTree>
    <p:extLst>
      <p:ext uri="{BB962C8B-B14F-4D97-AF65-F5344CB8AC3E}">
        <p14:creationId xmlns:p14="http://schemas.microsoft.com/office/powerpoint/2010/main" val="552227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Traits</a:t>
            </a:r>
            <a:endParaRPr lang="en-US" dirty="0"/>
          </a:p>
        </p:txBody>
      </p:sp>
      <p:sp>
        <p:nvSpPr>
          <p:cNvPr id="3" name="Content Placeholder 2"/>
          <p:cNvSpPr>
            <a:spLocks noGrp="1"/>
          </p:cNvSpPr>
          <p:nvPr>
            <p:ph idx="1"/>
          </p:nvPr>
        </p:nvSpPr>
        <p:spPr/>
        <p:txBody>
          <a:bodyPr/>
          <a:lstStyle/>
          <a:p>
            <a:r>
              <a:rPr lang="en-US" sz="2800" dirty="0" smtClean="0"/>
              <a:t>Research </a:t>
            </a:r>
            <a:r>
              <a:rPr lang="en-US" sz="2800" dirty="0"/>
              <a:t>focused on identifying personal characteristics that differentiated leaders from non-leaders was unsuccessful </a:t>
            </a:r>
            <a:r>
              <a:rPr lang="en-US" sz="2800" dirty="0" smtClean="0"/>
              <a:t>who can influence others and who has managerial authority.</a:t>
            </a:r>
          </a:p>
          <a:p>
            <a:r>
              <a:rPr lang="en-US" sz="2800" dirty="0" smtClean="0"/>
              <a:t>It </a:t>
            </a:r>
            <a:r>
              <a:rPr lang="en-US" sz="2800" dirty="0"/>
              <a:t>proved impossible to identify a set of traits that would always</a:t>
            </a:r>
            <a:r>
              <a:rPr lang="en-US" sz="2800" i="1" dirty="0"/>
              <a:t> </a:t>
            </a:r>
            <a:r>
              <a:rPr lang="en-US" sz="2800" dirty="0"/>
              <a:t>differentiate a leader (the person) from a nonleader </a:t>
            </a:r>
            <a:r>
              <a:rPr lang="en-US" sz="2800" dirty="0" smtClean="0"/>
              <a:t>of influencing a group to achieve goals.</a:t>
            </a:r>
          </a:p>
        </p:txBody>
      </p:sp>
    </p:spTree>
    <p:extLst>
      <p:ext uri="{BB962C8B-B14F-4D97-AF65-F5344CB8AC3E}">
        <p14:creationId xmlns:p14="http://schemas.microsoft.com/office/powerpoint/2010/main" val="52252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Exhibit </a:t>
            </a:r>
            <a:r>
              <a:rPr lang="mr-IN" sz="2800" dirty="0" smtClean="0"/>
              <a:t>17-</a:t>
            </a:r>
            <a:r>
              <a:rPr lang="en-US" sz="2800" dirty="0" smtClean="0"/>
              <a:t>1: Eight Traits Associated with Leadership</a:t>
            </a:r>
            <a:endParaRPr lang="en-US" sz="2800" dirty="0"/>
          </a:p>
        </p:txBody>
      </p:sp>
      <p:graphicFrame>
        <p:nvGraphicFramePr>
          <p:cNvPr id="6" name="Table 5" descr="Header: Trait, Description"/>
          <p:cNvGraphicFramePr>
            <a:graphicFrameLocks noGrp="1"/>
          </p:cNvGraphicFramePr>
          <p:nvPr>
            <p:extLst>
              <p:ext uri="{D42A27DB-BD31-4B8C-83A1-F6EECF244321}">
                <p14:modId xmlns:p14="http://schemas.microsoft.com/office/powerpoint/2010/main" val="3553014678"/>
              </p:ext>
            </p:extLst>
          </p:nvPr>
        </p:nvGraphicFramePr>
        <p:xfrm>
          <a:off x="95250" y="970960"/>
          <a:ext cx="8953500" cy="5277440"/>
        </p:xfrm>
        <a:graphic>
          <a:graphicData uri="http://schemas.openxmlformats.org/drawingml/2006/table">
            <a:tbl>
              <a:tblPr firstRow="1" bandRow="1">
                <a:tableStyleId>{3B4B98B0-60AC-42C2-AFA5-B58CD77FA1E5}</a:tableStyleId>
              </a:tblPr>
              <a:tblGrid>
                <a:gridCol w="1279457">
                  <a:extLst>
                    <a:ext uri="{9D8B030D-6E8A-4147-A177-3AD203B41FA5}">
                      <a16:colId xmlns:a16="http://schemas.microsoft.com/office/drawing/2014/main" val="20000"/>
                    </a:ext>
                  </a:extLst>
                </a:gridCol>
                <a:gridCol w="7674043">
                  <a:extLst>
                    <a:ext uri="{9D8B030D-6E8A-4147-A177-3AD203B41FA5}">
                      <a16:colId xmlns:a16="http://schemas.microsoft.com/office/drawing/2014/main" val="20001"/>
                    </a:ext>
                  </a:extLst>
                </a:gridCol>
              </a:tblGrid>
              <a:tr h="342750">
                <a:tc>
                  <a:txBody>
                    <a:bodyPr/>
                    <a:lstStyle/>
                    <a:p>
                      <a:r>
                        <a:rPr lang="en-US" sz="1400" dirty="0" smtClean="0"/>
                        <a:t>Trait</a:t>
                      </a:r>
                      <a:endParaRPr lang="en-US" sz="1400" dirty="0"/>
                    </a:p>
                  </a:txBody>
                  <a:tcPr/>
                </a:tc>
                <a:tc>
                  <a:txBody>
                    <a:bodyPr/>
                    <a:lstStyle/>
                    <a:p>
                      <a:r>
                        <a:rPr lang="en-US" sz="1400" dirty="0" smtClean="0"/>
                        <a:t>Description</a:t>
                      </a:r>
                      <a:endParaRPr lang="en-US" sz="1400" dirty="0"/>
                    </a:p>
                  </a:txBody>
                  <a:tcPr/>
                </a:tc>
                <a:extLst>
                  <a:ext uri="{0D108BD9-81ED-4DB2-BD59-A6C34878D82A}">
                    <a16:rowId xmlns:a16="http://schemas.microsoft.com/office/drawing/2014/main" val="10000"/>
                  </a:ext>
                </a:extLst>
              </a:tr>
              <a:tr h="669255">
                <a:tc>
                  <a:txBody>
                    <a:bodyPr/>
                    <a:lstStyle/>
                    <a:p>
                      <a:r>
                        <a:rPr lang="en-US" sz="1400" dirty="0" smtClean="0"/>
                        <a:t>Drive</a:t>
                      </a:r>
                      <a:endParaRPr lang="en-US" sz="1400" dirty="0"/>
                    </a:p>
                  </a:txBody>
                  <a:tcPr/>
                </a:tc>
                <a:tc>
                  <a:txBody>
                    <a:bodyPr/>
                    <a:lstStyle/>
                    <a:p>
                      <a:r>
                        <a:rPr lang="en-US" sz="1400" kern="1200" dirty="0" smtClean="0">
                          <a:solidFill>
                            <a:schemeClr val="tx1"/>
                          </a:solidFill>
                          <a:effectLst/>
                          <a:latin typeface="+mn-lt"/>
                          <a:ea typeface="+mn-ea"/>
                          <a:cs typeface="+mn-cs"/>
                        </a:rPr>
                        <a:t>Leaders exhibit a high effort level. They have a relatively high desire for achievement, they are ambitious, they have a lot of energy, they are tirelessly persistent in their activities, and they show initiative.</a:t>
                      </a:r>
                      <a:endParaRPr lang="en-US" sz="1400" dirty="0"/>
                    </a:p>
                  </a:txBody>
                  <a:tcPr/>
                </a:tc>
                <a:extLst>
                  <a:ext uri="{0D108BD9-81ED-4DB2-BD59-A6C34878D82A}">
                    <a16:rowId xmlns:a16="http://schemas.microsoft.com/office/drawing/2014/main" val="10001"/>
                  </a:ext>
                </a:extLst>
              </a:tr>
              <a:tr h="474056">
                <a:tc>
                  <a:txBody>
                    <a:bodyPr/>
                    <a:lstStyle/>
                    <a:p>
                      <a:r>
                        <a:rPr lang="en-US" sz="1400" dirty="0" smtClean="0"/>
                        <a:t>Desire to lead</a:t>
                      </a:r>
                      <a:endParaRPr lang="en-US" sz="1400" dirty="0"/>
                    </a:p>
                  </a:txBody>
                  <a:tcPr/>
                </a:tc>
                <a:tc>
                  <a:txBody>
                    <a:bodyPr/>
                    <a:lstStyle/>
                    <a:p>
                      <a:r>
                        <a:rPr lang="en-US" sz="1400" kern="1200" dirty="0" smtClean="0">
                          <a:solidFill>
                            <a:schemeClr val="tx1"/>
                          </a:solidFill>
                          <a:effectLst/>
                          <a:latin typeface="+mn-lt"/>
                          <a:ea typeface="+mn-ea"/>
                          <a:cs typeface="+mn-cs"/>
                        </a:rPr>
                        <a:t>Leaders have a strong desire to influence and lead others. They demonstrate the willingness to take responsibility.</a:t>
                      </a:r>
                      <a:endParaRPr lang="en-US" sz="1400" dirty="0"/>
                    </a:p>
                  </a:txBody>
                  <a:tcPr/>
                </a:tc>
                <a:extLst>
                  <a:ext uri="{0D108BD9-81ED-4DB2-BD59-A6C34878D82A}">
                    <a16:rowId xmlns:a16="http://schemas.microsoft.com/office/drawing/2014/main" val="10002"/>
                  </a:ext>
                </a:extLst>
              </a:tr>
              <a:tr h="474056">
                <a:tc>
                  <a:txBody>
                    <a:bodyPr/>
                    <a:lstStyle/>
                    <a:p>
                      <a:r>
                        <a:rPr lang="en-US" sz="1400" dirty="0" smtClean="0"/>
                        <a:t>Honesty and integrity</a:t>
                      </a:r>
                      <a:endParaRPr lang="en-US" sz="1400" dirty="0"/>
                    </a:p>
                  </a:txBody>
                  <a:tcPr/>
                </a:tc>
                <a:tc>
                  <a:txBody>
                    <a:bodyPr/>
                    <a:lstStyle/>
                    <a:p>
                      <a:r>
                        <a:rPr lang="en-US" sz="1400" b="0" kern="1200" dirty="0" smtClean="0">
                          <a:solidFill>
                            <a:schemeClr val="tx1"/>
                          </a:solidFill>
                          <a:effectLst/>
                          <a:latin typeface="+mn-lt"/>
                          <a:ea typeface="+mn-ea"/>
                          <a:cs typeface="+mn-cs"/>
                        </a:rPr>
                        <a:t>Leaders build trusting relationships with followers by being truthful or nondeceitful and by showing high consistency between word and deed.</a:t>
                      </a:r>
                      <a:endParaRPr lang="en-US" sz="1400" b="0" kern="1200" dirty="0">
                        <a:solidFill>
                          <a:schemeClr val="tx1"/>
                        </a:solidFill>
                        <a:effectLst/>
                        <a:latin typeface="+mn-lt"/>
                        <a:ea typeface="+mn-ea"/>
                        <a:cs typeface="+mn-cs"/>
                      </a:endParaRPr>
                    </a:p>
                  </a:txBody>
                  <a:tcPr/>
                </a:tc>
                <a:extLst>
                  <a:ext uri="{0D108BD9-81ED-4DB2-BD59-A6C34878D82A}">
                    <a16:rowId xmlns:a16="http://schemas.microsoft.com/office/drawing/2014/main" val="10003"/>
                  </a:ext>
                </a:extLst>
              </a:tr>
              <a:tr h="667490">
                <a:tc>
                  <a:txBody>
                    <a:bodyPr/>
                    <a:lstStyle/>
                    <a:p>
                      <a:r>
                        <a:rPr lang="en-US" sz="1400" dirty="0" smtClean="0"/>
                        <a:t>Self-confidence</a:t>
                      </a:r>
                      <a:endParaRPr lang="en-US" sz="1400" dirty="0"/>
                    </a:p>
                  </a:txBody>
                  <a:tcPr/>
                </a:tc>
                <a:tc>
                  <a:txBody>
                    <a:bodyPr/>
                    <a:lstStyle/>
                    <a:p>
                      <a:r>
                        <a:rPr lang="en-US" sz="1400" b="0" kern="1200" dirty="0" smtClean="0">
                          <a:solidFill>
                            <a:schemeClr val="tx1"/>
                          </a:solidFill>
                          <a:effectLst/>
                          <a:latin typeface="+mn-lt"/>
                          <a:ea typeface="+mn-ea"/>
                          <a:cs typeface="+mn-cs"/>
                        </a:rPr>
                        <a:t>Followers look to leaders for an absence of self-doubt. Leaders, therefore, need to show self-confidence in order to convince followers of the rightness of their goals and decisions.</a:t>
                      </a:r>
                      <a:endParaRPr lang="en-US" sz="1400" b="0" kern="1200" dirty="0">
                        <a:solidFill>
                          <a:schemeClr val="tx1"/>
                        </a:solidFill>
                        <a:effectLst/>
                        <a:latin typeface="+mn-lt"/>
                        <a:ea typeface="+mn-ea"/>
                        <a:cs typeface="+mn-cs"/>
                      </a:endParaRPr>
                    </a:p>
                  </a:txBody>
                  <a:tcPr/>
                </a:tc>
                <a:extLst>
                  <a:ext uri="{0D108BD9-81ED-4DB2-BD59-A6C34878D82A}">
                    <a16:rowId xmlns:a16="http://schemas.microsoft.com/office/drawing/2014/main" val="10004"/>
                  </a:ext>
                </a:extLst>
              </a:tr>
              <a:tr h="669255">
                <a:tc>
                  <a:txBody>
                    <a:bodyPr/>
                    <a:lstStyle/>
                    <a:p>
                      <a:r>
                        <a:rPr lang="en-US" sz="1400" dirty="0" smtClean="0"/>
                        <a:t>Intelligence</a:t>
                      </a:r>
                      <a:endParaRPr lang="en-US" sz="1400" dirty="0"/>
                    </a:p>
                  </a:txBody>
                  <a:tcPr/>
                </a:tc>
                <a:tc>
                  <a:txBody>
                    <a:bodyPr/>
                    <a:lstStyle/>
                    <a:p>
                      <a:r>
                        <a:rPr lang="en-US" sz="1400" kern="1200" dirty="0" smtClean="0">
                          <a:solidFill>
                            <a:schemeClr val="tx1"/>
                          </a:solidFill>
                          <a:effectLst/>
                          <a:latin typeface="+mn-lt"/>
                          <a:ea typeface="+mn-ea"/>
                          <a:cs typeface="+mn-cs"/>
                        </a:rPr>
                        <a:t>Leaders need to be intelligent enough to gather, synthesize, and interpret large amounts of information, and they need to be able to create visions, solve problems, and make correct decisions.</a:t>
                      </a:r>
                      <a:endParaRPr lang="en-US" sz="1400" dirty="0"/>
                    </a:p>
                  </a:txBody>
                  <a:tcPr/>
                </a:tc>
                <a:extLst>
                  <a:ext uri="{0D108BD9-81ED-4DB2-BD59-A6C34878D82A}">
                    <a16:rowId xmlns:a16="http://schemas.microsoft.com/office/drawing/2014/main" val="10005"/>
                  </a:ext>
                </a:extLst>
              </a:tr>
              <a:tr h="669255">
                <a:tc>
                  <a:txBody>
                    <a:bodyPr/>
                    <a:lstStyle/>
                    <a:p>
                      <a:r>
                        <a:rPr lang="en-US" sz="1400" dirty="0" smtClean="0"/>
                        <a:t>Job-relevant knowledge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Effective leaders have a high degree of knowledge about the company, industry, and technical matters. In-depth knowledge allows leaders to make well-informed decisions and to understand the implications of those decisions.</a:t>
                      </a:r>
                      <a:endParaRPr lang="en-US" sz="1400" dirty="0" smtClean="0"/>
                    </a:p>
                  </a:txBody>
                  <a:tcPr/>
                </a:tc>
                <a:extLst>
                  <a:ext uri="{0D108BD9-81ED-4DB2-BD59-A6C34878D82A}">
                    <a16:rowId xmlns:a16="http://schemas.microsoft.com/office/drawing/2014/main" val="10006"/>
                  </a:ext>
                </a:extLst>
              </a:tr>
              <a:tr h="474056">
                <a:tc>
                  <a:txBody>
                    <a:bodyPr/>
                    <a:lstStyle/>
                    <a:p>
                      <a:r>
                        <a:rPr lang="en-US" sz="1400" dirty="0" smtClean="0"/>
                        <a:t>Extraversion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Leaders are energetic, lively people. They are sociable, assertive, and rarely silent or withdrawn.</a:t>
                      </a:r>
                      <a:endParaRPr lang="en-US" sz="1400" dirty="0" smtClean="0"/>
                    </a:p>
                  </a:txBody>
                  <a:tcPr/>
                </a:tc>
                <a:extLst>
                  <a:ext uri="{0D108BD9-81ED-4DB2-BD59-A6C34878D82A}">
                    <a16:rowId xmlns:a16="http://schemas.microsoft.com/office/drawing/2014/main" val="10007"/>
                  </a:ext>
                </a:extLst>
              </a:tr>
              <a:tr h="474056">
                <a:tc>
                  <a:txBody>
                    <a:bodyPr/>
                    <a:lstStyle/>
                    <a:p>
                      <a:r>
                        <a:rPr lang="en-US" sz="1400" dirty="0" smtClean="0"/>
                        <a:t>Proneness to guilt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Guilt proneness is positively related to leadership effectiveness because it produces a strong sense of responsibility for others.</a:t>
                      </a:r>
                      <a:endParaRPr lang="en-US" sz="1400" dirty="0" smtClean="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Behaviors</a:t>
            </a:r>
            <a:endParaRPr lang="en-US" dirty="0"/>
          </a:p>
        </p:txBody>
      </p:sp>
      <p:sp>
        <p:nvSpPr>
          <p:cNvPr id="3" name="Content Placeholder 2"/>
          <p:cNvSpPr>
            <a:spLocks noGrp="1"/>
          </p:cNvSpPr>
          <p:nvPr>
            <p:ph idx="1"/>
          </p:nvPr>
        </p:nvSpPr>
        <p:spPr/>
        <p:txBody>
          <a:bodyPr/>
          <a:lstStyle/>
          <a:p>
            <a:r>
              <a:rPr lang="en-US" sz="2800" b="1" dirty="0" smtClean="0"/>
              <a:t>Behavioral theories</a:t>
            </a:r>
            <a:r>
              <a:rPr lang="en-US" sz="2800" dirty="0" smtClean="0"/>
              <a:t>: leadership </a:t>
            </a:r>
            <a:r>
              <a:rPr lang="en-US" sz="2800" dirty="0"/>
              <a:t>theories that identify behaviors that </a:t>
            </a:r>
            <a:r>
              <a:rPr lang="en-US" sz="2800" dirty="0" smtClean="0"/>
              <a:t>differentiate effective </a:t>
            </a:r>
            <a:r>
              <a:rPr lang="en-US" sz="2800" dirty="0"/>
              <a:t>leaders from </a:t>
            </a:r>
            <a:r>
              <a:rPr lang="en-US" sz="2800" dirty="0" smtClean="0"/>
              <a:t>ineffective leaders</a:t>
            </a:r>
          </a:p>
        </p:txBody>
      </p:sp>
    </p:spTree>
    <p:extLst>
      <p:ext uri="{BB962C8B-B14F-4D97-AF65-F5344CB8AC3E}">
        <p14:creationId xmlns:p14="http://schemas.microsoft.com/office/powerpoint/2010/main" val="130023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of Iowa Studies</a:t>
            </a:r>
            <a:endParaRPr lang="en-US" dirty="0"/>
          </a:p>
        </p:txBody>
      </p:sp>
      <p:sp>
        <p:nvSpPr>
          <p:cNvPr id="3" name="Content Placeholder 2"/>
          <p:cNvSpPr>
            <a:spLocks noGrp="1"/>
          </p:cNvSpPr>
          <p:nvPr>
            <p:ph idx="1"/>
          </p:nvPr>
        </p:nvSpPr>
        <p:spPr/>
        <p:txBody>
          <a:bodyPr/>
          <a:lstStyle/>
          <a:p>
            <a:r>
              <a:rPr lang="en-US" sz="2800" b="1" dirty="0" smtClean="0"/>
              <a:t>Autocratic style</a:t>
            </a:r>
            <a:r>
              <a:rPr lang="en-US" sz="2800" dirty="0" smtClean="0"/>
              <a:t>: a </a:t>
            </a:r>
            <a:r>
              <a:rPr lang="en-US" sz="2800" dirty="0"/>
              <a:t>leader who dictates work methods, makes unilateral decisions, and limits employee </a:t>
            </a:r>
            <a:r>
              <a:rPr lang="en-US" sz="2800" dirty="0" smtClean="0"/>
              <a:t>participation</a:t>
            </a:r>
          </a:p>
          <a:p>
            <a:r>
              <a:rPr lang="en-US" sz="2800" b="1" dirty="0" smtClean="0"/>
              <a:t>Democratic style</a:t>
            </a:r>
            <a:r>
              <a:rPr lang="en-US" sz="2800" dirty="0" smtClean="0"/>
              <a:t>:</a:t>
            </a:r>
            <a:r>
              <a:rPr lang="en-US" sz="2800" dirty="0"/>
              <a:t> </a:t>
            </a:r>
            <a:r>
              <a:rPr lang="en-US" sz="2800" dirty="0" smtClean="0"/>
              <a:t>a </a:t>
            </a:r>
            <a:r>
              <a:rPr lang="en-US" sz="2800" dirty="0"/>
              <a:t>leader who involves employees in </a:t>
            </a:r>
            <a:r>
              <a:rPr lang="en-US" sz="2800" dirty="0" smtClean="0"/>
              <a:t>decision-making</a:t>
            </a:r>
            <a:r>
              <a:rPr lang="en-US" sz="2800" dirty="0"/>
              <a:t>, delegates authority, and uses feedback as an opportunity for coaching </a:t>
            </a:r>
            <a:r>
              <a:rPr lang="en-US" sz="2800" dirty="0" smtClean="0"/>
              <a:t>employees</a:t>
            </a:r>
          </a:p>
          <a:p>
            <a:r>
              <a:rPr lang="en-US" sz="2800" b="1" dirty="0" smtClean="0"/>
              <a:t>Laissez-faire style</a:t>
            </a:r>
            <a:r>
              <a:rPr lang="en-US" sz="2800" dirty="0" smtClean="0"/>
              <a:t>: a </a:t>
            </a:r>
            <a:r>
              <a:rPr lang="en-US" sz="2800" dirty="0"/>
              <a:t>leader who lets the group make decisions and complete the work in whatever way it sees </a:t>
            </a:r>
            <a:r>
              <a:rPr lang="en-US" sz="2800" dirty="0" smtClean="0"/>
              <a:t>fit</a:t>
            </a:r>
          </a:p>
        </p:txBody>
      </p:sp>
    </p:spTree>
    <p:extLst>
      <p:ext uri="{BB962C8B-B14F-4D97-AF65-F5344CB8AC3E}">
        <p14:creationId xmlns:p14="http://schemas.microsoft.com/office/powerpoint/2010/main" val="120327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Ohio State Studies</a:t>
            </a:r>
            <a:endParaRPr lang="en-US" dirty="0"/>
          </a:p>
        </p:txBody>
      </p:sp>
      <p:sp>
        <p:nvSpPr>
          <p:cNvPr id="3" name="Content Placeholder 2"/>
          <p:cNvSpPr>
            <a:spLocks noGrp="1"/>
          </p:cNvSpPr>
          <p:nvPr>
            <p:ph idx="1"/>
          </p:nvPr>
        </p:nvSpPr>
        <p:spPr/>
        <p:txBody>
          <a:bodyPr/>
          <a:lstStyle/>
          <a:p>
            <a:r>
              <a:rPr lang="en-US" sz="2800" b="1" dirty="0" smtClean="0"/>
              <a:t>Initiating structure</a:t>
            </a:r>
            <a:r>
              <a:rPr lang="en-US" sz="2800" dirty="0" smtClean="0"/>
              <a:t>: the </a:t>
            </a:r>
            <a:r>
              <a:rPr lang="en-US" sz="2800" dirty="0"/>
              <a:t>extent to which a leader </a:t>
            </a:r>
            <a:r>
              <a:rPr lang="en-US" sz="2800" dirty="0" smtClean="0"/>
              <a:t>defines </a:t>
            </a:r>
            <a:r>
              <a:rPr lang="en-US" sz="2800" dirty="0"/>
              <a:t>his or her role and the roles of group members in attaining </a:t>
            </a:r>
            <a:r>
              <a:rPr lang="en-US" sz="2800" dirty="0" smtClean="0"/>
              <a:t>goals</a:t>
            </a:r>
            <a:endParaRPr lang="en-US" sz="2800" dirty="0"/>
          </a:p>
          <a:p>
            <a:r>
              <a:rPr lang="en-US" sz="2800" b="1" dirty="0" smtClean="0"/>
              <a:t>Consideration</a:t>
            </a:r>
            <a:r>
              <a:rPr lang="en-US" sz="2800" dirty="0" smtClean="0"/>
              <a:t>: the </a:t>
            </a:r>
            <a:r>
              <a:rPr lang="en-US" sz="2800" dirty="0"/>
              <a:t>extent to which a leader has work relationships characterized by mutual trust and respect for group members’ ideas and </a:t>
            </a:r>
            <a:r>
              <a:rPr lang="en-US" sz="2800" dirty="0" smtClean="0"/>
              <a:t>feelings</a:t>
            </a:r>
          </a:p>
          <a:p>
            <a:r>
              <a:rPr lang="en-US" sz="2800" b="1" dirty="0" smtClean="0"/>
              <a:t>High–high leader</a:t>
            </a:r>
            <a:r>
              <a:rPr lang="en-US" sz="2800" dirty="0" smtClean="0"/>
              <a:t>: a </a:t>
            </a:r>
            <a:r>
              <a:rPr lang="en-US" sz="2800" dirty="0"/>
              <a:t>leader high in both initiating structure and consideration </a:t>
            </a:r>
            <a:r>
              <a:rPr lang="en-US" sz="2800" dirty="0" smtClean="0"/>
              <a:t>behaviors</a:t>
            </a:r>
          </a:p>
        </p:txBody>
      </p:sp>
    </p:spTree>
    <p:extLst>
      <p:ext uri="{BB962C8B-B14F-4D97-AF65-F5344CB8AC3E}">
        <p14:creationId xmlns:p14="http://schemas.microsoft.com/office/powerpoint/2010/main" val="81012466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18147</TotalTime>
  <Words>6540</Words>
  <Application>Microsoft Office PowerPoint</Application>
  <PresentationFormat>On-screen Show (4:3)</PresentationFormat>
  <Paragraphs>367</Paragraphs>
  <Slides>44</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Times New Roman</vt:lpstr>
      <vt:lpstr>Verdana</vt:lpstr>
      <vt:lpstr>Wingdings</vt:lpstr>
      <vt:lpstr>508 Lecture</vt:lpstr>
      <vt:lpstr>Management</vt:lpstr>
      <vt:lpstr>Learning Objectives</vt:lpstr>
      <vt:lpstr>PowerPoint Presentation</vt:lpstr>
      <vt:lpstr>Who Are Leaders and What is Leadership?</vt:lpstr>
      <vt:lpstr>Leadership Traits</vt:lpstr>
      <vt:lpstr>Exhibit 17-1: Eight Traits Associated with Leadership</vt:lpstr>
      <vt:lpstr>Leadership Behaviors</vt:lpstr>
      <vt:lpstr>University of Iowa Studies</vt:lpstr>
      <vt:lpstr>Ohio State Studies</vt:lpstr>
      <vt:lpstr>University of Michigan Studies</vt:lpstr>
      <vt:lpstr>The Managerial Grid</vt:lpstr>
      <vt:lpstr>Exhibit 17-2: Behavioral Theories of Leadership</vt:lpstr>
      <vt:lpstr>CONTINGENCY theories of leadership</vt:lpstr>
      <vt:lpstr>The Fiedler Model</vt:lpstr>
      <vt:lpstr>Fiedler’s Situational Contingencies</vt:lpstr>
      <vt:lpstr>Exhibit 17-3 The Fiedler Model</vt:lpstr>
      <vt:lpstr>Hersey and Blanchard’s Situational Leadership Style</vt:lpstr>
      <vt:lpstr>SLT Leadership Styles</vt:lpstr>
      <vt:lpstr>Four Stages of Follower Readiness</vt:lpstr>
      <vt:lpstr>Path-Goal Model</vt:lpstr>
      <vt:lpstr>Four Leadership Behaviors</vt:lpstr>
      <vt:lpstr>Exhibit 17-4 Path-Goal Model</vt:lpstr>
      <vt:lpstr>Leader-Member Exchange (LMX) Theory</vt:lpstr>
      <vt:lpstr>Transformational/Transactional Leadership</vt:lpstr>
      <vt:lpstr>Charismatic-Visionary Leadership</vt:lpstr>
      <vt:lpstr>Authentic Leadership</vt:lpstr>
      <vt:lpstr>Ethical Leadership</vt:lpstr>
      <vt:lpstr>Team Leadership</vt:lpstr>
      <vt:lpstr>Exhibit 17-5 Team Leadership Roles</vt:lpstr>
      <vt:lpstr>Managing Power (1 of 2)</vt:lpstr>
      <vt:lpstr>Managing Power (2 of 2)</vt:lpstr>
      <vt:lpstr>Developing Trust</vt:lpstr>
      <vt:lpstr>Five Dimensions of Trust</vt:lpstr>
      <vt:lpstr>Exhibit 17-6 Building Trust</vt:lpstr>
      <vt:lpstr>Empowering Employees</vt:lpstr>
      <vt:lpstr>Leading Across Cultures</vt:lpstr>
      <vt:lpstr>Exhibit 17-7: Cross-Cultural Leadership</vt:lpstr>
      <vt:lpstr>Becoming an Effective Leader</vt:lpstr>
      <vt:lpstr>Review Learning Objective 17.1</vt:lpstr>
      <vt:lpstr>Review Learning Objective 17.2</vt:lpstr>
      <vt:lpstr>Review Learning Objective 17.3</vt:lpstr>
      <vt:lpstr>Review Learning Objective 17.4</vt:lpstr>
      <vt:lpstr>Review Learning Objective 17.5</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17: Being an Effective Leader</dc:subject>
  <dc:creator>Stephen P. Robbins and Mary Coulter</dc:creator>
  <cp:keywords>Management</cp:keywords>
  <dc:description/>
  <cp:lastModifiedBy>user</cp:lastModifiedBy>
  <cp:revision>604</cp:revision>
  <dcterms:created xsi:type="dcterms:W3CDTF">2014-07-14T20:04:21Z</dcterms:created>
  <dcterms:modified xsi:type="dcterms:W3CDTF">2025-06-10T18:07:50Z</dcterms:modified>
  <cp:category/>
</cp:coreProperties>
</file>