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440" r:id="rId2"/>
    <p:sldId id="349" r:id="rId3"/>
    <p:sldId id="351" r:id="rId4"/>
    <p:sldId id="405" r:id="rId5"/>
    <p:sldId id="354" r:id="rId6"/>
    <p:sldId id="406" r:id="rId7"/>
    <p:sldId id="407" r:id="rId8"/>
    <p:sldId id="408" r:id="rId9"/>
    <p:sldId id="442" r:id="rId10"/>
    <p:sldId id="410" r:id="rId11"/>
    <p:sldId id="412" r:id="rId12"/>
    <p:sldId id="411" r:id="rId13"/>
    <p:sldId id="413" r:id="rId14"/>
    <p:sldId id="414" r:id="rId15"/>
    <p:sldId id="416" r:id="rId16"/>
    <p:sldId id="415" r:id="rId17"/>
    <p:sldId id="417" r:id="rId18"/>
    <p:sldId id="418" r:id="rId19"/>
    <p:sldId id="360" r:id="rId20"/>
    <p:sldId id="419" r:id="rId21"/>
    <p:sldId id="420" r:id="rId22"/>
    <p:sldId id="421" r:id="rId23"/>
    <p:sldId id="422" r:id="rId24"/>
    <p:sldId id="424" r:id="rId25"/>
    <p:sldId id="425" r:id="rId26"/>
    <p:sldId id="423" r:id="rId27"/>
    <p:sldId id="428" r:id="rId28"/>
    <p:sldId id="429" r:id="rId29"/>
    <p:sldId id="441" r:id="rId30"/>
    <p:sldId id="432" r:id="rId31"/>
    <p:sldId id="433" r:id="rId32"/>
    <p:sldId id="434" r:id="rId33"/>
    <p:sldId id="436" r:id="rId34"/>
    <p:sldId id="435" r:id="rId35"/>
    <p:sldId id="439" r:id="rId36"/>
    <p:sldId id="437" r:id="rId37"/>
    <p:sldId id="438" r:id="rId38"/>
    <p:sldId id="395" r:id="rId39"/>
    <p:sldId id="397" r:id="rId40"/>
    <p:sldId id="399" r:id="rId41"/>
    <p:sldId id="401" r:id="rId42"/>
    <p:sldId id="403" r:id="rId43"/>
    <p:sldId id="404"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E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88040" autoAdjust="0"/>
  </p:normalViewPr>
  <p:slideViewPr>
    <p:cSldViewPr>
      <p:cViewPr>
        <p:scale>
          <a:sx n="100" d="100"/>
          <a:sy n="100" d="100"/>
        </p:scale>
        <p:origin x="-1260" y="-384"/>
      </p:cViewPr>
      <p:guideLst>
        <p:guide orient="horz" pos="2160"/>
        <p:guide pos="2880"/>
      </p:guideLst>
    </p:cSldViewPr>
  </p:slideViewPr>
  <p:outlineViewPr>
    <p:cViewPr>
      <p:scale>
        <a:sx n="33" d="100"/>
        <a:sy n="33" d="100"/>
      </p:scale>
      <p:origin x="0" y="246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4854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can choose among three possible courses of action: do nothing, correct the actual performance, or revise the standards. Because “do nothing” is self-explanatory, let’s look at the other two.</a:t>
            </a:r>
          </a:p>
          <a:p>
            <a:pPr eaLnBrk="1" hangingPunct="1"/>
            <a:endParaRPr lang="en-US" dirty="0" smtClean="0">
              <a:cs typeface="Arial" charset="0"/>
            </a:endParaRPr>
          </a:p>
          <a:p>
            <a:pPr eaLnBrk="1" hangingPunct="1"/>
            <a:r>
              <a:rPr lang="en-US" dirty="0" smtClean="0">
                <a:cs typeface="Arial" charset="0"/>
              </a:rPr>
              <a:t>One decision a manager must make is whether to take </a:t>
            </a:r>
            <a:r>
              <a:rPr lang="en-US" b="1" dirty="0" smtClean="0">
                <a:cs typeface="Arial" charset="0"/>
              </a:rPr>
              <a:t>immediate corrective action</a:t>
            </a:r>
            <a:r>
              <a:rPr lang="en-US" dirty="0" smtClean="0">
                <a:cs typeface="Arial" charset="0"/>
              </a:rPr>
              <a:t>, which corrects problems at once to get performance back on track, or to use </a:t>
            </a:r>
            <a:r>
              <a:rPr lang="en-US" b="1" dirty="0" smtClean="0">
                <a:cs typeface="Arial" charset="0"/>
              </a:rPr>
              <a:t>basic corrective action</a:t>
            </a:r>
            <a:r>
              <a:rPr lang="en-US" dirty="0" smtClean="0">
                <a:cs typeface="Arial" charset="0"/>
              </a:rPr>
              <a:t>, which looks at how and why performance deviated before correcting the source of deviation.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06203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It’s possible that the variance was a result of an unrealistic standard—too low or too high a goal. In that situation, the standard needs the corrective action, not the performance. If performance consistently exceeds the goal, then a manager should look at whether the goal is too easy and needs to be raised. On the other hand, managers must be cautious about revising a standard downward.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208786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standards are goals developed during the planning process. These goals provide the basis for the control process, which involves measuring actual performance and comparing it against the standard. Depending on the results, a manager’s decision is to do nothing, correct the performance, or revise the standard.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4507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415241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Performance </a:t>
            </a:r>
            <a:r>
              <a:rPr lang="en-US" dirty="0" smtClean="0">
                <a:cs typeface="Arial" charset="0"/>
              </a:rPr>
              <a:t>is the end result of an activity. And whether that activity is hours of intense practice before a concert or race or whether it’s carrying out job responsibilities as efficiently and effectively as possible, performance is what results from that activity.</a:t>
            </a:r>
          </a:p>
          <a:p>
            <a:pPr eaLnBrk="1" hangingPunct="1"/>
            <a:endParaRPr lang="en-US" dirty="0" smtClean="0">
              <a:cs typeface="Arial" charset="0"/>
            </a:endParaRPr>
          </a:p>
          <a:p>
            <a:pPr eaLnBrk="1" hangingPunct="1"/>
            <a:r>
              <a:rPr lang="en-US" dirty="0" smtClean="0">
                <a:cs typeface="Arial" charset="0"/>
              </a:rPr>
              <a:t>Managers are concerned with </a:t>
            </a:r>
            <a:r>
              <a:rPr lang="en-US" b="1" dirty="0" smtClean="0">
                <a:cs typeface="Arial" charset="0"/>
              </a:rPr>
              <a:t>organizational performance</a:t>
            </a:r>
            <a:r>
              <a:rPr lang="en-US" dirty="0" smtClean="0">
                <a:cs typeface="Arial" charset="0"/>
              </a:rPr>
              <a:t>—the accumulated results of all the organization’s work activities. It’s a multifaceted concept, but managers need to understand the factors that contribute to organizational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818029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Productivity </a:t>
            </a:r>
            <a:r>
              <a:rPr lang="en-US" dirty="0" smtClean="0">
                <a:cs typeface="Arial" charset="0"/>
              </a:rPr>
              <a:t>is the amount of goods or services produced divided by the inputs needed to generate that output. Organizations</a:t>
            </a:r>
            <a:r>
              <a:rPr lang="en-US" baseline="0" dirty="0" smtClean="0">
                <a:cs typeface="Arial" charset="0"/>
              </a:rPr>
              <a:t> </a:t>
            </a:r>
            <a:r>
              <a:rPr lang="en-US" dirty="0" smtClean="0">
                <a:cs typeface="Arial" charset="0"/>
              </a:rPr>
              <a:t>and individual work units want to be productive. They want to produce the most goods and services using the least amount of inputs. Output is measured by the sales revenue an organization receives when goods are sold (selling price × number sold). Input is measured by the costs of acquiring and transforming resources into outputs.</a:t>
            </a:r>
          </a:p>
          <a:p>
            <a:pPr eaLnBrk="1" hangingPunct="1"/>
            <a:endParaRPr lang="en-US" dirty="0" smtClean="0">
              <a:cs typeface="Arial" charset="0"/>
            </a:endParaRPr>
          </a:p>
          <a:p>
            <a:pPr eaLnBrk="1" hangingPunct="1"/>
            <a:r>
              <a:rPr lang="en-US" b="1" dirty="0" smtClean="0">
                <a:cs typeface="Arial" charset="0"/>
              </a:rPr>
              <a:t>Organizational effectiveness </a:t>
            </a:r>
            <a:r>
              <a:rPr lang="en-US" dirty="0" smtClean="0">
                <a:cs typeface="Arial" charset="0"/>
              </a:rPr>
              <a:t>is a measure of how appropriate organizational goals are and how well those goals are met. That’s the bottom line for managers, and it’s what guides managerial decisions in designing strategies and work activities and in coordinating the work of</a:t>
            </a:r>
            <a:r>
              <a:rPr lang="en-US" baseline="0" dirty="0" smtClean="0">
                <a:cs typeface="Arial" charset="0"/>
              </a:rPr>
              <a:t> </a:t>
            </a:r>
            <a:r>
              <a:rPr lang="en-US" dirty="0" smtClean="0">
                <a:cs typeface="Arial" charset="0"/>
              </a:rPr>
              <a:t>employees.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816704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Rankings are a popular way for managers to measure their organization’s performance. And there’s not a shortage of these rankings as Exhibit 18-7 shows. Rankings are determined by specific performance measures, which are different for each list.</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19067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It’s particularly important for managers to deliver effective performance feedback and to be prepared, if needed, to use </a:t>
            </a:r>
            <a:r>
              <a:rPr lang="en-US" b="1" dirty="0" smtClean="0">
                <a:cs typeface="Arial" charset="0"/>
              </a:rPr>
              <a:t>disciplinary actions</a:t>
            </a:r>
            <a:r>
              <a:rPr lang="en-US" dirty="0" smtClean="0">
                <a:cs typeface="Arial" charset="0"/>
              </a:rPr>
              <a:t>—actions taken by a manager to enforce the organization’s work standards and regulation.</a:t>
            </a:r>
          </a:p>
          <a:p>
            <a:pPr eaLnBrk="1" hangingPunct="1"/>
            <a:endParaRPr lang="en-US" dirty="0" smtClean="0">
              <a:cs typeface="Arial" charset="0"/>
            </a:endParaRPr>
          </a:p>
          <a:p>
            <a:pPr eaLnBrk="1" hangingPunct="1"/>
            <a:r>
              <a:rPr lang="en-US" dirty="0" smtClean="0">
                <a:cs typeface="Arial" charset="0"/>
              </a:rPr>
              <a:t>We like to know how we’re doing. Managers need to provide their employees with feedback so that the employees know where they stand in terms of their work. When giving performance feedback, both parties need to feel heard, understood, and respected. And if done that way, positive outcomes can result.</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Progressive disciplinary action </a:t>
            </a:r>
            <a:r>
              <a:rPr lang="en-US" sz="1200" kern="1200" dirty="0" smtClean="0">
                <a:solidFill>
                  <a:schemeClr val="tx1"/>
                </a:solidFill>
                <a:effectLst/>
                <a:latin typeface="+mn-lt"/>
                <a:ea typeface="+mn-ea"/>
                <a:cs typeface="+mn-cs"/>
              </a:rPr>
              <a:t>is intended to ensure that the minimum penalty appropriate to the offense is imposed.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538553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Exhibit 18-8 lists some common types of work discipline problems and examples of each. In those circumstances, it’s important for a manager to know what the organization’s policies are on discipline. Is there a process for dealing with unsatisfactory job performance? Do warnings need to be given when performance is inadequate? What happens if after the warnings, performance or the troublesome behavior doesn’t</a:t>
            </a:r>
            <a:r>
              <a:rPr lang="en-US" baseline="0" dirty="0" smtClean="0">
                <a:cs typeface="Arial" charset="0"/>
              </a:rPr>
              <a:t> </a:t>
            </a:r>
            <a:r>
              <a:rPr lang="en-US" dirty="0" smtClean="0">
                <a:cs typeface="Arial" charset="0"/>
              </a:rPr>
              <a:t>improve? Disciplinary actions are never easy or pleasant; however, discipline can be used to both control and correct employee performance, and managers must know how to discipline.</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82098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What is </a:t>
            </a:r>
            <a:r>
              <a:rPr lang="en-US" b="1" dirty="0" smtClean="0">
                <a:cs typeface="Arial" charset="0"/>
              </a:rPr>
              <a:t>controlling</a:t>
            </a:r>
            <a:r>
              <a:rPr lang="en-US" dirty="0" smtClean="0">
                <a:cs typeface="Arial" charset="0"/>
              </a:rPr>
              <a:t>? It’s the process of monitoring, comparing, and correcting work performance. All managers should control even if their units are performing as planned because they can’t really know that unless they’ve evaluated what activities have been done and compared actual performance against the desired standard.</a:t>
            </a:r>
          </a:p>
          <a:p>
            <a:pPr eaLnBrk="1" hangingPunct="1"/>
            <a:endParaRPr lang="en-US" dirty="0" smtClean="0">
              <a:cs typeface="Arial" charset="0"/>
            </a:endParaRPr>
          </a:p>
          <a:p>
            <a:pPr eaLnBrk="1" hangingPunct="1"/>
            <a:r>
              <a:rPr lang="en-US" dirty="0" smtClean="0">
                <a:cs typeface="Arial" charset="0"/>
              </a:rPr>
              <a:t>Effective controls ensure that activities are completed in ways that lead to the attainment of goals. Whether controls are effective, then, is determined by how well they help employees and managers achieve their goals.</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most desirable type of control—</a:t>
            </a:r>
            <a:r>
              <a:rPr lang="en-US" b="1" dirty="0" smtClean="0">
                <a:cs typeface="Arial" charset="0"/>
              </a:rPr>
              <a:t>feedforward control</a:t>
            </a:r>
            <a:r>
              <a:rPr lang="en-US" dirty="0" smtClean="0">
                <a:cs typeface="Arial" charset="0"/>
              </a:rPr>
              <a:t>—prevents problems because it takes place before the actual activity. The key to feedforward controls is taking managerial action </a:t>
            </a:r>
            <a:r>
              <a:rPr lang="en-US" i="1" dirty="0" smtClean="0">
                <a:cs typeface="Arial" charset="0"/>
              </a:rPr>
              <a:t>before </a:t>
            </a:r>
            <a:r>
              <a:rPr lang="en-US" dirty="0" smtClean="0">
                <a:cs typeface="Arial" charset="0"/>
              </a:rPr>
              <a:t>a problem occurs. That way, problems can be prevented rather than having to correct them after any damage (poor-quality products, lost customers, lost revenue, etc.) has already been done.</a:t>
            </a:r>
          </a:p>
          <a:p>
            <a:pPr eaLnBrk="1" hangingPunct="1"/>
            <a:endParaRPr lang="en-US" dirty="0" smtClean="0">
              <a:cs typeface="Arial" charset="0"/>
            </a:endParaRPr>
          </a:p>
          <a:p>
            <a:pPr eaLnBrk="1" hangingPunct="1"/>
            <a:r>
              <a:rPr lang="en-US" b="1" dirty="0" smtClean="0">
                <a:cs typeface="Arial" charset="0"/>
              </a:rPr>
              <a:t>Concurrent control</a:t>
            </a:r>
            <a:r>
              <a:rPr lang="en-US" dirty="0" smtClean="0">
                <a:cs typeface="Arial" charset="0"/>
              </a:rPr>
              <a:t>, as its name implies, takes place while a work activity is in progress.</a:t>
            </a:r>
          </a:p>
          <a:p>
            <a:pPr eaLnBrk="1" hangingPunct="1"/>
            <a:endParaRPr lang="en-US" dirty="0" smtClean="0">
              <a:cs typeface="Arial" charset="0"/>
            </a:endParaRPr>
          </a:p>
          <a:p>
            <a:pPr eaLnBrk="1" hangingPunct="1"/>
            <a:r>
              <a:rPr lang="en-US" dirty="0" smtClean="0">
                <a:cs typeface="Arial" charset="0"/>
              </a:rPr>
              <a:t>The best-known form of concurrent control is direct supervision. Another term for it is </a:t>
            </a:r>
            <a:r>
              <a:rPr lang="en-US" b="1" dirty="0" smtClean="0">
                <a:cs typeface="Arial" charset="0"/>
              </a:rPr>
              <a:t>management by walking around</a:t>
            </a:r>
            <a:r>
              <a:rPr lang="en-US" dirty="0" smtClean="0">
                <a:cs typeface="Arial" charset="0"/>
              </a:rPr>
              <a:t>, which is when a manager is in the work area interacting directly with employees.</a:t>
            </a:r>
          </a:p>
          <a:p>
            <a:pPr eaLnBrk="1" hangingPunct="1"/>
            <a:endParaRPr lang="en-US" dirty="0" smtClean="0">
              <a:cs typeface="Arial" charset="0"/>
            </a:endParaRPr>
          </a:p>
          <a:p>
            <a:pPr eaLnBrk="1" hangingPunct="1"/>
            <a:r>
              <a:rPr lang="en-US" dirty="0" smtClean="0">
                <a:cs typeface="Arial" charset="0"/>
              </a:rPr>
              <a:t>The most popular type of control relies on feedback. In </a:t>
            </a:r>
            <a:r>
              <a:rPr lang="en-US" b="1" dirty="0" smtClean="0">
                <a:cs typeface="Arial" charset="0"/>
              </a:rPr>
              <a:t>feedback control</a:t>
            </a:r>
            <a:r>
              <a:rPr lang="en-US" dirty="0" smtClean="0">
                <a:cs typeface="Arial" charset="0"/>
              </a:rPr>
              <a:t>, the control takes place </a:t>
            </a:r>
            <a:r>
              <a:rPr lang="en-US" i="1" dirty="0" smtClean="0">
                <a:cs typeface="Arial" charset="0"/>
              </a:rPr>
              <a:t>after </a:t>
            </a:r>
            <a:r>
              <a:rPr lang="en-US" dirty="0" smtClean="0">
                <a:cs typeface="Arial" charset="0"/>
              </a:rPr>
              <a:t>the activity is done. Feedback controls have two advantages. First, feedback gives managers meaningful information on how effective their planning efforts were. Feedback that shows little variance between standard and actual performance indicates that the planning was generally on target. Second, feedback can enhance motivation. People want to know how well they’re doing and feedback provides that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278776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Managers can implement controls </a:t>
            </a:r>
            <a:r>
              <a:rPr lang="en-US" i="1" dirty="0" smtClean="0">
                <a:cs typeface="Arial" charset="0"/>
              </a:rPr>
              <a:t>before </a:t>
            </a:r>
            <a:r>
              <a:rPr lang="en-US" dirty="0" smtClean="0">
                <a:cs typeface="Arial" charset="0"/>
              </a:rPr>
              <a:t>an activity begins, </a:t>
            </a:r>
            <a:r>
              <a:rPr lang="en-US" i="1" dirty="0" smtClean="0">
                <a:cs typeface="Arial" charset="0"/>
              </a:rPr>
              <a:t>during </a:t>
            </a:r>
            <a:r>
              <a:rPr lang="en-US" dirty="0" smtClean="0">
                <a:cs typeface="Arial" charset="0"/>
              </a:rPr>
              <a:t>the time the activity is going on, and </a:t>
            </a:r>
            <a:r>
              <a:rPr lang="en-US" i="1" dirty="0" smtClean="0">
                <a:cs typeface="Arial" charset="0"/>
              </a:rPr>
              <a:t>after </a:t>
            </a:r>
            <a:r>
              <a:rPr lang="en-US" dirty="0" smtClean="0">
                <a:cs typeface="Arial" charset="0"/>
              </a:rPr>
              <a:t>the activity has been completed. The first type is called feedforward control; the second, concurrent control; and the last, feedback control (see Exhibit 18-9).</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312064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Every business wants to earn a profit. To achieve this goal, managers need financial controls. For instance, they might analyze quarterly income statements for excessive expenses. They might also calculate financial ratios to ensure that sufficient cash is available to pay ongoing expenses, that debt levels haven’t become too high, or that assets are used productively.</a:t>
            </a:r>
          </a:p>
          <a:p>
            <a:pPr eaLnBrk="1" hangingPunct="1"/>
            <a:endParaRPr lang="en-US" dirty="0" smtClean="0">
              <a:cs typeface="Arial" charset="0"/>
            </a:endParaRPr>
          </a:p>
          <a:p>
            <a:pPr eaLnBrk="1" hangingPunct="1"/>
            <a:r>
              <a:rPr lang="en-US" dirty="0" smtClean="0">
                <a:cs typeface="Arial" charset="0"/>
              </a:rPr>
              <a:t>Budgets are planning and control tools. When a budget is formulated, it’s a planning tool because it indicates which work activities are important and what and how much resources should be allocated to those activities. But budgets are also used for controlling because they provide managers with quantitative standards against which to measure and compare resource consumption. If deviations are significant enough to require action, the manager examines what has happened and tries to uncover why.</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438984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might use traditional financial measures such as ratio analysis and budget analysis. Exhibit 18-10 summarizes some of the most popular financial ratios. Liquidity ratios measure an organization’s ability to meet its current debt obligations. Leverage ratios examine the organization’s use of debt to finance its assets and whether it’s able to meet the interest payments on the debt. Activity ratios assess how</a:t>
            </a:r>
            <a:r>
              <a:rPr lang="en-US" baseline="0" dirty="0" smtClean="0">
                <a:cs typeface="Arial" charset="0"/>
              </a:rPr>
              <a:t> </a:t>
            </a:r>
            <a:r>
              <a:rPr lang="en-US" dirty="0" smtClean="0">
                <a:cs typeface="Arial" charset="0"/>
              </a:rPr>
              <a:t>efficiently a company uses its assets. Finally, profitability ratios measure how efficiently and effectively the company uses its assets to generate profits. These ratios are calculated using selected information from the organization’s two primary financial statements (the balance sheet and the income statement), which are then expressed as a percentage or ratio.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030296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measuring actual performance, managers need information about what is happening within their area of responsibility and about the standards in order to be able to compare actual performance with the standard.</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management information system (MIS) </a:t>
            </a:r>
            <a:r>
              <a:rPr lang="en-US" dirty="0" smtClean="0">
                <a:cs typeface="Arial" charset="0"/>
              </a:rPr>
              <a:t>is a system used to provide managers with needed information on a regular basis. In theory, this system can be manual or computer-based, although most organizations have moved to computer-supported applications. The term </a:t>
            </a:r>
            <a:r>
              <a:rPr lang="en-US" i="1" dirty="0" smtClean="0">
                <a:cs typeface="Arial" charset="0"/>
              </a:rPr>
              <a:t>system </a:t>
            </a:r>
            <a:r>
              <a:rPr lang="en-US" dirty="0" smtClean="0">
                <a:cs typeface="Arial" charset="0"/>
              </a:rPr>
              <a:t>in MIS implies order, arrangement, and purpose. Further, an MIS focuses specifically on providing managers with </a:t>
            </a:r>
            <a:r>
              <a:rPr lang="en-US" i="1" dirty="0" smtClean="0">
                <a:cs typeface="Arial" charset="0"/>
              </a:rPr>
              <a:t>information </a:t>
            </a:r>
            <a:r>
              <a:rPr lang="en-US" dirty="0" smtClean="0">
                <a:cs typeface="Arial" charset="0"/>
              </a:rPr>
              <a:t>(processed and analyzed data), not merely </a:t>
            </a:r>
            <a:r>
              <a:rPr lang="en-US" i="1" dirty="0" smtClean="0">
                <a:cs typeface="Arial" charset="0"/>
              </a:rPr>
              <a:t>data </a:t>
            </a:r>
            <a:r>
              <a:rPr lang="en-US" dirty="0" smtClean="0">
                <a:cs typeface="Arial" charset="0"/>
              </a:rPr>
              <a:t>(raw, unanalyzed facts).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12898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balanced scorecard </a:t>
            </a:r>
            <a:r>
              <a:rPr lang="en-US" dirty="0" smtClean="0">
                <a:cs typeface="Arial" charset="0"/>
              </a:rPr>
              <a:t>approach is a way to evaluate organizational performance from more than just the financial perspective.</a:t>
            </a:r>
          </a:p>
          <a:p>
            <a:pPr eaLnBrk="1" hangingPunct="1"/>
            <a:endParaRPr lang="en-US" dirty="0" smtClean="0">
              <a:cs typeface="Arial" charset="0"/>
            </a:endParaRPr>
          </a:p>
          <a:p>
            <a:pPr eaLnBrk="1" hangingPunct="1"/>
            <a:r>
              <a:rPr lang="en-US" dirty="0" smtClean="0">
                <a:cs typeface="Arial" charset="0"/>
              </a:rPr>
              <a:t>A balanced scorecard typically looks at four areas that contribute to a company’s performance: financial, customer, internal processes, and people/innovation/growth assets. According to this approach, managers should develop goals in each of the four areas and then measure whether the goals are being met.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727841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Benchmarking</a:t>
            </a:r>
            <a:r>
              <a:rPr lang="en-US" dirty="0" smtClean="0">
                <a:cs typeface="Arial" charset="0"/>
              </a:rPr>
              <a:t> is the search for the best practices among competitors or noncompetitors that lead to their superior performance. Benchmarking should identify various </a:t>
            </a:r>
            <a:r>
              <a:rPr lang="en-US" b="1" dirty="0" smtClean="0">
                <a:cs typeface="Arial" charset="0"/>
              </a:rPr>
              <a:t>benchmarks</a:t>
            </a:r>
            <a:r>
              <a:rPr lang="en-US" dirty="0" smtClean="0">
                <a:cs typeface="Arial" charset="0"/>
              </a:rPr>
              <a:t>, the standards of excellence against which to measure and compare.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955153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Sometimes those best practices can be found inside the organization and just need to be shared. Exhibit 18-11 provides some suggestions for internal benchmarking.</a:t>
            </a:r>
          </a:p>
          <a:p>
            <a:endParaRPr lang="en-US" sz="1200" i="1" kern="1200" dirty="0" smtClean="0">
              <a:solidFill>
                <a:schemeClr val="tx1"/>
              </a:solidFill>
              <a:effectLst/>
              <a:latin typeface="+mn-lt"/>
              <a:ea typeface="+mn-ea"/>
              <a:cs typeface="+mn-cs"/>
            </a:endParaRPr>
          </a:p>
          <a:p>
            <a:r>
              <a:rPr lang="en-US" sz="1200" i="1" kern="1200" smtClean="0">
                <a:solidFill>
                  <a:schemeClr val="tx1"/>
                </a:solidFill>
                <a:effectLst/>
                <a:latin typeface="+mn-lt"/>
                <a:ea typeface="+mn-ea"/>
                <a:cs typeface="+mn-cs"/>
              </a:rPr>
              <a:t>Source: </a:t>
            </a:r>
            <a:r>
              <a:rPr lang="en-US" sz="1200" kern="1200" smtClean="0">
                <a:solidFill>
                  <a:schemeClr val="tx1"/>
                </a:solidFill>
                <a:effectLst/>
                <a:latin typeface="+mn-lt"/>
                <a:ea typeface="+mn-ea"/>
                <a:cs typeface="+mn-cs"/>
              </a:rPr>
              <a:t>Based on “Extracting Diamonds in the Rough,” by Tad Leahy, from </a:t>
            </a:r>
            <a:r>
              <a:rPr lang="en-US" sz="1200" i="1" kern="1200" smtClean="0">
                <a:solidFill>
                  <a:schemeClr val="tx1"/>
                </a:solidFill>
                <a:effectLst/>
                <a:latin typeface="+mn-lt"/>
                <a:ea typeface="+mn-ea"/>
                <a:cs typeface="+mn-cs"/>
              </a:rPr>
              <a:t>Business Finance</a:t>
            </a:r>
            <a:r>
              <a:rPr lang="en-US" sz="1200" kern="1200" smtClean="0">
                <a:solidFill>
                  <a:schemeClr val="tx1"/>
                </a:solidFill>
                <a:effectLst/>
                <a:latin typeface="+mn-lt"/>
                <a:ea typeface="+mn-ea"/>
                <a:cs typeface="+mn-cs"/>
              </a:rPr>
              <a:t>, August 2000.</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4041740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 global corporation, managers of foreign operations tend to be less controlled by the home office, if for no other reason than the distance keeping managers from being able to observe work directly. Because distance creates a tendency to formalize controls, such organizations often rely on extensive formal reports for control, most of which are communicated electronically.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Managers in countries where technology is more advanced often use indirect control devices such as computer-generated reports and analyses in addition to standardized rules and direct supervision to ensure that work activities are going as planned. In less technologically advanced countries, however, managers tend to use more direct supervision and highly centralized decision making for control.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 countries’ laws prohibit closing facilities, laying </a:t>
            </a:r>
            <a:r>
              <a:rPr lang="en-US" sz="1200" kern="1200" dirty="0" smtClean="0">
                <a:solidFill>
                  <a:schemeClr val="tx1"/>
                </a:solidFill>
                <a:latin typeface="+mn-lt"/>
                <a:ea typeface="+mn-ea"/>
                <a:cs typeface="+mn-cs"/>
              </a:rPr>
              <a:t>off</a:t>
            </a:r>
            <a:r>
              <a:rPr lang="en-US" sz="1200" kern="1200" dirty="0" smtClean="0">
                <a:solidFill>
                  <a:schemeClr val="tx1"/>
                </a:solidFill>
                <a:effectLst/>
                <a:latin typeface="+mn-lt"/>
                <a:ea typeface="+mn-ea"/>
                <a:cs typeface="+mn-cs"/>
              </a:rPr>
              <a:t> employees, taking money out of the country, or bringing in a new management team from outside the country.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challenge for global managers in collecting data for measurement and comparison is comparability. This difference makes it hard to compare, for instance, labor costs per unit.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best time to be prepared i</a:t>
            </a:r>
            <a:r>
              <a:rPr lang="en-US" sz="1200" kern="1200" dirty="0" smtClean="0">
                <a:solidFill>
                  <a:schemeClr val="tx1"/>
                </a:solidFill>
                <a:effectLst/>
                <a:latin typeface="+mn-lt"/>
                <a:ea typeface="+mn-ea"/>
                <a:cs typeface="+mn-cs"/>
              </a:rPr>
              <a:t>s before an emergency occurs, and many organizations are doing just that, so that if a crisis </a:t>
            </a:r>
            <a:r>
              <a:rPr lang="en-US" sz="1200" kern="1200" dirty="0" smtClean="0">
                <a:solidFill>
                  <a:schemeClr val="tx1"/>
                </a:solidFill>
                <a:latin typeface="+mn-lt"/>
                <a:ea typeface="+mn-ea"/>
                <a:cs typeface="+mn-cs"/>
              </a:rPr>
              <a:t>o</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961301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you work, do you think you have a right to privacy at your job? What can your employer find out about you and your work? You might be surprised at the answers! Employers can (and do), among other things, read your e-mail (even those marked “personal or confidential”), tap your telephone, monitor your work by computer, store and review computer files, monitor you in an employee bathroom or dressing room, and track your whereabouts in a company vehicle. </a:t>
            </a:r>
          </a:p>
          <a:p>
            <a:pPr eaLnBrk="1" hangingPunct="1"/>
            <a:endParaRPr lang="en-US" dirty="0" smtClean="0">
              <a:cs typeface="Arial" charset="0"/>
            </a:endParaRPr>
          </a:p>
          <a:p>
            <a:pPr eaLnBrk="1" hangingPunct="1"/>
            <a:r>
              <a:rPr lang="en-US" dirty="0" smtClean="0">
                <a:cs typeface="Arial" charset="0"/>
              </a:rPr>
              <a:t>And these actions aren’t that uncommon. In fact, some 26 percent of companies have fired an employee for e-mail misuse; 26 percent have fired workers for misusing the Internet; 6 percent have fired employees for inappropriate cell phone use; 4 percent have fired someone for instant messaging misuse; and 3 percent have fired someone for inappropriate text messaging.</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838986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Why is control so important? Planning can be done, an organizational structure created to facilitate efficient achievement of goals, and employees motivated through effective leadership. But there’s no assurance that activities are going as planned and that the goals employees and managers are working toward are, in fact, being attained.</a:t>
            </a:r>
          </a:p>
          <a:p>
            <a:pPr eaLnBrk="1" hangingPunct="1"/>
            <a:endParaRPr lang="en-US" dirty="0" smtClean="0">
              <a:cs typeface="Arial" charset="0"/>
            </a:endParaRPr>
          </a:p>
          <a:p>
            <a:pPr eaLnBrk="1" hangingPunct="1"/>
            <a:r>
              <a:rPr lang="en-US" dirty="0" smtClean="0">
                <a:cs typeface="Arial" charset="0"/>
              </a:rPr>
              <a:t>Control is important, therefore, because it’s the only way that managers know whether organizational goals are being met and if not, the reasons why. The value of the control function can be seen in three specific areas: planning, empowering employees, and protecting the workplace.</a:t>
            </a:r>
          </a:p>
          <a:p>
            <a:pPr eaLnBrk="1" hangingPunct="1"/>
            <a:endParaRPr lang="en-US" dirty="0" smtClean="0">
              <a:cs typeface="Arial" charset="0"/>
            </a:endParaRPr>
          </a:p>
          <a:p>
            <a:pPr eaLnBrk="1" hangingPunct="1"/>
            <a:r>
              <a:rPr lang="en-US" dirty="0" smtClean="0">
                <a:cs typeface="Arial" charset="0"/>
              </a:rPr>
              <a:t>Many managers are reluctant to empower their employees because they fear something will go wrong for which they would be held responsible. But an effective control system can provide information and feedback on employee performance and minimize the chance of potential problems.</a:t>
            </a:r>
          </a:p>
          <a:p>
            <a:pPr eaLnBrk="1" hangingPunct="1"/>
            <a:endParaRPr lang="en-US" dirty="0" smtClean="0">
              <a:cs typeface="Arial" charset="0"/>
            </a:endParaRPr>
          </a:p>
          <a:p>
            <a:pPr eaLnBrk="1" hangingPunct="1"/>
            <a:r>
              <a:rPr lang="en-US" dirty="0" smtClean="0">
                <a:cs typeface="Arial" charset="0"/>
              </a:rPr>
              <a:t>The final reason why managers control is to protect the organization and its assets. Today’s environment brings heightened threats from natural disasters, financial scandals, workplace violence, global supply chain disruptions, security breaches, and even possible terrorist attacks. Managers must protect organizational assets in the event that any of these things should happen.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90383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Employee theft </a:t>
            </a:r>
            <a:r>
              <a:rPr lang="en-US" dirty="0" smtClean="0">
                <a:cs typeface="Arial" charset="0"/>
              </a:rPr>
              <a:t>is defined as any unauthorized taking of company property by employees for their personal use. It can range from embezzlement to fraudulent filing of expense reports to removing equipment, parts, software, or office supplies</a:t>
            </a:r>
            <a:r>
              <a:rPr lang="en-US" baseline="0" dirty="0" smtClean="0">
                <a:cs typeface="Arial" charset="0"/>
              </a:rPr>
              <a:t> </a:t>
            </a:r>
            <a:r>
              <a:rPr lang="en-US" dirty="0" smtClean="0">
                <a:cs typeface="Arial" charset="0"/>
              </a:rPr>
              <a:t>from company premises. Managers need to educate themselves about this control issue and be prepared to deal with it.</a:t>
            </a:r>
          </a:p>
          <a:p>
            <a:pPr eaLnBrk="1" hangingPunct="1"/>
            <a:endParaRPr lang="en-US" dirty="0" smtClean="0">
              <a:cs typeface="Arial" charset="0"/>
            </a:endParaRPr>
          </a:p>
          <a:p>
            <a:pPr eaLnBrk="1" hangingPunct="1"/>
            <a:r>
              <a:rPr lang="en-US" dirty="0" smtClean="0">
                <a:cs typeface="Arial" charset="0"/>
              </a:rPr>
              <a:t>Thankfully the number of workplace shootings has decreased. However, the U.S. National Institute of Occupational Safety and Health still says that each year, some 2 million American workers are victims of some form of workplace violence. In an average week, one employee is killed</a:t>
            </a:r>
            <a:r>
              <a:rPr lang="en-US" baseline="0" dirty="0" smtClean="0">
                <a:cs typeface="Arial" charset="0"/>
              </a:rPr>
              <a:t> </a:t>
            </a:r>
            <a:r>
              <a:rPr lang="en-US" dirty="0" smtClean="0">
                <a:cs typeface="Arial" charset="0"/>
              </a:rPr>
              <a:t>and at least 25 are seriously injured in violent assaults by current or former coworkers.</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507686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A. H. Bell and D. M. Smith, “Protecting the Company Against Theft and Fraud,” </a:t>
            </a:r>
            <a:r>
              <a:rPr lang="en-US" sz="1200" i="1" kern="1200" dirty="0" smtClean="0">
                <a:solidFill>
                  <a:schemeClr val="tx1"/>
                </a:solidFill>
                <a:effectLst/>
                <a:latin typeface="+mn-lt"/>
                <a:ea typeface="+mn-ea"/>
                <a:cs typeface="+mn-cs"/>
              </a:rPr>
              <a:t>Workforce Management Online, </a:t>
            </a:r>
            <a:r>
              <a:rPr lang="en-US" sz="1200" kern="1200" dirty="0" smtClean="0">
                <a:solidFill>
                  <a:schemeClr val="tx1"/>
                </a:solidFill>
                <a:effectLst/>
                <a:latin typeface="+mn-lt"/>
                <a:ea typeface="+mn-ea"/>
                <a:cs typeface="+mn-cs"/>
              </a:rPr>
              <a:t>December 3, 2000; J. D. Hansen, “To Catch a Thief,” </a:t>
            </a:r>
            <a:r>
              <a:rPr lang="en-US" sz="1200" i="1" kern="1200" dirty="0" smtClean="0">
                <a:solidFill>
                  <a:schemeClr val="tx1"/>
                </a:solidFill>
                <a:effectLst/>
                <a:latin typeface="+mn-lt"/>
                <a:ea typeface="+mn-ea"/>
                <a:cs typeface="+mn-cs"/>
              </a:rPr>
              <a:t>Journal of Accountancy, </a:t>
            </a:r>
            <a:r>
              <a:rPr lang="en-US" sz="1200" kern="1200" dirty="0" smtClean="0">
                <a:solidFill>
                  <a:schemeClr val="tx1"/>
                </a:solidFill>
                <a:effectLst/>
                <a:latin typeface="+mn-lt"/>
                <a:ea typeface="+mn-ea"/>
                <a:cs typeface="+mn-cs"/>
              </a:rPr>
              <a:t>March 2000, pp. 43–46; and J. Greenberg, “The Cognitive Geometry of Employee Theft,” in </a:t>
            </a:r>
            <a:r>
              <a:rPr lang="en-US" sz="1200" i="1" kern="1200" dirty="0" smtClean="0">
                <a:solidFill>
                  <a:schemeClr val="tx1"/>
                </a:solidFill>
                <a:effectLst/>
                <a:latin typeface="+mn-lt"/>
                <a:ea typeface="+mn-ea"/>
                <a:cs typeface="+mn-cs"/>
              </a:rPr>
              <a:t>Dysfunctional Behavior in Organizations: Nonviolent and Deviant Behavior, </a:t>
            </a:r>
            <a:r>
              <a:rPr lang="en-US" sz="1200" kern="1200" dirty="0" smtClean="0">
                <a:solidFill>
                  <a:schemeClr val="tx1"/>
                </a:solidFill>
                <a:effectLst/>
                <a:latin typeface="+mn-lt"/>
                <a:ea typeface="+mn-ea"/>
                <a:cs typeface="+mn-cs"/>
              </a:rPr>
              <a:t>ed. S. B. Bacharach, A. O’Leary-Kelly, J. M. Collins, and R. W. Griffin (Stamford, CT: JAI Press, 1998), pp. 147–193.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1722639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factors are believed to contribute to workplace violence? Undoubtedly, employee stress caused by an uncertain economic environment, job uncertainties, declining value of retirement accounts, long hours, information overload, other daily interruptions, unrealistic deadlines, and uncaring managers play a role. Even office layout designs with small cubicles where employees work amid the noise and commotion from those around them have been cited as contributing to the problem. </a:t>
            </a:r>
            <a:endParaRPr lang="en-US" dirty="0" smtClean="0"/>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can managers do to deter or reduce possible workplace violence? Once again, the concept of feedforward, concurrent, and feedback control can help identify actions that managers can take.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Exhibit 18-13 summarizes several suggestions. The noise and commotion from those around them have been cited as contributing to the problem.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748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M. Gorkin, “Five Strategies and Structures for Reducing Workplace Violence,” </a:t>
            </a:r>
            <a:r>
              <a:rPr lang="en-US" sz="1200" i="1" kern="1200" dirty="0" smtClean="0">
                <a:solidFill>
                  <a:schemeClr val="tx1"/>
                </a:solidFill>
                <a:effectLst/>
                <a:latin typeface="+mn-lt"/>
                <a:ea typeface="+mn-ea"/>
                <a:cs typeface="+mn-cs"/>
              </a:rPr>
              <a:t>Workforce Management Online</a:t>
            </a:r>
            <a:r>
              <a:rPr lang="en-US" sz="1200" kern="1200" dirty="0" smtClean="0">
                <a:solidFill>
                  <a:schemeClr val="tx1"/>
                </a:solidFill>
                <a:effectLst/>
                <a:latin typeface="+mn-lt"/>
                <a:ea typeface="+mn-ea"/>
                <a:cs typeface="+mn-cs"/>
              </a:rPr>
              <a:t>, December 3, 2000; “Investigating Workplace Violence: Where Do You Start? </a:t>
            </a:r>
            <a:r>
              <a:rPr lang="en-US" sz="1200" i="1" kern="1200" dirty="0" smtClean="0">
                <a:solidFill>
                  <a:schemeClr val="tx1"/>
                </a:solidFill>
                <a:effectLst/>
                <a:latin typeface="+mn-lt"/>
                <a:ea typeface="+mn-ea"/>
                <a:cs typeface="+mn-cs"/>
              </a:rPr>
              <a:t>Workforce Management Online</a:t>
            </a:r>
            <a:r>
              <a:rPr lang="en-US" sz="1200" kern="1200" dirty="0" smtClean="0">
                <a:solidFill>
                  <a:schemeClr val="tx1"/>
                </a:solidFill>
                <a:effectLst/>
                <a:latin typeface="+mn-lt"/>
                <a:ea typeface="+mn-ea"/>
                <a:cs typeface="+mn-cs"/>
              </a:rPr>
              <a:t>, December 3, 2000; “Ten Tips on Recognizing and Minimizing Violence,” </a:t>
            </a:r>
            <a:r>
              <a:rPr lang="en-US" sz="1200" i="1" kern="1200" dirty="0" smtClean="0">
                <a:solidFill>
                  <a:schemeClr val="tx1"/>
                </a:solidFill>
                <a:effectLst/>
                <a:latin typeface="+mn-lt"/>
                <a:ea typeface="+mn-ea"/>
                <a:cs typeface="+mn-cs"/>
              </a:rPr>
              <a:t>Workforce Management Online</a:t>
            </a:r>
            <a:r>
              <a:rPr lang="en-US" sz="1200" kern="1200" dirty="0" smtClean="0">
                <a:solidFill>
                  <a:schemeClr val="tx1"/>
                </a:solidFill>
                <a:effectLst/>
                <a:latin typeface="+mn-lt"/>
                <a:ea typeface="+mn-ea"/>
                <a:cs typeface="+mn-cs"/>
              </a:rPr>
              <a:t>, December 3, 2000; and “Points to Cover in a Workplace Violence Policy,” </a:t>
            </a:r>
            <a:r>
              <a:rPr lang="en-US" sz="1200" i="1" kern="1200" dirty="0" smtClean="0">
                <a:solidFill>
                  <a:schemeClr val="tx1"/>
                </a:solidFill>
                <a:effectLst/>
                <a:latin typeface="+mn-lt"/>
                <a:ea typeface="+mn-ea"/>
                <a:cs typeface="+mn-cs"/>
              </a:rPr>
              <a:t>Workforce Management Online</a:t>
            </a:r>
            <a:r>
              <a:rPr lang="en-US" sz="1200" kern="1200" dirty="0" smtClean="0">
                <a:solidFill>
                  <a:schemeClr val="tx1"/>
                </a:solidFill>
                <a:effectLst/>
                <a:latin typeface="+mn-lt"/>
                <a:ea typeface="+mn-ea"/>
                <a:cs typeface="+mn-cs"/>
              </a:rPr>
              <a:t>, December 3, 2000.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572452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How can managers control the interactions between the goal and the outcome when it comes to customers? The concept of</a:t>
            </a:r>
            <a:r>
              <a:rPr lang="en-US" baseline="0" dirty="0" smtClean="0">
                <a:cs typeface="Arial" charset="0"/>
              </a:rPr>
              <a:t> </a:t>
            </a:r>
            <a:r>
              <a:rPr lang="en-US" dirty="0" smtClean="0">
                <a:cs typeface="Arial" charset="0"/>
              </a:rPr>
              <a:t>a service profit chain can help.</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service profit chain </a:t>
            </a:r>
            <a:r>
              <a:rPr lang="en-US" dirty="0" smtClean="0">
                <a:cs typeface="Arial" charset="0"/>
              </a:rPr>
              <a:t>is the service sequence from employees to customers to profit. According to this concept, the company’s strategy and service delivery system influence how employees deal with customers; that is, how productive they are in providing service and the quality of that service.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321084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Corporate governance</a:t>
            </a:r>
            <a:r>
              <a:rPr lang="en-US" dirty="0" smtClean="0">
                <a:cs typeface="Arial" charset="0"/>
              </a:rPr>
              <a:t>, the system used to govern a corporation so that the interests of corporate owners are protected. It failed abysmally at Enron, as it has at many companies caught in financial scandals. In the aftermath of these scandals, corporate governance has been reformed.</a:t>
            </a:r>
          </a:p>
          <a:p>
            <a:pPr eaLnBrk="1" hangingPunct="1"/>
            <a:endParaRPr lang="en-US" dirty="0" smtClean="0">
              <a:cs typeface="Arial" charset="0"/>
            </a:endParaRPr>
          </a:p>
          <a:p>
            <a:pPr eaLnBrk="1" hangingPunct="1"/>
            <a:r>
              <a:rPr lang="en-US" dirty="0" smtClean="0">
                <a:cs typeface="Arial" charset="0"/>
              </a:rPr>
              <a:t>The original purpose of a board of directors was to have a group, independent from management, looking out for the interests of shareholders who were not involved in the day-to-day management of the organization. However, it didn’t always work that way. Board members often enjoyed a cozy relationship with managers in which each took care of the other. The Sarbanes-Oxley Act puts greater demands on board members of publicly traded companies in the United States to do what they were empowered and expected to do.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035425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Controlling is the process of monitoring, comparing, and correcting work performance. As the final step in the management process, controlling provides the link back to planning. If managers didn’t control, they’d have no way of knowing whether goals were being met.</a:t>
            </a:r>
            <a:r>
              <a:rPr lang="en-US" baseline="0" dirty="0" smtClean="0">
                <a:cs typeface="Arial" charset="0"/>
              </a:rPr>
              <a:t> </a:t>
            </a:r>
            <a:r>
              <a:rPr lang="en-US" dirty="0" smtClean="0">
                <a:cs typeface="Arial" charset="0"/>
              </a:rPr>
              <a:t>Control is important because (1) it’s the only way to know if goals are being met, and if not, why; (2) it provides information and feedback so managers feel comfortable empowering employees; and (3) it helps protect an organization</a:t>
            </a:r>
            <a:r>
              <a:rPr lang="en-US" baseline="0" dirty="0" smtClean="0">
                <a:cs typeface="Arial" charset="0"/>
              </a:rPr>
              <a:t> </a:t>
            </a:r>
            <a:r>
              <a:rPr lang="en-US" dirty="0" smtClean="0">
                <a:cs typeface="Arial" charset="0"/>
              </a:rPr>
              <a:t>and its assets.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three steps in the control process are measuring, comparing, and taking action. </a:t>
            </a:r>
          </a:p>
          <a:p>
            <a:pPr eaLnBrk="1" hangingPunct="1"/>
            <a:endParaRPr lang="en-US" dirty="0" smtClean="0">
              <a:cs typeface="Arial" charset="0"/>
            </a:endParaRPr>
          </a:p>
          <a:p>
            <a:pPr eaLnBrk="1" hangingPunct="1"/>
            <a:r>
              <a:rPr lang="en-US" dirty="0" smtClean="0">
                <a:cs typeface="Arial" charset="0"/>
              </a:rPr>
              <a:t>Measuring involves deciding how to measure actual performance and what to measure. </a:t>
            </a:r>
          </a:p>
          <a:p>
            <a:pPr eaLnBrk="1" hangingPunct="1"/>
            <a:endParaRPr lang="en-US" dirty="0" smtClean="0">
              <a:cs typeface="Arial" charset="0"/>
            </a:endParaRPr>
          </a:p>
          <a:p>
            <a:pPr eaLnBrk="1" hangingPunct="1"/>
            <a:r>
              <a:rPr lang="en-US" dirty="0" smtClean="0">
                <a:cs typeface="Arial" charset="0"/>
              </a:rPr>
              <a:t>Comparing involves looking at the variation between actual performance and the standard (goal). Deviations outside an acceptable range of variation need attention. Taking action can involve doing nothing, correcting the actual performance, or revising the standards. Doing nothing is self-explanatory. </a:t>
            </a:r>
          </a:p>
          <a:p>
            <a:pPr eaLnBrk="1" hangingPunct="1"/>
            <a:endParaRPr lang="en-US" dirty="0" smtClean="0">
              <a:cs typeface="Arial" charset="0"/>
            </a:endParaRPr>
          </a:p>
          <a:p>
            <a:pPr eaLnBrk="1" hangingPunct="1"/>
            <a:r>
              <a:rPr lang="en-US" dirty="0" smtClean="0">
                <a:cs typeface="Arial" charset="0"/>
              </a:rPr>
              <a:t>Correcting the actual performance can involve different corrective actions, which can either be immediate or basic. Standards can be revised by either raising or lowering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Organizational performance is the accumulated results of all the organization’s work activities. Three frequently used organizational performance measures include (1) productivity, the output of goods or services produced divided by the inputs needed to generate that output; (2) effectiveness, a measure of how appropriate organizational goals are and how well those goals are being met; and</a:t>
            </a:r>
            <a:r>
              <a:rPr lang="en-US" baseline="0" dirty="0" smtClean="0">
                <a:cs typeface="Arial" charset="0"/>
              </a:rPr>
              <a:t> </a:t>
            </a:r>
            <a:r>
              <a:rPr lang="en-US" dirty="0" smtClean="0">
                <a:cs typeface="Arial" charset="0"/>
              </a:rPr>
              <a:t>(3) industry and company rankings compiled by various business publications. Employee performance is controlled through effective performance feedback and through disciplinary actions, when needed.</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Feedforward controls take place before a work activity is done. Concurrent controls take place while a work activity is being done. Feedback controls take place after a work activity is done.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Financial controls that managers can use include financial ratios (liquidity, leverage, activity, and profitability) and budgets.</a:t>
            </a:r>
            <a:r>
              <a:rPr lang="en-US" baseline="0" dirty="0" smtClean="0">
                <a:cs typeface="Arial" charset="0"/>
              </a:rPr>
              <a:t> </a:t>
            </a:r>
            <a:r>
              <a:rPr lang="en-US" dirty="0" smtClean="0">
                <a:cs typeface="Arial" charset="0"/>
              </a:rPr>
              <a:t>One information control managers can use is an MIS, which provides managers with needed information on a regular basis. Others include comprehensive and secure controls such as data encryption, system firewalls, data back-ups, and so forth that protect the organization’s</a:t>
            </a:r>
            <a:r>
              <a:rPr lang="en-US" baseline="0" dirty="0" smtClean="0">
                <a:cs typeface="Arial" charset="0"/>
              </a:rPr>
              <a:t> </a:t>
            </a:r>
            <a:r>
              <a:rPr lang="en-US" dirty="0" smtClean="0">
                <a:cs typeface="Arial" charset="0"/>
              </a:rPr>
              <a:t>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Balanced scorecards provide a way to evaluate an organization’s performance in four different areas rather than just from the financial perspective. Benchmarking provides control by finding the best practices among competitors or noncompetitors and from inside the organization itself.</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Controlling provides a critical link back to planning (see Exhibit 18-1). If managers didn’t control, they’d have no way of knowing whether their goals and plans were being achieved and what future actions to take.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Adjusting controls for cross-cultural differences may be needed primarily in the areas of measuring and taking corrective actions.</a:t>
            </a:r>
          </a:p>
          <a:p>
            <a:pPr eaLnBrk="1" hangingPunct="1"/>
            <a:endParaRPr lang="en-US" dirty="0" smtClean="0">
              <a:cs typeface="Arial" charset="0"/>
            </a:endParaRPr>
          </a:p>
          <a:p>
            <a:pPr eaLnBrk="1" hangingPunct="1"/>
            <a:r>
              <a:rPr lang="en-US" dirty="0" smtClean="0">
                <a:cs typeface="Arial" charset="0"/>
              </a:rPr>
              <a:t>Workplace concerns include cross-cultural</a:t>
            </a:r>
            <a:r>
              <a:rPr lang="en-US" baseline="0" dirty="0" smtClean="0">
                <a:cs typeface="Arial" charset="0"/>
              </a:rPr>
              <a:t> differences, </a:t>
            </a:r>
            <a:r>
              <a:rPr lang="en-US" dirty="0" smtClean="0">
                <a:cs typeface="Arial" charset="0"/>
              </a:rPr>
              <a:t>workplace privacy, employee theft, and workplace violence. For each of these issues, managers need to have policies in place to control inappropriate actions and ensure that work is getting done efficiently and effectively. </a:t>
            </a:r>
          </a:p>
          <a:p>
            <a:pPr eaLnBrk="1" hangingPunct="1"/>
            <a:endParaRPr lang="en-US" dirty="0" smtClean="0">
              <a:cs typeface="Arial" charset="0"/>
            </a:endParaRPr>
          </a:p>
          <a:p>
            <a:pPr eaLnBrk="1" hangingPunct="1"/>
            <a:r>
              <a:rPr lang="en-US" dirty="0" smtClean="0">
                <a:cs typeface="Arial" charset="0"/>
              </a:rPr>
              <a:t>Control is important to customer interactions because employee service productivity and service quality influences customer perceptions of service value. Organizations want long-term and mutually beneficial relationships among their employees and customers.</a:t>
            </a:r>
          </a:p>
          <a:p>
            <a:pPr eaLnBrk="1" hangingPunct="1"/>
            <a:endParaRPr lang="en-US" dirty="0" smtClean="0">
              <a:cs typeface="Arial" charset="0"/>
            </a:endParaRPr>
          </a:p>
          <a:p>
            <a:pPr eaLnBrk="1" hangingPunct="1"/>
            <a:r>
              <a:rPr lang="en-US" dirty="0" smtClean="0">
                <a:cs typeface="Arial" charset="0"/>
              </a:rPr>
              <a:t>Corporate governance is the system used to govern a corporation so that the interests of corporate owners are protected.</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control process </a:t>
            </a:r>
            <a:r>
              <a:rPr lang="en-US" dirty="0" smtClean="0">
                <a:cs typeface="Arial" charset="0"/>
              </a:rPr>
              <a:t>is a three-step process of measuring actual performance, comparing actual performance against a standard, and taking managerial action to correct deviations or to address inadequate standards. The control process assumes that performance standards already exist, and they do. They’re the specific goals created during the planning process.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488767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614952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Four approaches used by managers to measure and report actual performance are personal observations, statistical reports, oral reports, and written reports. Exhibit 18-3 summarizes the advantages and drawbacks of each approach. Most managers use a combination of these approaches. </a:t>
            </a:r>
            <a:endParaRPr lang="en-US" dirty="0" smtClean="0"/>
          </a:p>
          <a:p>
            <a:pPr eaLnBrk="1" hangingPunct="1"/>
            <a:r>
              <a:rPr lang="en-US" dirty="0" smtClean="0">
                <a:cs typeface="Arial" charset="0"/>
              </a:rPr>
              <a:t>To determine what actual performance is, a manager must first get information about it. Thus, the first step in control is measuring.</a:t>
            </a:r>
          </a:p>
          <a:p>
            <a:pPr eaLnBrk="1" hangingPunct="1"/>
            <a:endParaRPr lang="en-US" dirty="0" smtClean="0">
              <a:cs typeface="Arial" charset="0"/>
            </a:endParaRPr>
          </a:p>
          <a:p>
            <a:pPr eaLnBrk="1" hangingPunct="1"/>
            <a:r>
              <a:rPr lang="en-US" dirty="0" smtClean="0">
                <a:cs typeface="Arial" charset="0"/>
              </a:rPr>
              <a:t>What is measured is probably more critical to the control process than how it’s measured. Why? Because selecting the wrong criteria can create serious problems. Besides, </a:t>
            </a:r>
            <a:r>
              <a:rPr lang="en-US" i="1" dirty="0" smtClean="0">
                <a:cs typeface="Arial" charset="0"/>
              </a:rPr>
              <a:t>what </a:t>
            </a:r>
            <a:r>
              <a:rPr lang="en-US" dirty="0" smtClean="0">
                <a:cs typeface="Arial" charset="0"/>
              </a:rPr>
              <a:t>is measured often determines what employees will do.</a:t>
            </a:r>
          </a:p>
          <a:p>
            <a:pPr eaLnBrk="1" hangingPunct="1"/>
            <a:endParaRPr lang="en-US" dirty="0" smtClean="0">
              <a:cs typeface="Arial" charset="0"/>
            </a:endParaRPr>
          </a:p>
          <a:p>
            <a:pPr eaLnBrk="1" hangingPunct="1"/>
            <a:r>
              <a:rPr lang="en-US" dirty="0" smtClean="0">
                <a:cs typeface="Arial" charset="0"/>
              </a:rPr>
              <a:t>Most work activities can be expressed in quantifiable terms. However, managers should use subjective measures when they can’t. Although such measures may have limitations, they’re better than having no standards at all and doing no controlling.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780012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Arial" charset="0"/>
              </a:rPr>
              <a:t>Four approaches used by managers to measure and report actual performance are personal observations, statistical reports, oral reports, and written reports. Exhibit 18-3 summarizes the advantages and drawbacks of each approach. Most managers use a combination of these approaches.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080998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The comparing step determines the variation between actual performance and the standard. Although some variation in performance can be expected in all activities, it’s critical to determine an acceptable </a:t>
            </a:r>
            <a:r>
              <a:rPr lang="en-US" b="1" dirty="0" smtClean="0">
                <a:cs typeface="Arial" charset="0"/>
              </a:rPr>
              <a:t>range of variation.</a:t>
            </a:r>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82210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4/6/2017</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4/6/2017</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4/6/2017</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60302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4/6/2017</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4/6/2017</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4/6/2017</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4/6/2017</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4/6/2017</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4/6/2017</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4/6/2017</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4/6/2017</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18</a:t>
            </a:r>
          </a:p>
        </p:txBody>
      </p:sp>
      <p:sp>
        <p:nvSpPr>
          <p:cNvPr id="4" name="Text Placeholder 3"/>
          <p:cNvSpPr>
            <a:spLocks noGrp="1"/>
          </p:cNvSpPr>
          <p:nvPr>
            <p:ph type="body" sz="quarter" idx="15"/>
          </p:nvPr>
        </p:nvSpPr>
        <p:spPr/>
        <p:txBody>
          <a:bodyPr/>
          <a:lstStyle/>
          <a:p>
            <a:r>
              <a:rPr lang="en-US" dirty="0"/>
              <a:t>Monitoring and Controlling</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414179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Comparing Actual Performance Against the Standard</a:t>
            </a:r>
            <a:endParaRPr lang="en-US" dirty="0"/>
          </a:p>
        </p:txBody>
      </p:sp>
      <p:sp>
        <p:nvSpPr>
          <p:cNvPr id="3" name="Content Placeholder 2"/>
          <p:cNvSpPr>
            <a:spLocks noGrp="1"/>
          </p:cNvSpPr>
          <p:nvPr>
            <p:ph idx="1"/>
          </p:nvPr>
        </p:nvSpPr>
        <p:spPr/>
        <p:txBody>
          <a:bodyPr/>
          <a:lstStyle/>
          <a:p>
            <a:r>
              <a:rPr lang="en-US" sz="2800" b="1" dirty="0" smtClean="0"/>
              <a:t>Range of variation</a:t>
            </a:r>
            <a:r>
              <a:rPr lang="en-US" sz="2800" dirty="0" smtClean="0"/>
              <a:t>: the </a:t>
            </a:r>
            <a:r>
              <a:rPr lang="en-US" sz="2800" dirty="0"/>
              <a:t>acceptable parameters of variance between actual performance and the </a:t>
            </a:r>
            <a:r>
              <a:rPr lang="en-US" sz="2800" dirty="0" smtClean="0"/>
              <a:t>standard</a:t>
            </a:r>
            <a:endParaRPr lang="en-US" sz="2800" dirty="0"/>
          </a:p>
        </p:txBody>
      </p:sp>
    </p:spTree>
    <p:extLst>
      <p:ext uri="{BB962C8B-B14F-4D97-AF65-F5344CB8AC3E}">
        <p14:creationId xmlns:p14="http://schemas.microsoft.com/office/powerpoint/2010/main" val="116210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a:t>4</a:t>
            </a:r>
            <a:r>
              <a:rPr lang="en-US" dirty="0" smtClean="0"/>
              <a:t/>
            </a:r>
            <a:br>
              <a:rPr lang="en-US" dirty="0" smtClean="0"/>
            </a:br>
            <a:r>
              <a:rPr lang="en-US" dirty="0" smtClean="0"/>
              <a:t>Acceptable Range of Variation</a:t>
            </a:r>
            <a:endParaRPr lang="en-US" dirty="0"/>
          </a:p>
        </p:txBody>
      </p:sp>
      <p:pic>
        <p:nvPicPr>
          <p:cNvPr id="6" name="Picture 5" descr="Figure is a graph with Measurement of Performance on the vertical axis and Time Period (t) on the horizontal axis. The vertical axis ranges from Acceptable Lower Limit to Standard to Acceptable Upper Limit. The horizontal axis ranges from t, to t plus one, to t plus two, to t plus three, to t plus four, to t plus five. A segmented line is shown, which  is sometimes above the standard and sometimes below it, but always within range."/>
          <p:cNvPicPr>
            <a:picLocks noChangeAspect="1"/>
          </p:cNvPicPr>
          <p:nvPr/>
        </p:nvPicPr>
        <p:blipFill>
          <a:blip r:embed="rId3" cstate="print"/>
          <a:stretch>
            <a:fillRect/>
          </a:stretch>
        </p:blipFill>
        <p:spPr>
          <a:xfrm>
            <a:off x="90087" y="1500427"/>
            <a:ext cx="8963827" cy="4290773"/>
          </a:xfrm>
          <a:prstGeom prst="rect">
            <a:avLst/>
          </a:prstGeom>
        </p:spPr>
      </p:pic>
      <p:sp>
        <p:nvSpPr>
          <p:cNvPr id="3" name="Text Placeholder 2" descr="Figure is a graph with Measurement of Performance on the vertical axis and Time Period (t) on the horizontal axis. The vertical axis ranges from Acceptable Lower Limit to Standard to Acceptable Upper Limit. The horizontal axis ranges from t, to t plus one, to t plus two, to t plus three, to t plus four, to t plus five. A segmented line is shown, which  is sometimes above the standard and sometimes below it, but always within range."/>
          <p:cNvSpPr>
            <a:spLocks noGrp="1"/>
          </p:cNvSpPr>
          <p:nvPr>
            <p:ph type="body" sz="quarter" idx="13"/>
          </p:nvPr>
        </p:nvSpPr>
        <p:spPr/>
        <p:txBody>
          <a:bodyPr/>
          <a:lstStyle/>
          <a:p>
            <a:r>
              <a:rPr lang="en-US" sz="1600" dirty="0" smtClean="0"/>
              <a:t>Exhibit 18-4 illustrates the acceptable range of variation.</a:t>
            </a:r>
            <a:endParaRPr lang="en-US" sz="1600" dirty="0"/>
          </a:p>
        </p:txBody>
      </p:sp>
    </p:spTree>
    <p:extLst>
      <p:ext uri="{BB962C8B-B14F-4D97-AF65-F5344CB8AC3E}">
        <p14:creationId xmlns:p14="http://schemas.microsoft.com/office/powerpoint/2010/main" val="1190275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smtClean="0"/>
              <a:t>5</a:t>
            </a:r>
            <a:br>
              <a:rPr lang="en-US" dirty="0" smtClean="0"/>
            </a:br>
            <a:r>
              <a:rPr lang="en-US" dirty="0" smtClean="0"/>
              <a:t>Green Earth Gardening Supply—July Sales</a:t>
            </a:r>
            <a:endParaRPr lang="en-US" dirty="0"/>
          </a:p>
        </p:txBody>
      </p:sp>
      <p:graphicFrame>
        <p:nvGraphicFramePr>
          <p:cNvPr id="6" name="Table 5" descr="Header: Product, Standard, Actual, Over (Under)"/>
          <p:cNvGraphicFramePr>
            <a:graphicFrameLocks noGrp="1"/>
          </p:cNvGraphicFramePr>
          <p:nvPr>
            <p:extLst>
              <p:ext uri="{D42A27DB-BD31-4B8C-83A1-F6EECF244321}">
                <p14:modId xmlns:p14="http://schemas.microsoft.com/office/powerpoint/2010/main" val="555546298"/>
              </p:ext>
            </p:extLst>
          </p:nvPr>
        </p:nvGraphicFramePr>
        <p:xfrm>
          <a:off x="609600" y="1712095"/>
          <a:ext cx="7543800" cy="3393305"/>
        </p:xfrm>
        <a:graphic>
          <a:graphicData uri="http://schemas.openxmlformats.org/drawingml/2006/table">
            <a:tbl>
              <a:tblPr firstRow="1" bandRow="1">
                <a:tableStyleId>{3B4B98B0-60AC-42C2-AFA5-B58CD77FA1E5}</a:tableStyleId>
              </a:tblPr>
              <a:tblGrid>
                <a:gridCol w="2285999"/>
                <a:gridCol w="1524000"/>
                <a:gridCol w="1676400"/>
                <a:gridCol w="2057401"/>
              </a:tblGrid>
              <a:tr h="373861">
                <a:tc>
                  <a:txBody>
                    <a:bodyPr/>
                    <a:lstStyle/>
                    <a:p>
                      <a:r>
                        <a:rPr lang="en-US" dirty="0" smtClean="0"/>
                        <a:t>Product</a:t>
                      </a:r>
                      <a:endParaRPr lang="en-US" dirty="0"/>
                    </a:p>
                  </a:txBody>
                  <a:tcPr/>
                </a:tc>
                <a:tc>
                  <a:txBody>
                    <a:bodyPr/>
                    <a:lstStyle/>
                    <a:p>
                      <a:r>
                        <a:rPr lang="en-US" dirty="0" smtClean="0"/>
                        <a:t>Standard</a:t>
                      </a:r>
                      <a:endParaRPr lang="en-US" dirty="0"/>
                    </a:p>
                  </a:txBody>
                  <a:tcPr/>
                </a:tc>
                <a:tc>
                  <a:txBody>
                    <a:bodyPr/>
                    <a:lstStyle/>
                    <a:p>
                      <a:pPr algn="ctr"/>
                      <a:r>
                        <a:rPr lang="en-US" dirty="0" smtClean="0"/>
                        <a:t>Actual</a:t>
                      </a:r>
                      <a:endParaRPr lang="en-US" dirty="0"/>
                    </a:p>
                  </a:txBody>
                  <a:tcPr/>
                </a:tc>
                <a:tc>
                  <a:txBody>
                    <a:bodyPr/>
                    <a:lstStyle/>
                    <a:p>
                      <a:r>
                        <a:rPr lang="en-US" dirty="0" smtClean="0"/>
                        <a:t>Over (Under)</a:t>
                      </a:r>
                      <a:endParaRPr lang="en-US" dirty="0"/>
                    </a:p>
                  </a:txBody>
                  <a:tcPr/>
                </a:tc>
              </a:tr>
              <a:tr h="3881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Vegetable plants </a:t>
                      </a:r>
                      <a:endParaRPr lang="en-US" dirty="0"/>
                    </a:p>
                  </a:txBody>
                  <a:tcPr/>
                </a:tc>
                <a:tc>
                  <a:txBody>
                    <a:bodyPr/>
                    <a:lstStyle/>
                    <a:p>
                      <a:pPr algn="r"/>
                      <a:r>
                        <a:rPr lang="en-US" dirty="0" smtClean="0"/>
                        <a:t>1,075</a:t>
                      </a:r>
                      <a:endParaRPr lang="en-US" dirty="0"/>
                    </a:p>
                  </a:txBody>
                  <a:tcPr/>
                </a:tc>
                <a:tc>
                  <a:txBody>
                    <a:bodyPr/>
                    <a:lstStyle/>
                    <a:p>
                      <a:pPr algn="r"/>
                      <a:r>
                        <a:rPr lang="en-US" dirty="0" smtClean="0"/>
                        <a:t>913</a:t>
                      </a:r>
                      <a:endParaRPr lang="en-US" dirty="0"/>
                    </a:p>
                  </a:txBody>
                  <a:tcPr/>
                </a:tc>
                <a:tc>
                  <a:txBody>
                    <a:bodyPr/>
                    <a:lstStyle/>
                    <a:p>
                      <a:pPr algn="r"/>
                      <a:r>
                        <a:rPr lang="en-US" dirty="0" smtClean="0"/>
                        <a:t>(162)</a:t>
                      </a:r>
                      <a:endParaRPr lang="en-US" dirty="0"/>
                    </a:p>
                  </a:txBody>
                  <a:tcPr/>
                </a:tc>
              </a:tr>
              <a:tr h="373861">
                <a:tc>
                  <a:txBody>
                    <a:bodyPr/>
                    <a:lstStyle/>
                    <a:p>
                      <a:r>
                        <a:rPr lang="en-US" dirty="0" smtClean="0"/>
                        <a:t>Perennial flowers</a:t>
                      </a:r>
                      <a:endParaRPr lang="en-US" dirty="0"/>
                    </a:p>
                  </a:txBody>
                  <a:tcPr/>
                </a:tc>
                <a:tc>
                  <a:txBody>
                    <a:bodyPr/>
                    <a:lstStyle/>
                    <a:p>
                      <a:pPr algn="r"/>
                      <a:r>
                        <a:rPr lang="en-US" dirty="0" smtClean="0"/>
                        <a:t>630</a:t>
                      </a:r>
                      <a:endParaRPr lang="en-US" dirty="0"/>
                    </a:p>
                  </a:txBody>
                  <a:tcPr/>
                </a:tc>
                <a:tc>
                  <a:txBody>
                    <a:bodyPr/>
                    <a:lstStyle/>
                    <a:p>
                      <a:pPr algn="r"/>
                      <a:r>
                        <a:rPr lang="en-US" dirty="0" smtClean="0"/>
                        <a:t>634</a:t>
                      </a:r>
                      <a:endParaRPr lang="en-US" dirty="0"/>
                    </a:p>
                  </a:txBody>
                  <a:tcPr/>
                </a:tc>
                <a:tc>
                  <a:txBody>
                    <a:bodyPr/>
                    <a:lstStyle/>
                    <a:p>
                      <a:pPr algn="r"/>
                      <a:r>
                        <a:rPr lang="en-US" dirty="0" smtClean="0"/>
                        <a:t>4</a:t>
                      </a:r>
                      <a:endParaRPr lang="en-US" dirty="0"/>
                    </a:p>
                  </a:txBody>
                  <a:tcPr/>
                </a:tc>
              </a:tr>
              <a:tr h="388139">
                <a:tc>
                  <a:txBody>
                    <a:bodyPr/>
                    <a:lstStyle/>
                    <a:p>
                      <a:r>
                        <a:rPr lang="en-US" dirty="0" smtClean="0"/>
                        <a:t>Annual flowers</a:t>
                      </a:r>
                      <a:endParaRPr lang="en-US" dirty="0"/>
                    </a:p>
                  </a:txBody>
                  <a:tcPr/>
                </a:tc>
                <a:tc>
                  <a:txBody>
                    <a:bodyPr/>
                    <a:lstStyle/>
                    <a:p>
                      <a:pPr algn="r"/>
                      <a:r>
                        <a:rPr lang="en-US" dirty="0" smtClean="0"/>
                        <a:t>800</a:t>
                      </a:r>
                      <a:endParaRPr lang="en-US" dirty="0"/>
                    </a:p>
                  </a:txBody>
                  <a:tcPr/>
                </a:tc>
                <a:tc>
                  <a:txBody>
                    <a:bodyPr/>
                    <a:lstStyle/>
                    <a:p>
                      <a:pPr algn="r"/>
                      <a:r>
                        <a:rPr lang="en-US" dirty="0" smtClean="0"/>
                        <a:t>912</a:t>
                      </a:r>
                      <a:endParaRPr lang="en-US" dirty="0"/>
                    </a:p>
                  </a:txBody>
                  <a:tcPr/>
                </a:tc>
                <a:tc>
                  <a:txBody>
                    <a:bodyPr/>
                    <a:lstStyle/>
                    <a:p>
                      <a:pPr algn="r"/>
                      <a:r>
                        <a:rPr lang="en-US" dirty="0" smtClean="0"/>
                        <a:t>112</a:t>
                      </a:r>
                      <a:endParaRPr lang="en-US" dirty="0"/>
                    </a:p>
                  </a:txBody>
                  <a:tcPr/>
                </a:tc>
              </a:tr>
              <a:tr h="373861">
                <a:tc>
                  <a:txBody>
                    <a:bodyPr/>
                    <a:lstStyle/>
                    <a:p>
                      <a:r>
                        <a:rPr lang="en-US" dirty="0" smtClean="0"/>
                        <a:t>Herbs</a:t>
                      </a:r>
                      <a:endParaRPr lang="en-US" dirty="0"/>
                    </a:p>
                  </a:txBody>
                  <a:tcPr/>
                </a:tc>
                <a:tc>
                  <a:txBody>
                    <a:bodyPr/>
                    <a:lstStyle/>
                    <a:p>
                      <a:pPr algn="r"/>
                      <a:r>
                        <a:rPr lang="en-US" dirty="0" smtClean="0"/>
                        <a:t>160</a:t>
                      </a:r>
                      <a:endParaRPr lang="en-US" dirty="0"/>
                    </a:p>
                  </a:txBody>
                  <a:tcPr/>
                </a:tc>
                <a:tc>
                  <a:txBody>
                    <a:bodyPr/>
                    <a:lstStyle/>
                    <a:p>
                      <a:pPr algn="r"/>
                      <a:r>
                        <a:rPr lang="en-US" dirty="0" smtClean="0"/>
                        <a:t>140</a:t>
                      </a:r>
                      <a:endParaRPr lang="en-US" dirty="0"/>
                    </a:p>
                  </a:txBody>
                  <a:tcPr/>
                </a:tc>
                <a:tc>
                  <a:txBody>
                    <a:bodyPr/>
                    <a:lstStyle/>
                    <a:p>
                      <a:pPr algn="r"/>
                      <a:r>
                        <a:rPr lang="en-US" dirty="0" smtClean="0"/>
                        <a:t>(20)</a:t>
                      </a:r>
                      <a:endParaRPr lang="en-US" dirty="0"/>
                    </a:p>
                  </a:txBody>
                  <a:tcPr/>
                </a:tc>
              </a:tr>
              <a:tr h="373861">
                <a:tc>
                  <a:txBody>
                    <a:bodyPr/>
                    <a:lstStyle/>
                    <a:p>
                      <a:r>
                        <a:rPr lang="en-US" dirty="0" smtClean="0"/>
                        <a:t>Flowering bulbs</a:t>
                      </a:r>
                      <a:endParaRPr lang="en-US" dirty="0"/>
                    </a:p>
                  </a:txBody>
                  <a:tcPr/>
                </a:tc>
                <a:tc>
                  <a:txBody>
                    <a:bodyPr/>
                    <a:lstStyle/>
                    <a:p>
                      <a:pPr algn="r"/>
                      <a:r>
                        <a:rPr lang="en-US" dirty="0" smtClean="0"/>
                        <a:t>170</a:t>
                      </a:r>
                      <a:endParaRPr lang="en-US" dirty="0"/>
                    </a:p>
                  </a:txBody>
                  <a:tcPr/>
                </a:tc>
                <a:tc>
                  <a:txBody>
                    <a:bodyPr/>
                    <a:lstStyle/>
                    <a:p>
                      <a:pPr algn="r"/>
                      <a:r>
                        <a:rPr lang="en-US" dirty="0" smtClean="0"/>
                        <a:t>286</a:t>
                      </a:r>
                      <a:endParaRPr lang="en-US" dirty="0"/>
                    </a:p>
                  </a:txBody>
                  <a:tcPr/>
                </a:tc>
                <a:tc>
                  <a:txBody>
                    <a:bodyPr/>
                    <a:lstStyle/>
                    <a:p>
                      <a:pPr algn="r"/>
                      <a:r>
                        <a:rPr lang="en-US" dirty="0" smtClean="0"/>
                        <a:t>116</a:t>
                      </a:r>
                      <a:endParaRPr lang="en-US" dirty="0"/>
                    </a:p>
                  </a:txBody>
                  <a:tcPr/>
                </a:tc>
              </a:tr>
              <a:tr h="373861">
                <a:tc>
                  <a:txBody>
                    <a:bodyPr/>
                    <a:lstStyle/>
                    <a:p>
                      <a:r>
                        <a:rPr lang="en-US" dirty="0" smtClean="0"/>
                        <a:t>Flowering</a:t>
                      </a:r>
                      <a:r>
                        <a:rPr lang="en-US" baseline="0" dirty="0" smtClean="0"/>
                        <a:t> bushes</a:t>
                      </a:r>
                      <a:endParaRPr lang="en-US" dirty="0"/>
                    </a:p>
                  </a:txBody>
                  <a:tcPr/>
                </a:tc>
                <a:tc>
                  <a:txBody>
                    <a:bodyPr/>
                    <a:lstStyle/>
                    <a:p>
                      <a:pPr algn="r"/>
                      <a:r>
                        <a:rPr lang="en-US" dirty="0" smtClean="0"/>
                        <a:t>225</a:t>
                      </a:r>
                      <a:endParaRPr lang="en-US" dirty="0"/>
                    </a:p>
                  </a:txBody>
                  <a:tcPr/>
                </a:tc>
                <a:tc>
                  <a:txBody>
                    <a:bodyPr/>
                    <a:lstStyle/>
                    <a:p>
                      <a:pPr algn="r"/>
                      <a:r>
                        <a:rPr lang="en-US" dirty="0" smtClean="0"/>
                        <a:t>220</a:t>
                      </a:r>
                      <a:endParaRPr lang="en-US" dirty="0"/>
                    </a:p>
                  </a:txBody>
                  <a:tcPr/>
                </a:tc>
                <a:tc>
                  <a:txBody>
                    <a:bodyPr/>
                    <a:lstStyle/>
                    <a:p>
                      <a:pPr algn="r"/>
                      <a:r>
                        <a:rPr lang="en-US" dirty="0" smtClean="0"/>
                        <a:t>(5)</a:t>
                      </a:r>
                      <a:endParaRPr lang="en-US" dirty="0"/>
                    </a:p>
                  </a:txBody>
                  <a:tcPr/>
                </a:tc>
              </a:tr>
              <a:tr h="373861">
                <a:tc>
                  <a:txBody>
                    <a:bodyPr/>
                    <a:lstStyle/>
                    <a:p>
                      <a:r>
                        <a:rPr lang="en-US" dirty="0" smtClean="0"/>
                        <a:t>Heirloom</a:t>
                      </a:r>
                      <a:r>
                        <a:rPr lang="en-US" baseline="0" dirty="0" smtClean="0"/>
                        <a:t> seeds</a:t>
                      </a:r>
                      <a:endParaRPr lang="en-US" dirty="0"/>
                    </a:p>
                  </a:txBody>
                  <a:tcPr/>
                </a:tc>
                <a:tc>
                  <a:txBody>
                    <a:bodyPr/>
                    <a:lstStyle/>
                    <a:p>
                      <a:pPr algn="r"/>
                      <a:r>
                        <a:rPr lang="en-US" dirty="0" smtClean="0"/>
                        <a:t>540</a:t>
                      </a:r>
                      <a:endParaRPr lang="en-US" dirty="0"/>
                    </a:p>
                  </a:txBody>
                  <a:tcPr/>
                </a:tc>
                <a:tc>
                  <a:txBody>
                    <a:bodyPr/>
                    <a:lstStyle/>
                    <a:p>
                      <a:pPr algn="r"/>
                      <a:r>
                        <a:rPr lang="en-US" dirty="0" smtClean="0"/>
                        <a:t>672</a:t>
                      </a:r>
                      <a:endParaRPr lang="en-US" dirty="0"/>
                    </a:p>
                  </a:txBody>
                  <a:tcPr/>
                </a:tc>
                <a:tc>
                  <a:txBody>
                    <a:bodyPr/>
                    <a:lstStyle/>
                    <a:p>
                      <a:pPr algn="r"/>
                      <a:r>
                        <a:rPr lang="en-US" dirty="0" smtClean="0"/>
                        <a:t>132</a:t>
                      </a:r>
                      <a:endParaRPr lang="en-US" dirty="0"/>
                    </a:p>
                  </a:txBody>
                  <a:tcPr/>
                </a:tc>
              </a:tr>
              <a:tr h="373861">
                <a:tc>
                  <a:txBody>
                    <a:bodyPr/>
                    <a:lstStyle/>
                    <a:p>
                      <a:r>
                        <a:rPr lang="en-US" dirty="0" smtClean="0"/>
                        <a:t>Total</a:t>
                      </a:r>
                      <a:endParaRPr lang="en-US" dirty="0"/>
                    </a:p>
                  </a:txBody>
                  <a:tcPr/>
                </a:tc>
                <a:tc>
                  <a:txBody>
                    <a:bodyPr/>
                    <a:lstStyle/>
                    <a:p>
                      <a:pPr algn="r"/>
                      <a:r>
                        <a:rPr lang="en-US" dirty="0" smtClean="0"/>
                        <a:t>3,600</a:t>
                      </a:r>
                      <a:endParaRPr lang="en-US" dirty="0"/>
                    </a:p>
                  </a:txBody>
                  <a:tcPr/>
                </a:tc>
                <a:tc>
                  <a:txBody>
                    <a:bodyPr/>
                    <a:lstStyle/>
                    <a:p>
                      <a:pPr algn="r"/>
                      <a:r>
                        <a:rPr lang="en-US" dirty="0" smtClean="0"/>
                        <a:t>3,777</a:t>
                      </a:r>
                      <a:endParaRPr lang="en-US" dirty="0"/>
                    </a:p>
                  </a:txBody>
                  <a:tcPr/>
                </a:tc>
                <a:tc>
                  <a:txBody>
                    <a:bodyPr/>
                    <a:lstStyle/>
                    <a:p>
                      <a:pPr algn="r"/>
                      <a:r>
                        <a:rPr lang="en-US" dirty="0" smtClean="0"/>
                        <a:t>177</a:t>
                      </a:r>
                      <a:endParaRPr lang="en-US" dirty="0"/>
                    </a:p>
                  </a:txBody>
                  <a:tcPr/>
                </a:tc>
              </a:tr>
            </a:tbl>
          </a:graphicData>
        </a:graphic>
      </p:graphicFrame>
    </p:spTree>
    <p:extLst>
      <p:ext uri="{BB962C8B-B14F-4D97-AF65-F5344CB8AC3E}">
        <p14:creationId xmlns:p14="http://schemas.microsoft.com/office/powerpoint/2010/main" val="207429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Taking Managerial Action</a:t>
            </a:r>
            <a:endParaRPr lang="en-US" dirty="0"/>
          </a:p>
        </p:txBody>
      </p:sp>
      <p:sp>
        <p:nvSpPr>
          <p:cNvPr id="3" name="Content Placeholder 2"/>
          <p:cNvSpPr>
            <a:spLocks noGrp="1"/>
          </p:cNvSpPr>
          <p:nvPr>
            <p:ph idx="1"/>
          </p:nvPr>
        </p:nvSpPr>
        <p:spPr/>
        <p:txBody>
          <a:bodyPr/>
          <a:lstStyle/>
          <a:p>
            <a:r>
              <a:rPr lang="en-US" sz="2800" dirty="0" smtClean="0"/>
              <a:t>Correct actual performance</a:t>
            </a:r>
          </a:p>
          <a:p>
            <a:pPr lvl="1"/>
            <a:r>
              <a:rPr lang="en-US" sz="2800" b="1" dirty="0" smtClean="0"/>
              <a:t>Immediate corrective action</a:t>
            </a:r>
            <a:r>
              <a:rPr lang="en-US" sz="2800" dirty="0" smtClean="0"/>
              <a:t>: corrective </a:t>
            </a:r>
            <a:r>
              <a:rPr lang="en-US" sz="2800" dirty="0"/>
              <a:t>action that corrects problems at once to get performance back on </a:t>
            </a:r>
            <a:r>
              <a:rPr lang="en-US" sz="2800" dirty="0" smtClean="0"/>
              <a:t>track</a:t>
            </a:r>
            <a:endParaRPr lang="en-US" sz="2800" dirty="0"/>
          </a:p>
          <a:p>
            <a:pPr lvl="1"/>
            <a:r>
              <a:rPr lang="en-US" sz="2800" b="1" dirty="0" smtClean="0"/>
              <a:t>Basic corrective action</a:t>
            </a:r>
            <a:r>
              <a:rPr lang="en-US" sz="2800" dirty="0" smtClean="0"/>
              <a:t>: corrective </a:t>
            </a:r>
            <a:r>
              <a:rPr lang="en-US" sz="2800" dirty="0"/>
              <a:t>action that looks at how and why performance deviated before correcting the source of </a:t>
            </a:r>
            <a:r>
              <a:rPr lang="en-US" sz="2800" dirty="0" smtClean="0"/>
              <a:t>deviation</a:t>
            </a:r>
            <a:endParaRPr lang="en-US" sz="2800" dirty="0"/>
          </a:p>
        </p:txBody>
      </p:sp>
    </p:spTree>
    <p:extLst>
      <p:ext uri="{BB962C8B-B14F-4D97-AF65-F5344CB8AC3E}">
        <p14:creationId xmlns:p14="http://schemas.microsoft.com/office/powerpoint/2010/main" val="5369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 the Standard</a:t>
            </a:r>
            <a:endParaRPr lang="en-US"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dirty="0" smtClean="0"/>
              <a:t>If performance </a:t>
            </a:r>
            <a:r>
              <a:rPr lang="en-US" sz="2800" dirty="0"/>
              <a:t>consistently exceeds the goal, then a manager should look at whether the goal is too easy and needs to be raised</a:t>
            </a:r>
            <a:r>
              <a:rPr lang="en-US" sz="2800" dirty="0" smtClean="0"/>
              <a:t>.</a:t>
            </a:r>
          </a:p>
          <a:p>
            <a:pPr marL="256032" lvl="1" indent="-256032">
              <a:spcBef>
                <a:spcPts val="1500"/>
              </a:spcBef>
              <a:buSzPct val="100000"/>
              <a:buFont typeface="Arial" panose="020B0604020202020204" pitchFamily="34" charset="0"/>
              <a:buChar char="•"/>
            </a:pPr>
            <a:r>
              <a:rPr lang="en-US" sz="2800" dirty="0"/>
              <a:t>Managers must be cautious about revising a standard </a:t>
            </a:r>
            <a:r>
              <a:rPr lang="en-US" sz="2800" dirty="0" smtClean="0"/>
              <a:t>downward.</a:t>
            </a:r>
            <a:endParaRPr lang="en-US" sz="2800" dirty="0"/>
          </a:p>
        </p:txBody>
      </p:sp>
    </p:spTree>
    <p:extLst>
      <p:ext uri="{BB962C8B-B14F-4D97-AF65-F5344CB8AC3E}">
        <p14:creationId xmlns:p14="http://schemas.microsoft.com/office/powerpoint/2010/main" val="1251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Decisions in Controlling</a:t>
            </a:r>
            <a:endParaRPr lang="en-US"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dirty="0"/>
              <a:t>Depending on the results, a manager’s decision is to do nothing, correct the performance, or revise the standard</a:t>
            </a:r>
            <a:r>
              <a:rPr lang="en-US" sz="2800" dirty="0" smtClean="0"/>
              <a:t>.</a:t>
            </a:r>
            <a:endParaRPr lang="en-US" sz="2800" dirty="0"/>
          </a:p>
        </p:txBody>
      </p:sp>
    </p:spTree>
    <p:extLst>
      <p:ext uri="{BB962C8B-B14F-4D97-AF65-F5344CB8AC3E}">
        <p14:creationId xmlns:p14="http://schemas.microsoft.com/office/powerpoint/2010/main" val="85666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smtClean="0"/>
              <a:t>6</a:t>
            </a:r>
            <a:br>
              <a:rPr lang="en-US" dirty="0" smtClean="0"/>
            </a:br>
            <a:r>
              <a:rPr lang="en-US" dirty="0" smtClean="0"/>
              <a:t>Managerial Decisions in the Control Process</a:t>
            </a:r>
            <a:endParaRPr lang="en-US" dirty="0"/>
          </a:p>
        </p:txBody>
      </p:sp>
      <p:pic>
        <p:nvPicPr>
          <p:cNvPr id="7" name="Picture 6" descr="Figure shows two rectangles labeled Objective and Standards pointing to a box labeled Measure Actual Performance. Arrows point upward to a box labeled Compare Actual Performance with Standard. An arrow points from this to the first of a column of three circles and a rectangle. They are labeled Is Standard Being Attained? , Is Variable Accepted? and Is Standard Acceptable?, and Revise Standard. Across from each unit in this column is another column of rectangles. They are labeled Do Nothing, Do Nothing, Identify Cause of Variation, and Correct Performance. "/>
          <p:cNvPicPr>
            <a:picLocks noChangeAspect="1"/>
          </p:cNvPicPr>
          <p:nvPr/>
        </p:nvPicPr>
        <p:blipFill>
          <a:blip r:embed="rId3" cstate="print"/>
          <a:stretch>
            <a:fillRect/>
          </a:stretch>
        </p:blipFill>
        <p:spPr>
          <a:xfrm>
            <a:off x="178398" y="1327626"/>
            <a:ext cx="8787204" cy="4540055"/>
          </a:xfrm>
          <a:prstGeom prst="rect">
            <a:avLst/>
          </a:prstGeom>
        </p:spPr>
      </p:pic>
      <p:sp>
        <p:nvSpPr>
          <p:cNvPr id="3" name="Text Placeholder 2" descr="Figure is a graph with Measurement of Performance on the vertical axis and Time Period (t) on the horizontal axis. The vertical axis ranges from Acceptable Lower Limit to Standard to Acceptable Upper Limit. The horizontal axis ranges from t, to t plus one, to t plus two, to t plus three, to t plus four, to t plus five. A segmented line is shown, which  is sometimes above the standard and sometimes below it, but always within range."/>
          <p:cNvSpPr>
            <a:spLocks noGrp="1"/>
          </p:cNvSpPr>
          <p:nvPr>
            <p:ph type="body" sz="quarter" idx="13"/>
          </p:nvPr>
        </p:nvSpPr>
        <p:spPr/>
        <p:txBody>
          <a:bodyPr/>
          <a:lstStyle/>
          <a:p>
            <a:r>
              <a:rPr lang="en-US" sz="1600" dirty="0"/>
              <a:t>Exhibit 18-6 summarizes the decisions a manager makes in </a:t>
            </a:r>
            <a:r>
              <a:rPr lang="en-US" sz="1600" dirty="0" smtClean="0"/>
              <a:t>controlling</a:t>
            </a:r>
            <a:endParaRPr lang="en-US" sz="1600" dirty="0"/>
          </a:p>
        </p:txBody>
      </p:sp>
    </p:spTree>
    <p:extLst>
      <p:ext uri="{BB962C8B-B14F-4D97-AF65-F5344CB8AC3E}">
        <p14:creationId xmlns:p14="http://schemas.microsoft.com/office/powerpoint/2010/main" val="1881416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Organizational Performance?</a:t>
            </a:r>
            <a:endParaRPr lang="en-US"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Performance</a:t>
            </a:r>
            <a:r>
              <a:rPr lang="en-US" sz="2800" dirty="0" smtClean="0"/>
              <a:t>: the </a:t>
            </a:r>
            <a:r>
              <a:rPr lang="en-US" sz="2800" dirty="0"/>
              <a:t>end result of an </a:t>
            </a:r>
            <a:r>
              <a:rPr lang="en-US" sz="2800" dirty="0" smtClean="0"/>
              <a:t>activity</a:t>
            </a:r>
          </a:p>
          <a:p>
            <a:pPr marL="256032" lvl="1" indent="-256032">
              <a:spcBef>
                <a:spcPts val="1500"/>
              </a:spcBef>
              <a:buSzPct val="100000"/>
              <a:buFont typeface="Arial" panose="020B0604020202020204" pitchFamily="34" charset="0"/>
              <a:buChar char="•"/>
            </a:pPr>
            <a:r>
              <a:rPr lang="en-US" sz="2800" b="1" dirty="0" smtClean="0"/>
              <a:t>Organizational</a:t>
            </a:r>
            <a:r>
              <a:rPr lang="en-US" sz="2800" dirty="0" smtClean="0"/>
              <a:t> </a:t>
            </a:r>
            <a:r>
              <a:rPr lang="en-US" sz="2800" b="1" dirty="0" smtClean="0"/>
              <a:t>performance</a:t>
            </a:r>
            <a:r>
              <a:rPr lang="en-US" sz="2800" dirty="0" smtClean="0"/>
              <a:t>: the </a:t>
            </a:r>
            <a:r>
              <a:rPr lang="en-US" sz="2800" dirty="0"/>
              <a:t>accumulated results of all the organization’s work </a:t>
            </a:r>
            <a:r>
              <a:rPr lang="en-US" sz="2800" dirty="0" smtClean="0"/>
              <a:t>activities</a:t>
            </a:r>
            <a:endParaRPr lang="en-US" sz="2800" dirty="0"/>
          </a:p>
        </p:txBody>
      </p:sp>
    </p:spTree>
    <p:extLst>
      <p:ext uri="{BB962C8B-B14F-4D97-AF65-F5344CB8AC3E}">
        <p14:creationId xmlns:p14="http://schemas.microsoft.com/office/powerpoint/2010/main" val="94659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Organizational Performance</a:t>
            </a:r>
            <a:endParaRPr lang="en-US"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Productivity</a:t>
            </a:r>
            <a:r>
              <a:rPr lang="en-US" sz="2800" dirty="0" smtClean="0"/>
              <a:t>: the </a:t>
            </a:r>
            <a:r>
              <a:rPr lang="en-US" sz="2800" dirty="0"/>
              <a:t>amount of goods or services produced divided by the inputs needed to generate that </a:t>
            </a:r>
            <a:r>
              <a:rPr lang="en-US" sz="2800" dirty="0" smtClean="0"/>
              <a:t>output</a:t>
            </a:r>
          </a:p>
          <a:p>
            <a:pPr marL="256032" lvl="1" indent="-256032">
              <a:spcBef>
                <a:spcPts val="1500"/>
              </a:spcBef>
              <a:buSzPct val="100000"/>
              <a:buFont typeface="Arial" panose="020B0604020202020204" pitchFamily="34" charset="0"/>
              <a:buChar char="•"/>
            </a:pPr>
            <a:r>
              <a:rPr lang="en-US" sz="2800" b="1" dirty="0" smtClean="0"/>
              <a:t>Organizational</a:t>
            </a:r>
            <a:r>
              <a:rPr lang="en-US" sz="2800" dirty="0" smtClean="0"/>
              <a:t> </a:t>
            </a:r>
            <a:r>
              <a:rPr lang="en-US" sz="2800" b="1" dirty="0" smtClean="0"/>
              <a:t>effectiveness</a:t>
            </a:r>
            <a:r>
              <a:rPr lang="en-US" sz="2800" dirty="0" smtClean="0"/>
              <a:t>: a </a:t>
            </a:r>
            <a:r>
              <a:rPr lang="en-US" sz="2800" dirty="0"/>
              <a:t>measure of how appropriate organizational goals are and how well those goals are being </a:t>
            </a:r>
            <a:r>
              <a:rPr lang="en-US" sz="2800" dirty="0" smtClean="0"/>
              <a:t>met</a:t>
            </a:r>
            <a:endParaRPr lang="en-US" sz="2800" dirty="0"/>
          </a:p>
        </p:txBody>
      </p:sp>
    </p:spTree>
    <p:extLst>
      <p:ext uri="{BB962C8B-B14F-4D97-AF65-F5344CB8AC3E}">
        <p14:creationId xmlns:p14="http://schemas.microsoft.com/office/powerpoint/2010/main" val="122513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700" dirty="0" smtClean="0"/>
              <a:t>Exhibit </a:t>
            </a:r>
            <a:r>
              <a:rPr lang="mr-IN" sz="2700" dirty="0" smtClean="0"/>
              <a:t>18-</a:t>
            </a:r>
            <a:r>
              <a:rPr lang="en-US" sz="2700" dirty="0" smtClean="0"/>
              <a:t>7: Popular </a:t>
            </a:r>
            <a:r>
              <a:rPr lang="en-US" sz="2700" dirty="0"/>
              <a:t>Industry and Company </a:t>
            </a:r>
            <a:r>
              <a:rPr lang="en-US" sz="2700" dirty="0" smtClean="0"/>
              <a:t>Rankings</a:t>
            </a:r>
            <a:endParaRPr lang="en-US" dirty="0"/>
          </a:p>
        </p:txBody>
      </p:sp>
      <p:graphicFrame>
        <p:nvGraphicFramePr>
          <p:cNvPr id="6" name="Table 5" descr="Header: Fortune (www.fortune.com), IndustryWeek (www.industryweek.com), Forbes (www.forbes.com), Customer Satisfaction Indexes&#10;&#10;"/>
          <p:cNvGraphicFramePr>
            <a:graphicFrameLocks noGrp="1"/>
          </p:cNvGraphicFramePr>
          <p:nvPr>
            <p:extLst>
              <p:ext uri="{D42A27DB-BD31-4B8C-83A1-F6EECF244321}">
                <p14:modId xmlns:p14="http://schemas.microsoft.com/office/powerpoint/2010/main" val="355056377"/>
              </p:ext>
            </p:extLst>
          </p:nvPr>
        </p:nvGraphicFramePr>
        <p:xfrm>
          <a:off x="190500" y="1371600"/>
          <a:ext cx="8763000" cy="4434840"/>
        </p:xfrm>
        <a:graphic>
          <a:graphicData uri="http://schemas.openxmlformats.org/drawingml/2006/table">
            <a:tbl>
              <a:tblPr firstRow="1" bandRow="1">
                <a:tableStyleId>{3B4B98B0-60AC-42C2-AFA5-B58CD77FA1E5}</a:tableStyleId>
              </a:tblPr>
              <a:tblGrid>
                <a:gridCol w="2171700"/>
                <a:gridCol w="2133600"/>
                <a:gridCol w="1981200"/>
                <a:gridCol w="2476500"/>
              </a:tblGrid>
              <a:tr h="762000">
                <a:tc>
                  <a:txBody>
                    <a:bodyPr/>
                    <a:lstStyle/>
                    <a:p>
                      <a:r>
                        <a:rPr lang="en-US" sz="1400" dirty="0" smtClean="0"/>
                        <a:t>Fortune (www.fortune.com)</a:t>
                      </a:r>
                      <a:endParaRPr lang="en-US" sz="1400" dirty="0"/>
                    </a:p>
                  </a:txBody>
                  <a:tcPr/>
                </a:tc>
                <a:tc>
                  <a:txBody>
                    <a:bodyPr/>
                    <a:lstStyle/>
                    <a:p>
                      <a:r>
                        <a:rPr lang="en-US" sz="1400" dirty="0" smtClean="0"/>
                        <a:t>IndustryWeek (www.industryweek.com)</a:t>
                      </a:r>
                      <a:endParaRPr lang="en-US" sz="1400" dirty="0"/>
                    </a:p>
                  </a:txBody>
                  <a:tcPr/>
                </a:tc>
                <a:tc>
                  <a:txBody>
                    <a:bodyPr/>
                    <a:lstStyle/>
                    <a:p>
                      <a:r>
                        <a:rPr lang="en-US" sz="1400" dirty="0" smtClean="0"/>
                        <a:t>Forbes</a:t>
                      </a:r>
                      <a:r>
                        <a:rPr lang="en-US" sz="1400" baseline="0" dirty="0" smtClean="0"/>
                        <a:t> (www.forbes.com)</a:t>
                      </a:r>
                      <a:endParaRPr lang="en-US" sz="1400" dirty="0"/>
                    </a:p>
                  </a:txBody>
                  <a:tcPr/>
                </a:tc>
                <a:tc>
                  <a:txBody>
                    <a:bodyPr/>
                    <a:lstStyle/>
                    <a:p>
                      <a:r>
                        <a:rPr lang="en-US" sz="1400" dirty="0" smtClean="0"/>
                        <a:t>Customer Satisfaction Indexes</a:t>
                      </a:r>
                      <a:endParaRPr lang="en-US" sz="1400" dirty="0"/>
                    </a:p>
                  </a:txBody>
                  <a:tcPr/>
                </a:tc>
              </a:tr>
              <a:tr h="1600200">
                <a:tc>
                  <a:txBody>
                    <a:bodyPr/>
                    <a:lstStyle/>
                    <a:p>
                      <a:r>
                        <a:rPr lang="en-US" sz="1400" i="1" kern="1200" dirty="0" smtClean="0">
                          <a:solidFill>
                            <a:schemeClr val="tx1"/>
                          </a:solidFill>
                          <a:effectLst/>
                          <a:latin typeface="+mn-lt"/>
                          <a:ea typeface="+mn-ea"/>
                          <a:cs typeface="+mn-cs"/>
                        </a:rPr>
                        <a:t>Fortune </a:t>
                      </a:r>
                      <a:r>
                        <a:rPr lang="en-US" sz="1400" kern="1200" dirty="0" smtClean="0">
                          <a:solidFill>
                            <a:schemeClr val="tx1"/>
                          </a:solidFill>
                          <a:effectLst/>
                          <a:latin typeface="+mn-lt"/>
                          <a:ea typeface="+mn-ea"/>
                          <a:cs typeface="+mn-cs"/>
                        </a:rPr>
                        <a:t>500</a:t>
                      </a:r>
                      <a:br>
                        <a:rPr lang="en-US" sz="1400" kern="1200" dirty="0" smtClean="0">
                          <a:solidFill>
                            <a:schemeClr val="tx1"/>
                          </a:solidFill>
                          <a:effectLst/>
                          <a:latin typeface="+mn-lt"/>
                          <a:ea typeface="+mn-ea"/>
                          <a:cs typeface="+mn-cs"/>
                        </a:rPr>
                      </a:br>
                      <a:endParaRPr lang="en-US" sz="1400" dirty="0"/>
                    </a:p>
                  </a:txBody>
                  <a:tcPr/>
                </a:tc>
                <a:tc>
                  <a:txBody>
                    <a:bodyPr/>
                    <a:lstStyle/>
                    <a:p>
                      <a:r>
                        <a:rPr lang="en-US" sz="1400" i="0" kern="1200" dirty="0" err="1" smtClean="0">
                          <a:solidFill>
                            <a:schemeClr val="tx1"/>
                          </a:solidFill>
                          <a:effectLst/>
                          <a:latin typeface="+mn-lt"/>
                          <a:ea typeface="+mn-ea"/>
                          <a:cs typeface="+mn-cs"/>
                        </a:rPr>
                        <a:t>IndustryWeek</a:t>
                      </a:r>
                      <a:r>
                        <a:rPr lang="en-US" sz="1400" i="0" kern="1200" dirty="0" smtClean="0">
                          <a:solidFill>
                            <a:schemeClr val="tx1"/>
                          </a:solidFill>
                          <a:effectLst/>
                          <a:latin typeface="+mn-lt"/>
                          <a:ea typeface="+mn-ea"/>
                          <a:cs typeface="+mn-cs"/>
                        </a:rPr>
                        <a:t> 1,000</a:t>
                      </a:r>
                      <a:endParaRPr lang="en-US" sz="1400" i="0" dirty="0"/>
                    </a:p>
                  </a:txBody>
                  <a:tcPr/>
                </a:tc>
                <a:tc>
                  <a:txBody>
                    <a:bodyPr/>
                    <a:lstStyle/>
                    <a:p>
                      <a:r>
                        <a:rPr lang="en-US" sz="1400" kern="1200" dirty="0" smtClean="0">
                          <a:solidFill>
                            <a:schemeClr val="tx1"/>
                          </a:solidFill>
                          <a:effectLst/>
                          <a:latin typeface="+mn-lt"/>
                          <a:ea typeface="+mn-ea"/>
                          <a:cs typeface="+mn-cs"/>
                        </a:rPr>
                        <a:t>World’s Biggest Public Companies </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American Customer Satisfaction Index— University of Michigan Business School </a:t>
                      </a:r>
                      <a:endParaRPr lang="en-US" sz="1400" dirty="0" smtClean="0"/>
                    </a:p>
                  </a:txBody>
                  <a:tcPr/>
                </a:tc>
              </a:tr>
              <a:tr h="373452">
                <a:tc>
                  <a:txBody>
                    <a:bodyPr/>
                    <a:lstStyle/>
                    <a:p>
                      <a:r>
                        <a:rPr lang="en-US" sz="1400" dirty="0" smtClean="0"/>
                        <a:t>Global</a:t>
                      </a:r>
                      <a:r>
                        <a:rPr lang="en-US" sz="1400" baseline="0" dirty="0" smtClean="0"/>
                        <a:t> 500</a:t>
                      </a:r>
                      <a:endParaRPr lang="en-US" sz="1400" dirty="0"/>
                    </a:p>
                  </a:txBody>
                  <a:tcPr/>
                </a:tc>
                <a:tc>
                  <a:txBody>
                    <a:bodyPr/>
                    <a:lstStyle/>
                    <a:p>
                      <a:r>
                        <a:rPr lang="en-US" sz="1400" i="0" kern="1200" dirty="0" smtClean="0">
                          <a:solidFill>
                            <a:schemeClr val="tx1"/>
                          </a:solidFill>
                          <a:effectLst/>
                          <a:latin typeface="+mn-lt"/>
                          <a:ea typeface="+mn-ea"/>
                          <a:cs typeface="+mn-cs"/>
                        </a:rPr>
                        <a:t>IndustryWeek U.S. 500 </a:t>
                      </a:r>
                      <a:endParaRPr lang="en-US" sz="1400" i="0" dirty="0"/>
                    </a:p>
                  </a:txBody>
                  <a:tcPr/>
                </a:tc>
                <a:tc>
                  <a:txBody>
                    <a:bodyPr/>
                    <a:lstStyle/>
                    <a:p>
                      <a:r>
                        <a:rPr lang="en-US" sz="1400" dirty="0" smtClean="0">
                          <a:solidFill>
                            <a:schemeClr val="bg1"/>
                          </a:solidFill>
                        </a:rPr>
                        <a:t>blank</a:t>
                      </a:r>
                      <a:endParaRPr lang="en-US" sz="14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Customer Satisfaction Measurement Association </a:t>
                      </a:r>
                      <a:endParaRPr lang="en-US" sz="1400" dirty="0" smtClean="0"/>
                    </a:p>
                  </a:txBody>
                  <a:tcPr/>
                </a:tc>
              </a:tr>
              <a:tr h="373452">
                <a:tc>
                  <a:txBody>
                    <a:bodyPr/>
                    <a:lstStyle/>
                    <a:p>
                      <a:r>
                        <a:rPr lang="en-US" sz="1400" kern="1200" dirty="0" smtClean="0">
                          <a:solidFill>
                            <a:schemeClr val="tx1"/>
                          </a:solidFill>
                          <a:effectLst/>
                          <a:latin typeface="+mn-lt"/>
                          <a:ea typeface="+mn-ea"/>
                          <a:cs typeface="+mn-cs"/>
                        </a:rPr>
                        <a:t>World’s Most Admired Companies</a:t>
                      </a:r>
                      <a:endParaRPr lang="en-US" sz="1400" dirty="0"/>
                    </a:p>
                  </a:txBody>
                  <a:tcPr/>
                </a:tc>
                <a:tc>
                  <a:txBody>
                    <a:bodyPr/>
                    <a:lstStyle/>
                    <a:p>
                      <a:r>
                        <a:rPr lang="en-US" sz="1400" i="0" kern="1200" dirty="0" smtClean="0">
                          <a:solidFill>
                            <a:schemeClr val="tx1"/>
                          </a:solidFill>
                          <a:effectLst/>
                          <a:latin typeface="+mn-lt"/>
                          <a:ea typeface="+mn-ea"/>
                          <a:cs typeface="+mn-cs"/>
                        </a:rPr>
                        <a:t>50 Best Manufacturers </a:t>
                      </a:r>
                      <a:endParaRPr lang="en-US" sz="1400" i="0" dirty="0"/>
                    </a:p>
                  </a:txBody>
                  <a:tcPr/>
                </a:tc>
                <a:tc>
                  <a:txBody>
                    <a:bodyPr/>
                    <a:lstStyle/>
                    <a:p>
                      <a:r>
                        <a:rPr lang="en-US" sz="1400" dirty="0" smtClean="0">
                          <a:solidFill>
                            <a:srgbClr val="DBD6E8"/>
                          </a:solidFill>
                        </a:rPr>
                        <a:t>blank</a:t>
                      </a:r>
                      <a:endParaRPr lang="en-US" sz="1400" dirty="0">
                        <a:solidFill>
                          <a:srgbClr val="DBD6E8"/>
                        </a:solidFill>
                      </a:endParaRPr>
                    </a:p>
                  </a:txBody>
                  <a:tcPr/>
                </a:tc>
                <a:tc>
                  <a:txBody>
                    <a:bodyPr/>
                    <a:lstStyle/>
                    <a:p>
                      <a:r>
                        <a:rPr lang="en-US" sz="1400" dirty="0" smtClean="0">
                          <a:solidFill>
                            <a:srgbClr val="DBD6E8"/>
                          </a:solidFill>
                        </a:rPr>
                        <a:t>blank</a:t>
                      </a:r>
                      <a:endParaRPr lang="en-US" sz="1400" dirty="0">
                        <a:solidFill>
                          <a:srgbClr val="DBD6E8"/>
                        </a:solidFill>
                      </a:endParaRPr>
                    </a:p>
                  </a:txBody>
                  <a:tcPr/>
                </a:tc>
              </a:tr>
              <a:tr h="373452">
                <a:tc>
                  <a:txBody>
                    <a:bodyPr/>
                    <a:lstStyle/>
                    <a:p>
                      <a:r>
                        <a:rPr lang="en-US" sz="1400" kern="1200" dirty="0" smtClean="0">
                          <a:solidFill>
                            <a:schemeClr val="tx1"/>
                          </a:solidFill>
                          <a:effectLst/>
                          <a:latin typeface="+mn-lt"/>
                          <a:ea typeface="+mn-ea"/>
                          <a:cs typeface="+mn-cs"/>
                        </a:rPr>
                        <a:t>100 Best Companies to Work For</a:t>
                      </a:r>
                      <a:endParaRPr lang="en-US" sz="1400" dirty="0"/>
                    </a:p>
                  </a:txBody>
                  <a:tcPr/>
                </a:tc>
                <a:tc>
                  <a:txBody>
                    <a:bodyPr/>
                    <a:lstStyle/>
                    <a:p>
                      <a:r>
                        <a:rPr lang="en-US" sz="1400" i="0" kern="1200" dirty="0" smtClean="0">
                          <a:solidFill>
                            <a:schemeClr val="tx1"/>
                          </a:solidFill>
                          <a:effectLst/>
                          <a:latin typeface="+mn-lt"/>
                          <a:ea typeface="+mn-ea"/>
                          <a:cs typeface="+mn-cs"/>
                        </a:rPr>
                        <a:t>IndustryWeek Best Plants </a:t>
                      </a:r>
                      <a:endParaRPr lang="en-US" sz="1400" i="0" dirty="0"/>
                    </a:p>
                  </a:txBody>
                  <a:tcPr/>
                </a:tc>
                <a:tc>
                  <a:txBody>
                    <a:bodyPr/>
                    <a:lstStyle/>
                    <a:p>
                      <a:r>
                        <a:rPr lang="en-US" sz="1400" dirty="0" smtClean="0">
                          <a:solidFill>
                            <a:schemeClr val="bg1"/>
                          </a:solidFill>
                        </a:rPr>
                        <a:t>blank</a:t>
                      </a:r>
                      <a:endParaRPr lang="en-US" sz="1400" dirty="0">
                        <a:solidFill>
                          <a:schemeClr val="bg1"/>
                        </a:solidFill>
                      </a:endParaRPr>
                    </a:p>
                  </a:txBody>
                  <a:tcPr/>
                </a:tc>
                <a:tc>
                  <a:txBody>
                    <a:bodyPr/>
                    <a:lstStyle/>
                    <a:p>
                      <a:r>
                        <a:rPr lang="en-US" sz="1400" dirty="0" smtClean="0">
                          <a:solidFill>
                            <a:schemeClr val="bg1"/>
                          </a:solidFill>
                        </a:rPr>
                        <a:t>blank</a:t>
                      </a:r>
                      <a:endParaRPr lang="en-US" sz="1400" dirty="0">
                        <a:solidFill>
                          <a:schemeClr val="bg1"/>
                        </a:solidFill>
                      </a:endParaRPr>
                    </a:p>
                  </a:txBody>
                  <a:tcPr/>
                </a:tc>
              </a:tr>
              <a:tr h="373452">
                <a:tc>
                  <a:txBody>
                    <a:bodyPr/>
                    <a:lstStyle/>
                    <a:p>
                      <a:r>
                        <a:rPr lang="en-US" sz="1400" kern="1200" dirty="0" smtClean="0">
                          <a:solidFill>
                            <a:schemeClr val="tx1"/>
                          </a:solidFill>
                          <a:effectLst/>
                          <a:latin typeface="+mn-lt"/>
                          <a:ea typeface="+mn-ea"/>
                          <a:cs typeface="+mn-cs"/>
                        </a:rPr>
                        <a:t>100 Fastest-Growing Companies </a:t>
                      </a:r>
                      <a:endParaRPr lang="en-US" sz="1400" dirty="0"/>
                    </a:p>
                  </a:txBody>
                  <a:tcPr/>
                </a:tc>
                <a:tc>
                  <a:txBody>
                    <a:bodyPr/>
                    <a:lstStyle/>
                    <a:p>
                      <a:r>
                        <a:rPr lang="en-US" sz="1400" dirty="0" smtClean="0">
                          <a:solidFill>
                            <a:srgbClr val="DBD6E8"/>
                          </a:solidFill>
                        </a:rPr>
                        <a:t>blank</a:t>
                      </a:r>
                      <a:endParaRPr lang="en-US" sz="1400" dirty="0">
                        <a:solidFill>
                          <a:srgbClr val="DBD6E8"/>
                        </a:solidFill>
                      </a:endParaRPr>
                    </a:p>
                  </a:txBody>
                  <a:tcPr/>
                </a:tc>
                <a:tc>
                  <a:txBody>
                    <a:bodyPr/>
                    <a:lstStyle/>
                    <a:p>
                      <a:r>
                        <a:rPr lang="en-US" sz="1400" dirty="0" smtClean="0">
                          <a:solidFill>
                            <a:srgbClr val="DBD6E8"/>
                          </a:solidFill>
                        </a:rPr>
                        <a:t>blank</a:t>
                      </a:r>
                      <a:endParaRPr lang="en-US" sz="1400" dirty="0">
                        <a:solidFill>
                          <a:srgbClr val="DBD6E8"/>
                        </a:solidFill>
                      </a:endParaRPr>
                    </a:p>
                  </a:txBody>
                  <a:tcPr/>
                </a:tc>
                <a:tc>
                  <a:txBody>
                    <a:bodyPr/>
                    <a:lstStyle/>
                    <a:p>
                      <a:r>
                        <a:rPr lang="en-US" sz="1400" dirty="0" smtClean="0">
                          <a:solidFill>
                            <a:srgbClr val="DBD6E8"/>
                          </a:solidFill>
                        </a:rPr>
                        <a:t>blank</a:t>
                      </a:r>
                      <a:endParaRPr lang="en-US" sz="1400" dirty="0">
                        <a:solidFill>
                          <a:srgbClr val="DBD6E8"/>
                        </a:solidFill>
                      </a:endParaRPr>
                    </a:p>
                  </a:txBody>
                  <a:tcPr/>
                </a:tc>
              </a:tr>
            </a:tbl>
          </a:graphicData>
        </a:graphic>
      </p:graphicFrame>
    </p:spTree>
    <p:extLst>
      <p:ext uri="{BB962C8B-B14F-4D97-AF65-F5344CB8AC3E}">
        <p14:creationId xmlns:p14="http://schemas.microsoft.com/office/powerpoint/2010/main" val="81514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hr-HR" sz="2400" b="1" dirty="0" smtClean="0">
                <a:solidFill>
                  <a:srgbClr val="007FA3"/>
                </a:solidFill>
              </a:rPr>
              <a:t>18.</a:t>
            </a:r>
            <a:r>
              <a:rPr lang="en-US" sz="2400" b="1" dirty="0" smtClean="0">
                <a:solidFill>
                  <a:srgbClr val="007FA3"/>
                </a:solidFill>
              </a:rPr>
              <a:t>1 </a:t>
            </a:r>
            <a:r>
              <a:rPr lang="en-US" sz="2400" b="1" dirty="0"/>
              <a:t>Explain </a:t>
            </a:r>
            <a:r>
              <a:rPr lang="en-US" sz="2400" dirty="0"/>
              <a:t>the nature and importance of </a:t>
            </a:r>
            <a:r>
              <a:rPr lang="en-US" sz="2400" dirty="0" smtClean="0"/>
              <a:t>control.</a:t>
            </a:r>
          </a:p>
          <a:p>
            <a:pPr marL="0" indent="0">
              <a:buNone/>
            </a:pPr>
            <a:r>
              <a:rPr lang="hr-HR" sz="2400" b="1" dirty="0" smtClean="0">
                <a:solidFill>
                  <a:srgbClr val="007FA3"/>
                </a:solidFill>
              </a:rPr>
              <a:t>18.</a:t>
            </a:r>
            <a:r>
              <a:rPr lang="en-US" sz="2400" b="1" dirty="0" smtClean="0">
                <a:solidFill>
                  <a:srgbClr val="007FA3"/>
                </a:solidFill>
              </a:rPr>
              <a:t>2 </a:t>
            </a:r>
            <a:r>
              <a:rPr lang="en-US" sz="2400" b="1" dirty="0"/>
              <a:t>Describe </a:t>
            </a:r>
            <a:r>
              <a:rPr lang="en-US" sz="2400" dirty="0"/>
              <a:t>the three steps in the control process</a:t>
            </a:r>
            <a:r>
              <a:rPr lang="en-US" sz="2400" dirty="0" smtClean="0"/>
              <a:t>.</a:t>
            </a:r>
          </a:p>
          <a:p>
            <a:pPr marL="685800" indent="-685800">
              <a:buNone/>
            </a:pPr>
            <a:r>
              <a:rPr lang="hr-HR" sz="2400" b="1" dirty="0" smtClean="0">
                <a:solidFill>
                  <a:srgbClr val="007FA3"/>
                </a:solidFill>
              </a:rPr>
              <a:t>18.</a:t>
            </a:r>
            <a:r>
              <a:rPr lang="en-US" sz="2400" b="1" dirty="0" smtClean="0">
                <a:solidFill>
                  <a:srgbClr val="007FA3"/>
                </a:solidFill>
              </a:rPr>
              <a:t>3 </a:t>
            </a:r>
            <a:r>
              <a:rPr lang="en-US" sz="2400" b="1" dirty="0"/>
              <a:t>Explain </a:t>
            </a:r>
            <a:r>
              <a:rPr lang="en-US" sz="2400" dirty="0"/>
              <a:t>how organizational and employee performance are measured</a:t>
            </a:r>
            <a:r>
              <a:rPr lang="en-US" sz="2400" dirty="0" smtClean="0"/>
              <a:t>.</a:t>
            </a:r>
          </a:p>
          <a:p>
            <a:pPr marL="284163" lvl="1" indent="401638">
              <a:buNone/>
            </a:pPr>
            <a:r>
              <a:rPr lang="en-US" sz="2400" b="1" dirty="0"/>
              <a:t>Know how </a:t>
            </a:r>
            <a:r>
              <a:rPr lang="en-US" sz="2400" dirty="0"/>
              <a:t>to be effective at giving </a:t>
            </a:r>
            <a:r>
              <a:rPr lang="en-US" sz="2400" dirty="0" smtClean="0"/>
              <a:t>feedback.</a:t>
            </a:r>
          </a:p>
          <a:p>
            <a:pPr marL="685800" indent="-685800">
              <a:buNone/>
            </a:pPr>
            <a:r>
              <a:rPr lang="hr-HR" sz="2400" b="1" dirty="0" smtClean="0">
                <a:solidFill>
                  <a:srgbClr val="007FA3"/>
                </a:solidFill>
              </a:rPr>
              <a:t>18.</a:t>
            </a:r>
            <a:r>
              <a:rPr lang="en-US" sz="2400" b="1" dirty="0" smtClean="0">
                <a:solidFill>
                  <a:srgbClr val="007FA3"/>
                </a:solidFill>
              </a:rPr>
              <a:t>4 </a:t>
            </a:r>
            <a:r>
              <a:rPr lang="en-US" sz="2400" b="1" dirty="0"/>
              <a:t>Describe </a:t>
            </a:r>
            <a:r>
              <a:rPr lang="en-US" sz="2400" dirty="0"/>
              <a:t>tools used to measure organizational </a:t>
            </a:r>
            <a:r>
              <a:rPr lang="en-US" sz="2400" dirty="0" smtClean="0"/>
              <a:t>performance.</a:t>
            </a:r>
          </a:p>
          <a:p>
            <a:pPr marL="0" indent="0">
              <a:buNone/>
            </a:pPr>
            <a:r>
              <a:rPr lang="hr-HR" sz="2400" b="1" dirty="0" smtClean="0">
                <a:solidFill>
                  <a:srgbClr val="007FA3"/>
                </a:solidFill>
              </a:rPr>
              <a:t>18.</a:t>
            </a:r>
            <a:r>
              <a:rPr lang="en-US" sz="2400" b="1" dirty="0" smtClean="0">
                <a:solidFill>
                  <a:srgbClr val="007FA3"/>
                </a:solidFill>
              </a:rPr>
              <a:t>5 </a:t>
            </a:r>
            <a:r>
              <a:rPr lang="en-US" sz="2400" b="1" dirty="0"/>
              <a:t>Discuss </a:t>
            </a:r>
            <a:r>
              <a:rPr lang="en-US" sz="2400" dirty="0"/>
              <a:t>contemporary issues in </a:t>
            </a:r>
            <a:r>
              <a:rPr lang="en-US" sz="2400" dirty="0" smtClean="0"/>
              <a:t>control.</a:t>
            </a:r>
            <a:endParaRPr lang="en-US" sz="2400" dirty="0"/>
          </a:p>
          <a:p>
            <a:pPr marL="685800" lvl="1" indent="0">
              <a:buNone/>
            </a:pPr>
            <a:r>
              <a:rPr lang="en-US" sz="2400" b="1" dirty="0"/>
              <a:t>Develop your skill </a:t>
            </a:r>
            <a:r>
              <a:rPr lang="en-US" sz="2400" dirty="0"/>
              <a:t>at dealing with difficult people</a:t>
            </a:r>
            <a:r>
              <a:rPr lang="en-US" sz="2400" dirty="0" smtClean="0"/>
              <a:t>.</a:t>
            </a:r>
            <a:endParaRPr lang="en-US" sz="24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for Employee Performance</a:t>
            </a:r>
            <a:endParaRPr lang="en-US" dirty="0"/>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Disciplinary action</a:t>
            </a:r>
            <a:r>
              <a:rPr lang="en-US" sz="2800" dirty="0" smtClean="0"/>
              <a:t>: actions </a:t>
            </a:r>
            <a:r>
              <a:rPr lang="en-US" sz="2800" dirty="0"/>
              <a:t>taken by a manager to enforce the organization’s work standards and </a:t>
            </a:r>
            <a:r>
              <a:rPr lang="en-US" sz="2800" dirty="0" smtClean="0"/>
              <a:t>regulations</a:t>
            </a:r>
          </a:p>
          <a:p>
            <a:pPr marL="256032" lvl="1" indent="-256032">
              <a:spcBef>
                <a:spcPts val="1500"/>
              </a:spcBef>
              <a:buSzPct val="100000"/>
              <a:buFont typeface="Arial" panose="020B0604020202020204" pitchFamily="34" charset="0"/>
              <a:buChar char="•"/>
            </a:pPr>
            <a:r>
              <a:rPr lang="en-US" sz="2800" b="1" dirty="0" smtClean="0"/>
              <a:t>Progressive disciplinary action</a:t>
            </a:r>
            <a:r>
              <a:rPr lang="en-US" sz="2800" dirty="0" smtClean="0"/>
              <a:t>: an </a:t>
            </a:r>
            <a:r>
              <a:rPr lang="en-US" sz="2800" dirty="0"/>
              <a:t>approach to ensure that the minimum penalty appropriate to the </a:t>
            </a:r>
            <a:r>
              <a:rPr lang="en-US" sz="2800" dirty="0" smtClean="0"/>
              <a:t>offense </a:t>
            </a:r>
            <a:r>
              <a:rPr lang="en-US" sz="2800" dirty="0"/>
              <a:t>is </a:t>
            </a:r>
            <a:r>
              <a:rPr lang="en-US" sz="2800" dirty="0" smtClean="0"/>
              <a:t>imposed</a:t>
            </a:r>
            <a:endParaRPr lang="en-US" sz="2800" dirty="0"/>
          </a:p>
        </p:txBody>
      </p:sp>
    </p:spTree>
    <p:extLst>
      <p:ext uri="{BB962C8B-B14F-4D97-AF65-F5344CB8AC3E}">
        <p14:creationId xmlns:p14="http://schemas.microsoft.com/office/powerpoint/2010/main" val="142105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Problem Type, Examples of Each"/>
          <p:cNvSpPr>
            <a:spLocks noGrp="1"/>
          </p:cNvSpPr>
          <p:nvPr>
            <p:ph type="title"/>
          </p:nvPr>
        </p:nvSpPr>
        <p:spPr/>
        <p:txBody>
          <a:bodyPr/>
          <a:lstStyle/>
          <a:p>
            <a:r>
              <a:rPr lang="en-US" dirty="0" smtClean="0"/>
              <a:t>Exhibit </a:t>
            </a:r>
            <a:r>
              <a:rPr lang="mr-IN" dirty="0" smtClean="0"/>
              <a:t>18-</a:t>
            </a:r>
            <a:r>
              <a:rPr lang="en-US" dirty="0" smtClean="0"/>
              <a:t>8: Types </a:t>
            </a:r>
            <a:r>
              <a:rPr lang="en-US" dirty="0"/>
              <a:t>of Discipline Problems and Examples of </a:t>
            </a:r>
            <a:r>
              <a:rPr lang="en-US" dirty="0" smtClean="0"/>
              <a:t>Each</a:t>
            </a:r>
            <a:endParaRPr lang="en-US" dirty="0"/>
          </a:p>
        </p:txBody>
      </p:sp>
      <p:graphicFrame>
        <p:nvGraphicFramePr>
          <p:cNvPr id="6" name="Table 5" descr="Headers: Problem Type, Examples of Each"/>
          <p:cNvGraphicFramePr>
            <a:graphicFrameLocks noGrp="1"/>
          </p:cNvGraphicFramePr>
          <p:nvPr>
            <p:extLst>
              <p:ext uri="{D42A27DB-BD31-4B8C-83A1-F6EECF244321}">
                <p14:modId xmlns:p14="http://schemas.microsoft.com/office/powerpoint/2010/main" val="1131860074"/>
              </p:ext>
            </p:extLst>
          </p:nvPr>
        </p:nvGraphicFramePr>
        <p:xfrm>
          <a:off x="304800" y="1664548"/>
          <a:ext cx="8534400" cy="4050452"/>
        </p:xfrm>
        <a:graphic>
          <a:graphicData uri="http://schemas.openxmlformats.org/drawingml/2006/table">
            <a:tbl>
              <a:tblPr firstRow="1" bandRow="1">
                <a:tableStyleId>{3B4B98B0-60AC-42C2-AFA5-B58CD77FA1E5}</a:tableStyleId>
              </a:tblPr>
              <a:tblGrid>
                <a:gridCol w="2590800"/>
                <a:gridCol w="5943600"/>
              </a:tblGrid>
              <a:tr h="385609">
                <a:tc>
                  <a:txBody>
                    <a:bodyPr/>
                    <a:lstStyle/>
                    <a:p>
                      <a:r>
                        <a:rPr lang="en-US" dirty="0" smtClean="0"/>
                        <a:t>Problem Type</a:t>
                      </a:r>
                      <a:endParaRPr lang="en-US" dirty="0"/>
                    </a:p>
                  </a:txBody>
                  <a:tcPr/>
                </a:tc>
                <a:tc>
                  <a:txBody>
                    <a:bodyPr/>
                    <a:lstStyle/>
                    <a:p>
                      <a:r>
                        <a:rPr lang="en-US" dirty="0" smtClean="0"/>
                        <a:t>Examples of Each</a:t>
                      </a:r>
                      <a:endParaRPr lang="en-US" dirty="0"/>
                    </a:p>
                  </a:txBody>
                  <a:tcPr/>
                </a:tc>
              </a:tr>
              <a:tr h="665571">
                <a:tc>
                  <a:txBody>
                    <a:bodyPr/>
                    <a:lstStyle/>
                    <a:p>
                      <a:r>
                        <a:rPr lang="en-US" dirty="0" smtClean="0"/>
                        <a:t>Attendance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Absenteeism, tardiness, abuse of sick leave</a:t>
                      </a:r>
                      <a:endParaRPr lang="en-US" dirty="0" smtClean="0"/>
                    </a:p>
                  </a:txBody>
                  <a:tcPr/>
                </a:tc>
              </a:tr>
              <a:tr h="789472">
                <a:tc>
                  <a:txBody>
                    <a:bodyPr/>
                    <a:lstStyle/>
                    <a:p>
                      <a:r>
                        <a:rPr lang="en-US" dirty="0" smtClean="0"/>
                        <a:t>On-the-Job</a:t>
                      </a:r>
                      <a:r>
                        <a:rPr lang="en-US" baseline="0" dirty="0" smtClean="0"/>
                        <a:t> Behaviors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Insubordination, failure to use safety devices, alcohol or drug abuse</a:t>
                      </a:r>
                      <a:endParaRPr lang="en-US" dirty="0" smtClean="0"/>
                    </a:p>
                  </a:txBody>
                  <a:tcPr/>
                </a:tc>
              </a:tr>
              <a:tr h="1066800">
                <a:tc>
                  <a:txBody>
                    <a:bodyPr/>
                    <a:lstStyle/>
                    <a:p>
                      <a:r>
                        <a:rPr lang="en-US" dirty="0" smtClean="0"/>
                        <a:t>Dishonesty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Theft, lying to supervisors, falsifying information on employment application or on other organizational forms</a:t>
                      </a:r>
                      <a:endParaRPr lang="en-US" dirty="0" smtClean="0"/>
                    </a:p>
                  </a:txBody>
                  <a:tcPr/>
                </a:tc>
              </a:tr>
              <a:tr h="1143000">
                <a:tc>
                  <a:txBody>
                    <a:bodyPr/>
                    <a:lstStyle/>
                    <a:p>
                      <a:r>
                        <a:rPr lang="en-US" dirty="0" smtClean="0"/>
                        <a:t>Outside Activities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Criminal activities, unauthorized strike activities, working for a competing organization (if no-compete clause is part of employment)</a:t>
                      </a:r>
                      <a:endParaRPr lang="en-US" dirty="0" smtClean="0"/>
                    </a:p>
                  </a:txBody>
                  <a:tcPr/>
                </a:tc>
              </a:tr>
            </a:tbl>
          </a:graphicData>
        </a:graphic>
      </p:graphicFrame>
    </p:spTree>
    <p:extLst>
      <p:ext uri="{BB962C8B-B14F-4D97-AF65-F5344CB8AC3E}">
        <p14:creationId xmlns:p14="http://schemas.microsoft.com/office/powerpoint/2010/main" val="9504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Feedforward</a:t>
            </a:r>
            <a:r>
              <a:rPr lang="en-US" dirty="0"/>
              <a:t>/Concurrent/Feedback </a:t>
            </a:r>
            <a:r>
              <a:rPr lang="en-US" dirty="0" smtClean="0"/>
              <a:t>Controls</a:t>
            </a:r>
            <a:endParaRPr lang="en-US" dirty="0">
              <a:effectLst/>
            </a:endParaRP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Feedforward control</a:t>
            </a:r>
            <a:r>
              <a:rPr lang="en-US" sz="2800" dirty="0" smtClean="0"/>
              <a:t>: control </a:t>
            </a:r>
            <a:r>
              <a:rPr lang="en-US" sz="2800" dirty="0"/>
              <a:t>that takes place before a work activity is </a:t>
            </a:r>
            <a:r>
              <a:rPr lang="en-US" sz="2800" dirty="0" smtClean="0"/>
              <a:t>done</a:t>
            </a:r>
          </a:p>
          <a:p>
            <a:pPr marL="256032" lvl="1" indent="-256032">
              <a:spcBef>
                <a:spcPts val="1500"/>
              </a:spcBef>
              <a:buSzPct val="100000"/>
              <a:buFont typeface="Arial" panose="020B0604020202020204" pitchFamily="34" charset="0"/>
              <a:buChar char="•"/>
            </a:pPr>
            <a:r>
              <a:rPr lang="en-US" sz="2800" b="1" dirty="0" smtClean="0"/>
              <a:t>Concurrent control</a:t>
            </a:r>
            <a:r>
              <a:rPr lang="en-US" sz="2800" dirty="0" smtClean="0"/>
              <a:t>: control </a:t>
            </a:r>
            <a:r>
              <a:rPr lang="en-US" sz="2800" dirty="0"/>
              <a:t>that takes place while a work activity is in </a:t>
            </a:r>
            <a:r>
              <a:rPr lang="en-US" sz="2800" dirty="0" smtClean="0"/>
              <a:t>progress</a:t>
            </a:r>
          </a:p>
          <a:p>
            <a:pPr marL="256032" lvl="1" indent="-256032">
              <a:spcBef>
                <a:spcPts val="1500"/>
              </a:spcBef>
              <a:buSzPct val="100000"/>
              <a:buFont typeface="Arial" panose="020B0604020202020204" pitchFamily="34" charset="0"/>
              <a:buChar char="•"/>
            </a:pPr>
            <a:r>
              <a:rPr lang="en-US" sz="2800" b="1" dirty="0" smtClean="0"/>
              <a:t>Management by walking around</a:t>
            </a:r>
            <a:r>
              <a:rPr lang="en-US" sz="2800" dirty="0" smtClean="0"/>
              <a:t>: a </a:t>
            </a:r>
            <a:r>
              <a:rPr lang="en-US" sz="2800" dirty="0"/>
              <a:t>term used to describe when a manager is out in the work area interacting directly with </a:t>
            </a:r>
            <a:r>
              <a:rPr lang="en-US" sz="2800" dirty="0" smtClean="0"/>
              <a:t>employees</a:t>
            </a:r>
          </a:p>
          <a:p>
            <a:pPr marL="256032" lvl="1" indent="-256032">
              <a:spcBef>
                <a:spcPts val="1500"/>
              </a:spcBef>
              <a:buSzPct val="100000"/>
              <a:buFont typeface="Arial" panose="020B0604020202020204" pitchFamily="34" charset="0"/>
              <a:buChar char="•"/>
            </a:pPr>
            <a:r>
              <a:rPr lang="en-US" sz="2800" b="1" dirty="0" smtClean="0"/>
              <a:t>Feedback control</a:t>
            </a:r>
            <a:r>
              <a:rPr lang="en-US" sz="2800" dirty="0" smtClean="0"/>
              <a:t>: control </a:t>
            </a:r>
            <a:r>
              <a:rPr lang="en-US" sz="2800" dirty="0"/>
              <a:t>that takes place after a work activity is </a:t>
            </a:r>
            <a:r>
              <a:rPr lang="en-US" sz="2800" dirty="0" smtClean="0"/>
              <a:t>done</a:t>
            </a:r>
            <a:endParaRPr lang="en-US" sz="2800" dirty="0"/>
          </a:p>
        </p:txBody>
      </p:sp>
    </p:spTree>
    <p:extLst>
      <p:ext uri="{BB962C8B-B14F-4D97-AF65-F5344CB8AC3E}">
        <p14:creationId xmlns:p14="http://schemas.microsoft.com/office/powerpoint/2010/main" val="45503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smtClean="0"/>
              <a:t>9</a:t>
            </a:r>
            <a:br>
              <a:rPr lang="en-US" dirty="0" smtClean="0"/>
            </a:br>
            <a:r>
              <a:rPr lang="en-US" dirty="0" smtClean="0"/>
              <a:t>Types of Control</a:t>
            </a:r>
            <a:endParaRPr lang="en-US" dirty="0"/>
          </a:p>
        </p:txBody>
      </p:sp>
      <p:pic>
        <p:nvPicPr>
          <p:cNvPr id="6" name="Picture 5" descr="Figure shows three columsn of shapes. First row of boxes are labeled Input, Processes, and Output. The second row of boxes are labeled Feedforward Control, Concurrent Control, and Feedback Control. The bottom row of semicircles is labeled Anitcipates Problems, Corrects Problems as They Happen, and Corrects Problems After They Occur. Arrows between the boxes in the first row point rightward. Arrows from the second box in each row point upward."/>
          <p:cNvPicPr>
            <a:picLocks noChangeAspect="1"/>
          </p:cNvPicPr>
          <p:nvPr/>
        </p:nvPicPr>
        <p:blipFill>
          <a:blip r:embed="rId3" cstate="print"/>
          <a:stretch>
            <a:fillRect/>
          </a:stretch>
        </p:blipFill>
        <p:spPr>
          <a:xfrm>
            <a:off x="90087" y="1367414"/>
            <a:ext cx="8963827" cy="4322284"/>
          </a:xfrm>
          <a:prstGeom prst="rect">
            <a:avLst/>
          </a:prstGeom>
        </p:spPr>
      </p:pic>
      <p:sp>
        <p:nvSpPr>
          <p:cNvPr id="3" name="Text Placeholder 2" descr="Figure is a graph with Measurement of Performance on the vertical axis and Time Period (t) on the horizontal axis. The vertical axis ranges from Acceptable Lower Limit to Standard to Acceptable Upper Limit. The horizontal axis ranges from t, to t plus one, to t plus two, to t plus three, to t plus four, to t plus five. A segmented line is shown, which  is sometimes above the standard and sometimes below it, but always within range."/>
          <p:cNvSpPr>
            <a:spLocks noGrp="1"/>
          </p:cNvSpPr>
          <p:nvPr>
            <p:ph type="body" sz="quarter" idx="13"/>
          </p:nvPr>
        </p:nvSpPr>
        <p:spPr/>
        <p:txBody>
          <a:bodyPr/>
          <a:lstStyle/>
          <a:p>
            <a:r>
              <a:rPr lang="en-US" sz="1600" dirty="0"/>
              <a:t>Exhibit </a:t>
            </a:r>
            <a:r>
              <a:rPr lang="en-US" sz="1600" dirty="0" smtClean="0"/>
              <a:t>18-9 shows the three kinds of control</a:t>
            </a:r>
            <a:endParaRPr lang="en-US" sz="1600" dirty="0"/>
          </a:p>
        </p:txBody>
      </p:sp>
    </p:spTree>
    <p:extLst>
      <p:ext uri="{BB962C8B-B14F-4D97-AF65-F5344CB8AC3E}">
        <p14:creationId xmlns:p14="http://schemas.microsoft.com/office/powerpoint/2010/main" val="96131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Controls</a:t>
            </a:r>
            <a:endParaRPr lang="en-US" dirty="0"/>
          </a:p>
        </p:txBody>
      </p:sp>
      <p:sp>
        <p:nvSpPr>
          <p:cNvPr id="3" name="Content Placeholder 2"/>
          <p:cNvSpPr>
            <a:spLocks noGrp="1"/>
          </p:cNvSpPr>
          <p:nvPr>
            <p:ph idx="1"/>
          </p:nvPr>
        </p:nvSpPr>
        <p:spPr/>
        <p:txBody>
          <a:bodyPr/>
          <a:lstStyle/>
          <a:p>
            <a:r>
              <a:rPr lang="en-US" sz="2800" dirty="0" smtClean="0"/>
              <a:t>Traditional controls</a:t>
            </a:r>
          </a:p>
          <a:p>
            <a:pPr lvl="1"/>
            <a:r>
              <a:rPr lang="en-US" sz="2800" dirty="0" smtClean="0"/>
              <a:t>Ratio analysis:</a:t>
            </a:r>
          </a:p>
          <a:p>
            <a:pPr lvl="2"/>
            <a:r>
              <a:rPr lang="en-US" sz="2800" dirty="0" smtClean="0"/>
              <a:t>Liquidity</a:t>
            </a:r>
          </a:p>
          <a:p>
            <a:pPr lvl="2"/>
            <a:r>
              <a:rPr lang="en-US" sz="2800" dirty="0" smtClean="0"/>
              <a:t>Leverage</a:t>
            </a:r>
          </a:p>
          <a:p>
            <a:pPr lvl="2"/>
            <a:r>
              <a:rPr lang="en-US" sz="2800" dirty="0" smtClean="0"/>
              <a:t>Activity</a:t>
            </a:r>
          </a:p>
          <a:p>
            <a:pPr lvl="2"/>
            <a:r>
              <a:rPr lang="en-US" sz="2800" dirty="0" smtClean="0"/>
              <a:t>Profitability</a:t>
            </a:r>
            <a:endParaRPr lang="en-US" sz="2800" dirty="0"/>
          </a:p>
          <a:p>
            <a:pPr lvl="1"/>
            <a:r>
              <a:rPr lang="en-US" sz="2800" dirty="0" smtClean="0"/>
              <a:t>Budget analysis:</a:t>
            </a:r>
          </a:p>
          <a:p>
            <a:pPr lvl="2"/>
            <a:r>
              <a:rPr lang="en-US" sz="2800" dirty="0" smtClean="0"/>
              <a:t>Quantitative standards</a:t>
            </a:r>
          </a:p>
          <a:p>
            <a:pPr lvl="2"/>
            <a:r>
              <a:rPr lang="en-US" sz="2800" dirty="0" smtClean="0"/>
              <a:t>Deviations</a:t>
            </a:r>
            <a:endParaRPr lang="en-US" sz="2800" dirty="0"/>
          </a:p>
        </p:txBody>
      </p:sp>
    </p:spTree>
    <p:extLst>
      <p:ext uri="{BB962C8B-B14F-4D97-AF65-F5344CB8AC3E}">
        <p14:creationId xmlns:p14="http://schemas.microsoft.com/office/powerpoint/2010/main" val="617102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Objective, Ratio, Calculation, Meaning "/>
          <p:cNvSpPr>
            <a:spLocks noGrp="1"/>
          </p:cNvSpPr>
          <p:nvPr>
            <p:ph type="title"/>
          </p:nvPr>
        </p:nvSpPr>
        <p:spPr/>
        <p:txBody>
          <a:bodyPr/>
          <a:lstStyle/>
          <a:p>
            <a:r>
              <a:rPr lang="en-US" dirty="0" smtClean="0"/>
              <a:t>Exhibit </a:t>
            </a:r>
            <a:r>
              <a:rPr lang="mr-IN" dirty="0" smtClean="0"/>
              <a:t>18-</a:t>
            </a:r>
            <a:r>
              <a:rPr lang="en-US" dirty="0" smtClean="0"/>
              <a:t>10: Popular Financial Ratios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08999662"/>
              </p:ext>
            </p:extLst>
          </p:nvPr>
        </p:nvGraphicFramePr>
        <p:xfrm>
          <a:off x="228601" y="866775"/>
          <a:ext cx="8686799" cy="5410200"/>
        </p:xfrm>
        <a:graphic>
          <a:graphicData uri="http://schemas.openxmlformats.org/drawingml/2006/table">
            <a:tbl>
              <a:tblPr firstRow="1" bandRow="1">
                <a:tableStyleId>{3B4B98B0-60AC-42C2-AFA5-B58CD77FA1E5}</a:tableStyleId>
              </a:tblPr>
              <a:tblGrid>
                <a:gridCol w="1142999"/>
                <a:gridCol w="1371600"/>
                <a:gridCol w="2590800"/>
                <a:gridCol w="3581400"/>
              </a:tblGrid>
              <a:tr h="370746">
                <a:tc>
                  <a:txBody>
                    <a:bodyPr/>
                    <a:lstStyle/>
                    <a:p>
                      <a:r>
                        <a:rPr lang="en-US" sz="1400" dirty="0" smtClean="0"/>
                        <a:t>Objective</a:t>
                      </a:r>
                      <a:endParaRPr lang="en-US" sz="1400" dirty="0"/>
                    </a:p>
                  </a:txBody>
                  <a:tcPr/>
                </a:tc>
                <a:tc>
                  <a:txBody>
                    <a:bodyPr/>
                    <a:lstStyle/>
                    <a:p>
                      <a:r>
                        <a:rPr lang="en-US" sz="1400" dirty="0" smtClean="0"/>
                        <a:t>Ratio</a:t>
                      </a:r>
                      <a:endParaRPr lang="en-US" sz="1400" dirty="0"/>
                    </a:p>
                  </a:txBody>
                  <a:tcPr/>
                </a:tc>
                <a:tc>
                  <a:txBody>
                    <a:bodyPr/>
                    <a:lstStyle/>
                    <a:p>
                      <a:r>
                        <a:rPr lang="en-US" sz="1400" dirty="0" smtClean="0"/>
                        <a:t>Calculation</a:t>
                      </a:r>
                      <a:endParaRPr lang="en-US" sz="1400" dirty="0"/>
                    </a:p>
                  </a:txBody>
                  <a:tcPr/>
                </a:tc>
                <a:tc>
                  <a:txBody>
                    <a:bodyPr/>
                    <a:lstStyle/>
                    <a:p>
                      <a:r>
                        <a:rPr lang="en-US" sz="1400" dirty="0" smtClean="0"/>
                        <a:t>Meaning</a:t>
                      </a:r>
                      <a:endParaRPr lang="en-US" sz="1400" dirty="0"/>
                    </a:p>
                  </a:txBody>
                  <a:tcPr/>
                </a:tc>
              </a:tr>
              <a:tr h="543654">
                <a:tc>
                  <a:txBody>
                    <a:bodyPr/>
                    <a:lstStyle/>
                    <a:p>
                      <a:r>
                        <a:rPr lang="en-US" sz="1400" dirty="0" smtClean="0"/>
                        <a:t>Liquidity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Current ratio</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rPr>
                        <a:t>Current assets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Current liabilities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Tests the organization’s ability to meet short-term obligations </a:t>
                      </a:r>
                      <a:endParaRPr lang="en-US" sz="1400" dirty="0" smtClean="0"/>
                    </a:p>
                  </a:txBody>
                  <a:tcPr/>
                </a:tc>
              </a:tr>
              <a:tr h="685800">
                <a:tc>
                  <a:txBody>
                    <a:bodyPr/>
                    <a:lstStyle/>
                    <a:p>
                      <a:r>
                        <a:rPr lang="en-US" sz="1400" dirty="0" smtClean="0"/>
                        <a:t>Liquidity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Acid test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rPr>
                        <a:t>Current assets less inventories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Current liabilities </a:t>
                      </a:r>
                      <a:endParaRPr lang="en-US" sz="1400" dirty="0" smtClean="0"/>
                    </a:p>
                  </a:txBody>
                  <a:tcPr/>
                </a:tc>
                <a:tc>
                  <a:txBody>
                    <a:bodyPr/>
                    <a:lstStyle/>
                    <a:p>
                      <a:r>
                        <a:rPr lang="en-US" sz="1400" kern="1200" dirty="0" smtClean="0">
                          <a:solidFill>
                            <a:schemeClr val="tx1"/>
                          </a:solidFill>
                          <a:effectLst/>
                          <a:latin typeface="+mn-lt"/>
                          <a:ea typeface="+mn-ea"/>
                          <a:cs typeface="+mn-cs"/>
                        </a:rPr>
                        <a:t>Tests liquidity more accurately when inventories turn over slowly or are difficult to sell </a:t>
                      </a:r>
                      <a:endParaRPr lang="en-US" sz="1400" dirty="0"/>
                    </a:p>
                  </a:txBody>
                  <a:tcPr/>
                </a:tc>
              </a:tr>
              <a:tr h="475265">
                <a:tc>
                  <a:txBody>
                    <a:bodyPr/>
                    <a:lstStyle/>
                    <a:p>
                      <a:r>
                        <a:rPr lang="en-US" sz="1400" dirty="0" smtClean="0"/>
                        <a:t>Leverage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Debt to assets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rPr>
                        <a:t>Total debt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Total assets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The higher the ratio, the more leveraged the organization </a:t>
                      </a:r>
                      <a:endParaRPr lang="en-US" sz="1400" dirty="0" smtClean="0"/>
                    </a:p>
                  </a:txBody>
                  <a:tcPr/>
                </a:tc>
              </a:tr>
              <a:tr h="648806">
                <a:tc>
                  <a:txBody>
                    <a:bodyPr/>
                    <a:lstStyle/>
                    <a:p>
                      <a:r>
                        <a:rPr lang="en-US" sz="1400" dirty="0" smtClean="0"/>
                        <a:t>Leverage</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Times interest earned</a:t>
                      </a:r>
                    </a:p>
                  </a:txBody>
                  <a:tcPr/>
                </a:tc>
                <a:tc>
                  <a:txBody>
                    <a:bodyPr/>
                    <a:lstStyle/>
                    <a:p>
                      <a:r>
                        <a:rPr lang="en-US" sz="1400" u="sng" kern="1200" dirty="0" smtClean="0">
                          <a:solidFill>
                            <a:schemeClr val="tx1"/>
                          </a:solidFill>
                          <a:effectLst/>
                          <a:latin typeface="+mn-lt"/>
                          <a:ea typeface="+mn-ea"/>
                          <a:cs typeface="+mn-cs"/>
                        </a:rPr>
                        <a:t>Profits before interest/taxes </a:t>
                      </a:r>
                    </a:p>
                    <a:p>
                      <a:r>
                        <a:rPr lang="en-US" sz="1400" kern="1200" dirty="0" smtClean="0">
                          <a:solidFill>
                            <a:schemeClr val="tx1"/>
                          </a:solidFill>
                          <a:effectLst/>
                          <a:latin typeface="+mn-lt"/>
                          <a:ea typeface="+mn-ea"/>
                          <a:cs typeface="+mn-cs"/>
                        </a:rPr>
                        <a:t>Total interest charges </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Measures how many times the organization is able to meet its interest expenses </a:t>
                      </a:r>
                      <a:endParaRPr lang="en-US" sz="1400" dirty="0" smtClean="0"/>
                    </a:p>
                  </a:txBody>
                  <a:tcPr/>
                </a:tc>
              </a:tr>
              <a:tr h="533400">
                <a:tc>
                  <a:txBody>
                    <a:bodyPr/>
                    <a:lstStyle/>
                    <a:p>
                      <a:r>
                        <a:rPr lang="en-US" sz="1400" dirty="0" smtClean="0"/>
                        <a:t>Activity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Inventory turnover</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rPr>
                        <a:t>Sales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Inventory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The higher the ratio, the more efficiently inventory assets are used </a:t>
                      </a:r>
                      <a:endParaRPr lang="en-US" sz="1400" dirty="0" smtClean="0"/>
                    </a:p>
                  </a:txBody>
                  <a:tcPr/>
                </a:tc>
              </a:tr>
              <a:tr h="648806">
                <a:tc>
                  <a:txBody>
                    <a:bodyPr/>
                    <a:lstStyle/>
                    <a:p>
                      <a:r>
                        <a:rPr lang="en-US" sz="1400" dirty="0" smtClean="0"/>
                        <a:t>Activity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Total asset turnover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dirty="0" smtClean="0"/>
                        <a:t>Sales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Total Assets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The fewer assets used to achieve a given level of sales, the more efficiently management uses the organization’s total assets </a:t>
                      </a:r>
                      <a:endParaRPr lang="en-US" sz="1400" dirty="0" smtClean="0"/>
                    </a:p>
                  </a:txBody>
                  <a:tcPr/>
                </a:tc>
              </a:tr>
              <a:tr h="502920">
                <a:tc>
                  <a:txBody>
                    <a:bodyPr/>
                    <a:lstStyle/>
                    <a:p>
                      <a:r>
                        <a:rPr lang="en-US" sz="1400" dirty="0" smtClean="0"/>
                        <a:t>Profitability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Profit</a:t>
                      </a:r>
                      <a:r>
                        <a:rPr lang="en-US" sz="1400" kern="1200" baseline="0" dirty="0" smtClean="0">
                          <a:solidFill>
                            <a:schemeClr val="tx1"/>
                          </a:solidFill>
                          <a:effectLst/>
                          <a:latin typeface="+mn-lt"/>
                          <a:ea typeface="+mn-ea"/>
                          <a:cs typeface="+mn-cs"/>
                        </a:rPr>
                        <a:t> margin on sales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rPr>
                        <a:t>Net profit after taxes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Total sales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Identifies the profits that are generated </a:t>
                      </a:r>
                      <a:endParaRPr lang="en-US" sz="1400" dirty="0" smtClean="0"/>
                    </a:p>
                  </a:txBody>
                  <a:tcPr/>
                </a:tc>
              </a:tr>
              <a:tr h="518160">
                <a:tc>
                  <a:txBody>
                    <a:bodyPr/>
                    <a:lstStyle/>
                    <a:p>
                      <a:r>
                        <a:rPr lang="en-US" sz="1400" dirty="0" smtClean="0"/>
                        <a:t>Profitability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Return on investment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sng" kern="1200" dirty="0" smtClean="0">
                          <a:solidFill>
                            <a:schemeClr val="tx1"/>
                          </a:solidFill>
                          <a:effectLst/>
                          <a:latin typeface="+mn-lt"/>
                          <a:ea typeface="+mn-ea"/>
                          <a:cs typeface="+mn-cs"/>
                        </a:rPr>
                        <a:t>Net profit after taxes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Total assets </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Measures the efficiency of assets to generate profits </a:t>
                      </a:r>
                      <a:endParaRPr lang="en-US" sz="1400" dirty="0" smtClean="0"/>
                    </a:p>
                  </a:txBody>
                  <a:tcPr/>
                </a:tc>
              </a:tr>
            </a:tbl>
          </a:graphicData>
        </a:graphic>
      </p:graphicFrame>
    </p:spTree>
    <p:extLst>
      <p:ext uri="{BB962C8B-B14F-4D97-AF65-F5344CB8AC3E}">
        <p14:creationId xmlns:p14="http://schemas.microsoft.com/office/powerpoint/2010/main" val="1656384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Controls</a:t>
            </a:r>
            <a:endParaRPr lang="en-US" dirty="0">
              <a:effectLst/>
            </a:endParaRP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Management information system (MIS)</a:t>
            </a:r>
            <a:r>
              <a:rPr lang="en-US" sz="2800" dirty="0" smtClean="0"/>
              <a:t>: a </a:t>
            </a:r>
            <a:r>
              <a:rPr lang="en-US" sz="2800" dirty="0"/>
              <a:t>system used to provide management with needed information on a regular </a:t>
            </a:r>
            <a:r>
              <a:rPr lang="en-US" sz="2800" dirty="0" smtClean="0"/>
              <a:t>basis</a:t>
            </a:r>
          </a:p>
          <a:p>
            <a:pPr marL="256032" lvl="1" indent="-256032">
              <a:spcBef>
                <a:spcPts val="1500"/>
              </a:spcBef>
              <a:buSzPct val="100000"/>
              <a:buFont typeface="Arial" panose="020B0604020202020204" pitchFamily="34" charset="0"/>
              <a:buChar char="•"/>
            </a:pPr>
            <a:r>
              <a:rPr lang="en-US" sz="2800" dirty="0" smtClean="0"/>
              <a:t>Data versus information</a:t>
            </a:r>
            <a:endParaRPr lang="en-US" sz="2800" dirty="0"/>
          </a:p>
        </p:txBody>
      </p:sp>
    </p:spTree>
    <p:extLst>
      <p:ext uri="{BB962C8B-B14F-4D97-AF65-F5344CB8AC3E}">
        <p14:creationId xmlns:p14="http://schemas.microsoft.com/office/powerpoint/2010/main" val="79308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Scorecard</a:t>
            </a:r>
            <a:endParaRPr lang="en-US" dirty="0">
              <a:effectLst/>
            </a:endParaRP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Balanced scorecard</a:t>
            </a:r>
            <a:r>
              <a:rPr lang="en-US" sz="2800" dirty="0" smtClean="0"/>
              <a:t>: a performance </a:t>
            </a:r>
            <a:r>
              <a:rPr lang="en-US" sz="2800" dirty="0"/>
              <a:t>measurement tool that looks at more than just the </a:t>
            </a:r>
            <a:r>
              <a:rPr lang="en-US" sz="2800" dirty="0" smtClean="0"/>
              <a:t>financial perspective</a:t>
            </a:r>
            <a:endParaRPr lang="en-US" sz="2800" dirty="0"/>
          </a:p>
        </p:txBody>
      </p:sp>
    </p:spTree>
    <p:extLst>
      <p:ext uri="{BB962C8B-B14F-4D97-AF65-F5344CB8AC3E}">
        <p14:creationId xmlns:p14="http://schemas.microsoft.com/office/powerpoint/2010/main" val="1878053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Benchmarking of Best Practices</a:t>
            </a:r>
            <a:endParaRPr lang="en-US" dirty="0">
              <a:effectLst/>
            </a:endParaRPr>
          </a:p>
        </p:txBody>
      </p:sp>
      <p:sp>
        <p:nvSpPr>
          <p:cNvPr id="3" name="Content Placeholder 2"/>
          <p:cNvSpPr>
            <a:spLocks noGrp="1"/>
          </p:cNvSpPr>
          <p:nvPr>
            <p:ph idx="1"/>
          </p:nvPr>
        </p:nvSpPr>
        <p:spPr/>
        <p:txBody>
          <a:bodyPr/>
          <a:lstStyle/>
          <a:p>
            <a:pPr marL="256032" lvl="1" indent="-256032">
              <a:spcBef>
                <a:spcPts val="1500"/>
              </a:spcBef>
              <a:buSzPct val="100000"/>
              <a:buFont typeface="Arial" panose="020B0604020202020204" pitchFamily="34" charset="0"/>
              <a:buChar char="•"/>
            </a:pPr>
            <a:r>
              <a:rPr lang="en-US" sz="2800" b="1" dirty="0" smtClean="0"/>
              <a:t>Benchmarking</a:t>
            </a:r>
            <a:r>
              <a:rPr lang="en-US" sz="2800" dirty="0" smtClean="0"/>
              <a:t>: a performance </a:t>
            </a:r>
            <a:r>
              <a:rPr lang="en-US" sz="2800" dirty="0"/>
              <a:t>measurement tool that looks at more than just the nancial </a:t>
            </a:r>
            <a:r>
              <a:rPr lang="en-US" sz="2800" dirty="0" smtClean="0"/>
              <a:t>perspective</a:t>
            </a:r>
          </a:p>
          <a:p>
            <a:pPr marL="256032" lvl="1" indent="-256032">
              <a:spcBef>
                <a:spcPts val="1500"/>
              </a:spcBef>
              <a:buSzPct val="100000"/>
              <a:buFont typeface="Arial" panose="020B0604020202020204" pitchFamily="34" charset="0"/>
              <a:buChar char="•"/>
            </a:pPr>
            <a:r>
              <a:rPr lang="en-US" sz="2800" b="1" dirty="0" smtClean="0"/>
              <a:t>Benchmark</a:t>
            </a:r>
            <a:r>
              <a:rPr lang="en-US" sz="2800" dirty="0" smtClean="0"/>
              <a:t>: the </a:t>
            </a:r>
            <a:r>
              <a:rPr lang="en-US" sz="2800" dirty="0"/>
              <a:t>standard of excellence against which to measure and </a:t>
            </a:r>
            <a:r>
              <a:rPr lang="en-US" sz="2800" dirty="0" smtClean="0"/>
              <a:t>compare</a:t>
            </a:r>
            <a:endParaRPr lang="en-US" sz="2800" dirty="0"/>
          </a:p>
        </p:txBody>
      </p:sp>
    </p:spTree>
    <p:extLst>
      <p:ext uri="{BB962C8B-B14F-4D97-AF65-F5344CB8AC3E}">
        <p14:creationId xmlns:p14="http://schemas.microsoft.com/office/powerpoint/2010/main" val="428156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a:t>
            </a:r>
            <a:r>
              <a:rPr lang="mr-IN" dirty="0"/>
              <a:t>18-</a:t>
            </a:r>
            <a:r>
              <a:rPr lang="en-US" dirty="0"/>
              <a:t>11: Suggestions for Internal Bookmarking</a:t>
            </a:r>
          </a:p>
        </p:txBody>
      </p:sp>
      <p:graphicFrame>
        <p:nvGraphicFramePr>
          <p:cNvPr id="6" name="Table 5"/>
          <p:cNvGraphicFramePr>
            <a:graphicFrameLocks noGrp="1"/>
          </p:cNvGraphicFramePr>
          <p:nvPr>
            <p:extLst>
              <p:ext uri="{D42A27DB-BD31-4B8C-83A1-F6EECF244321}">
                <p14:modId xmlns:p14="http://schemas.microsoft.com/office/powerpoint/2010/main" val="3798353048"/>
              </p:ext>
            </p:extLst>
          </p:nvPr>
        </p:nvGraphicFramePr>
        <p:xfrm>
          <a:off x="247650" y="1534160"/>
          <a:ext cx="8648700" cy="4333240"/>
        </p:xfrm>
        <a:graphic>
          <a:graphicData uri="http://schemas.openxmlformats.org/drawingml/2006/table">
            <a:tbl>
              <a:tblPr firstRow="1" bandRow="1">
                <a:tableStyleId>{3B4B98B0-60AC-42C2-AFA5-B58CD77FA1E5}</a:tableStyleId>
              </a:tblPr>
              <a:tblGrid>
                <a:gridCol w="8648700"/>
              </a:tblGrid>
              <a:tr h="370840">
                <a:tc>
                  <a:txBody>
                    <a:bodyPr/>
                    <a:lstStyle/>
                    <a:p>
                      <a:r>
                        <a:rPr lang="en-US" sz="1600" i="0" dirty="0" smtClean="0"/>
                        <a:t>Suggestions</a:t>
                      </a:r>
                      <a:endParaRPr lang="en-US" sz="1600" dirty="0"/>
                    </a:p>
                  </a:txBody>
                  <a:tcPr/>
                </a:tc>
              </a:tr>
              <a:tr h="370840">
                <a:tc>
                  <a:txBody>
                    <a:bodyPr/>
                    <a:lstStyle/>
                    <a:p>
                      <a:r>
                        <a:rPr lang="en-US" sz="1600" b="0" i="0" dirty="0" smtClean="0"/>
                        <a:t>1. </a:t>
                      </a:r>
                      <a:r>
                        <a:rPr lang="en-US" sz="1600" b="0" i="0" kern="1200" dirty="0" smtClean="0">
                          <a:solidFill>
                            <a:schemeClr val="tx1"/>
                          </a:solidFill>
                          <a:effectLst/>
                          <a:latin typeface="+mn-lt"/>
                          <a:ea typeface="+mn-ea"/>
                          <a:cs typeface="+mn-cs"/>
                        </a:rPr>
                        <a:t>Connect best practices to strategies and goals. The organization’s strategies and goals should dictate what types of best practices might be most valuable to others in the organization.</a:t>
                      </a:r>
                      <a:endParaRPr lang="en-US" sz="1600" dirty="0"/>
                    </a:p>
                  </a:txBody>
                  <a:tcPr/>
                </a:tc>
              </a:tr>
              <a:tr h="370840">
                <a:tc>
                  <a:txBody>
                    <a:bodyPr/>
                    <a:lstStyle/>
                    <a:p>
                      <a:r>
                        <a:rPr lang="en-US" sz="1600" b="0" i="0" dirty="0" smtClean="0"/>
                        <a:t>2. I</a:t>
                      </a:r>
                      <a:r>
                        <a:rPr lang="en-US" sz="1600" b="0" i="0" kern="1200" dirty="0" smtClean="0">
                          <a:solidFill>
                            <a:schemeClr val="tx1"/>
                          </a:solidFill>
                          <a:effectLst/>
                          <a:latin typeface="+mn-lt"/>
                          <a:ea typeface="+mn-ea"/>
                          <a:cs typeface="+mn-cs"/>
                        </a:rPr>
                        <a:t>dentify best practices throughout the organization. Organizations must have a way to find out what practices have been successful in different work areas and units.</a:t>
                      </a:r>
                      <a:endParaRPr lang="en-US" sz="1600" dirty="0"/>
                    </a:p>
                  </a:txBody>
                  <a:tcPr/>
                </a:tc>
              </a:tr>
              <a:tr h="370840">
                <a:tc>
                  <a:txBody>
                    <a:bodyPr/>
                    <a:lstStyle/>
                    <a:p>
                      <a:r>
                        <a:rPr lang="en-US" sz="1600" b="0" i="0" dirty="0" smtClean="0"/>
                        <a:t>3. </a:t>
                      </a:r>
                      <a:r>
                        <a:rPr lang="en-US" sz="1600" b="0" i="0" kern="1200" dirty="0" smtClean="0">
                          <a:solidFill>
                            <a:schemeClr val="tx1"/>
                          </a:solidFill>
                          <a:effectLst/>
                          <a:latin typeface="+mn-lt"/>
                          <a:ea typeface="+mn-ea"/>
                          <a:cs typeface="+mn-cs"/>
                        </a:rPr>
                        <a:t>Develop best practices reward and recognition systems. Individuals must be given an incentive to share their knowledge. The reward system should be built into the organization’s culture.</a:t>
                      </a:r>
                      <a:endParaRPr lang="en-US" sz="1600" dirty="0"/>
                    </a:p>
                  </a:txBody>
                  <a:tcPr/>
                </a:tc>
              </a:tr>
              <a:tr h="370840">
                <a:tc>
                  <a:txBody>
                    <a:bodyPr/>
                    <a:lstStyle/>
                    <a:p>
                      <a:r>
                        <a:rPr lang="en-US" sz="1600" b="0" i="0" dirty="0" smtClean="0"/>
                        <a:t>4. </a:t>
                      </a:r>
                      <a:r>
                        <a:rPr lang="en-US" sz="1600" b="0" i="0" kern="1200" dirty="0" smtClean="0">
                          <a:solidFill>
                            <a:schemeClr val="tx1"/>
                          </a:solidFill>
                          <a:effectLst/>
                          <a:latin typeface="+mn-lt"/>
                          <a:ea typeface="+mn-ea"/>
                          <a:cs typeface="+mn-cs"/>
                        </a:rPr>
                        <a:t>Communicate best practices throughout the organization. Once best practices have been identified, that information needs to be shared with others in the organization.</a:t>
                      </a:r>
                      <a:endParaRPr lang="en-US" sz="1600" dirty="0"/>
                    </a:p>
                  </a:txBody>
                  <a:tcPr/>
                </a:tc>
              </a:tr>
              <a:tr h="370840">
                <a:tc>
                  <a:txBody>
                    <a:bodyPr/>
                    <a:lstStyle/>
                    <a:p>
                      <a:r>
                        <a:rPr lang="en-US" sz="1600" b="0" i="0" dirty="0" smtClean="0"/>
                        <a:t>5. </a:t>
                      </a:r>
                      <a:r>
                        <a:rPr lang="en-US" sz="1600" b="0" i="0" kern="1200" dirty="0" smtClean="0">
                          <a:solidFill>
                            <a:schemeClr val="tx1"/>
                          </a:solidFill>
                          <a:effectLst/>
                          <a:latin typeface="+mn-lt"/>
                          <a:ea typeface="+mn-ea"/>
                          <a:cs typeface="+mn-cs"/>
                        </a:rPr>
                        <a:t>Create a best practices knowledge-sharing system. There needs to be a formal mechanism for organizational members to continue sharing their ideas and best practices.</a:t>
                      </a:r>
                      <a:endParaRPr lang="en-US" sz="1600" dirty="0"/>
                    </a:p>
                  </a:txBody>
                  <a:tcPr/>
                </a:tc>
              </a:tr>
              <a:tr h="370840">
                <a:tc>
                  <a:txBody>
                    <a:bodyPr/>
                    <a:lstStyle/>
                    <a:p>
                      <a:r>
                        <a:rPr lang="en-US" sz="1600" b="0" i="0" dirty="0" smtClean="0"/>
                        <a:t>6. </a:t>
                      </a:r>
                      <a:r>
                        <a:rPr lang="en-US" sz="1600" b="0" i="0" kern="1200" dirty="0" smtClean="0">
                          <a:solidFill>
                            <a:schemeClr val="tx1"/>
                          </a:solidFill>
                          <a:effectLst/>
                          <a:latin typeface="+mn-lt"/>
                          <a:ea typeface="+mn-ea"/>
                          <a:cs typeface="+mn-cs"/>
                        </a:rPr>
                        <a:t>Nurture best practices on an ongoing basis. Create an organizational culture that reinforces a “we can learn from everyone” attitude and emphasizes sharing information.</a:t>
                      </a:r>
                      <a:endParaRPr lang="en-US" sz="1600" dirty="0"/>
                    </a:p>
                  </a:txBody>
                  <a:tcPr/>
                </a:tc>
              </a:tr>
            </a:tbl>
          </a:graphicData>
        </a:graphic>
      </p:graphicFrame>
    </p:spTree>
    <p:extLst>
      <p:ext uri="{BB962C8B-B14F-4D97-AF65-F5344CB8AC3E}">
        <p14:creationId xmlns:p14="http://schemas.microsoft.com/office/powerpoint/2010/main" val="675485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Controlling and Why Is It Important?</a:t>
            </a:r>
            <a:endParaRPr lang="en-US" dirty="0"/>
          </a:p>
        </p:txBody>
      </p:sp>
      <p:sp>
        <p:nvSpPr>
          <p:cNvPr id="3" name="Content Placeholder 2"/>
          <p:cNvSpPr>
            <a:spLocks noGrp="1"/>
          </p:cNvSpPr>
          <p:nvPr>
            <p:ph idx="1"/>
          </p:nvPr>
        </p:nvSpPr>
        <p:spPr/>
        <p:txBody>
          <a:bodyPr/>
          <a:lstStyle/>
          <a:p>
            <a:r>
              <a:rPr lang="en-US" sz="2800" b="1" dirty="0" smtClean="0"/>
              <a:t>Controlling</a:t>
            </a:r>
            <a:r>
              <a:rPr lang="en-US" sz="2800" dirty="0" smtClean="0"/>
              <a:t>: management </a:t>
            </a:r>
            <a:r>
              <a:rPr lang="en-US" sz="2800" dirty="0"/>
              <a:t>function that involves monitoring, comparing, and correcting work </a:t>
            </a:r>
            <a:r>
              <a:rPr lang="en-US" sz="2800" dirty="0" smtClean="0"/>
              <a:t>performance</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Adjusting Controls for Cross-Cultural Differences and Global Turmoil</a:t>
            </a:r>
            <a:endParaRPr lang="en-US" dirty="0">
              <a:effectLst/>
            </a:endParaRPr>
          </a:p>
        </p:txBody>
      </p:sp>
      <p:sp>
        <p:nvSpPr>
          <p:cNvPr id="3" name="Content Placeholder 2"/>
          <p:cNvSpPr>
            <a:spLocks noGrp="1"/>
          </p:cNvSpPr>
          <p:nvPr>
            <p:ph idx="1"/>
          </p:nvPr>
        </p:nvSpPr>
        <p:spPr/>
        <p:txBody>
          <a:bodyPr/>
          <a:lstStyle/>
          <a:p>
            <a:r>
              <a:rPr lang="en-US" sz="2800" dirty="0" smtClean="0"/>
              <a:t>Distance </a:t>
            </a:r>
            <a:r>
              <a:rPr lang="en-US" sz="2800" dirty="0"/>
              <a:t>creates </a:t>
            </a:r>
            <a:r>
              <a:rPr lang="en-US" sz="2800" dirty="0" smtClean="0"/>
              <a:t>formalized controls, e.g. formal reports</a:t>
            </a:r>
            <a:endParaRPr lang="en-US" sz="2800" dirty="0"/>
          </a:p>
          <a:p>
            <a:r>
              <a:rPr lang="en-US" sz="2800" dirty="0" smtClean="0"/>
              <a:t>Impact of technology</a:t>
            </a:r>
            <a:endParaRPr lang="en-US" sz="2800" dirty="0"/>
          </a:p>
          <a:p>
            <a:r>
              <a:rPr lang="en-US" sz="2800" dirty="0" smtClean="0"/>
              <a:t>Constraints due to local laws</a:t>
            </a:r>
            <a:endParaRPr lang="en-US" sz="2800" dirty="0"/>
          </a:p>
          <a:p>
            <a:r>
              <a:rPr lang="en-US" sz="2800" dirty="0" smtClean="0"/>
              <a:t>Comparability issues in data collection</a:t>
            </a:r>
            <a:endParaRPr lang="en-US" sz="2800" dirty="0"/>
          </a:p>
          <a:p>
            <a:r>
              <a:rPr lang="en-US" sz="2800" dirty="0"/>
              <a:t>Be prepared for global turmoil and </a:t>
            </a:r>
            <a:r>
              <a:rPr lang="en-US" sz="2800" dirty="0" smtClean="0"/>
              <a:t>disasters</a:t>
            </a:r>
            <a:endParaRPr lang="en-US" sz="2800" dirty="0"/>
          </a:p>
        </p:txBody>
      </p:sp>
    </p:spTree>
    <p:extLst>
      <p:ext uri="{BB962C8B-B14F-4D97-AF65-F5344CB8AC3E}">
        <p14:creationId xmlns:p14="http://schemas.microsoft.com/office/powerpoint/2010/main" val="1583038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Workplace Privacy</a:t>
            </a:r>
            <a:endParaRPr lang="en-US" dirty="0"/>
          </a:p>
        </p:txBody>
      </p:sp>
      <p:sp>
        <p:nvSpPr>
          <p:cNvPr id="3" name="Content Placeholder 2"/>
          <p:cNvSpPr>
            <a:spLocks noGrp="1"/>
          </p:cNvSpPr>
          <p:nvPr>
            <p:ph idx="1"/>
          </p:nvPr>
        </p:nvSpPr>
        <p:spPr/>
        <p:txBody>
          <a:bodyPr/>
          <a:lstStyle/>
          <a:p>
            <a:r>
              <a:rPr lang="en-US" sz="2800" dirty="0"/>
              <a:t>Employers can read your e-mail, tap your telephone, monitor your work by computer, store and review computer </a:t>
            </a:r>
            <a:r>
              <a:rPr lang="en-US" sz="2800" dirty="0" smtClean="0"/>
              <a:t>files.</a:t>
            </a:r>
          </a:p>
          <a:p>
            <a:r>
              <a:rPr lang="en-US" sz="2800" dirty="0" smtClean="0"/>
              <a:t>Reasons companies monitor:</a:t>
            </a:r>
          </a:p>
          <a:p>
            <a:pPr lvl="1"/>
            <a:r>
              <a:rPr lang="en-US" sz="2800" dirty="0" smtClean="0"/>
              <a:t>Productivity/Internet traffic</a:t>
            </a:r>
          </a:p>
          <a:p>
            <a:pPr lvl="1"/>
            <a:r>
              <a:rPr lang="en-US" sz="2800" dirty="0" smtClean="0"/>
              <a:t>Concerns about offensive/inappropriate material</a:t>
            </a:r>
          </a:p>
          <a:p>
            <a:pPr lvl="1"/>
            <a:r>
              <a:rPr lang="en-US" sz="2800" dirty="0" smtClean="0"/>
              <a:t>Protecting company secrets</a:t>
            </a:r>
            <a:endParaRPr lang="en-US" sz="2800" dirty="0"/>
          </a:p>
        </p:txBody>
      </p:sp>
    </p:spTree>
    <p:extLst>
      <p:ext uri="{BB962C8B-B14F-4D97-AF65-F5344CB8AC3E}">
        <p14:creationId xmlns:p14="http://schemas.microsoft.com/office/powerpoint/2010/main" val="778631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Theft</a:t>
            </a:r>
            <a:endParaRPr lang="en-US" dirty="0"/>
          </a:p>
        </p:txBody>
      </p:sp>
      <p:sp>
        <p:nvSpPr>
          <p:cNvPr id="3" name="Content Placeholder 2"/>
          <p:cNvSpPr>
            <a:spLocks noGrp="1"/>
          </p:cNvSpPr>
          <p:nvPr>
            <p:ph idx="1"/>
          </p:nvPr>
        </p:nvSpPr>
        <p:spPr/>
        <p:txBody>
          <a:bodyPr/>
          <a:lstStyle/>
          <a:p>
            <a:r>
              <a:rPr lang="en-US" sz="2800" b="1" dirty="0" smtClean="0"/>
              <a:t>Employee theft</a:t>
            </a:r>
            <a:r>
              <a:rPr lang="en-US" sz="2800" dirty="0" smtClean="0"/>
              <a:t>: any </a:t>
            </a:r>
            <a:r>
              <a:rPr lang="en-US" sz="2800" dirty="0"/>
              <a:t>unauthorized taking of company property by employees for their personal </a:t>
            </a:r>
            <a:r>
              <a:rPr lang="en-US" sz="2800" dirty="0" smtClean="0"/>
              <a:t>use</a:t>
            </a:r>
            <a:endParaRPr lang="en-US" sz="2800" dirty="0"/>
          </a:p>
        </p:txBody>
      </p:sp>
    </p:spTree>
    <p:extLst>
      <p:ext uri="{BB962C8B-B14F-4D97-AF65-F5344CB8AC3E}">
        <p14:creationId xmlns:p14="http://schemas.microsoft.com/office/powerpoint/2010/main" val="162217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smtClean="0"/>
              <a:t>12</a:t>
            </a:r>
            <a:br>
              <a:rPr lang="en-US" dirty="0" smtClean="0"/>
            </a:br>
            <a:r>
              <a:rPr lang="en-US" dirty="0" smtClean="0"/>
              <a:t>Controlling Employee Theft</a:t>
            </a:r>
            <a:endParaRPr lang="en-US" dirty="0"/>
          </a:p>
        </p:txBody>
      </p:sp>
      <p:pic>
        <p:nvPicPr>
          <p:cNvPr id="7" name="Picture 6" descr="Headers: Feedforward, Concurrent, Feedback"/>
          <p:cNvPicPr>
            <a:picLocks noChangeAspect="1"/>
          </p:cNvPicPr>
          <p:nvPr/>
        </p:nvPicPr>
        <p:blipFill>
          <a:blip r:embed="rId3" cstate="print"/>
          <a:stretch>
            <a:fillRect/>
          </a:stretch>
        </p:blipFill>
        <p:spPr>
          <a:xfrm>
            <a:off x="296726" y="1340667"/>
            <a:ext cx="8545131" cy="4526733"/>
          </a:xfrm>
          <a:prstGeom prst="rect">
            <a:avLst/>
          </a:prstGeom>
        </p:spPr>
      </p:pic>
      <p:sp>
        <p:nvSpPr>
          <p:cNvPr id="3" name="Text Placeholder 2" descr="Figure is divided into three columns. The first is labeled Feedforward, Concurrent, and Feedback. Each contains examples of actions in that category."/>
          <p:cNvSpPr>
            <a:spLocks noGrp="1"/>
          </p:cNvSpPr>
          <p:nvPr>
            <p:ph type="body" sz="quarter" idx="13"/>
          </p:nvPr>
        </p:nvSpPr>
        <p:spPr/>
        <p:txBody>
          <a:bodyPr/>
          <a:lstStyle/>
          <a:p>
            <a:r>
              <a:rPr lang="en-US" sz="1600" dirty="0"/>
              <a:t>Exhibit 18-12 summarizes several possible managerial </a:t>
            </a:r>
            <a:r>
              <a:rPr lang="en-US" sz="1600" dirty="0" smtClean="0"/>
              <a:t>actions</a:t>
            </a:r>
            <a:r>
              <a:rPr lang="en-US" sz="1600" dirty="0"/>
              <a:t> </a:t>
            </a:r>
            <a:r>
              <a:rPr lang="en-US" sz="1600" dirty="0" smtClean="0"/>
              <a:t>to control employee theft.</a:t>
            </a:r>
            <a:endParaRPr lang="en-US" sz="1600" dirty="0"/>
          </a:p>
        </p:txBody>
      </p:sp>
    </p:spTree>
    <p:extLst>
      <p:ext uri="{BB962C8B-B14F-4D97-AF65-F5344CB8AC3E}">
        <p14:creationId xmlns:p14="http://schemas.microsoft.com/office/powerpoint/2010/main" val="880459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Workplace Violence</a:t>
            </a:r>
            <a:endParaRPr lang="en-US" dirty="0"/>
          </a:p>
        </p:txBody>
      </p:sp>
      <p:sp>
        <p:nvSpPr>
          <p:cNvPr id="3" name="Content Placeholder 2"/>
          <p:cNvSpPr>
            <a:spLocks noGrp="1"/>
          </p:cNvSpPr>
          <p:nvPr>
            <p:ph idx="1"/>
          </p:nvPr>
        </p:nvSpPr>
        <p:spPr/>
        <p:txBody>
          <a:bodyPr/>
          <a:lstStyle/>
          <a:p>
            <a:r>
              <a:rPr lang="en-US" sz="2800" dirty="0"/>
              <a:t>T</a:t>
            </a:r>
            <a:r>
              <a:rPr lang="en-US" sz="2800" dirty="0" smtClean="0"/>
              <a:t>he </a:t>
            </a:r>
            <a:r>
              <a:rPr lang="en-US" sz="2800" dirty="0"/>
              <a:t>U.S. National </a:t>
            </a:r>
            <a:r>
              <a:rPr lang="en-US" sz="2800" dirty="0" smtClean="0"/>
              <a:t>Institute </a:t>
            </a:r>
            <a:r>
              <a:rPr lang="en-US" sz="2800" dirty="0"/>
              <a:t>of Occupational Safety and Health still says that each year, some 2 million </a:t>
            </a:r>
            <a:r>
              <a:rPr lang="en-US" sz="2800" dirty="0" smtClean="0"/>
              <a:t>American </a:t>
            </a:r>
            <a:r>
              <a:rPr lang="en-US" sz="2800" dirty="0"/>
              <a:t>workers are victims of some form of workplace violence</a:t>
            </a:r>
            <a:r>
              <a:rPr lang="en-US" sz="2800" dirty="0" smtClean="0"/>
              <a:t>.</a:t>
            </a:r>
            <a:endParaRPr lang="en-US" sz="2800" dirty="0"/>
          </a:p>
        </p:txBody>
      </p:sp>
    </p:spTree>
    <p:extLst>
      <p:ext uri="{BB962C8B-B14F-4D97-AF65-F5344CB8AC3E}">
        <p14:creationId xmlns:p14="http://schemas.microsoft.com/office/powerpoint/2010/main" val="1887338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Objective, Ratio, Calculation, Meaning "/>
          <p:cNvSpPr>
            <a:spLocks noGrp="1"/>
          </p:cNvSpPr>
          <p:nvPr>
            <p:ph type="title"/>
          </p:nvPr>
        </p:nvSpPr>
        <p:spPr/>
        <p:txBody>
          <a:bodyPr/>
          <a:lstStyle/>
          <a:p>
            <a:r>
              <a:rPr lang="en-US" sz="2800" dirty="0" smtClean="0"/>
              <a:t>Exhibit </a:t>
            </a:r>
            <a:r>
              <a:rPr lang="mr-IN" sz="2800" dirty="0" smtClean="0"/>
              <a:t>18-</a:t>
            </a:r>
            <a:r>
              <a:rPr lang="en-US" sz="2800" dirty="0" smtClean="0"/>
              <a:t>13: Controlling Workplace Violence</a:t>
            </a:r>
            <a:endParaRPr lang="en-US" dirty="0"/>
          </a:p>
        </p:txBody>
      </p:sp>
      <p:graphicFrame>
        <p:nvGraphicFramePr>
          <p:cNvPr id="6" name="Table 5" descr="Headers: Feedforward, Concurrent, Feedback"/>
          <p:cNvGraphicFramePr>
            <a:graphicFrameLocks noGrp="1"/>
          </p:cNvGraphicFramePr>
          <p:nvPr>
            <p:extLst>
              <p:ext uri="{D42A27DB-BD31-4B8C-83A1-F6EECF244321}">
                <p14:modId xmlns:p14="http://schemas.microsoft.com/office/powerpoint/2010/main" val="1093123290"/>
              </p:ext>
            </p:extLst>
          </p:nvPr>
        </p:nvGraphicFramePr>
        <p:xfrm>
          <a:off x="99552" y="882827"/>
          <a:ext cx="8944896" cy="5441773"/>
        </p:xfrm>
        <a:graphic>
          <a:graphicData uri="http://schemas.openxmlformats.org/drawingml/2006/table">
            <a:tbl>
              <a:tblPr firstRow="1" bandRow="1">
                <a:tableStyleId>{3B4B98B0-60AC-42C2-AFA5-B58CD77FA1E5}</a:tableStyleId>
              </a:tblPr>
              <a:tblGrid>
                <a:gridCol w="2930832"/>
                <a:gridCol w="3675300"/>
                <a:gridCol w="2338764"/>
              </a:tblGrid>
              <a:tr h="321133">
                <a:tc>
                  <a:txBody>
                    <a:bodyPr/>
                    <a:lstStyle/>
                    <a:p>
                      <a:r>
                        <a:rPr lang="en-US" sz="1400" dirty="0" smtClean="0"/>
                        <a:t>Feedforward</a:t>
                      </a:r>
                      <a:endParaRPr lang="en-US" sz="1400" dirty="0"/>
                    </a:p>
                  </a:txBody>
                  <a:tcPr/>
                </a:tc>
                <a:tc>
                  <a:txBody>
                    <a:bodyPr/>
                    <a:lstStyle/>
                    <a:p>
                      <a:r>
                        <a:rPr lang="en-US" sz="1400" dirty="0" smtClean="0"/>
                        <a:t>Concurrent</a:t>
                      </a:r>
                      <a:endParaRPr lang="en-US" sz="1400" dirty="0"/>
                    </a:p>
                  </a:txBody>
                  <a:tcPr/>
                </a:tc>
                <a:tc>
                  <a:txBody>
                    <a:bodyPr/>
                    <a:lstStyle/>
                    <a:p>
                      <a:r>
                        <a:rPr lang="en-US" sz="1400" dirty="0" smtClean="0"/>
                        <a:t>Feedback</a:t>
                      </a:r>
                      <a:endParaRPr lang="en-US" sz="1400" dirty="0"/>
                    </a:p>
                  </a:txBody>
                  <a:tcPr/>
                </a:tc>
              </a:tr>
              <a:tr h="826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Use MBWA (managing by walking around) to identify potential problems; observe how employees treat and interact with each other.</a:t>
                      </a:r>
                      <a:endParaRPr lang="en-US" sz="1400" dirty="0" smtClean="0"/>
                    </a:p>
                  </a:txBody>
                  <a:tcPr/>
                </a:tc>
                <a:tc>
                  <a:txBody>
                    <a:bodyPr/>
                    <a:lstStyle/>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Communicate openly about incidences and what’s being done.</a:t>
                      </a:r>
                      <a:endParaRPr lang="en-US" sz="1400" dirty="0"/>
                    </a:p>
                  </a:txBody>
                  <a:tcPr/>
                </a:tc>
              </a:tr>
              <a:tr h="79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Provide employee assistance programs (EAPs) to help employees with behavioral problems.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Allow employees or work groups to “grieve” during periods of major organizational change.</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Investigate incidents and take appropriate action.</a:t>
                      </a:r>
                      <a:endParaRPr lang="en-US" sz="1400" dirty="0" smtClean="0"/>
                    </a:p>
                  </a:txBody>
                  <a:tcPr/>
                </a:tc>
              </a:tr>
              <a:tr h="6449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Enforce organizational policy that any workplace rage, aggression, or violence will not be tolerated.</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Be a good role model in how you treat others.</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Review company policies and change, if necessary.</a:t>
                      </a:r>
                      <a:endParaRPr lang="en-US" sz="1400" dirty="0" smtClean="0"/>
                    </a:p>
                  </a:txBody>
                  <a:tcPr/>
                </a:tc>
              </a:tr>
              <a:tr h="6174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Use careful prehiring screening.</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Use corporate hotlines or some other mechanism for reporting and investigating incidents.</a:t>
                      </a:r>
                      <a:endParaRPr lang="en-US" sz="1400" dirty="0" smtClean="0"/>
                    </a:p>
                  </a:txBody>
                  <a:tcPr/>
                </a:tc>
                <a:tc>
                  <a:txBody>
                    <a:bodyPr/>
                    <a:lstStyle/>
                    <a:p>
                      <a:endParaRPr lang="en-US" sz="1400" dirty="0"/>
                    </a:p>
                  </a:txBody>
                  <a:tcPr/>
                </a:tc>
              </a:tr>
              <a:tr h="2819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Never ignore threats.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Use quick and decisive intervention.</a:t>
                      </a:r>
                      <a:endParaRPr lang="en-US" sz="1400" dirty="0" smtClean="0"/>
                    </a:p>
                  </a:txBody>
                  <a:tcPr/>
                </a:tc>
                <a:tc>
                  <a:txBody>
                    <a:bodyPr/>
                    <a:lstStyle/>
                    <a:p>
                      <a:endParaRPr lang="en-US" sz="1400" dirty="0"/>
                    </a:p>
                  </a:txBody>
                  <a:tcPr/>
                </a:tc>
              </a:tr>
              <a:tr h="4373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Train employees about how to avoid danger if situation arises.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Get expert professional assistance if violence erupts.</a:t>
                      </a:r>
                      <a:endParaRPr lang="en-US" sz="1400" dirty="0" smtClean="0"/>
                    </a:p>
                  </a:txBody>
                  <a:tcPr/>
                </a:tc>
                <a:tc>
                  <a:txBody>
                    <a:bodyPr/>
                    <a:lstStyle/>
                    <a:p>
                      <a:endParaRPr lang="en-US" sz="1400" dirty="0"/>
                    </a:p>
                  </a:txBody>
                  <a:tcPr/>
                </a:tc>
              </a:tr>
              <a:tr h="797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Clearly communicate policies to employees.</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Provide necessary equipment or procedures for dealing with violent situations (cell phones, alarm system, code names or phrases, and so forth).</a:t>
                      </a:r>
                      <a:endParaRPr lang="en-US" sz="1400" dirty="0" smtClean="0"/>
                    </a:p>
                  </a:txBody>
                  <a:tcPr/>
                </a:tc>
                <a:tc>
                  <a:txBody>
                    <a:bodyPr/>
                    <a:lstStyle/>
                    <a:p>
                      <a:endParaRPr lang="en-US" sz="1400" dirty="0"/>
                    </a:p>
                  </a:txBody>
                  <a:tcPr/>
                </a:tc>
              </a:tr>
            </a:tbl>
          </a:graphicData>
        </a:graphic>
      </p:graphicFrame>
    </p:spTree>
    <p:extLst>
      <p:ext uri="{BB962C8B-B14F-4D97-AF65-F5344CB8AC3E}">
        <p14:creationId xmlns:p14="http://schemas.microsoft.com/office/powerpoint/2010/main" val="1343117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Customer Interactions</a:t>
            </a:r>
            <a:endParaRPr lang="en-US" dirty="0"/>
          </a:p>
        </p:txBody>
      </p:sp>
      <p:sp>
        <p:nvSpPr>
          <p:cNvPr id="3" name="Content Placeholder 2"/>
          <p:cNvSpPr>
            <a:spLocks noGrp="1"/>
          </p:cNvSpPr>
          <p:nvPr>
            <p:ph idx="1"/>
          </p:nvPr>
        </p:nvSpPr>
        <p:spPr/>
        <p:txBody>
          <a:bodyPr/>
          <a:lstStyle/>
          <a:p>
            <a:r>
              <a:rPr lang="en-US" sz="2800" b="1" dirty="0" smtClean="0"/>
              <a:t>Service profit chain</a:t>
            </a:r>
            <a:r>
              <a:rPr lang="en-US" sz="2800" dirty="0" smtClean="0"/>
              <a:t>: the </a:t>
            </a:r>
            <a:r>
              <a:rPr lang="en-US" sz="2800" dirty="0"/>
              <a:t>service sequence from employees to customers to </a:t>
            </a:r>
            <a:r>
              <a:rPr lang="en-US" sz="2800" dirty="0" smtClean="0"/>
              <a:t>profit</a:t>
            </a:r>
            <a:endParaRPr lang="en-US" sz="2800" dirty="0"/>
          </a:p>
        </p:txBody>
      </p:sp>
    </p:spTree>
    <p:extLst>
      <p:ext uri="{BB962C8B-B14F-4D97-AF65-F5344CB8AC3E}">
        <p14:creationId xmlns:p14="http://schemas.microsoft.com/office/powerpoint/2010/main" val="1013064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Governance</a:t>
            </a:r>
            <a:endParaRPr lang="en-US" dirty="0"/>
          </a:p>
        </p:txBody>
      </p:sp>
      <p:sp>
        <p:nvSpPr>
          <p:cNvPr id="3" name="Content Placeholder 2"/>
          <p:cNvSpPr>
            <a:spLocks noGrp="1"/>
          </p:cNvSpPr>
          <p:nvPr>
            <p:ph idx="1"/>
          </p:nvPr>
        </p:nvSpPr>
        <p:spPr/>
        <p:txBody>
          <a:bodyPr/>
          <a:lstStyle/>
          <a:p>
            <a:r>
              <a:rPr lang="en-US" sz="2800" b="1" dirty="0" smtClean="0"/>
              <a:t>Corporate governance</a:t>
            </a:r>
            <a:r>
              <a:rPr lang="en-US" sz="2800" dirty="0" smtClean="0"/>
              <a:t>: the </a:t>
            </a:r>
            <a:r>
              <a:rPr lang="en-US" sz="2800" dirty="0"/>
              <a:t>system used to govern a corporation so that the interests of corporate owners are </a:t>
            </a:r>
            <a:r>
              <a:rPr lang="en-US" sz="2800" dirty="0" smtClean="0"/>
              <a:t>protected</a:t>
            </a:r>
            <a:endParaRPr lang="en-US" sz="2800" dirty="0"/>
          </a:p>
        </p:txBody>
      </p:sp>
    </p:spTree>
    <p:extLst>
      <p:ext uri="{BB962C8B-B14F-4D97-AF65-F5344CB8AC3E}">
        <p14:creationId xmlns:p14="http://schemas.microsoft.com/office/powerpoint/2010/main" val="1922792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18.</a:t>
            </a:r>
            <a:r>
              <a:rPr lang="en-US" dirty="0" smtClean="0"/>
              <a:t>1</a:t>
            </a:r>
            <a:endParaRPr lang="en-US" dirty="0"/>
          </a:p>
        </p:txBody>
      </p:sp>
      <p:sp>
        <p:nvSpPr>
          <p:cNvPr id="3" name="Content Placeholder 2"/>
          <p:cNvSpPr>
            <a:spLocks noGrp="1"/>
          </p:cNvSpPr>
          <p:nvPr>
            <p:ph idx="1"/>
          </p:nvPr>
        </p:nvSpPr>
        <p:spPr/>
        <p:txBody>
          <a:bodyPr/>
          <a:lstStyle/>
          <a:p>
            <a:r>
              <a:rPr lang="en-US" sz="2800" b="1" dirty="0"/>
              <a:t>Explain the nature and importance of control</a:t>
            </a:r>
            <a:r>
              <a:rPr lang="en-US" sz="2800" b="1" dirty="0" smtClean="0"/>
              <a:t>.</a:t>
            </a:r>
          </a:p>
          <a:p>
            <a:pPr lvl="1"/>
            <a:r>
              <a:rPr lang="en-US" sz="2400" dirty="0" smtClean="0"/>
              <a:t>Controlling = monitoring, comparing, correcting</a:t>
            </a:r>
          </a:p>
          <a:p>
            <a:pPr lvl="1"/>
            <a:r>
              <a:rPr lang="en-US" sz="2400" dirty="0" smtClean="0"/>
              <a:t>Important:</a:t>
            </a:r>
          </a:p>
          <a:p>
            <a:pPr lvl="2"/>
            <a:r>
              <a:rPr lang="en-US" sz="2400" dirty="0" smtClean="0"/>
              <a:t>Are goals being met?</a:t>
            </a:r>
          </a:p>
          <a:p>
            <a:pPr lvl="2"/>
            <a:r>
              <a:rPr lang="en-US" sz="2400" dirty="0" smtClean="0"/>
              <a:t>Provides information/feedback</a:t>
            </a:r>
          </a:p>
          <a:p>
            <a:pPr lvl="2"/>
            <a:r>
              <a:rPr lang="en-US" sz="2400" dirty="0" smtClean="0"/>
              <a:t>Protects organization and assets</a:t>
            </a:r>
          </a:p>
        </p:txBody>
      </p:sp>
    </p:spTree>
    <p:extLst>
      <p:ext uri="{BB962C8B-B14F-4D97-AF65-F5344CB8AC3E}">
        <p14:creationId xmlns:p14="http://schemas.microsoft.com/office/powerpoint/2010/main" val="184606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18.</a:t>
            </a:r>
            <a:r>
              <a:rPr lang="en-US" dirty="0" smtClean="0"/>
              <a:t>2</a:t>
            </a:r>
            <a:endParaRPr lang="en-US" dirty="0"/>
          </a:p>
        </p:txBody>
      </p:sp>
      <p:sp>
        <p:nvSpPr>
          <p:cNvPr id="3" name="Content Placeholder 2"/>
          <p:cNvSpPr>
            <a:spLocks noGrp="1"/>
          </p:cNvSpPr>
          <p:nvPr>
            <p:ph idx="1"/>
          </p:nvPr>
        </p:nvSpPr>
        <p:spPr/>
        <p:txBody>
          <a:bodyPr/>
          <a:lstStyle/>
          <a:p>
            <a:r>
              <a:rPr lang="en-US" sz="2800" b="1" dirty="0"/>
              <a:t>Describe the three steps in the control process</a:t>
            </a:r>
            <a:r>
              <a:rPr lang="en-US" sz="2800" b="1" dirty="0" smtClean="0"/>
              <a:t>.</a:t>
            </a:r>
          </a:p>
          <a:p>
            <a:pPr lvl="1"/>
            <a:r>
              <a:rPr lang="en-US" sz="2400" dirty="0" smtClean="0"/>
              <a:t>Measuring</a:t>
            </a:r>
          </a:p>
          <a:p>
            <a:pPr lvl="1"/>
            <a:r>
              <a:rPr lang="en-US" sz="2400" dirty="0" smtClean="0"/>
              <a:t>Comparing</a:t>
            </a:r>
          </a:p>
          <a:p>
            <a:pPr lvl="1"/>
            <a:r>
              <a:rPr lang="en-US" sz="2400" dirty="0" smtClean="0"/>
              <a:t>Taking action</a:t>
            </a:r>
          </a:p>
        </p:txBody>
      </p:sp>
    </p:spTree>
    <p:extLst>
      <p:ext uri="{BB962C8B-B14F-4D97-AF65-F5344CB8AC3E}">
        <p14:creationId xmlns:p14="http://schemas.microsoft.com/office/powerpoint/2010/main" val="80105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Control So Important?</a:t>
            </a:r>
            <a:endParaRPr lang="en-US" dirty="0"/>
          </a:p>
        </p:txBody>
      </p:sp>
      <p:sp>
        <p:nvSpPr>
          <p:cNvPr id="3" name="Content Placeholder 2"/>
          <p:cNvSpPr>
            <a:spLocks noGrp="1"/>
          </p:cNvSpPr>
          <p:nvPr>
            <p:ph idx="1"/>
          </p:nvPr>
        </p:nvSpPr>
        <p:spPr/>
        <p:txBody>
          <a:bodyPr/>
          <a:lstStyle/>
          <a:p>
            <a:r>
              <a:rPr lang="en-US" sz="2800" dirty="0" smtClean="0"/>
              <a:t>Planning</a:t>
            </a:r>
          </a:p>
          <a:p>
            <a:r>
              <a:rPr lang="en-US" sz="2800" dirty="0" smtClean="0"/>
              <a:t>Empowering employees</a:t>
            </a:r>
          </a:p>
          <a:p>
            <a:r>
              <a:rPr lang="en-US" sz="2800" dirty="0" smtClean="0"/>
              <a:t>Protecting the workplace</a:t>
            </a:r>
            <a:endParaRPr lang="en-US" sz="2800" dirty="0"/>
          </a:p>
        </p:txBody>
      </p:sp>
    </p:spTree>
    <p:extLst>
      <p:ext uri="{BB962C8B-B14F-4D97-AF65-F5344CB8AC3E}">
        <p14:creationId xmlns:p14="http://schemas.microsoft.com/office/powerpoint/2010/main" val="1892944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18.</a:t>
            </a:r>
            <a:r>
              <a:rPr lang="en-US" dirty="0" smtClean="0"/>
              <a:t>3</a:t>
            </a:r>
            <a:endParaRPr lang="en-US" dirty="0"/>
          </a:p>
        </p:txBody>
      </p:sp>
      <p:sp>
        <p:nvSpPr>
          <p:cNvPr id="3" name="Content Placeholder 2"/>
          <p:cNvSpPr>
            <a:spLocks noGrp="1"/>
          </p:cNvSpPr>
          <p:nvPr>
            <p:ph idx="1"/>
          </p:nvPr>
        </p:nvSpPr>
        <p:spPr/>
        <p:txBody>
          <a:bodyPr/>
          <a:lstStyle/>
          <a:p>
            <a:r>
              <a:rPr lang="en-US" sz="2800" b="1" dirty="0"/>
              <a:t>Explain how organizational and </a:t>
            </a:r>
            <a:r>
              <a:rPr lang="en-US" sz="2800" b="1" dirty="0" smtClean="0"/>
              <a:t>employee performance </a:t>
            </a:r>
            <a:r>
              <a:rPr lang="en-US" sz="2800" b="1" dirty="0"/>
              <a:t>are measured</a:t>
            </a:r>
            <a:r>
              <a:rPr lang="en-US" sz="2800" b="1" dirty="0" smtClean="0"/>
              <a:t>.</a:t>
            </a:r>
          </a:p>
          <a:p>
            <a:pPr lvl="1"/>
            <a:r>
              <a:rPr lang="en-US" sz="2400" dirty="0" smtClean="0"/>
              <a:t>Productivity</a:t>
            </a:r>
          </a:p>
          <a:p>
            <a:pPr lvl="1"/>
            <a:r>
              <a:rPr lang="en-US" sz="2400" dirty="0" smtClean="0"/>
              <a:t>Effectiveness</a:t>
            </a:r>
          </a:p>
          <a:p>
            <a:pPr lvl="1"/>
            <a:r>
              <a:rPr lang="en-US" sz="2400" dirty="0" smtClean="0"/>
              <a:t>Industry and company rankings</a:t>
            </a:r>
          </a:p>
        </p:txBody>
      </p:sp>
    </p:spTree>
    <p:extLst>
      <p:ext uri="{BB962C8B-B14F-4D97-AF65-F5344CB8AC3E}">
        <p14:creationId xmlns:p14="http://schemas.microsoft.com/office/powerpoint/2010/main" val="469394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18.</a:t>
            </a:r>
            <a:r>
              <a:rPr lang="en-US" dirty="0" smtClean="0"/>
              <a:t>4</a:t>
            </a:r>
            <a:endParaRPr lang="en-US" dirty="0"/>
          </a:p>
        </p:txBody>
      </p:sp>
      <p:sp>
        <p:nvSpPr>
          <p:cNvPr id="3" name="Content Placeholder 2"/>
          <p:cNvSpPr>
            <a:spLocks noGrp="1"/>
          </p:cNvSpPr>
          <p:nvPr>
            <p:ph idx="1"/>
          </p:nvPr>
        </p:nvSpPr>
        <p:spPr/>
        <p:txBody>
          <a:bodyPr/>
          <a:lstStyle/>
          <a:p>
            <a:r>
              <a:rPr lang="en-US" sz="2800" b="1" dirty="0"/>
              <a:t>Describe tools used to measure organizational performance</a:t>
            </a:r>
            <a:r>
              <a:rPr lang="en-US" sz="2800" b="1" dirty="0" smtClean="0"/>
              <a:t>.</a:t>
            </a:r>
          </a:p>
          <a:p>
            <a:pPr lvl="1"/>
            <a:r>
              <a:rPr lang="en-US" sz="2400" dirty="0" smtClean="0"/>
              <a:t>Feedforward controls</a:t>
            </a:r>
          </a:p>
          <a:p>
            <a:pPr lvl="1"/>
            <a:r>
              <a:rPr lang="en-US" sz="2400" dirty="0" smtClean="0"/>
              <a:t>Concurrent controls</a:t>
            </a:r>
          </a:p>
          <a:p>
            <a:pPr lvl="1"/>
            <a:r>
              <a:rPr lang="en-US" sz="2400" dirty="0" smtClean="0"/>
              <a:t>Feedback controls</a:t>
            </a:r>
          </a:p>
          <a:p>
            <a:pPr lvl="1"/>
            <a:r>
              <a:rPr lang="en-US" sz="2400" dirty="0" smtClean="0"/>
              <a:t>Financial controls</a:t>
            </a:r>
          </a:p>
          <a:p>
            <a:pPr lvl="1"/>
            <a:r>
              <a:rPr lang="en-US" sz="2400" dirty="0" smtClean="0"/>
              <a:t>Information controls</a:t>
            </a:r>
          </a:p>
          <a:p>
            <a:pPr lvl="1"/>
            <a:r>
              <a:rPr lang="en-US" sz="2400" dirty="0" smtClean="0"/>
              <a:t>Balanced scorecards</a:t>
            </a:r>
          </a:p>
          <a:p>
            <a:pPr lvl="1"/>
            <a:r>
              <a:rPr lang="en-US" sz="2400" dirty="0" smtClean="0"/>
              <a:t>Benchmarking</a:t>
            </a:r>
          </a:p>
        </p:txBody>
      </p:sp>
    </p:spTree>
    <p:extLst>
      <p:ext uri="{BB962C8B-B14F-4D97-AF65-F5344CB8AC3E}">
        <p14:creationId xmlns:p14="http://schemas.microsoft.com/office/powerpoint/2010/main" val="861770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a:t>
            </a:r>
            <a:r>
              <a:rPr lang="hr-HR" dirty="0" smtClean="0"/>
              <a:t>18.</a:t>
            </a:r>
            <a:r>
              <a:rPr lang="en-US" dirty="0" smtClean="0"/>
              <a:t>5</a:t>
            </a:r>
            <a:endParaRPr lang="en-US" dirty="0"/>
          </a:p>
        </p:txBody>
      </p:sp>
      <p:sp>
        <p:nvSpPr>
          <p:cNvPr id="3" name="Content Placeholder 2"/>
          <p:cNvSpPr>
            <a:spLocks noGrp="1"/>
          </p:cNvSpPr>
          <p:nvPr>
            <p:ph idx="1"/>
          </p:nvPr>
        </p:nvSpPr>
        <p:spPr/>
        <p:txBody>
          <a:bodyPr/>
          <a:lstStyle/>
          <a:p>
            <a:r>
              <a:rPr lang="en-US" sz="2800" b="1" dirty="0"/>
              <a:t>Discuss contemporary issues in control.</a:t>
            </a:r>
          </a:p>
          <a:p>
            <a:pPr lvl="1"/>
            <a:r>
              <a:rPr lang="en-US" sz="2400" dirty="0" smtClean="0"/>
              <a:t>Cross-cultural differences</a:t>
            </a:r>
          </a:p>
          <a:p>
            <a:pPr lvl="1"/>
            <a:r>
              <a:rPr lang="en-US" sz="2400" dirty="0" smtClean="0"/>
              <a:t>Workplace privacy</a:t>
            </a:r>
          </a:p>
          <a:p>
            <a:pPr lvl="1"/>
            <a:r>
              <a:rPr lang="en-US" sz="2400" dirty="0" smtClean="0"/>
              <a:t>Employee theft</a:t>
            </a:r>
          </a:p>
          <a:p>
            <a:pPr lvl="1"/>
            <a:r>
              <a:rPr lang="en-US" sz="2400" dirty="0" smtClean="0"/>
              <a:t>Workplace violence</a:t>
            </a:r>
          </a:p>
          <a:p>
            <a:pPr lvl="1"/>
            <a:r>
              <a:rPr lang="en-US" sz="2400" dirty="0" smtClean="0"/>
              <a:t>Customer interactions</a:t>
            </a:r>
          </a:p>
          <a:p>
            <a:pPr lvl="1"/>
            <a:r>
              <a:rPr lang="en-US" sz="2400" dirty="0" smtClean="0"/>
              <a:t>Corporate governance</a:t>
            </a:r>
            <a:endParaRPr lang="en-US" sz="2400" dirty="0"/>
          </a:p>
        </p:txBody>
      </p:sp>
    </p:spTree>
    <p:extLst>
      <p:ext uri="{BB962C8B-B14F-4D97-AF65-F5344CB8AC3E}">
        <p14:creationId xmlns:p14="http://schemas.microsoft.com/office/powerpoint/2010/main" val="552227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smtClean="0"/>
              <a:t>1</a:t>
            </a:r>
            <a:br>
              <a:rPr lang="en-US" dirty="0" smtClean="0"/>
            </a:br>
            <a:r>
              <a:rPr lang="en-US" dirty="0" smtClean="0"/>
              <a:t>Planning-Controlling Link</a:t>
            </a:r>
            <a:endParaRPr lang="en-US" dirty="0"/>
          </a:p>
        </p:txBody>
      </p:sp>
      <p:pic>
        <p:nvPicPr>
          <p:cNvPr id="6" name="Picture 5" descr="Figure is composed of four boxes in a cross shape. The top box is labeled Planning. The right box is labeled Organizing. The bottom box is labeled Leading. The left box is labeled Controlling. An arrow from Planning point to Organizing, an arrow from Organizing points to Leading, and arrow from Leading points to Controlling, and an arrow from Controlling points to Planning. "/>
          <p:cNvPicPr>
            <a:picLocks noChangeAspect="1"/>
          </p:cNvPicPr>
          <p:nvPr/>
        </p:nvPicPr>
        <p:blipFill>
          <a:blip r:embed="rId3" cstate="print"/>
          <a:stretch>
            <a:fillRect/>
          </a:stretch>
        </p:blipFill>
        <p:spPr>
          <a:xfrm>
            <a:off x="90087" y="1317645"/>
            <a:ext cx="8963827" cy="4448976"/>
          </a:xfrm>
          <a:prstGeom prst="rect">
            <a:avLst/>
          </a:prstGeom>
        </p:spPr>
      </p:pic>
      <p:sp>
        <p:nvSpPr>
          <p:cNvPr id="3" name="Text Placeholder 2"/>
          <p:cNvSpPr>
            <a:spLocks noGrp="1"/>
          </p:cNvSpPr>
          <p:nvPr>
            <p:ph type="body" sz="quarter" idx="13"/>
          </p:nvPr>
        </p:nvSpPr>
        <p:spPr/>
        <p:txBody>
          <a:bodyPr/>
          <a:lstStyle/>
          <a:p>
            <a:r>
              <a:rPr lang="en-US" sz="1600" dirty="0" smtClean="0"/>
              <a:t>Exhibit 18-1 shows shows how controlling provides a critical link back to planning.</a:t>
            </a:r>
            <a:endParaRPr lang="en-US" sz="1600" dirty="0"/>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Control Process</a:t>
            </a:r>
            <a:endParaRPr lang="en-US" dirty="0"/>
          </a:p>
        </p:txBody>
      </p:sp>
      <p:sp>
        <p:nvSpPr>
          <p:cNvPr id="3" name="Content Placeholder 2"/>
          <p:cNvSpPr>
            <a:spLocks noGrp="1"/>
          </p:cNvSpPr>
          <p:nvPr>
            <p:ph idx="1"/>
          </p:nvPr>
        </p:nvSpPr>
        <p:spPr/>
        <p:txBody>
          <a:bodyPr/>
          <a:lstStyle/>
          <a:p>
            <a:r>
              <a:rPr lang="en-US" sz="2800" b="1" dirty="0" smtClean="0"/>
              <a:t>Control process</a:t>
            </a:r>
            <a:r>
              <a:rPr lang="en-US" sz="2800" dirty="0" smtClean="0"/>
              <a:t>: a </a:t>
            </a:r>
            <a:r>
              <a:rPr lang="en-US" sz="2800" dirty="0"/>
              <a:t>three-step process of measuring actual performance, comparing actual performance against a standard, and taking managerial action to correct deviations or inadequate </a:t>
            </a:r>
            <a:r>
              <a:rPr lang="en-US" sz="2800" dirty="0" smtClean="0"/>
              <a:t>standards</a:t>
            </a:r>
            <a:endParaRPr lang="en-US" sz="2800" dirty="0"/>
          </a:p>
        </p:txBody>
      </p:sp>
    </p:spTree>
    <p:extLst>
      <p:ext uri="{BB962C8B-B14F-4D97-AF65-F5344CB8AC3E}">
        <p14:creationId xmlns:p14="http://schemas.microsoft.com/office/powerpoint/2010/main" val="93359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a:t>
            </a:r>
            <a:r>
              <a:rPr lang="mr-IN" dirty="0" smtClean="0"/>
              <a:t>18-</a:t>
            </a:r>
            <a:r>
              <a:rPr lang="en-US" dirty="0"/>
              <a:t>2</a:t>
            </a:r>
            <a:r>
              <a:rPr lang="en-US" dirty="0" smtClean="0"/>
              <a:t/>
            </a:r>
            <a:br>
              <a:rPr lang="en-US" dirty="0" smtClean="0"/>
            </a:br>
            <a:r>
              <a:rPr lang="en-US" dirty="0" smtClean="0"/>
              <a:t>The Control Process</a:t>
            </a:r>
            <a:endParaRPr lang="en-US" dirty="0"/>
          </a:p>
        </p:txBody>
      </p:sp>
      <p:pic>
        <p:nvPicPr>
          <p:cNvPr id="7" name="Picture 6" descr="Figure has a circle at its center labeled Goals and Objectives. Three rectangles surround it, labeled Step 1 Measuring Actual Performance, Step 2 Comparing Actual Performance Against Standard, and Step 3 Taking Managerial Action. Arrows point from Step 1 to 2, from 2 to 3, and from 3 back to 1."/>
          <p:cNvPicPr>
            <a:picLocks noChangeAspect="1"/>
          </p:cNvPicPr>
          <p:nvPr/>
        </p:nvPicPr>
        <p:blipFill>
          <a:blip r:embed="rId3" cstate="print"/>
          <a:stretch>
            <a:fillRect/>
          </a:stretch>
        </p:blipFill>
        <p:spPr>
          <a:xfrm>
            <a:off x="90087" y="1275165"/>
            <a:ext cx="8963827" cy="4304996"/>
          </a:xfrm>
          <a:prstGeom prst="rect">
            <a:avLst/>
          </a:prstGeom>
        </p:spPr>
      </p:pic>
      <p:sp>
        <p:nvSpPr>
          <p:cNvPr id="3" name="Text Placeholder 2"/>
          <p:cNvSpPr>
            <a:spLocks noGrp="1"/>
          </p:cNvSpPr>
          <p:nvPr>
            <p:ph type="body" sz="quarter" idx="13"/>
          </p:nvPr>
        </p:nvSpPr>
        <p:spPr/>
        <p:txBody>
          <a:bodyPr/>
          <a:lstStyle/>
          <a:p>
            <a:r>
              <a:rPr lang="en-US" sz="1600" dirty="0" smtClean="0"/>
              <a:t>Exhibit 18-2 illustrates the three-step control process.</a:t>
            </a:r>
            <a:endParaRPr lang="en-US" sz="1600" dirty="0"/>
          </a:p>
        </p:txBody>
      </p:sp>
    </p:spTree>
    <p:extLst>
      <p:ext uri="{BB962C8B-B14F-4D97-AF65-F5344CB8AC3E}">
        <p14:creationId xmlns:p14="http://schemas.microsoft.com/office/powerpoint/2010/main" val="181281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Measuring Actual Performance</a:t>
            </a:r>
            <a:endParaRPr lang="en-US" dirty="0"/>
          </a:p>
        </p:txBody>
      </p:sp>
      <p:sp>
        <p:nvSpPr>
          <p:cNvPr id="3" name="Content Placeholder 2"/>
          <p:cNvSpPr>
            <a:spLocks noGrp="1"/>
          </p:cNvSpPr>
          <p:nvPr>
            <p:ph idx="1"/>
          </p:nvPr>
        </p:nvSpPr>
        <p:spPr/>
        <p:txBody>
          <a:bodyPr/>
          <a:lstStyle/>
          <a:p>
            <a:r>
              <a:rPr lang="en-US" sz="2800" dirty="0" smtClean="0"/>
              <a:t>How we measure</a:t>
            </a:r>
          </a:p>
          <a:p>
            <a:r>
              <a:rPr lang="en-US" sz="2800" dirty="0" smtClean="0"/>
              <a:t>What we measure</a:t>
            </a:r>
            <a:endParaRPr lang="en-US" sz="2800" dirty="0"/>
          </a:p>
        </p:txBody>
      </p:sp>
    </p:spTree>
    <p:extLst>
      <p:ext uri="{BB962C8B-B14F-4D97-AF65-F5344CB8AC3E}">
        <p14:creationId xmlns:p14="http://schemas.microsoft.com/office/powerpoint/2010/main" val="57707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a:t>
            </a:r>
            <a:r>
              <a:rPr lang="mr-IN" dirty="0"/>
              <a:t>18-</a:t>
            </a:r>
            <a:r>
              <a:rPr lang="en-US" dirty="0"/>
              <a:t>3: Sources of Information for Measuring Performance</a:t>
            </a:r>
          </a:p>
        </p:txBody>
      </p:sp>
      <p:graphicFrame>
        <p:nvGraphicFramePr>
          <p:cNvPr id="2" name="Table 1"/>
          <p:cNvGraphicFramePr>
            <a:graphicFrameLocks noGrp="1"/>
          </p:cNvGraphicFramePr>
          <p:nvPr>
            <p:extLst>
              <p:ext uri="{D42A27DB-BD31-4B8C-83A1-F6EECF244321}">
                <p14:modId xmlns:p14="http://schemas.microsoft.com/office/powerpoint/2010/main" val="276577615"/>
              </p:ext>
            </p:extLst>
          </p:nvPr>
        </p:nvGraphicFramePr>
        <p:xfrm>
          <a:off x="457200" y="1524000"/>
          <a:ext cx="8229600" cy="4302760"/>
        </p:xfrm>
        <a:graphic>
          <a:graphicData uri="http://schemas.openxmlformats.org/drawingml/2006/table">
            <a:tbl>
              <a:tblPr firstRow="1" bandRow="1">
                <a:tableStyleId>{3B4B98B0-60AC-42C2-AFA5-B58CD77FA1E5}</a:tableStyleId>
              </a:tblPr>
              <a:tblGrid>
                <a:gridCol w="2032000"/>
                <a:gridCol w="3149600"/>
                <a:gridCol w="3048000"/>
              </a:tblGrid>
              <a:tr h="370840">
                <a:tc>
                  <a:txBody>
                    <a:bodyPr/>
                    <a:lstStyle/>
                    <a:p>
                      <a:r>
                        <a:rPr lang="en-US" dirty="0" smtClean="0"/>
                        <a:t>Method</a:t>
                      </a:r>
                      <a:endParaRPr lang="en-US" dirty="0"/>
                    </a:p>
                  </a:txBody>
                  <a:tcPr/>
                </a:tc>
                <a:tc>
                  <a:txBody>
                    <a:bodyPr/>
                    <a:lstStyle/>
                    <a:p>
                      <a:r>
                        <a:rPr lang="en-US" dirty="0" smtClean="0"/>
                        <a:t>Benefits</a:t>
                      </a:r>
                      <a:endParaRPr lang="en-US" dirty="0"/>
                    </a:p>
                  </a:txBody>
                  <a:tcPr/>
                </a:tc>
                <a:tc>
                  <a:txBody>
                    <a:bodyPr/>
                    <a:lstStyle/>
                    <a:p>
                      <a:r>
                        <a:rPr lang="en-US" dirty="0" smtClean="0"/>
                        <a:t>Drawbacks</a:t>
                      </a:r>
                      <a:endParaRPr lang="en-US" dirty="0"/>
                    </a:p>
                  </a:txBody>
                  <a:tcPr/>
                </a:tc>
              </a:tr>
              <a:tr h="370840">
                <a:tc>
                  <a:txBody>
                    <a:bodyPr/>
                    <a:lstStyle/>
                    <a:p>
                      <a:r>
                        <a:rPr lang="en-US" dirty="0" smtClean="0"/>
                        <a:t>Personal Observations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-Get firsthand knowledge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-Information isn’t filtered</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-Intensive coverage of work activities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-Subject to personal biases -Time-consuming</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-Obtrusive</a:t>
                      </a:r>
                      <a:endParaRPr lang="en-US" dirty="0"/>
                    </a:p>
                  </a:txBody>
                  <a:tcPr/>
                </a:tc>
              </a:tr>
              <a:tr h="370840">
                <a:tc>
                  <a:txBody>
                    <a:bodyPr/>
                    <a:lstStyle/>
                    <a:p>
                      <a:r>
                        <a:rPr lang="en-US" dirty="0" smtClean="0"/>
                        <a:t>Statistical Reports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-Easy to visualize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-Effective for showing relationships</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-Provide limited information -Ignore subjective factors</a:t>
                      </a:r>
                      <a:endParaRPr lang="en-US" dirty="0"/>
                    </a:p>
                  </a:txBody>
                  <a:tcPr/>
                </a:tc>
              </a:tr>
              <a:tr h="370840">
                <a:tc>
                  <a:txBody>
                    <a:bodyPr/>
                    <a:lstStyle/>
                    <a:p>
                      <a:r>
                        <a:rPr lang="en-US" dirty="0" smtClean="0"/>
                        <a:t>Oral Reports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-Fast way to get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-Allow for verbal and nonverbal feedback</a:t>
                      </a:r>
                      <a:endParaRPr lang="en-US" dirty="0" smtClean="0"/>
                    </a:p>
                  </a:txBody>
                  <a:tcPr/>
                </a:tc>
                <a:tc>
                  <a:txBody>
                    <a:bodyPr/>
                    <a:lstStyle/>
                    <a:p>
                      <a:r>
                        <a:rPr lang="en-US" sz="1800" kern="1200" dirty="0" smtClean="0">
                          <a:solidFill>
                            <a:schemeClr val="tx1"/>
                          </a:solidFill>
                          <a:effectLst/>
                          <a:latin typeface="+mn-lt"/>
                          <a:ea typeface="+mn-ea"/>
                          <a:cs typeface="+mn-cs"/>
                        </a:rPr>
                        <a:t>-Information is filtered</a:t>
                      </a:r>
                    </a:p>
                    <a:p>
                      <a:r>
                        <a:rPr lang="en-US" sz="1800" kern="1200" dirty="0" smtClean="0">
                          <a:solidFill>
                            <a:schemeClr val="tx1"/>
                          </a:solidFill>
                          <a:effectLst/>
                          <a:latin typeface="+mn-lt"/>
                          <a:ea typeface="+mn-ea"/>
                          <a:cs typeface="+mn-cs"/>
                        </a:rPr>
                        <a:t>-Information can’t be </a:t>
                      </a:r>
                      <a:endParaRPr lang="en-US" dirty="0" smtClean="0"/>
                    </a:p>
                    <a:p>
                      <a:r>
                        <a:rPr lang="en-US" sz="1800" kern="1200" dirty="0" smtClean="0">
                          <a:solidFill>
                            <a:schemeClr val="tx1"/>
                          </a:solidFill>
                          <a:effectLst/>
                          <a:latin typeface="+mn-lt"/>
                          <a:ea typeface="+mn-ea"/>
                          <a:cs typeface="+mn-cs"/>
                        </a:rPr>
                        <a:t>documented</a:t>
                      </a:r>
                      <a:endParaRPr lang="en-US" dirty="0" smtClean="0"/>
                    </a:p>
                  </a:txBody>
                  <a:tcPr/>
                </a:tc>
              </a:tr>
              <a:tr h="370840">
                <a:tc>
                  <a:txBody>
                    <a:bodyPr/>
                    <a:lstStyle/>
                    <a:p>
                      <a:r>
                        <a:rPr lang="en-US" dirty="0" smtClean="0"/>
                        <a:t>Written Reports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-Comprehensive</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-Formal</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-Easy to file and retrieve</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-Take more time to prepare</a:t>
                      </a:r>
                      <a:endParaRPr lang="en-US" dirty="0"/>
                    </a:p>
                  </a:txBody>
                  <a:tcPr/>
                </a:tc>
              </a:tr>
            </a:tbl>
          </a:graphicData>
        </a:graphic>
      </p:graphicFrame>
    </p:spTree>
    <p:extLst>
      <p:ext uri="{BB962C8B-B14F-4D97-AF65-F5344CB8AC3E}">
        <p14:creationId xmlns:p14="http://schemas.microsoft.com/office/powerpoint/2010/main" val="1521516118"/>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17486</TotalTime>
  <Words>5531</Words>
  <Application>Microsoft Office PowerPoint</Application>
  <PresentationFormat>On-screen Show (4:3)</PresentationFormat>
  <Paragraphs>444</Paragraphs>
  <Slides>43</Slides>
  <Notes>41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508 Lecture</vt:lpstr>
      <vt:lpstr>Management</vt:lpstr>
      <vt:lpstr>Learning Objectives</vt:lpstr>
      <vt:lpstr>What Is Controlling and Why Is It Important?</vt:lpstr>
      <vt:lpstr>Why Is Control So Important?</vt:lpstr>
      <vt:lpstr>Exhibit 18-1 Planning-Controlling Link</vt:lpstr>
      <vt:lpstr>The Control Process</vt:lpstr>
      <vt:lpstr>Exhibit 18-2 The Control Process</vt:lpstr>
      <vt:lpstr>Step 1: Measuring Actual Performance</vt:lpstr>
      <vt:lpstr>Exhibit 18-3: Sources of Information for Measuring Performance</vt:lpstr>
      <vt:lpstr>Step 2: Comparing Actual Performance Against the Standard</vt:lpstr>
      <vt:lpstr>Exhibit 18-4 Acceptable Range of Variation</vt:lpstr>
      <vt:lpstr>Exhibit 18-5 Green Earth Gardening Supply—July Sales</vt:lpstr>
      <vt:lpstr>Step 3: Taking Managerial Action</vt:lpstr>
      <vt:lpstr>Revise the Standard</vt:lpstr>
      <vt:lpstr>Managerial Decisions in Controlling</vt:lpstr>
      <vt:lpstr>Exhibit 18-6 Managerial Decisions in the Control Process</vt:lpstr>
      <vt:lpstr>What is Organizational Performance?</vt:lpstr>
      <vt:lpstr>Measures of Organizational Performance</vt:lpstr>
      <vt:lpstr>Exhibit 18-7: Popular Industry and Company Rankings</vt:lpstr>
      <vt:lpstr>Controlling for Employee Performance</vt:lpstr>
      <vt:lpstr>Exhibit 18-8: Types of Discipline Problems and Examples of Each</vt:lpstr>
      <vt:lpstr>Feedforward/Concurrent/Feedback Controls</vt:lpstr>
      <vt:lpstr>Exhibit 18-9 Types of Control</vt:lpstr>
      <vt:lpstr>Financial Controls</vt:lpstr>
      <vt:lpstr>Exhibit 18-10: Popular Financial Ratios</vt:lpstr>
      <vt:lpstr>Information Controls</vt:lpstr>
      <vt:lpstr>Balanced Scorecard</vt:lpstr>
      <vt:lpstr>Benchmarking of Best Practices</vt:lpstr>
      <vt:lpstr>Exhibit 18-11: Suggestions for Internal Bookmarking</vt:lpstr>
      <vt:lpstr>Adjusting Controls for Cross-Cultural Differences and Global Turmoil</vt:lpstr>
      <vt:lpstr>Workplace Privacy</vt:lpstr>
      <vt:lpstr>Employee Theft</vt:lpstr>
      <vt:lpstr>Exhibit 18-12 Controlling Employee Theft</vt:lpstr>
      <vt:lpstr>Workplace Violence</vt:lpstr>
      <vt:lpstr>Exhibit 18-13: Controlling Workplace Violence</vt:lpstr>
      <vt:lpstr>Controlling Customer Interactions</vt:lpstr>
      <vt:lpstr>Corporate Governance</vt:lpstr>
      <vt:lpstr>Review Learning Objective 18.1</vt:lpstr>
      <vt:lpstr>Review Learning Objective 18.2</vt:lpstr>
      <vt:lpstr>Review Learning Objective 18.3</vt:lpstr>
      <vt:lpstr>Review Learning Objective 18.4</vt:lpstr>
      <vt:lpstr>Review Learning Objective 18.5</vt:lpstr>
      <vt:lpstr>Copyright</vt:lpstr>
    </vt:vector>
  </TitlesOfParts>
  <Manager/>
  <Company>Cenveo Publisher</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18: Monitoring and Controlling</dc:subject>
  <dc:creator>Stephen P. Robbins and Mary Coulter</dc:creator>
  <cp:keywords>Management</cp:keywords>
  <dc:description/>
  <cp:lastModifiedBy>Nishu Tyagi</cp:lastModifiedBy>
  <cp:revision>644</cp:revision>
  <dcterms:created xsi:type="dcterms:W3CDTF">2014-07-14T20:04:21Z</dcterms:created>
  <dcterms:modified xsi:type="dcterms:W3CDTF">2017-04-06T16:22:15Z</dcterms:modified>
  <cp:category/>
</cp:coreProperties>
</file>