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Default Extension="tiff" ContentType="image/tiff"/>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431" r:id="rId2"/>
    <p:sldId id="351" r:id="rId3"/>
    <p:sldId id="405" r:id="rId4"/>
    <p:sldId id="360" r:id="rId5"/>
    <p:sldId id="406" r:id="rId6"/>
    <p:sldId id="407" r:id="rId7"/>
    <p:sldId id="354" r:id="rId8"/>
    <p:sldId id="408" r:id="rId9"/>
    <p:sldId id="409" r:id="rId10"/>
    <p:sldId id="411" r:id="rId11"/>
    <p:sldId id="412" r:id="rId12"/>
    <p:sldId id="413" r:id="rId13"/>
    <p:sldId id="414" r:id="rId14"/>
    <p:sldId id="415" r:id="rId15"/>
    <p:sldId id="416" r:id="rId16"/>
    <p:sldId id="417" r:id="rId17"/>
    <p:sldId id="410" r:id="rId18"/>
    <p:sldId id="419" r:id="rId19"/>
    <p:sldId id="420" r:id="rId20"/>
    <p:sldId id="421" r:id="rId21"/>
    <p:sldId id="422" r:id="rId22"/>
    <p:sldId id="418" r:id="rId23"/>
    <p:sldId id="425" r:id="rId24"/>
    <p:sldId id="423" r:id="rId25"/>
    <p:sldId id="426" r:id="rId26"/>
    <p:sldId id="427" r:id="rId27"/>
    <p:sldId id="424" r:id="rId28"/>
    <p:sldId id="429" r:id="rId29"/>
    <p:sldId id="430" r:id="rId30"/>
    <p:sldId id="40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BD6E8"/>
    <a:srgbClr val="007FA3"/>
    <a:srgbClr val="D4EAE4"/>
    <a:srgbClr val="00158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0514" autoAdjust="0"/>
  </p:normalViewPr>
  <p:slideViewPr>
    <p:cSldViewPr>
      <p:cViewPr>
        <p:scale>
          <a:sx n="100" d="100"/>
          <a:sy n="100" d="100"/>
        </p:scale>
        <p:origin x="-1260"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xmlns=""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xmlns=""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we discussed in Chapter 8, environmental scanning is an important element of the strategic planning process. The goal is to detect emerging trends, the screening of large amounts of information to anticipate and interpret changes in the environment. Research has shown that companies that use environmental scanning have higher performance. Organizations that don’t keep on top of environmental changes are likely to experience the opposite! </a:t>
            </a:r>
            <a:endParaRPr lang="en-US" dirty="0" smtClean="0"/>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two fast-growing areas of environmental scanning: competitor intelligence and global scanning. As we discussed in Chapter 8, competitor intelligence is </a:t>
            </a:r>
            <a:r>
              <a:rPr lang="en-US" dirty="0" smtClean="0">
                <a:cs typeface="Arial" charset="0"/>
              </a:rPr>
              <a:t>a process by which organizations gather information</a:t>
            </a:r>
            <a:r>
              <a:rPr lang="en-US" baseline="0" dirty="0" smtClean="0">
                <a:cs typeface="Arial" charset="0"/>
              </a:rPr>
              <a:t> </a:t>
            </a:r>
            <a:r>
              <a:rPr lang="en-US" dirty="0" smtClean="0">
                <a:cs typeface="Arial" charset="0"/>
              </a:rPr>
              <a:t>about their competitors and get answers to questions such as Who are they? What are they doing? How will what they’re doing affect 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Global scanning is another type of environmental scanning that’s particularly important. Because world markets are complex and dynamic, managers have expanded the scope of their scanning e orts to gain vital information on global forces that might affect their organizations.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xmlns="" val="1100985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a:t>
            </a:r>
            <a:r>
              <a:rPr lang="en-US" sz="1200" i="1" kern="1200" dirty="0" smtClean="0">
                <a:solidFill>
                  <a:schemeClr val="tx1"/>
                </a:solidFill>
                <a:effectLst/>
                <a:latin typeface="+mn-lt"/>
                <a:ea typeface="+mn-ea"/>
                <a:cs typeface="+mn-cs"/>
              </a:rPr>
              <a:t>Production and Operations Management, </a:t>
            </a:r>
            <a:r>
              <a:rPr lang="en-US" sz="1200" kern="1200" dirty="0" smtClean="0">
                <a:solidFill>
                  <a:schemeClr val="tx1"/>
                </a:solidFill>
                <a:effectLst/>
                <a:latin typeface="+mn-lt"/>
                <a:ea typeface="+mn-ea"/>
                <a:cs typeface="+mn-cs"/>
              </a:rPr>
              <a:t>by R. S. Russell and B. W. Taylor III. Upper Saddle River, NJ: Prentice-Hall, Inc., 1966.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xmlns="" val="107868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can the budgeting process be improved? Exhibit PC-4 provides some suggestions.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xmlns="" val="1411109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If you observed any group of supervisors or department managers for a few days, you would see them doing much the same—allocating resources by detailing what activities have to be done, the order in which they are to be completed, who is to do each, and when they are to be completed. These managers are </a:t>
            </a:r>
            <a:r>
              <a:rPr lang="en-US" b="1" dirty="0" smtClean="0">
                <a:cs typeface="Arial" charset="0"/>
              </a:rPr>
              <a:t>scheduling</a:t>
            </a:r>
            <a:r>
              <a:rPr lang="en-US" dirty="0" smtClean="0">
                <a:cs typeface="Arial" charset="0"/>
              </a:rPr>
              <a:t>. In this section, we’ll review some useful scheduling devices, including Gantt charts, load charts, and PERT network analysis.</a:t>
            </a:r>
          </a:p>
          <a:p>
            <a:pPr eaLnBrk="1" hangingPunct="1"/>
            <a:endParaRPr lang="en-US" dirty="0" smtClean="0">
              <a:cs typeface="Arial" charset="0"/>
            </a:endParaRPr>
          </a:p>
          <a:p>
            <a:pPr eaLnBrk="1" hangingPunct="1"/>
            <a:r>
              <a:rPr lang="en-US" dirty="0" smtClean="0">
                <a:cs typeface="Arial" charset="0"/>
              </a:rPr>
              <a:t>The </a:t>
            </a:r>
            <a:r>
              <a:rPr lang="en-US" b="1" dirty="0" smtClean="0">
                <a:cs typeface="Arial" charset="0"/>
              </a:rPr>
              <a:t>Gantt chart </a:t>
            </a:r>
            <a:r>
              <a:rPr lang="en-US" dirty="0" smtClean="0">
                <a:cs typeface="Arial" charset="0"/>
              </a:rPr>
              <a:t>was developed during the early 1900s by Henry Gantt, an associate of Frederick Taylor, the scientific management expert. The idea behind a Gantt chart is simple. It’s essentially a bar graph with time on the horizontal axis and the activities to be scheduled on the vertical axis. The bars show output, both planned and actual, over a period of time. The Gantt chart visually shows when tasks are supposed to be done and compares those projections with the actual progress on each task. It’s a simple but important device that lets managers detail easily what has yet to be done to complete a job or project and to assess whether an activity is ahead of, behind, or on schedule.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xmlns="" val="749417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Exhibit PC-5 depicts a simplified Gantt chart for book production developed by a manager in a publishing company. Time is expressed in months across the top of the chart. The major work activities are listed down the left side. Planning involves deciding what activities need to be done to get the book finished, the order in which those activities need to be completed, and the time that should be allocated to</a:t>
            </a:r>
            <a:r>
              <a:rPr lang="en-US" baseline="0" dirty="0" smtClean="0">
                <a:cs typeface="Arial" charset="0"/>
              </a:rPr>
              <a:t> </a:t>
            </a:r>
            <a:r>
              <a:rPr lang="en-US" dirty="0" smtClean="0">
                <a:cs typeface="Arial" charset="0"/>
              </a:rPr>
              <a:t>each activity. Where a box sits within a time frame reflects its planned sequence. The shading represents actual progress. The chart also serves as a control tool because the manager can see deviations from the plan. In this example, both the design of</a:t>
            </a:r>
            <a:r>
              <a:rPr lang="en-US" baseline="0" dirty="0" smtClean="0">
                <a:cs typeface="Arial" charset="0"/>
              </a:rPr>
              <a:t> </a:t>
            </a:r>
            <a:r>
              <a:rPr lang="en-US" dirty="0" smtClean="0">
                <a:cs typeface="Arial" charset="0"/>
              </a:rPr>
              <a:t>the cover and the review of first pages are running behind schedule. Cover design is about three weeks behind (note that there has been no actual progress—shown by blue color line—as of the reporting date), and first pages review is about two weeks behind schedule (note that as of the report date, actual progress—shown by blue color line—is about six weeks, out of a goal of completing in two months). Given this</a:t>
            </a:r>
            <a:r>
              <a:rPr lang="en-US" baseline="0" dirty="0" smtClean="0">
                <a:cs typeface="Arial" charset="0"/>
              </a:rPr>
              <a:t> </a:t>
            </a:r>
            <a:r>
              <a:rPr lang="en-US" dirty="0" smtClean="0">
                <a:cs typeface="Arial" charset="0"/>
              </a:rPr>
              <a:t>information, the manager might need to take some action to either make up for the two lost weeks or to ensure that no further delays will occur. At this point, the manager can expect that the book will be published at least two weeks later than planned if no action is taken.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xmlns="" val="856758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a:t>
            </a:r>
            <a:r>
              <a:rPr lang="en-US" sz="1200" b="1" kern="1200" dirty="0" smtClean="0">
                <a:solidFill>
                  <a:schemeClr val="tx1"/>
                </a:solidFill>
                <a:effectLst/>
                <a:latin typeface="+mn-lt"/>
                <a:ea typeface="+mn-ea"/>
                <a:cs typeface="+mn-cs"/>
              </a:rPr>
              <a:t>load chart </a:t>
            </a:r>
            <a:r>
              <a:rPr lang="en-US" sz="1200" kern="1200" dirty="0" smtClean="0">
                <a:solidFill>
                  <a:schemeClr val="tx1"/>
                </a:solidFill>
                <a:effectLst/>
                <a:latin typeface="+mn-lt"/>
                <a:ea typeface="+mn-ea"/>
                <a:cs typeface="+mn-cs"/>
              </a:rPr>
              <a:t>is a modified Gantt chart. Instead of listing activities on the vertical axis, load charts list either entire departments or specific resources. This arrangement allows managers to plan and control capacity utilization. In other words, load charts schedule capacity by work areas.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xmlns="" val="1496174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Exhibit PC-6 shows a load chart for six production editors at the same publishing company. Each editor supervises the production and design of several books. By reviewing a load chart, the executive editor, who supervises the six production editors, can see who is free to take on a new book. If everyone is fully scheduled, the executive editor might decide not to accept any new projects, to accept new projects and delay others, to make the editors work overtime, or to employ more production editors. As this exhibit shows, only Antonio and Maurice are completely scheduled for the next six months. The other editors have some unassigned time and might be able to accept new projects or be available to help other editors who get behind.</a:t>
            </a:r>
          </a:p>
          <a:p>
            <a:endParaRPr lang="en-US" sz="1200" kern="1200" dirty="0" smtClean="0">
              <a:solidFill>
                <a:schemeClr val="tx1"/>
              </a:solidFill>
              <a:effectLst/>
              <a:latin typeface="+mn-lt"/>
              <a:ea typeface="+mn-ea"/>
              <a:cs typeface="+mn-cs"/>
            </a:endParaRPr>
          </a:p>
          <a:p>
            <a:r>
              <a:rPr lang="en-US" dirty="0" smtClean="0"/>
              <a:t>Sample of a load chart. A bar graph with time on the horizontal axis and the departments or specific resources to be scheduled on the vertical axis. The bars show output, both planned and actual, over a period of time.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xmlns="" val="1956032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If you’re constructing a building, you obviously can’t start putting up the walls until the foundation is laid. How can managers schedule</a:t>
            </a:r>
            <a:r>
              <a:rPr lang="en-US" baseline="0" dirty="0" smtClean="0">
                <a:cs typeface="Arial" charset="0"/>
              </a:rPr>
              <a:t> </a:t>
            </a:r>
            <a:r>
              <a:rPr lang="en-US" dirty="0" smtClean="0">
                <a:cs typeface="Arial" charset="0"/>
              </a:rPr>
              <a:t>such a complex project? The program evaluation and review technique (PERT) is highly appropriate for such projects.</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PERT network </a:t>
            </a:r>
            <a:r>
              <a:rPr lang="en-US" dirty="0" smtClean="0">
                <a:cs typeface="Arial" charset="0"/>
              </a:rPr>
              <a:t>is a flowchart diagram that depicts the sequence of activities needed to complete a project and the time or costs associated with each activity. With a PERT network, a manager must think through what has to be done, determine which events depend on one another, and identify potential trouble spots. PERT also makes it easy to compare the effects alternative actions might have on scheduling and</a:t>
            </a:r>
            <a:r>
              <a:rPr lang="en-US" baseline="0" dirty="0" smtClean="0">
                <a:cs typeface="Arial" charset="0"/>
              </a:rPr>
              <a:t> </a:t>
            </a:r>
            <a:r>
              <a:rPr lang="en-US" dirty="0" smtClean="0">
                <a:cs typeface="Arial" charset="0"/>
              </a:rPr>
              <a:t>costs.</a:t>
            </a:r>
          </a:p>
          <a:p>
            <a:pPr eaLnBrk="1" hangingPunct="1"/>
            <a:endParaRPr lang="en-US" dirty="0" smtClean="0">
              <a:cs typeface="Arial" charset="0"/>
            </a:endParaRPr>
          </a:p>
          <a:p>
            <a:pPr eaLnBrk="1" hangingPunct="1"/>
            <a:r>
              <a:rPr lang="en-US" dirty="0" smtClean="0">
                <a:cs typeface="Arial" charset="0"/>
              </a:rPr>
              <a:t>To understand how to construct a PERT network, you need to know four terms. </a:t>
            </a:r>
            <a:r>
              <a:rPr lang="en-US" b="1" dirty="0" smtClean="0">
                <a:cs typeface="Arial" charset="0"/>
              </a:rPr>
              <a:t>Events </a:t>
            </a:r>
            <a:r>
              <a:rPr lang="en-US" dirty="0" smtClean="0">
                <a:cs typeface="Arial" charset="0"/>
              </a:rPr>
              <a:t>are end points that represent the completion of major activities. </a:t>
            </a:r>
            <a:r>
              <a:rPr lang="en-US" b="1" dirty="0" smtClean="0">
                <a:cs typeface="Arial" charset="0"/>
              </a:rPr>
              <a:t>Activities </a:t>
            </a:r>
            <a:r>
              <a:rPr lang="en-US" dirty="0" smtClean="0">
                <a:cs typeface="Arial" charset="0"/>
              </a:rPr>
              <a:t>represent the time or resources required to progress from one event to another.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xmlns="" val="135196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Slack time </a:t>
            </a:r>
            <a:r>
              <a:rPr lang="en-US" dirty="0" smtClean="0">
                <a:cs typeface="Arial" charset="0"/>
              </a:rPr>
              <a:t>is the amount of time an individual activity can be delayed without delaying the whole project. The </a:t>
            </a:r>
            <a:r>
              <a:rPr lang="en-US" b="1" dirty="0" smtClean="0">
                <a:cs typeface="Arial" charset="0"/>
              </a:rPr>
              <a:t>critical path </a:t>
            </a:r>
            <a:r>
              <a:rPr lang="en-US" dirty="0" smtClean="0">
                <a:cs typeface="Arial" charset="0"/>
              </a:rPr>
              <a:t>is the longest or most time-consuming sequence of events and activities in a PERT network. Any delay in completing events on this path would delay completion of the entire project. In other words, activities on the critical path have zero slack time.</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xmlns="" val="19236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xmlns="" val="2069681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Exhibit PC-8 outlines the major events in the construction project and your estimate of the expected time to complete each.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xmlns="" val="187453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Forecasting is an important part of planning, and managers need forecasts that will allow them to predict future events effectively and in a timely manner.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xmlns="" val="880947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Exhibit PC-9 shows the actual PERT network based on the data in Exhibit PC-8. You’ve also calculated the length</a:t>
            </a:r>
          </a:p>
          <a:p>
            <a:pPr eaLnBrk="1" hangingPunct="1"/>
            <a:r>
              <a:rPr lang="en-US" dirty="0" smtClean="0">
                <a:cs typeface="Arial" charset="0"/>
              </a:rPr>
              <a:t>of time that each path of activities will take:</a:t>
            </a:r>
          </a:p>
          <a:p>
            <a:pPr eaLnBrk="1" hangingPunct="1"/>
            <a:r>
              <a:rPr lang="en-US" dirty="0" smtClean="0">
                <a:cs typeface="Arial" charset="0"/>
              </a:rPr>
              <a:t>A-B-C-D-I-J-K (44 weeks)</a:t>
            </a:r>
          </a:p>
          <a:p>
            <a:pPr eaLnBrk="1" hangingPunct="1"/>
            <a:r>
              <a:rPr lang="en-US" dirty="0" smtClean="0">
                <a:cs typeface="Arial" charset="0"/>
              </a:rPr>
              <a:t>A-B-C-D-G-H-J-K (50 weeks)</a:t>
            </a:r>
          </a:p>
          <a:p>
            <a:pPr eaLnBrk="1" hangingPunct="1"/>
            <a:r>
              <a:rPr lang="en-US" dirty="0" smtClean="0">
                <a:cs typeface="Arial" charset="0"/>
              </a:rPr>
              <a:t>A-B-C-E-G-H-J-K (47 weeks)</a:t>
            </a:r>
          </a:p>
          <a:p>
            <a:pPr eaLnBrk="1" hangingPunct="1"/>
            <a:r>
              <a:rPr lang="en-US" dirty="0" smtClean="0">
                <a:cs typeface="Arial" charset="0"/>
              </a:rPr>
              <a:t>A-B-C-F-G-H-J-K (47 weeks)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Your PERT network shows that if everything goes as planned, the total project completion time will be 50 weeks. This is calculated by tracing the project’s critical path (the longest sequence of activities), A-B-C-D-G-H-J-K, and adding up the times.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xmlns="" val="9610202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Breakeven analysis </a:t>
            </a:r>
            <a:r>
              <a:rPr lang="en-US" dirty="0" smtClean="0">
                <a:cs typeface="Arial" charset="0"/>
              </a:rPr>
              <a:t>is a widely used resource</a:t>
            </a:r>
            <a:r>
              <a:rPr lang="en-US" sz="1200" kern="1200" dirty="0" smtClean="0">
                <a:solidFill>
                  <a:schemeClr val="tx1"/>
                </a:solidFill>
                <a:latin typeface="+mn-lt"/>
                <a:ea typeface="+mn-ea"/>
                <a:cs typeface="+mn-cs"/>
              </a:rPr>
              <a:t>-</a:t>
            </a:r>
            <a:r>
              <a:rPr lang="en-US" dirty="0" smtClean="0">
                <a:cs typeface="Arial" charset="0"/>
              </a:rPr>
              <a:t>allocation technique to help managers determine breakeven point. Breakeven analysis is a simple calculation, yet it’s valuable to managers because it points out the relationship between revenues, costs, and profits. To compute breakeven point </a:t>
            </a:r>
            <a:r>
              <a:rPr lang="en-US" i="1" dirty="0" smtClean="0">
                <a:cs typeface="Arial" charset="0"/>
              </a:rPr>
              <a:t>(BE)</a:t>
            </a:r>
            <a:r>
              <a:rPr lang="en-US" dirty="0" smtClean="0">
                <a:cs typeface="Arial" charset="0"/>
              </a:rPr>
              <a:t>, a manager needs to know the unit price of the product being sold </a:t>
            </a:r>
            <a:r>
              <a:rPr lang="en-US" i="1" dirty="0" smtClean="0">
                <a:cs typeface="Arial" charset="0"/>
              </a:rPr>
              <a:t>(P)</a:t>
            </a:r>
            <a:r>
              <a:rPr lang="en-US" dirty="0" smtClean="0">
                <a:cs typeface="Arial" charset="0"/>
              </a:rPr>
              <a:t>, the variable cost per unit </a:t>
            </a:r>
            <a:r>
              <a:rPr lang="en-US" i="1" dirty="0" smtClean="0">
                <a:cs typeface="Arial" charset="0"/>
              </a:rPr>
              <a:t>(VC)</a:t>
            </a:r>
            <a:r>
              <a:rPr lang="en-US" dirty="0" smtClean="0">
                <a:cs typeface="Arial" charset="0"/>
              </a:rPr>
              <a:t>, and total fixed costs </a:t>
            </a:r>
            <a:r>
              <a:rPr lang="en-US" i="1" dirty="0" smtClean="0">
                <a:cs typeface="Arial" charset="0"/>
              </a:rPr>
              <a:t>(TFC)</a:t>
            </a:r>
            <a:r>
              <a:rPr lang="en-US" dirty="0" smtClean="0">
                <a:cs typeface="Arial" charset="0"/>
              </a:rPr>
              <a:t>. An organization breaks even when its total revenue is just enough to equal its total costs. But total cost has two parts: fixed and variable. </a:t>
            </a:r>
            <a:r>
              <a:rPr lang="en-US" i="1" dirty="0" smtClean="0">
                <a:cs typeface="Arial" charset="0"/>
              </a:rPr>
              <a:t>Fixed costs </a:t>
            </a:r>
            <a:r>
              <a:rPr lang="en-US" dirty="0" smtClean="0">
                <a:cs typeface="Arial" charset="0"/>
              </a:rPr>
              <a:t>are expenses that do not change regardless of volume. Examples include insurance premiums, rent, and property</a:t>
            </a:r>
            <a:r>
              <a:rPr lang="en-US" baseline="0" dirty="0" smtClean="0">
                <a:cs typeface="Arial" charset="0"/>
              </a:rPr>
              <a:t> </a:t>
            </a:r>
            <a:r>
              <a:rPr lang="en-US" dirty="0" smtClean="0">
                <a:cs typeface="Arial" charset="0"/>
              </a:rPr>
              <a:t>taxes. </a:t>
            </a:r>
            <a:r>
              <a:rPr lang="en-US" i="1" dirty="0" smtClean="0">
                <a:cs typeface="Arial" charset="0"/>
              </a:rPr>
              <a:t>Variable costs </a:t>
            </a:r>
            <a:r>
              <a:rPr lang="en-US" dirty="0" smtClean="0">
                <a:cs typeface="Arial" charset="0"/>
              </a:rPr>
              <a:t>change in proportion to output and include raw materials, labor costs, and energy costs.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xmlns="" val="2063012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Assume that Randy’s Photocopying Service charges $0.10 per photocopy. If fixed costs are $27,000 a year and variable costs are $0.04 per copy, Randy can compute his breakeven point as follows: $27,000 ÷ ($0.10 – $0.04) = 450,000 copies, or when annual revenues are $45,000 (450,000 copies × $0.10). This same relationship is shown graphically in Exhibit PC-10.</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xmlns="" val="7985929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Linear programming </a:t>
            </a:r>
            <a:r>
              <a:rPr lang="en-US" dirty="0" smtClean="0">
                <a:cs typeface="Arial" charset="0"/>
              </a:rPr>
              <a:t>is a</a:t>
            </a:r>
            <a:r>
              <a:rPr lang="en-US" b="1" dirty="0" smtClean="0">
                <a:cs typeface="Arial" charset="0"/>
              </a:rPr>
              <a:t> </a:t>
            </a:r>
            <a:r>
              <a:rPr lang="en-US" dirty="0" smtClean="0">
                <a:cs typeface="Arial" charset="0"/>
              </a:rPr>
              <a:t>mathematical technique that solves resource</a:t>
            </a:r>
            <a:r>
              <a:rPr lang="en-US" sz="1200" kern="1200" dirty="0" smtClean="0">
                <a:solidFill>
                  <a:schemeClr val="tx1"/>
                </a:solidFill>
                <a:latin typeface="+mn-lt"/>
                <a:ea typeface="+mn-ea"/>
                <a:cs typeface="+mn-cs"/>
              </a:rPr>
              <a:t>-</a:t>
            </a:r>
            <a:r>
              <a:rPr lang="en-US" dirty="0" smtClean="0">
                <a:cs typeface="Arial" charset="0"/>
              </a:rPr>
              <a:t>allocation problems.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xmlns="" val="18019144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figure shows production data for the scenario involving</a:t>
            </a:r>
            <a:r>
              <a:rPr lang="en-US" baseline="0" dirty="0" smtClean="0">
                <a:cs typeface="Arial" charset="0"/>
              </a:rPr>
              <a:t> Maria’s business.</a:t>
            </a:r>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xmlns="" val="1876895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point A, profits would be 0 (no production of either potpourri bags or scented candles). At point B, profits would be $5,400 (300 scented candles * $18 profit and 0 potpourri bags produced = $5,400). At point D, profits would be $4,500 (450 potpourri bags produced * $10 profit and 0 scented candles produced = $4,500). At point C, however, profits would be $5,700 (150 scented candles produced * $18 profit and 300 potpourri bags produced * $10 profit = $5,700).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xmlns="" val="703453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cs typeface="Arial" charset="0"/>
              </a:rPr>
              <a:t>A project </a:t>
            </a:r>
            <a:r>
              <a:rPr lang="en-US" dirty="0" smtClean="0">
                <a:cs typeface="Arial" charset="0"/>
              </a:rPr>
              <a:t>is a </a:t>
            </a:r>
            <a:r>
              <a:rPr lang="en-US" sz="1200" kern="1200" dirty="0" smtClean="0">
                <a:solidFill>
                  <a:schemeClr val="tx1"/>
                </a:solidFill>
                <a:latin typeface="+mn-lt"/>
                <a:ea typeface="+mn-ea"/>
                <a:cs typeface="+mn-cs"/>
              </a:rPr>
              <a:t>one-time-only</a:t>
            </a:r>
            <a:r>
              <a:rPr lang="en-US" dirty="0" smtClean="0">
                <a:cs typeface="Arial" charset="0"/>
              </a:rPr>
              <a:t> set of activities that has a definite beginning and ending point in time. Projects vary in size and scope—from Boston’s “big dig” downtown traffic tunnel to a sorority’s holiday formal. </a:t>
            </a:r>
            <a:r>
              <a:rPr lang="en-US" b="1" dirty="0" smtClean="0">
                <a:cs typeface="Arial" charset="0"/>
              </a:rPr>
              <a:t>Project management </a:t>
            </a:r>
            <a:r>
              <a:rPr lang="en-US" dirty="0" smtClean="0">
                <a:cs typeface="Arial" charset="0"/>
              </a:rPr>
              <a:t>is the task of getting a project’s activities done on time, within budget, and according to specifications. </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xmlns="" val="727810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a:t>
            </a:r>
            <a:r>
              <a:rPr lang="en-US" sz="1200" i="1" kern="1200" dirty="0" smtClean="0">
                <a:solidFill>
                  <a:schemeClr val="tx1"/>
                </a:solidFill>
                <a:effectLst/>
                <a:latin typeface="+mn-lt"/>
                <a:ea typeface="+mn-ea"/>
                <a:cs typeface="+mn-cs"/>
              </a:rPr>
              <a:t>Production and Operations Management, </a:t>
            </a:r>
            <a:r>
              <a:rPr lang="en-US" sz="1200" kern="1200" dirty="0" smtClean="0">
                <a:solidFill>
                  <a:schemeClr val="tx1"/>
                </a:solidFill>
                <a:effectLst/>
                <a:latin typeface="+mn-lt"/>
                <a:ea typeface="+mn-ea"/>
                <a:cs typeface="+mn-cs"/>
              </a:rPr>
              <a:t>by R. S. Russell and B. W. Taylor III. Upper Saddle River, NJ: Prentice-Hall, 1996.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xmlns="" val="2053147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scenario </a:t>
            </a:r>
            <a:r>
              <a:rPr lang="en-US" dirty="0" smtClean="0">
                <a:cs typeface="Arial" charset="0"/>
              </a:rPr>
              <a:t>is a consistent view of what the future is likely to be. Developing</a:t>
            </a:r>
            <a:r>
              <a:rPr lang="en-US" baseline="0" dirty="0" smtClean="0">
                <a:cs typeface="Arial" charset="0"/>
              </a:rPr>
              <a:t> </a:t>
            </a:r>
            <a:r>
              <a:rPr lang="en-US" dirty="0" smtClean="0">
                <a:cs typeface="Arial" charset="0"/>
              </a:rPr>
              <a:t>scenarios can also be described as </a:t>
            </a:r>
            <a:r>
              <a:rPr lang="en-US" i="1" dirty="0" smtClean="0">
                <a:cs typeface="Arial" charset="0"/>
              </a:rPr>
              <a:t>contingency planning</a:t>
            </a:r>
            <a:r>
              <a:rPr lang="en-US" dirty="0" smtClean="0">
                <a:cs typeface="Arial" charset="0"/>
              </a:rPr>
              <a:t>; that is, if this event happens, then we need to take these actions.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xmlns="" val="686475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xmlns="" val="35675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PC-1 describes some popular forecasting techniques.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xmlns="" val="2015544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PC-1 describes some popular forecasting techniques.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xmlns="" val="130033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basic idea behind benchmarking is that managers can improve performance by analyzing and then copying the methods of the leaders in various fields. Organizations such as Nissan, Payless Shoe Source, the U.S. military, General Mills, United Airlines, and Volvo Construction Equipment have used benchmarking as a tool in improving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xmlns="" val="1963291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“Aiming High: Competitive Benchmarking for Superior Performance,” by Y. K. Shetty, from </a:t>
            </a:r>
            <a:r>
              <a:rPr lang="en-US" sz="1200" i="1" kern="1200" dirty="0" smtClean="0">
                <a:solidFill>
                  <a:schemeClr val="tx1"/>
                </a:solidFill>
                <a:effectLst/>
                <a:latin typeface="+mn-lt"/>
                <a:ea typeface="+mn-ea"/>
                <a:cs typeface="+mn-cs"/>
              </a:rPr>
              <a:t>Long Range Planning</a:t>
            </a:r>
            <a:r>
              <a:rPr lang="en-US" sz="1200" kern="1200" dirty="0" smtClean="0">
                <a:solidFill>
                  <a:schemeClr val="tx1"/>
                </a:solidFill>
                <a:effectLst/>
                <a:latin typeface="+mn-lt"/>
                <a:ea typeface="+mn-ea"/>
                <a:cs typeface="+mn-cs"/>
              </a:rPr>
              <a:t>, vol. 26, no. 1, 1993, pp. 39–44.</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xmlns="" val="6257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Before managers can organize and lead as goals are implemented, they must have </a:t>
            </a:r>
            <a:r>
              <a:rPr lang="en-US" b="1" dirty="0" smtClean="0">
                <a:cs typeface="Arial" charset="0"/>
              </a:rPr>
              <a:t>resources</a:t>
            </a:r>
            <a:r>
              <a:rPr lang="en-US" dirty="0" smtClean="0">
                <a:cs typeface="Arial" charset="0"/>
              </a:rPr>
              <a:t>, the assets of the organization (financial, physical, human, and intangible).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xmlns="" val="434403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budget </a:t>
            </a:r>
            <a:r>
              <a:rPr lang="en-US" dirty="0" smtClean="0">
                <a:cs typeface="Arial" charset="0"/>
              </a:rPr>
              <a:t>is a numerical plan for allocating resources to specific activities. Managers typically prepare budgets for revenues, expenses, and large capital expenditures such as equipment. It’s not unusual, though, for budgets to be used for improving time, space, and use of material resources.</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Budgeting </a:t>
            </a:r>
            <a:r>
              <a:rPr lang="en-US" sz="1200" kern="1200" dirty="0" smtClean="0">
                <a:solidFill>
                  <a:schemeClr val="tx1"/>
                </a:solidFill>
                <a:effectLst/>
                <a:latin typeface="+mn-lt"/>
                <a:ea typeface="+mn-ea"/>
                <a:cs typeface="+mn-cs"/>
              </a:rPr>
              <a:t>is the process of allocating resources to pay for designated future costs. There are two common approaches to setting budgets: incremental budgeting and zero-base budgeting.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xmlns="" val="135638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budget </a:t>
            </a:r>
            <a:r>
              <a:rPr lang="en-US" dirty="0" smtClean="0">
                <a:cs typeface="Arial" charset="0"/>
              </a:rPr>
              <a:t>is a numerical plan for allocating resources to specific activities. Managers typically prepare budgets for revenues, expenses, and large capital expenditures such as equipment. It’s not unusual, though, for budgets to be used for improving time, space, and use of material resources.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xmlns="" val="20680594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3/27/2017</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3/27/2017</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xmlns=""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3/27/2017</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435875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3/27/2017</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3/27/2017</a:t>
            </a:fld>
            <a:endParaRPr lang="en-US" dirty="0"/>
          </a:p>
        </p:txBody>
      </p:sp>
    </p:spTree>
    <p:extLst>
      <p:ext uri="{BB962C8B-B14F-4D97-AF65-F5344CB8AC3E}">
        <p14:creationId xmlns:p14="http://schemas.microsoft.com/office/powerpoint/2010/main" xmlns=""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3/27/2017</a:t>
            </a:fld>
            <a:endParaRPr lang="en-US" dirty="0"/>
          </a:p>
        </p:txBody>
      </p:sp>
    </p:spTree>
    <p:extLst>
      <p:ext uri="{BB962C8B-B14F-4D97-AF65-F5344CB8AC3E}">
        <p14:creationId xmlns:p14="http://schemas.microsoft.com/office/powerpoint/2010/main" xmlns=""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3/27/2017</a:t>
            </a:fld>
            <a:endParaRPr lang="en-US" dirty="0"/>
          </a:p>
        </p:txBody>
      </p:sp>
    </p:spTree>
    <p:extLst>
      <p:ext uri="{BB962C8B-B14F-4D97-AF65-F5344CB8AC3E}">
        <p14:creationId xmlns:p14="http://schemas.microsoft.com/office/powerpoint/2010/main" xmlns=""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xmlns=""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3/27/2017</a:t>
            </a:fld>
            <a:endParaRPr lang="en-US" dirty="0"/>
          </a:p>
        </p:txBody>
      </p:sp>
    </p:spTree>
    <p:extLst>
      <p:ext uri="{BB962C8B-B14F-4D97-AF65-F5344CB8AC3E}">
        <p14:creationId xmlns:p14="http://schemas.microsoft.com/office/powerpoint/2010/main" xmlns=""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3/27/2017</a:t>
            </a:fld>
            <a:endParaRPr lang="en-US" dirty="0"/>
          </a:p>
        </p:txBody>
      </p:sp>
    </p:spTree>
    <p:extLst>
      <p:ext uri="{BB962C8B-B14F-4D97-AF65-F5344CB8AC3E}">
        <p14:creationId xmlns:p14="http://schemas.microsoft.com/office/powerpoint/2010/main" xmlns=""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3/27/2017</a:t>
            </a:fld>
            <a:endParaRPr lang="en-US" dirty="0"/>
          </a:p>
        </p:txBody>
      </p:sp>
    </p:spTree>
    <p:extLst>
      <p:ext uri="{BB962C8B-B14F-4D97-AF65-F5344CB8AC3E}">
        <p14:creationId xmlns:p14="http://schemas.microsoft.com/office/powerpoint/2010/main" xmlns=""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3/27/2017</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18A</a:t>
            </a:r>
          </a:p>
        </p:txBody>
      </p:sp>
      <p:sp>
        <p:nvSpPr>
          <p:cNvPr id="4" name="Text Placeholder 3"/>
          <p:cNvSpPr>
            <a:spLocks noGrp="1"/>
          </p:cNvSpPr>
          <p:nvPr>
            <p:ph type="body" sz="quarter" idx="15"/>
          </p:nvPr>
        </p:nvSpPr>
        <p:spPr/>
        <p:txBody>
          <a:bodyPr/>
          <a:lstStyle/>
          <a:p>
            <a:r>
              <a:rPr lang="en-US" dirty="0"/>
              <a:t>Planning and Control Techniques Module</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xmlns="" val="149204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Common Budgeting Approaches</a:t>
            </a:r>
            <a:endParaRPr lang="en-US" dirty="0"/>
          </a:p>
        </p:txBody>
      </p:sp>
      <p:sp>
        <p:nvSpPr>
          <p:cNvPr id="3" name="Content Placeholder 2"/>
          <p:cNvSpPr>
            <a:spLocks noGrp="1"/>
          </p:cNvSpPr>
          <p:nvPr>
            <p:ph idx="1"/>
          </p:nvPr>
        </p:nvSpPr>
        <p:spPr/>
        <p:txBody>
          <a:bodyPr/>
          <a:lstStyle/>
          <a:p>
            <a:r>
              <a:rPr lang="en-US" sz="2800" b="1" dirty="0" smtClean="0"/>
              <a:t>Incremental budgeting</a:t>
            </a:r>
            <a:r>
              <a:rPr lang="en-US" sz="2800" dirty="0" smtClean="0"/>
              <a:t>: process </a:t>
            </a:r>
            <a:r>
              <a:rPr lang="en-US" sz="2800" dirty="0"/>
              <a:t>starting with the current budget from which managers decide whether they need additional resources and the </a:t>
            </a:r>
            <a:r>
              <a:rPr lang="en-US" sz="2800" dirty="0" smtClean="0"/>
              <a:t>justification </a:t>
            </a:r>
            <a:r>
              <a:rPr lang="en-US" sz="2800" dirty="0"/>
              <a:t>for requesting </a:t>
            </a:r>
            <a:r>
              <a:rPr lang="en-US" sz="2800" dirty="0" smtClean="0"/>
              <a:t>it</a:t>
            </a:r>
          </a:p>
          <a:p>
            <a:r>
              <a:rPr lang="en-US" sz="2800" b="1" dirty="0" smtClean="0"/>
              <a:t>Zero-based budgeting</a:t>
            </a:r>
            <a:r>
              <a:rPr lang="en-US" sz="2800" dirty="0" smtClean="0"/>
              <a:t>: </a:t>
            </a:r>
            <a:r>
              <a:rPr lang="en-US" sz="2800" dirty="0"/>
              <a:t>Process starting with an established point of zero rather than using the current budget as the basis for adding, modifying, or subtracting </a:t>
            </a:r>
            <a:r>
              <a:rPr lang="en-US" sz="2800" dirty="0" smtClean="0"/>
              <a:t>resources</a:t>
            </a:r>
            <a:endParaRPr lang="en-US" sz="2800" dirty="0"/>
          </a:p>
        </p:txBody>
      </p:sp>
    </p:spTree>
    <p:extLst>
      <p:ext uri="{BB962C8B-B14F-4D97-AF65-F5344CB8AC3E}">
        <p14:creationId xmlns:p14="http://schemas.microsoft.com/office/powerpoint/2010/main" xmlns="" val="178754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PC-3</a:t>
            </a:r>
            <a:br>
              <a:rPr lang="en-US" dirty="0" smtClean="0"/>
            </a:br>
            <a:r>
              <a:rPr lang="en-US" dirty="0" smtClean="0"/>
              <a:t>Types of Budgets</a:t>
            </a:r>
            <a:endParaRPr lang="en-US" dirty="0"/>
          </a:p>
        </p:txBody>
      </p:sp>
      <p:pic>
        <p:nvPicPr>
          <p:cNvPr id="7" name="Picture 6" descr="Box in center of figure. Left end of box is labeled Variable Budget Takes into account the costs that vary with volume. Center of box is labeled OR. Right end of box is labeled Fixed Budget Assumes fixed level of sales or production. A thought bubble above the left end is labeled Cash Budget Forecasts cash on hand and how much will be needed. Thought bubble below left end is labeled Profit Budget Combines revenue and expense budgets of various units to determine each unit's profit contribution. Bubble above right end of box is labeled Revenue Budget Projects future sales. Bubble below right end is labeled Expense Budget Lists primary activities and allocates dollar amount to each."/>
          <p:cNvPicPr>
            <a:picLocks noChangeAspect="1"/>
          </p:cNvPicPr>
          <p:nvPr/>
        </p:nvPicPr>
        <p:blipFill>
          <a:blip r:embed="rId3" cstate="print"/>
          <a:stretch>
            <a:fillRect/>
          </a:stretch>
        </p:blipFill>
        <p:spPr>
          <a:xfrm>
            <a:off x="221899" y="1332369"/>
            <a:ext cx="8700202" cy="4634173"/>
          </a:xfrm>
          <a:prstGeom prst="rect">
            <a:avLst/>
          </a:prstGeom>
        </p:spPr>
      </p:pic>
      <p:sp>
        <p:nvSpPr>
          <p:cNvPr id="3" name="Text Placeholder 2"/>
          <p:cNvSpPr>
            <a:spLocks noGrp="1"/>
          </p:cNvSpPr>
          <p:nvPr>
            <p:ph type="body" sz="quarter" idx="13"/>
          </p:nvPr>
        </p:nvSpPr>
        <p:spPr/>
        <p:txBody>
          <a:bodyPr/>
          <a:lstStyle/>
          <a:p>
            <a:r>
              <a:rPr lang="en-US" sz="1600" dirty="0"/>
              <a:t>Exhibit PC-3 describes the </a:t>
            </a:r>
            <a:r>
              <a:rPr lang="en-US" sz="1600" dirty="0" smtClean="0"/>
              <a:t>different </a:t>
            </a:r>
            <a:r>
              <a:rPr lang="en-US" sz="1600" dirty="0"/>
              <a:t>types of budgets that managers might use</a:t>
            </a:r>
            <a:r>
              <a:rPr lang="en-US" sz="1600" dirty="0" smtClean="0"/>
              <a:t>.</a:t>
            </a:r>
            <a:endParaRPr lang="en-US" sz="1600" dirty="0"/>
          </a:p>
        </p:txBody>
      </p:sp>
    </p:spTree>
    <p:extLst>
      <p:ext uri="{BB962C8B-B14F-4D97-AF65-F5344CB8AC3E}">
        <p14:creationId xmlns:p14="http://schemas.microsoft.com/office/powerpoint/2010/main" xmlns="" val="49646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PC-4</a:t>
            </a:r>
            <a:br>
              <a:rPr lang="en-US" dirty="0" smtClean="0"/>
            </a:br>
            <a:r>
              <a:rPr lang="en-US" dirty="0" smtClean="0"/>
              <a:t>How to Improve Budgeting</a:t>
            </a:r>
            <a:endParaRPr lang="en-US" dirty="0"/>
          </a:p>
        </p:txBody>
      </p:sp>
      <p:graphicFrame>
        <p:nvGraphicFramePr>
          <p:cNvPr id="5" name="Table 4" descr="Header: Suggestion"/>
          <p:cNvGraphicFramePr>
            <a:graphicFrameLocks noGrp="1"/>
          </p:cNvGraphicFramePr>
          <p:nvPr>
            <p:extLst>
              <p:ext uri="{D42A27DB-BD31-4B8C-83A1-F6EECF244321}">
                <p14:modId xmlns:p14="http://schemas.microsoft.com/office/powerpoint/2010/main" xmlns="" val="20012762"/>
              </p:ext>
            </p:extLst>
          </p:nvPr>
        </p:nvGraphicFramePr>
        <p:xfrm>
          <a:off x="419100" y="1859280"/>
          <a:ext cx="8305800" cy="3246120"/>
        </p:xfrm>
        <a:graphic>
          <a:graphicData uri="http://schemas.openxmlformats.org/drawingml/2006/table">
            <a:tbl>
              <a:tblPr firstRow="1" bandRow="1">
                <a:tableStyleId>{3B4B98B0-60AC-42C2-AFA5-B58CD77FA1E5}</a:tableStyleId>
              </a:tblPr>
              <a:tblGrid>
                <a:gridCol w="8305800"/>
              </a:tblGrid>
              <a:tr h="364878">
                <a:tc>
                  <a:txBody>
                    <a:bodyPr/>
                    <a:lstStyle/>
                    <a:p>
                      <a:r>
                        <a:rPr lang="en-US" dirty="0" smtClean="0"/>
                        <a:t>Suggestion</a:t>
                      </a:r>
                      <a:endParaRPr lang="en-US" dirty="0"/>
                    </a:p>
                  </a:txBody>
                  <a:tcPr/>
                </a:tc>
              </a:tr>
              <a:tr h="364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Collaborate and communicate.</a:t>
                      </a:r>
                      <a:endParaRPr lang="en-US" dirty="0" smtClean="0"/>
                    </a:p>
                  </a:txBody>
                  <a:tcPr/>
                </a:tc>
              </a:tr>
              <a:tr h="364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Be flexible.</a:t>
                      </a:r>
                      <a:endParaRPr lang="en-US" dirty="0" smtClean="0"/>
                    </a:p>
                  </a:txBody>
                  <a:tcPr/>
                </a:tc>
              </a:tr>
              <a:tr h="364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Goals should drive budgets—budgets should not determine goals.</a:t>
                      </a:r>
                      <a:endParaRPr lang="en-US" dirty="0" smtClean="0"/>
                    </a:p>
                  </a:txBody>
                  <a:tcPr/>
                </a:tc>
              </a:tr>
              <a:tr h="364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Coordinate budgeting throughout the organization.</a:t>
                      </a:r>
                      <a:endParaRPr lang="en-US" dirty="0" smtClean="0"/>
                    </a:p>
                  </a:txBody>
                  <a:tcPr/>
                </a:tc>
              </a:tr>
              <a:tr h="364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Use budgeting/planning software when appropriate.</a:t>
                      </a:r>
                      <a:endParaRPr lang="en-US" dirty="0" smtClean="0"/>
                    </a:p>
                  </a:txBody>
                  <a:tcPr/>
                </a:tc>
              </a:tr>
              <a:tr h="3648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Remember that budgets are tools.</a:t>
                      </a:r>
                      <a:endParaRPr lang="en-US" dirty="0" smtClean="0"/>
                    </a:p>
                  </a:txBody>
                  <a:tcPr/>
                </a:tc>
              </a:tr>
              <a:tr h="685800">
                <a:tc>
                  <a:txBody>
                    <a:bodyPr/>
                    <a:lstStyle/>
                    <a:p>
                      <a:r>
                        <a:rPr lang="en-US" sz="1800" kern="1200" dirty="0" smtClean="0">
                          <a:solidFill>
                            <a:schemeClr val="tx1"/>
                          </a:solidFill>
                          <a:effectLst/>
                          <a:latin typeface="+mn-lt"/>
                          <a:ea typeface="+mn-ea"/>
                          <a:cs typeface="+mn-cs"/>
                        </a:rPr>
                        <a:t>Remember that profits result from smart management, not because you budgeted for them.</a:t>
                      </a:r>
                      <a:endParaRPr lang="en-US" dirty="0" smtClean="0"/>
                    </a:p>
                  </a:txBody>
                  <a:tcPr/>
                </a:tc>
              </a:tr>
            </a:tbl>
          </a:graphicData>
        </a:graphic>
      </p:graphicFrame>
    </p:spTree>
    <p:extLst>
      <p:ext uri="{BB962C8B-B14F-4D97-AF65-F5344CB8AC3E}">
        <p14:creationId xmlns:p14="http://schemas.microsoft.com/office/powerpoint/2010/main" xmlns="" val="71216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3" name="Content Placeholder 2"/>
          <p:cNvSpPr>
            <a:spLocks noGrp="1"/>
          </p:cNvSpPr>
          <p:nvPr>
            <p:ph idx="1"/>
          </p:nvPr>
        </p:nvSpPr>
        <p:spPr/>
        <p:txBody>
          <a:bodyPr/>
          <a:lstStyle/>
          <a:p>
            <a:r>
              <a:rPr lang="en-US" sz="2800" b="1" dirty="0" smtClean="0"/>
              <a:t>Scheduling</a:t>
            </a:r>
            <a:r>
              <a:rPr lang="en-US" sz="2800" dirty="0" smtClean="0"/>
              <a:t>: detailing </a:t>
            </a:r>
            <a:r>
              <a:rPr lang="en-US" sz="2800" dirty="0"/>
              <a:t>what activities have to be</a:t>
            </a:r>
            <a:br>
              <a:rPr lang="en-US" sz="2800" dirty="0"/>
            </a:br>
            <a:r>
              <a:rPr lang="en-US" sz="2800" dirty="0"/>
              <a:t>done, the order in which they are to be completed, who is to do each, and when they are to be </a:t>
            </a:r>
            <a:r>
              <a:rPr lang="en-US" sz="2800" dirty="0" smtClean="0"/>
              <a:t>completed</a:t>
            </a:r>
          </a:p>
          <a:p>
            <a:pPr lvl="1"/>
            <a:r>
              <a:rPr lang="en-US" sz="2800" b="1" dirty="0" smtClean="0"/>
              <a:t>Gantt chart</a:t>
            </a:r>
            <a:r>
              <a:rPr lang="en-US" sz="2800" dirty="0" smtClean="0"/>
              <a:t>: a </a:t>
            </a:r>
            <a:r>
              <a:rPr lang="en-US" sz="2800" dirty="0"/>
              <a:t>scheduling chart developed by Henry Gantt that shows actual and planned output over a period of </a:t>
            </a:r>
            <a:r>
              <a:rPr lang="en-US" sz="2800" dirty="0" smtClean="0"/>
              <a:t>time</a:t>
            </a:r>
            <a:endParaRPr lang="en-US" sz="2800" dirty="0"/>
          </a:p>
        </p:txBody>
      </p:sp>
    </p:spTree>
    <p:extLst>
      <p:ext uri="{BB962C8B-B14F-4D97-AF65-F5344CB8AC3E}">
        <p14:creationId xmlns:p14="http://schemas.microsoft.com/office/powerpoint/2010/main" xmlns="" val="91656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PC-5</a:t>
            </a:r>
            <a:br>
              <a:rPr lang="en-US" dirty="0" smtClean="0"/>
            </a:br>
            <a:r>
              <a:rPr lang="en-US" dirty="0" smtClean="0"/>
              <a:t>A Gantt Chart</a:t>
            </a:r>
            <a:endParaRPr lang="en-US" dirty="0"/>
          </a:p>
        </p:txBody>
      </p:sp>
      <p:pic>
        <p:nvPicPr>
          <p:cNvPr id="6" name="Picture 5" descr="Sample of a Gantt chart. A  bar graph with time on the horizontal axis and the activities to be scheduled on the vertical axis. The bars show output, both planned and actual, over a period of time. "/>
          <p:cNvPicPr>
            <a:picLocks noChangeAspect="1"/>
          </p:cNvPicPr>
          <p:nvPr/>
        </p:nvPicPr>
        <p:blipFill>
          <a:blip r:embed="rId3" cstate="print"/>
          <a:stretch>
            <a:fillRect/>
          </a:stretch>
        </p:blipFill>
        <p:spPr>
          <a:xfrm>
            <a:off x="134462" y="1507183"/>
            <a:ext cx="8875076" cy="4055417"/>
          </a:xfrm>
          <a:prstGeom prst="rect">
            <a:avLst/>
          </a:prstGeom>
        </p:spPr>
      </p:pic>
      <p:sp>
        <p:nvSpPr>
          <p:cNvPr id="3" name="Text Placeholder 2"/>
          <p:cNvSpPr>
            <a:spLocks noGrp="1"/>
          </p:cNvSpPr>
          <p:nvPr>
            <p:ph type="body" sz="quarter" idx="13"/>
          </p:nvPr>
        </p:nvSpPr>
        <p:spPr/>
        <p:txBody>
          <a:bodyPr/>
          <a:lstStyle/>
          <a:p>
            <a:r>
              <a:rPr lang="en-US" sz="1600" dirty="0">
                <a:cs typeface="Arial" charset="0"/>
              </a:rPr>
              <a:t>Exhibit PC-5 depicts a simplified Gantt chart for book </a:t>
            </a:r>
            <a:r>
              <a:rPr lang="en-US" sz="1600" dirty="0" smtClean="0">
                <a:cs typeface="Arial" charset="0"/>
              </a:rPr>
              <a:t>production.</a:t>
            </a:r>
            <a:endParaRPr lang="en-US" sz="1600" dirty="0"/>
          </a:p>
        </p:txBody>
      </p:sp>
    </p:spTree>
    <p:extLst>
      <p:ext uri="{BB962C8B-B14F-4D97-AF65-F5344CB8AC3E}">
        <p14:creationId xmlns:p14="http://schemas.microsoft.com/office/powerpoint/2010/main" xmlns="" val="81460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Charts</a:t>
            </a:r>
            <a:endParaRPr lang="en-US" dirty="0"/>
          </a:p>
        </p:txBody>
      </p:sp>
      <p:sp>
        <p:nvSpPr>
          <p:cNvPr id="3" name="Content Placeholder 2"/>
          <p:cNvSpPr>
            <a:spLocks noGrp="1"/>
          </p:cNvSpPr>
          <p:nvPr>
            <p:ph idx="1"/>
          </p:nvPr>
        </p:nvSpPr>
        <p:spPr/>
        <p:txBody>
          <a:bodyPr/>
          <a:lstStyle/>
          <a:p>
            <a:r>
              <a:rPr lang="en-US" sz="2800" b="1" dirty="0" smtClean="0"/>
              <a:t>Load chart</a:t>
            </a:r>
            <a:r>
              <a:rPr lang="en-US" sz="2800" dirty="0" smtClean="0"/>
              <a:t>: a modified </a:t>
            </a:r>
            <a:r>
              <a:rPr lang="en-US" sz="2800" dirty="0"/>
              <a:t>Gantt chart that schedules capacity by entire departments or </a:t>
            </a:r>
            <a:r>
              <a:rPr lang="en-US" sz="2800" dirty="0" smtClean="0"/>
              <a:t>specific resources</a:t>
            </a:r>
            <a:endParaRPr lang="en-US" sz="2800" dirty="0"/>
          </a:p>
        </p:txBody>
      </p:sp>
    </p:spTree>
    <p:extLst>
      <p:ext uri="{BB962C8B-B14F-4D97-AF65-F5344CB8AC3E}">
        <p14:creationId xmlns:p14="http://schemas.microsoft.com/office/powerpoint/2010/main" xmlns="" val="959537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PC-6</a:t>
            </a:r>
            <a:br>
              <a:rPr lang="en-US" dirty="0" smtClean="0"/>
            </a:br>
            <a:r>
              <a:rPr lang="en-US" dirty="0" smtClean="0"/>
              <a:t>A Load Chart</a:t>
            </a:r>
            <a:endParaRPr lang="en-US" dirty="0"/>
          </a:p>
        </p:txBody>
      </p:sp>
      <p:pic>
        <p:nvPicPr>
          <p:cNvPr id="7" name="Picture 6" descr="Sample of a load chart. A  bar graph with time on the horizontal axis and the departments or specific resources to be scheduled on the vertical axis. The bars show output, both planned and actual, over a period of time. &#10;"/>
          <p:cNvPicPr>
            <a:picLocks noChangeAspect="1"/>
          </p:cNvPicPr>
          <p:nvPr/>
        </p:nvPicPr>
        <p:blipFill>
          <a:blip r:embed="rId3" cstate="print"/>
          <a:stretch>
            <a:fillRect/>
          </a:stretch>
        </p:blipFill>
        <p:spPr>
          <a:xfrm>
            <a:off x="190524" y="1603385"/>
            <a:ext cx="8762952" cy="3651231"/>
          </a:xfrm>
          <a:prstGeom prst="rect">
            <a:avLst/>
          </a:prstGeom>
        </p:spPr>
      </p:pic>
      <p:sp>
        <p:nvSpPr>
          <p:cNvPr id="3" name="Text Placeholder 2"/>
          <p:cNvSpPr>
            <a:spLocks noGrp="1"/>
          </p:cNvSpPr>
          <p:nvPr>
            <p:ph type="body" sz="quarter" idx="13"/>
          </p:nvPr>
        </p:nvSpPr>
        <p:spPr/>
        <p:txBody>
          <a:bodyPr/>
          <a:lstStyle/>
          <a:p>
            <a:r>
              <a:rPr lang="en-US" sz="1600" dirty="0"/>
              <a:t>Exhibit PC-6 shows a load chart for six production editors at the same publishing </a:t>
            </a:r>
            <a:r>
              <a:rPr lang="en-US" sz="1600" dirty="0" smtClean="0"/>
              <a:t>company.</a:t>
            </a:r>
            <a:endParaRPr lang="en-US" sz="1600" dirty="0"/>
          </a:p>
        </p:txBody>
      </p:sp>
    </p:spTree>
    <p:extLst>
      <p:ext uri="{BB962C8B-B14F-4D97-AF65-F5344CB8AC3E}">
        <p14:creationId xmlns:p14="http://schemas.microsoft.com/office/powerpoint/2010/main" xmlns="" val="1089765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Network Analysis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t>PERT network</a:t>
            </a:r>
            <a:r>
              <a:rPr lang="en-US" sz="2800" dirty="0" smtClean="0"/>
              <a:t>: a flowchart </a:t>
            </a:r>
            <a:r>
              <a:rPr lang="en-US" sz="2800" dirty="0"/>
              <a:t>diagram showing the sequence of activities needed to complete a project and the time or cost associated with </a:t>
            </a:r>
            <a:r>
              <a:rPr lang="en-US" sz="2800" dirty="0" smtClean="0"/>
              <a:t>each</a:t>
            </a:r>
          </a:p>
          <a:p>
            <a:pPr lvl="1"/>
            <a:r>
              <a:rPr lang="en-US" sz="2800" b="1" dirty="0" smtClean="0"/>
              <a:t>Events</a:t>
            </a:r>
            <a:r>
              <a:rPr lang="en-US" sz="2800" dirty="0" smtClean="0"/>
              <a:t>: end </a:t>
            </a:r>
            <a:r>
              <a:rPr lang="en-US" sz="2800" dirty="0"/>
              <a:t>points that represent the completion of major activities in a PERT </a:t>
            </a:r>
            <a:r>
              <a:rPr lang="en-US" sz="2800" dirty="0" smtClean="0"/>
              <a:t>network</a:t>
            </a:r>
          </a:p>
          <a:p>
            <a:pPr lvl="1"/>
            <a:r>
              <a:rPr lang="en-US" sz="2800" dirty="0" smtClean="0"/>
              <a:t> </a:t>
            </a:r>
            <a:r>
              <a:rPr lang="en-US" sz="2800" b="1" dirty="0" smtClean="0"/>
              <a:t>Activities</a:t>
            </a:r>
            <a:r>
              <a:rPr lang="en-US" sz="2800" dirty="0" smtClean="0"/>
              <a:t>: the </a:t>
            </a:r>
            <a:r>
              <a:rPr lang="en-US" sz="2800" dirty="0"/>
              <a:t>time or resources needed to progress from one event to another in a PERT </a:t>
            </a:r>
            <a:r>
              <a:rPr lang="en-US" sz="2800" dirty="0" smtClean="0"/>
              <a:t>network</a:t>
            </a:r>
            <a:endParaRPr lang="en-US" sz="2800" dirty="0"/>
          </a:p>
        </p:txBody>
      </p:sp>
    </p:spTree>
    <p:extLst>
      <p:ext uri="{BB962C8B-B14F-4D97-AF65-F5344CB8AC3E}">
        <p14:creationId xmlns:p14="http://schemas.microsoft.com/office/powerpoint/2010/main" xmlns="" val="34755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PERT Network Analysis </a:t>
            </a:r>
            <a:r>
              <a:rPr lang="en-US" sz="1800" b="0" dirty="0" smtClean="0"/>
              <a:t>(2 of 2)</a:t>
            </a:r>
            <a:endParaRPr lang="en-US" sz="1800" b="0" dirty="0"/>
          </a:p>
        </p:txBody>
      </p:sp>
      <p:sp>
        <p:nvSpPr>
          <p:cNvPr id="3" name="Content Placeholder 2"/>
          <p:cNvSpPr>
            <a:spLocks noGrp="1"/>
          </p:cNvSpPr>
          <p:nvPr>
            <p:ph idx="1"/>
          </p:nvPr>
        </p:nvSpPr>
        <p:spPr/>
        <p:txBody>
          <a:bodyPr/>
          <a:lstStyle/>
          <a:p>
            <a:r>
              <a:rPr lang="en-US" sz="2800" b="1" dirty="0" smtClean="0"/>
              <a:t>Slack time</a:t>
            </a:r>
            <a:r>
              <a:rPr lang="en-US" sz="2800" dirty="0" smtClean="0"/>
              <a:t>: the </a:t>
            </a:r>
            <a:r>
              <a:rPr lang="en-US" sz="2800" dirty="0"/>
              <a:t>amount of time an individual activity can be delayed without delaying the whole </a:t>
            </a:r>
            <a:r>
              <a:rPr lang="en-US" sz="2800" dirty="0" smtClean="0"/>
              <a:t>project</a:t>
            </a:r>
          </a:p>
          <a:p>
            <a:r>
              <a:rPr lang="en-US" sz="2800" b="1" dirty="0" smtClean="0"/>
              <a:t>Critical path</a:t>
            </a:r>
            <a:r>
              <a:rPr lang="en-US" sz="2800" dirty="0" smtClean="0"/>
              <a:t>: the </a:t>
            </a:r>
            <a:r>
              <a:rPr lang="en-US" sz="2800" dirty="0"/>
              <a:t>longest sequence of activities in a PERT </a:t>
            </a:r>
            <a:r>
              <a:rPr lang="en-US" sz="2800" dirty="0" smtClean="0"/>
              <a:t>network</a:t>
            </a:r>
            <a:endParaRPr lang="en-US" sz="2800" dirty="0"/>
          </a:p>
        </p:txBody>
      </p:sp>
    </p:spTree>
    <p:extLst>
      <p:ext uri="{BB962C8B-B14F-4D97-AF65-F5344CB8AC3E}">
        <p14:creationId xmlns:p14="http://schemas.microsoft.com/office/powerpoint/2010/main" xmlns="" val="72498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PC-7</a:t>
            </a:r>
            <a:br>
              <a:rPr lang="en-US" dirty="0" smtClean="0"/>
            </a:br>
            <a:r>
              <a:rPr lang="en-US" dirty="0" smtClean="0"/>
              <a:t>Steps </a:t>
            </a:r>
            <a:r>
              <a:rPr lang="en-US" dirty="0"/>
              <a:t>in Developing a PERT </a:t>
            </a:r>
            <a:r>
              <a:rPr lang="en-US" dirty="0" smtClean="0"/>
              <a:t>Network</a:t>
            </a:r>
            <a:endParaRPr lang="en-US" dirty="0"/>
          </a:p>
        </p:txBody>
      </p:sp>
      <p:graphicFrame>
        <p:nvGraphicFramePr>
          <p:cNvPr id="5" name="Table 4" descr="Header: Step"/>
          <p:cNvGraphicFramePr>
            <a:graphicFrameLocks noGrp="1"/>
          </p:cNvGraphicFramePr>
          <p:nvPr>
            <p:extLst>
              <p:ext uri="{D42A27DB-BD31-4B8C-83A1-F6EECF244321}">
                <p14:modId xmlns:p14="http://schemas.microsoft.com/office/powerpoint/2010/main" xmlns="" val="91271270"/>
              </p:ext>
            </p:extLst>
          </p:nvPr>
        </p:nvGraphicFramePr>
        <p:xfrm>
          <a:off x="190500" y="1371600"/>
          <a:ext cx="8763000" cy="4907281"/>
        </p:xfrm>
        <a:graphic>
          <a:graphicData uri="http://schemas.openxmlformats.org/drawingml/2006/table">
            <a:tbl>
              <a:tblPr firstRow="1" bandRow="1">
                <a:tableStyleId>{3B4B98B0-60AC-42C2-AFA5-B58CD77FA1E5}</a:tableStyleId>
              </a:tblPr>
              <a:tblGrid>
                <a:gridCol w="8763000"/>
              </a:tblGrid>
              <a:tr h="415883">
                <a:tc>
                  <a:txBody>
                    <a:bodyPr/>
                    <a:lstStyle/>
                    <a:p>
                      <a:r>
                        <a:rPr lang="en-US" sz="1600" b="0" i="0" dirty="0" smtClean="0"/>
                        <a:t>Step</a:t>
                      </a:r>
                      <a:endParaRPr lang="en-US" sz="1600" b="0" i="0" dirty="0"/>
                    </a:p>
                  </a:txBody>
                  <a:tcPr/>
                </a:tc>
              </a:tr>
              <a:tr h="650918">
                <a:tc>
                  <a:txBody>
                    <a:bodyPr/>
                    <a:lstStyle/>
                    <a:p>
                      <a:r>
                        <a:rPr lang="en-US" sz="1600" b="0" i="0" kern="1200" dirty="0" smtClean="0">
                          <a:solidFill>
                            <a:schemeClr val="tx1"/>
                          </a:solidFill>
                          <a:effectLst/>
                          <a:latin typeface="+mn-lt"/>
                          <a:ea typeface="+mn-ea"/>
                          <a:cs typeface="+mn-cs"/>
                        </a:rPr>
                        <a:t>1. Identify every significant activity that must be achieved for a project to be completed. The accomplishment of each activity results in a set of events or outcomes.</a:t>
                      </a:r>
                      <a:endParaRPr lang="en-US" sz="1600" b="0" i="0" dirty="0"/>
                    </a:p>
                  </a:txBody>
                  <a:tcPr/>
                </a:tc>
              </a:tr>
              <a:tr h="346118">
                <a:tc>
                  <a:txBody>
                    <a:bodyPr/>
                    <a:lstStyle/>
                    <a:p>
                      <a:r>
                        <a:rPr lang="en-US" sz="1600" b="0" i="0" kern="1200" dirty="0" smtClean="0">
                          <a:solidFill>
                            <a:schemeClr val="tx1"/>
                          </a:solidFill>
                          <a:effectLst/>
                          <a:latin typeface="+mn-lt"/>
                          <a:ea typeface="+mn-ea"/>
                          <a:cs typeface="+mn-cs"/>
                        </a:rPr>
                        <a:t>2.</a:t>
                      </a:r>
                      <a:r>
                        <a:rPr lang="en-US" sz="1600" b="0" i="0" kern="1200" baseline="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Determine the order in which these events must be completed.</a:t>
                      </a:r>
                      <a:endParaRPr lang="en-US" sz="1600" b="0" i="0" kern="1200" dirty="0">
                        <a:solidFill>
                          <a:schemeClr val="tx1"/>
                        </a:solidFill>
                        <a:effectLst/>
                        <a:latin typeface="+mn-lt"/>
                        <a:ea typeface="+mn-ea"/>
                        <a:cs typeface="+mn-cs"/>
                      </a:endParaRPr>
                    </a:p>
                  </a:txBody>
                  <a:tcPr/>
                </a:tc>
              </a:tr>
              <a:tr h="873082">
                <a:tc>
                  <a:txBody>
                    <a:bodyPr/>
                    <a:lstStyle/>
                    <a:p>
                      <a:r>
                        <a:rPr lang="en-US" sz="1600" b="0" i="0" kern="1200" dirty="0" smtClean="0">
                          <a:solidFill>
                            <a:schemeClr val="tx1"/>
                          </a:solidFill>
                          <a:effectLst/>
                          <a:latin typeface="+mn-lt"/>
                          <a:ea typeface="+mn-ea"/>
                          <a:cs typeface="+mn-cs"/>
                        </a:rPr>
                        <a:t>3. Diagram the ow of activities from start to finish, identifying each activity and its relationship to all other activities. Use circles to indicate events and arrows to represent activities. This results in a flowchart diagram called a PERT network.</a:t>
                      </a:r>
                      <a:endParaRPr lang="en-US" sz="1600" b="0" i="0" kern="1200" dirty="0">
                        <a:solidFill>
                          <a:schemeClr val="tx1"/>
                        </a:solidFill>
                        <a:effectLst/>
                        <a:latin typeface="+mn-lt"/>
                        <a:ea typeface="+mn-ea"/>
                        <a:cs typeface="+mn-cs"/>
                      </a:endParaRPr>
                    </a:p>
                  </a:txBody>
                  <a:tcPr/>
                </a:tc>
              </a:tr>
              <a:tr h="4158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mn-lt"/>
                          <a:ea typeface="+mn-ea"/>
                          <a:cs typeface="+mn-cs"/>
                        </a:rPr>
                        <a:t>4. Compute a time estimate for completing each activity. This is done with a weighted average that uses an optimistic time estimate (</a:t>
                      </a:r>
                      <a:r>
                        <a:rPr lang="en-US" sz="1600" b="0" i="1" kern="1200" dirty="0" smtClean="0">
                          <a:solidFill>
                            <a:schemeClr val="tx1"/>
                          </a:solidFill>
                          <a:effectLst/>
                          <a:latin typeface="+mn-lt"/>
                          <a:ea typeface="+mn-ea"/>
                          <a:cs typeface="+mn-cs"/>
                        </a:rPr>
                        <a:t>t</a:t>
                      </a:r>
                      <a:r>
                        <a:rPr lang="en-US" sz="1600" b="0" i="1" kern="1200" baseline="-25000" dirty="0" smtClean="0">
                          <a:solidFill>
                            <a:schemeClr val="tx1"/>
                          </a:solidFill>
                          <a:effectLst/>
                          <a:latin typeface="+mn-lt"/>
                          <a:ea typeface="+mn-ea"/>
                          <a:cs typeface="+mn-cs"/>
                        </a:rPr>
                        <a:t>o</a:t>
                      </a:r>
                      <a:r>
                        <a:rPr lang="en-US" sz="1600" b="0" i="0" kern="1200" dirty="0" smtClean="0">
                          <a:solidFill>
                            <a:schemeClr val="tx1"/>
                          </a:solidFill>
                          <a:effectLst/>
                          <a:latin typeface="+mn-lt"/>
                          <a:ea typeface="+mn-ea"/>
                          <a:cs typeface="+mn-cs"/>
                        </a:rPr>
                        <a:t>) of how long the activity would take under ideal conditions, a most likely estimate (</a:t>
                      </a:r>
                      <a:r>
                        <a:rPr lang="en-US" sz="1600" b="0" i="1" kern="1200" dirty="0" smtClean="0">
                          <a:solidFill>
                            <a:schemeClr val="tx1"/>
                          </a:solidFill>
                          <a:effectLst/>
                          <a:latin typeface="+mn-lt"/>
                          <a:ea typeface="+mn-ea"/>
                          <a:cs typeface="+mn-cs"/>
                        </a:rPr>
                        <a:t>t</a:t>
                      </a:r>
                      <a:r>
                        <a:rPr lang="en-US" sz="1600" b="0" i="1" kern="1200" baseline="-25000" dirty="0" smtClean="0">
                          <a:solidFill>
                            <a:schemeClr val="tx1"/>
                          </a:solidFill>
                          <a:effectLst/>
                          <a:latin typeface="+mn-lt"/>
                          <a:ea typeface="+mn-ea"/>
                          <a:cs typeface="+mn-cs"/>
                        </a:rPr>
                        <a:t>m</a:t>
                      </a:r>
                      <a:r>
                        <a:rPr lang="en-US" sz="1600" b="0" i="0" kern="1200" dirty="0" smtClean="0">
                          <a:solidFill>
                            <a:schemeClr val="tx1"/>
                          </a:solidFill>
                          <a:effectLst/>
                          <a:latin typeface="+mn-lt"/>
                          <a:ea typeface="+mn-ea"/>
                          <a:cs typeface="+mn-cs"/>
                        </a:rPr>
                        <a:t>) of the time the activity normally should take, and a pessimistic estimate (</a:t>
                      </a:r>
                      <a:r>
                        <a:rPr lang="en-US" sz="1600" b="0" i="1" kern="1200" dirty="0" smtClean="0">
                          <a:solidFill>
                            <a:schemeClr val="tx1"/>
                          </a:solidFill>
                          <a:effectLst/>
                          <a:latin typeface="+mn-lt"/>
                          <a:ea typeface="+mn-ea"/>
                          <a:cs typeface="+mn-cs"/>
                        </a:rPr>
                        <a:t>t</a:t>
                      </a:r>
                      <a:r>
                        <a:rPr lang="en-US" sz="1600" b="0" i="1" kern="1200" baseline="-25000" dirty="0" smtClean="0">
                          <a:solidFill>
                            <a:schemeClr val="tx1"/>
                          </a:solidFill>
                          <a:effectLst/>
                          <a:latin typeface="+mn-lt"/>
                          <a:ea typeface="+mn-ea"/>
                          <a:cs typeface="+mn-cs"/>
                        </a:rPr>
                        <a:t>p</a:t>
                      </a:r>
                      <a:r>
                        <a:rPr lang="en-US" sz="1600" b="0" i="0" kern="1200" dirty="0" smtClean="0">
                          <a:solidFill>
                            <a:schemeClr val="tx1"/>
                          </a:solidFill>
                          <a:effectLst/>
                          <a:latin typeface="+mn-lt"/>
                          <a:ea typeface="+mn-ea"/>
                          <a:cs typeface="+mn-cs"/>
                        </a:rPr>
                        <a:t>) that represents the time that an activity should take under the worst possible conditions. The formula for calculating the expected time (</a:t>
                      </a:r>
                      <a:r>
                        <a:rPr lang="en-US" sz="1600" b="0" i="1" kern="1200" dirty="0" smtClean="0">
                          <a:solidFill>
                            <a:schemeClr val="tx1"/>
                          </a:solidFill>
                          <a:effectLst/>
                          <a:latin typeface="+mn-lt"/>
                          <a:ea typeface="+mn-ea"/>
                          <a:cs typeface="+mn-cs"/>
                        </a:rPr>
                        <a:t>t</a:t>
                      </a:r>
                      <a:r>
                        <a:rPr lang="en-US" sz="1600" b="0" i="1" kern="1200" baseline="-25000" dirty="0" smtClean="0">
                          <a:solidFill>
                            <a:schemeClr val="tx1"/>
                          </a:solidFill>
                          <a:effectLst/>
                          <a:latin typeface="+mn-lt"/>
                          <a:ea typeface="+mn-ea"/>
                          <a:cs typeface="+mn-cs"/>
                        </a:rPr>
                        <a:t>e</a:t>
                      </a:r>
                      <a:r>
                        <a:rPr lang="en-US" sz="1600" b="0" i="0" kern="1200" dirty="0" smtClean="0">
                          <a:solidFill>
                            <a:schemeClr val="tx1"/>
                          </a:solidFill>
                          <a:effectLst/>
                          <a:latin typeface="+mn-lt"/>
                          <a:ea typeface="+mn-ea"/>
                          <a:cs typeface="+mn-cs"/>
                        </a:rPr>
                        <a:t>) is then </a:t>
                      </a:r>
                    </a:p>
                    <a:p>
                      <a:r>
                        <a:rPr lang="mr-IN" sz="1600" b="0" i="1" kern="1200" dirty="0" smtClean="0">
                          <a:solidFill>
                            <a:schemeClr val="tx1"/>
                          </a:solidFill>
                          <a:effectLst/>
                          <a:latin typeface="+mn-lt"/>
                          <a:ea typeface="+mn-ea"/>
                          <a:cs typeface="+mn-cs"/>
                        </a:rPr>
                        <a:t>t</a:t>
                      </a:r>
                      <a:r>
                        <a:rPr lang="mr-IN" sz="1600" b="0" i="1" kern="1200" baseline="-25000" dirty="0" smtClean="0">
                          <a:solidFill>
                            <a:schemeClr val="tx1"/>
                          </a:solidFill>
                          <a:effectLst/>
                          <a:latin typeface="+mn-lt"/>
                          <a:ea typeface="+mn-ea"/>
                          <a:cs typeface="+mn-cs"/>
                        </a:rPr>
                        <a:t>e</a:t>
                      </a:r>
                      <a:r>
                        <a:rPr lang="mr-IN" sz="1600" b="0" i="0" kern="1200" dirty="0" smtClean="0">
                          <a:solidFill>
                            <a:schemeClr val="tx1"/>
                          </a:solidFill>
                          <a:effectLst/>
                          <a:latin typeface="+mn-lt"/>
                          <a:ea typeface="+mn-ea"/>
                          <a:cs typeface="+mn-cs"/>
                        </a:rPr>
                        <a:t> =</a:t>
                      </a:r>
                      <a:r>
                        <a:rPr lang="en-US" sz="1600" b="0" i="0" kern="1200" dirty="0" smtClean="0">
                          <a:solidFill>
                            <a:schemeClr val="tx1"/>
                          </a:solidFill>
                          <a:effectLst/>
                          <a:latin typeface="+mn-lt"/>
                          <a:ea typeface="+mn-ea"/>
                          <a:cs typeface="+mn-cs"/>
                        </a:rPr>
                        <a:t> (</a:t>
                      </a:r>
                      <a:r>
                        <a:rPr lang="mr-IN" sz="1600" b="0" i="1" kern="1200" dirty="0" smtClean="0">
                          <a:solidFill>
                            <a:schemeClr val="tx1"/>
                          </a:solidFill>
                          <a:effectLst/>
                          <a:latin typeface="+mn-lt"/>
                          <a:ea typeface="+mn-ea"/>
                          <a:cs typeface="+mn-cs"/>
                        </a:rPr>
                        <a:t>t</a:t>
                      </a:r>
                      <a:r>
                        <a:rPr lang="mr-IN" sz="1600" b="0" i="1" kern="1200" baseline="-25000" dirty="0" smtClean="0">
                          <a:solidFill>
                            <a:schemeClr val="tx1"/>
                          </a:solidFill>
                          <a:effectLst/>
                          <a:latin typeface="+mn-lt"/>
                          <a:ea typeface="+mn-ea"/>
                          <a:cs typeface="+mn-cs"/>
                        </a:rPr>
                        <a:t>o</a:t>
                      </a:r>
                      <a:r>
                        <a:rPr lang="mr-IN" sz="1600" b="0" i="0" kern="1200" dirty="0" smtClean="0">
                          <a:solidFill>
                            <a:schemeClr val="tx1"/>
                          </a:solidFill>
                          <a:effectLst/>
                          <a:latin typeface="+mn-lt"/>
                          <a:ea typeface="+mn-ea"/>
                          <a:cs typeface="+mn-cs"/>
                        </a:rPr>
                        <a:t> +4</a:t>
                      </a:r>
                      <a:r>
                        <a:rPr lang="mr-IN" sz="1600" b="0" i="1" kern="1200" dirty="0" smtClean="0">
                          <a:solidFill>
                            <a:schemeClr val="tx1"/>
                          </a:solidFill>
                          <a:effectLst/>
                          <a:latin typeface="+mn-lt"/>
                          <a:ea typeface="+mn-ea"/>
                          <a:cs typeface="+mn-cs"/>
                        </a:rPr>
                        <a:t>t</a:t>
                      </a:r>
                      <a:r>
                        <a:rPr lang="mr-IN" sz="1600" b="0" i="1" kern="1200" baseline="-25000" dirty="0" smtClean="0">
                          <a:solidFill>
                            <a:schemeClr val="tx1"/>
                          </a:solidFill>
                          <a:effectLst/>
                          <a:latin typeface="+mn-lt"/>
                          <a:ea typeface="+mn-ea"/>
                          <a:cs typeface="+mn-cs"/>
                        </a:rPr>
                        <a:t>m</a:t>
                      </a:r>
                      <a:r>
                        <a:rPr lang="mr-IN" sz="1600" b="0" i="0" kern="1200" dirty="0" smtClean="0">
                          <a:solidFill>
                            <a:schemeClr val="tx1"/>
                          </a:solidFill>
                          <a:effectLst/>
                          <a:latin typeface="+mn-lt"/>
                          <a:ea typeface="+mn-ea"/>
                          <a:cs typeface="+mn-cs"/>
                        </a:rPr>
                        <a:t> +</a:t>
                      </a:r>
                      <a:r>
                        <a:rPr lang="mr-IN" sz="1600" b="0" i="1" kern="1200" dirty="0" smtClean="0">
                          <a:solidFill>
                            <a:schemeClr val="tx1"/>
                          </a:solidFill>
                          <a:effectLst/>
                          <a:latin typeface="+mn-lt"/>
                          <a:ea typeface="+mn-ea"/>
                          <a:cs typeface="+mn-cs"/>
                        </a:rPr>
                        <a:t>t</a:t>
                      </a:r>
                      <a:r>
                        <a:rPr lang="mr-IN" sz="1600" b="0" i="1" kern="1200" baseline="-25000" dirty="0" smtClean="0">
                          <a:solidFill>
                            <a:schemeClr val="tx1"/>
                          </a:solidFill>
                          <a:effectLst/>
                          <a:latin typeface="+mn-lt"/>
                          <a:ea typeface="+mn-ea"/>
                          <a:cs typeface="+mn-cs"/>
                        </a:rPr>
                        <a:t>p</a:t>
                      </a:r>
                      <a:r>
                        <a:rPr lang="en-US" sz="1600" b="0" i="0" kern="1200" dirty="0" smtClean="0">
                          <a:solidFill>
                            <a:schemeClr val="tx1"/>
                          </a:solidFill>
                          <a:effectLst/>
                          <a:latin typeface="+mn-lt"/>
                          <a:ea typeface="+mn-ea"/>
                          <a:cs typeface="+mn-cs"/>
                        </a:rPr>
                        <a:t>)/</a:t>
                      </a:r>
                      <a:r>
                        <a:rPr lang="mr-IN" sz="1600" b="0" i="0" kern="1200" dirty="0" smtClean="0">
                          <a:solidFill>
                            <a:schemeClr val="tx1"/>
                          </a:solidFill>
                          <a:effectLst/>
                          <a:latin typeface="+mn-lt"/>
                          <a:ea typeface="+mn-ea"/>
                          <a:cs typeface="+mn-cs"/>
                        </a:rPr>
                        <a:t>6</a:t>
                      </a:r>
                      <a:endParaRPr lang="mr-IN" sz="1600" b="0" i="0" dirty="0">
                        <a:effectLst/>
                      </a:endParaRPr>
                    </a:p>
                  </a:txBody>
                  <a:tcPr/>
                </a:tc>
              </a:tr>
              <a:tr h="415883">
                <a:tc>
                  <a:txBody>
                    <a:bodyPr/>
                    <a:lstStyle/>
                    <a:p>
                      <a:r>
                        <a:rPr lang="en-US" sz="1600" b="0" i="0" kern="1200" dirty="0" smtClean="0">
                          <a:solidFill>
                            <a:schemeClr val="tx1"/>
                          </a:solidFill>
                          <a:effectLst/>
                          <a:latin typeface="+mn-lt"/>
                          <a:ea typeface="+mn-ea"/>
                          <a:cs typeface="+mn-cs"/>
                        </a:rPr>
                        <a:t>5. Using the network diagram that contains time estimates for each activity, determine a schedule for the start and finish dates of each activity and for the entire project. Any delays that occur along the critical path require the most attention because they can delay the whole project.</a:t>
                      </a:r>
                      <a:endParaRPr lang="en-US"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xmlns="" val="84291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Scanning</a:t>
            </a:r>
          </a:p>
        </p:txBody>
      </p:sp>
      <p:sp>
        <p:nvSpPr>
          <p:cNvPr id="3" name="Content Placeholder 2"/>
          <p:cNvSpPr>
            <a:spLocks noGrp="1"/>
          </p:cNvSpPr>
          <p:nvPr>
            <p:ph idx="1"/>
          </p:nvPr>
        </p:nvSpPr>
        <p:spPr/>
        <p:txBody>
          <a:bodyPr/>
          <a:lstStyle/>
          <a:p>
            <a:r>
              <a:rPr lang="en-US" sz="2800" dirty="0"/>
              <a:t>The goal is to detect emerging trends, </a:t>
            </a:r>
            <a:r>
              <a:rPr lang="en-US" sz="2800" dirty="0" smtClean="0"/>
              <a:t>to </a:t>
            </a:r>
            <a:r>
              <a:rPr lang="en-US" sz="2800" dirty="0"/>
              <a:t>anticipate and interpret changes in the </a:t>
            </a:r>
            <a:r>
              <a:rPr lang="en-US" sz="2800" dirty="0" smtClean="0"/>
              <a:t>environment.</a:t>
            </a:r>
          </a:p>
          <a:p>
            <a:r>
              <a:rPr lang="en-US" sz="2800" dirty="0" smtClean="0"/>
              <a:t>Competitor intelligence is gathering information about their competitors.</a:t>
            </a:r>
          </a:p>
          <a:p>
            <a:r>
              <a:rPr lang="en-US" sz="2800" dirty="0" smtClean="0"/>
              <a:t>Managers </a:t>
            </a:r>
            <a:r>
              <a:rPr lang="en-US" sz="2800" dirty="0"/>
              <a:t>have expanded </a:t>
            </a:r>
            <a:r>
              <a:rPr lang="en-US" sz="2800" dirty="0" smtClean="0"/>
              <a:t>their </a:t>
            </a:r>
            <a:r>
              <a:rPr lang="en-US" sz="2800" dirty="0"/>
              <a:t>scope </a:t>
            </a:r>
            <a:r>
              <a:rPr lang="en-US" sz="2800" dirty="0" smtClean="0"/>
              <a:t>to </a:t>
            </a:r>
            <a:r>
              <a:rPr lang="en-US" sz="2800" dirty="0"/>
              <a:t>gain vital information on global forces that might </a:t>
            </a:r>
            <a:r>
              <a:rPr lang="en-US" sz="2800" dirty="0" smtClean="0"/>
              <a:t>affect </a:t>
            </a:r>
            <a:r>
              <a:rPr lang="en-US" sz="2800" dirty="0"/>
              <a:t>their </a:t>
            </a:r>
            <a:r>
              <a:rPr lang="en-US" sz="2800" dirty="0" smtClean="0"/>
              <a:t>organizations.</a:t>
            </a:r>
            <a:endParaRPr lang="en-US" sz="2800" dirty="0"/>
          </a:p>
        </p:txBody>
      </p:sp>
    </p:spTree>
    <p:extLst>
      <p:ext uri="{BB962C8B-B14F-4D97-AF65-F5344CB8AC3E}">
        <p14:creationId xmlns:p14="http://schemas.microsoft.com/office/powerpoint/2010/main" xmlns="" val="811449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PC-8: </a:t>
            </a:r>
            <a:r>
              <a:rPr lang="en-US" dirty="0"/>
              <a:t>Events and Activities in Constructing an Office </a:t>
            </a:r>
            <a:r>
              <a:rPr lang="en-US" dirty="0" smtClean="0"/>
              <a:t>Building</a:t>
            </a:r>
            <a:endParaRPr lang="en-US" dirty="0"/>
          </a:p>
        </p:txBody>
      </p:sp>
      <p:graphicFrame>
        <p:nvGraphicFramePr>
          <p:cNvPr id="5" name="Table 4" descr="Header: Event, Description, Expected Time (in weeks), Preceding Event"/>
          <p:cNvGraphicFramePr>
            <a:graphicFrameLocks noGrp="1"/>
          </p:cNvGraphicFramePr>
          <p:nvPr>
            <p:extLst>
              <p:ext uri="{D42A27DB-BD31-4B8C-83A1-F6EECF244321}">
                <p14:modId xmlns:p14="http://schemas.microsoft.com/office/powerpoint/2010/main" xmlns="" val="3087467957"/>
              </p:ext>
            </p:extLst>
          </p:nvPr>
        </p:nvGraphicFramePr>
        <p:xfrm>
          <a:off x="190500" y="1512473"/>
          <a:ext cx="8763000" cy="4659727"/>
        </p:xfrm>
        <a:graphic>
          <a:graphicData uri="http://schemas.openxmlformats.org/drawingml/2006/table">
            <a:tbl>
              <a:tblPr firstRow="1" bandRow="1">
                <a:tableStyleId>{3B4B98B0-60AC-42C2-AFA5-B58CD77FA1E5}</a:tableStyleId>
              </a:tblPr>
              <a:tblGrid>
                <a:gridCol w="727046"/>
                <a:gridCol w="4530754"/>
                <a:gridCol w="1752600"/>
                <a:gridCol w="1752600"/>
              </a:tblGrid>
              <a:tr h="574509">
                <a:tc>
                  <a:txBody>
                    <a:bodyPr/>
                    <a:lstStyle/>
                    <a:p>
                      <a:r>
                        <a:rPr lang="en-US" sz="1600" b="0" i="0" dirty="0" smtClean="0"/>
                        <a:t>Event</a:t>
                      </a:r>
                      <a:endParaRPr lang="en-US" sz="1600" b="0" i="0" dirty="0"/>
                    </a:p>
                  </a:txBody>
                  <a:tcPr/>
                </a:tc>
                <a:tc>
                  <a:txBody>
                    <a:bodyPr/>
                    <a:lstStyle/>
                    <a:p>
                      <a:r>
                        <a:rPr lang="en-US" sz="1600" b="0" i="0" dirty="0" smtClean="0"/>
                        <a:t>Description </a:t>
                      </a:r>
                      <a:endParaRPr lang="en-US" sz="1600" b="0" i="0" dirty="0"/>
                    </a:p>
                  </a:txBody>
                  <a:tcPr/>
                </a:tc>
                <a:tc>
                  <a:txBody>
                    <a:bodyPr/>
                    <a:lstStyle/>
                    <a:p>
                      <a:r>
                        <a:rPr lang="en-US" sz="1600" b="0" i="0" dirty="0" smtClean="0"/>
                        <a:t>Expected Time (in weeks)</a:t>
                      </a:r>
                      <a:endParaRPr lang="en-US" sz="1600" b="0" i="0" dirty="0"/>
                    </a:p>
                  </a:txBody>
                  <a:tcPr/>
                </a:tc>
                <a:tc>
                  <a:txBody>
                    <a:bodyPr/>
                    <a:lstStyle/>
                    <a:p>
                      <a:r>
                        <a:rPr lang="en-US" sz="1600" b="0" i="0" dirty="0" smtClean="0"/>
                        <a:t>Preceding Event</a:t>
                      </a:r>
                      <a:endParaRPr lang="en-US" sz="1600" b="0" i="0" dirty="0"/>
                    </a:p>
                  </a:txBody>
                  <a:tcPr/>
                </a:tc>
              </a:tr>
              <a:tr h="332610">
                <a:tc>
                  <a:txBody>
                    <a:bodyPr/>
                    <a:lstStyle/>
                    <a:p>
                      <a:r>
                        <a:rPr lang="en-US" sz="1600" b="0" i="0" dirty="0" smtClean="0"/>
                        <a:t>A</a:t>
                      </a:r>
                      <a:endParaRPr lang="en-US" sz="1600" b="0" i="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Approve design and get permits</a:t>
                      </a:r>
                      <a:endParaRPr lang="en-US" sz="1600" dirty="0" smtClean="0">
                        <a:effectLst/>
                      </a:endParaRPr>
                    </a:p>
                  </a:txBody>
                  <a:tcPr/>
                </a:tc>
                <a:tc>
                  <a:txBody>
                    <a:bodyPr/>
                    <a:lstStyle/>
                    <a:p>
                      <a:r>
                        <a:rPr lang="en-US" sz="1600" b="0" i="0" dirty="0" smtClean="0"/>
                        <a:t>10</a:t>
                      </a:r>
                      <a:endParaRPr lang="en-US" sz="1600" b="0" i="0" dirty="0"/>
                    </a:p>
                  </a:txBody>
                  <a:tcPr/>
                </a:tc>
                <a:tc>
                  <a:txBody>
                    <a:bodyPr/>
                    <a:lstStyle/>
                    <a:p>
                      <a:r>
                        <a:rPr lang="en-US" sz="1600" b="0" i="0" dirty="0" smtClean="0"/>
                        <a:t>None</a:t>
                      </a:r>
                      <a:endParaRPr lang="en-US" sz="1600" b="0" i="0" dirty="0"/>
                    </a:p>
                  </a:txBody>
                  <a:tcPr/>
                </a:tc>
              </a:tr>
              <a:tr h="332610">
                <a:tc>
                  <a:txBody>
                    <a:bodyPr/>
                    <a:lstStyle/>
                    <a:p>
                      <a:r>
                        <a:rPr lang="en-US" sz="1600" b="0" i="0" kern="1200" dirty="0" smtClean="0">
                          <a:solidFill>
                            <a:schemeClr val="tx1"/>
                          </a:solidFill>
                          <a:effectLst/>
                          <a:latin typeface="+mn-lt"/>
                          <a:ea typeface="+mn-ea"/>
                          <a:cs typeface="+mn-cs"/>
                        </a:rPr>
                        <a:t>B</a:t>
                      </a:r>
                      <a:endParaRPr lang="en-US"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Dig subterranean garage</a:t>
                      </a:r>
                      <a:endParaRPr lang="en-US" sz="1600" dirty="0" smtClean="0">
                        <a:effectLst/>
                      </a:endParaRPr>
                    </a:p>
                  </a:txBody>
                  <a:tcPr/>
                </a:tc>
                <a:tc>
                  <a:txBody>
                    <a:bodyPr/>
                    <a:lstStyle/>
                    <a:p>
                      <a:r>
                        <a:rPr lang="en-US" sz="1600" b="0" i="0" kern="1200" dirty="0" smtClean="0">
                          <a:solidFill>
                            <a:schemeClr val="tx1"/>
                          </a:solidFill>
                          <a:effectLst/>
                          <a:latin typeface="+mn-lt"/>
                          <a:ea typeface="+mn-ea"/>
                          <a:cs typeface="+mn-cs"/>
                        </a:rPr>
                        <a:t>6</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A</a:t>
                      </a:r>
                      <a:endParaRPr lang="en-US" sz="1600" b="0" i="0" kern="1200" dirty="0">
                        <a:solidFill>
                          <a:schemeClr val="tx1"/>
                        </a:solidFill>
                        <a:effectLst/>
                        <a:latin typeface="+mn-lt"/>
                        <a:ea typeface="+mn-ea"/>
                        <a:cs typeface="+mn-cs"/>
                      </a:endParaRPr>
                    </a:p>
                  </a:txBody>
                  <a:tcPr/>
                </a:tc>
              </a:tr>
              <a:tr h="341347">
                <a:tc>
                  <a:txBody>
                    <a:bodyPr/>
                    <a:lstStyle/>
                    <a:p>
                      <a:r>
                        <a:rPr lang="en-US" sz="1600" b="0" i="0" kern="1200" dirty="0" smtClean="0">
                          <a:solidFill>
                            <a:schemeClr val="tx1"/>
                          </a:solidFill>
                          <a:effectLst/>
                          <a:latin typeface="+mn-lt"/>
                          <a:ea typeface="+mn-ea"/>
                          <a:cs typeface="+mn-cs"/>
                        </a:rPr>
                        <a:t>C</a:t>
                      </a:r>
                      <a:endParaRPr lang="en-US"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Erect frame and siding</a:t>
                      </a:r>
                      <a:endParaRPr lang="en-US" sz="1600" dirty="0" smtClean="0">
                        <a:effectLst/>
                      </a:endParaRPr>
                    </a:p>
                  </a:txBody>
                  <a:tcPr/>
                </a:tc>
                <a:tc>
                  <a:txBody>
                    <a:bodyPr/>
                    <a:lstStyle/>
                    <a:p>
                      <a:r>
                        <a:rPr lang="en-US" sz="1600" b="0" i="0" kern="1200" dirty="0" smtClean="0">
                          <a:solidFill>
                            <a:schemeClr val="tx1"/>
                          </a:solidFill>
                          <a:effectLst/>
                          <a:latin typeface="+mn-lt"/>
                          <a:ea typeface="+mn-ea"/>
                          <a:cs typeface="+mn-cs"/>
                        </a:rPr>
                        <a:t>14</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B</a:t>
                      </a:r>
                      <a:endParaRPr lang="en-US" sz="1600" b="0" i="0" kern="1200" dirty="0">
                        <a:solidFill>
                          <a:schemeClr val="tx1"/>
                        </a:solidFill>
                        <a:effectLst/>
                        <a:latin typeface="+mn-lt"/>
                        <a:ea typeface="+mn-ea"/>
                        <a:cs typeface="+mn-cs"/>
                      </a:endParaRPr>
                    </a:p>
                  </a:txBody>
                  <a:tcPr/>
                </a:tc>
              </a:tr>
              <a:tr h="3326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dirty="0" smtClean="0">
                          <a:effectLst/>
                        </a:rPr>
                        <a:t>D</a:t>
                      </a:r>
                      <a:endParaRPr lang="mr-IN" sz="1600" b="0" i="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Construct floor</a:t>
                      </a:r>
                      <a:endParaRPr lang="en-US" sz="1600" dirty="0" smtClean="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dirty="0" smtClean="0">
                          <a:effectLst/>
                        </a:rPr>
                        <a:t>6</a:t>
                      </a:r>
                      <a:endParaRPr lang="mr-IN" sz="1600" b="0" i="0" dirty="0">
                        <a:effectLs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dirty="0" smtClean="0">
                          <a:effectLst/>
                        </a:rPr>
                        <a:t>C</a:t>
                      </a:r>
                      <a:endParaRPr lang="mr-IN" sz="1600" b="0" i="0" dirty="0">
                        <a:effectLst/>
                      </a:endParaRPr>
                    </a:p>
                  </a:txBody>
                  <a:tcPr/>
                </a:tc>
              </a:tr>
              <a:tr h="332610">
                <a:tc>
                  <a:txBody>
                    <a:bodyPr/>
                    <a:lstStyle/>
                    <a:p>
                      <a:r>
                        <a:rPr lang="en-US" sz="1600" b="0" i="0" kern="1200" dirty="0" smtClean="0">
                          <a:solidFill>
                            <a:schemeClr val="tx1"/>
                          </a:solidFill>
                          <a:effectLst/>
                          <a:latin typeface="+mn-lt"/>
                          <a:ea typeface="+mn-ea"/>
                          <a:cs typeface="+mn-cs"/>
                        </a:rPr>
                        <a:t>E</a:t>
                      </a:r>
                      <a:endParaRPr lang="en-US"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Install windows</a:t>
                      </a:r>
                      <a:endParaRPr lang="en-US" sz="1600" dirty="0" smtClean="0">
                        <a:effectLst/>
                      </a:endParaRPr>
                    </a:p>
                  </a:txBody>
                  <a:tcPr/>
                </a:tc>
                <a:tc>
                  <a:txBody>
                    <a:bodyPr/>
                    <a:lstStyle/>
                    <a:p>
                      <a:r>
                        <a:rPr lang="en-US" sz="1600" b="0" i="0" kern="1200" dirty="0" smtClean="0">
                          <a:solidFill>
                            <a:schemeClr val="tx1"/>
                          </a:solidFill>
                          <a:effectLst/>
                          <a:latin typeface="+mn-lt"/>
                          <a:ea typeface="+mn-ea"/>
                          <a:cs typeface="+mn-cs"/>
                        </a:rPr>
                        <a:t>3</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C</a:t>
                      </a:r>
                      <a:endParaRPr lang="en-US" sz="1600" b="0" i="0" kern="1200" dirty="0">
                        <a:solidFill>
                          <a:schemeClr val="tx1"/>
                        </a:solidFill>
                        <a:effectLst/>
                        <a:latin typeface="+mn-lt"/>
                        <a:ea typeface="+mn-ea"/>
                        <a:cs typeface="+mn-cs"/>
                      </a:endParaRPr>
                    </a:p>
                  </a:txBody>
                  <a:tcPr/>
                </a:tc>
              </a:tr>
              <a:tr h="130727">
                <a:tc>
                  <a:txBody>
                    <a:bodyPr/>
                    <a:lstStyle/>
                    <a:p>
                      <a:r>
                        <a:rPr lang="en-US" sz="1600" b="0" i="0" kern="1200" dirty="0" smtClean="0">
                          <a:solidFill>
                            <a:schemeClr val="tx1"/>
                          </a:solidFill>
                          <a:effectLst/>
                          <a:latin typeface="+mn-lt"/>
                          <a:ea typeface="+mn-ea"/>
                          <a:cs typeface="+mn-cs"/>
                        </a:rPr>
                        <a:t>F</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Put on roof</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3</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C</a:t>
                      </a:r>
                      <a:endParaRPr lang="en-US" sz="1600" b="0" i="0" kern="1200" dirty="0">
                        <a:solidFill>
                          <a:schemeClr val="tx1"/>
                        </a:solidFill>
                        <a:effectLst/>
                        <a:latin typeface="+mn-lt"/>
                        <a:ea typeface="+mn-ea"/>
                        <a:cs typeface="+mn-cs"/>
                      </a:endParaRPr>
                    </a:p>
                  </a:txBody>
                  <a:tcPr/>
                </a:tc>
              </a:tr>
              <a:tr h="412572">
                <a:tc>
                  <a:txBody>
                    <a:bodyPr/>
                    <a:lstStyle/>
                    <a:p>
                      <a:r>
                        <a:rPr lang="en-US" sz="1600" b="0" i="0" kern="1200" dirty="0" smtClean="0">
                          <a:solidFill>
                            <a:schemeClr val="tx1"/>
                          </a:solidFill>
                          <a:effectLst/>
                          <a:latin typeface="+mn-lt"/>
                          <a:ea typeface="+mn-ea"/>
                          <a:cs typeface="+mn-cs"/>
                        </a:rPr>
                        <a:t>G</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Install internal wiring</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5</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D, E, F</a:t>
                      </a:r>
                      <a:endParaRPr lang="en-US" sz="1600" b="0" i="0" kern="1200" dirty="0">
                        <a:solidFill>
                          <a:schemeClr val="tx1"/>
                        </a:solidFill>
                        <a:effectLst/>
                        <a:latin typeface="+mn-lt"/>
                        <a:ea typeface="+mn-ea"/>
                        <a:cs typeface="+mn-cs"/>
                      </a:endParaRPr>
                    </a:p>
                  </a:txBody>
                  <a:tcPr/>
                </a:tc>
              </a:tr>
              <a:tr h="412572">
                <a:tc>
                  <a:txBody>
                    <a:bodyPr/>
                    <a:lstStyle/>
                    <a:p>
                      <a:r>
                        <a:rPr lang="en-US" sz="1600" b="0" i="0" kern="1200" dirty="0" smtClean="0">
                          <a:solidFill>
                            <a:schemeClr val="tx1"/>
                          </a:solidFill>
                          <a:effectLst/>
                          <a:latin typeface="+mn-lt"/>
                          <a:ea typeface="+mn-ea"/>
                          <a:cs typeface="+mn-cs"/>
                        </a:rPr>
                        <a:t>H</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Install elevator</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5</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G</a:t>
                      </a:r>
                      <a:endParaRPr lang="en-US" sz="1600" b="0" i="0" kern="1200" dirty="0">
                        <a:solidFill>
                          <a:schemeClr val="tx1"/>
                        </a:solidFill>
                        <a:effectLst/>
                        <a:latin typeface="+mn-lt"/>
                        <a:ea typeface="+mn-ea"/>
                        <a:cs typeface="+mn-cs"/>
                      </a:endParaRPr>
                    </a:p>
                  </a:txBody>
                  <a:tcPr/>
                </a:tc>
              </a:tr>
              <a:tr h="412572">
                <a:tc>
                  <a:txBody>
                    <a:bodyPr/>
                    <a:lstStyle/>
                    <a:p>
                      <a:r>
                        <a:rPr lang="en-US" sz="1600" b="0" i="0" kern="1200" dirty="0" smtClean="0">
                          <a:solidFill>
                            <a:schemeClr val="tx1"/>
                          </a:solidFill>
                          <a:effectLst/>
                          <a:latin typeface="+mn-lt"/>
                          <a:ea typeface="+mn-ea"/>
                          <a:cs typeface="+mn-cs"/>
                        </a:rPr>
                        <a:t>I</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Put</a:t>
                      </a:r>
                      <a:r>
                        <a:rPr lang="en-US" sz="1600" b="0" i="0" kern="1200" baseline="0" dirty="0" smtClean="0">
                          <a:solidFill>
                            <a:schemeClr val="tx1"/>
                          </a:solidFill>
                          <a:effectLst/>
                          <a:latin typeface="+mn-lt"/>
                          <a:ea typeface="+mn-ea"/>
                          <a:cs typeface="+mn-cs"/>
                        </a:rPr>
                        <a:t> in floor covering and paneling</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4</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D</a:t>
                      </a:r>
                      <a:endParaRPr lang="en-US" sz="1600" b="0" i="0" kern="1200" dirty="0">
                        <a:solidFill>
                          <a:schemeClr val="tx1"/>
                        </a:solidFill>
                        <a:effectLst/>
                        <a:latin typeface="+mn-lt"/>
                        <a:ea typeface="+mn-ea"/>
                        <a:cs typeface="+mn-cs"/>
                      </a:endParaRPr>
                    </a:p>
                  </a:txBody>
                  <a:tcPr/>
                </a:tc>
              </a:tr>
              <a:tr h="412572">
                <a:tc>
                  <a:txBody>
                    <a:bodyPr/>
                    <a:lstStyle/>
                    <a:p>
                      <a:r>
                        <a:rPr lang="en-US" sz="1600" b="0" i="0" kern="1200" dirty="0" smtClean="0">
                          <a:solidFill>
                            <a:schemeClr val="tx1"/>
                          </a:solidFill>
                          <a:effectLst/>
                          <a:latin typeface="+mn-lt"/>
                          <a:ea typeface="+mn-ea"/>
                          <a:cs typeface="+mn-cs"/>
                        </a:rPr>
                        <a:t>J</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Put in doors and interior decorative trim</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3</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I, H</a:t>
                      </a:r>
                      <a:endParaRPr lang="en-US" sz="1600" b="0" i="0" kern="1200" dirty="0">
                        <a:solidFill>
                          <a:schemeClr val="tx1"/>
                        </a:solidFill>
                        <a:effectLst/>
                        <a:latin typeface="+mn-lt"/>
                        <a:ea typeface="+mn-ea"/>
                        <a:cs typeface="+mn-cs"/>
                      </a:endParaRPr>
                    </a:p>
                  </a:txBody>
                  <a:tcPr/>
                </a:tc>
              </a:tr>
              <a:tr h="412572">
                <a:tc>
                  <a:txBody>
                    <a:bodyPr/>
                    <a:lstStyle/>
                    <a:p>
                      <a:r>
                        <a:rPr lang="en-US" sz="1600" b="0" i="0" kern="1200" dirty="0" smtClean="0">
                          <a:solidFill>
                            <a:schemeClr val="tx1"/>
                          </a:solidFill>
                          <a:effectLst/>
                          <a:latin typeface="+mn-lt"/>
                          <a:ea typeface="+mn-ea"/>
                          <a:cs typeface="+mn-cs"/>
                        </a:rPr>
                        <a:t>K</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Turn over</a:t>
                      </a:r>
                      <a:r>
                        <a:rPr lang="en-US" sz="1600" b="0" i="0" kern="1200" baseline="0" dirty="0" smtClean="0">
                          <a:solidFill>
                            <a:schemeClr val="tx1"/>
                          </a:solidFill>
                          <a:effectLst/>
                          <a:latin typeface="+mn-lt"/>
                          <a:ea typeface="+mn-ea"/>
                          <a:cs typeface="+mn-cs"/>
                        </a:rPr>
                        <a:t> to building management group</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1</a:t>
                      </a:r>
                      <a:endParaRPr lang="en-US" sz="1600" b="0" i="0" kern="1200" dirty="0">
                        <a:solidFill>
                          <a:schemeClr val="tx1"/>
                        </a:solidFill>
                        <a:effectLst/>
                        <a:latin typeface="+mn-lt"/>
                        <a:ea typeface="+mn-ea"/>
                        <a:cs typeface="+mn-cs"/>
                      </a:endParaRPr>
                    </a:p>
                  </a:txBody>
                  <a:tcPr/>
                </a:tc>
                <a:tc>
                  <a:txBody>
                    <a:bodyPr/>
                    <a:lstStyle/>
                    <a:p>
                      <a:r>
                        <a:rPr lang="en-US" sz="1600" b="0" i="0" kern="1200" dirty="0" smtClean="0">
                          <a:solidFill>
                            <a:schemeClr val="tx1"/>
                          </a:solidFill>
                          <a:effectLst/>
                          <a:latin typeface="+mn-lt"/>
                          <a:ea typeface="+mn-ea"/>
                          <a:cs typeface="+mn-cs"/>
                        </a:rPr>
                        <a:t>J</a:t>
                      </a:r>
                      <a:endParaRPr lang="en-US"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xmlns="" val="73544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ERT network representing the information from PC-8. It shows "/>
          <p:cNvSpPr>
            <a:spLocks noGrp="1"/>
          </p:cNvSpPr>
          <p:nvPr>
            <p:ph type="title"/>
          </p:nvPr>
        </p:nvSpPr>
        <p:spPr/>
        <p:txBody>
          <a:bodyPr/>
          <a:lstStyle/>
          <a:p>
            <a:r>
              <a:rPr lang="en-US" dirty="0" smtClean="0"/>
              <a:t>Exhibit PC-9: PERT </a:t>
            </a:r>
            <a:r>
              <a:rPr lang="en-US" dirty="0"/>
              <a:t>Network for Constructing an Office </a:t>
            </a:r>
            <a:r>
              <a:rPr lang="en-US" dirty="0" smtClean="0"/>
              <a:t>Building</a:t>
            </a:r>
            <a:endParaRPr lang="en-US" dirty="0"/>
          </a:p>
        </p:txBody>
      </p:sp>
      <p:pic>
        <p:nvPicPr>
          <p:cNvPr id="6" name="Picture 5" descr="Sample PERT network for information from PC-8. "/>
          <p:cNvPicPr>
            <a:picLocks noChangeAspect="1"/>
          </p:cNvPicPr>
          <p:nvPr/>
        </p:nvPicPr>
        <p:blipFill>
          <a:blip r:embed="rId3" cstate="print"/>
          <a:stretch>
            <a:fillRect/>
          </a:stretch>
        </p:blipFill>
        <p:spPr>
          <a:xfrm>
            <a:off x="134462" y="2082050"/>
            <a:ext cx="8875076" cy="2884400"/>
          </a:xfrm>
          <a:prstGeom prst="rect">
            <a:avLst/>
          </a:prstGeom>
        </p:spPr>
      </p:pic>
      <p:sp>
        <p:nvSpPr>
          <p:cNvPr id="3" name="Text Placeholder 2" descr="Sample PERT network based on information in PC-8. It shows that if everything goes as planned, the total project completion time will be 50 weeks. This is calculated by tracing the project’s critical path (the longest sequence of activities), A-B-C-D-G-H-J-K, and adding up the times."/>
          <p:cNvSpPr>
            <a:spLocks noGrp="1"/>
          </p:cNvSpPr>
          <p:nvPr>
            <p:ph type="body" sz="quarter" idx="13"/>
          </p:nvPr>
        </p:nvSpPr>
        <p:spPr/>
        <p:txBody>
          <a:bodyPr/>
          <a:lstStyle/>
          <a:p>
            <a:r>
              <a:rPr lang="en-US" sz="1600" dirty="0"/>
              <a:t>Exhibit PC-9 shows the actual PERT network based on the data in Exhibit PC-8</a:t>
            </a:r>
            <a:r>
              <a:rPr lang="en-US" sz="1600" dirty="0" smtClean="0"/>
              <a:t>.</a:t>
            </a:r>
            <a:endParaRPr lang="en-US" sz="1600" dirty="0"/>
          </a:p>
        </p:txBody>
      </p:sp>
    </p:spTree>
    <p:extLst>
      <p:ext uri="{BB962C8B-B14F-4D97-AF65-F5344CB8AC3E}">
        <p14:creationId xmlns:p14="http://schemas.microsoft.com/office/powerpoint/2010/main" xmlns="" val="116560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Breakeven Analysis</a:t>
            </a:r>
            <a:endParaRPr lang="en-US"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p:txBody>
              <a:bodyPr/>
              <a:lstStyle/>
              <a:p>
                <a:r>
                  <a:rPr lang="en-US" sz="2800" b="1" dirty="0" smtClean="0"/>
                  <a:t>Breakeven analysis</a:t>
                </a:r>
                <a:r>
                  <a:rPr lang="en-US" sz="2800" dirty="0" smtClean="0"/>
                  <a:t>: a </a:t>
                </a:r>
                <a:r>
                  <a:rPr lang="en-US" sz="2800" dirty="0"/>
                  <a:t>technique for identifying the point at which total revenue is just </a:t>
                </a:r>
                <a:r>
                  <a:rPr lang="en-US" sz="2800" dirty="0" smtClean="0"/>
                  <a:t>sufficient </a:t>
                </a:r>
                <a:r>
                  <a:rPr lang="en-US" sz="2800" dirty="0"/>
                  <a:t>to cover total </a:t>
                </a:r>
                <a:r>
                  <a:rPr lang="en-US" sz="2800" dirty="0" smtClean="0"/>
                  <a:t>costs</a:t>
                </a:r>
              </a:p>
              <a:p>
                <a:pPr lvl="1">
                  <a:spcAft>
                    <a:spcPts val="1800"/>
                  </a:spcAft>
                </a:pPr>
                <a:r>
                  <a:rPr lang="en-US" sz="2800" dirty="0" smtClean="0"/>
                  <a:t>Breakeven point can be computed graphically or by using the formula:</a:t>
                </a:r>
              </a:p>
              <a:p>
                <a:pPr marL="457200" lvl="1" indent="0">
                  <a:buNone/>
                </a:pPr>
                <a14:m>
                  <m:oMathPara xmlns:m="http://schemas.openxmlformats.org/officeDocument/2006/math">
                    <m:oMathParaPr>
                      <m:jc m:val="centerGroup"/>
                    </m:oMathParaPr>
                    <m:oMath xmlns:m="http://schemas.openxmlformats.org/officeDocument/2006/math">
                      <m:r>
                        <a:rPr lang="en-US" sz="2800" i="1">
                          <a:latin typeface="Cambria Math"/>
                        </a:rPr>
                        <m:t>𝐵𝐸</m:t>
                      </m:r>
                      <m:r>
                        <a:rPr lang="en-US" sz="2800" i="1">
                          <a:latin typeface="Cambria Math"/>
                        </a:rPr>
                        <m:t>=</m:t>
                      </m:r>
                      <m:f>
                        <m:fPr>
                          <m:ctrlPr>
                            <a:rPr lang="en-US" sz="2800" i="1">
                              <a:latin typeface="Cambria Math"/>
                            </a:rPr>
                          </m:ctrlPr>
                        </m:fPr>
                        <m:num>
                          <m:r>
                            <a:rPr lang="en-US" sz="2800" i="1">
                              <a:latin typeface="Cambria Math"/>
                            </a:rPr>
                            <m:t>𝑇𝐹𝐶</m:t>
                          </m:r>
                        </m:num>
                        <m:den>
                          <m:r>
                            <a:rPr lang="en-US" sz="2800" i="1">
                              <a:latin typeface="Cambria Math"/>
                            </a:rPr>
                            <m:t>𝑃</m:t>
                          </m:r>
                          <m:r>
                            <a:rPr lang="en-US" sz="2800" i="1">
                              <a:latin typeface="Cambria Math"/>
                            </a:rPr>
                            <m:t>−</m:t>
                          </m:r>
                          <m:r>
                            <a:rPr lang="en-US" sz="2800" i="1">
                              <a:latin typeface="Cambria Math"/>
                            </a:rPr>
                            <m:t>𝑉𝐶</m:t>
                          </m:r>
                        </m:den>
                      </m:f>
                    </m:oMath>
                  </m:oMathPara>
                </a14:m>
                <a:endParaRPr lang="en-US" sz="2800"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842028"/>
                <a:ext cx="8234680" cy="4406372"/>
              </a:xfrm>
              <a:blipFill rotWithShape="1">
                <a:blip r:embed="rId3" cstate="print"/>
                <a:stretch>
                  <a:fillRect l="-2369" t="-2351" r="-1999"/>
                </a:stretch>
              </a:blipFill>
            </p:spPr>
            <p:txBody>
              <a:bodyPr/>
              <a:lstStyle/>
              <a:p>
                <a:r>
                  <a:rPr lang="en-US">
                    <a:noFill/>
                  </a:rPr>
                  <a:t> </a:t>
                </a:r>
              </a:p>
            </p:txBody>
          </p:sp>
        </mc:Fallback>
      </mc:AlternateContent>
    </p:spTree>
    <p:extLst>
      <p:ext uri="{BB962C8B-B14F-4D97-AF65-F5344CB8AC3E}">
        <p14:creationId xmlns:p14="http://schemas.microsoft.com/office/powerpoint/2010/main" xmlns="" val="2020216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ERT network representing the information from PC-8. It shows "/>
          <p:cNvSpPr>
            <a:spLocks noGrp="1"/>
          </p:cNvSpPr>
          <p:nvPr>
            <p:ph type="title"/>
          </p:nvPr>
        </p:nvSpPr>
        <p:spPr/>
        <p:txBody>
          <a:bodyPr/>
          <a:lstStyle/>
          <a:p>
            <a:r>
              <a:rPr lang="en-US" dirty="0" smtClean="0"/>
              <a:t>Exhibit PC-10</a:t>
            </a:r>
            <a:br>
              <a:rPr lang="en-US" dirty="0" smtClean="0"/>
            </a:br>
            <a:r>
              <a:rPr lang="en-US" dirty="0" smtClean="0"/>
              <a:t>Breakeven Analysis</a:t>
            </a:r>
            <a:endParaRPr lang="en-US" dirty="0"/>
          </a:p>
        </p:txBody>
      </p:sp>
      <p:pic>
        <p:nvPicPr>
          <p:cNvPr id="7" name="Picture 3" descr="Figure shows a graph with Revenue/Cost ($) on the vertical axis, labeled in ten-thousand dollar increments from 10,000 to 70,000. The horizontal axis shows Output (in thousand), and is labeled in hundred increments from 100 to 600. The scenario is used to create a sample graph showing the breakeven point, loss area, profit area, total revenue and total costs."/>
          <p:cNvPicPr>
            <a:picLocks noGrp="1" noChangeAspect="1" noChangeArrowheads="1"/>
          </p:cNvPicPr>
          <p:nvPr/>
        </p:nvPicPr>
        <p:blipFill>
          <a:blip r:embed="rId3" cstate="print"/>
          <a:srcRect/>
          <a:stretch>
            <a:fillRect/>
          </a:stretch>
        </p:blipFill>
        <p:spPr bwMode="auto">
          <a:xfrm>
            <a:off x="107070" y="1562825"/>
            <a:ext cx="8929861" cy="4207338"/>
          </a:xfrm>
          <a:prstGeom prst="rect">
            <a:avLst/>
          </a:prstGeom>
          <a:noFill/>
          <a:ln w="9525">
            <a:noFill/>
            <a:miter lim="800000"/>
            <a:headEnd/>
            <a:tailEnd/>
          </a:ln>
        </p:spPr>
      </p:pic>
      <p:sp>
        <p:nvSpPr>
          <p:cNvPr id="3" name="Text Placeholder 2" descr="Sample PERT network based on information in PC-8. It shows that if everything goes as planned, the total project completion time will be 50 weeks. This is calculated by tracing the project’s critical path (the longest sequence of activities), A-B-C-D-G-H-J-K, and adding up the times."/>
          <p:cNvSpPr>
            <a:spLocks noGrp="1"/>
          </p:cNvSpPr>
          <p:nvPr>
            <p:ph type="body" sz="quarter" idx="13"/>
          </p:nvPr>
        </p:nvSpPr>
        <p:spPr/>
        <p:txBody>
          <a:bodyPr/>
          <a:lstStyle/>
          <a:p>
            <a:r>
              <a:rPr lang="en-US" sz="1600" smtClean="0"/>
              <a:t>Exhibit PC-10 graphically represents the breakeven point for a scenario.</a:t>
            </a:r>
            <a:endParaRPr lang="en-US" sz="1600" dirty="0"/>
          </a:p>
        </p:txBody>
      </p:sp>
    </p:spTree>
    <p:extLst>
      <p:ext uri="{BB962C8B-B14F-4D97-AF65-F5344CB8AC3E}">
        <p14:creationId xmlns:p14="http://schemas.microsoft.com/office/powerpoint/2010/main" xmlns="" val="94544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Programming</a:t>
            </a:r>
            <a:endParaRPr lang="en-US" dirty="0"/>
          </a:p>
        </p:txBody>
      </p:sp>
      <p:sp>
        <p:nvSpPr>
          <p:cNvPr id="3" name="Content Placeholder 2"/>
          <p:cNvSpPr>
            <a:spLocks noGrp="1"/>
          </p:cNvSpPr>
          <p:nvPr>
            <p:ph idx="1"/>
          </p:nvPr>
        </p:nvSpPr>
        <p:spPr/>
        <p:txBody>
          <a:bodyPr/>
          <a:lstStyle/>
          <a:p>
            <a:r>
              <a:rPr lang="en-US" sz="2800" b="1" dirty="0" smtClean="0"/>
              <a:t>Linear programming</a:t>
            </a:r>
            <a:r>
              <a:rPr lang="en-US" sz="2800" dirty="0" smtClean="0"/>
              <a:t>: a </a:t>
            </a:r>
            <a:r>
              <a:rPr lang="en-US" sz="2800" dirty="0"/>
              <a:t>mathematical technique that solves </a:t>
            </a:r>
            <a:r>
              <a:rPr lang="en-US" sz="2800" dirty="0" smtClean="0"/>
              <a:t>resource-allocation problems</a:t>
            </a:r>
            <a:endParaRPr lang="en-US" sz="2800" dirty="0"/>
          </a:p>
        </p:txBody>
      </p:sp>
    </p:spTree>
    <p:extLst>
      <p:ext uri="{BB962C8B-B14F-4D97-AF65-F5344CB8AC3E}">
        <p14:creationId xmlns:p14="http://schemas.microsoft.com/office/powerpoint/2010/main" xmlns="" val="98817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PC-11: </a:t>
            </a:r>
            <a:r>
              <a:rPr lang="en-US" dirty="0"/>
              <a:t>Production Data for Cinnamon-Scented </a:t>
            </a:r>
            <a:r>
              <a:rPr lang="en-US" dirty="0" smtClean="0"/>
              <a:t>Products</a:t>
            </a:r>
            <a:endParaRPr lang="en-US" dirty="0"/>
          </a:p>
        </p:txBody>
      </p:sp>
      <p:graphicFrame>
        <p:nvGraphicFramePr>
          <p:cNvPr id="5" name="Table 4" descr="Header: Department; Number of Hours Required (per unit) Potpourri Bags; Number of Hours Required (per unit) Scented Candle; Monthly Production Capacity (in hours)"/>
          <p:cNvGraphicFramePr>
            <a:graphicFrameLocks noGrp="1"/>
          </p:cNvGraphicFramePr>
          <p:nvPr>
            <p:extLst>
              <p:ext uri="{D42A27DB-BD31-4B8C-83A1-F6EECF244321}">
                <p14:modId xmlns:p14="http://schemas.microsoft.com/office/powerpoint/2010/main" xmlns="" val="3985357252"/>
              </p:ext>
            </p:extLst>
          </p:nvPr>
        </p:nvGraphicFramePr>
        <p:xfrm>
          <a:off x="876300" y="1903908"/>
          <a:ext cx="7391400" cy="1906092"/>
        </p:xfrm>
        <a:graphic>
          <a:graphicData uri="http://schemas.openxmlformats.org/drawingml/2006/table">
            <a:tbl>
              <a:tblPr firstRow="1" bandRow="1">
                <a:tableStyleId>{3B4B98B0-60AC-42C2-AFA5-B58CD77FA1E5}</a:tableStyleId>
              </a:tblPr>
              <a:tblGrid>
                <a:gridCol w="1527493"/>
                <a:gridCol w="1901507"/>
                <a:gridCol w="1905000"/>
                <a:gridCol w="2057400"/>
              </a:tblGrid>
              <a:tr h="574509">
                <a:tc>
                  <a:txBody>
                    <a:bodyPr/>
                    <a:lstStyle/>
                    <a:p>
                      <a:r>
                        <a:rPr lang="en-US" sz="1600" b="0" i="0" dirty="0" smtClean="0"/>
                        <a:t>Department</a:t>
                      </a:r>
                      <a:endParaRPr lang="en-US" sz="1600" b="0" i="0" dirty="0"/>
                    </a:p>
                  </a:txBody>
                  <a:tcPr/>
                </a:tc>
                <a:tc>
                  <a:txBody>
                    <a:bodyPr/>
                    <a:lstStyle/>
                    <a:p>
                      <a:r>
                        <a:rPr lang="en-US" sz="1600" b="0" i="0" dirty="0" smtClean="0"/>
                        <a:t>Number of</a:t>
                      </a:r>
                      <a:r>
                        <a:rPr lang="en-US" sz="1600" b="0" i="0" baseline="0" dirty="0" smtClean="0"/>
                        <a:t> Hours Required (per unit)</a:t>
                      </a:r>
                      <a:endParaRPr lang="en-US" sz="1600" b="0" i="0" dirty="0" smtClean="0"/>
                    </a:p>
                    <a:p>
                      <a:r>
                        <a:rPr lang="en-US" sz="1600" b="0" i="0" dirty="0" smtClean="0"/>
                        <a:t>Potpourri Bags</a:t>
                      </a:r>
                      <a:endParaRPr lang="en-US" sz="1600" b="0" i="0" dirty="0"/>
                    </a:p>
                  </a:txBody>
                  <a:tcPr/>
                </a:tc>
                <a:tc>
                  <a:txBody>
                    <a:bodyPr/>
                    <a:lstStyle/>
                    <a:p>
                      <a:r>
                        <a:rPr lang="en-US" sz="1600" b="0" i="0" dirty="0" smtClean="0"/>
                        <a:t>Number of</a:t>
                      </a:r>
                      <a:r>
                        <a:rPr lang="en-US" sz="1600" b="0" i="0" baseline="0" dirty="0" smtClean="0"/>
                        <a:t> Hours Required (per unit) Scented Candle</a:t>
                      </a:r>
                      <a:endParaRPr lang="en-US" sz="1600" b="0" i="0" dirty="0"/>
                    </a:p>
                  </a:txBody>
                  <a:tcPr/>
                </a:tc>
                <a:tc>
                  <a:txBody>
                    <a:bodyPr/>
                    <a:lstStyle/>
                    <a:p>
                      <a:r>
                        <a:rPr lang="en-US" sz="1600" b="0" i="0" dirty="0" smtClean="0"/>
                        <a:t>Monthly Production Capacity (in hours)</a:t>
                      </a:r>
                      <a:endParaRPr lang="en-US" sz="1600" b="0" i="0" dirty="0"/>
                    </a:p>
                  </a:txBody>
                  <a:tcPr/>
                </a:tc>
              </a:tr>
              <a:tr h="332610">
                <a:tc>
                  <a:txBody>
                    <a:bodyPr/>
                    <a:lstStyle/>
                    <a:p>
                      <a:r>
                        <a:rPr lang="en-US" sz="1600" b="0" i="0" dirty="0" smtClean="0"/>
                        <a:t>Manufacturing</a:t>
                      </a:r>
                      <a:endParaRPr lang="en-US" sz="1600" b="0" i="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2</a:t>
                      </a:r>
                      <a:endParaRPr lang="en-US" sz="1600" dirty="0" smtClean="0">
                        <a:effectLst/>
                      </a:endParaRPr>
                    </a:p>
                  </a:txBody>
                  <a:tcPr marR="457200"/>
                </a:tc>
                <a:tc>
                  <a:txBody>
                    <a:bodyPr/>
                    <a:lstStyle/>
                    <a:p>
                      <a:pPr algn="r"/>
                      <a:r>
                        <a:rPr lang="en-US" sz="1600" b="0" i="0" dirty="0" smtClean="0"/>
                        <a:t>4</a:t>
                      </a:r>
                      <a:endParaRPr lang="en-US" sz="1600" b="0" i="0" dirty="0"/>
                    </a:p>
                  </a:txBody>
                  <a:tcPr marR="457200"/>
                </a:tc>
                <a:tc>
                  <a:txBody>
                    <a:bodyPr/>
                    <a:lstStyle/>
                    <a:p>
                      <a:pPr algn="r"/>
                      <a:r>
                        <a:rPr lang="en-US" sz="1600" b="0" i="0" dirty="0" smtClean="0"/>
                        <a:t>1200</a:t>
                      </a:r>
                      <a:endParaRPr lang="en-US" sz="1600" b="0" i="0" dirty="0"/>
                    </a:p>
                  </a:txBody>
                  <a:tcPr marR="457200"/>
                </a:tc>
              </a:tr>
              <a:tr h="332610">
                <a:tc>
                  <a:txBody>
                    <a:bodyPr/>
                    <a:lstStyle/>
                    <a:p>
                      <a:r>
                        <a:rPr lang="en-US" sz="1600" b="0" i="0" kern="1200" dirty="0" smtClean="0">
                          <a:solidFill>
                            <a:schemeClr val="tx1"/>
                          </a:solidFill>
                          <a:effectLst/>
                          <a:latin typeface="+mn-lt"/>
                          <a:ea typeface="+mn-ea"/>
                          <a:cs typeface="+mn-cs"/>
                        </a:rPr>
                        <a:t>Assembly</a:t>
                      </a:r>
                      <a:endParaRPr lang="en-US" sz="1600" b="0" i="0" kern="1200" dirty="0">
                        <a:solidFill>
                          <a:schemeClr val="tx1"/>
                        </a:solidFill>
                        <a:effectLst/>
                        <a:latin typeface="+mn-lt"/>
                        <a:ea typeface="+mn-ea"/>
                        <a:cs typeface="+mn-cs"/>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2</a:t>
                      </a:r>
                      <a:endParaRPr lang="en-US" sz="1600" dirty="0" smtClean="0">
                        <a:effectLst/>
                      </a:endParaRPr>
                    </a:p>
                  </a:txBody>
                  <a:tcPr marR="457200"/>
                </a:tc>
                <a:tc>
                  <a:txBody>
                    <a:bodyPr/>
                    <a:lstStyle/>
                    <a:p>
                      <a:pPr algn="r"/>
                      <a:r>
                        <a:rPr lang="en-US" sz="1600" b="0" i="0" kern="1200" dirty="0" smtClean="0">
                          <a:solidFill>
                            <a:schemeClr val="tx1"/>
                          </a:solidFill>
                          <a:effectLst/>
                          <a:latin typeface="+mn-lt"/>
                          <a:ea typeface="+mn-ea"/>
                          <a:cs typeface="+mn-cs"/>
                        </a:rPr>
                        <a:t>2</a:t>
                      </a:r>
                      <a:endParaRPr lang="en-US" sz="1600" b="0" i="0" kern="1200" dirty="0">
                        <a:solidFill>
                          <a:schemeClr val="tx1"/>
                        </a:solidFill>
                        <a:effectLst/>
                        <a:latin typeface="+mn-lt"/>
                        <a:ea typeface="+mn-ea"/>
                        <a:cs typeface="+mn-cs"/>
                      </a:endParaRPr>
                    </a:p>
                  </a:txBody>
                  <a:tcPr marR="457200"/>
                </a:tc>
                <a:tc>
                  <a:txBody>
                    <a:bodyPr/>
                    <a:lstStyle/>
                    <a:p>
                      <a:pPr algn="r"/>
                      <a:r>
                        <a:rPr lang="en-US" sz="1600" b="0" i="0" kern="1200" dirty="0" smtClean="0">
                          <a:solidFill>
                            <a:schemeClr val="tx1"/>
                          </a:solidFill>
                          <a:effectLst/>
                          <a:latin typeface="+mn-lt"/>
                          <a:ea typeface="+mn-ea"/>
                          <a:cs typeface="+mn-cs"/>
                        </a:rPr>
                        <a:t>900</a:t>
                      </a:r>
                      <a:endParaRPr lang="en-US" sz="1600" b="0" i="0" kern="1200" dirty="0">
                        <a:solidFill>
                          <a:schemeClr val="tx1"/>
                        </a:solidFill>
                        <a:effectLst/>
                        <a:latin typeface="+mn-lt"/>
                        <a:ea typeface="+mn-ea"/>
                        <a:cs typeface="+mn-cs"/>
                      </a:endParaRPr>
                    </a:p>
                  </a:txBody>
                  <a:tcPr marR="457200"/>
                </a:tc>
              </a:tr>
              <a:tr h="412572">
                <a:tc>
                  <a:txBody>
                    <a:bodyPr/>
                    <a:lstStyle/>
                    <a:p>
                      <a:r>
                        <a:rPr lang="en-US" sz="1600" b="0" i="0" kern="1200" dirty="0" smtClean="0">
                          <a:solidFill>
                            <a:schemeClr val="tx1"/>
                          </a:solidFill>
                          <a:effectLst/>
                          <a:latin typeface="+mn-lt"/>
                          <a:ea typeface="+mn-ea"/>
                          <a:cs typeface="+mn-cs"/>
                        </a:rPr>
                        <a:t>Profit per unit</a:t>
                      </a:r>
                      <a:endParaRPr lang="en-US" sz="1600" b="0" i="0" kern="1200" dirty="0">
                        <a:solidFill>
                          <a:schemeClr val="tx1"/>
                        </a:solidFill>
                        <a:effectLst/>
                        <a:latin typeface="+mn-lt"/>
                        <a:ea typeface="+mn-ea"/>
                        <a:cs typeface="+mn-cs"/>
                      </a:endParaRPr>
                    </a:p>
                  </a:txBody>
                  <a:tcPr/>
                </a:tc>
                <a:tc>
                  <a:txBody>
                    <a:bodyPr/>
                    <a:lstStyle/>
                    <a:p>
                      <a:pPr algn="r"/>
                      <a:r>
                        <a:rPr lang="en-US" sz="1600" b="0" i="0" kern="1200" dirty="0" smtClean="0">
                          <a:solidFill>
                            <a:schemeClr val="tx1"/>
                          </a:solidFill>
                          <a:effectLst/>
                          <a:latin typeface="+mn-lt"/>
                          <a:ea typeface="+mn-ea"/>
                          <a:cs typeface="+mn-cs"/>
                        </a:rPr>
                        <a:t>$10</a:t>
                      </a:r>
                      <a:endParaRPr lang="en-US" sz="1600" b="0" i="0" kern="1200" dirty="0">
                        <a:solidFill>
                          <a:schemeClr val="tx1"/>
                        </a:solidFill>
                        <a:effectLst/>
                        <a:latin typeface="+mn-lt"/>
                        <a:ea typeface="+mn-ea"/>
                        <a:cs typeface="+mn-cs"/>
                      </a:endParaRPr>
                    </a:p>
                  </a:txBody>
                  <a:tcPr marR="457200"/>
                </a:tc>
                <a:tc>
                  <a:txBody>
                    <a:bodyPr/>
                    <a:lstStyle/>
                    <a:p>
                      <a:pPr algn="r"/>
                      <a:r>
                        <a:rPr lang="en-US" sz="1600" b="0" i="0" kern="1200" dirty="0" smtClean="0">
                          <a:solidFill>
                            <a:schemeClr val="tx1"/>
                          </a:solidFill>
                          <a:effectLst/>
                          <a:latin typeface="+mn-lt"/>
                          <a:ea typeface="+mn-ea"/>
                          <a:cs typeface="+mn-cs"/>
                        </a:rPr>
                        <a:t>$18</a:t>
                      </a:r>
                      <a:endParaRPr lang="en-US" sz="1600" b="0" i="0" kern="1200" dirty="0">
                        <a:solidFill>
                          <a:schemeClr val="tx1"/>
                        </a:solidFill>
                        <a:effectLst/>
                        <a:latin typeface="+mn-lt"/>
                        <a:ea typeface="+mn-ea"/>
                        <a:cs typeface="+mn-cs"/>
                      </a:endParaRPr>
                    </a:p>
                  </a:txBody>
                  <a:tcPr marR="457200"/>
                </a:tc>
                <a:tc>
                  <a:txBody>
                    <a:bodyPr/>
                    <a:lstStyle/>
                    <a:p>
                      <a:pPr algn="r"/>
                      <a:r>
                        <a:rPr lang="en-US" sz="1600" b="0" i="0" kern="1200" dirty="0" smtClean="0">
                          <a:solidFill>
                            <a:srgbClr val="DBD6E8"/>
                          </a:solidFill>
                          <a:effectLst/>
                          <a:latin typeface="+mn-lt"/>
                          <a:ea typeface="+mn-ea"/>
                          <a:cs typeface="+mn-cs"/>
                        </a:rPr>
                        <a:t>blank</a:t>
                      </a:r>
                      <a:endParaRPr lang="en-US" sz="1600" b="0" i="0" kern="1200" dirty="0">
                        <a:solidFill>
                          <a:srgbClr val="DBD6E8"/>
                        </a:solidFill>
                        <a:effectLst/>
                        <a:latin typeface="+mn-lt"/>
                        <a:ea typeface="+mn-ea"/>
                        <a:cs typeface="+mn-cs"/>
                      </a:endParaRPr>
                    </a:p>
                  </a:txBody>
                  <a:tcPr marR="457200"/>
                </a:tc>
              </a:tr>
            </a:tbl>
          </a:graphicData>
        </a:graphic>
      </p:graphicFrame>
    </p:spTree>
    <p:extLst>
      <p:ext uri="{BB962C8B-B14F-4D97-AF65-F5344CB8AC3E}">
        <p14:creationId xmlns:p14="http://schemas.microsoft.com/office/powerpoint/2010/main" xmlns="" val="2142739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ERT network representing the information from PC-8. It shows "/>
          <p:cNvSpPr>
            <a:spLocks noGrp="1"/>
          </p:cNvSpPr>
          <p:nvPr>
            <p:ph type="title"/>
          </p:nvPr>
        </p:nvSpPr>
        <p:spPr/>
        <p:txBody>
          <a:bodyPr/>
          <a:lstStyle/>
          <a:p>
            <a:r>
              <a:rPr lang="en-US" dirty="0" smtClean="0"/>
              <a:t>Exhibit PC-12: Graphical </a:t>
            </a:r>
            <a:r>
              <a:rPr lang="en-US" dirty="0"/>
              <a:t>Solution to Linear Programming </a:t>
            </a:r>
            <a:r>
              <a:rPr lang="en-US" dirty="0" smtClean="0"/>
              <a:t>Problem</a:t>
            </a:r>
            <a:endParaRPr lang="en-US" dirty="0"/>
          </a:p>
        </p:txBody>
      </p:sp>
      <p:pic>
        <p:nvPicPr>
          <p:cNvPr id="5" name="Picture 4" descr="Figure shows linear programming solution for Maria's scenario. Figure is a graph with Quanity of Scented Candles on vertical axis and Quantity of Potpourri Bags on the horizontal axis. The axes are numbered in increments of 100, from 0 to 700 on vertical axis and 0 to 600 on horizontal axis. Sample solution is analyzed in notes."/>
          <p:cNvPicPr>
            <a:picLocks noChangeAspect="1"/>
          </p:cNvPicPr>
          <p:nvPr/>
        </p:nvPicPr>
        <p:blipFill>
          <a:blip r:embed="rId3" cstate="print"/>
          <a:stretch>
            <a:fillRect/>
          </a:stretch>
        </p:blipFill>
        <p:spPr>
          <a:xfrm>
            <a:off x="201932" y="1322833"/>
            <a:ext cx="8663936" cy="4620767"/>
          </a:xfrm>
          <a:prstGeom prst="rect">
            <a:avLst/>
          </a:prstGeom>
        </p:spPr>
      </p:pic>
      <p:sp>
        <p:nvSpPr>
          <p:cNvPr id="3" name="Text Placeholder 2" descr="Sample PERT network based on information in PC-8. It shows that if everything goes as planned, the total project completion time will be 50 weeks. This is calculated by tracing the project’s critical path (the longest sequence of activities), A-B-C-D-G-H-J-K, and adding up the times."/>
          <p:cNvSpPr>
            <a:spLocks noGrp="1"/>
          </p:cNvSpPr>
          <p:nvPr>
            <p:ph type="body" sz="quarter" idx="13"/>
          </p:nvPr>
        </p:nvSpPr>
        <p:spPr/>
        <p:txBody>
          <a:bodyPr/>
          <a:lstStyle/>
          <a:p>
            <a:r>
              <a:rPr lang="en-US" sz="1600" dirty="0"/>
              <a:t>Exhibit </a:t>
            </a:r>
            <a:r>
              <a:rPr lang="en-US" sz="1600" dirty="0" smtClean="0"/>
              <a:t>PC-12 </a:t>
            </a:r>
            <a:r>
              <a:rPr lang="en-US" sz="1600" dirty="0"/>
              <a:t>shows </a:t>
            </a:r>
            <a:r>
              <a:rPr lang="en-US" sz="1600" dirty="0" smtClean="0"/>
              <a:t>shows the graphical solution in Maria’s scenario.</a:t>
            </a:r>
            <a:endParaRPr lang="en-US" sz="1600" dirty="0"/>
          </a:p>
        </p:txBody>
      </p:sp>
    </p:spTree>
    <p:extLst>
      <p:ext uri="{BB962C8B-B14F-4D97-AF65-F5344CB8AC3E}">
        <p14:creationId xmlns:p14="http://schemas.microsoft.com/office/powerpoint/2010/main" xmlns="" val="1185265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lstStyle/>
          <a:p>
            <a:r>
              <a:rPr lang="en-US" sz="2800" b="1" dirty="0" smtClean="0"/>
              <a:t>Project</a:t>
            </a:r>
            <a:r>
              <a:rPr lang="en-US" sz="2800" dirty="0" smtClean="0"/>
              <a:t>: a </a:t>
            </a:r>
            <a:r>
              <a:rPr lang="en-US" sz="2800" dirty="0"/>
              <a:t>one-time-only set of activities that has a </a:t>
            </a:r>
            <a:r>
              <a:rPr lang="en-US" sz="2800" dirty="0" smtClean="0"/>
              <a:t>definite </a:t>
            </a:r>
            <a:r>
              <a:rPr lang="en-US" sz="2800" dirty="0"/>
              <a:t>beginning and ending point in </a:t>
            </a:r>
            <a:r>
              <a:rPr lang="en-US" sz="2800" dirty="0" smtClean="0"/>
              <a:t>time</a:t>
            </a:r>
            <a:endParaRPr lang="en-US" sz="2800" dirty="0"/>
          </a:p>
          <a:p>
            <a:r>
              <a:rPr lang="en-US" sz="2800" b="1" dirty="0" smtClean="0"/>
              <a:t>Project management</a:t>
            </a:r>
            <a:r>
              <a:rPr lang="en-US" sz="2800" dirty="0" smtClean="0"/>
              <a:t>: the </a:t>
            </a:r>
            <a:r>
              <a:rPr lang="en-US" sz="2800" dirty="0"/>
              <a:t>task of getting a project’s activities done on time, within budget, and according to </a:t>
            </a:r>
            <a:r>
              <a:rPr lang="en-US" sz="2800" dirty="0" smtClean="0"/>
              <a:t>specifications</a:t>
            </a:r>
            <a:endParaRPr lang="en-US" sz="2800" dirty="0"/>
          </a:p>
        </p:txBody>
      </p:sp>
    </p:spTree>
    <p:extLst>
      <p:ext uri="{BB962C8B-B14F-4D97-AF65-F5344CB8AC3E}">
        <p14:creationId xmlns:p14="http://schemas.microsoft.com/office/powerpoint/2010/main" xmlns="" val="1693932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PERT network representing the information from PC-8. It shows "/>
          <p:cNvSpPr>
            <a:spLocks noGrp="1"/>
          </p:cNvSpPr>
          <p:nvPr>
            <p:ph type="title"/>
          </p:nvPr>
        </p:nvSpPr>
        <p:spPr/>
        <p:txBody>
          <a:bodyPr/>
          <a:lstStyle/>
          <a:p>
            <a:r>
              <a:rPr lang="en-US" dirty="0" smtClean="0"/>
              <a:t>Exhibit PC-13:</a:t>
            </a:r>
            <a:br>
              <a:rPr lang="en-US" dirty="0" smtClean="0"/>
            </a:br>
            <a:r>
              <a:rPr lang="en-US" dirty="0" smtClean="0"/>
              <a:t>Project Planning Process</a:t>
            </a:r>
            <a:endParaRPr lang="en-US" dirty="0"/>
          </a:p>
        </p:txBody>
      </p:sp>
      <p:pic>
        <p:nvPicPr>
          <p:cNvPr id="6" name="Picture 5" descr="Fijgure is composed of a row of seven boxes. They are labeled, from left to right: Define objectives; Identify activities and resources; Establish sequences; Estimate time for activities; Determine project completion date; Compare with objectives; and Determine additional resource requirements."/>
          <p:cNvPicPr>
            <a:picLocks noChangeAspect="1"/>
          </p:cNvPicPr>
          <p:nvPr/>
        </p:nvPicPr>
        <p:blipFill>
          <a:blip r:embed="rId3" cstate="print"/>
          <a:stretch>
            <a:fillRect/>
          </a:stretch>
        </p:blipFill>
        <p:spPr>
          <a:xfrm>
            <a:off x="235864" y="2746897"/>
            <a:ext cx="8672272" cy="1169038"/>
          </a:xfrm>
          <a:prstGeom prst="rect">
            <a:avLst/>
          </a:prstGeom>
        </p:spPr>
      </p:pic>
      <p:sp>
        <p:nvSpPr>
          <p:cNvPr id="3" name="Text Placeholder 2" descr="Sample PERT network based on information in PC-8. It shows that if everything goes as planned, the total project completion time will be 50 weeks. This is calculated by tracing the project’s critical path (the longest sequence of activities), A-B-C-D-G-H-J-K, and adding up the times."/>
          <p:cNvSpPr>
            <a:spLocks noGrp="1"/>
          </p:cNvSpPr>
          <p:nvPr>
            <p:ph type="body" sz="quarter" idx="13"/>
          </p:nvPr>
        </p:nvSpPr>
        <p:spPr/>
        <p:txBody>
          <a:bodyPr/>
          <a:lstStyle/>
          <a:p>
            <a:r>
              <a:rPr lang="en-US" sz="1600" dirty="0"/>
              <a:t>The essential features of the project planning process are shown in Exhibit PC-13</a:t>
            </a:r>
            <a:r>
              <a:rPr lang="en-US" sz="1600" dirty="0" smtClean="0"/>
              <a:t>.</a:t>
            </a:r>
            <a:endParaRPr lang="en-US" sz="1600" dirty="0"/>
          </a:p>
        </p:txBody>
      </p:sp>
    </p:spTree>
    <p:extLst>
      <p:ext uri="{BB962C8B-B14F-4D97-AF65-F5344CB8AC3E}">
        <p14:creationId xmlns:p14="http://schemas.microsoft.com/office/powerpoint/2010/main" xmlns="" val="16801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Planning</a:t>
            </a:r>
            <a:endParaRPr lang="en-US" dirty="0"/>
          </a:p>
        </p:txBody>
      </p:sp>
      <p:sp>
        <p:nvSpPr>
          <p:cNvPr id="3" name="Content Placeholder 2"/>
          <p:cNvSpPr>
            <a:spLocks noGrp="1"/>
          </p:cNvSpPr>
          <p:nvPr>
            <p:ph idx="1"/>
          </p:nvPr>
        </p:nvSpPr>
        <p:spPr/>
        <p:txBody>
          <a:bodyPr/>
          <a:lstStyle/>
          <a:p>
            <a:r>
              <a:rPr lang="en-US" sz="2800" b="1" dirty="0" smtClean="0"/>
              <a:t>Scenario</a:t>
            </a:r>
            <a:r>
              <a:rPr lang="en-US" sz="2800" dirty="0" smtClean="0"/>
              <a:t>: a </a:t>
            </a:r>
            <a:r>
              <a:rPr lang="en-US" sz="2800" dirty="0"/>
              <a:t>consistent view of what the future is likely to </a:t>
            </a:r>
            <a:r>
              <a:rPr lang="en-US" sz="2800" dirty="0" smtClean="0"/>
              <a:t>be</a:t>
            </a:r>
            <a:endParaRPr lang="en-US" sz="2800" dirty="0"/>
          </a:p>
        </p:txBody>
      </p:sp>
    </p:spTree>
    <p:extLst>
      <p:ext uri="{BB962C8B-B14F-4D97-AF65-F5344CB8AC3E}">
        <p14:creationId xmlns:p14="http://schemas.microsoft.com/office/powerpoint/2010/main" xmlns="" val="11465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a:t>
            </a:r>
            <a:endParaRPr lang="en-US" dirty="0"/>
          </a:p>
        </p:txBody>
      </p:sp>
      <p:sp>
        <p:nvSpPr>
          <p:cNvPr id="3" name="Content Placeholder 2"/>
          <p:cNvSpPr>
            <a:spLocks noGrp="1"/>
          </p:cNvSpPr>
          <p:nvPr>
            <p:ph idx="1"/>
          </p:nvPr>
        </p:nvSpPr>
        <p:spPr/>
        <p:txBody>
          <a:bodyPr/>
          <a:lstStyle/>
          <a:p>
            <a:r>
              <a:rPr lang="en-US" sz="2800" b="1" dirty="0"/>
              <a:t>F</a:t>
            </a:r>
            <a:r>
              <a:rPr lang="en-US" sz="2800" b="1" dirty="0" smtClean="0"/>
              <a:t>orecasts</a:t>
            </a:r>
            <a:r>
              <a:rPr lang="en-US" sz="2800" dirty="0" smtClean="0"/>
              <a:t>: predictions </a:t>
            </a:r>
            <a:r>
              <a:rPr lang="en-US" sz="2800" dirty="0"/>
              <a:t>of </a:t>
            </a:r>
            <a:r>
              <a:rPr lang="en-US" sz="2800" dirty="0" smtClean="0"/>
              <a:t>outcome</a:t>
            </a:r>
          </a:p>
          <a:p>
            <a:pPr lvl="1"/>
            <a:r>
              <a:rPr lang="en-US" sz="2800" b="1" dirty="0" smtClean="0"/>
              <a:t>Quantitative</a:t>
            </a:r>
            <a:r>
              <a:rPr lang="en-US" sz="2800" dirty="0" smtClean="0"/>
              <a:t> </a:t>
            </a:r>
            <a:r>
              <a:rPr lang="en-US" sz="2800" b="1" dirty="0" smtClean="0"/>
              <a:t>forecasting</a:t>
            </a:r>
            <a:r>
              <a:rPr lang="en-US" sz="2800" dirty="0" smtClean="0"/>
              <a:t>: forecasting </a:t>
            </a:r>
            <a:r>
              <a:rPr lang="en-US" sz="2800" dirty="0"/>
              <a:t>that applies a set of mathematical rules to a series of past data to predict </a:t>
            </a:r>
            <a:r>
              <a:rPr lang="en-US" sz="2800" dirty="0" smtClean="0"/>
              <a:t>outcomes</a:t>
            </a:r>
          </a:p>
          <a:p>
            <a:pPr lvl="1"/>
            <a:r>
              <a:rPr lang="en-US" sz="2800" b="1" dirty="0" smtClean="0"/>
              <a:t>Qualitative</a:t>
            </a:r>
            <a:r>
              <a:rPr lang="en-US" sz="2800" dirty="0" smtClean="0"/>
              <a:t> </a:t>
            </a:r>
            <a:r>
              <a:rPr lang="en-US" sz="2800" b="1" dirty="0" smtClean="0"/>
              <a:t>forecasting</a:t>
            </a:r>
            <a:r>
              <a:rPr lang="en-US" sz="2800" dirty="0" smtClean="0"/>
              <a:t>: forecasting </a:t>
            </a:r>
            <a:r>
              <a:rPr lang="en-US" sz="2800" dirty="0"/>
              <a:t>that uses the judgment and opinions of knowledgeable individuals to predict </a:t>
            </a:r>
            <a:r>
              <a:rPr lang="en-US" sz="2800" dirty="0" smtClean="0"/>
              <a:t>outcomes</a:t>
            </a:r>
            <a:endParaRPr lang="en-US" sz="2800" dirty="0"/>
          </a:p>
        </p:txBody>
      </p:sp>
    </p:spTree>
    <p:extLst>
      <p:ext uri="{BB962C8B-B14F-4D97-AF65-F5344CB8AC3E}">
        <p14:creationId xmlns:p14="http://schemas.microsoft.com/office/powerpoint/2010/main" xmlns="" val="863671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6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PC-1: Forecasting Techniques: Quantitative</a:t>
            </a:r>
            <a:endParaRPr lang="en-US" dirty="0"/>
          </a:p>
        </p:txBody>
      </p:sp>
      <p:graphicFrame>
        <p:nvGraphicFramePr>
          <p:cNvPr id="5" name="Table 4" descr="Headers: Technique, Description, Application"/>
          <p:cNvGraphicFramePr>
            <a:graphicFrameLocks noGrp="1"/>
          </p:cNvGraphicFramePr>
          <p:nvPr>
            <p:extLst>
              <p:ext uri="{D42A27DB-BD31-4B8C-83A1-F6EECF244321}">
                <p14:modId xmlns:p14="http://schemas.microsoft.com/office/powerpoint/2010/main" xmlns="" val="623767956"/>
              </p:ext>
            </p:extLst>
          </p:nvPr>
        </p:nvGraphicFramePr>
        <p:xfrm>
          <a:off x="152400" y="1438067"/>
          <a:ext cx="8839200" cy="4791283"/>
        </p:xfrm>
        <a:graphic>
          <a:graphicData uri="http://schemas.openxmlformats.org/drawingml/2006/table">
            <a:tbl>
              <a:tblPr firstRow="1" bandRow="1">
                <a:tableStyleId>{3B4B98B0-60AC-42C2-AFA5-B58CD77FA1E5}</a:tableStyleId>
              </a:tblPr>
              <a:tblGrid>
                <a:gridCol w="1524000"/>
                <a:gridCol w="3657600"/>
                <a:gridCol w="3657600"/>
              </a:tblGrid>
              <a:tr h="375073">
                <a:tc>
                  <a:txBody>
                    <a:bodyPr/>
                    <a:lstStyle/>
                    <a:p>
                      <a:r>
                        <a:rPr lang="en-US" sz="1600" dirty="0" smtClean="0"/>
                        <a:t>Technique</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Application</a:t>
                      </a:r>
                      <a:endParaRPr lang="en-US" sz="1600" dirty="0"/>
                    </a:p>
                  </a:txBody>
                  <a:tcPr/>
                </a:tc>
              </a:tr>
              <a:tr h="844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Time series analysis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Fits a trend line to a mathematical equation and projects into the future by means of this equation</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Predicting next quarter’s sales on the basis of four years of previous sales data</a:t>
                      </a:r>
                      <a:endParaRPr lang="en-US" sz="1600" dirty="0" smtClean="0"/>
                    </a:p>
                  </a:txBody>
                  <a:tcPr/>
                </a:tc>
              </a:tr>
              <a:tr h="3750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Regression models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Predicts one variable on the basis of known or assumed other variables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Seeking factors that</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will predict a certain level of sales (e.g., price, advertising expenditures)</a:t>
                      </a:r>
                      <a:endParaRPr lang="en-US" sz="1600" dirty="0" smtClean="0"/>
                    </a:p>
                  </a:txBody>
                  <a:tcPr/>
                </a:tc>
              </a:tr>
              <a:tr h="8593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Econometric models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Uses a set of regression equations to simulate segments of the economy</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Predicting change in car sales as a result of changes in tax laws</a:t>
                      </a:r>
                      <a:endParaRPr lang="en-US" sz="1600" dirty="0" smtClean="0"/>
                    </a:p>
                  </a:txBody>
                  <a:tcPr/>
                </a:tc>
              </a:tr>
              <a:tr h="3750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Economic indicators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Uses one or more economic indicators to predict a future state of the economy</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Using change in GNP to predict discretionary income</a:t>
                      </a:r>
                      <a:endParaRPr lang="en-US" sz="1600" dirty="0"/>
                    </a:p>
                  </a:txBody>
                  <a:tcPr/>
                </a:tc>
              </a:tr>
              <a:tr h="3750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Substitution effect</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Uses a mathematical formula to predict how, when, and under what circumstances a new product or technology will replace an existing one</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Predicting the effect of streaming video services on the sale of Blu-ray players</a:t>
                      </a:r>
                      <a:endParaRPr lang="en-US" sz="1600" dirty="0"/>
                    </a:p>
                  </a:txBody>
                  <a:tcPr/>
                </a:tc>
              </a:tr>
            </a:tbl>
          </a:graphicData>
        </a:graphic>
      </p:graphicFrame>
    </p:spTree>
    <p:extLst>
      <p:ext uri="{BB962C8B-B14F-4D97-AF65-F5344CB8AC3E}">
        <p14:creationId xmlns:p14="http://schemas.microsoft.com/office/powerpoint/2010/main" xmlns="" val="815143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PC-1</a:t>
            </a:r>
            <a:br>
              <a:rPr lang="en-US" dirty="0" smtClean="0"/>
            </a:br>
            <a:r>
              <a:rPr lang="en-US" dirty="0" smtClean="0"/>
              <a:t>Forecasting Techniques: Qualitative</a:t>
            </a:r>
            <a:endParaRPr lang="en-US" dirty="0"/>
          </a:p>
        </p:txBody>
      </p:sp>
      <p:graphicFrame>
        <p:nvGraphicFramePr>
          <p:cNvPr id="5" name="Table 4" descr="Headers: Technique, Description, Application"/>
          <p:cNvGraphicFramePr>
            <a:graphicFrameLocks noGrp="1"/>
          </p:cNvGraphicFramePr>
          <p:nvPr>
            <p:extLst>
              <p:ext uri="{D42A27DB-BD31-4B8C-83A1-F6EECF244321}">
                <p14:modId xmlns:p14="http://schemas.microsoft.com/office/powerpoint/2010/main" xmlns="" val="1717230290"/>
              </p:ext>
            </p:extLst>
          </p:nvPr>
        </p:nvGraphicFramePr>
        <p:xfrm>
          <a:off x="228600" y="1773767"/>
          <a:ext cx="8686800" cy="3941233"/>
        </p:xfrm>
        <a:graphic>
          <a:graphicData uri="http://schemas.openxmlformats.org/drawingml/2006/table">
            <a:tbl>
              <a:tblPr firstRow="1" bandRow="1">
                <a:tableStyleId>{3B4B98B0-60AC-42C2-AFA5-B58CD77FA1E5}</a:tableStyleId>
              </a:tblPr>
              <a:tblGrid>
                <a:gridCol w="1524000"/>
                <a:gridCol w="3657600"/>
                <a:gridCol w="3505200"/>
              </a:tblGrid>
              <a:tr h="375073">
                <a:tc>
                  <a:txBody>
                    <a:bodyPr/>
                    <a:lstStyle/>
                    <a:p>
                      <a:r>
                        <a:rPr lang="en-US" sz="1800" dirty="0" smtClean="0"/>
                        <a:t>Technique</a:t>
                      </a:r>
                      <a:endParaRPr lang="en-US" sz="1800" dirty="0"/>
                    </a:p>
                  </a:txBody>
                  <a:tcPr/>
                </a:tc>
                <a:tc>
                  <a:txBody>
                    <a:bodyPr/>
                    <a:lstStyle/>
                    <a:p>
                      <a:r>
                        <a:rPr lang="en-US" sz="1800" dirty="0" smtClean="0"/>
                        <a:t>Description</a:t>
                      </a:r>
                      <a:endParaRPr lang="en-US" sz="1800" dirty="0"/>
                    </a:p>
                  </a:txBody>
                  <a:tcPr/>
                </a:tc>
                <a:tc>
                  <a:txBody>
                    <a:bodyPr/>
                    <a:lstStyle/>
                    <a:p>
                      <a:r>
                        <a:rPr lang="en-US" sz="1800" dirty="0" smtClean="0"/>
                        <a:t>Application</a:t>
                      </a:r>
                      <a:endParaRPr lang="en-US" sz="1800" dirty="0"/>
                    </a:p>
                  </a:txBody>
                  <a:tcPr/>
                </a:tc>
              </a:tr>
              <a:tr h="844125">
                <a:tc>
                  <a:txBody>
                    <a:bodyPr/>
                    <a:lstStyle/>
                    <a:p>
                      <a:r>
                        <a:rPr lang="en-US" sz="1800" kern="1200" dirty="0" smtClean="0">
                          <a:solidFill>
                            <a:schemeClr val="tx1"/>
                          </a:solidFill>
                          <a:effectLst/>
                          <a:latin typeface="+mn-lt"/>
                          <a:ea typeface="+mn-ea"/>
                          <a:cs typeface="+mn-cs"/>
                        </a:rPr>
                        <a:t>Jury of opinion</a:t>
                      </a:r>
                      <a:endParaRPr lang="en-US" sz="1600" dirty="0"/>
                    </a:p>
                  </a:txBody>
                  <a:tcPr/>
                </a:tc>
                <a:tc>
                  <a:txBody>
                    <a:bodyPr/>
                    <a:lstStyle/>
                    <a:p>
                      <a:r>
                        <a:rPr lang="en-US" sz="1800" kern="1200" dirty="0" smtClean="0">
                          <a:solidFill>
                            <a:schemeClr val="tx1"/>
                          </a:solidFill>
                          <a:effectLst/>
                          <a:latin typeface="+mn-lt"/>
                          <a:ea typeface="+mn-ea"/>
                          <a:cs typeface="+mn-cs"/>
                        </a:rPr>
                        <a:t>Combines and averages the opinions of experts</a:t>
                      </a:r>
                      <a:endParaRPr lang="en-US" sz="1600" dirty="0"/>
                    </a:p>
                  </a:txBody>
                  <a:tcPr/>
                </a:tc>
                <a:tc>
                  <a:txBody>
                    <a:bodyPr/>
                    <a:lstStyle/>
                    <a:p>
                      <a:r>
                        <a:rPr lang="en-US" sz="1800" kern="1200" dirty="0" smtClean="0">
                          <a:solidFill>
                            <a:schemeClr val="tx1"/>
                          </a:solidFill>
                          <a:effectLst/>
                          <a:latin typeface="+mn-lt"/>
                          <a:ea typeface="+mn-ea"/>
                          <a:cs typeface="+mn-cs"/>
                        </a:rPr>
                        <a:t>Polling the company’s human resource managers to predict next year’s college recruitment needs</a:t>
                      </a:r>
                      <a:endParaRPr lang="en-US" sz="1600" dirty="0"/>
                    </a:p>
                  </a:txBody>
                  <a:tcPr/>
                </a:tc>
              </a:tr>
              <a:tr h="375073">
                <a:tc>
                  <a:txBody>
                    <a:bodyPr/>
                    <a:lstStyle/>
                    <a:p>
                      <a:r>
                        <a:rPr lang="en-US" sz="1800" kern="1200" dirty="0" smtClean="0">
                          <a:solidFill>
                            <a:schemeClr val="tx1"/>
                          </a:solidFill>
                          <a:effectLst/>
                          <a:latin typeface="+mn-lt"/>
                          <a:ea typeface="+mn-ea"/>
                          <a:cs typeface="+mn-cs"/>
                        </a:rPr>
                        <a:t>Sales force composition</a:t>
                      </a:r>
                      <a:endParaRPr lang="en-US" sz="1600" dirty="0"/>
                    </a:p>
                  </a:txBody>
                  <a:tcPr/>
                </a:tc>
                <a:tc>
                  <a:txBody>
                    <a:bodyPr/>
                    <a:lstStyle/>
                    <a:p>
                      <a:r>
                        <a:rPr lang="en-US" sz="1800" kern="1200" dirty="0" smtClean="0">
                          <a:solidFill>
                            <a:schemeClr val="tx1"/>
                          </a:solidFill>
                          <a:effectLst/>
                          <a:latin typeface="+mn-lt"/>
                          <a:ea typeface="+mn-ea"/>
                          <a:cs typeface="+mn-cs"/>
                        </a:rPr>
                        <a:t>Combines estimates from field sales personnel of customers’ expected purchases</a:t>
                      </a:r>
                      <a:endParaRPr lang="en-US" sz="1600" dirty="0"/>
                    </a:p>
                  </a:txBody>
                  <a:tcPr/>
                </a:tc>
                <a:tc>
                  <a:txBody>
                    <a:bodyPr/>
                    <a:lstStyle/>
                    <a:p>
                      <a:r>
                        <a:rPr lang="en-US" sz="1800" kern="1200" dirty="0" smtClean="0">
                          <a:solidFill>
                            <a:schemeClr val="tx1"/>
                          </a:solidFill>
                          <a:effectLst/>
                          <a:latin typeface="+mn-lt"/>
                          <a:ea typeface="+mn-ea"/>
                          <a:cs typeface="+mn-cs"/>
                        </a:rPr>
                        <a:t>Predicting next year’s sales of industrial lasers</a:t>
                      </a:r>
                      <a:endParaRPr lang="en-US" sz="1600" dirty="0"/>
                    </a:p>
                  </a:txBody>
                  <a:tcPr/>
                </a:tc>
              </a:tr>
              <a:tr h="859365">
                <a:tc>
                  <a:txBody>
                    <a:bodyPr/>
                    <a:lstStyle/>
                    <a:p>
                      <a:r>
                        <a:rPr lang="en-US" sz="1800" kern="1200" dirty="0" smtClean="0">
                          <a:solidFill>
                            <a:schemeClr val="tx1"/>
                          </a:solidFill>
                          <a:effectLst/>
                          <a:latin typeface="+mn-lt"/>
                          <a:ea typeface="+mn-ea"/>
                          <a:cs typeface="+mn-cs"/>
                        </a:rPr>
                        <a:t>Customer evaluation</a:t>
                      </a:r>
                      <a:endParaRPr lang="en-US" sz="1600" dirty="0"/>
                    </a:p>
                  </a:txBody>
                  <a:tcPr/>
                </a:tc>
                <a:tc>
                  <a:txBody>
                    <a:bodyPr/>
                    <a:lstStyle/>
                    <a:p>
                      <a:r>
                        <a:rPr lang="en-US" sz="1800" kern="1200" dirty="0" smtClean="0">
                          <a:solidFill>
                            <a:schemeClr val="tx1"/>
                          </a:solidFill>
                          <a:effectLst/>
                          <a:latin typeface="+mn-lt"/>
                          <a:ea typeface="+mn-ea"/>
                          <a:cs typeface="+mn-cs"/>
                        </a:rPr>
                        <a:t>Combines estimates from established customers’ purchases</a:t>
                      </a:r>
                      <a:endParaRPr lang="en-US" sz="1600" dirty="0"/>
                    </a:p>
                  </a:txBody>
                  <a:tcPr/>
                </a:tc>
                <a:tc>
                  <a:txBody>
                    <a:bodyPr/>
                    <a:lstStyle/>
                    <a:p>
                      <a:r>
                        <a:rPr lang="en-US" sz="1800" kern="1200" dirty="0" smtClean="0">
                          <a:solidFill>
                            <a:schemeClr val="tx1"/>
                          </a:solidFill>
                          <a:effectLst/>
                          <a:latin typeface="+mn-lt"/>
                          <a:ea typeface="+mn-ea"/>
                          <a:cs typeface="+mn-cs"/>
                        </a:rPr>
                        <a:t>Surveying major</a:t>
                      </a:r>
                      <a:br>
                        <a:rPr lang="en-US" sz="1800" kern="1200" dirty="0" smtClean="0">
                          <a:solidFill>
                            <a:schemeClr val="tx1"/>
                          </a:solidFill>
                          <a:effectLst/>
                          <a:latin typeface="+mn-lt"/>
                          <a:ea typeface="+mn-ea"/>
                          <a:cs typeface="+mn-cs"/>
                        </a:rPr>
                      </a:br>
                      <a:r>
                        <a:rPr lang="en-US" sz="1800" kern="1200" dirty="0" smtClean="0">
                          <a:solidFill>
                            <a:schemeClr val="tx1"/>
                          </a:solidFill>
                          <a:effectLst/>
                          <a:latin typeface="+mn-lt"/>
                          <a:ea typeface="+mn-ea"/>
                          <a:cs typeface="+mn-cs"/>
                        </a:rPr>
                        <a:t>car dealers by a car manufacturer to determine types and quantities of products desired</a:t>
                      </a:r>
                      <a:endParaRPr lang="en-US" sz="1600" dirty="0"/>
                    </a:p>
                  </a:txBody>
                  <a:tcPr/>
                </a:tc>
              </a:tr>
            </a:tbl>
          </a:graphicData>
        </a:graphic>
      </p:graphicFrame>
    </p:spTree>
    <p:extLst>
      <p:ext uri="{BB962C8B-B14F-4D97-AF65-F5344CB8AC3E}">
        <p14:creationId xmlns:p14="http://schemas.microsoft.com/office/powerpoint/2010/main" xmlns="" val="145407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Benchmarking</a:t>
            </a:r>
            <a:endParaRPr lang="en-US" dirty="0"/>
          </a:p>
        </p:txBody>
      </p:sp>
      <p:sp>
        <p:nvSpPr>
          <p:cNvPr id="3" name="Content Placeholder 2"/>
          <p:cNvSpPr>
            <a:spLocks noGrp="1"/>
          </p:cNvSpPr>
          <p:nvPr>
            <p:ph idx="1"/>
          </p:nvPr>
        </p:nvSpPr>
        <p:spPr/>
        <p:txBody>
          <a:bodyPr/>
          <a:lstStyle/>
          <a:p>
            <a:r>
              <a:rPr lang="en-US" sz="2800" b="1" dirty="0" smtClean="0"/>
              <a:t>Benchmarking</a:t>
            </a:r>
            <a:r>
              <a:rPr lang="en-US" sz="2800" dirty="0" smtClean="0"/>
              <a:t>: the </a:t>
            </a:r>
            <a:r>
              <a:rPr lang="en-US" sz="2800" dirty="0"/>
              <a:t>search for the best practices among competitors or noncompetitors that lead to their superior </a:t>
            </a:r>
            <a:r>
              <a:rPr lang="en-US" sz="2800" dirty="0" smtClean="0"/>
              <a:t>performance</a:t>
            </a:r>
            <a:endParaRPr lang="en-US" sz="2800" dirty="0"/>
          </a:p>
        </p:txBody>
      </p:sp>
    </p:spTree>
    <p:extLst>
      <p:ext uri="{BB962C8B-B14F-4D97-AF65-F5344CB8AC3E}">
        <p14:creationId xmlns:p14="http://schemas.microsoft.com/office/powerpoint/2010/main" xmlns="" val="84674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PC-2</a:t>
            </a:r>
            <a:br>
              <a:rPr lang="en-US" dirty="0" smtClean="0"/>
            </a:br>
            <a:r>
              <a:rPr lang="en-US" dirty="0" smtClean="0"/>
              <a:t>Steps In Benchmarking</a:t>
            </a:r>
            <a:endParaRPr lang="en-US" dirty="0"/>
          </a:p>
        </p:txBody>
      </p:sp>
      <p:pic>
        <p:nvPicPr>
          <p:cNvPr id="6" name="Picture 5" descr="Figure is labeled Best Practices at center. It is surrounded by four boxes, arranged in a cross shape. The top box, step 1, is labeled Form a benchmarking planning team. A oval above this box is labeled Identify: What is to be benchmarked? Comparative organizations, Data collection methods. The right box, step 2, labeled Gather internal and external data. The bottom box, step 3, is labeled Analyze data to identify performance gaps. The left box, step 3, is labeled Prepare and implement action plan."/>
          <p:cNvPicPr>
            <a:picLocks noChangeAspect="1"/>
          </p:cNvPicPr>
          <p:nvPr/>
        </p:nvPicPr>
        <p:blipFill>
          <a:blip r:embed="rId3" cstate="print"/>
          <a:stretch>
            <a:fillRect/>
          </a:stretch>
        </p:blipFill>
        <p:spPr>
          <a:xfrm>
            <a:off x="134462" y="1371600"/>
            <a:ext cx="8875076" cy="4548476"/>
          </a:xfrm>
          <a:prstGeom prst="rect">
            <a:avLst/>
          </a:prstGeom>
        </p:spPr>
      </p:pic>
      <p:sp>
        <p:nvSpPr>
          <p:cNvPr id="3" name="Text Placeholder 2"/>
          <p:cNvSpPr>
            <a:spLocks noGrp="1"/>
          </p:cNvSpPr>
          <p:nvPr>
            <p:ph type="body" sz="quarter" idx="13"/>
          </p:nvPr>
        </p:nvSpPr>
        <p:spPr/>
        <p:txBody>
          <a:bodyPr/>
          <a:lstStyle/>
          <a:p>
            <a:r>
              <a:rPr lang="en-US" sz="1600" dirty="0" smtClean="0"/>
              <a:t>Exhibit PC-2 </a:t>
            </a:r>
            <a:r>
              <a:rPr lang="en-US" sz="1600" dirty="0"/>
              <a:t>illustrates the four steps typically used in benchmarking</a:t>
            </a:r>
            <a:r>
              <a:rPr lang="en-US" sz="1600" dirty="0" smtClean="0"/>
              <a:t>.</a:t>
            </a:r>
            <a:endParaRPr lang="en-US" sz="1600" dirty="0"/>
          </a:p>
        </p:txBody>
      </p:sp>
    </p:spTree>
    <p:extLst>
      <p:ext uri="{BB962C8B-B14F-4D97-AF65-F5344CB8AC3E}">
        <p14:creationId xmlns:p14="http://schemas.microsoft.com/office/powerpoint/2010/main" xmlns="" val="183005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for Allocating Resources</a:t>
            </a:r>
            <a:endParaRPr lang="en-US" dirty="0"/>
          </a:p>
        </p:txBody>
      </p:sp>
      <p:sp>
        <p:nvSpPr>
          <p:cNvPr id="3" name="Content Placeholder 2"/>
          <p:cNvSpPr>
            <a:spLocks noGrp="1"/>
          </p:cNvSpPr>
          <p:nvPr>
            <p:ph idx="1"/>
          </p:nvPr>
        </p:nvSpPr>
        <p:spPr/>
        <p:txBody>
          <a:bodyPr/>
          <a:lstStyle/>
          <a:p>
            <a:r>
              <a:rPr lang="en-US" sz="2800" b="1" dirty="0" smtClean="0"/>
              <a:t>Resources</a:t>
            </a:r>
            <a:r>
              <a:rPr lang="en-US" sz="2800" dirty="0" smtClean="0"/>
              <a:t>: an </a:t>
            </a:r>
            <a:r>
              <a:rPr lang="en-US" sz="2800" dirty="0"/>
              <a:t>organization’s assets—including nancial, physical, human, intangible, and structural/cultural—that are used to develop, manufacture, and deliver products to its </a:t>
            </a:r>
            <a:r>
              <a:rPr lang="en-US" sz="2800" dirty="0" smtClean="0"/>
              <a:t>customers</a:t>
            </a:r>
            <a:endParaRPr lang="en-US" sz="2800" dirty="0"/>
          </a:p>
        </p:txBody>
      </p:sp>
    </p:spTree>
    <p:extLst>
      <p:ext uri="{BB962C8B-B14F-4D97-AF65-F5344CB8AC3E}">
        <p14:creationId xmlns:p14="http://schemas.microsoft.com/office/powerpoint/2010/main" xmlns="" val="1168000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Budgeting</a:t>
            </a:r>
            <a:endParaRPr lang="en-US" dirty="0"/>
          </a:p>
        </p:txBody>
      </p:sp>
      <p:sp>
        <p:nvSpPr>
          <p:cNvPr id="3" name="Content Placeholder 2"/>
          <p:cNvSpPr>
            <a:spLocks noGrp="1"/>
          </p:cNvSpPr>
          <p:nvPr>
            <p:ph idx="1"/>
          </p:nvPr>
        </p:nvSpPr>
        <p:spPr/>
        <p:txBody>
          <a:bodyPr/>
          <a:lstStyle/>
          <a:p>
            <a:r>
              <a:rPr lang="en-US" sz="2800" b="1" dirty="0" smtClean="0"/>
              <a:t>Budget</a:t>
            </a:r>
            <a:r>
              <a:rPr lang="en-US" sz="2800" dirty="0" smtClean="0"/>
              <a:t>: a </a:t>
            </a:r>
            <a:r>
              <a:rPr lang="en-US" sz="2800" dirty="0"/>
              <a:t>numerical plan for allocating resources to </a:t>
            </a:r>
            <a:r>
              <a:rPr lang="en-US" sz="2800" dirty="0" smtClean="0"/>
              <a:t>specific activities</a:t>
            </a:r>
          </a:p>
          <a:p>
            <a:r>
              <a:rPr lang="en-US" sz="2800" b="1" dirty="0" smtClean="0"/>
              <a:t>Budgeting</a:t>
            </a:r>
            <a:r>
              <a:rPr lang="en-US" sz="2800" dirty="0" smtClean="0"/>
              <a:t>: the </a:t>
            </a:r>
            <a:r>
              <a:rPr lang="en-US" sz="2800" dirty="0"/>
              <a:t>process of allocating resources to pay for designated future </a:t>
            </a:r>
            <a:r>
              <a:rPr lang="en-US" sz="2800" dirty="0" smtClean="0"/>
              <a:t>costs</a:t>
            </a:r>
            <a:endParaRPr lang="en-US" sz="2800" dirty="0"/>
          </a:p>
        </p:txBody>
      </p:sp>
    </p:spTree>
    <p:extLst>
      <p:ext uri="{BB962C8B-B14F-4D97-AF65-F5344CB8AC3E}">
        <p14:creationId xmlns:p14="http://schemas.microsoft.com/office/powerpoint/2010/main" xmlns="" val="211677101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17339</TotalTime>
  <Words>3352</Words>
  <Application>Microsoft Office PowerPoint</Application>
  <PresentationFormat>On-screen Show (4:3)</PresentationFormat>
  <Paragraphs>254</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508 Lecture</vt:lpstr>
      <vt:lpstr>Management</vt:lpstr>
      <vt:lpstr>Environmental Scanning</vt:lpstr>
      <vt:lpstr>Forecasting</vt:lpstr>
      <vt:lpstr>Exhibit PC-1: Forecasting Techniques: Quantitative</vt:lpstr>
      <vt:lpstr>Exhibit PC-1 Forecasting Techniques: Qualitative</vt:lpstr>
      <vt:lpstr>Benchmarking</vt:lpstr>
      <vt:lpstr>Exhibit PC-2 Steps In Benchmarking</vt:lpstr>
      <vt:lpstr>Techniques for Allocating Resources</vt:lpstr>
      <vt:lpstr>Budgeting</vt:lpstr>
      <vt:lpstr>Two Common Budgeting Approaches</vt:lpstr>
      <vt:lpstr>Exhibit PC-3 Types of Budgets</vt:lpstr>
      <vt:lpstr>Exhibit PC-4 How to Improve Budgeting</vt:lpstr>
      <vt:lpstr>Scheduling</vt:lpstr>
      <vt:lpstr>Exhibit PC-5 A Gantt Chart</vt:lpstr>
      <vt:lpstr>Load Charts</vt:lpstr>
      <vt:lpstr>Exhibit PC-6 A Load Chart</vt:lpstr>
      <vt:lpstr>PERT Network Analysis (1 of 2)</vt:lpstr>
      <vt:lpstr>PERT Network Analysis (2 of 2)</vt:lpstr>
      <vt:lpstr>Exhibit PC-7 Steps in Developing a PERT Network</vt:lpstr>
      <vt:lpstr>Exhibit PC-8: Events and Activities in Constructing an Office Building</vt:lpstr>
      <vt:lpstr>Exhibit PC-9: PERT Network for Constructing an Office Building</vt:lpstr>
      <vt:lpstr>Breakeven Analysis</vt:lpstr>
      <vt:lpstr>Exhibit PC-10 Breakeven Analysis</vt:lpstr>
      <vt:lpstr>Linear Programming</vt:lpstr>
      <vt:lpstr>Exhibit PC-11: Production Data for Cinnamon-Scented Products</vt:lpstr>
      <vt:lpstr>Exhibit PC-12: Graphical Solution to Linear Programming Problem</vt:lpstr>
      <vt:lpstr>Project Management</vt:lpstr>
      <vt:lpstr>Exhibit PC-13: Project Planning Process</vt:lpstr>
      <vt:lpstr>Scenario Planning</vt:lpstr>
      <vt:lpstr>Copyright</vt:lpstr>
    </vt:vector>
  </TitlesOfParts>
  <Manager/>
  <Company>Cenveo Publisher</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18A: Planning and Control Techniques Module</dc:subject>
  <dc:creator>Stephen P. Robbins and Mary Coulter</dc:creator>
  <cp:keywords>Management</cp:keywords>
  <dc:description/>
  <cp:lastModifiedBy>Kavi Raj</cp:lastModifiedBy>
  <cp:revision>558</cp:revision>
  <dcterms:created xsi:type="dcterms:W3CDTF">2014-07-14T20:04:21Z</dcterms:created>
  <dcterms:modified xsi:type="dcterms:W3CDTF">2017-03-27T05:28:25Z</dcterms:modified>
  <cp:category/>
</cp:coreProperties>
</file>