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433" r:id="rId2"/>
    <p:sldId id="349" r:id="rId3"/>
    <p:sldId id="350" r:id="rId4"/>
    <p:sldId id="407" r:id="rId5"/>
    <p:sldId id="408" r:id="rId6"/>
    <p:sldId id="409" r:id="rId7"/>
    <p:sldId id="435" r:id="rId8"/>
    <p:sldId id="354" r:id="rId9"/>
    <p:sldId id="410" r:id="rId10"/>
    <p:sldId id="411" r:id="rId11"/>
    <p:sldId id="412" r:id="rId12"/>
    <p:sldId id="413" r:id="rId13"/>
    <p:sldId id="436" r:id="rId14"/>
    <p:sldId id="414" r:id="rId15"/>
    <p:sldId id="416" r:id="rId16"/>
    <p:sldId id="415" r:id="rId17"/>
    <p:sldId id="437" r:id="rId18"/>
    <p:sldId id="417" r:id="rId19"/>
    <p:sldId id="418" r:id="rId20"/>
    <p:sldId id="419" r:id="rId21"/>
    <p:sldId id="420" r:id="rId22"/>
    <p:sldId id="421" r:id="rId23"/>
    <p:sldId id="358" r:id="rId24"/>
    <p:sldId id="422" r:id="rId25"/>
    <p:sldId id="423" r:id="rId26"/>
    <p:sldId id="424" r:id="rId27"/>
    <p:sldId id="425" r:id="rId28"/>
    <p:sldId id="426" r:id="rId29"/>
    <p:sldId id="427" r:id="rId30"/>
    <p:sldId id="428" r:id="rId31"/>
    <p:sldId id="434" r:id="rId32"/>
    <p:sldId id="429" r:id="rId33"/>
    <p:sldId id="396" r:id="rId34"/>
    <p:sldId id="371" r:id="rId35"/>
    <p:sldId id="430" r:id="rId36"/>
    <p:sldId id="373" r:id="rId37"/>
    <p:sldId id="395" r:id="rId38"/>
    <p:sldId id="397" r:id="rId39"/>
    <p:sldId id="398" r:id="rId40"/>
    <p:sldId id="399" r:id="rId41"/>
    <p:sldId id="431" r:id="rId42"/>
    <p:sldId id="432" r:id="rId43"/>
    <p:sldId id="401" r:id="rId44"/>
    <p:sldId id="403" r:id="rId45"/>
    <p:sldId id="4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90151" autoAdjust="0"/>
  </p:normalViewPr>
  <p:slideViewPr>
    <p:cSldViewPr>
      <p:cViewPr varScale="1">
        <p:scale>
          <a:sx n="79" d="100"/>
          <a:sy n="79" d="100"/>
        </p:scale>
        <p:origin x="1013"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3/10/2025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3/10/2025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Other regions around the world have also developed regional trading alliances. For instance, the 54-nation African Union (AU), which came into existence in 2002, seeks to “build an integrated, prosperous and peaceful Africa, an Africa driven and managed by its own citizens and representing a dynamic force in the international arena.”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Five east African nations—Burundi, Kenya, Rwanda, Tanzania, and Uganda— have formed a common market called the East African Community (EAC).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South Asian Association for Regional Cooperation (SAARC), composed of eight member states (India, Pakistan, Sri Lanka, Bangladesh, Bhutan, Nepal, the Maldives, and Afghanistan), began eliminating tariffs in 2006.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in 2015, 12 countries forged the terms of a trade alliance called the Trans-Pacific Partnership (TPP). The countries involved in the agreement include the United States, Canada, Mexico, Japan, Australia, and seven other countries around the Pacific region, excluding China (see Exhibit 4-3).</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141242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the agreement goes into effect, it will influence about two-thirds of world economic input, making it among the largest trade alliances of all time. Among its provisions is the elimination of more than 18,000 tariffs that make cross-national trade relationships costly.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485634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World Trade Organization (WTO) </a:t>
            </a:r>
            <a:r>
              <a:rPr lang="en-US" sz="1200" kern="1200" dirty="0" smtClean="0">
                <a:solidFill>
                  <a:schemeClr val="tx1"/>
                </a:solidFill>
                <a:effectLst/>
                <a:latin typeface="+mn-lt"/>
                <a:ea typeface="+mn-ea"/>
                <a:cs typeface="+mn-cs"/>
              </a:rPr>
              <a:t>is a global organization of 161 countries (as of April 2015) that deals with the rules of trade among nations.48 Formed in 1995, the WTO evolved from the General Agreement on Tariffs and Trade (GATT), a trade agreement in effect since the end of World War II. To- day, the WTO is the only </a:t>
            </a:r>
            <a:r>
              <a:rPr lang="en-US" sz="1200" i="1" kern="1200" dirty="0" smtClean="0">
                <a:solidFill>
                  <a:schemeClr val="tx1"/>
                </a:solidFill>
                <a:effectLst/>
                <a:latin typeface="+mn-lt"/>
                <a:ea typeface="+mn-ea"/>
                <a:cs typeface="+mn-cs"/>
              </a:rPr>
              <a:t>global </a:t>
            </a:r>
            <a:r>
              <a:rPr lang="en-US" sz="1200" kern="1200" dirty="0" smtClean="0">
                <a:solidFill>
                  <a:schemeClr val="tx1"/>
                </a:solidFill>
                <a:effectLst/>
                <a:latin typeface="+mn-lt"/>
                <a:ea typeface="+mn-ea"/>
                <a:cs typeface="+mn-cs"/>
              </a:rPr>
              <a:t>organization that deals with trade rules among nations. Its membership consists of 161 member countries and 24 observer governments (which have a specific time frame within which they must apply to become members).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goal of the WTO is to help countries conduct trade through a system of rules. Although critics have staged vocal protests against the WTO, claiming that global trade destroys jobs and the natural environment, it appears to play an important role in monitoring, promoting, and protecting global trade.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211149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Global trade among nations doesn’t just happen on its own. As trade issues arise, global trade systems ensure that trade continues efficiently and effectively. Indeed, one of the realities of globalization is the interdependence of countries—that is, what happens in one can impact others, good or bad.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We’re going to look at four important global trade mechanisms: the World Trade Organization, the International Monetary Fund, the World Bank Group, and the Organization for Economic Cooperation and Development.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618079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Two other important and necessary global trade mechanisms include the International Monetary Fund and the World Bank Group. The </a:t>
            </a:r>
            <a:r>
              <a:rPr lang="en-US" sz="1200" b="1" kern="1200" dirty="0" smtClean="0">
                <a:solidFill>
                  <a:schemeClr val="tx1"/>
                </a:solidFill>
                <a:effectLst/>
                <a:latin typeface="+mn-lt"/>
                <a:ea typeface="+mn-ea"/>
                <a:cs typeface="+mn-cs"/>
              </a:rPr>
              <a:t>International Monetary Fund (IMF) </a:t>
            </a:r>
            <a:r>
              <a:rPr lang="en-US" sz="1200" kern="1200" dirty="0" smtClean="0">
                <a:solidFill>
                  <a:schemeClr val="tx1"/>
                </a:solidFill>
                <a:effectLst/>
                <a:latin typeface="+mn-lt"/>
                <a:ea typeface="+mn-ea"/>
                <a:cs typeface="+mn-cs"/>
              </a:rPr>
              <a:t>is an organization of 188 countries that promotes international monetary cooperation and provides member countries with policy advice, temporary loans, and technical assistance to establish and maintain financial stability and to strengthen economies. During the global financial turmoil of the last few years, the IMF was on the forefront of advising countries and governments in getting through the difficulties.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World Bank Group </a:t>
            </a:r>
            <a:r>
              <a:rPr lang="en-US" sz="1200" kern="1200" dirty="0" smtClean="0">
                <a:solidFill>
                  <a:schemeClr val="tx1"/>
                </a:solidFill>
                <a:effectLst/>
                <a:latin typeface="+mn-lt"/>
                <a:ea typeface="+mn-ea"/>
                <a:cs typeface="+mn-cs"/>
              </a:rPr>
              <a:t>is a group of five closely associated institutions, all owned by its member countries, that provides vital financial and technical assistance to developing countries around the world. The goal of the World Bank Group is to promote long-term economic development and poverty reduction by providing members with technical and financial support.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228644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forerunner of the OECD, the Organization for European Economic Cooperation, was formed in 1947 to administer American and Canadian aid under the Marshall Plan for the reconstruction of Europe after World War II. Today, the </a:t>
            </a:r>
            <a:r>
              <a:rPr lang="en-US" sz="1200" b="1" kern="1200" dirty="0" smtClean="0">
                <a:solidFill>
                  <a:schemeClr val="tx1"/>
                </a:solidFill>
                <a:effectLst/>
                <a:latin typeface="+mn-lt"/>
                <a:ea typeface="+mn-ea"/>
                <a:cs typeface="+mn-cs"/>
              </a:rPr>
              <a:t>Organization for Economic Cooperation and Development (OECD) </a:t>
            </a:r>
            <a:r>
              <a:rPr lang="en-US" sz="1200" kern="1200" dirty="0" smtClean="0">
                <a:solidFill>
                  <a:schemeClr val="tx1"/>
                </a:solidFill>
                <a:effectLst/>
                <a:latin typeface="+mn-lt"/>
                <a:ea typeface="+mn-ea"/>
                <a:cs typeface="+mn-cs"/>
              </a:rPr>
              <a:t>is a Paris-based international economic organization whose mission is to help its 34 member countries achieve sustainable economic growth and employment and raise the standard of living in member countries while maintaining financial stability in order to contribute to the development of the world economy.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a long history of facilitating economic growth around the globe, the OECD now shares its expertise and accumulated experiences with more than 80 developing and emerging market economies.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0459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organizations do go international, they often use different approaches. (see Exhibit 4-4). Managers who want to get into a global market with minimal investment may start with </a:t>
            </a:r>
            <a:r>
              <a:rPr lang="en-US" sz="1200" b="1" kern="1200" dirty="0" smtClean="0">
                <a:solidFill>
                  <a:schemeClr val="tx1"/>
                </a:solidFill>
                <a:effectLst/>
                <a:latin typeface="+mn-lt"/>
                <a:ea typeface="+mn-ea"/>
                <a:cs typeface="+mn-cs"/>
              </a:rPr>
              <a:t>global sourcing </a:t>
            </a:r>
            <a:r>
              <a:rPr lang="en-US" sz="1200" kern="1200" dirty="0" smtClean="0">
                <a:solidFill>
                  <a:schemeClr val="tx1"/>
                </a:solidFill>
                <a:effectLst/>
                <a:latin typeface="+mn-lt"/>
                <a:ea typeface="+mn-ea"/>
                <a:cs typeface="+mn-cs"/>
              </a:rPr>
              <a:t>(also called global outsourcing), which is purchasing materials or labor from around the world wherever it is cheapest. The goal takes advantage of lower costs in order to be more competitive. </a:t>
            </a:r>
            <a:endParaRPr lang="en-US" dirty="0" smtClean="0"/>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global sourcing may be the first step in going international for many companies, they often continue to use this approach because of the competitive advantages it offers. Each successive stage of going international beyond global sourcing, however, requires more investment and thus entails more risk for the organization.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62510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Today, few companies don’t do business internationally. However, there’s not a generally accepted approach to describe the different types of international companies; different authors call them different things. The book authors use the terms </a:t>
            </a:r>
            <a:r>
              <a:rPr lang="en-US" i="1" dirty="0" smtClean="0">
                <a:cs typeface="Arial" charset="0"/>
              </a:rPr>
              <a:t>multinational, multidomestic, global, </a:t>
            </a:r>
            <a:r>
              <a:rPr lang="en-US" dirty="0" smtClean="0">
                <a:cs typeface="Arial" charset="0"/>
              </a:rPr>
              <a:t>and </a:t>
            </a:r>
            <a:r>
              <a:rPr lang="en-US" i="1" dirty="0" smtClean="0">
                <a:cs typeface="Arial" charset="0"/>
              </a:rPr>
              <a:t>transnational.</a:t>
            </a:r>
          </a:p>
          <a:p>
            <a:pPr eaLnBrk="1" hangingPunct="1"/>
            <a:r>
              <a:rPr lang="en-US" dirty="0" smtClean="0">
                <a:cs typeface="Arial" charset="0"/>
              </a:rPr>
              <a:t> </a:t>
            </a:r>
          </a:p>
          <a:p>
            <a:pPr eaLnBrk="1" hangingPunct="1"/>
            <a:r>
              <a:rPr lang="en-US" dirty="0" smtClean="0">
                <a:cs typeface="Arial" charset="0"/>
              </a:rPr>
              <a:t>A </a:t>
            </a:r>
            <a:r>
              <a:rPr lang="en-US" b="1" dirty="0" smtClean="0">
                <a:cs typeface="Arial" charset="0"/>
              </a:rPr>
              <a:t>multinational corporation (MNC) </a:t>
            </a:r>
            <a:r>
              <a:rPr lang="en-US" dirty="0" smtClean="0">
                <a:cs typeface="Arial" charset="0"/>
              </a:rPr>
              <a:t>is any type of international company that maintains operations in multiple countries. One type of MNC is a </a:t>
            </a:r>
            <a:r>
              <a:rPr lang="en-US" b="1" dirty="0" smtClean="0">
                <a:cs typeface="Arial" charset="0"/>
              </a:rPr>
              <a:t>multidomestic corporation</a:t>
            </a:r>
            <a:r>
              <a:rPr lang="en-US" b="0" dirty="0" smtClean="0">
                <a:cs typeface="Arial" charset="0"/>
              </a:rPr>
              <a:t>,</a:t>
            </a:r>
            <a:r>
              <a:rPr lang="en-US" b="1" dirty="0" smtClean="0">
                <a:cs typeface="Arial" charset="0"/>
              </a:rPr>
              <a:t> </a:t>
            </a:r>
            <a:r>
              <a:rPr lang="en-US" dirty="0" smtClean="0">
                <a:cs typeface="Arial" charset="0"/>
              </a:rPr>
              <a:t>which decentralizes management and other decisions to the local country. This type of globalization reflects the polycentric attitude. A multi-domestic corporation doesn’t attempt to replicate its domestic successes by managing foreign operations from its home country. Instead, local employees typically are hired to manage the business, and marketing strategies</a:t>
            </a:r>
            <a:r>
              <a:rPr lang="en-US" baseline="0" dirty="0" smtClean="0">
                <a:cs typeface="Arial" charset="0"/>
              </a:rPr>
              <a:t> </a:t>
            </a:r>
            <a:r>
              <a:rPr lang="en-US" dirty="0" smtClean="0">
                <a:cs typeface="Arial" charset="0"/>
              </a:rPr>
              <a:t>are tailored to that country’s unique characteristics. </a:t>
            </a:r>
          </a:p>
          <a:p>
            <a:pPr eaLnBrk="1" hangingPunct="1"/>
            <a:endParaRPr lang="en-US" dirty="0" smtClean="0">
              <a:cs typeface="Arial" charset="0"/>
            </a:endParaRPr>
          </a:p>
          <a:p>
            <a:pPr eaLnBrk="1" hangingPunct="1"/>
            <a:r>
              <a:rPr lang="en-US" dirty="0" smtClean="0">
                <a:cs typeface="Arial" charset="0"/>
              </a:rPr>
              <a:t>Another type of MNC is a </a:t>
            </a:r>
            <a:r>
              <a:rPr lang="en-US" b="1" dirty="0" smtClean="0">
                <a:cs typeface="Arial" charset="0"/>
              </a:rPr>
              <a:t>global company, </a:t>
            </a:r>
            <a:r>
              <a:rPr lang="en-US" dirty="0" smtClean="0">
                <a:cs typeface="Arial" charset="0"/>
              </a:rPr>
              <a:t>which centralizes its management and other decisions in the home country. This approach to globalization reflects</a:t>
            </a:r>
            <a:r>
              <a:rPr lang="en-US" baseline="0" dirty="0" smtClean="0">
                <a:cs typeface="Arial" charset="0"/>
              </a:rPr>
              <a:t> </a:t>
            </a:r>
            <a:r>
              <a:rPr lang="en-US" dirty="0" smtClean="0">
                <a:cs typeface="Arial" charset="0"/>
              </a:rPr>
              <a:t>the ethnocentric attitude. Global companies treat the world market as an integrated whole and focus on the need for global efficiency and cost savings. Although these</a:t>
            </a:r>
            <a:r>
              <a:rPr lang="en-US" baseline="0" dirty="0" smtClean="0">
                <a:cs typeface="Arial" charset="0"/>
              </a:rPr>
              <a:t> </a:t>
            </a:r>
            <a:r>
              <a:rPr lang="en-US" dirty="0" smtClean="0">
                <a:cs typeface="Arial" charset="0"/>
              </a:rPr>
              <a:t>companies may have considerable global holdings, management decisions with company-wide implications are made from the headquarters in the home country.</a:t>
            </a:r>
          </a:p>
          <a:p>
            <a:pPr eaLnBrk="1" hangingPunct="1"/>
            <a:endParaRPr lang="en-US" dirty="0" smtClean="0">
              <a:cs typeface="Arial" charset="0"/>
            </a:endParaRPr>
          </a:p>
          <a:p>
            <a:pPr eaLnBrk="1" hangingPunct="1"/>
            <a:r>
              <a:rPr lang="en-US" dirty="0" smtClean="0">
                <a:cs typeface="Arial" charset="0"/>
              </a:rPr>
              <a:t>Other companies use an arrangement that eliminates artificial geographical barriers. This type of MNC is often called a </a:t>
            </a:r>
            <a:r>
              <a:rPr lang="en-US" b="1" dirty="0" smtClean="0">
                <a:cs typeface="Arial" charset="0"/>
              </a:rPr>
              <a:t>transnational, or borderless, organization</a:t>
            </a:r>
            <a:r>
              <a:rPr lang="en-US" b="1" baseline="0" dirty="0" smtClean="0">
                <a:cs typeface="Arial" charset="0"/>
              </a:rPr>
              <a:t> </a:t>
            </a:r>
            <a:r>
              <a:rPr lang="en-US" dirty="0" smtClean="0">
                <a:cs typeface="Arial" charset="0"/>
              </a:rPr>
              <a:t>and reflects a geocentric attitude. For example, IBM dropped its organizational structure based on country and reorganized into industry groups. Ford Motor Company is pursuing what it calls the One Ford concept as it integrates its operations around the world.</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700338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87192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next step in going international may involve </a:t>
            </a:r>
            <a:r>
              <a:rPr lang="en-US" b="1" dirty="0" smtClean="0">
                <a:cs typeface="Arial" charset="0"/>
              </a:rPr>
              <a:t>exporting </a:t>
            </a:r>
            <a:r>
              <a:rPr lang="en-US" dirty="0" smtClean="0">
                <a:cs typeface="Arial" charset="0"/>
              </a:rPr>
              <a:t>the organization’s products to other countries—that is, making products domestically and selling them abroad. </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In addition, an organization might do </a:t>
            </a:r>
            <a:r>
              <a:rPr lang="en-US" b="1" dirty="0" smtClean="0">
                <a:cs typeface="Arial" charset="0"/>
              </a:rPr>
              <a:t>importing</a:t>
            </a:r>
            <a:r>
              <a:rPr lang="en-US" dirty="0" smtClean="0">
                <a:cs typeface="Arial" charset="0"/>
              </a:rPr>
              <a:t>, which involves acquiring products made abroad and selling them domestically. Both usually entail minimal investment</a:t>
            </a:r>
            <a:r>
              <a:rPr lang="en-US" baseline="0" dirty="0" smtClean="0">
                <a:cs typeface="Arial" charset="0"/>
              </a:rPr>
              <a:t> </a:t>
            </a:r>
            <a:r>
              <a:rPr lang="en-US" dirty="0" smtClean="0">
                <a:cs typeface="Arial" charset="0"/>
              </a:rPr>
              <a:t>and risk, which is why many small businesses often use these approaches to doing business globally.</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Monolingualism is one sign that a nation suffers from </a:t>
            </a:r>
            <a:r>
              <a:rPr lang="en-US" b="1" dirty="0" smtClean="0">
                <a:cs typeface="Arial" charset="0"/>
              </a:rPr>
              <a:t>parochialism</a:t>
            </a:r>
            <a:r>
              <a:rPr lang="en-US" dirty="0" smtClean="0">
                <a:cs typeface="Arial" charset="0"/>
              </a:rPr>
              <a:t>—viewing the world solely through one’s own eyes and perspectives. People with a parochial attitude do not recognize that others have different ways of living and working. They ignore others’ values and customs and rigidly apply an attitude of “ours is better than theirs” to foreign cultures.</a:t>
            </a:r>
          </a:p>
          <a:p>
            <a:pPr eaLnBrk="1" hangingPunct="1"/>
            <a:endParaRPr lang="en-US" dirty="0" smtClean="0">
              <a:cs typeface="Arial" charset="0"/>
            </a:endParaRPr>
          </a:p>
          <a:p>
            <a:pPr eaLnBrk="1" hangingPunct="1"/>
            <a:r>
              <a:rPr lang="en-US" dirty="0" smtClean="0">
                <a:cs typeface="Arial" charset="0"/>
              </a:rPr>
              <a:t>This type of narrow, restricted attitude is one approach that managers might take, but it isn’t the only one. In fact, there are three possible global attitudes. Let’s look at each more closely.</a:t>
            </a:r>
          </a:p>
          <a:p>
            <a:pPr eaLnBrk="1" hangingPunct="1"/>
            <a:endParaRPr lang="en-US" dirty="0" smtClean="0">
              <a:cs typeface="Arial" charset="0"/>
            </a:endParaRPr>
          </a:p>
          <a:p>
            <a:pPr eaLnBrk="1" hangingPunct="1"/>
            <a:r>
              <a:rPr lang="en-US" dirty="0" smtClean="0">
                <a:cs typeface="Arial" charset="0"/>
              </a:rPr>
              <a:t>First, an </a:t>
            </a:r>
            <a:r>
              <a:rPr lang="en-US" b="1" dirty="0" smtClean="0">
                <a:cs typeface="Arial" charset="0"/>
              </a:rPr>
              <a:t>ethnocentric attitude </a:t>
            </a:r>
            <a:r>
              <a:rPr lang="en-US" dirty="0" smtClean="0">
                <a:cs typeface="Arial" charset="0"/>
              </a:rPr>
              <a:t>is the belief that the best work approaches and practices are those of the </a:t>
            </a:r>
            <a:r>
              <a:rPr lang="en-US" i="1" dirty="0" smtClean="0">
                <a:cs typeface="Arial" charset="0"/>
              </a:rPr>
              <a:t>home </a:t>
            </a:r>
            <a:r>
              <a:rPr lang="en-US" dirty="0" smtClean="0">
                <a:cs typeface="Arial" charset="0"/>
              </a:rPr>
              <a:t>country (the country in which the company’s parochialistic</a:t>
            </a:r>
            <a:r>
              <a:rPr lang="en-US" baseline="0" dirty="0" smtClean="0">
                <a:cs typeface="Arial" charset="0"/>
              </a:rPr>
              <a:t> </a:t>
            </a:r>
            <a:r>
              <a:rPr lang="en-US" dirty="0" smtClean="0">
                <a:cs typeface="Arial" charset="0"/>
              </a:rPr>
              <a:t>headquarters are located). Managers with an ethnocentric attitude believe that people in foreign countries don’t have the needed skills, expertise, knowledge, or experience</a:t>
            </a:r>
            <a:r>
              <a:rPr lang="en-US" baseline="0" dirty="0" smtClean="0">
                <a:cs typeface="Arial" charset="0"/>
              </a:rPr>
              <a:t> </a:t>
            </a:r>
            <a:r>
              <a:rPr lang="en-US" dirty="0" smtClean="0">
                <a:cs typeface="Arial" charset="0"/>
              </a:rPr>
              <a:t>to make the best business decisions as people in the home country do.</a:t>
            </a:r>
          </a:p>
          <a:p>
            <a:pPr eaLnBrk="1" hangingPunct="1"/>
            <a:endParaRPr lang="en-US" dirty="0" smtClean="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414931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Managers also might use </a:t>
            </a:r>
            <a:r>
              <a:rPr lang="en-US" sz="1200" b="1" kern="1200" dirty="0" smtClean="0">
                <a:solidFill>
                  <a:schemeClr val="tx1"/>
                </a:solidFill>
                <a:effectLst/>
                <a:latin typeface="+mn-lt"/>
                <a:ea typeface="+mn-ea"/>
                <a:cs typeface="+mn-cs"/>
              </a:rPr>
              <a:t>licensing </a:t>
            </a:r>
            <a:r>
              <a:rPr lang="en-US" sz="1200" kern="1200" dirty="0" smtClean="0">
                <a:solidFill>
                  <a:schemeClr val="tx1"/>
                </a:solidFill>
                <a:effectLst/>
                <a:latin typeface="+mn-lt"/>
                <a:ea typeface="+mn-ea"/>
                <a:cs typeface="+mn-cs"/>
              </a:rPr>
              <a:t>or </a:t>
            </a:r>
            <a:r>
              <a:rPr lang="en-US" sz="1200" b="1" kern="1200" dirty="0" smtClean="0">
                <a:solidFill>
                  <a:schemeClr val="tx1"/>
                </a:solidFill>
                <a:effectLst/>
                <a:latin typeface="+mn-lt"/>
                <a:ea typeface="+mn-ea"/>
                <a:cs typeface="+mn-cs"/>
              </a:rPr>
              <a:t>franchising</a:t>
            </a:r>
            <a:r>
              <a:rPr lang="en-US" sz="1200" kern="1200" dirty="0" smtClean="0">
                <a:solidFill>
                  <a:schemeClr val="tx1"/>
                </a:solidFill>
                <a:effectLst/>
                <a:latin typeface="+mn-lt"/>
                <a:ea typeface="+mn-ea"/>
                <a:cs typeface="+mn-cs"/>
              </a:rPr>
              <a:t>, which are similar approaches involving one organization giving another organization the right to use its brand name, technology, or product specifications in return for a lump sum payment or a fee usually based on sales.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only difference is that licensing is primarily used by manufacturing organizations that make or sell another company’s products and franchising is primarily used by service organizations that want to use another company’s name and operating methods.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40328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an organization has been doing business internationally for a while and has gained experience in international markets, managers may decide to make more of a direct foreign investment. One way to increase investment is through a </a:t>
            </a:r>
            <a:r>
              <a:rPr lang="en-US" sz="1200" b="1" kern="1200" dirty="0" smtClean="0">
                <a:solidFill>
                  <a:schemeClr val="tx1"/>
                </a:solidFill>
                <a:effectLst/>
                <a:latin typeface="+mn-lt"/>
                <a:ea typeface="+mn-ea"/>
                <a:cs typeface="+mn-cs"/>
              </a:rPr>
              <a:t>strategic alliance</a:t>
            </a:r>
            <a:r>
              <a:rPr lang="en-US" sz="1200" kern="1200" dirty="0" smtClean="0">
                <a:solidFill>
                  <a:schemeClr val="tx1"/>
                </a:solidFill>
                <a:effectLst/>
                <a:latin typeface="+mn-lt"/>
                <a:ea typeface="+mn-ea"/>
                <a:cs typeface="+mn-cs"/>
              </a:rPr>
              <a:t>, which is a partnership between an organization and a foreign company partner or partners in which both share resources and knowledge in developing new products or building production facilities. For example, Honda Motor and General Electric teamed up to produce a new jet engine.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specific type of strategic alliance in which the partners form a separate, independent organization for some business purpose is called a </a:t>
            </a:r>
            <a:r>
              <a:rPr lang="en-US" sz="1200" b="1" kern="1200" dirty="0" smtClean="0">
                <a:solidFill>
                  <a:schemeClr val="tx1"/>
                </a:solidFill>
                <a:effectLst/>
                <a:latin typeface="+mn-lt"/>
                <a:ea typeface="+mn-ea"/>
                <a:cs typeface="+mn-cs"/>
              </a:rPr>
              <a:t>joint venture</a:t>
            </a:r>
            <a:r>
              <a:rPr lang="en-US" sz="1200" kern="1200" dirty="0" smtClean="0">
                <a:solidFill>
                  <a:schemeClr val="tx1"/>
                </a:solidFill>
                <a:effectLst/>
                <a:latin typeface="+mn-lt"/>
                <a:ea typeface="+mn-ea"/>
                <a:cs typeface="+mn-cs"/>
              </a:rPr>
              <a:t>. For example, Hewlett-Packard has had numerous joint ventures with various suppliers around the globe to develop different components for its computer equipment. British automaker Land Rover and Chinese automaker Chery created a joint venture, which aims to combine the experience of Britain’s luxury vehicle manufacturer with Chery’s deep understanding of the Chinese markets and customer preferences. These partnerships provide a relatively easy way for companies to compete globally.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914591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managers may choose to directly invest in a foreign country by setting up a </a:t>
            </a:r>
            <a:r>
              <a:rPr lang="en-US" sz="1200" b="1" kern="1200" dirty="0" smtClean="0">
                <a:solidFill>
                  <a:schemeClr val="tx1"/>
                </a:solidFill>
                <a:effectLst/>
                <a:latin typeface="+mn-lt"/>
                <a:ea typeface="+mn-ea"/>
                <a:cs typeface="+mn-cs"/>
              </a:rPr>
              <a:t>foreign subsidiary </a:t>
            </a:r>
            <a:r>
              <a:rPr lang="en-US" sz="1200" kern="1200" dirty="0" smtClean="0">
                <a:solidFill>
                  <a:schemeClr val="tx1"/>
                </a:solidFill>
                <a:effectLst/>
                <a:latin typeface="+mn-lt"/>
                <a:ea typeface="+mn-ea"/>
                <a:cs typeface="+mn-cs"/>
              </a:rPr>
              <a:t>as a separate and independent facility or office. This subsidiary can be managed as a multidomestic organization (local control) or as a global organization (centralized control). As you can probably guess, this arrangement involves the greatest commitment of resources and poses the greatest amount of risk.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437190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Assume for a moment that you’re a manager going to work for a branch of a global organization in a foreign country. You know that your environment will differ from the one at home, but how? What should you look for?</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Although our discussion is presented through the eyes of a U.S. manager, this framework could be used by any manager, regardless of national origin, who manages in a foreign environment. </a:t>
            </a:r>
            <a:endParaRPr lang="en-US" dirty="0" smtClean="0"/>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27159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U.S. managers are accustomed to a stable legal and political system. Changes tend to be slow, and legal and political procedures are well established. Elections are</a:t>
            </a:r>
            <a:r>
              <a:rPr lang="en-US" baseline="0" dirty="0" smtClean="0">
                <a:cs typeface="Arial" charset="0"/>
              </a:rPr>
              <a:t> </a:t>
            </a:r>
            <a:r>
              <a:rPr lang="en-US" dirty="0" smtClean="0">
                <a:cs typeface="Arial" charset="0"/>
              </a:rPr>
              <a:t>held at regular intervals, and even when the political party in power changes after an election, it’s unlikely that anything too radical will happen. The stability of laws</a:t>
            </a:r>
            <a:r>
              <a:rPr lang="en-US" baseline="0" dirty="0" smtClean="0">
                <a:cs typeface="Arial" charset="0"/>
              </a:rPr>
              <a:t> </a:t>
            </a:r>
            <a:r>
              <a:rPr lang="en-US" dirty="0" smtClean="0">
                <a:cs typeface="Arial" charset="0"/>
              </a:rPr>
              <a:t>allows for accurate predictions. However, this certainly isn’t true for all countries.</a:t>
            </a:r>
          </a:p>
          <a:p>
            <a:pPr eaLnBrk="1" hangingPunct="1"/>
            <a:endParaRPr lang="en-US" dirty="0" smtClean="0">
              <a:cs typeface="Arial" charset="0"/>
            </a:endParaRPr>
          </a:p>
          <a:p>
            <a:pPr eaLnBrk="1" hangingPunct="1"/>
            <a:r>
              <a:rPr lang="en-US" dirty="0" smtClean="0">
                <a:cs typeface="Arial" charset="0"/>
              </a:rPr>
              <a:t>Managers must stay informed of the specific laws in countries where they do business. For instance, the president of Zimbabwe is pushing ahead with plans to force foreign</a:t>
            </a:r>
            <a:r>
              <a:rPr lang="en-US" baseline="0" dirty="0" smtClean="0">
                <a:cs typeface="Arial" charset="0"/>
              </a:rPr>
              <a:t> </a:t>
            </a:r>
            <a:r>
              <a:rPr lang="en-US" dirty="0" smtClean="0">
                <a:cs typeface="Arial" charset="0"/>
              </a:rPr>
              <a:t>companies to sell majority stakes to locals.</a:t>
            </a:r>
          </a:p>
          <a:p>
            <a:pPr eaLnBrk="1" hangingPunct="1"/>
            <a:r>
              <a:rPr lang="en-US" dirty="0" smtClean="0">
                <a:cs typeface="Arial" charset="0"/>
              </a:rPr>
              <a:t>Also, some countries have risky political climates. For instance, BP could have warned Exxon about the challenges of doing business in Russia. During its long involvement</a:t>
            </a:r>
            <a:r>
              <a:rPr lang="en-US" baseline="0" dirty="0" smtClean="0">
                <a:cs typeface="Arial" charset="0"/>
              </a:rPr>
              <a:t> </a:t>
            </a:r>
            <a:r>
              <a:rPr lang="en-US" dirty="0" smtClean="0">
                <a:cs typeface="Arial" charset="0"/>
              </a:rPr>
              <a:t>in the country, BP has “had so many police run-ins that its stock price often nudges up or down in response to raids or the arrests of employees.”</a:t>
            </a:r>
          </a:p>
          <a:p>
            <a:pPr eaLnBrk="1" hangingPunct="1"/>
            <a:endParaRPr lang="en-US" dirty="0" smtClean="0">
              <a:cs typeface="Arial" charset="0"/>
            </a:endParaRPr>
          </a:p>
          <a:p>
            <a:pPr eaLnBrk="1" hangingPunct="1"/>
            <a:r>
              <a:rPr lang="en-US" dirty="0" smtClean="0">
                <a:cs typeface="Arial" charset="0"/>
              </a:rPr>
              <a:t>Keep in mind that a country’s political/legal environment doesn’t have to be risky or unstable to be a concern to managers. Just the fact that it differs from that</a:t>
            </a:r>
            <a:r>
              <a:rPr lang="en-US" baseline="0" dirty="0" smtClean="0">
                <a:cs typeface="Arial" charset="0"/>
              </a:rPr>
              <a:t> </a:t>
            </a:r>
            <a:r>
              <a:rPr lang="en-US" dirty="0" smtClean="0">
                <a:cs typeface="Arial" charset="0"/>
              </a:rPr>
              <a:t>of the home country is important. Managers must recognize these differences if they hope to understand the constraints and opportunities</a:t>
            </a:r>
            <a:r>
              <a:rPr lang="en-US" baseline="0" dirty="0" smtClean="0">
                <a:cs typeface="Arial" charset="0"/>
              </a:rPr>
              <a:t> </a:t>
            </a:r>
            <a:r>
              <a:rPr lang="en-US" dirty="0" smtClean="0">
                <a:cs typeface="Arial" charset="0"/>
              </a:rPr>
              <a:t>that exist.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414197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global manager must be aware of economic issues when doing business in other countries. First, it’s important to understand a country’s type of economic system. The</a:t>
            </a:r>
            <a:r>
              <a:rPr lang="en-US" baseline="0" dirty="0" smtClean="0">
                <a:cs typeface="Arial" charset="0"/>
              </a:rPr>
              <a:t> </a:t>
            </a:r>
            <a:r>
              <a:rPr lang="en-US" dirty="0" smtClean="0">
                <a:cs typeface="Arial" charset="0"/>
              </a:rPr>
              <a:t>two major types are a free market economy and a planned economy. A </a:t>
            </a:r>
            <a:r>
              <a:rPr lang="en-US" b="1" dirty="0" smtClean="0">
                <a:cs typeface="Arial" charset="0"/>
              </a:rPr>
              <a:t>free market economy </a:t>
            </a:r>
            <a:r>
              <a:rPr lang="en-US" dirty="0" smtClean="0">
                <a:cs typeface="Arial" charset="0"/>
              </a:rPr>
              <a:t>is one in which resources are primarily owned and controlled by the private</a:t>
            </a:r>
            <a:r>
              <a:rPr lang="en-US" baseline="0" dirty="0" smtClean="0">
                <a:cs typeface="Arial" charset="0"/>
              </a:rPr>
              <a:t> </a:t>
            </a:r>
            <a:r>
              <a:rPr lang="en-US" dirty="0" smtClean="0">
                <a:cs typeface="Arial" charset="0"/>
              </a:rPr>
              <a:t>sector. </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planned economy </a:t>
            </a:r>
            <a:r>
              <a:rPr lang="en-US" dirty="0" smtClean="0">
                <a:cs typeface="Arial" charset="0"/>
              </a:rPr>
              <a:t>is one in which economic decisions are planned by a central government. Actually, no economy is purely a free market or planned. For instance,</a:t>
            </a:r>
            <a:r>
              <a:rPr lang="en-US" baseline="0" dirty="0" smtClean="0">
                <a:cs typeface="Arial" charset="0"/>
              </a:rPr>
              <a:t> </a:t>
            </a:r>
            <a:r>
              <a:rPr lang="en-US" dirty="0" smtClean="0">
                <a:cs typeface="Arial" charset="0"/>
              </a:rPr>
              <a:t>the United States and United Kingdom are toward the free market end of the spectrum but do have governmental intervention and controls. The economies of Vietnam</a:t>
            </a:r>
            <a:r>
              <a:rPr lang="en-US" baseline="0" dirty="0" smtClean="0">
                <a:cs typeface="Arial" charset="0"/>
              </a:rPr>
              <a:t> </a:t>
            </a:r>
            <a:r>
              <a:rPr lang="en-US" dirty="0" smtClean="0">
                <a:cs typeface="Arial" charset="0"/>
              </a:rPr>
              <a:t>and North Korea are more planned. China is also a more planned economy, but until recently had been moving toward being a more free market economy.</a:t>
            </a:r>
          </a:p>
          <a:p>
            <a:pPr eaLnBrk="1" hangingPunct="1"/>
            <a:endParaRPr lang="en-US" dirty="0" smtClean="0">
              <a:cs typeface="Arial" charset="0"/>
            </a:endParaRPr>
          </a:p>
          <a:p>
            <a:r>
              <a:rPr lang="en-US" sz="1200" kern="1200" dirty="0" smtClean="0">
                <a:solidFill>
                  <a:schemeClr val="tx1"/>
                </a:solidFill>
                <a:effectLst/>
                <a:latin typeface="+mn-lt"/>
                <a:ea typeface="+mn-ea"/>
                <a:cs typeface="+mn-cs"/>
              </a:rPr>
              <a:t>Other economic issues managers need to understand include (1) </a:t>
            </a:r>
            <a:r>
              <a:rPr lang="en-US" sz="1200" i="1" kern="1200" dirty="0" smtClean="0">
                <a:solidFill>
                  <a:schemeClr val="tx1"/>
                </a:solidFill>
                <a:effectLst/>
                <a:latin typeface="+mn-lt"/>
                <a:ea typeface="+mn-ea"/>
                <a:cs typeface="+mn-cs"/>
              </a:rPr>
              <a:t>currency exchange rates</a:t>
            </a:r>
            <a:r>
              <a:rPr lang="en-US" sz="1200" kern="1200" dirty="0" smtClean="0">
                <a:solidFill>
                  <a:schemeClr val="tx1"/>
                </a:solidFill>
                <a:effectLst/>
                <a:latin typeface="+mn-lt"/>
                <a:ea typeface="+mn-ea"/>
                <a:cs typeface="+mn-cs"/>
              </a:rPr>
              <a:t>, (2) </a:t>
            </a:r>
            <a:r>
              <a:rPr lang="en-US" sz="1200" i="1" kern="1200" dirty="0" smtClean="0">
                <a:solidFill>
                  <a:schemeClr val="tx1"/>
                </a:solidFill>
                <a:effectLst/>
                <a:latin typeface="+mn-lt"/>
                <a:ea typeface="+mn-ea"/>
                <a:cs typeface="+mn-cs"/>
              </a:rPr>
              <a:t>inflation rates</a:t>
            </a:r>
            <a:r>
              <a:rPr lang="en-US" sz="1200" kern="1200" dirty="0" smtClean="0">
                <a:solidFill>
                  <a:schemeClr val="tx1"/>
                </a:solidFill>
                <a:effectLst/>
                <a:latin typeface="+mn-lt"/>
                <a:ea typeface="+mn-ea"/>
                <a:cs typeface="+mn-cs"/>
              </a:rPr>
              <a:t>, and (3) diverse </a:t>
            </a:r>
            <a:r>
              <a:rPr lang="en-US" sz="1200" i="1" kern="1200" dirty="0" smtClean="0">
                <a:solidFill>
                  <a:schemeClr val="tx1"/>
                </a:solidFill>
                <a:effectLst/>
                <a:latin typeface="+mn-lt"/>
                <a:ea typeface="+mn-ea"/>
                <a:cs typeface="+mn-cs"/>
              </a:rPr>
              <a:t>tax policies</a:t>
            </a:r>
            <a:r>
              <a:rPr lang="en-US" sz="1200" kern="1200" dirty="0" smtClean="0">
                <a:solidFill>
                  <a:schemeClr val="tx1"/>
                </a:solidFill>
                <a:effectLst/>
                <a:latin typeface="+mn-lt"/>
                <a:ea typeface="+mn-ea"/>
                <a:cs typeface="+mn-cs"/>
              </a:rPr>
              <a:t>. </a:t>
            </a:r>
            <a:endParaRPr lang="en-US" dirty="0" smtClean="0"/>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265843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 As we know from Chapter 3, organizations have different cultures. Countries have cultures, too. </a:t>
            </a:r>
            <a:r>
              <a:rPr lang="en-US" b="1" dirty="0" smtClean="0">
                <a:cs typeface="Arial" charset="0"/>
              </a:rPr>
              <a:t>National culture </a:t>
            </a:r>
            <a:r>
              <a:rPr lang="en-US" dirty="0" smtClean="0">
                <a:cs typeface="Arial" charset="0"/>
              </a:rPr>
              <a:t>includes the values and attitudes shared by individuals</a:t>
            </a:r>
            <a:r>
              <a:rPr lang="en-US" baseline="0" dirty="0" smtClean="0">
                <a:cs typeface="Arial" charset="0"/>
              </a:rPr>
              <a:t> </a:t>
            </a:r>
            <a:r>
              <a:rPr lang="en-US" dirty="0" smtClean="0">
                <a:cs typeface="Arial" charset="0"/>
              </a:rPr>
              <a:t>from a specific country that shape their behavior and their beliefs about what is important. Legal, political, and economic differences among countries are fairly obvious. Getting information about cultural differences isn’t quite that easy! The primary reason? It’s difficult for natives to explain their country’s unique cultural characteristics to someone else.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376574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Legal, political, and economic differences among countries are fairly obvious. The Japanese manager who works in the United States or his or her American counterpart who works in Japan can get information about laws or tax policies without too much e ort. Getting information about cultural differences isn’t quite that easy! The primary reason? It’s difficult for natives to explain their country’s unique cultural characteristics to someone else. For instance, if you were born and raised in the United States, how would you describe U.S. culture? In other words, what are Americans like? </a:t>
            </a:r>
            <a:endParaRPr lang="en-US" dirty="0" smtClean="0"/>
          </a:p>
          <a:p>
            <a:r>
              <a:rPr lang="en-US" sz="1200" kern="1200" dirty="0" smtClean="0">
                <a:solidFill>
                  <a:schemeClr val="tx1"/>
                </a:solidFill>
                <a:effectLst/>
                <a:latin typeface="+mn-lt"/>
                <a:ea typeface="+mn-ea"/>
                <a:cs typeface="+mn-cs"/>
              </a:rPr>
              <a:t>Think about it for a moment and see which characteristics in Exhibit 4-5 you identified. </a:t>
            </a:r>
            <a:endParaRPr lang="en-US" dirty="0" smtClean="0"/>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Based on M. Ernest, ed., </a:t>
            </a:r>
            <a:r>
              <a:rPr lang="en-US" sz="1200" i="1" kern="1200" dirty="0" err="1" smtClean="0">
                <a:solidFill>
                  <a:schemeClr val="tx1"/>
                </a:solidFill>
                <a:effectLst/>
                <a:latin typeface="+mn-lt"/>
                <a:ea typeface="+mn-ea"/>
                <a:cs typeface="+mn-cs"/>
              </a:rPr>
              <a:t>Predeparture</a:t>
            </a:r>
            <a:r>
              <a:rPr lang="en-US" sz="1200" i="1" kern="1200" dirty="0" smtClean="0">
                <a:solidFill>
                  <a:schemeClr val="tx1"/>
                </a:solidFill>
                <a:effectLst/>
                <a:latin typeface="+mn-lt"/>
                <a:ea typeface="+mn-ea"/>
                <a:cs typeface="+mn-cs"/>
              </a:rPr>
              <a:t> Orientation Handbook: For Foreign Students and Scholars Planning to Study in the United States </a:t>
            </a:r>
            <a:r>
              <a:rPr lang="en-US" sz="1200" kern="1200" dirty="0" smtClean="0">
                <a:solidFill>
                  <a:schemeClr val="tx1"/>
                </a:solidFill>
                <a:effectLst/>
                <a:latin typeface="+mn-lt"/>
                <a:ea typeface="+mn-ea"/>
                <a:cs typeface="+mn-cs"/>
              </a:rPr>
              <a:t>(Washington, DC: U.S. Information Agency, Bureau of Cultural Affairs, 1984), pp. 103–105; A. Bennett, “American Culture Is Often a Puzzle for Foreign Managers in the U.S.,” </a:t>
            </a:r>
            <a:r>
              <a:rPr lang="en-US" sz="1200" i="1" kern="1200" dirty="0" smtClean="0">
                <a:solidFill>
                  <a:schemeClr val="tx1"/>
                </a:solidFill>
                <a:effectLst/>
                <a:latin typeface="+mn-lt"/>
                <a:ea typeface="+mn-ea"/>
                <a:cs typeface="+mn-cs"/>
              </a:rPr>
              <a:t>Wall Street Journal</a:t>
            </a:r>
            <a:r>
              <a:rPr lang="en-US" sz="1200" kern="1200" dirty="0" smtClean="0">
                <a:solidFill>
                  <a:schemeClr val="tx1"/>
                </a:solidFill>
                <a:effectLst/>
                <a:latin typeface="+mn-lt"/>
                <a:ea typeface="+mn-ea"/>
                <a:cs typeface="+mn-cs"/>
              </a:rPr>
              <a:t>, February 12, 1986, p. 29; “Don’t Think Our Way’s the Only Way,” </a:t>
            </a:r>
            <a:r>
              <a:rPr lang="en-US" sz="1200" i="1" kern="1200" dirty="0" smtClean="0">
                <a:solidFill>
                  <a:schemeClr val="tx1"/>
                </a:solidFill>
                <a:effectLst/>
                <a:latin typeface="+mn-lt"/>
                <a:ea typeface="+mn-ea"/>
                <a:cs typeface="+mn-cs"/>
              </a:rPr>
              <a:t>The Pryor Report</a:t>
            </a:r>
            <a:r>
              <a:rPr lang="en-US" sz="1200" kern="1200" dirty="0" smtClean="0">
                <a:solidFill>
                  <a:schemeClr val="tx1"/>
                </a:solidFill>
                <a:effectLst/>
                <a:latin typeface="+mn-lt"/>
                <a:ea typeface="+mn-ea"/>
                <a:cs typeface="+mn-cs"/>
              </a:rPr>
              <a:t>, February 1988, p. 9; and B. J. Wattenberg, “The Attitudes Behind American Exceptionalism,” </a:t>
            </a:r>
            <a:r>
              <a:rPr lang="en-US" sz="1200" i="1" kern="1200" dirty="0" smtClean="0">
                <a:solidFill>
                  <a:schemeClr val="tx1"/>
                </a:solidFill>
                <a:effectLst/>
                <a:latin typeface="+mn-lt"/>
                <a:ea typeface="+mn-ea"/>
                <a:cs typeface="+mn-cs"/>
              </a:rPr>
              <a:t>U.S. News &amp; World Report</a:t>
            </a:r>
            <a:r>
              <a:rPr lang="en-US" sz="1200" kern="1200" dirty="0" smtClean="0">
                <a:solidFill>
                  <a:schemeClr val="tx1"/>
                </a:solidFill>
                <a:effectLst/>
                <a:latin typeface="+mn-lt"/>
                <a:ea typeface="+mn-ea"/>
                <a:cs typeface="+mn-cs"/>
              </a:rPr>
              <a:t>, August 7, 1989, p. 25.</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38476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Geert Hofstede developed one of the most widely referenced approaches to helping managers better understand differences between national cultures. His research found that countries vary on five dimensions of national culture. These dimensions are described in Exhibit 4-6, which also shows some of the countries characterized by those dimensions.</a:t>
            </a:r>
          </a:p>
          <a:p>
            <a:endParaRPr lang="en-IN" sz="1200" b="0" i="1" u="none" strike="noStrike" kern="1200" baseline="0" dirty="0" smtClean="0">
              <a:solidFill>
                <a:schemeClr val="tx1"/>
              </a:solidFill>
              <a:latin typeface="+mn-lt"/>
              <a:ea typeface="+mn-ea"/>
              <a:cs typeface="+mn-cs"/>
            </a:endParaRPr>
          </a:p>
          <a:p>
            <a:r>
              <a:rPr lang="en-IN" sz="1200" b="0" i="1" u="none" strike="noStrike" kern="1200" baseline="0" dirty="0" smtClean="0">
                <a:solidFill>
                  <a:schemeClr val="tx1"/>
                </a:solidFill>
                <a:latin typeface="+mn-lt"/>
                <a:ea typeface="+mn-ea"/>
                <a:cs typeface="+mn-cs"/>
              </a:rPr>
              <a:t>Source: </a:t>
            </a:r>
            <a:r>
              <a:rPr lang="en-IN" sz="1200" b="0" i="0" u="none" strike="noStrike" kern="1200" baseline="0" dirty="0" smtClean="0">
                <a:solidFill>
                  <a:schemeClr val="tx1"/>
                </a:solidFill>
                <a:latin typeface="+mn-lt"/>
                <a:ea typeface="+mn-ea"/>
                <a:cs typeface="+mn-cs"/>
              </a:rPr>
              <a:t>Based on Hofstede, Geert, </a:t>
            </a:r>
            <a:r>
              <a:rPr lang="en-IN" sz="1200" b="0" i="1" u="none" strike="noStrike" kern="1200" baseline="0" dirty="0" smtClean="0">
                <a:solidFill>
                  <a:schemeClr val="tx1"/>
                </a:solidFill>
                <a:latin typeface="+mn-lt"/>
                <a:ea typeface="+mn-ea"/>
                <a:cs typeface="+mn-cs"/>
              </a:rPr>
              <a:t>Culture’s Consequences: International Differences in Work-Related Values, </a:t>
            </a:r>
            <a:r>
              <a:rPr lang="en-IN" sz="1200" b="0" i="0" u="none" strike="noStrike" kern="1200" baseline="0" dirty="0" smtClean="0">
                <a:solidFill>
                  <a:schemeClr val="tx1"/>
                </a:solidFill>
                <a:latin typeface="+mn-lt"/>
                <a:ea typeface="+mn-ea"/>
                <a:cs typeface="+mn-cs"/>
              </a:rPr>
              <a:t>© </a:t>
            </a:r>
            <a:r>
              <a:rPr lang="nl-NL" sz="1200" b="0" i="0" u="none" strike="noStrike" kern="1200" baseline="0" dirty="0" smtClean="0">
                <a:solidFill>
                  <a:schemeClr val="tx1"/>
                </a:solidFill>
                <a:latin typeface="+mn-lt"/>
                <a:ea typeface="+mn-ea"/>
                <a:cs typeface="+mn-cs"/>
              </a:rPr>
              <a:t>Geert Hofstede, 1980 (Newbury Park: </a:t>
            </a:r>
            <a:r>
              <a:rPr lang="en-IN" sz="1200" b="0" i="0" u="none" strike="noStrike" kern="1200" baseline="0" dirty="0" smtClean="0">
                <a:solidFill>
                  <a:schemeClr val="tx1"/>
                </a:solidFill>
                <a:latin typeface="+mn-lt"/>
                <a:ea typeface="+mn-ea"/>
                <a:cs typeface="+mn-cs"/>
              </a:rPr>
              <a:t>SAGE Publications, Inc., 1980).</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47559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Global Leadership and Organizational Behavior Effectiveness (GLOBE) </a:t>
            </a:r>
            <a:r>
              <a:rPr lang="en-US" b="0" dirty="0" smtClean="0">
                <a:cs typeface="Arial" charset="0"/>
              </a:rPr>
              <a:t>program</a:t>
            </a:r>
            <a:r>
              <a:rPr lang="en-US" b="1" dirty="0" smtClean="0">
                <a:cs typeface="Arial" charset="0"/>
              </a:rPr>
              <a:t> </a:t>
            </a:r>
            <a:r>
              <a:rPr lang="en-US" dirty="0" smtClean="0">
                <a:cs typeface="Arial" charset="0"/>
              </a:rPr>
              <a:t>is an ongoing research program that extended Hofstede’s work by investigating cross-cultural leadership behaviors and giving managers additional information to help them identify and manage cultural differences. Using data from more than</a:t>
            </a:r>
            <a:r>
              <a:rPr lang="en-US" baseline="0" dirty="0" smtClean="0">
                <a:cs typeface="Arial" charset="0"/>
              </a:rPr>
              <a:t> </a:t>
            </a:r>
            <a:r>
              <a:rPr lang="en-US" dirty="0" smtClean="0">
                <a:cs typeface="Arial" charset="0"/>
              </a:rPr>
              <a:t>18,000 managers in 62 countries,</a:t>
            </a:r>
            <a:r>
              <a:rPr lang="en-US" baseline="0" dirty="0" smtClean="0">
                <a:cs typeface="Arial" charset="0"/>
              </a:rPr>
              <a:t> </a:t>
            </a:r>
            <a:r>
              <a:rPr lang="en-US" dirty="0" smtClean="0">
                <a:cs typeface="Arial" charset="0"/>
              </a:rPr>
              <a:t>the GLOBE research team (led by Robert House) identified 9 dimensions on which national cultures differ.</a:t>
            </a:r>
          </a:p>
          <a:p>
            <a:pPr eaLnBrk="1" hangingPunct="1"/>
            <a:r>
              <a:rPr lang="en-US" dirty="0" smtClean="0">
                <a:cs typeface="Arial" charset="0"/>
              </a:rPr>
              <a:t>Two dimensions (power distance and uncertainty avoidance) fit directly with Hofstede’s. Four are similar to Hofstede’s (assertiveness, which is similar to achievement-nurturing; humane orientation, which is similar to the nurturing dimension; future orientation, which is similar to long-term and short-term orientation; and institutional collectivism, which is similar to individualism-collectivism). The remaining three (gender differentiation, in-group collectivism, and performance orientation) offer additional insights into a country’s culture.</a:t>
            </a:r>
          </a:p>
          <a:p>
            <a:pPr eaLnBrk="1" hangingPunct="1"/>
            <a:endParaRPr lang="en-US" dirty="0" smtClean="0">
              <a:cs typeface="Arial" charset="0"/>
            </a:endParaRPr>
          </a:p>
          <a:p>
            <a:pPr eaLnBrk="1" hangingPunct="1"/>
            <a:r>
              <a:rPr lang="en-US" dirty="0" smtClean="0">
                <a:cs typeface="Arial" charset="0"/>
              </a:rPr>
              <a:t>The GLOBE studies confirm that Hofstede’s dimensions are still valid and extend his research rather than replace it. GLOBE’s added dimensions provide an expanded and updated measure of countries’ cultural differences. It’s likely that cross-cultural studies of human behavior and organizational practices will increasingly use the GLOBE dimensions to assess differences between countries.</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683006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First, an </a:t>
            </a:r>
            <a:r>
              <a:rPr lang="en-US" b="1" dirty="0" smtClean="0">
                <a:cs typeface="Arial" charset="0"/>
              </a:rPr>
              <a:t>ethnocentric attitude </a:t>
            </a:r>
            <a:r>
              <a:rPr lang="en-US" dirty="0" smtClean="0">
                <a:cs typeface="Arial" charset="0"/>
              </a:rPr>
              <a:t>is the belief that the best work approaches and practices are those of the </a:t>
            </a:r>
            <a:r>
              <a:rPr lang="en-US" i="1" dirty="0" smtClean="0">
                <a:cs typeface="Arial" charset="0"/>
              </a:rPr>
              <a:t>home </a:t>
            </a:r>
            <a:r>
              <a:rPr lang="en-US" dirty="0" smtClean="0">
                <a:cs typeface="Arial" charset="0"/>
              </a:rPr>
              <a:t>country (the country in which the company’s parochialistic</a:t>
            </a:r>
            <a:r>
              <a:rPr lang="en-US" baseline="0" dirty="0" smtClean="0">
                <a:cs typeface="Arial" charset="0"/>
              </a:rPr>
              <a:t> </a:t>
            </a:r>
            <a:r>
              <a:rPr lang="en-US" dirty="0" smtClean="0">
                <a:cs typeface="Arial" charset="0"/>
              </a:rPr>
              <a:t>headquarters are located). Managers with an ethnocentric attitude believe that people in foreign countries don’t have the needed skills, expertise, knowledge, or experience</a:t>
            </a:r>
            <a:r>
              <a:rPr lang="en-US" baseline="0" dirty="0" smtClean="0">
                <a:cs typeface="Arial" charset="0"/>
              </a:rPr>
              <a:t> </a:t>
            </a:r>
            <a:r>
              <a:rPr lang="en-US" dirty="0" smtClean="0">
                <a:cs typeface="Arial" charset="0"/>
              </a:rPr>
              <a:t>to make the best business decisions as people in the home country do.</a:t>
            </a:r>
          </a:p>
          <a:p>
            <a:pPr eaLnBrk="1" hangingPunct="1"/>
            <a:endParaRPr lang="en-US" dirty="0" smtClean="0">
              <a:cs typeface="Arial" charset="0"/>
            </a:endParaRPr>
          </a:p>
          <a:p>
            <a:pPr eaLnBrk="1" hangingPunct="1"/>
            <a:r>
              <a:rPr lang="en-US" dirty="0" smtClean="0">
                <a:cs typeface="Arial" charset="0"/>
              </a:rPr>
              <a:t>A</a:t>
            </a:r>
            <a:r>
              <a:rPr lang="en-US" b="1" dirty="0" smtClean="0">
                <a:cs typeface="Arial" charset="0"/>
              </a:rPr>
              <a:t> polycentric attitude </a:t>
            </a:r>
            <a:r>
              <a:rPr lang="en-US" dirty="0" smtClean="0">
                <a:cs typeface="Arial" charset="0"/>
              </a:rPr>
              <a:t>is the view that employees in the </a:t>
            </a:r>
            <a:r>
              <a:rPr lang="en-US" i="1" dirty="0" smtClean="0">
                <a:cs typeface="Arial" charset="0"/>
              </a:rPr>
              <a:t>host </a:t>
            </a:r>
            <a:r>
              <a:rPr lang="en-US" dirty="0" smtClean="0">
                <a:cs typeface="Arial" charset="0"/>
              </a:rPr>
              <a:t>country (the foreign country in which the organization is doing business) know the best work approaches</a:t>
            </a:r>
            <a:r>
              <a:rPr lang="en-US" baseline="0" dirty="0" smtClean="0">
                <a:cs typeface="Arial" charset="0"/>
              </a:rPr>
              <a:t> a</a:t>
            </a:r>
            <a:r>
              <a:rPr lang="en-US" dirty="0" smtClean="0">
                <a:cs typeface="Arial" charset="0"/>
              </a:rPr>
              <a:t>nd practices for running their business. Managers with this attitude view every foreign operation as different and hard to understand. Thus, they’re likely to let employees there figure out how best to do things.</a:t>
            </a:r>
          </a:p>
          <a:p>
            <a:pPr eaLnBrk="1" hangingPunct="1"/>
            <a:endParaRPr lang="en-US" dirty="0" smtClean="0">
              <a:cs typeface="Arial" charset="0"/>
            </a:endParaRPr>
          </a:p>
          <a:p>
            <a:pPr eaLnBrk="1" hangingPunct="1"/>
            <a:r>
              <a:rPr lang="en-US" dirty="0" smtClean="0">
                <a:cs typeface="Arial" charset="0"/>
              </a:rPr>
              <a:t>A </a:t>
            </a:r>
            <a:r>
              <a:rPr lang="en-US" b="1" dirty="0" smtClean="0">
                <a:cs typeface="Arial" charset="0"/>
              </a:rPr>
              <a:t>geocentric attitude </a:t>
            </a:r>
            <a:r>
              <a:rPr lang="en-US" b="0" dirty="0" smtClean="0">
                <a:cs typeface="Arial" charset="0"/>
              </a:rPr>
              <a:t>is</a:t>
            </a:r>
            <a:r>
              <a:rPr lang="en-US" b="1" dirty="0" smtClean="0">
                <a:cs typeface="Arial" charset="0"/>
              </a:rPr>
              <a:t> </a:t>
            </a:r>
            <a:r>
              <a:rPr lang="en-US" dirty="0" smtClean="0">
                <a:cs typeface="Arial" charset="0"/>
              </a:rPr>
              <a:t>a </a:t>
            </a:r>
            <a:r>
              <a:rPr lang="en-US" i="1" dirty="0" smtClean="0">
                <a:cs typeface="Arial" charset="0"/>
              </a:rPr>
              <a:t>world-oriented </a:t>
            </a:r>
            <a:r>
              <a:rPr lang="en-US" dirty="0" smtClean="0">
                <a:cs typeface="Arial" charset="0"/>
              </a:rPr>
              <a:t>view that focuses on using the best approaches and people from around the globe. Managers with this type of attitude have a global view and look for the best approaches and people regardless of origin.</a:t>
            </a:r>
          </a:p>
          <a:p>
            <a:pPr eaLnBrk="1" hangingPunct="1"/>
            <a:endParaRPr lang="en-US" dirty="0" smtClean="0">
              <a:cs typeface="Arial" charset="0"/>
            </a:endParaRPr>
          </a:p>
          <a:p>
            <a:pPr eaLnBrk="1" hangingPunct="1"/>
            <a:endParaRPr lang="en-US" dirty="0" smtClean="0">
              <a:cs typeface="Arial"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03973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Globalization also creates challenges because of the openness that’s necessary for it to work. One challenge is the increased threat of terrorism by a truly global terror</a:t>
            </a:r>
            <a:r>
              <a:rPr lang="en-US" baseline="0" dirty="0" smtClean="0">
                <a:cs typeface="Arial" charset="0"/>
              </a:rPr>
              <a:t> </a:t>
            </a:r>
            <a:r>
              <a:rPr lang="en-US" dirty="0" smtClean="0">
                <a:cs typeface="Arial" charset="0"/>
              </a:rPr>
              <a:t>network. Globalization is meant to open up trade and to break down the geographical barriers separating countries. Yet, opening up means just that—being open to</a:t>
            </a:r>
            <a:r>
              <a:rPr lang="en-US" baseline="0" dirty="0" smtClean="0">
                <a:cs typeface="Arial" charset="0"/>
              </a:rPr>
              <a:t> </a:t>
            </a:r>
            <a:r>
              <a:rPr lang="en-US" dirty="0" smtClean="0">
                <a:cs typeface="Arial" charset="0"/>
              </a:rPr>
              <a:t>the bad as well as the good.</a:t>
            </a:r>
          </a:p>
          <a:p>
            <a:pPr eaLnBrk="1" hangingPunct="1"/>
            <a:endParaRPr lang="en-US" dirty="0" smtClean="0">
              <a:cs typeface="Arial" charset="0"/>
            </a:endParaRPr>
          </a:p>
          <a:p>
            <a:pPr eaLnBrk="1" hangingPunct="1"/>
            <a:r>
              <a:rPr lang="en-US" dirty="0" smtClean="0">
                <a:cs typeface="Arial" charset="0"/>
              </a:rPr>
              <a:t>Another challenge from openness is the economic interdependence of trading countries. As we saw over the last couple of years, the faltering of one country’s economy can</a:t>
            </a:r>
            <a:r>
              <a:rPr lang="en-US" baseline="0" dirty="0" smtClean="0">
                <a:cs typeface="Arial" charset="0"/>
              </a:rPr>
              <a:t> </a:t>
            </a:r>
            <a:r>
              <a:rPr lang="en-US" dirty="0" smtClean="0">
                <a:cs typeface="Arial" charset="0"/>
              </a:rPr>
              <a:t>have a domino effect on other countries with which it does business. So far, however, the world economy has proved to be quite resilient.</a:t>
            </a:r>
          </a:p>
          <a:p>
            <a:pPr eaLnBrk="1" hangingPunct="1"/>
            <a:endParaRPr lang="en-US" dirty="0" smtClean="0">
              <a:cs typeface="Arial" charset="0"/>
            </a:endParaRPr>
          </a:p>
          <a:p>
            <a:pPr eaLnBrk="1" hangingPunct="1"/>
            <a:r>
              <a:rPr lang="en-US" dirty="0" smtClean="0">
                <a:cs typeface="Arial" charset="0"/>
              </a:rPr>
              <a:t>The far more serious challenge for managers in the openness required by globalization comes from intense underlying and fundamental cultural differences—differences that encompass traditions, history, religious beliefs, and deep-seated values. Managing in such an environment can be extremely complicated.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2755619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As globalization continues to be important for businesses, it’s obvious that managers need to understand how to best manage that global workforce. Some researchers</a:t>
            </a:r>
            <a:r>
              <a:rPr lang="en-US" baseline="0" dirty="0" smtClean="0">
                <a:cs typeface="Arial" charset="0"/>
              </a:rPr>
              <a:t> </a:t>
            </a:r>
            <a:r>
              <a:rPr lang="en-US" dirty="0" smtClean="0">
                <a:cs typeface="Arial" charset="0"/>
              </a:rPr>
              <a:t>have suggested that managers need </a:t>
            </a:r>
            <a:r>
              <a:rPr lang="en-US" b="1" dirty="0" smtClean="0">
                <a:cs typeface="Arial" charset="0"/>
              </a:rPr>
              <a:t>cultural intelligence </a:t>
            </a:r>
            <a:r>
              <a:rPr lang="en-US" dirty="0" smtClean="0">
                <a:cs typeface="Arial" charset="0"/>
              </a:rPr>
              <a:t>or cultural awareness and sensitivity skills. </a:t>
            </a:r>
            <a:r>
              <a:rPr lang="fr-FR" dirty="0" smtClean="0">
                <a:cs typeface="Arial" charset="0"/>
              </a:rPr>
              <a:t>Cultural intelligence encompasses three main dimensions:</a:t>
            </a:r>
            <a:r>
              <a:rPr lang="fr-FR" baseline="0" dirty="0" smtClean="0">
                <a:cs typeface="Arial" charset="0"/>
              </a:rPr>
              <a:t> </a:t>
            </a:r>
            <a:r>
              <a:rPr lang="en-US" dirty="0" smtClean="0">
                <a:cs typeface="Arial" charset="0"/>
              </a:rPr>
              <a:t>(1) knowledge of culture as a concept—how cultures vary and how they affect behavior; (2) mindfulness—the ability to pay attention to signals and reactions in different</a:t>
            </a:r>
            <a:r>
              <a:rPr lang="en-US" baseline="0" dirty="0" smtClean="0">
                <a:cs typeface="Arial" charset="0"/>
              </a:rPr>
              <a:t> </a:t>
            </a:r>
            <a:r>
              <a:rPr lang="en-US" dirty="0" smtClean="0">
                <a:cs typeface="Arial" charset="0"/>
              </a:rPr>
              <a:t>cross-cultural situations; and (3) behavioral skills—using one’s knowledge and mindfulness to choose appropriate behaviors in those situations.</a:t>
            </a:r>
          </a:p>
          <a:p>
            <a:pPr eaLnBrk="1" hangingPunct="1"/>
            <a:endParaRPr lang="en-US" dirty="0" smtClean="0">
              <a:cs typeface="Arial" charset="0"/>
            </a:endParaRPr>
          </a:p>
          <a:p>
            <a:pPr eaLnBrk="1" hangingPunct="1"/>
            <a:r>
              <a:rPr lang="en-US" dirty="0" smtClean="0">
                <a:cs typeface="Arial" charset="0"/>
              </a:rPr>
              <a:t>Other researchers have said that what effective global leaders need is a </a:t>
            </a:r>
            <a:r>
              <a:rPr lang="en-US" b="1" dirty="0" smtClean="0">
                <a:cs typeface="Arial" charset="0"/>
              </a:rPr>
              <a:t>global mind-set</a:t>
            </a:r>
            <a:r>
              <a:rPr lang="en-US" b="0" dirty="0" smtClean="0">
                <a:cs typeface="Arial" charset="0"/>
              </a:rPr>
              <a:t>,</a:t>
            </a:r>
            <a:r>
              <a:rPr lang="en-US" b="1" dirty="0" smtClean="0">
                <a:cs typeface="Arial" charset="0"/>
              </a:rPr>
              <a:t> </a:t>
            </a:r>
            <a:r>
              <a:rPr lang="en-US" dirty="0" smtClean="0">
                <a:cs typeface="Arial" charset="0"/>
              </a:rPr>
              <a:t>attributes that allow a leader to be effective in cross-cultural environments.</a:t>
            </a:r>
          </a:p>
          <a:p>
            <a:pPr eaLnBrk="1" hangingPunct="1"/>
            <a:r>
              <a:rPr lang="en-US" dirty="0" smtClean="0">
                <a:cs typeface="Arial" charset="0"/>
              </a:rPr>
              <a:t>Those attributes have three components as shown in Exhibit 4-7.</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640935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M. Javidan, M.Teagarden, and D. Bowen, “Making It Overseas,” </a:t>
            </a:r>
            <a:r>
              <a:rPr lang="en-US" sz="1200" i="1" kern="1200" dirty="0" smtClean="0">
                <a:solidFill>
                  <a:schemeClr val="tx1"/>
                </a:solidFill>
                <a:effectLst/>
                <a:latin typeface="+mn-lt"/>
                <a:ea typeface="+mn-ea"/>
                <a:cs typeface="+mn-cs"/>
              </a:rPr>
              <a:t>Harvard Business Review, </a:t>
            </a:r>
            <a:r>
              <a:rPr lang="en-US" sz="1200" kern="1200" dirty="0" smtClean="0">
                <a:solidFill>
                  <a:schemeClr val="tx1"/>
                </a:solidFill>
                <a:effectLst/>
                <a:latin typeface="+mn-lt"/>
                <a:ea typeface="+mn-ea"/>
                <a:cs typeface="+mn-cs"/>
              </a:rPr>
              <a:t>April 2010, and J. McGregor, ed., “Testing Managers’ Global IQ,” </a:t>
            </a:r>
            <a:r>
              <a:rPr lang="en-US" sz="1200" i="1" kern="1200" dirty="0" smtClean="0">
                <a:solidFill>
                  <a:schemeClr val="tx1"/>
                </a:solidFill>
                <a:effectLst/>
                <a:latin typeface="+mn-lt"/>
                <a:ea typeface="+mn-ea"/>
                <a:cs typeface="+mn-cs"/>
              </a:rPr>
              <a:t>Bloomberg BusinessWeek, </a:t>
            </a:r>
            <a:r>
              <a:rPr lang="en-US" sz="1200" kern="1200" dirty="0" smtClean="0">
                <a:solidFill>
                  <a:schemeClr val="tx1"/>
                </a:solidFill>
                <a:effectLst/>
                <a:latin typeface="+mn-lt"/>
                <a:ea typeface="+mn-ea"/>
                <a:cs typeface="+mn-cs"/>
              </a:rPr>
              <a:t>September 28, 2009.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1089654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Parochialism is viewing the world solely through your own eyes and perspectives and not recognizing that others have different ways of living and working. An ethnocentric attitude is the parochial belief that the best work approaches and practices are those of the home country. A polycentric attitude is the view</a:t>
            </a:r>
            <a:r>
              <a:rPr lang="en-US" baseline="0" dirty="0" smtClean="0">
                <a:cs typeface="Arial" charset="0"/>
              </a:rPr>
              <a:t> </a:t>
            </a:r>
            <a:r>
              <a:rPr lang="en-US" dirty="0" smtClean="0">
                <a:cs typeface="Arial" charset="0"/>
              </a:rPr>
              <a:t>that the managers in the host country know the best work approaches and practices for running their business. A geocentric attitude is a world-oriented</a:t>
            </a:r>
            <a:r>
              <a:rPr lang="en-US" baseline="0" dirty="0" smtClean="0">
                <a:cs typeface="Arial" charset="0"/>
              </a:rPr>
              <a:t> </a:t>
            </a:r>
            <a:r>
              <a:rPr lang="en-US" dirty="0" smtClean="0">
                <a:cs typeface="Arial" charset="0"/>
              </a:rPr>
              <a:t>view that focuses on using the best approaches and people from around the globe.</a:t>
            </a:r>
          </a:p>
          <a:p>
            <a:pPr eaLnBrk="1" hangingPunct="1"/>
            <a:endParaRPr lang="en-US" dirty="0" smtClean="0">
              <a:cs typeface="Arial" charset="0"/>
            </a:endParaRP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Countries enter regional trading alliances for a variety of reasons, mainly to stimulate economic growth. The European Union consists of 28 democratic countries with 5 countries having applied for membership. NAFTA continues to help Canada, Mexico, and the United States strengthen their global economic power. In Latin America, CAFTA-DR promotes trade liberalization between the United States and 5 Central American countries, and another free trade agreement of 10 South American countries known as the Southern Common Market or Mercosur is seen as an effective way to combine resources to better compete against other global economic powers. ASEAN is a trading alliance of 10 Southeast Asian nations—a region that remains important in the global economy.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Other trade alliances include the African Union (AU), the East African Community (EAC), the South Asian Association for Regional Cooperation (SAARC), and the Trans-Pacific Partnership (TPP).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counteract some of the risks in global trade, the World Trade Organization (WTO) plays an important role in monitoring and promoting trade relationships. The International Monetary Fund (IMF) and the World Bank Group are two entities that provide monetary support and advice to their member countries. The Organization for Economic Cooperation and Development assists its member countries with financial support in achieving sustainable economic growth and employment.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1779795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multinational corporation is an international company that maintains operations in multiple countries. A multidomestic organization is an MNC that decentralizes management and other decisions to the local country (the polycentric attitude). A global organization is an MNC that centralizes management and other decisions in the home country (the ethnocentric attitude). A transnational organization (the geocentric attitude) is an MNC that has eliminated artificial geographical barriers and uses the best work practices and approaches</a:t>
            </a:r>
            <a:r>
              <a:rPr lang="en-US" baseline="0" dirty="0" smtClean="0">
                <a:cs typeface="Arial" charset="0"/>
              </a:rPr>
              <a:t> </a:t>
            </a:r>
            <a:r>
              <a:rPr lang="en-US" dirty="0" smtClean="0">
                <a:cs typeface="Arial" charset="0"/>
              </a:rPr>
              <a:t>from wherever.</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Global sourcing is purchasing materials or labor from around the world wherever it is cheapest. Exporting is making products domestically and selling them abroad. Importing is acquiring products made abroad and selling them domestically.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Licensing is used by manufacturing organizations that make or sell another company’s products and gives that organization the right to use the company’s brand name, technology, or product specifications. Franchising is similar but is usually used by service organizations that want to use another company’s name and operating methods.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1806017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joint venture is a specific type of strategic alliance in which the partners agree to form a separate, independent organization for some business purpose. A foreign subsidiary is</a:t>
            </a:r>
            <a:r>
              <a:rPr lang="en-US" baseline="0" dirty="0" smtClean="0">
                <a:cs typeface="Arial" charset="0"/>
              </a:rPr>
              <a:t> </a:t>
            </a:r>
            <a:r>
              <a:rPr lang="en-US" dirty="0" smtClean="0">
                <a:cs typeface="Arial" charset="0"/>
              </a:rPr>
              <a:t>a direct investment in a foreign country that a company creates by establishing a separate and independent facility or office.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2282878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laws and political stability of a country are issues in the global political/legal environment with which managers must be familiar. Likewise, managers must be</a:t>
            </a:r>
            <a:r>
              <a:rPr lang="en-US" baseline="0" dirty="0" smtClean="0">
                <a:cs typeface="Arial" charset="0"/>
              </a:rPr>
              <a:t> </a:t>
            </a:r>
            <a:r>
              <a:rPr lang="en-US" dirty="0" smtClean="0">
                <a:cs typeface="Arial" charset="0"/>
              </a:rPr>
              <a:t>aware of a country’s economic issues such as currency exchange rates, inflation rates, and tax policies.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Global competition and the global economy are shaped by regional trading agreements, including the European Union (EU), North American Free Trade Agreement</a:t>
            </a:r>
            <a:r>
              <a:rPr lang="en-US" baseline="0" dirty="0" smtClean="0">
                <a:cs typeface="Arial" charset="0"/>
              </a:rPr>
              <a:t> </a:t>
            </a:r>
            <a:r>
              <a:rPr lang="en-US" dirty="0" smtClean="0">
                <a:cs typeface="Arial" charset="0"/>
              </a:rPr>
              <a:t>(NAFTA), the Association of Southeast Asian Nations (ASEAN), and others.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442793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Geert Hofstede identified five dimensions for assessing a country’s culture, including individualism-collectivism, power distance, uncertainty avoidance,</a:t>
            </a:r>
          </a:p>
          <a:p>
            <a:pPr eaLnBrk="1" hangingPunct="1"/>
            <a:r>
              <a:rPr lang="en-US" dirty="0" smtClean="0">
                <a:cs typeface="Arial" charset="0"/>
              </a:rPr>
              <a:t>achievement-nurturing, and long-term/short-term orientation. The GLOBE studies identified nine dimensions for assessing country cultures: power distance, uncertainty</a:t>
            </a:r>
            <a:r>
              <a:rPr lang="en-US" baseline="0" dirty="0" smtClean="0">
                <a:cs typeface="Arial" charset="0"/>
              </a:rPr>
              <a:t> </a:t>
            </a:r>
            <a:r>
              <a:rPr lang="en-US" dirty="0" smtClean="0">
                <a:cs typeface="Arial" charset="0"/>
              </a:rPr>
              <a:t>avoidance, assertiveness, humane orientation, future orientation, institutional collectivism, gender differentiation, in-group collectivism, and performance orientation.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a:t>
            </a:r>
            <a:r>
              <a:rPr lang="en-US" b="1" dirty="0" smtClean="0">
                <a:cs typeface="Arial" charset="0"/>
              </a:rPr>
              <a:t>European Union (EU) </a:t>
            </a:r>
            <a:r>
              <a:rPr lang="en-US" dirty="0" smtClean="0">
                <a:cs typeface="Arial" charset="0"/>
              </a:rPr>
              <a:t>is an economic and political partnership of 28 democratic European countries. Eight countries (Croatia, the former Yugoslav Republic of Macedonia, Turkey, Albania, Bosnia-Herzegovina, Iceland, Montenegro, and Serbia) are candidates to join the EU.</a:t>
            </a:r>
          </a:p>
          <a:p>
            <a:pPr eaLnBrk="1" hangingPunct="1"/>
            <a:endParaRPr lang="en-US" dirty="0" smtClean="0">
              <a:cs typeface="Arial" charset="0"/>
            </a:endParaRPr>
          </a:p>
          <a:p>
            <a:pPr eaLnBrk="1" hangingPunct="1"/>
            <a:r>
              <a:rPr lang="en-US" dirty="0" smtClean="0">
                <a:cs typeface="Arial" charset="0"/>
              </a:rPr>
              <a:t>When the 12 original members formed the EU in 1992, the primary motivation was to reassert the region’s economic position against the United States and Japan. Before then, each European nation had border controls, taxes, and subsidies; nationalistic policies; and protected industries. Now with these barriers removed, the economic power represented</a:t>
            </a:r>
            <a:r>
              <a:rPr lang="en-US" baseline="0" dirty="0" smtClean="0">
                <a:cs typeface="Arial" charset="0"/>
              </a:rPr>
              <a:t> </a:t>
            </a:r>
            <a:r>
              <a:rPr lang="en-US" dirty="0" smtClean="0">
                <a:cs typeface="Arial" charset="0"/>
              </a:rPr>
              <a:t>by the EU is considerable. Its current membership covers a population base of more than half a billion people (7 percent of the world population) and accounts for approximately 16 percent of the world’s global</a:t>
            </a:r>
            <a:r>
              <a:rPr lang="en-US" baseline="0" dirty="0" smtClean="0">
                <a:cs typeface="Arial" charset="0"/>
              </a:rPr>
              <a:t> exports and imports</a:t>
            </a:r>
            <a:r>
              <a:rPr lang="en-US" dirty="0" smtClean="0">
                <a:cs typeface="Arial" charset="0"/>
              </a:rPr>
              <a:t>. </a:t>
            </a:r>
          </a:p>
          <a:p>
            <a:pPr eaLnBrk="1" hangingPunct="1"/>
            <a:endParaRPr lang="en-US" dirty="0" smtClean="0">
              <a:cs typeface="Arial" charset="0"/>
            </a:endParaRPr>
          </a:p>
          <a:p>
            <a:pPr eaLnBrk="1" hangingPunct="1"/>
            <a:r>
              <a:rPr lang="en-US" dirty="0" smtClean="0">
                <a:cs typeface="Arial" charset="0"/>
              </a:rPr>
              <a:t>Another step toward full unification occurred when the common European currency, the </a:t>
            </a:r>
            <a:r>
              <a:rPr lang="en-US" b="1" dirty="0" smtClean="0">
                <a:cs typeface="Arial" charset="0"/>
              </a:rPr>
              <a:t>euro, </a:t>
            </a:r>
            <a:r>
              <a:rPr lang="en-US" dirty="0" smtClean="0">
                <a:cs typeface="Arial" charset="0"/>
              </a:rPr>
              <a:t>was adopted. The euro is currently in use in 18 of the 28 member states, and all new member countries must adopt the euro. Only Denmark, the United Kingdom, and Sweden have been allowed to opt out of using the euro.</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73448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agreements in key issues covered by the </a:t>
            </a:r>
            <a:r>
              <a:rPr lang="en-US" sz="1200" b="1" kern="1200" dirty="0" smtClean="0">
                <a:solidFill>
                  <a:schemeClr val="tx1"/>
                </a:solidFill>
                <a:effectLst/>
                <a:latin typeface="+mn-lt"/>
                <a:ea typeface="+mn-ea"/>
                <a:cs typeface="+mn-cs"/>
              </a:rPr>
              <a:t>North American Free Trade Agreement (NAFTA) </a:t>
            </a:r>
            <a:r>
              <a:rPr lang="en-US" sz="1200" kern="1200" dirty="0" smtClean="0">
                <a:solidFill>
                  <a:schemeClr val="tx1"/>
                </a:solidFill>
                <a:effectLst/>
                <a:latin typeface="+mn-lt"/>
                <a:ea typeface="+mn-ea"/>
                <a:cs typeface="+mn-cs"/>
              </a:rPr>
              <a:t>were reached by the Mexican, Canadian, and U.S. governments in 1992, a vast economic agreement was created. It’s the second largest trade alliance in the world in terms of combined gross domestic product (GDP) of its members. Between 1994, when NAFTA went into effect, and 2014, imports from Canada and Mexico to the United States increased 212 percent and 637 percent, respectively. The rise in export activity from the United States to Canada and Mexico was 211 percent and 478 percent, respectively. Put into numbers, that translates to some $1.1 trillion ex- changed among NAFTA partners in 2014 alone. </a:t>
            </a:r>
            <a:endParaRPr lang="en-US" dirty="0" smtClean="0"/>
          </a:p>
          <a:p>
            <a:pPr eaLnBrk="1" hangingPunct="1"/>
            <a:endParaRPr lang="en-US" dirty="0" smtClean="0">
              <a:cs typeface="Arial" charset="0"/>
            </a:endParaRPr>
          </a:p>
          <a:p>
            <a:r>
              <a:rPr lang="en-US" sz="1200" kern="1200" dirty="0" smtClean="0">
                <a:solidFill>
                  <a:schemeClr val="tx1"/>
                </a:solidFill>
                <a:effectLst/>
                <a:latin typeface="+mn-lt"/>
                <a:ea typeface="+mn-ea"/>
                <a:cs typeface="+mn-cs"/>
              </a:rPr>
              <a:t>Other Latin American nations have also become part of free trade agreements. Colombia, Mexico, and Venezuela led the way when all three signed an economic pact in 1994 eliminating import duties and tariffs. Another agreement, the U.S.–Central America Free Trade Agreement (CAFTA-DR), promotes trade liberalization between the United States and five Central American countries: Costa Rica, El Salvador, Guatemala, Honduras, and Nicaragua as well as the Dominican Republic. </a:t>
            </a:r>
            <a:endParaRPr lang="en-US" dirty="0" smtClean="0"/>
          </a:p>
          <a:p>
            <a:pPr eaLnBrk="1" hangingPunct="1"/>
            <a:endParaRPr lang="en-US" dirty="0" smtClean="0">
              <a:cs typeface="Arial" charset="0"/>
            </a:endParaRPr>
          </a:p>
          <a:p>
            <a:pPr eaLnBrk="1" hangingPunct="1"/>
            <a:r>
              <a:rPr lang="en-US" dirty="0" smtClean="0">
                <a:cs typeface="Arial" charset="0"/>
              </a:rPr>
              <a:t>Another free trade agreement of 10 South American countries known as the Southern Common Market or Mercosur already exists. Some South Americans see Mercosur as an effective way to combine resources to better compete against other global economic powers, especially the EU and NAFTA. With the future of FTAA highly doubtful, this regional alliance could take on new importance.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960411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Association of Southeast Asian Nations (ASEAN) </a:t>
            </a:r>
            <a:r>
              <a:rPr lang="en-US" sz="1200" kern="1200" dirty="0" smtClean="0">
                <a:solidFill>
                  <a:schemeClr val="tx1"/>
                </a:solidFill>
                <a:effectLst/>
                <a:latin typeface="+mn-lt"/>
                <a:ea typeface="+mn-ea"/>
                <a:cs typeface="+mn-cs"/>
              </a:rPr>
              <a:t>is a trading alliance of 10 Southeast Asian nations (see Exhibit 4-2). The ASEAN region has a population of more than 625 million with a combined GDP of US $2.4 trillion.37 In addition to these 10 nations, leaders from a group dubbed ASEAN+3, which include China, Japan, and South Korea, have met to discuss trade issues. Also, leaders from India, Australia, and New Zealand have participated in trade talks with ASEAN+3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main issue with creating a trade agreement of all 16 nations has been the lack of any push toward regional integration. Despite the Asian culture’s emphasis on consensus building, “ASEAN’s biggest problem is that individual members haven’t been willing to sacrifice for the common good.”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260063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Source</a:t>
            </a:r>
            <a:r>
              <a:rPr lang="en-US" sz="1200" kern="1200" dirty="0" smtClean="0">
                <a:solidFill>
                  <a:schemeClr val="tx1"/>
                </a:solidFill>
                <a:effectLst/>
                <a:latin typeface="+mn-lt"/>
                <a:ea typeface="+mn-ea"/>
                <a:cs typeface="+mn-cs"/>
              </a:rPr>
              <a:t>: International Bar Association, “Southeast Asia Is Aiming High As It Plans for Closer Economic and Trade Integration. Law, and Lawyers, Have a Big Part to Play,” www.ibanet.org, accessed January 24, 2016.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806061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3/10/2025</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3/10/2025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3/10/2025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30775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3/10/2025</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3/10/2025</a:t>
            </a:fld>
            <a:endParaRPr lang="en-US" dirty="0"/>
          </a:p>
        </p:txBody>
      </p:sp>
    </p:spTree>
    <p:extLst>
      <p:ext uri="{BB962C8B-B14F-4D97-AF65-F5344CB8AC3E}">
        <p14:creationId xmlns:p14="http://schemas.microsoft.com/office/powerpoint/2010/main" val="11524630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3/10/2025</a:t>
            </a:fld>
            <a:endParaRPr lang="en-US" dirty="0"/>
          </a:p>
        </p:txBody>
      </p:sp>
    </p:spTree>
    <p:extLst>
      <p:ext uri="{BB962C8B-B14F-4D97-AF65-F5344CB8AC3E}">
        <p14:creationId xmlns:p14="http://schemas.microsoft.com/office/powerpoint/2010/main" val="12109093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3/10/2025</a:t>
            </a:fld>
            <a:endParaRPr lang="en-US" dirty="0"/>
          </a:p>
        </p:txBody>
      </p:sp>
    </p:spTree>
    <p:extLst>
      <p:ext uri="{BB962C8B-B14F-4D97-AF65-F5344CB8AC3E}">
        <p14:creationId xmlns:p14="http://schemas.microsoft.com/office/powerpoint/2010/main" val="275200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037960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3/10/2025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3/10/2025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3/10/2025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3/10/2025</a:t>
            </a:fld>
            <a:endParaRPr lang="en-US" dirty="0"/>
          </a:p>
        </p:txBody>
      </p:sp>
      <p:pic>
        <p:nvPicPr>
          <p:cNvPr id="7" name="Picture 6" descr="Pearson Logo"/>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timing>
    <p:tnLst>
      <p:par>
        <p:cTn id="1" dur="indefinite" restart="never" nodeType="tmRoot"/>
      </p:par>
    </p:tnLst>
  </p:timing>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4</a:t>
            </a:r>
          </a:p>
        </p:txBody>
      </p:sp>
      <p:sp>
        <p:nvSpPr>
          <p:cNvPr id="4" name="Text Placeholder 3"/>
          <p:cNvSpPr>
            <a:spLocks noGrp="1"/>
          </p:cNvSpPr>
          <p:nvPr>
            <p:ph type="body" sz="quarter" idx="15"/>
          </p:nvPr>
        </p:nvSpPr>
        <p:spPr/>
        <p:txBody>
          <a:bodyPr/>
          <a:lstStyle/>
          <a:p>
            <a:r>
              <a:rPr lang="en-US" dirty="0"/>
              <a:t>Managing in a Global Environment</a:t>
            </a:r>
          </a:p>
        </p:txBody>
      </p:sp>
      <p:pic>
        <p:nvPicPr>
          <p:cNvPr id="8" name="Picture 7"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837335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of Southeast Asian Nations (ASEAN)</a:t>
            </a:r>
            <a:endParaRPr lang="en-US" dirty="0"/>
          </a:p>
        </p:txBody>
      </p:sp>
      <p:sp>
        <p:nvSpPr>
          <p:cNvPr id="3" name="Content Placeholder 2"/>
          <p:cNvSpPr>
            <a:spLocks noGrp="1"/>
          </p:cNvSpPr>
          <p:nvPr>
            <p:ph idx="1"/>
          </p:nvPr>
        </p:nvSpPr>
        <p:spPr/>
        <p:txBody>
          <a:bodyPr/>
          <a:lstStyle/>
          <a:p>
            <a:pPr>
              <a:buFont typeface="Arial"/>
              <a:buChar char="•"/>
            </a:pPr>
            <a:r>
              <a:rPr lang="en-US" sz="2800" b="1" dirty="0">
                <a:cs typeface="Arial" pitchFamily="34" charset="0"/>
              </a:rPr>
              <a:t>Association of Southeast Asian Nations (ASEAN</a:t>
            </a:r>
            <a:r>
              <a:rPr lang="en-US" sz="2800" b="1" dirty="0" smtClean="0">
                <a:cs typeface="Arial" pitchFamily="34" charset="0"/>
              </a:rPr>
              <a:t>):</a:t>
            </a:r>
            <a:r>
              <a:rPr lang="en-US" sz="2800" dirty="0" smtClean="0"/>
              <a:t> </a:t>
            </a:r>
            <a:r>
              <a:rPr lang="en-US" sz="2800" dirty="0"/>
              <a:t>a trading alliance of 10 Southeast Asian </a:t>
            </a:r>
            <a:r>
              <a:rPr lang="en-US" sz="2800" dirty="0" smtClean="0"/>
              <a:t>nations</a:t>
            </a:r>
          </a:p>
          <a:p>
            <a:r>
              <a:rPr lang="en-US" sz="2800" dirty="0"/>
              <a:t>The ASEAN region has a population </a:t>
            </a:r>
            <a:r>
              <a:rPr lang="en-US" sz="2800" dirty="0" smtClean="0"/>
              <a:t>of more </a:t>
            </a:r>
            <a:r>
              <a:rPr lang="en-US" sz="2800" dirty="0"/>
              <a:t>than 625 million with a combined GDP of US $2.4 trillion</a:t>
            </a:r>
            <a:r>
              <a:rPr lang="en-US" sz="2800" dirty="0" smtClean="0"/>
              <a:t>.</a:t>
            </a:r>
            <a:endParaRPr lang="en-US" sz="2800" dirty="0"/>
          </a:p>
          <a:p>
            <a:r>
              <a:rPr lang="en-US" sz="2800" dirty="0"/>
              <a:t>“ASEAN’s biggest problem is that </a:t>
            </a:r>
            <a:r>
              <a:rPr lang="en-US" sz="2800" dirty="0" smtClean="0"/>
              <a:t>individual members </a:t>
            </a:r>
            <a:r>
              <a:rPr lang="en-US" sz="2800" dirty="0"/>
              <a:t>haven’t been willing to sacrifice for the common good.”</a:t>
            </a:r>
            <a:endParaRPr lang="en-US" sz="2800" b="1" dirty="0">
              <a:cs typeface="Arial" pitchFamily="34" charset="0"/>
            </a:endParaRPr>
          </a:p>
        </p:txBody>
      </p:sp>
    </p:spTree>
    <p:extLst>
      <p:ext uri="{BB962C8B-B14F-4D97-AF65-F5344CB8AC3E}">
        <p14:creationId xmlns:p14="http://schemas.microsoft.com/office/powerpoint/2010/main" val="2013141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4-2</a:t>
            </a:r>
            <a:br>
              <a:rPr lang="en-US" dirty="0" smtClean="0"/>
            </a:br>
            <a:r>
              <a:rPr lang="en-US" dirty="0" smtClean="0"/>
              <a:t>ASEAN Map</a:t>
            </a:r>
            <a:endParaRPr lang="en-US" dirty="0"/>
          </a:p>
        </p:txBody>
      </p:sp>
      <p:pic>
        <p:nvPicPr>
          <p:cNvPr id="7" name="Picture 6" descr="The map shows the Association of Southeast Asian Nations (ASEAN) which is a trading alliance of 10 Southeast Asian nations namely,&#10;1. Myanmar &#10;2. Laos&#10;3. Thailand&#10;4. Cambodia &#10;5. Vietnam&#10;6. Philippines &#10;7. Brunei&#10;8. Malaysia &#10;9. Singapore &#10;10. Indonesia"/>
          <p:cNvPicPr>
            <a:picLocks noChangeAspect="1"/>
          </p:cNvPicPr>
          <p:nvPr/>
        </p:nvPicPr>
        <p:blipFill>
          <a:blip cstate="print"/>
          <a:stretch>
            <a:fillRect/>
          </a:stretch>
        </p:blipFill>
        <p:spPr>
          <a:xfrm>
            <a:off x="533400" y="1295400"/>
            <a:ext cx="8077200" cy="4267200"/>
          </a:xfrm>
          <a:prstGeom prst="rect">
            <a:avLst/>
          </a:prstGeom>
        </p:spPr>
      </p:pic>
      <p:sp>
        <p:nvSpPr>
          <p:cNvPr id="3" name="Text Placeholder 2"/>
          <p:cNvSpPr>
            <a:spLocks noGrp="1"/>
          </p:cNvSpPr>
          <p:nvPr>
            <p:ph type="body" sz="quarter" idx="13"/>
          </p:nvPr>
        </p:nvSpPr>
        <p:spPr/>
        <p:txBody>
          <a:bodyPr/>
          <a:lstStyle/>
          <a:p>
            <a:r>
              <a:rPr lang="en-US" sz="1600" dirty="0" smtClean="0"/>
              <a:t>Exhibit 4-2 </a:t>
            </a:r>
            <a:r>
              <a:rPr lang="en-US" sz="1600" dirty="0"/>
              <a:t>shows the </a:t>
            </a:r>
            <a:r>
              <a:rPr lang="en-US" sz="1600" dirty="0" smtClean="0"/>
              <a:t>members of ASEAN.</a:t>
            </a:r>
            <a:endParaRPr lang="en-US" sz="1600" dirty="0"/>
          </a:p>
        </p:txBody>
      </p:sp>
    </p:spTree>
    <p:extLst>
      <p:ext uri="{BB962C8B-B14F-4D97-AF65-F5344CB8AC3E}">
        <p14:creationId xmlns:p14="http://schemas.microsoft.com/office/powerpoint/2010/main" val="1033792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Trade Alliances</a:t>
            </a:r>
            <a:endParaRPr lang="en-US" dirty="0"/>
          </a:p>
        </p:txBody>
      </p:sp>
      <p:sp>
        <p:nvSpPr>
          <p:cNvPr id="3" name="Content Placeholder 2"/>
          <p:cNvSpPr>
            <a:spLocks noGrp="1"/>
          </p:cNvSpPr>
          <p:nvPr>
            <p:ph idx="1"/>
          </p:nvPr>
        </p:nvSpPr>
        <p:spPr/>
        <p:txBody>
          <a:bodyPr/>
          <a:lstStyle/>
          <a:p>
            <a:pPr>
              <a:buFont typeface="Arial"/>
              <a:buChar char="•"/>
            </a:pPr>
            <a:r>
              <a:rPr lang="en-US" sz="2400" b="1" dirty="0" smtClean="0">
                <a:cs typeface="Arial" pitchFamily="34" charset="0"/>
              </a:rPr>
              <a:t>African Union (AU)</a:t>
            </a:r>
          </a:p>
          <a:p>
            <a:r>
              <a:rPr lang="en-US" sz="2400" dirty="0"/>
              <a:t>For instance, the 54-nation African Union (AU), </a:t>
            </a:r>
            <a:r>
              <a:rPr lang="en-US" sz="2400" dirty="0" smtClean="0"/>
              <a:t>which came </a:t>
            </a:r>
            <a:r>
              <a:rPr lang="en-US" sz="2400" dirty="0"/>
              <a:t>into existence in 2002, seeks to “build an integrated, prosperous and </a:t>
            </a:r>
            <a:r>
              <a:rPr lang="en-US" sz="2400" dirty="0" smtClean="0"/>
              <a:t>peaceful Africa</a:t>
            </a:r>
            <a:r>
              <a:rPr lang="en-US" sz="2400" dirty="0"/>
              <a:t>, an Africa driven and managed by its own citizens and representing a </a:t>
            </a:r>
            <a:r>
              <a:rPr lang="en-US" sz="2400" dirty="0" smtClean="0"/>
              <a:t>dynamic force </a:t>
            </a:r>
            <a:r>
              <a:rPr lang="en-US" sz="2400" dirty="0"/>
              <a:t>in the international arena.”</a:t>
            </a:r>
            <a:endParaRPr lang="en-US" sz="2400" dirty="0" smtClean="0">
              <a:cs typeface="Arial" pitchFamily="34" charset="0"/>
            </a:endParaRPr>
          </a:p>
          <a:p>
            <a:pPr>
              <a:buFont typeface="Arial"/>
              <a:buChar char="•"/>
            </a:pPr>
            <a:r>
              <a:rPr lang="en-US" sz="2400" b="1" dirty="0" smtClean="0">
                <a:cs typeface="Arial" pitchFamily="34" charset="0"/>
              </a:rPr>
              <a:t>East African Community (EAC)</a:t>
            </a:r>
          </a:p>
          <a:p>
            <a:r>
              <a:rPr lang="en-US" sz="2400" dirty="0"/>
              <a:t>Five east African nations—Burundi, Kenya, Rwanda, Tanzania, and </a:t>
            </a:r>
            <a:r>
              <a:rPr lang="en-US" sz="2400" dirty="0" smtClean="0"/>
              <a:t>Uganda—have </a:t>
            </a:r>
            <a:r>
              <a:rPr lang="en-US" sz="2400" dirty="0"/>
              <a:t>formed a common market called the East African Community (EAC).</a:t>
            </a:r>
            <a:endParaRPr lang="en-US" sz="2400" dirty="0" smtClean="0">
              <a:cs typeface="Arial" pitchFamily="34" charset="0"/>
            </a:endParaRPr>
          </a:p>
          <a:p>
            <a:pPr>
              <a:buFont typeface="Arial"/>
              <a:buChar char="•"/>
            </a:pP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713084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lstStyle/>
          <a:p>
            <a:pPr marL="0" indent="0">
              <a:buNone/>
            </a:pPr>
            <a:r>
              <a:rPr lang="en-US" sz="2000" b="1" dirty="0">
                <a:cs typeface="Arial" pitchFamily="34" charset="0"/>
              </a:rPr>
              <a:t>South Asian Association for Regional Cooperation (SAARC)</a:t>
            </a:r>
          </a:p>
          <a:p>
            <a:r>
              <a:rPr lang="en-US" sz="2000" dirty="0"/>
              <a:t>composed </a:t>
            </a:r>
            <a:r>
              <a:rPr lang="en-US" sz="2000" dirty="0" smtClean="0"/>
              <a:t>of eight </a:t>
            </a:r>
            <a:r>
              <a:rPr lang="en-US" sz="2000" dirty="0"/>
              <a:t>member states (India, Pakistan, Sri Lanka, Bangladesh, Bhutan, Nepal, the </a:t>
            </a:r>
            <a:r>
              <a:rPr lang="en-US" sz="2000" dirty="0" smtClean="0"/>
              <a:t>Maldives, and </a:t>
            </a:r>
            <a:r>
              <a:rPr lang="en-US" sz="2000" dirty="0"/>
              <a:t>Afghanistan), began eliminating </a:t>
            </a:r>
            <a:r>
              <a:rPr lang="en-US" sz="2000" dirty="0" smtClean="0"/>
              <a:t>tariffs </a:t>
            </a:r>
            <a:r>
              <a:rPr lang="en-US" sz="2000" dirty="0"/>
              <a:t>in 2006.</a:t>
            </a:r>
            <a:endParaRPr lang="en-US" sz="2000" dirty="0">
              <a:cs typeface="Arial" pitchFamily="34" charset="0"/>
            </a:endParaRPr>
          </a:p>
          <a:p>
            <a:pPr marL="0" indent="0">
              <a:buNone/>
            </a:pPr>
            <a:r>
              <a:rPr lang="en-US" sz="2000" b="1" dirty="0">
                <a:cs typeface="Arial" pitchFamily="34" charset="0"/>
              </a:rPr>
              <a:t>Trans-Pacific Partnership (TPP</a:t>
            </a:r>
            <a:r>
              <a:rPr lang="en-US" sz="2000" b="1" dirty="0" smtClean="0">
                <a:cs typeface="Arial" pitchFamily="34" charset="0"/>
              </a:rPr>
              <a:t>)</a:t>
            </a:r>
          </a:p>
          <a:p>
            <a:r>
              <a:rPr lang="en-US" sz="2000" dirty="0"/>
              <a:t>in 2015, 12 countries forged the terms of a trade alliance called the </a:t>
            </a:r>
            <a:r>
              <a:rPr lang="en-US" sz="2000" dirty="0" smtClean="0"/>
              <a:t>Trans-</a:t>
            </a:r>
            <a:r>
              <a:rPr lang="en-US" sz="2000" dirty="0" err="1" smtClean="0"/>
              <a:t>Pacic</a:t>
            </a:r>
            <a:r>
              <a:rPr lang="en-US" sz="2000" dirty="0" smtClean="0"/>
              <a:t> </a:t>
            </a:r>
            <a:r>
              <a:rPr lang="en-US" sz="2000" dirty="0"/>
              <a:t>Partnership (TPP</a:t>
            </a:r>
            <a:r>
              <a:rPr lang="en-US" sz="2000" dirty="0" smtClean="0"/>
              <a:t>). </a:t>
            </a:r>
            <a:r>
              <a:rPr lang="en-US" sz="2000" dirty="0"/>
              <a:t>The countries involved in the agreement include </a:t>
            </a:r>
            <a:r>
              <a:rPr lang="en-US" sz="2000" dirty="0" smtClean="0"/>
              <a:t>the United </a:t>
            </a:r>
            <a:r>
              <a:rPr lang="en-US" sz="2000" dirty="0"/>
              <a:t>States, Canada, Mexico, Japan, Australia, and seven other countries </a:t>
            </a:r>
            <a:r>
              <a:rPr lang="en-US" sz="2000" dirty="0" smtClean="0"/>
              <a:t>around the </a:t>
            </a:r>
            <a:r>
              <a:rPr lang="en-US" sz="2000" dirty="0" err="1"/>
              <a:t>Pacic</a:t>
            </a:r>
            <a:r>
              <a:rPr lang="en-US" sz="2000" dirty="0"/>
              <a:t> region, excluding </a:t>
            </a:r>
            <a:r>
              <a:rPr lang="en-US" sz="2000" dirty="0" smtClean="0"/>
              <a:t>China.</a:t>
            </a:r>
          </a:p>
          <a:p>
            <a:r>
              <a:rPr lang="en-US" sz="2000" dirty="0"/>
              <a:t>it will </a:t>
            </a:r>
            <a:r>
              <a:rPr lang="en-US" sz="2000" dirty="0" smtClean="0"/>
              <a:t>influence </a:t>
            </a:r>
            <a:r>
              <a:rPr lang="en-US" sz="2000" dirty="0"/>
              <a:t>about two-thirds of world economic input</a:t>
            </a:r>
          </a:p>
        </p:txBody>
      </p:sp>
    </p:spTree>
    <p:extLst>
      <p:ext uri="{BB962C8B-B14F-4D97-AF65-F5344CB8AC3E}">
        <p14:creationId xmlns:p14="http://schemas.microsoft.com/office/powerpoint/2010/main" val="306636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4-3</a:t>
            </a:r>
            <a:br>
              <a:rPr lang="en-US" dirty="0" smtClean="0"/>
            </a:br>
            <a:r>
              <a:rPr lang="en-US" dirty="0" smtClean="0"/>
              <a:t>TPP Map</a:t>
            </a:r>
            <a:endParaRPr lang="en-US" dirty="0"/>
          </a:p>
        </p:txBody>
      </p:sp>
      <p:pic>
        <p:nvPicPr>
          <p:cNvPr id="11" name="Picture 10" descr="World map highlighting TPP countries and countries indicating a desire to join Trans-Pacific Trade Agreement.  &#10;Countries involved in the agreement are:&#10;• United States&#10;• Canada&#10;• Mexico&#10;• Japan &#10;• Australia &#10;And in the pacific region include: &#10;• New Zealand &#10;• Singapore&#10;• Malaysia&#10;• Vietnam &#10;• Brunei Darussalam &#10;• Chile&#10;• Peru&#10;Countries indicating a desire to join Trance-Pacific Trade are:&#10;• Thailand&#10;• Cambodia&#10;• China."/>
          <p:cNvPicPr>
            <a:picLocks noChangeAspect="1"/>
          </p:cNvPicPr>
          <p:nvPr/>
        </p:nvPicPr>
        <p:blipFill>
          <a:blip r:embed="rId3" cstate="print"/>
          <a:stretch>
            <a:fillRect/>
          </a:stretch>
        </p:blipFill>
        <p:spPr>
          <a:xfrm>
            <a:off x="381000" y="1295400"/>
            <a:ext cx="8229600" cy="4753627"/>
          </a:xfrm>
          <a:prstGeom prst="rect">
            <a:avLst/>
          </a:prstGeom>
        </p:spPr>
      </p:pic>
      <p:sp>
        <p:nvSpPr>
          <p:cNvPr id="3" name="Text Placeholder 2"/>
          <p:cNvSpPr>
            <a:spLocks noGrp="1"/>
          </p:cNvSpPr>
          <p:nvPr>
            <p:ph type="body" sz="quarter" idx="13"/>
          </p:nvPr>
        </p:nvSpPr>
        <p:spPr/>
        <p:txBody>
          <a:bodyPr/>
          <a:lstStyle/>
          <a:p>
            <a:r>
              <a:rPr lang="en-US" sz="1600" dirty="0" smtClean="0"/>
              <a:t>Exhibit 4-3 shows </a:t>
            </a:r>
            <a:r>
              <a:rPr lang="en-US" sz="1600" dirty="0"/>
              <a:t>the </a:t>
            </a:r>
            <a:r>
              <a:rPr lang="en-US" sz="1600" dirty="0" smtClean="0"/>
              <a:t>current members of TPP and countries indicating a desire to join.</a:t>
            </a:r>
            <a:endParaRPr lang="en-US" sz="1600" dirty="0"/>
          </a:p>
        </p:txBody>
      </p:sp>
    </p:spTree>
    <p:extLst>
      <p:ext uri="{BB962C8B-B14F-4D97-AF65-F5344CB8AC3E}">
        <p14:creationId xmlns:p14="http://schemas.microsoft.com/office/powerpoint/2010/main" val="1789708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22828"/>
          </a:xfrm>
        </p:spPr>
        <p:txBody>
          <a:bodyPr/>
          <a:lstStyle/>
          <a:p>
            <a:r>
              <a:rPr lang="en-US" dirty="0" smtClean="0"/>
              <a:t>Global trade </a:t>
            </a:r>
            <a:r>
              <a:rPr lang="en-US" dirty="0" smtClean="0"/>
              <a:t>Mechanism </a:t>
            </a:r>
            <a:endParaRPr lang="en-US" dirty="0"/>
          </a:p>
        </p:txBody>
      </p:sp>
      <p:sp>
        <p:nvSpPr>
          <p:cNvPr id="3" name="Content Placeholder 2"/>
          <p:cNvSpPr>
            <a:spLocks noGrp="1"/>
          </p:cNvSpPr>
          <p:nvPr>
            <p:ph idx="1"/>
          </p:nvPr>
        </p:nvSpPr>
        <p:spPr>
          <a:xfrm>
            <a:off x="457200" y="838200"/>
            <a:ext cx="8229600" cy="5287963"/>
          </a:xfrm>
        </p:spPr>
        <p:txBody>
          <a:bodyPr/>
          <a:lstStyle/>
          <a:p>
            <a:r>
              <a:rPr lang="en-US" sz="2400" dirty="0"/>
              <a:t>Global trade among nations doesn’t just happen on its own. As trade issues </a:t>
            </a:r>
            <a:r>
              <a:rPr lang="en-US" sz="2400" dirty="0" smtClean="0"/>
              <a:t>arise</a:t>
            </a:r>
            <a:r>
              <a:rPr lang="en-US" sz="2400" dirty="0" smtClean="0"/>
              <a:t>, global </a:t>
            </a:r>
            <a:r>
              <a:rPr lang="en-US" sz="2400" dirty="0"/>
              <a:t>trade systems ensure that trade continues </a:t>
            </a:r>
            <a:r>
              <a:rPr lang="en-US" sz="2400" dirty="0" smtClean="0"/>
              <a:t>efficiently </a:t>
            </a:r>
            <a:r>
              <a:rPr lang="en-US" sz="2400" dirty="0"/>
              <a:t>and </a:t>
            </a:r>
            <a:r>
              <a:rPr lang="en-US" sz="2400" dirty="0" smtClean="0"/>
              <a:t>effectively</a:t>
            </a:r>
            <a:r>
              <a:rPr lang="en-US" sz="2400" dirty="0"/>
              <a:t>. Indeed, </a:t>
            </a:r>
            <a:r>
              <a:rPr lang="en-US" sz="2400" dirty="0" smtClean="0"/>
              <a:t>one of </a:t>
            </a:r>
            <a:r>
              <a:rPr lang="en-US" sz="2400" dirty="0"/>
              <a:t>the realities of globalization is the interdependence of countries—that is, what </a:t>
            </a:r>
            <a:r>
              <a:rPr lang="en-US" sz="2400" dirty="0" smtClean="0"/>
              <a:t>happens in </a:t>
            </a:r>
            <a:r>
              <a:rPr lang="en-US" sz="2400" dirty="0"/>
              <a:t>one can impact others, good or bad</a:t>
            </a:r>
            <a:r>
              <a:rPr lang="en-US" sz="2400" dirty="0" smtClean="0"/>
              <a:t>.</a:t>
            </a:r>
          </a:p>
          <a:p>
            <a:r>
              <a:rPr lang="en-US" sz="2400" dirty="0"/>
              <a:t>F</a:t>
            </a:r>
            <a:r>
              <a:rPr lang="en-US" sz="2400" dirty="0" smtClean="0"/>
              <a:t>our </a:t>
            </a:r>
            <a:r>
              <a:rPr lang="en-US" sz="2400" dirty="0"/>
              <a:t>important global trade mechanisms</a:t>
            </a:r>
            <a:r>
              <a:rPr lang="en-US" sz="2400" dirty="0" smtClean="0"/>
              <a:t>:</a:t>
            </a:r>
            <a:endParaRPr lang="en-US" sz="2400" b="1" dirty="0" smtClean="0">
              <a:latin typeface="Arial" pitchFamily="34" charset="0"/>
              <a:cs typeface="Arial" pitchFamily="34" charset="0"/>
            </a:endParaRPr>
          </a:p>
        </p:txBody>
      </p:sp>
    </p:spTree>
    <p:extLst>
      <p:ext uri="{BB962C8B-B14F-4D97-AF65-F5344CB8AC3E}">
        <p14:creationId xmlns:p14="http://schemas.microsoft.com/office/powerpoint/2010/main" val="1270520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Trade Mechanisms</a:t>
            </a:r>
            <a:endParaRPr lang="en-US" dirty="0"/>
          </a:p>
        </p:txBody>
      </p:sp>
      <p:sp>
        <p:nvSpPr>
          <p:cNvPr id="3" name="Content Placeholder 2"/>
          <p:cNvSpPr>
            <a:spLocks noGrp="1"/>
          </p:cNvSpPr>
          <p:nvPr>
            <p:ph idx="1"/>
          </p:nvPr>
        </p:nvSpPr>
        <p:spPr/>
        <p:txBody>
          <a:bodyPr/>
          <a:lstStyle/>
          <a:p>
            <a:pPr>
              <a:buFont typeface="Arial"/>
              <a:buChar char="•"/>
            </a:pPr>
            <a:r>
              <a:rPr lang="en-US" sz="2800" dirty="0" smtClean="0">
                <a:latin typeface="Arial" pitchFamily="34" charset="0"/>
                <a:cs typeface="Arial" pitchFamily="34" charset="0"/>
              </a:rPr>
              <a:t>World Trade Organization (WTO)</a:t>
            </a:r>
          </a:p>
          <a:p>
            <a:pPr>
              <a:buFont typeface="Arial"/>
              <a:buChar char="•"/>
            </a:pPr>
            <a:r>
              <a:rPr lang="en-US" sz="2800" dirty="0" smtClean="0">
                <a:latin typeface="Arial" pitchFamily="34" charset="0"/>
                <a:cs typeface="Arial" pitchFamily="34" charset="0"/>
              </a:rPr>
              <a:t>International Monetary Fund (IMF)</a:t>
            </a:r>
          </a:p>
          <a:p>
            <a:pPr>
              <a:buFont typeface="Arial"/>
              <a:buChar char="•"/>
            </a:pPr>
            <a:r>
              <a:rPr lang="en-US" sz="2800" dirty="0" smtClean="0">
                <a:latin typeface="Arial" pitchFamily="34" charset="0"/>
                <a:cs typeface="Arial" pitchFamily="34" charset="0"/>
              </a:rPr>
              <a:t>World Bank Group</a:t>
            </a:r>
          </a:p>
          <a:p>
            <a:pPr>
              <a:buFont typeface="Arial"/>
              <a:buChar char="•"/>
            </a:pPr>
            <a:r>
              <a:rPr lang="en-US" sz="2800" dirty="0" smtClean="0">
                <a:latin typeface="Arial" pitchFamily="34" charset="0"/>
                <a:cs typeface="Arial" pitchFamily="34" charset="0"/>
              </a:rPr>
              <a:t>Organization for Economic Cooperation and Development (OECD)</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534081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World Trade Organization</a:t>
            </a:r>
          </a:p>
        </p:txBody>
      </p:sp>
      <p:sp>
        <p:nvSpPr>
          <p:cNvPr id="3" name="Content Placeholder 2"/>
          <p:cNvSpPr>
            <a:spLocks noGrp="1"/>
          </p:cNvSpPr>
          <p:nvPr>
            <p:ph idx="1"/>
          </p:nvPr>
        </p:nvSpPr>
        <p:spPr/>
        <p:txBody>
          <a:bodyPr/>
          <a:lstStyle/>
          <a:p>
            <a:r>
              <a:rPr lang="en-US" b="1" dirty="0">
                <a:latin typeface="Arial" pitchFamily="34" charset="0"/>
                <a:cs typeface="Arial" pitchFamily="34" charset="0"/>
              </a:rPr>
              <a:t>World Trade Organization (WTO)</a:t>
            </a:r>
            <a:r>
              <a:rPr lang="en-US" dirty="0">
                <a:latin typeface="Arial" pitchFamily="34" charset="0"/>
                <a:cs typeface="Arial" pitchFamily="34" charset="0"/>
              </a:rPr>
              <a:t>: </a:t>
            </a:r>
            <a:r>
              <a:rPr lang="en-US" dirty="0"/>
              <a:t>global organization of 161 countries that deals with the rules of trade among nations</a:t>
            </a:r>
            <a:endParaRPr lang="en-US" dirty="0">
              <a:latin typeface="Arial" pitchFamily="34" charset="0"/>
              <a:cs typeface="Arial" pitchFamily="34" charset="0"/>
            </a:endParaRPr>
          </a:p>
          <a:p>
            <a:r>
              <a:rPr lang="en-US" dirty="0" smtClean="0"/>
              <a:t>Formed </a:t>
            </a:r>
            <a:r>
              <a:rPr lang="en-US" dirty="0"/>
              <a:t>in 1995, the WTO evolved from the General Agreement </a:t>
            </a:r>
            <a:r>
              <a:rPr lang="en-US" dirty="0" smtClean="0"/>
              <a:t>on Tariffs </a:t>
            </a:r>
            <a:r>
              <a:rPr lang="en-US" dirty="0"/>
              <a:t>and Trade </a:t>
            </a:r>
            <a:r>
              <a:rPr lang="en-US" dirty="0" smtClean="0"/>
              <a:t>(</a:t>
            </a:r>
            <a:r>
              <a:rPr lang="en-US" dirty="0"/>
              <a:t>GATT), a trade agreement in effect since the end of World War II</a:t>
            </a:r>
            <a:r>
              <a:rPr lang="en-US" dirty="0" smtClean="0"/>
              <a:t>.</a:t>
            </a:r>
          </a:p>
          <a:p>
            <a:r>
              <a:rPr lang="en-US" dirty="0"/>
              <a:t>The </a:t>
            </a:r>
            <a:r>
              <a:rPr lang="en-US" dirty="0" smtClean="0"/>
              <a:t>goal of </a:t>
            </a:r>
            <a:r>
              <a:rPr lang="en-US" dirty="0"/>
              <a:t>the WTO is to help countries conduct trade through a system of </a:t>
            </a:r>
            <a:r>
              <a:rPr lang="en-US" dirty="0" smtClean="0"/>
              <a:t>rules;</a:t>
            </a:r>
          </a:p>
          <a:p>
            <a:r>
              <a:rPr lang="en-US" dirty="0" smtClean="0"/>
              <a:t>critics, </a:t>
            </a:r>
            <a:r>
              <a:rPr lang="en-US" dirty="0"/>
              <a:t>claiming that global trade </a:t>
            </a:r>
            <a:r>
              <a:rPr lang="en-US" dirty="0" smtClean="0"/>
              <a:t>destroys jobs </a:t>
            </a:r>
            <a:r>
              <a:rPr lang="en-US" dirty="0"/>
              <a:t>and the natural environment, it appears to play an important role in </a:t>
            </a:r>
            <a:r>
              <a:rPr lang="en-US" dirty="0" smtClean="0"/>
              <a:t>monitoring, promoting</a:t>
            </a:r>
            <a:r>
              <a:rPr lang="en-US" dirty="0"/>
              <a:t>, and protecting global trade</a:t>
            </a:r>
            <a:r>
              <a:rPr lang="en-US" dirty="0" smtClean="0"/>
              <a:t>.</a:t>
            </a:r>
            <a:endParaRPr lang="en-US" dirty="0"/>
          </a:p>
          <a:p>
            <a:r>
              <a:rPr lang="en-US" dirty="0"/>
              <a:t>For instance, the WTO ruled that the </a:t>
            </a:r>
            <a:r>
              <a:rPr lang="en-US" dirty="0" smtClean="0"/>
              <a:t>European plane </a:t>
            </a:r>
            <a:r>
              <a:rPr lang="en-US" dirty="0"/>
              <a:t>maker Airbus received improper European Union subsidies for the A380 </a:t>
            </a:r>
            <a:r>
              <a:rPr lang="en-US" dirty="0" smtClean="0"/>
              <a:t>super jumbo </a:t>
            </a:r>
            <a:r>
              <a:rPr lang="en-US" dirty="0"/>
              <a:t>jet and several other airplanes, hurting its American rival, Boeing.49 Airbus </a:t>
            </a:r>
            <a:r>
              <a:rPr lang="en-US" dirty="0" smtClean="0"/>
              <a:t>has the </a:t>
            </a:r>
            <a:r>
              <a:rPr lang="en-US" dirty="0"/>
              <a:t>right to appeal the ruling, but even after appealing, any member ultimately found </a:t>
            </a:r>
            <a:r>
              <a:rPr lang="en-US" dirty="0" smtClean="0"/>
              <a:t>to have </a:t>
            </a:r>
            <a:r>
              <a:rPr lang="en-US" dirty="0"/>
              <a:t>provided improper subsidies is obliged to bring its policies into compliance </a:t>
            </a:r>
            <a:r>
              <a:rPr lang="en-US" dirty="0" smtClean="0"/>
              <a:t>with global </a:t>
            </a:r>
            <a:r>
              <a:rPr lang="en-US" dirty="0"/>
              <a:t>trade rules. Failure to comply could bring trade </a:t>
            </a:r>
            <a:r>
              <a:rPr lang="en-US" dirty="0" smtClean="0"/>
              <a:t>sanctions.</a:t>
            </a:r>
          </a:p>
          <a:p>
            <a:r>
              <a:rPr lang="en-US" dirty="0" smtClean="0"/>
              <a:t>Case of rare earth minerals of china, used for production in smart phone, wind turbines, hybrid car batteries. </a:t>
            </a:r>
            <a:endParaRPr lang="en-US" dirty="0"/>
          </a:p>
        </p:txBody>
      </p:sp>
    </p:spTree>
    <p:extLst>
      <p:ext uri="{BB962C8B-B14F-4D97-AF65-F5344CB8AC3E}">
        <p14:creationId xmlns:p14="http://schemas.microsoft.com/office/powerpoint/2010/main" val="340944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International Monetary Fund and World Bank Group</a:t>
            </a:r>
            <a:endParaRPr lang="en-US" dirty="0"/>
          </a:p>
        </p:txBody>
      </p:sp>
      <p:sp>
        <p:nvSpPr>
          <p:cNvPr id="3" name="Content Placeholder 2"/>
          <p:cNvSpPr>
            <a:spLocks noGrp="1"/>
          </p:cNvSpPr>
          <p:nvPr>
            <p:ph idx="1"/>
          </p:nvPr>
        </p:nvSpPr>
        <p:spPr/>
        <p:txBody>
          <a:bodyPr/>
          <a:lstStyle/>
          <a:p>
            <a:pPr>
              <a:buFont typeface="Arial"/>
              <a:buChar char="•"/>
            </a:pPr>
            <a:r>
              <a:rPr lang="en-US" sz="2400" b="1" dirty="0" smtClean="0">
                <a:latin typeface="Arial" pitchFamily="34" charset="0"/>
                <a:cs typeface="Arial" pitchFamily="34" charset="0"/>
              </a:rPr>
              <a:t>International Monetary Fund (IMF)</a:t>
            </a:r>
            <a:r>
              <a:rPr lang="en-US" sz="2400" dirty="0" smtClean="0">
                <a:latin typeface="Arial" pitchFamily="34" charset="0"/>
                <a:cs typeface="Arial" pitchFamily="34" charset="0"/>
              </a:rPr>
              <a:t>:</a:t>
            </a:r>
            <a:r>
              <a:rPr lang="en-US" sz="2400" b="1" dirty="0" smtClean="0">
                <a:latin typeface="Arial" pitchFamily="34" charset="0"/>
                <a:cs typeface="Arial" pitchFamily="34" charset="0"/>
              </a:rPr>
              <a:t> </a:t>
            </a:r>
            <a:r>
              <a:rPr lang="en-US" sz="2400" dirty="0" smtClean="0"/>
              <a:t>An </a:t>
            </a:r>
            <a:r>
              <a:rPr lang="en-US" sz="2400" dirty="0"/>
              <a:t>organization of 188 </a:t>
            </a:r>
            <a:r>
              <a:rPr lang="en-US" sz="2400" dirty="0" smtClean="0"/>
              <a:t>countries that </a:t>
            </a:r>
            <a:r>
              <a:rPr lang="en-US" sz="2400" dirty="0"/>
              <a:t>promotes international monetary cooperation and provides advice, loans, and technical </a:t>
            </a:r>
            <a:r>
              <a:rPr lang="en-US" sz="2400" dirty="0" smtClean="0"/>
              <a:t>assistance</a:t>
            </a:r>
          </a:p>
          <a:p>
            <a:pPr>
              <a:buFont typeface="Arial"/>
              <a:buChar char="•"/>
            </a:pPr>
            <a:r>
              <a:rPr lang="en-US" sz="2400" b="1" dirty="0" smtClean="0"/>
              <a:t>World</a:t>
            </a:r>
            <a:r>
              <a:rPr lang="en-US" sz="2400" b="1" dirty="0" smtClean="0">
                <a:latin typeface="Arial" pitchFamily="34" charset="0"/>
                <a:cs typeface="Arial" pitchFamily="34" charset="0"/>
              </a:rPr>
              <a:t> Bank Group</a:t>
            </a:r>
            <a:r>
              <a:rPr lang="en-US" sz="2400" dirty="0" smtClean="0">
                <a:latin typeface="Arial" pitchFamily="34" charset="0"/>
                <a:cs typeface="Arial" pitchFamily="34" charset="0"/>
              </a:rPr>
              <a:t>: </a:t>
            </a:r>
            <a:r>
              <a:rPr lang="en-US" sz="2400" dirty="0" smtClean="0"/>
              <a:t>a group of very closely associated institutions that provides financial and technical assistance to developing countries.</a:t>
            </a:r>
          </a:p>
          <a:p>
            <a:r>
              <a:rPr lang="en-US" sz="2400" dirty="0"/>
              <a:t>The goal of the World Bank Group is to promote long-term </a:t>
            </a:r>
            <a:r>
              <a:rPr lang="en-US" sz="2400" dirty="0" smtClean="0"/>
              <a:t>economic development </a:t>
            </a:r>
            <a:r>
              <a:rPr lang="en-US" sz="2400" dirty="0"/>
              <a:t>and poverty reduction by providing members with technical </a:t>
            </a:r>
            <a:r>
              <a:rPr lang="en-US" sz="2400" dirty="0" smtClean="0"/>
              <a:t>and financial </a:t>
            </a:r>
            <a:r>
              <a:rPr lang="en-US" sz="2400" dirty="0"/>
              <a:t>support</a:t>
            </a:r>
            <a:endParaRPr lang="en-US" sz="2400" dirty="0">
              <a:latin typeface="Arial" pitchFamily="34" charset="0"/>
              <a:cs typeface="Arial" pitchFamily="34" charset="0"/>
            </a:endParaRPr>
          </a:p>
        </p:txBody>
      </p:sp>
    </p:spTree>
    <p:extLst>
      <p:ext uri="{BB962C8B-B14F-4D97-AF65-F5344CB8AC3E}">
        <p14:creationId xmlns:p14="http://schemas.microsoft.com/office/powerpoint/2010/main" val="8964701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 for Economic Cooperation and Development</a:t>
            </a:r>
            <a:endParaRPr lang="en-US" dirty="0"/>
          </a:p>
        </p:txBody>
      </p:sp>
      <p:sp>
        <p:nvSpPr>
          <p:cNvPr id="3" name="Content Placeholder 2"/>
          <p:cNvSpPr>
            <a:spLocks noGrp="1"/>
          </p:cNvSpPr>
          <p:nvPr>
            <p:ph idx="1"/>
          </p:nvPr>
        </p:nvSpPr>
        <p:spPr/>
        <p:txBody>
          <a:bodyPr/>
          <a:lstStyle/>
          <a:p>
            <a:pPr>
              <a:buFont typeface="Arial"/>
              <a:buChar char="•"/>
            </a:pPr>
            <a:r>
              <a:rPr lang="en-US" sz="2800" b="1" dirty="0" smtClean="0">
                <a:latin typeface="Arial" pitchFamily="34" charset="0"/>
                <a:cs typeface="Arial" pitchFamily="34" charset="0"/>
              </a:rPr>
              <a:t>Organization for Economic Cooperation and Development (OECD)</a:t>
            </a:r>
            <a:r>
              <a:rPr lang="en-US" sz="2800" dirty="0" smtClean="0">
                <a:latin typeface="Arial" pitchFamily="34" charset="0"/>
                <a:cs typeface="Arial" pitchFamily="34" charset="0"/>
              </a:rPr>
              <a:t>:</a:t>
            </a:r>
            <a:r>
              <a:rPr lang="en-US" sz="2800" b="1" dirty="0" smtClean="0">
                <a:latin typeface="Arial" pitchFamily="34" charset="0"/>
                <a:cs typeface="Arial" pitchFamily="34" charset="0"/>
              </a:rPr>
              <a:t> </a:t>
            </a:r>
            <a:r>
              <a:rPr lang="en-US" sz="2800" dirty="0" smtClean="0"/>
              <a:t>an </a:t>
            </a:r>
            <a:r>
              <a:rPr lang="en-US" sz="2800" dirty="0"/>
              <a:t>international economic organization that helps its 34 member countries achieve sustainable economic growth and </a:t>
            </a:r>
            <a:r>
              <a:rPr lang="en-US" sz="2800" dirty="0" smtClean="0"/>
              <a:t>employment</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340156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02920" indent="-514350">
              <a:buNone/>
            </a:pPr>
            <a:r>
              <a:rPr lang="en-US" sz="2400" b="1" dirty="0" smtClean="0">
                <a:solidFill>
                  <a:srgbClr val="007FA3"/>
                </a:solidFill>
              </a:rPr>
              <a:t>4.1 </a:t>
            </a:r>
            <a:r>
              <a:rPr lang="en-US" sz="2400" b="1" dirty="0">
                <a:cs typeface="Arial"/>
              </a:rPr>
              <a:t>Contrast </a:t>
            </a:r>
            <a:r>
              <a:rPr lang="en-US" sz="2400" dirty="0">
                <a:cs typeface="Arial"/>
              </a:rPr>
              <a:t>ethnocentric, polycentric, and geocentric attitudes toward global business</a:t>
            </a:r>
            <a:r>
              <a:rPr lang="en-US" sz="2400" dirty="0" smtClean="0"/>
              <a:t>.</a:t>
            </a:r>
          </a:p>
          <a:p>
            <a:pPr marL="502920" lvl="1" indent="0">
              <a:buNone/>
            </a:pPr>
            <a:r>
              <a:rPr lang="en-US" sz="2400" b="1" dirty="0">
                <a:cs typeface="Arial"/>
              </a:rPr>
              <a:t>Develop your skill </a:t>
            </a:r>
            <a:r>
              <a:rPr lang="en-US" sz="2400" dirty="0">
                <a:cs typeface="Arial"/>
              </a:rPr>
              <a:t>at collaborating in cross-cultural settings</a:t>
            </a:r>
            <a:r>
              <a:rPr lang="en-US" sz="2400" dirty="0" smtClean="0"/>
              <a:t>.</a:t>
            </a:r>
          </a:p>
          <a:p>
            <a:pPr marL="502920" indent="-512064">
              <a:buNone/>
            </a:pPr>
            <a:r>
              <a:rPr lang="en-US" sz="2400" b="1" dirty="0" smtClean="0">
                <a:solidFill>
                  <a:srgbClr val="007FA3"/>
                </a:solidFill>
              </a:rPr>
              <a:t>4.2 </a:t>
            </a:r>
            <a:r>
              <a:rPr lang="en-US" sz="2400" b="1" dirty="0">
                <a:cs typeface="Arial"/>
              </a:rPr>
              <a:t>Discuss </a:t>
            </a:r>
            <a:r>
              <a:rPr lang="en-US" sz="2400" dirty="0">
                <a:cs typeface="Arial"/>
              </a:rPr>
              <a:t>the importance of regional trading alliances and global trade mechanisms</a:t>
            </a:r>
            <a:r>
              <a:rPr lang="en-US" sz="2400" dirty="0" smtClean="0"/>
              <a:t>.</a:t>
            </a:r>
          </a:p>
          <a:p>
            <a:pPr marL="502920" indent="-512064">
              <a:buNone/>
            </a:pPr>
            <a:r>
              <a:rPr lang="en-US" sz="2400" b="1" dirty="0" smtClean="0">
                <a:solidFill>
                  <a:srgbClr val="007FA3"/>
                </a:solidFill>
              </a:rPr>
              <a:t>4.3 </a:t>
            </a:r>
            <a:r>
              <a:rPr lang="en-US" sz="2400" b="1" dirty="0">
                <a:cs typeface="Arial"/>
              </a:rPr>
              <a:t>Describe </a:t>
            </a:r>
            <a:r>
              <a:rPr lang="en-US" sz="2400" dirty="0">
                <a:cs typeface="Arial"/>
              </a:rPr>
              <a:t>the structures and techniques organizations use as they go international</a:t>
            </a:r>
            <a:r>
              <a:rPr lang="en-US" sz="2400" dirty="0" smtClean="0"/>
              <a:t>.</a:t>
            </a:r>
          </a:p>
          <a:p>
            <a:pPr marL="502920" indent="-512064">
              <a:buNone/>
            </a:pPr>
            <a:r>
              <a:rPr lang="en-US" sz="2400" b="1" dirty="0" smtClean="0">
                <a:solidFill>
                  <a:srgbClr val="007FA3"/>
                </a:solidFill>
              </a:rPr>
              <a:t>4.4 </a:t>
            </a:r>
            <a:r>
              <a:rPr lang="en-US" sz="2400" b="1" dirty="0">
                <a:cs typeface="Arial"/>
              </a:rPr>
              <a:t>Explain </a:t>
            </a:r>
            <a:r>
              <a:rPr lang="en-US" sz="2400" dirty="0">
                <a:cs typeface="Arial"/>
              </a:rPr>
              <a:t>the relevance of the political/legal, economic, and cultural environments to global business</a:t>
            </a:r>
            <a:r>
              <a:rPr lang="en-US" sz="2400" dirty="0" smtClean="0"/>
              <a:t>.</a:t>
            </a:r>
          </a:p>
          <a:p>
            <a:pPr marL="502920" lvl="1" indent="0">
              <a:buNone/>
            </a:pPr>
            <a:r>
              <a:rPr lang="en-US" sz="2400" b="1" dirty="0" smtClean="0"/>
              <a:t>Know how to </a:t>
            </a:r>
            <a:r>
              <a:rPr lang="en-US" sz="2400" dirty="0" smtClean="0"/>
              <a:t>be culturally aware.</a:t>
            </a:r>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Organizations Go International </a:t>
            </a:r>
            <a:r>
              <a:rPr lang="en-US" sz="1800" b="0" dirty="0" smtClean="0"/>
              <a:t>(1 of 2)</a:t>
            </a:r>
            <a:endParaRPr lang="en-US" sz="1800" b="0" dirty="0"/>
          </a:p>
        </p:txBody>
      </p:sp>
      <p:sp>
        <p:nvSpPr>
          <p:cNvPr id="3" name="Content Placeholder 2"/>
          <p:cNvSpPr>
            <a:spLocks noGrp="1"/>
          </p:cNvSpPr>
          <p:nvPr>
            <p:ph idx="1"/>
          </p:nvPr>
        </p:nvSpPr>
        <p:spPr/>
        <p:txBody>
          <a:bodyPr/>
          <a:lstStyle/>
          <a:p>
            <a:pPr>
              <a:buFont typeface="Arial"/>
              <a:buChar char="•"/>
            </a:pPr>
            <a:r>
              <a:rPr lang="en-US" sz="2800" b="1" dirty="0" smtClean="0">
                <a:latin typeface="Arial" pitchFamily="34" charset="0"/>
                <a:cs typeface="Arial" pitchFamily="34" charset="0"/>
              </a:rPr>
              <a:t>Global sourcing</a:t>
            </a:r>
            <a:r>
              <a:rPr lang="en-US" sz="2800" dirty="0" smtClean="0">
                <a:latin typeface="Arial" pitchFamily="34" charset="0"/>
                <a:cs typeface="Arial" pitchFamily="34" charset="0"/>
              </a:rPr>
              <a:t>: </a:t>
            </a:r>
            <a:r>
              <a:rPr lang="en-US" sz="2800" dirty="0" smtClean="0"/>
              <a:t>purchasing </a:t>
            </a:r>
            <a:r>
              <a:rPr lang="en-US" sz="2800" dirty="0"/>
              <a:t>materials or labor from around the world wherever it is </a:t>
            </a:r>
            <a:r>
              <a:rPr lang="en-US" sz="2800" dirty="0" smtClean="0"/>
              <a:t>cheapest</a:t>
            </a:r>
            <a:endParaRPr lang="en-US" sz="2800" dirty="0"/>
          </a:p>
        </p:txBody>
      </p:sp>
    </p:spTree>
    <p:extLst>
      <p:ext uri="{BB962C8B-B14F-4D97-AF65-F5344CB8AC3E}">
        <p14:creationId xmlns:p14="http://schemas.microsoft.com/office/powerpoint/2010/main" val="14643177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Organizations Go International </a:t>
            </a:r>
            <a:r>
              <a:rPr lang="en-US" sz="1800" b="0" dirty="0" smtClean="0"/>
              <a:t>(2 of 2)</a:t>
            </a:r>
            <a:endParaRPr lang="en-US" b="0" dirty="0"/>
          </a:p>
        </p:txBody>
      </p:sp>
      <p:sp>
        <p:nvSpPr>
          <p:cNvPr id="3" name="Content Placeholder 2"/>
          <p:cNvSpPr>
            <a:spLocks noGrp="1"/>
          </p:cNvSpPr>
          <p:nvPr>
            <p:ph idx="1"/>
          </p:nvPr>
        </p:nvSpPr>
        <p:spPr/>
        <p:txBody>
          <a:bodyPr/>
          <a:lstStyle/>
          <a:p>
            <a:pPr>
              <a:buFont typeface="Arial"/>
              <a:buChar char="•"/>
            </a:pPr>
            <a:r>
              <a:rPr lang="en-US" sz="2800" dirty="0" smtClean="0">
                <a:latin typeface="Arial" pitchFamily="34" charset="0"/>
                <a:cs typeface="Arial" pitchFamily="34" charset="0"/>
              </a:rPr>
              <a:t>Multinational corporation (MNC)</a:t>
            </a:r>
          </a:p>
          <a:p>
            <a:pPr>
              <a:buFont typeface="Arial"/>
              <a:buChar char="•"/>
            </a:pPr>
            <a:r>
              <a:rPr lang="en-US" sz="2800" dirty="0" smtClean="0">
                <a:latin typeface="Arial" pitchFamily="34" charset="0"/>
                <a:cs typeface="Arial" pitchFamily="34" charset="0"/>
              </a:rPr>
              <a:t>Multidomestic corporation (IMF)</a:t>
            </a:r>
          </a:p>
          <a:p>
            <a:pPr>
              <a:buFont typeface="Arial"/>
              <a:buChar char="•"/>
            </a:pPr>
            <a:r>
              <a:rPr lang="en-US" sz="2800" dirty="0" smtClean="0">
                <a:latin typeface="Arial" pitchFamily="34" charset="0"/>
                <a:cs typeface="Arial" pitchFamily="34" charset="0"/>
              </a:rPr>
              <a:t>Global company</a:t>
            </a:r>
          </a:p>
          <a:p>
            <a:pPr>
              <a:buFont typeface="Arial"/>
              <a:buChar char="•"/>
            </a:pPr>
            <a:r>
              <a:rPr lang="en-US" sz="2800" dirty="0" smtClean="0">
                <a:latin typeface="Arial" pitchFamily="34" charset="0"/>
                <a:cs typeface="Arial" pitchFamily="34" charset="0"/>
              </a:rPr>
              <a:t>Transnational or borderless organization</a:t>
            </a:r>
            <a:endParaRPr lang="en-US" sz="2800" dirty="0">
              <a:latin typeface="Arial" pitchFamily="34" charset="0"/>
              <a:cs typeface="Arial" pitchFamily="34" charset="0"/>
            </a:endParaRPr>
          </a:p>
        </p:txBody>
      </p:sp>
    </p:spTree>
    <p:extLst>
      <p:ext uri="{BB962C8B-B14F-4D97-AF65-F5344CB8AC3E}">
        <p14:creationId xmlns:p14="http://schemas.microsoft.com/office/powerpoint/2010/main" val="1574718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4-4</a:t>
            </a:r>
            <a:br>
              <a:rPr lang="en-US" dirty="0" smtClean="0"/>
            </a:br>
            <a:r>
              <a:rPr lang="en-US" dirty="0" smtClean="0"/>
              <a:t>How Organizations Go Global</a:t>
            </a:r>
            <a:endParaRPr lang="en-US" dirty="0"/>
          </a:p>
        </p:txBody>
      </p:sp>
      <p:pic>
        <p:nvPicPr>
          <p:cNvPr id="6" name="Picture 2" descr="Organizations go global with global investment from minimal to significant in following ways: &#10;• Global Sourcing&#10;• Exporting and Importing&#10;• Licensing&#10;• Franchising&#10;• Strategic Alliance – Joint Venture&#10;• Foreign Subsidiary."/>
          <p:cNvPicPr>
            <a:picLocks noChangeAspect="1" noChangeArrowheads="1"/>
          </p:cNvPicPr>
          <p:nvPr/>
        </p:nvPicPr>
        <p:blipFill>
          <a:blip r:embed="rId3" cstate="print"/>
          <a:srcRect/>
          <a:stretch>
            <a:fillRect/>
          </a:stretch>
        </p:blipFill>
        <p:spPr bwMode="auto">
          <a:xfrm>
            <a:off x="409311" y="1331871"/>
            <a:ext cx="8325377" cy="4422859"/>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4-4 </a:t>
            </a:r>
            <a:r>
              <a:rPr lang="en-US" sz="1600" dirty="0"/>
              <a:t>shows the </a:t>
            </a:r>
            <a:r>
              <a:rPr lang="en-US" sz="1600" dirty="0" smtClean="0"/>
              <a:t>different approaches companies can use to go global.</a:t>
            </a:r>
            <a:endParaRPr lang="en-US" sz="1600" dirty="0"/>
          </a:p>
        </p:txBody>
      </p:sp>
    </p:spTree>
    <p:extLst>
      <p:ext uri="{BB962C8B-B14F-4D97-AF65-F5344CB8AC3E}">
        <p14:creationId xmlns:p14="http://schemas.microsoft.com/office/powerpoint/2010/main" val="876339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Global: Exporting and Importing</a:t>
            </a:r>
            <a:endParaRPr lang="en-US" dirty="0"/>
          </a:p>
        </p:txBody>
      </p:sp>
      <p:sp>
        <p:nvSpPr>
          <p:cNvPr id="3" name="Content Placeholder 2"/>
          <p:cNvSpPr>
            <a:spLocks noGrp="1"/>
          </p:cNvSpPr>
          <p:nvPr>
            <p:ph idx="1"/>
          </p:nvPr>
        </p:nvSpPr>
        <p:spPr/>
        <p:txBody>
          <a:bodyPr/>
          <a:lstStyle/>
          <a:p>
            <a:r>
              <a:rPr lang="en-US" sz="2800" b="1" dirty="0" smtClean="0"/>
              <a:t>Exporting</a:t>
            </a:r>
            <a:r>
              <a:rPr lang="en-US" sz="2800" dirty="0" smtClean="0"/>
              <a:t>: making </a:t>
            </a:r>
            <a:r>
              <a:rPr lang="en-US" sz="2800" dirty="0"/>
              <a:t>products domestically and selling them </a:t>
            </a:r>
            <a:r>
              <a:rPr lang="en-US" sz="2800" dirty="0" smtClean="0"/>
              <a:t>abroad</a:t>
            </a:r>
          </a:p>
          <a:p>
            <a:pPr marL="256032" lvl="1" indent="-256032">
              <a:spcBef>
                <a:spcPts val="1500"/>
              </a:spcBef>
              <a:buSzPct val="100000"/>
              <a:buFont typeface="Arial" panose="020B0604020202020204" pitchFamily="34" charset="0"/>
              <a:buChar char="•"/>
            </a:pPr>
            <a:r>
              <a:rPr lang="en-US" sz="2800" b="1" dirty="0" smtClean="0"/>
              <a:t>Importing</a:t>
            </a:r>
            <a:r>
              <a:rPr lang="en-US" sz="2800" dirty="0" smtClean="0"/>
              <a:t>: acquiring </a:t>
            </a:r>
            <a:r>
              <a:rPr lang="en-US" sz="2800" dirty="0"/>
              <a:t>products made abroad and selling them </a:t>
            </a:r>
            <a:r>
              <a:rPr lang="en-US" sz="2800" dirty="0" smtClean="0"/>
              <a:t>domestically</a:t>
            </a:r>
          </a:p>
        </p:txBody>
      </p:sp>
    </p:spTree>
    <p:extLst>
      <p:ext uri="{BB962C8B-B14F-4D97-AF65-F5344CB8AC3E}">
        <p14:creationId xmlns:p14="http://schemas.microsoft.com/office/powerpoint/2010/main" val="969739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Global: Licensing and Franchising</a:t>
            </a:r>
            <a:endParaRPr lang="en-US" dirty="0"/>
          </a:p>
        </p:txBody>
      </p:sp>
      <p:sp>
        <p:nvSpPr>
          <p:cNvPr id="3" name="Content Placeholder 2"/>
          <p:cNvSpPr>
            <a:spLocks noGrp="1"/>
          </p:cNvSpPr>
          <p:nvPr>
            <p:ph idx="1"/>
          </p:nvPr>
        </p:nvSpPr>
        <p:spPr/>
        <p:txBody>
          <a:bodyPr/>
          <a:lstStyle/>
          <a:p>
            <a:r>
              <a:rPr lang="en-US" sz="2800" b="1" dirty="0" smtClean="0"/>
              <a:t>Licensing</a:t>
            </a:r>
            <a:r>
              <a:rPr lang="en-US" sz="2800" dirty="0" smtClean="0"/>
              <a:t>: an </a:t>
            </a:r>
            <a:r>
              <a:rPr lang="en-US" sz="2800" dirty="0"/>
              <a:t>organization gives another organization the right to make or sell its products using its technology or product </a:t>
            </a:r>
            <a:r>
              <a:rPr lang="en-US" sz="2800" dirty="0" smtClean="0"/>
              <a:t>specifications</a:t>
            </a:r>
          </a:p>
          <a:p>
            <a:pPr marL="256032" lvl="1" indent="-256032">
              <a:spcBef>
                <a:spcPts val="1500"/>
              </a:spcBef>
              <a:buSzPct val="100000"/>
              <a:buFont typeface="Arial" panose="020B0604020202020204" pitchFamily="34" charset="0"/>
              <a:buChar char="•"/>
            </a:pPr>
            <a:r>
              <a:rPr lang="en-US" sz="2800" b="1" dirty="0" smtClean="0"/>
              <a:t>Franchising</a:t>
            </a:r>
            <a:r>
              <a:rPr lang="en-US" sz="2800" dirty="0" smtClean="0"/>
              <a:t>: an </a:t>
            </a:r>
            <a:r>
              <a:rPr lang="en-US" sz="2800" dirty="0"/>
              <a:t>organization gives another organization the right to use its name and operating </a:t>
            </a:r>
            <a:r>
              <a:rPr lang="en-US" sz="2800" dirty="0" smtClean="0"/>
              <a:t>methods</a:t>
            </a:r>
          </a:p>
        </p:txBody>
      </p:sp>
    </p:spTree>
    <p:extLst>
      <p:ext uri="{BB962C8B-B14F-4D97-AF65-F5344CB8AC3E}">
        <p14:creationId xmlns:p14="http://schemas.microsoft.com/office/powerpoint/2010/main" val="1578022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Global: Strategic Alliances and Joint Ventures</a:t>
            </a:r>
            <a:endParaRPr lang="en-US" dirty="0"/>
          </a:p>
        </p:txBody>
      </p:sp>
      <p:sp>
        <p:nvSpPr>
          <p:cNvPr id="3" name="Content Placeholder 2"/>
          <p:cNvSpPr>
            <a:spLocks noGrp="1"/>
          </p:cNvSpPr>
          <p:nvPr>
            <p:ph idx="1"/>
          </p:nvPr>
        </p:nvSpPr>
        <p:spPr/>
        <p:txBody>
          <a:bodyPr/>
          <a:lstStyle/>
          <a:p>
            <a:r>
              <a:rPr lang="en-US" sz="2800" b="1" dirty="0" smtClean="0"/>
              <a:t>Strategic Alliance</a:t>
            </a:r>
            <a:r>
              <a:rPr lang="en-US" sz="2800" dirty="0" smtClean="0"/>
              <a:t>: partnership </a:t>
            </a:r>
            <a:r>
              <a:rPr lang="en-US" sz="2800" dirty="0"/>
              <a:t>between an organization and foreign company partner(s) in which both share resources and knowledge</a:t>
            </a:r>
            <a:br>
              <a:rPr lang="en-US" sz="2800" dirty="0"/>
            </a:br>
            <a:r>
              <a:rPr lang="en-US" sz="2800" dirty="0"/>
              <a:t>in developing new products or building production </a:t>
            </a:r>
            <a:r>
              <a:rPr lang="en-US" sz="2800" dirty="0" smtClean="0"/>
              <a:t>facilities</a:t>
            </a:r>
            <a:endParaRPr lang="en-US" sz="2800" dirty="0"/>
          </a:p>
          <a:p>
            <a:pPr marL="256032" lvl="1" indent="-256032">
              <a:spcBef>
                <a:spcPts val="1500"/>
              </a:spcBef>
              <a:buSzPct val="100000"/>
              <a:buFont typeface="Arial" panose="020B0604020202020204" pitchFamily="34" charset="0"/>
              <a:buChar char="•"/>
            </a:pPr>
            <a:r>
              <a:rPr lang="en-US" sz="2800" b="1" dirty="0" smtClean="0"/>
              <a:t>Joint Venture</a:t>
            </a:r>
            <a:r>
              <a:rPr lang="en-US" sz="2800" dirty="0" smtClean="0"/>
              <a:t>: </a:t>
            </a:r>
            <a:r>
              <a:rPr lang="en-US" sz="2800" dirty="0"/>
              <a:t>A </a:t>
            </a:r>
            <a:r>
              <a:rPr lang="en-US" sz="2800" dirty="0" smtClean="0"/>
              <a:t>specific </a:t>
            </a:r>
            <a:r>
              <a:rPr lang="en-US" sz="2800" dirty="0"/>
              <a:t>type of strategic alliance in which the partners agree to form a separate, independent organization for some business </a:t>
            </a:r>
            <a:r>
              <a:rPr lang="en-US" sz="2800" dirty="0" smtClean="0"/>
              <a:t>purpose</a:t>
            </a:r>
            <a:endParaRPr lang="en-US" sz="2800" dirty="0"/>
          </a:p>
        </p:txBody>
      </p:sp>
    </p:spTree>
    <p:extLst>
      <p:ext uri="{BB962C8B-B14F-4D97-AF65-F5344CB8AC3E}">
        <p14:creationId xmlns:p14="http://schemas.microsoft.com/office/powerpoint/2010/main" val="218674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Global: Foreign Subsidiary</a:t>
            </a:r>
            <a:endParaRPr lang="en-US" dirty="0"/>
          </a:p>
        </p:txBody>
      </p:sp>
      <p:sp>
        <p:nvSpPr>
          <p:cNvPr id="3" name="Content Placeholder 2"/>
          <p:cNvSpPr>
            <a:spLocks noGrp="1"/>
          </p:cNvSpPr>
          <p:nvPr>
            <p:ph idx="1"/>
          </p:nvPr>
        </p:nvSpPr>
        <p:spPr/>
        <p:txBody>
          <a:bodyPr/>
          <a:lstStyle/>
          <a:p>
            <a:r>
              <a:rPr lang="en-US" sz="2800" b="1" dirty="0" smtClean="0"/>
              <a:t>Foreign Subsidiary</a:t>
            </a:r>
            <a:r>
              <a:rPr lang="en-US" sz="2800" dirty="0" smtClean="0"/>
              <a:t>: directly </a:t>
            </a:r>
            <a:r>
              <a:rPr lang="en-US" sz="2800" dirty="0"/>
              <a:t>investing in a foreign country by setting up a separate and independent production facility or </a:t>
            </a:r>
            <a:r>
              <a:rPr lang="en-US" sz="2800" dirty="0" smtClean="0"/>
              <a:t>office</a:t>
            </a:r>
            <a:endParaRPr lang="en-US" sz="2800" dirty="0"/>
          </a:p>
        </p:txBody>
      </p:sp>
    </p:spTree>
    <p:extLst>
      <p:ext uri="{BB962C8B-B14F-4D97-AF65-F5344CB8AC3E}">
        <p14:creationId xmlns:p14="http://schemas.microsoft.com/office/powerpoint/2010/main" val="96622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in a Global Environment</a:t>
            </a:r>
            <a:endParaRPr lang="en-US" dirty="0"/>
          </a:p>
        </p:txBody>
      </p:sp>
      <p:sp>
        <p:nvSpPr>
          <p:cNvPr id="3" name="Content Placeholder 2"/>
          <p:cNvSpPr>
            <a:spLocks noGrp="1"/>
          </p:cNvSpPr>
          <p:nvPr>
            <p:ph idx="1"/>
          </p:nvPr>
        </p:nvSpPr>
        <p:spPr/>
        <p:txBody>
          <a:bodyPr/>
          <a:lstStyle/>
          <a:p>
            <a:r>
              <a:rPr lang="en-US" sz="2800" dirty="0" smtClean="0"/>
              <a:t>What challenges will a manager face in a new country?</a:t>
            </a:r>
            <a:endParaRPr lang="en-US" sz="2800" dirty="0"/>
          </a:p>
        </p:txBody>
      </p:sp>
    </p:spTree>
    <p:extLst>
      <p:ext uri="{BB962C8B-B14F-4D97-AF65-F5344CB8AC3E}">
        <p14:creationId xmlns:p14="http://schemas.microsoft.com/office/powerpoint/2010/main" val="14562383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Political/Legal Environment</a:t>
            </a:r>
            <a:endParaRPr lang="en-US" dirty="0"/>
          </a:p>
        </p:txBody>
      </p:sp>
      <p:sp>
        <p:nvSpPr>
          <p:cNvPr id="3" name="Content Placeholder 2"/>
          <p:cNvSpPr>
            <a:spLocks noGrp="1"/>
          </p:cNvSpPr>
          <p:nvPr>
            <p:ph idx="1"/>
          </p:nvPr>
        </p:nvSpPr>
        <p:spPr/>
        <p:txBody>
          <a:bodyPr/>
          <a:lstStyle/>
          <a:p>
            <a:pPr lvl="1"/>
            <a:r>
              <a:rPr lang="en-US" sz="2800" dirty="0"/>
              <a:t>U.S. managers are accustomed to a stable legal and political system</a:t>
            </a:r>
          </a:p>
          <a:p>
            <a:pPr lvl="1" eaLnBrk="0" hangingPunct="0">
              <a:buFont typeface="Arial" charset="0"/>
              <a:buChar char="–"/>
            </a:pPr>
            <a:r>
              <a:rPr lang="en-US" sz="2800" dirty="0"/>
              <a:t>Managers must stay informed of the specific laws in countries where they do business</a:t>
            </a:r>
          </a:p>
          <a:p>
            <a:pPr lvl="1" eaLnBrk="0" hangingPunct="0">
              <a:buFont typeface="Arial" charset="0"/>
              <a:buChar char="–"/>
            </a:pPr>
            <a:r>
              <a:rPr lang="en-US" sz="2800" dirty="0"/>
              <a:t>Some countries have risky political climates</a:t>
            </a:r>
          </a:p>
        </p:txBody>
      </p:sp>
    </p:spTree>
    <p:extLst>
      <p:ext uri="{BB962C8B-B14F-4D97-AF65-F5344CB8AC3E}">
        <p14:creationId xmlns:p14="http://schemas.microsoft.com/office/powerpoint/2010/main" val="14052056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Environment</a:t>
            </a:r>
            <a:endParaRPr lang="en-US" dirty="0"/>
          </a:p>
        </p:txBody>
      </p:sp>
      <p:sp>
        <p:nvSpPr>
          <p:cNvPr id="3" name="Content Placeholder 2"/>
          <p:cNvSpPr>
            <a:spLocks noGrp="1"/>
          </p:cNvSpPr>
          <p:nvPr>
            <p:ph idx="1"/>
          </p:nvPr>
        </p:nvSpPr>
        <p:spPr/>
        <p:txBody>
          <a:bodyPr/>
          <a:lstStyle/>
          <a:p>
            <a:pPr eaLnBrk="0" hangingPunct="0">
              <a:buFont typeface="Arial"/>
              <a:buChar char="•"/>
            </a:pPr>
            <a:r>
              <a:rPr lang="en-US" sz="2800" b="1" dirty="0">
                <a:latin typeface="Arial" pitchFamily="34" charset="0"/>
                <a:cs typeface="Arial" pitchFamily="34" charset="0"/>
              </a:rPr>
              <a:t>Free Market </a:t>
            </a:r>
            <a:r>
              <a:rPr lang="en-US" sz="2800" b="1" dirty="0" smtClean="0">
                <a:latin typeface="Arial" pitchFamily="34" charset="0"/>
                <a:cs typeface="Arial" pitchFamily="34" charset="0"/>
              </a:rPr>
              <a:t>Economy:</a:t>
            </a:r>
            <a:r>
              <a:rPr lang="en-US" sz="2800" b="1" dirty="0" smtClean="0"/>
              <a:t> </a:t>
            </a:r>
            <a:r>
              <a:rPr lang="en-US" sz="2800" dirty="0"/>
              <a:t>an economic system in which resources are primarily owned and controlled by the private </a:t>
            </a:r>
            <a:r>
              <a:rPr lang="en-US" sz="2800" dirty="0" smtClean="0"/>
              <a:t>sector</a:t>
            </a:r>
            <a:endParaRPr lang="en-US" sz="2800" dirty="0"/>
          </a:p>
          <a:p>
            <a:pPr eaLnBrk="0" hangingPunct="0">
              <a:buFont typeface="Arial"/>
              <a:buChar char="•"/>
            </a:pPr>
            <a:r>
              <a:rPr lang="en-US" sz="2800" b="1" dirty="0"/>
              <a:t>Planned </a:t>
            </a:r>
            <a:r>
              <a:rPr lang="en-US" sz="2800" b="1" dirty="0" smtClean="0"/>
              <a:t>Economy: </a:t>
            </a:r>
            <a:r>
              <a:rPr lang="en-US" sz="2800" dirty="0" smtClean="0"/>
              <a:t>an </a:t>
            </a:r>
            <a:r>
              <a:rPr lang="en-US" sz="2800" dirty="0"/>
              <a:t>economic system in which economic decisions are planned by a central </a:t>
            </a:r>
            <a:r>
              <a:rPr lang="en-US" sz="2800" dirty="0" smtClean="0"/>
              <a:t>government</a:t>
            </a:r>
            <a:endParaRPr lang="en-US" sz="2800" dirty="0"/>
          </a:p>
        </p:txBody>
      </p:sp>
    </p:spTree>
    <p:extLst>
      <p:ext uri="{BB962C8B-B14F-4D97-AF65-F5344CB8AC3E}">
        <p14:creationId xmlns:p14="http://schemas.microsoft.com/office/powerpoint/2010/main" val="703211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Your Global Perspective?</a:t>
            </a:r>
            <a:endParaRPr lang="en-US" dirty="0"/>
          </a:p>
        </p:txBody>
      </p:sp>
      <p:sp>
        <p:nvSpPr>
          <p:cNvPr id="3" name="Content Placeholder 2"/>
          <p:cNvSpPr>
            <a:spLocks noGrp="1"/>
          </p:cNvSpPr>
          <p:nvPr>
            <p:ph idx="1"/>
          </p:nvPr>
        </p:nvSpPr>
        <p:spPr/>
        <p:txBody>
          <a:bodyPr/>
          <a:lstStyle/>
          <a:p>
            <a:pPr marL="0" indent="0">
              <a:spcBef>
                <a:spcPts val="0"/>
              </a:spcBef>
              <a:buClrTx/>
              <a:buSzTx/>
              <a:buNone/>
            </a:pPr>
            <a:r>
              <a:rPr lang="en-US" sz="3200" b="1" dirty="0" smtClean="0"/>
              <a:t>Parochialism</a:t>
            </a:r>
            <a:r>
              <a:rPr lang="en-US" sz="3200" dirty="0" smtClean="0"/>
              <a:t>: </a:t>
            </a:r>
            <a:r>
              <a:rPr lang="en-US" sz="3200" dirty="0"/>
              <a:t>viewing the world solely through your own perspectives, leading to an inability to recognize differences </a:t>
            </a:r>
            <a:r>
              <a:rPr lang="en-US" sz="3200" dirty="0" smtClean="0"/>
              <a:t>between people</a:t>
            </a:r>
            <a:endParaRPr lang="en-US" dirty="0"/>
          </a:p>
        </p:txBody>
      </p:sp>
    </p:spTree>
    <p:extLst>
      <p:ext uri="{BB962C8B-B14F-4D97-AF65-F5344CB8AC3E}">
        <p14:creationId xmlns:p14="http://schemas.microsoft.com/office/powerpoint/2010/main" val="965711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Environment</a:t>
            </a:r>
            <a:endParaRPr lang="en-US" dirty="0"/>
          </a:p>
        </p:txBody>
      </p:sp>
      <p:sp>
        <p:nvSpPr>
          <p:cNvPr id="3" name="Content Placeholder 2"/>
          <p:cNvSpPr>
            <a:spLocks noGrp="1"/>
          </p:cNvSpPr>
          <p:nvPr>
            <p:ph idx="1"/>
          </p:nvPr>
        </p:nvSpPr>
        <p:spPr/>
        <p:txBody>
          <a:bodyPr/>
          <a:lstStyle/>
          <a:p>
            <a:pPr>
              <a:buFont typeface="Arial"/>
              <a:buChar char="•"/>
              <a:defRPr/>
            </a:pPr>
            <a:r>
              <a:rPr lang="en-US" sz="2800" b="1" dirty="0">
                <a:cs typeface="Gill Sans MT"/>
              </a:rPr>
              <a:t>National </a:t>
            </a:r>
            <a:r>
              <a:rPr lang="en-US" sz="2800" b="1" dirty="0" smtClean="0">
                <a:cs typeface="Gill Sans MT"/>
              </a:rPr>
              <a:t>Culture</a:t>
            </a:r>
            <a:r>
              <a:rPr lang="en-US" sz="2800" dirty="0" smtClean="0">
                <a:cs typeface="Gill Sans MT"/>
              </a:rPr>
              <a:t>—the </a:t>
            </a:r>
            <a:r>
              <a:rPr lang="en-US" sz="2800" dirty="0">
                <a:cs typeface="Gill Sans MT"/>
              </a:rPr>
              <a:t>values and attitudes shared by individuals from a specific country that shape their behavior and beliefs about what is important.</a:t>
            </a:r>
          </a:p>
        </p:txBody>
      </p:sp>
    </p:spTree>
    <p:extLst>
      <p:ext uri="{BB962C8B-B14F-4D97-AF65-F5344CB8AC3E}">
        <p14:creationId xmlns:p14="http://schemas.microsoft.com/office/powerpoint/2010/main" val="184910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4-5</a:t>
            </a:r>
            <a:br>
              <a:rPr lang="en-US" dirty="0"/>
            </a:br>
            <a:r>
              <a:rPr lang="en-US" dirty="0"/>
              <a:t>What Are Americans Like?</a:t>
            </a:r>
          </a:p>
        </p:txBody>
      </p:sp>
      <p:graphicFrame>
        <p:nvGraphicFramePr>
          <p:cNvPr id="6" name="Table 5"/>
          <p:cNvGraphicFramePr>
            <a:graphicFrameLocks noGrp="1"/>
          </p:cNvGraphicFramePr>
          <p:nvPr>
            <p:extLst>
              <p:ext uri="{D42A27DB-BD31-4B8C-83A1-F6EECF244321}">
                <p14:modId xmlns:p14="http://schemas.microsoft.com/office/powerpoint/2010/main" val="2337033530"/>
              </p:ext>
            </p:extLst>
          </p:nvPr>
        </p:nvGraphicFramePr>
        <p:xfrm>
          <a:off x="381000" y="1371600"/>
          <a:ext cx="8458200" cy="4886960"/>
        </p:xfrm>
        <a:graphic>
          <a:graphicData uri="http://schemas.openxmlformats.org/drawingml/2006/table">
            <a:tbl>
              <a:tblPr firstRow="1" bandRow="1">
                <a:tableStyleId>{3B4B98B0-60AC-42C2-AFA5-B58CD77FA1E5}</a:tableStyleId>
              </a:tblPr>
              <a:tblGrid>
                <a:gridCol w="8458200">
                  <a:extLst>
                    <a:ext uri="{9D8B030D-6E8A-4147-A177-3AD203B41FA5}">
                      <a16:colId xmlns:a16="http://schemas.microsoft.com/office/drawing/2014/main" val="20000"/>
                    </a:ext>
                  </a:extLst>
                </a:gridCol>
              </a:tblGrid>
              <a:tr h="370840">
                <a:tc>
                  <a:txBody>
                    <a:bodyPr/>
                    <a:lstStyle/>
                    <a:p>
                      <a:r>
                        <a:rPr lang="en-US" sz="1400" dirty="0" smtClean="0"/>
                        <a:t>Characteristic</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Americans are very informal.</a:t>
                      </a:r>
                      <a:r>
                        <a:rPr lang="en-US" sz="1400" baseline="0" dirty="0" smtClean="0"/>
                        <a:t> They tend to treat people alike even when great differences in age or social standing are evident.</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Americans are direct. They don</a:t>
                      </a:r>
                      <a:r>
                        <a:rPr lang="uk-UA" sz="1400" dirty="0" smtClean="0"/>
                        <a:t>’</a:t>
                      </a:r>
                      <a:r>
                        <a:rPr lang="en-US" sz="1400" dirty="0" smtClean="0"/>
                        <a:t>t</a:t>
                      </a:r>
                      <a:r>
                        <a:rPr lang="en-US" sz="1400" baseline="0" dirty="0" smtClean="0"/>
                        <a:t> talk around things. To some foreigners, this may appear as abrupt or even rude behavior.</a:t>
                      </a:r>
                      <a:endParaRPr lang="en-US" sz="1400" dirty="0"/>
                    </a:p>
                  </a:txBody>
                  <a:tcPr/>
                </a:tc>
                <a:extLst>
                  <a:ext uri="{0D108BD9-81ED-4DB2-BD59-A6C34878D82A}">
                    <a16:rowId xmlns:a16="http://schemas.microsoft.com/office/drawing/2014/main" val="10002"/>
                  </a:ext>
                </a:extLst>
              </a:tr>
              <a:tr h="370840">
                <a:tc>
                  <a:txBody>
                    <a:bodyPr/>
                    <a:lstStyle/>
                    <a:p>
                      <a:r>
                        <a:rPr lang="en-US" sz="1400" dirty="0" smtClean="0"/>
                        <a:t>American are competitive. Some foreigners may find Americans assertive or overbearing.</a:t>
                      </a:r>
                      <a:endParaRPr lang="en-US" sz="1400" dirty="0"/>
                    </a:p>
                  </a:txBody>
                  <a:tcPr/>
                </a:tc>
                <a:extLst>
                  <a:ext uri="{0D108BD9-81ED-4DB2-BD59-A6C34878D82A}">
                    <a16:rowId xmlns:a16="http://schemas.microsoft.com/office/drawing/2014/main" val="10003"/>
                  </a:ext>
                </a:extLst>
              </a:tr>
              <a:tr h="370840">
                <a:tc>
                  <a:txBody>
                    <a:bodyPr/>
                    <a:lstStyle/>
                    <a:p>
                      <a:r>
                        <a:rPr lang="en-US" sz="1400" dirty="0" smtClean="0"/>
                        <a:t>Americans are achievers.</a:t>
                      </a:r>
                      <a:r>
                        <a:rPr lang="en-US" sz="1400" baseline="0" dirty="0" smtClean="0"/>
                        <a:t> They like to keep score, whether at work or at play. They emphasize accomplishments.</a:t>
                      </a:r>
                      <a:endParaRPr lang="en-US" sz="1400" dirty="0"/>
                    </a:p>
                  </a:txBody>
                  <a:tcPr/>
                </a:tc>
                <a:extLst>
                  <a:ext uri="{0D108BD9-81ED-4DB2-BD59-A6C34878D82A}">
                    <a16:rowId xmlns:a16="http://schemas.microsoft.com/office/drawing/2014/main" val="10004"/>
                  </a:ext>
                </a:extLst>
              </a:tr>
              <a:tr h="370840">
                <a:tc>
                  <a:txBody>
                    <a:bodyPr/>
                    <a:lstStyle/>
                    <a:p>
                      <a:r>
                        <a:rPr lang="en-US" sz="1400" dirty="0" smtClean="0"/>
                        <a:t>Americans are independent and individualistic.</a:t>
                      </a:r>
                      <a:r>
                        <a:rPr lang="en-US" sz="1400" baseline="0" dirty="0" smtClean="0"/>
                        <a:t> They place a high value on freedom and believe that individuals can shape and control their own destiny.</a:t>
                      </a:r>
                      <a:endParaRPr lang="en-US" sz="1400" dirty="0"/>
                    </a:p>
                  </a:txBody>
                  <a:tcPr/>
                </a:tc>
                <a:extLst>
                  <a:ext uri="{0D108BD9-81ED-4DB2-BD59-A6C34878D82A}">
                    <a16:rowId xmlns:a16="http://schemas.microsoft.com/office/drawing/2014/main" val="10005"/>
                  </a:ext>
                </a:extLst>
              </a:tr>
              <a:tr h="370840">
                <a:tc>
                  <a:txBody>
                    <a:bodyPr/>
                    <a:lstStyle/>
                    <a:p>
                      <a:r>
                        <a:rPr lang="en-US" sz="1400" dirty="0" smtClean="0"/>
                        <a:t>Americans are questioners. They ask a lot of</a:t>
                      </a:r>
                      <a:r>
                        <a:rPr lang="en-US" sz="1400" baseline="0" dirty="0" smtClean="0"/>
                        <a:t> questions, even of someone they have just met. Many may seem pointless (“How </a:t>
                      </a:r>
                      <a:r>
                        <a:rPr lang="en-US" sz="1400" baseline="0" dirty="0" err="1" smtClean="0"/>
                        <a:t>ya</a:t>
                      </a:r>
                      <a:r>
                        <a:rPr lang="en-US" sz="1400" baseline="0" dirty="0" smtClean="0"/>
                        <a:t>’ </a:t>
                      </a:r>
                      <a:r>
                        <a:rPr lang="en-US" sz="1400" baseline="0" dirty="0" err="1" smtClean="0"/>
                        <a:t>doin</a:t>
                      </a:r>
                      <a:r>
                        <a:rPr lang="en-US" sz="1400" baseline="0" dirty="0" smtClean="0"/>
                        <a:t>’?) or personal (What kind of work do you do?”)</a:t>
                      </a:r>
                      <a:endParaRPr lang="en-US" sz="1400" dirty="0"/>
                    </a:p>
                  </a:txBody>
                  <a:tcPr/>
                </a:tc>
                <a:extLst>
                  <a:ext uri="{0D108BD9-81ED-4DB2-BD59-A6C34878D82A}">
                    <a16:rowId xmlns:a16="http://schemas.microsoft.com/office/drawing/2014/main" val="10006"/>
                  </a:ext>
                </a:extLst>
              </a:tr>
              <a:tr h="370840">
                <a:tc>
                  <a:txBody>
                    <a:bodyPr/>
                    <a:lstStyle/>
                    <a:p>
                      <a:r>
                        <a:rPr lang="en-US" sz="1400" dirty="0" smtClean="0"/>
                        <a:t>Americans dislike silence. They would rather talk about the weather than deal with silence in a conversation. </a:t>
                      </a:r>
                      <a:endParaRPr lang="en-US" sz="1400" dirty="0"/>
                    </a:p>
                  </a:txBody>
                  <a:tcPr/>
                </a:tc>
                <a:extLst>
                  <a:ext uri="{0D108BD9-81ED-4DB2-BD59-A6C34878D82A}">
                    <a16:rowId xmlns:a16="http://schemas.microsoft.com/office/drawing/2014/main" val="10007"/>
                  </a:ext>
                </a:extLst>
              </a:tr>
              <a:tr h="370840">
                <a:tc>
                  <a:txBody>
                    <a:bodyPr/>
                    <a:lstStyle/>
                    <a:p>
                      <a:r>
                        <a:rPr lang="en-US" sz="1400" dirty="0" smtClean="0"/>
                        <a:t>Americans value punctuality. They keep appointment calendars</a:t>
                      </a:r>
                      <a:r>
                        <a:rPr lang="en-US" sz="1400" baseline="0" dirty="0" smtClean="0"/>
                        <a:t> and live according to schedules and clocks.</a:t>
                      </a:r>
                      <a:endParaRPr lang="en-US" sz="1400" dirty="0"/>
                    </a:p>
                  </a:txBody>
                  <a:tcPr/>
                </a:tc>
                <a:extLst>
                  <a:ext uri="{0D108BD9-81ED-4DB2-BD59-A6C34878D82A}">
                    <a16:rowId xmlns:a16="http://schemas.microsoft.com/office/drawing/2014/main" val="10008"/>
                  </a:ext>
                </a:extLst>
              </a:tr>
              <a:tr h="370840">
                <a:tc>
                  <a:txBody>
                    <a:bodyPr/>
                    <a:lstStyle/>
                    <a:p>
                      <a:r>
                        <a:rPr lang="en-US" sz="1400" dirty="0" smtClean="0"/>
                        <a:t>Americans value cleanliness.</a:t>
                      </a:r>
                      <a:r>
                        <a:rPr lang="en-US" sz="1400" baseline="0" dirty="0" smtClean="0"/>
                        <a:t> They often seem obsessed with bathing, eliminating body odors, and wearing clean clothes.</a:t>
                      </a:r>
                      <a:endParaRPr lang="en-US" sz="1400"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04965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Exhibit </a:t>
            </a:r>
            <a:r>
              <a:rPr lang="en-US" sz="2800" dirty="0" smtClean="0"/>
              <a:t>4-6</a:t>
            </a:r>
            <a:br>
              <a:rPr lang="en-US" sz="2800" dirty="0" smtClean="0"/>
            </a:br>
            <a:r>
              <a:rPr lang="en-US" sz="2800" dirty="0" err="1" smtClean="0"/>
              <a:t>Hofstede’s</a:t>
            </a:r>
            <a:r>
              <a:rPr lang="en-US" sz="2800" dirty="0" smtClean="0"/>
              <a:t> </a:t>
            </a:r>
            <a:r>
              <a:rPr lang="en-US" sz="2800" dirty="0"/>
              <a:t>Five Dimensions of National </a:t>
            </a:r>
            <a:r>
              <a:rPr lang="en-US" sz="2800" dirty="0" smtClean="0"/>
              <a:t>Culture</a:t>
            </a:r>
            <a:endParaRPr lang="en-US" sz="2800" dirty="0"/>
          </a:p>
        </p:txBody>
      </p:sp>
      <p:pic>
        <p:nvPicPr>
          <p:cNvPr id="7" name="Content Placeholder 5" descr="The Hofstede’s Five Dimensions of National Culture are as follows:&#10;• Dimension 1, has Individualistic- in which people look after their own and family interests, seen in United States, Canada and Australia and Collectivistic- in which people expect the group to look after and protect them, seen in Mexico and Thailand. Japan has both.&#10;• Dimension 2, has High power distance- accepts wide differences in power; great deal of respect for those in authority, seen in Mexico, Singapore and France and Low power distance- plays down inequalities: employees are not afraid to approach nor are in awe of boss, seen in United States and  Sweden. Italy and Japan have both.&#10;• Dimension 3, has High uncertainty avoidance-  threatened with ambiguity and experience high levels of anxiety, seen in  Italy, Mexico and France and Low uncertainty avoidance-  comfortable with risks; tolerant of different behavior and opinions, seen in  Canada, United States and Singapore. United Kingdom has both.&#10;• Dimension 4, has Achievement- values such as assertiveness, acquiring money and goods, and competition prevail, seen in United States, Japan and Mexico and Nurturing- values such as relationships and concern for others prevail, seen in France and Sweden. Canada and Greece has both.&#10;• Dimension 5, has Long-term orientation- people look to the future and value thrift and persistence, seen in Germany, Australia, United States, Canada and Short- term orientation- people value tradition and the past, seen in China, Taiwan and Japan."/>
          <p:cNvPicPr>
            <a:picLocks noChangeAspect="1" noChangeArrowheads="1"/>
          </p:cNvPicPr>
          <p:nvPr/>
        </p:nvPicPr>
        <p:blipFill>
          <a:blip r:embed="rId3" cstate="print"/>
          <a:srcRect/>
          <a:stretch>
            <a:fillRect/>
          </a:stretch>
        </p:blipFill>
        <p:spPr bwMode="auto">
          <a:xfrm>
            <a:off x="2446557" y="1309522"/>
            <a:ext cx="4250886" cy="4616935"/>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4-6 </a:t>
            </a:r>
            <a:r>
              <a:rPr lang="en-US" sz="1600" dirty="0"/>
              <a:t>shows </a:t>
            </a:r>
            <a:r>
              <a:rPr lang="en-US" sz="1600" dirty="0" smtClean="0"/>
              <a:t>Hofstede’s Five Dimensions of National Culture.</a:t>
            </a:r>
            <a:endParaRPr lang="en-US" sz="1600" dirty="0"/>
          </a:p>
        </p:txBody>
      </p:sp>
    </p:spTree>
    <p:extLst>
      <p:ext uri="{BB962C8B-B14F-4D97-AF65-F5344CB8AC3E}">
        <p14:creationId xmlns:p14="http://schemas.microsoft.com/office/powerpoint/2010/main" val="645524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Leadership and Organizational Behavior Effectiveness (GLOBE)</a:t>
            </a:r>
            <a:endParaRPr lang="en-US" dirty="0"/>
          </a:p>
        </p:txBody>
      </p:sp>
      <p:sp>
        <p:nvSpPr>
          <p:cNvPr id="3" name="Content Placeholder 2"/>
          <p:cNvSpPr>
            <a:spLocks noGrp="1"/>
          </p:cNvSpPr>
          <p:nvPr>
            <p:ph idx="1"/>
          </p:nvPr>
        </p:nvSpPr>
        <p:spPr/>
        <p:txBody>
          <a:bodyPr/>
          <a:lstStyle/>
          <a:p>
            <a:pPr>
              <a:spcBef>
                <a:spcPts val="1200"/>
              </a:spcBef>
            </a:pPr>
            <a:r>
              <a:rPr lang="en-US" sz="2400" dirty="0" smtClean="0"/>
              <a:t>Power distance</a:t>
            </a:r>
          </a:p>
          <a:p>
            <a:pPr>
              <a:spcBef>
                <a:spcPts val="1200"/>
              </a:spcBef>
            </a:pPr>
            <a:r>
              <a:rPr lang="en-US" sz="2400" dirty="0" smtClean="0"/>
              <a:t>Uncertainty avoidance</a:t>
            </a:r>
          </a:p>
          <a:p>
            <a:pPr>
              <a:spcBef>
                <a:spcPts val="1200"/>
              </a:spcBef>
            </a:pPr>
            <a:r>
              <a:rPr lang="en-US" sz="2400" dirty="0" smtClean="0"/>
              <a:t> Assertiveness</a:t>
            </a:r>
          </a:p>
          <a:p>
            <a:pPr>
              <a:spcBef>
                <a:spcPts val="1200"/>
              </a:spcBef>
            </a:pPr>
            <a:r>
              <a:rPr lang="en-US" sz="2400" dirty="0" smtClean="0"/>
              <a:t>Humane orientation</a:t>
            </a:r>
          </a:p>
          <a:p>
            <a:pPr>
              <a:spcBef>
                <a:spcPts val="1200"/>
              </a:spcBef>
            </a:pPr>
            <a:r>
              <a:rPr lang="en-US" sz="2400" dirty="0" smtClean="0"/>
              <a:t>Future orientation</a:t>
            </a:r>
          </a:p>
          <a:p>
            <a:pPr>
              <a:spcBef>
                <a:spcPts val="1200"/>
              </a:spcBef>
            </a:pPr>
            <a:r>
              <a:rPr lang="en-US" sz="2400" dirty="0" smtClean="0"/>
              <a:t>Institutional collectivism</a:t>
            </a:r>
            <a:endParaRPr lang="en-US" sz="2400" dirty="0"/>
          </a:p>
          <a:p>
            <a:pPr>
              <a:spcBef>
                <a:spcPts val="1200"/>
              </a:spcBef>
            </a:pPr>
            <a:r>
              <a:rPr lang="en-US" sz="2400" dirty="0" smtClean="0"/>
              <a:t>Gender differentiation</a:t>
            </a:r>
          </a:p>
          <a:p>
            <a:pPr>
              <a:spcBef>
                <a:spcPts val="1200"/>
              </a:spcBef>
            </a:pPr>
            <a:r>
              <a:rPr lang="en-US" sz="2400" dirty="0" smtClean="0"/>
              <a:t>In-group collectivism</a:t>
            </a:r>
          </a:p>
          <a:p>
            <a:pPr>
              <a:spcBef>
                <a:spcPts val="1200"/>
              </a:spcBef>
            </a:pPr>
            <a:r>
              <a:rPr lang="en-US" sz="2400" dirty="0" smtClean="0"/>
              <a:t>Performance orientation</a:t>
            </a:r>
          </a:p>
        </p:txBody>
      </p:sp>
    </p:spTree>
    <p:extLst>
      <p:ext uri="{BB962C8B-B14F-4D97-AF65-F5344CB8AC3E}">
        <p14:creationId xmlns:p14="http://schemas.microsoft.com/office/powerpoint/2010/main" val="314107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Global Management in Today’s World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800" b="1" dirty="0" smtClean="0"/>
              <a:t>The Challenge of Openness</a:t>
            </a:r>
            <a:endParaRPr lang="en-US" sz="2800" dirty="0"/>
          </a:p>
          <a:p>
            <a:pPr lvl="1"/>
            <a:r>
              <a:rPr lang="en-US" sz="2800" dirty="0" smtClean="0"/>
              <a:t>Increased threat of terrorism</a:t>
            </a:r>
          </a:p>
          <a:p>
            <a:pPr lvl="1"/>
            <a:r>
              <a:rPr lang="en-US" sz="2800" dirty="0" smtClean="0"/>
              <a:t>Economic interdependence of trading countries</a:t>
            </a:r>
          </a:p>
          <a:p>
            <a:pPr lvl="1"/>
            <a:r>
              <a:rPr lang="en-US" sz="2800" dirty="0" smtClean="0"/>
              <a:t>Intense fundamental cultural differences</a:t>
            </a:r>
          </a:p>
        </p:txBody>
      </p:sp>
    </p:spTree>
    <p:extLst>
      <p:ext uri="{BB962C8B-B14F-4D97-AF65-F5344CB8AC3E}">
        <p14:creationId xmlns:p14="http://schemas.microsoft.com/office/powerpoint/2010/main" val="5129573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Global Management in Today’s World </a:t>
            </a:r>
            <a:r>
              <a:rPr lang="en-US" sz="1800" b="0" dirty="0" smtClean="0"/>
              <a:t>(2 of 2)</a:t>
            </a:r>
            <a:endParaRPr lang="en-US" sz="1800" b="0" dirty="0"/>
          </a:p>
        </p:txBody>
      </p:sp>
      <p:sp>
        <p:nvSpPr>
          <p:cNvPr id="3" name="Content Placeholder 2"/>
          <p:cNvSpPr>
            <a:spLocks noGrp="1"/>
          </p:cNvSpPr>
          <p:nvPr>
            <p:ph idx="1"/>
          </p:nvPr>
        </p:nvSpPr>
        <p:spPr/>
        <p:txBody>
          <a:bodyPr/>
          <a:lstStyle/>
          <a:p>
            <a:pPr eaLnBrk="0" hangingPunct="0">
              <a:spcBef>
                <a:spcPct val="20000"/>
              </a:spcBef>
            </a:pPr>
            <a:r>
              <a:rPr lang="en-US" sz="2800" b="1" dirty="0">
                <a:cs typeface="Gill Sans MT"/>
              </a:rPr>
              <a:t>Cultural </a:t>
            </a:r>
            <a:r>
              <a:rPr lang="en-US" sz="2800" b="1" dirty="0" smtClean="0">
                <a:cs typeface="Gill Sans MT"/>
              </a:rPr>
              <a:t>Intelligence</a:t>
            </a:r>
            <a:r>
              <a:rPr lang="en-US" sz="2800" dirty="0" smtClean="0">
                <a:cs typeface="Gill Sans MT"/>
              </a:rPr>
              <a:t>: cultural </a:t>
            </a:r>
            <a:r>
              <a:rPr lang="en-US" sz="2800" dirty="0">
                <a:cs typeface="Gill Sans MT"/>
              </a:rPr>
              <a:t>awareness and sensitivity </a:t>
            </a:r>
            <a:r>
              <a:rPr lang="en-US" sz="2800" dirty="0" smtClean="0">
                <a:cs typeface="Gill Sans MT"/>
              </a:rPr>
              <a:t>skills</a:t>
            </a:r>
            <a:endParaRPr lang="en-US" sz="2800" dirty="0">
              <a:cs typeface="Gill Sans MT"/>
            </a:endParaRPr>
          </a:p>
          <a:p>
            <a:pPr eaLnBrk="0" hangingPunct="0">
              <a:spcBef>
                <a:spcPct val="20000"/>
              </a:spcBef>
            </a:pPr>
            <a:r>
              <a:rPr lang="en-US" sz="2800" b="1" dirty="0">
                <a:cs typeface="Gill Sans MT"/>
              </a:rPr>
              <a:t>Global </a:t>
            </a:r>
            <a:r>
              <a:rPr lang="en-US" sz="2800" b="1" dirty="0" smtClean="0">
                <a:cs typeface="Gill Sans MT"/>
              </a:rPr>
              <a:t>Mind-Set: </a:t>
            </a:r>
            <a:r>
              <a:rPr lang="en-US" sz="2800" dirty="0" smtClean="0">
                <a:cs typeface="Gill Sans MT"/>
              </a:rPr>
              <a:t>attributes </a:t>
            </a:r>
            <a:r>
              <a:rPr lang="en-US" sz="2800" dirty="0">
                <a:cs typeface="Gill Sans MT"/>
              </a:rPr>
              <a:t>that allow a leader to be effective in cross-cultural environments</a:t>
            </a:r>
            <a:endParaRPr lang="en-US" sz="2800" dirty="0" smtClean="0"/>
          </a:p>
        </p:txBody>
      </p:sp>
    </p:spTree>
    <p:extLst>
      <p:ext uri="{BB962C8B-B14F-4D97-AF65-F5344CB8AC3E}">
        <p14:creationId xmlns:p14="http://schemas.microsoft.com/office/powerpoint/2010/main" val="8829507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4-7</a:t>
            </a:r>
            <a:br>
              <a:rPr lang="en-US" dirty="0" smtClean="0"/>
            </a:br>
            <a:r>
              <a:rPr lang="en-US" dirty="0" smtClean="0"/>
              <a:t>A Global Mind-Set</a:t>
            </a:r>
            <a:endParaRPr lang="en-US" dirty="0"/>
          </a:p>
        </p:txBody>
      </p:sp>
      <p:graphicFrame>
        <p:nvGraphicFramePr>
          <p:cNvPr id="7" name="Table 6" descr="Headers: Rewards, Challenges"/>
          <p:cNvGraphicFramePr>
            <a:graphicFrameLocks noGrp="1"/>
          </p:cNvGraphicFramePr>
          <p:nvPr>
            <p:extLst>
              <p:ext uri="{D42A27DB-BD31-4B8C-83A1-F6EECF244321}">
                <p14:modId xmlns:p14="http://schemas.microsoft.com/office/powerpoint/2010/main" val="2430115597"/>
              </p:ext>
            </p:extLst>
          </p:nvPr>
        </p:nvGraphicFramePr>
        <p:xfrm>
          <a:off x="123825" y="1752600"/>
          <a:ext cx="8896350" cy="3144520"/>
        </p:xfrm>
        <a:graphic>
          <a:graphicData uri="http://schemas.openxmlformats.org/drawingml/2006/table">
            <a:tbl>
              <a:tblPr>
                <a:tableStyleId>{3B4B98B0-60AC-42C2-AFA5-B58CD77FA1E5}</a:tableStyleId>
              </a:tblPr>
              <a:tblGrid>
                <a:gridCol w="234315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87120">
                <a:tc>
                  <a:txBody>
                    <a:bodyPr/>
                    <a:lstStyle/>
                    <a:p>
                      <a:pPr algn="l"/>
                      <a:r>
                        <a:rPr lang="en-US" sz="2000" b="1" kern="1200" dirty="0" smtClean="0">
                          <a:solidFill>
                            <a:schemeClr val="tx1"/>
                          </a:solidFill>
                          <a:latin typeface="+mn-lt"/>
                          <a:ea typeface="+mn-ea"/>
                          <a:cs typeface="+mn-cs"/>
                        </a:rPr>
                        <a:t>Intellectual capital:</a:t>
                      </a:r>
                      <a:endParaRPr lang="en-US" sz="2000" b="1" kern="1200" dirty="0">
                        <a:solidFill>
                          <a:schemeClr val="tx1"/>
                        </a:solidFill>
                        <a:latin typeface="+mn-lt"/>
                        <a:ea typeface="+mn-ea"/>
                        <a:cs typeface="+mn-cs"/>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2000" b="0" kern="1200" dirty="0" smtClean="0">
                          <a:solidFill>
                            <a:schemeClr val="tx1"/>
                          </a:solidFill>
                          <a:latin typeface="+mn-lt"/>
                          <a:ea typeface="+mn-ea"/>
                          <a:cs typeface="+mn-cs"/>
                        </a:rPr>
                        <a:t>Knowledge of international business and the capacity to understand how business works on a global scale</a:t>
                      </a:r>
                      <a:endParaRPr lang="en-US" sz="2000" b="0" kern="1200" dirty="0">
                        <a:solidFill>
                          <a:schemeClr val="tx1"/>
                        </a:solidFill>
                        <a:latin typeface="+mn-lt"/>
                        <a:ea typeface="+mn-ea"/>
                        <a:cs typeface="+mn-cs"/>
                      </a:endParaRPr>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sz="2000" b="0" dirty="0"/>
                    </a:p>
                  </a:txBody>
                  <a:tcPr>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79857">
                <a:tc>
                  <a:txBody>
                    <a:bodyPr/>
                    <a:lstStyle/>
                    <a:p>
                      <a:pPr algn="l"/>
                      <a:r>
                        <a:rPr lang="en-US" sz="2000" b="1" kern="1200" dirty="0" smtClean="0">
                          <a:solidFill>
                            <a:schemeClr val="tx1"/>
                          </a:solidFill>
                          <a:latin typeface="+mn-lt"/>
                          <a:ea typeface="+mn-ea"/>
                          <a:cs typeface="+mn-cs"/>
                        </a:rPr>
                        <a:t>Psychological capital:</a:t>
                      </a:r>
                      <a:endParaRPr lang="en-US" sz="2000" b="1" kern="120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tcPr>
                </a:tc>
                <a:tc>
                  <a:txBody>
                    <a:bodyPr/>
                    <a:lstStyle/>
                    <a:p>
                      <a:r>
                        <a:rPr lang="en-US" sz="2000" kern="1200" dirty="0" smtClean="0">
                          <a:solidFill>
                            <a:schemeClr val="tx1"/>
                          </a:solidFill>
                          <a:latin typeface="+mn-lt"/>
                          <a:ea typeface="+mn-ea"/>
                          <a:cs typeface="+mn-cs"/>
                        </a:rPr>
                        <a:t>Openness to new ideas and experiences</a:t>
                      </a:r>
                      <a:endParaRPr lang="en-US" sz="2000" kern="1200" dirty="0">
                        <a:solidFill>
                          <a:schemeClr val="tx1"/>
                        </a:solidFill>
                        <a:latin typeface="+mn-lt"/>
                        <a:ea typeface="+mn-ea"/>
                        <a:cs typeface="+mn-cs"/>
                      </a:endParaRPr>
                    </a:p>
                  </a:txBody>
                  <a:tcPr>
                    <a:lnL>
                      <a:noFill/>
                    </a:lnL>
                    <a:lnR>
                      <a:noFill/>
                    </a:lnR>
                    <a:lnT>
                      <a:noFill/>
                    </a:lnT>
                    <a:lnB>
                      <a:noFill/>
                    </a:lnB>
                    <a:lnTlToBr w="12700" cmpd="sng">
                      <a:noFill/>
                      <a:prstDash val="solid"/>
                    </a:lnTlToBr>
                    <a:lnBlToTr w="12700" cmpd="sng">
                      <a:noFill/>
                      <a:prstDash val="solid"/>
                    </a:lnBlToTr>
                  </a:tcPr>
                </a:tc>
                <a:tc>
                  <a:txBody>
                    <a:bodyPr/>
                    <a:lstStyle/>
                    <a:p>
                      <a:endParaRPr lang="en-US" sz="2000"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77543">
                <a:tc>
                  <a:txBody>
                    <a:bodyPr/>
                    <a:lstStyle/>
                    <a:p>
                      <a:pPr algn="l"/>
                      <a:r>
                        <a:rPr lang="en-US" sz="2000" b="1" kern="1200" dirty="0" smtClean="0">
                          <a:solidFill>
                            <a:schemeClr val="tx1"/>
                          </a:solidFill>
                          <a:latin typeface="+mn-lt"/>
                          <a:ea typeface="+mn-ea"/>
                          <a:cs typeface="+mn-cs"/>
                        </a:rPr>
                        <a:t>Social capital:</a:t>
                      </a:r>
                      <a:endParaRPr lang="en-US" sz="2000" b="1" kern="1200" dirty="0">
                        <a:solidFill>
                          <a:schemeClr val="tx1"/>
                        </a:solidFill>
                        <a:latin typeface="+mn-lt"/>
                        <a:ea typeface="+mn-ea"/>
                        <a:cs typeface="+mn-cs"/>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kern="1200" dirty="0" smtClean="0">
                          <a:solidFill>
                            <a:schemeClr val="tx1"/>
                          </a:solidFill>
                          <a:latin typeface="+mn-lt"/>
                          <a:ea typeface="+mn-ea"/>
                          <a:cs typeface="+mn-cs"/>
                        </a:rPr>
                        <a:t>Ability to form connections and build trusting relationships with people who are different from you</a:t>
                      </a:r>
                      <a:endParaRPr lang="en-US" sz="2000" kern="1200" dirty="0">
                        <a:solidFill>
                          <a:schemeClr val="tx1"/>
                        </a:solidFill>
                        <a:latin typeface="+mn-lt"/>
                        <a:ea typeface="+mn-ea"/>
                        <a:cs typeface="+mn-cs"/>
                      </a:endParaRPr>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000" dirty="0"/>
                    </a:p>
                  </a:txBody>
                  <a:tcP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8" name="Picture 7" descr="The components are:&#10;• Intellectual capital: knowledge of international business and the capacity to understand how business works on a global scale.&#10;• Psychological capital: openness to new ideas and experiences.&#10;• Social capital: ability to form connections and build trusting relationships with people who are different from you."/>
          <p:cNvPicPr>
            <a:picLocks noChangeAspect="1"/>
          </p:cNvPicPr>
          <p:nvPr/>
        </p:nvPicPr>
        <p:blipFill rotWithShape="1">
          <a:blip r:embed="rId3" cstate="print"/>
          <a:srcRect l="80000" t="9230" r="8125" b="66601"/>
          <a:stretch/>
        </p:blipFill>
        <p:spPr>
          <a:xfrm>
            <a:off x="7610516" y="1800406"/>
            <a:ext cx="1043480" cy="942794"/>
          </a:xfrm>
          <a:prstGeom prst="rect">
            <a:avLst/>
          </a:prstGeom>
        </p:spPr>
      </p:pic>
      <p:pic>
        <p:nvPicPr>
          <p:cNvPr id="9" name="Picture 8" descr="The components are:&#10;• Intellectual capital: knowledge of international business and the capacity to understand how business works on a global scale.&#10;• Psychological capital: openness to new ideas and experiences.&#10;• Social capital: ability to form connections and build trusting relationships with people who are different from you."/>
          <p:cNvPicPr>
            <a:picLocks noChangeAspect="1"/>
          </p:cNvPicPr>
          <p:nvPr/>
        </p:nvPicPr>
        <p:blipFill rotWithShape="1">
          <a:blip r:embed="rId3" cstate="print"/>
          <a:srcRect l="79270" t="35510" r="8542" b="39148"/>
          <a:stretch/>
        </p:blipFill>
        <p:spPr>
          <a:xfrm>
            <a:off x="7632813" y="2830802"/>
            <a:ext cx="998886" cy="922048"/>
          </a:xfrm>
          <a:prstGeom prst="rect">
            <a:avLst/>
          </a:prstGeom>
        </p:spPr>
      </p:pic>
      <p:pic>
        <p:nvPicPr>
          <p:cNvPr id="11" name="Picture 10" descr="The components are:&#10;• Intellectual capital: knowledge of international business and the capacity to understand how business works on a global scale.&#10;• Psychological capital: openness to new ideas and experiences.&#10;• Social capital: ability to form connections and build trusting relationships with people who are different from you."/>
          <p:cNvPicPr>
            <a:picLocks noChangeAspect="1"/>
          </p:cNvPicPr>
          <p:nvPr/>
        </p:nvPicPr>
        <p:blipFill rotWithShape="1">
          <a:blip r:embed="rId3" cstate="print"/>
          <a:srcRect l="79688" t="61792" r="4062" b="5591"/>
          <a:stretch/>
        </p:blipFill>
        <p:spPr>
          <a:xfrm>
            <a:off x="7558663" y="3800475"/>
            <a:ext cx="1147187" cy="1022172"/>
          </a:xfrm>
          <a:prstGeom prst="rect">
            <a:avLst/>
          </a:prstGeom>
        </p:spPr>
      </p:pic>
      <p:sp>
        <p:nvSpPr>
          <p:cNvPr id="3" name="Text Placeholder 2"/>
          <p:cNvSpPr>
            <a:spLocks noGrp="1"/>
          </p:cNvSpPr>
          <p:nvPr>
            <p:ph type="body" sz="quarter" idx="13"/>
          </p:nvPr>
        </p:nvSpPr>
        <p:spPr/>
        <p:txBody>
          <a:bodyPr/>
          <a:lstStyle/>
          <a:p>
            <a:r>
              <a:rPr lang="en-US" sz="1600" dirty="0" smtClean="0"/>
              <a:t>Exhibit 4-7 shows components of a global </a:t>
            </a:r>
            <a:r>
              <a:rPr lang="en-US" sz="1600" dirty="0"/>
              <a:t>mind-set</a:t>
            </a:r>
            <a:r>
              <a:rPr lang="en-US" sz="1600" dirty="0" smtClean="0"/>
              <a:t>.</a:t>
            </a:r>
            <a:endParaRPr lang="en-US" sz="1600" dirty="0"/>
          </a:p>
        </p:txBody>
      </p:sp>
    </p:spTree>
    <p:extLst>
      <p:ext uri="{BB962C8B-B14F-4D97-AF65-F5344CB8AC3E}">
        <p14:creationId xmlns:p14="http://schemas.microsoft.com/office/powerpoint/2010/main" val="10879255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4.1</a:t>
            </a:r>
            <a:endParaRPr lang="en-US" dirty="0"/>
          </a:p>
        </p:txBody>
      </p:sp>
      <p:sp>
        <p:nvSpPr>
          <p:cNvPr id="3" name="Content Placeholder 2"/>
          <p:cNvSpPr>
            <a:spLocks noGrp="1"/>
          </p:cNvSpPr>
          <p:nvPr>
            <p:ph idx="1"/>
          </p:nvPr>
        </p:nvSpPr>
        <p:spPr/>
        <p:txBody>
          <a:bodyPr/>
          <a:lstStyle/>
          <a:p>
            <a:r>
              <a:rPr lang="en-US" sz="2800" b="1" dirty="0">
                <a:cs typeface="Arial"/>
              </a:rPr>
              <a:t>Contrast ethnocentric, polycentric, and geocentric attitudes toward global business.</a:t>
            </a:r>
            <a:endParaRPr lang="en-US" sz="2800" dirty="0">
              <a:cs typeface="Arial"/>
            </a:endParaRPr>
          </a:p>
          <a:p>
            <a:pPr lvl="1"/>
            <a:r>
              <a:rPr lang="en-US" sz="2400" b="1" dirty="0" smtClean="0">
                <a:cs typeface="Arial"/>
              </a:rPr>
              <a:t>Parochialism</a:t>
            </a:r>
            <a:r>
              <a:rPr lang="en-US" sz="2400" dirty="0" smtClean="0">
                <a:cs typeface="Arial"/>
              </a:rPr>
              <a:t>—viewing </a:t>
            </a:r>
            <a:r>
              <a:rPr lang="en-US" sz="2400" dirty="0">
                <a:cs typeface="Arial"/>
              </a:rPr>
              <a:t>the world solely through your own eyes and perspectives.</a:t>
            </a:r>
            <a:endParaRPr lang="en-US" sz="2800" dirty="0"/>
          </a:p>
          <a:p>
            <a:pPr lvl="1"/>
            <a:r>
              <a:rPr lang="en-US" sz="2400" b="1" dirty="0">
                <a:cs typeface="Arial"/>
              </a:rPr>
              <a:t>Polycentric </a:t>
            </a:r>
            <a:r>
              <a:rPr lang="en-US" sz="2400" b="1" dirty="0" smtClean="0">
                <a:cs typeface="Arial"/>
              </a:rPr>
              <a:t>attitude—</a:t>
            </a:r>
            <a:r>
              <a:rPr lang="en-US" sz="2400" dirty="0" smtClean="0">
                <a:cs typeface="Arial"/>
              </a:rPr>
              <a:t>managers </a:t>
            </a:r>
            <a:r>
              <a:rPr lang="en-US" sz="2400" dirty="0">
                <a:cs typeface="Arial"/>
              </a:rPr>
              <a:t>in the host country know the best work approaches and practices for running their business.</a:t>
            </a:r>
            <a:endParaRPr lang="en-US" sz="2800" dirty="0"/>
          </a:p>
          <a:p>
            <a:pPr lvl="1"/>
            <a:r>
              <a:rPr lang="en-US" sz="2400" b="1" dirty="0">
                <a:cs typeface="Arial"/>
              </a:rPr>
              <a:t>Geocentric </a:t>
            </a:r>
            <a:r>
              <a:rPr lang="en-US" sz="2400" b="1" dirty="0" smtClean="0">
                <a:cs typeface="Arial"/>
              </a:rPr>
              <a:t>attitude—</a:t>
            </a:r>
            <a:r>
              <a:rPr lang="en-US" sz="2400" dirty="0" smtClean="0">
                <a:cs typeface="Arial"/>
              </a:rPr>
              <a:t>a </a:t>
            </a:r>
            <a:r>
              <a:rPr lang="en-US" sz="2400" dirty="0">
                <a:cs typeface="Arial"/>
              </a:rPr>
              <a:t>world-oriented view that focuses on using the best approaches and people from around the globe.</a:t>
            </a:r>
            <a:endParaRPr lang="en-US" sz="2800" dirty="0"/>
          </a:p>
        </p:txBody>
      </p:sp>
    </p:spTree>
    <p:extLst>
      <p:ext uri="{BB962C8B-B14F-4D97-AF65-F5344CB8AC3E}">
        <p14:creationId xmlns:p14="http://schemas.microsoft.com/office/powerpoint/2010/main" val="1846069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4.2 </a:t>
            </a:r>
            <a:r>
              <a:rPr lang="en-US" sz="1800" b="0" dirty="0" smtClean="0"/>
              <a:t>(1 of 2)</a:t>
            </a:r>
            <a:endParaRPr lang="en-US" sz="1800" b="0" dirty="0"/>
          </a:p>
        </p:txBody>
      </p:sp>
      <p:sp>
        <p:nvSpPr>
          <p:cNvPr id="3" name="Content Placeholder 2"/>
          <p:cNvSpPr>
            <a:spLocks noGrp="1"/>
          </p:cNvSpPr>
          <p:nvPr>
            <p:ph idx="1"/>
          </p:nvPr>
        </p:nvSpPr>
        <p:spPr/>
        <p:txBody>
          <a:bodyPr/>
          <a:lstStyle/>
          <a:p>
            <a:r>
              <a:rPr lang="en-US" sz="2600" b="1" dirty="0">
                <a:cs typeface="Arial"/>
              </a:rPr>
              <a:t>Discuss the importance of regional trading alliances and global trade mechanisms</a:t>
            </a:r>
            <a:r>
              <a:rPr lang="en-US" sz="2600" dirty="0">
                <a:cs typeface="Arial"/>
              </a:rPr>
              <a:t>.</a:t>
            </a:r>
          </a:p>
          <a:p>
            <a:pPr lvl="1"/>
            <a:r>
              <a:rPr lang="en-US" sz="2400" dirty="0">
                <a:cs typeface="Arial"/>
              </a:rPr>
              <a:t>The European Union consists of 28 democratic countries.</a:t>
            </a:r>
            <a:endParaRPr lang="en-US" sz="2800" dirty="0"/>
          </a:p>
          <a:p>
            <a:pPr lvl="1"/>
            <a:r>
              <a:rPr lang="en-US" sz="2400" dirty="0">
                <a:cs typeface="Arial"/>
              </a:rPr>
              <a:t>NAFTA helps Canada, Mexico, and the United States strengthen their global economic power.</a:t>
            </a:r>
            <a:endParaRPr lang="en-US" sz="2800" dirty="0"/>
          </a:p>
          <a:p>
            <a:pPr lvl="1"/>
            <a:r>
              <a:rPr lang="en-US" sz="2400" dirty="0">
                <a:cs typeface="Arial"/>
              </a:rPr>
              <a:t>ASEAN is a trading alliance of 10 Southeast Asian nations</a:t>
            </a:r>
            <a:r>
              <a:rPr lang="en-US" sz="2400" dirty="0" smtClean="0">
                <a:cs typeface="Arial"/>
              </a:rPr>
              <a:t>.</a:t>
            </a:r>
            <a:endParaRPr lang="en-US" sz="2800" dirty="0"/>
          </a:p>
          <a:p>
            <a:pPr lvl="1"/>
            <a:r>
              <a:rPr lang="en-US" sz="2400" dirty="0" smtClean="0">
                <a:cs typeface="Arial"/>
              </a:rPr>
              <a:t>Other trade alliances</a:t>
            </a:r>
          </a:p>
          <a:p>
            <a:pPr lvl="1"/>
            <a:r>
              <a:rPr lang="en-US" sz="2400" dirty="0">
                <a:cs typeface="Arial"/>
              </a:rPr>
              <a:t>World Trade Organization (WTO) monitors and promotes trade relationships.</a:t>
            </a:r>
          </a:p>
        </p:txBody>
      </p:sp>
    </p:spTree>
    <p:extLst>
      <p:ext uri="{BB962C8B-B14F-4D97-AF65-F5344CB8AC3E}">
        <p14:creationId xmlns:p14="http://schemas.microsoft.com/office/powerpoint/2010/main" val="801051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4.2 </a:t>
            </a:r>
            <a:r>
              <a:rPr lang="en-US" sz="1800" b="0" dirty="0" smtClean="0"/>
              <a:t>(2 of 2)</a:t>
            </a:r>
            <a:endParaRPr lang="en-US" sz="1800" b="0" dirty="0"/>
          </a:p>
        </p:txBody>
      </p:sp>
      <p:sp>
        <p:nvSpPr>
          <p:cNvPr id="3" name="Content Placeholder 2"/>
          <p:cNvSpPr>
            <a:spLocks noGrp="1"/>
          </p:cNvSpPr>
          <p:nvPr>
            <p:ph idx="1"/>
          </p:nvPr>
        </p:nvSpPr>
        <p:spPr/>
        <p:txBody>
          <a:bodyPr/>
          <a:lstStyle/>
          <a:p>
            <a:pPr lvl="1"/>
            <a:r>
              <a:rPr lang="en-US" sz="2400" dirty="0" smtClean="0">
                <a:cs typeface="Arial"/>
              </a:rPr>
              <a:t>The </a:t>
            </a:r>
            <a:r>
              <a:rPr lang="en-US" sz="2400" dirty="0">
                <a:cs typeface="Arial"/>
              </a:rPr>
              <a:t>International Monetary Fund (IMF) and the World Bank Group provide monetary support</a:t>
            </a:r>
            <a:r>
              <a:rPr lang="en-US" sz="2400" dirty="0" smtClean="0">
                <a:cs typeface="Arial"/>
              </a:rPr>
              <a:t>.</a:t>
            </a:r>
            <a:endParaRPr lang="en-US" sz="2800" dirty="0"/>
          </a:p>
          <a:p>
            <a:pPr lvl="1"/>
            <a:r>
              <a:rPr lang="en-US" sz="2400" dirty="0">
                <a:cs typeface="Arial"/>
              </a:rPr>
              <a:t>The Organization for Economic Cooperation and Development assists its member countries with financial support.</a:t>
            </a:r>
            <a:endParaRPr lang="en-US" sz="2800" dirty="0"/>
          </a:p>
        </p:txBody>
      </p:sp>
    </p:spTree>
    <p:extLst>
      <p:ext uri="{BB962C8B-B14F-4D97-AF65-F5344CB8AC3E}">
        <p14:creationId xmlns:p14="http://schemas.microsoft.com/office/powerpoint/2010/main" val="951121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Possible Global Attitudes</a:t>
            </a:r>
          </a:p>
        </p:txBody>
      </p:sp>
      <p:sp>
        <p:nvSpPr>
          <p:cNvPr id="3" name="Content Placeholder 2"/>
          <p:cNvSpPr>
            <a:spLocks noGrp="1"/>
          </p:cNvSpPr>
          <p:nvPr>
            <p:ph idx="1"/>
          </p:nvPr>
        </p:nvSpPr>
        <p:spPr/>
        <p:txBody>
          <a:bodyPr/>
          <a:lstStyle/>
          <a:p>
            <a:r>
              <a:rPr lang="en-US" sz="2800" b="1" dirty="0" smtClean="0"/>
              <a:t>Ethnocentric</a:t>
            </a:r>
            <a:r>
              <a:rPr lang="en-US" sz="2800" dirty="0" smtClean="0"/>
              <a:t>: view that home country has best work practices</a:t>
            </a:r>
          </a:p>
          <a:p>
            <a:r>
              <a:rPr lang="en-US" sz="2800" b="1" dirty="0" smtClean="0"/>
              <a:t>Polycentric</a:t>
            </a:r>
            <a:r>
              <a:rPr lang="en-US" sz="2800" dirty="0" smtClean="0"/>
              <a:t>: view that managers in the host country know the best approaches</a:t>
            </a:r>
          </a:p>
          <a:p>
            <a:r>
              <a:rPr lang="en-US" sz="2800" b="1" dirty="0" smtClean="0"/>
              <a:t>Geocentric</a:t>
            </a:r>
            <a:r>
              <a:rPr lang="en-US" sz="2800" dirty="0" smtClean="0"/>
              <a:t>: world-oriented view; wants to use best practices from around the globe</a:t>
            </a:r>
          </a:p>
        </p:txBody>
      </p:sp>
    </p:spTree>
    <p:extLst>
      <p:ext uri="{BB962C8B-B14F-4D97-AF65-F5344CB8AC3E}">
        <p14:creationId xmlns:p14="http://schemas.microsoft.com/office/powerpoint/2010/main" val="17933978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4.3 </a:t>
            </a:r>
            <a:r>
              <a:rPr lang="en-US" sz="1800" b="0" dirty="0" smtClean="0"/>
              <a:t>(1 of 3)</a:t>
            </a:r>
            <a:endParaRPr lang="en-US" sz="1800" b="0" dirty="0"/>
          </a:p>
        </p:txBody>
      </p:sp>
      <p:sp>
        <p:nvSpPr>
          <p:cNvPr id="3" name="Content Placeholder 2"/>
          <p:cNvSpPr>
            <a:spLocks noGrp="1"/>
          </p:cNvSpPr>
          <p:nvPr>
            <p:ph idx="1"/>
          </p:nvPr>
        </p:nvSpPr>
        <p:spPr/>
        <p:txBody>
          <a:bodyPr/>
          <a:lstStyle/>
          <a:p>
            <a:r>
              <a:rPr lang="en-US" sz="2600" b="1" dirty="0">
                <a:latin typeface="Arial" pitchFamily="34" charset="0"/>
                <a:cs typeface="Arial" pitchFamily="34" charset="0"/>
              </a:rPr>
              <a:t>Describe the structures and techniques organizations use as they go international.</a:t>
            </a:r>
          </a:p>
          <a:p>
            <a:pPr lvl="1"/>
            <a:r>
              <a:rPr lang="en-US" sz="2000" dirty="0">
                <a:cs typeface="Arial"/>
              </a:rPr>
              <a:t>A multinational </a:t>
            </a:r>
            <a:r>
              <a:rPr lang="en-US" sz="2000" dirty="0" smtClean="0">
                <a:cs typeface="Arial"/>
              </a:rPr>
              <a:t>corporation—an </a:t>
            </a:r>
            <a:r>
              <a:rPr lang="en-US" sz="2000" dirty="0">
                <a:cs typeface="Arial"/>
              </a:rPr>
              <a:t>international company that maintains operations in multiple countries.</a:t>
            </a:r>
            <a:endParaRPr lang="en-US" sz="2800" dirty="0"/>
          </a:p>
          <a:p>
            <a:pPr lvl="1"/>
            <a:r>
              <a:rPr lang="en-US" sz="2000" dirty="0">
                <a:cs typeface="Arial"/>
              </a:rPr>
              <a:t>A </a:t>
            </a:r>
            <a:r>
              <a:rPr lang="en-US" sz="2000" dirty="0" err="1">
                <a:cs typeface="Arial"/>
              </a:rPr>
              <a:t>multidomestic</a:t>
            </a:r>
            <a:r>
              <a:rPr lang="en-US" sz="2000" dirty="0">
                <a:cs typeface="Arial"/>
              </a:rPr>
              <a:t> </a:t>
            </a:r>
            <a:r>
              <a:rPr lang="en-US" sz="2000" dirty="0" smtClean="0">
                <a:cs typeface="Arial"/>
              </a:rPr>
              <a:t>organization—an </a:t>
            </a:r>
            <a:r>
              <a:rPr lang="en-US" sz="2000" dirty="0">
                <a:cs typeface="Arial"/>
              </a:rPr>
              <a:t>MNC that decentralizes management and other decisions to the local country.</a:t>
            </a:r>
            <a:endParaRPr lang="en-US" sz="2800" dirty="0"/>
          </a:p>
          <a:p>
            <a:pPr lvl="1"/>
            <a:r>
              <a:rPr lang="en-US" sz="2000" dirty="0">
                <a:cs typeface="Arial"/>
              </a:rPr>
              <a:t>A global </a:t>
            </a:r>
            <a:r>
              <a:rPr lang="en-US" sz="2000" dirty="0" smtClean="0">
                <a:cs typeface="Arial"/>
              </a:rPr>
              <a:t>organization—an </a:t>
            </a:r>
            <a:r>
              <a:rPr lang="en-US" sz="2000" dirty="0">
                <a:cs typeface="Arial"/>
              </a:rPr>
              <a:t>MNC that centralizes management and other decisions in the home country.</a:t>
            </a:r>
            <a:endParaRPr lang="en-US" sz="2800" dirty="0"/>
          </a:p>
          <a:p>
            <a:pPr lvl="1"/>
            <a:r>
              <a:rPr lang="en-US" sz="2000" dirty="0">
                <a:cs typeface="Arial"/>
              </a:rPr>
              <a:t>A transnational </a:t>
            </a:r>
            <a:r>
              <a:rPr lang="en-US" sz="2000" dirty="0" smtClean="0">
                <a:cs typeface="Arial"/>
              </a:rPr>
              <a:t>organization—an </a:t>
            </a:r>
            <a:r>
              <a:rPr lang="en-US" sz="2000" dirty="0">
                <a:cs typeface="Arial"/>
              </a:rPr>
              <a:t>MNC that has eliminated artificial geographical barriers</a:t>
            </a:r>
            <a:r>
              <a:rPr lang="en-US" sz="2000" dirty="0" smtClean="0">
                <a:cs typeface="Arial"/>
              </a:rPr>
              <a:t>.</a:t>
            </a:r>
            <a:endParaRPr lang="en-US" sz="2800" dirty="0"/>
          </a:p>
        </p:txBody>
      </p:sp>
    </p:spTree>
    <p:extLst>
      <p:ext uri="{BB962C8B-B14F-4D97-AF65-F5344CB8AC3E}">
        <p14:creationId xmlns:p14="http://schemas.microsoft.com/office/powerpoint/2010/main" val="4693942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4.3 </a:t>
            </a:r>
            <a:r>
              <a:rPr lang="en-US" sz="1800" b="0" dirty="0" smtClean="0"/>
              <a:t>(2 of 3)</a:t>
            </a:r>
            <a:endParaRPr lang="en-US" sz="1800" b="0" dirty="0"/>
          </a:p>
        </p:txBody>
      </p:sp>
      <p:sp>
        <p:nvSpPr>
          <p:cNvPr id="3" name="Content Placeholder 2"/>
          <p:cNvSpPr>
            <a:spLocks noGrp="1"/>
          </p:cNvSpPr>
          <p:nvPr>
            <p:ph idx="1"/>
          </p:nvPr>
        </p:nvSpPr>
        <p:spPr>
          <a:xfrm>
            <a:off x="457200" y="1613428"/>
            <a:ext cx="8229600" cy="4512735"/>
          </a:xfrm>
        </p:spPr>
        <p:txBody>
          <a:bodyPr/>
          <a:lstStyle/>
          <a:p>
            <a:pPr lvl="1"/>
            <a:r>
              <a:rPr lang="en-US" sz="2400" dirty="0" smtClean="0">
                <a:cs typeface="Arial"/>
              </a:rPr>
              <a:t>Global sourcing: </a:t>
            </a:r>
            <a:r>
              <a:rPr lang="en-US" sz="2400" dirty="0">
                <a:cs typeface="Arial"/>
              </a:rPr>
              <a:t>purchasing materials or labor from around the world wherever it is </a:t>
            </a:r>
            <a:r>
              <a:rPr lang="en-US" sz="2400" dirty="0" smtClean="0">
                <a:cs typeface="Arial"/>
              </a:rPr>
              <a:t>cheapest.</a:t>
            </a:r>
            <a:endParaRPr lang="en-US" sz="2800" dirty="0"/>
          </a:p>
          <a:p>
            <a:pPr lvl="1"/>
            <a:r>
              <a:rPr lang="en-US" sz="2400" dirty="0" smtClean="0">
                <a:cs typeface="Arial"/>
              </a:rPr>
              <a:t>Exporting: making products domestically and selling them abroad.</a:t>
            </a:r>
            <a:endParaRPr lang="en-US" sz="2800" dirty="0"/>
          </a:p>
          <a:p>
            <a:pPr lvl="1"/>
            <a:r>
              <a:rPr lang="en-US" sz="2400" dirty="0" smtClean="0">
                <a:cs typeface="Arial"/>
              </a:rPr>
              <a:t>Importing: acquiring </a:t>
            </a:r>
            <a:r>
              <a:rPr lang="en-US" sz="2400" dirty="0">
                <a:cs typeface="Arial"/>
              </a:rPr>
              <a:t>products made abroad and selling them </a:t>
            </a:r>
            <a:r>
              <a:rPr lang="en-US" sz="2400" dirty="0" smtClean="0">
                <a:cs typeface="Arial"/>
              </a:rPr>
              <a:t>domestically.</a:t>
            </a:r>
            <a:endParaRPr lang="en-US" sz="2800" dirty="0"/>
          </a:p>
          <a:p>
            <a:pPr lvl="1"/>
            <a:r>
              <a:rPr lang="en-US" sz="2400" dirty="0" smtClean="0">
                <a:cs typeface="Arial"/>
              </a:rPr>
              <a:t>Licensing: gives that organization the right to use the company’s brand name, technology, or product specifications.</a:t>
            </a:r>
            <a:endParaRPr lang="en-US" sz="2800" dirty="0"/>
          </a:p>
          <a:p>
            <a:pPr lvl="1"/>
            <a:r>
              <a:rPr lang="en-US" sz="2400" dirty="0" smtClean="0">
                <a:cs typeface="Arial"/>
              </a:rPr>
              <a:t>Franchising: </a:t>
            </a:r>
            <a:r>
              <a:rPr lang="en-US" sz="2400" dirty="0">
                <a:cs typeface="Arial"/>
              </a:rPr>
              <a:t>use another company’s name and operating methods</a:t>
            </a:r>
            <a:r>
              <a:rPr lang="en-US" sz="2400" dirty="0" smtClean="0">
                <a:cs typeface="Arial"/>
              </a:rPr>
              <a:t>.</a:t>
            </a:r>
            <a:endParaRPr lang="en-US" sz="2800" dirty="0"/>
          </a:p>
        </p:txBody>
      </p:sp>
    </p:spTree>
    <p:extLst>
      <p:ext uri="{BB962C8B-B14F-4D97-AF65-F5344CB8AC3E}">
        <p14:creationId xmlns:p14="http://schemas.microsoft.com/office/powerpoint/2010/main" val="6591242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4.3 </a:t>
            </a:r>
            <a:r>
              <a:rPr lang="en-US" sz="1800" b="0" dirty="0" smtClean="0"/>
              <a:t>(3 of 3)</a:t>
            </a:r>
            <a:endParaRPr lang="en-US" sz="1800" b="0" dirty="0"/>
          </a:p>
        </p:txBody>
      </p:sp>
      <p:sp>
        <p:nvSpPr>
          <p:cNvPr id="3" name="Content Placeholder 2"/>
          <p:cNvSpPr>
            <a:spLocks noGrp="1"/>
          </p:cNvSpPr>
          <p:nvPr>
            <p:ph idx="1"/>
          </p:nvPr>
        </p:nvSpPr>
        <p:spPr>
          <a:xfrm>
            <a:off x="457200" y="1613428"/>
            <a:ext cx="8229600" cy="4512735"/>
          </a:xfrm>
        </p:spPr>
        <p:txBody>
          <a:bodyPr/>
          <a:lstStyle/>
          <a:p>
            <a:pPr lvl="1"/>
            <a:r>
              <a:rPr lang="en-US" sz="2400" dirty="0" smtClean="0">
                <a:cs typeface="Arial"/>
              </a:rPr>
              <a:t>Global strategic alliance: partnership between an organization and foreign company partners</a:t>
            </a:r>
            <a:endParaRPr lang="en-US" sz="2800" dirty="0"/>
          </a:p>
          <a:p>
            <a:pPr lvl="1"/>
            <a:r>
              <a:rPr lang="en-US" sz="2400" dirty="0" smtClean="0">
                <a:cs typeface="Arial"/>
              </a:rPr>
              <a:t>Joint venture: a strategic alliance in which the partners agree to form a separate, independent organization for some business purpose</a:t>
            </a:r>
            <a:endParaRPr lang="en-US" sz="2800" dirty="0"/>
          </a:p>
          <a:p>
            <a:pPr lvl="1"/>
            <a:r>
              <a:rPr lang="en-US" sz="2400" dirty="0" smtClean="0">
                <a:cs typeface="Arial"/>
              </a:rPr>
              <a:t>Foreign subsidiary: direct investment in a foreign country that a company creates by establishing a separate and independent facility or office</a:t>
            </a:r>
            <a:endParaRPr lang="en-US" sz="2800" dirty="0"/>
          </a:p>
        </p:txBody>
      </p:sp>
    </p:spTree>
    <p:extLst>
      <p:ext uri="{BB962C8B-B14F-4D97-AF65-F5344CB8AC3E}">
        <p14:creationId xmlns:p14="http://schemas.microsoft.com/office/powerpoint/2010/main" val="8178896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22828"/>
          </a:xfrm>
        </p:spPr>
        <p:txBody>
          <a:bodyPr/>
          <a:lstStyle/>
          <a:p>
            <a:r>
              <a:rPr lang="en-US" dirty="0" smtClean="0"/>
              <a:t>Review Learning Objective 4.4 </a:t>
            </a:r>
            <a:r>
              <a:rPr lang="en-US" sz="1800" b="0" dirty="0" smtClean="0"/>
              <a:t>(1 of 2)</a:t>
            </a:r>
            <a:endParaRPr lang="en-US" sz="1800" b="0" dirty="0"/>
          </a:p>
        </p:txBody>
      </p:sp>
      <p:sp>
        <p:nvSpPr>
          <p:cNvPr id="3" name="Content Placeholder 2"/>
          <p:cNvSpPr>
            <a:spLocks noGrp="1"/>
          </p:cNvSpPr>
          <p:nvPr>
            <p:ph idx="1"/>
          </p:nvPr>
        </p:nvSpPr>
        <p:spPr>
          <a:xfrm>
            <a:off x="457200" y="1397700"/>
            <a:ext cx="8229600" cy="4850700"/>
          </a:xfrm>
        </p:spPr>
        <p:txBody>
          <a:bodyPr/>
          <a:lstStyle/>
          <a:p>
            <a:pPr eaLnBrk="0" hangingPunct="0"/>
            <a:r>
              <a:rPr lang="en-US" sz="2800" b="1" dirty="0">
                <a:cs typeface="Arial"/>
              </a:rPr>
              <a:t>Explain the relevance of the political/legal, economic, and cultural environments to global business.</a:t>
            </a:r>
          </a:p>
          <a:p>
            <a:pPr lvl="1"/>
            <a:r>
              <a:rPr lang="en-US" sz="2400" dirty="0">
                <a:cs typeface="Arial"/>
              </a:rPr>
              <a:t>The laws and political stability of a country are issues in the global political/legal environment with which managers must be familiar</a:t>
            </a:r>
            <a:endParaRPr lang="en-US" sz="2800" dirty="0"/>
          </a:p>
          <a:p>
            <a:pPr lvl="1"/>
            <a:r>
              <a:rPr lang="en-US" sz="2400" dirty="0">
                <a:cs typeface="Arial"/>
              </a:rPr>
              <a:t>Managers must be aware of a country’s economic issues such as currency exchange rates, inflation rates, and tax policies</a:t>
            </a:r>
            <a:r>
              <a:rPr lang="en-US" sz="2400" dirty="0" smtClean="0">
                <a:cs typeface="Arial"/>
              </a:rPr>
              <a:t>.</a:t>
            </a:r>
            <a:endParaRPr lang="en-US" sz="2800" dirty="0"/>
          </a:p>
        </p:txBody>
      </p:sp>
    </p:spTree>
    <p:extLst>
      <p:ext uri="{BB962C8B-B14F-4D97-AF65-F5344CB8AC3E}">
        <p14:creationId xmlns:p14="http://schemas.microsoft.com/office/powerpoint/2010/main" val="8617704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84052"/>
          </a:xfrm>
        </p:spPr>
        <p:txBody>
          <a:bodyPr/>
          <a:lstStyle/>
          <a:p>
            <a:r>
              <a:rPr lang="en-US" dirty="0" smtClean="0"/>
              <a:t>Review Learning Objective 4.4 </a:t>
            </a:r>
            <a:r>
              <a:rPr lang="en-US" sz="1800" b="0" dirty="0" smtClean="0"/>
              <a:t>(2 of 2)</a:t>
            </a:r>
            <a:endParaRPr lang="en-US" sz="1800" b="0" dirty="0"/>
          </a:p>
        </p:txBody>
      </p:sp>
      <p:sp>
        <p:nvSpPr>
          <p:cNvPr id="3" name="Content Placeholder 2"/>
          <p:cNvSpPr>
            <a:spLocks noGrp="1"/>
          </p:cNvSpPr>
          <p:nvPr>
            <p:ph idx="1"/>
          </p:nvPr>
        </p:nvSpPr>
        <p:spPr>
          <a:xfrm>
            <a:off x="457200" y="1600200"/>
            <a:ext cx="8229600" cy="4628450"/>
          </a:xfrm>
        </p:spPr>
        <p:txBody>
          <a:bodyPr/>
          <a:lstStyle/>
          <a:p>
            <a:pPr lvl="1"/>
            <a:r>
              <a:rPr lang="en-US" sz="2400" dirty="0">
                <a:cs typeface="Arial"/>
              </a:rPr>
              <a:t>Geert Hofstede identified five dimensions for assessing a country’s culture: individualism-collectivism, power distance, uncertainty avoidance, achievement-nurturing, and long-term/short-term orientation.</a:t>
            </a:r>
            <a:endParaRPr lang="en-US" sz="2800" dirty="0"/>
          </a:p>
          <a:p>
            <a:pPr lvl="1"/>
            <a:r>
              <a:rPr lang="en-US" sz="2400" dirty="0">
                <a:cs typeface="Arial"/>
              </a:rPr>
              <a:t>The GLOBE studies identified nine dimensions for assessing country cultures</a:t>
            </a:r>
            <a:r>
              <a:rPr lang="en-US" sz="2400" dirty="0" smtClean="0">
                <a:cs typeface="Arial"/>
              </a:rPr>
              <a:t>.</a:t>
            </a:r>
            <a:endParaRPr lang="en-US" sz="2800" dirty="0"/>
          </a:p>
        </p:txBody>
      </p:sp>
    </p:spTree>
    <p:extLst>
      <p:ext uri="{BB962C8B-B14F-4D97-AF65-F5344CB8AC3E}">
        <p14:creationId xmlns:p14="http://schemas.microsoft.com/office/powerpoint/2010/main" val="5522278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Regional Trading Alliances</a:t>
            </a:r>
            <a:endParaRPr lang="en-US" dirty="0"/>
          </a:p>
        </p:txBody>
      </p:sp>
      <p:sp>
        <p:nvSpPr>
          <p:cNvPr id="3" name="Content Placeholder 2"/>
          <p:cNvSpPr>
            <a:spLocks noGrp="1"/>
          </p:cNvSpPr>
          <p:nvPr>
            <p:ph idx="1"/>
          </p:nvPr>
        </p:nvSpPr>
        <p:spPr/>
        <p:txBody>
          <a:bodyPr/>
          <a:lstStyle/>
          <a:p>
            <a:r>
              <a:rPr lang="en-US" sz="2800" dirty="0" smtClean="0"/>
              <a:t>Global competition </a:t>
            </a:r>
            <a:r>
              <a:rPr lang="en-US" sz="2800" dirty="0"/>
              <a:t>and the global economy are shaped by regional trading </a:t>
            </a:r>
            <a:r>
              <a:rPr lang="en-US" sz="2800" dirty="0" smtClean="0"/>
              <a:t>agreements</a:t>
            </a:r>
            <a:r>
              <a:rPr lang="en-US" sz="2800" dirty="0"/>
              <a:t>, </a:t>
            </a:r>
            <a:r>
              <a:rPr lang="en-US" sz="2800" dirty="0" smtClean="0"/>
              <a:t>including:</a:t>
            </a:r>
          </a:p>
          <a:p>
            <a:pPr lvl="1"/>
            <a:r>
              <a:rPr lang="en-US" sz="2800" dirty="0" smtClean="0"/>
              <a:t>European </a:t>
            </a:r>
            <a:r>
              <a:rPr lang="en-US" sz="2800" dirty="0"/>
              <a:t>Union (EU</a:t>
            </a:r>
            <a:r>
              <a:rPr lang="en-US" sz="2800" dirty="0" smtClean="0"/>
              <a:t>)</a:t>
            </a:r>
          </a:p>
          <a:p>
            <a:pPr lvl="1"/>
            <a:r>
              <a:rPr lang="en-US" sz="2800" dirty="0" smtClean="0"/>
              <a:t>North </a:t>
            </a:r>
            <a:r>
              <a:rPr lang="en-US" sz="2800" dirty="0"/>
              <a:t>American Free Trade Agreement (NAFTA</a:t>
            </a:r>
            <a:r>
              <a:rPr lang="en-US" sz="2800" dirty="0" smtClean="0"/>
              <a:t>)</a:t>
            </a:r>
          </a:p>
          <a:p>
            <a:pPr lvl="1"/>
            <a:r>
              <a:rPr lang="en-US" sz="2800" dirty="0" smtClean="0"/>
              <a:t>Association </a:t>
            </a:r>
            <a:r>
              <a:rPr lang="en-US" sz="2800" dirty="0"/>
              <a:t>of Southeast Asian Nations (ASEAN</a:t>
            </a:r>
            <a:r>
              <a:rPr lang="en-US" sz="2800" dirty="0" smtClean="0"/>
              <a:t>)</a:t>
            </a:r>
          </a:p>
          <a:p>
            <a:pPr lvl="1"/>
            <a:r>
              <a:rPr lang="en-US" sz="2800" dirty="0" smtClean="0"/>
              <a:t>BRICS </a:t>
            </a:r>
            <a:endParaRPr lang="en-US" sz="2800" dirty="0"/>
          </a:p>
        </p:txBody>
      </p:sp>
    </p:spTree>
    <p:extLst>
      <p:ext uri="{BB962C8B-B14F-4D97-AF65-F5344CB8AC3E}">
        <p14:creationId xmlns:p14="http://schemas.microsoft.com/office/powerpoint/2010/main" val="1615334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European Union</a:t>
            </a:r>
            <a:endParaRPr lang="en-US" dirty="0"/>
          </a:p>
        </p:txBody>
      </p:sp>
      <p:sp>
        <p:nvSpPr>
          <p:cNvPr id="3" name="Content Placeholder 2"/>
          <p:cNvSpPr>
            <a:spLocks noGrp="1"/>
          </p:cNvSpPr>
          <p:nvPr>
            <p:ph idx="1"/>
          </p:nvPr>
        </p:nvSpPr>
        <p:spPr>
          <a:xfrm>
            <a:off x="457200" y="1312652"/>
            <a:ext cx="8229600" cy="4813511"/>
          </a:xfrm>
        </p:spPr>
        <p:txBody>
          <a:bodyPr/>
          <a:lstStyle/>
          <a:p>
            <a:r>
              <a:rPr lang="en-US" sz="2400" b="1" dirty="0" smtClean="0"/>
              <a:t>European Union (EU)</a:t>
            </a:r>
            <a:r>
              <a:rPr lang="en-US" sz="2400" dirty="0" smtClean="0"/>
              <a:t>: </a:t>
            </a:r>
            <a:r>
              <a:rPr lang="en-US" sz="2400" dirty="0"/>
              <a:t>a union of 28 democratic European nations created as a unified economic and trade entity with the </a:t>
            </a:r>
            <a:r>
              <a:rPr lang="en-US" sz="2400" b="1" dirty="0"/>
              <a:t>Euro </a:t>
            </a:r>
            <a:r>
              <a:rPr lang="en-US" sz="2400" dirty="0"/>
              <a:t>as</a:t>
            </a:r>
            <a:r>
              <a:rPr lang="en-US" sz="2400" b="1" dirty="0"/>
              <a:t> </a:t>
            </a:r>
            <a:r>
              <a:rPr lang="en-US" sz="2400" dirty="0"/>
              <a:t>a single common </a:t>
            </a:r>
            <a:r>
              <a:rPr lang="en-US" sz="2400" dirty="0" smtClean="0"/>
              <a:t>currency; 12 nations in 1992;</a:t>
            </a:r>
          </a:p>
          <a:p>
            <a:r>
              <a:rPr lang="en-US" sz="2400" dirty="0"/>
              <a:t>the primary motivation was to </a:t>
            </a:r>
            <a:r>
              <a:rPr lang="en-US" sz="2400" dirty="0" smtClean="0"/>
              <a:t>reassert the </a:t>
            </a:r>
            <a:r>
              <a:rPr lang="en-US" sz="2400" dirty="0"/>
              <a:t>region’s economic position against the United States and </a:t>
            </a:r>
            <a:r>
              <a:rPr lang="en-US" sz="2400" dirty="0" smtClean="0"/>
              <a:t>Japan;</a:t>
            </a:r>
          </a:p>
          <a:p>
            <a:r>
              <a:rPr lang="en-US" sz="2400" dirty="0"/>
              <a:t>membership covers a population base of more than half a billion </a:t>
            </a:r>
            <a:r>
              <a:rPr lang="en-US" sz="2400" dirty="0" smtClean="0"/>
              <a:t>people (7 </a:t>
            </a:r>
            <a:r>
              <a:rPr lang="en-US" sz="2400" dirty="0"/>
              <a:t>percent of the world population)24 and accounts for approximately 16 percent of </a:t>
            </a:r>
            <a:r>
              <a:rPr lang="en-US" sz="2400" dirty="0" smtClean="0"/>
              <a:t>the global trade.</a:t>
            </a:r>
          </a:p>
          <a:p>
            <a:endParaRPr lang="en-US" sz="2800" dirty="0" smtClean="0"/>
          </a:p>
        </p:txBody>
      </p:sp>
    </p:spTree>
    <p:extLst>
      <p:ext uri="{BB962C8B-B14F-4D97-AF65-F5344CB8AC3E}">
        <p14:creationId xmlns:p14="http://schemas.microsoft.com/office/powerpoint/2010/main" val="14997137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b="1" dirty="0" err="1"/>
              <a:t>Brexit</a:t>
            </a:r>
            <a:r>
              <a:rPr lang="en-US" b="1" dirty="0"/>
              <a:t> </a:t>
            </a:r>
            <a:endParaRPr lang="en-US" b="1" dirty="0" smtClean="0"/>
          </a:p>
          <a:p>
            <a:r>
              <a:rPr lang="en-US" sz="1800" dirty="0" smtClean="0"/>
              <a:t>In </a:t>
            </a:r>
            <a:r>
              <a:rPr lang="en-US" sz="1800" dirty="0"/>
              <a:t>June 2016, the citizens of the United </a:t>
            </a:r>
            <a:r>
              <a:rPr lang="en-US" sz="1800" dirty="0" smtClean="0"/>
              <a:t>Kingdom (U.K</a:t>
            </a:r>
            <a:r>
              <a:rPr lang="en-US" sz="1800" dirty="0"/>
              <a:t>.) voted to remove themselves from the EU because they felt that their </a:t>
            </a:r>
            <a:r>
              <a:rPr lang="en-US" sz="1800" dirty="0" smtClean="0"/>
              <a:t>needs and </a:t>
            </a:r>
            <a:r>
              <a:rPr lang="en-US" sz="1800" dirty="0"/>
              <a:t>interests were being shifted to the greater EU. </a:t>
            </a:r>
            <a:endParaRPr lang="en-US" sz="1800" dirty="0" smtClean="0"/>
          </a:p>
          <a:p>
            <a:r>
              <a:rPr lang="en-US" sz="1800" dirty="0" smtClean="0"/>
              <a:t>Conflicts </a:t>
            </a:r>
            <a:r>
              <a:rPr lang="en-US" sz="1800" dirty="0"/>
              <a:t>have arisen over </a:t>
            </a:r>
            <a:r>
              <a:rPr lang="en-US" sz="1800" dirty="0" smtClean="0"/>
              <a:t>immigration, legal</a:t>
            </a:r>
            <a:r>
              <a:rPr lang="en-US" sz="1800" dirty="0"/>
              <a:t>, and economic policies. </a:t>
            </a:r>
            <a:r>
              <a:rPr lang="en-US" sz="1800" dirty="0" smtClean="0"/>
              <a:t>Conflicts </a:t>
            </a:r>
            <a:r>
              <a:rPr lang="en-US" sz="1800" dirty="0"/>
              <a:t>have arisen over immigration</a:t>
            </a:r>
            <a:r>
              <a:rPr lang="en-US" sz="1800" dirty="0" smtClean="0"/>
              <a:t>,  legal</a:t>
            </a:r>
            <a:r>
              <a:rPr lang="en-US" sz="1800" dirty="0"/>
              <a:t>, and economic policies</a:t>
            </a:r>
            <a:r>
              <a:rPr lang="en-US" sz="1800" dirty="0" smtClean="0"/>
              <a:t>.</a:t>
            </a:r>
          </a:p>
          <a:p>
            <a:pPr marL="0" indent="0">
              <a:buNone/>
            </a:pPr>
            <a:r>
              <a:rPr lang="en-US" sz="1800" b="1" dirty="0" smtClean="0"/>
              <a:t>EURO </a:t>
            </a:r>
          </a:p>
          <a:p>
            <a:r>
              <a:rPr lang="en-US" sz="1800" dirty="0"/>
              <a:t>Another step toward full </a:t>
            </a:r>
            <a:r>
              <a:rPr lang="en-US" sz="1800" dirty="0" smtClean="0"/>
              <a:t>unification </a:t>
            </a:r>
            <a:r>
              <a:rPr lang="en-US" sz="1800" dirty="0"/>
              <a:t>occurred when the common European </a:t>
            </a:r>
            <a:r>
              <a:rPr lang="en-US" sz="1800" dirty="0" smtClean="0"/>
              <a:t>currency, the </a:t>
            </a:r>
            <a:r>
              <a:rPr lang="en-US" sz="1800" b="1" dirty="0"/>
              <a:t>euro</a:t>
            </a:r>
            <a:r>
              <a:rPr lang="en-US" sz="1800" dirty="0"/>
              <a:t>, was adopted</a:t>
            </a:r>
            <a:r>
              <a:rPr lang="en-US" sz="1800" dirty="0" smtClean="0"/>
              <a:t>.</a:t>
            </a:r>
          </a:p>
          <a:p>
            <a:r>
              <a:rPr lang="en-US" sz="1800" dirty="0"/>
              <a:t>The euro is currently in use in 18 of the 28 </a:t>
            </a:r>
            <a:r>
              <a:rPr lang="en-US" sz="1800" dirty="0" smtClean="0"/>
              <a:t>member states</a:t>
            </a:r>
            <a:r>
              <a:rPr lang="en-US" sz="1800" dirty="0"/>
              <a:t>, and all new member countries must adopt the </a:t>
            </a:r>
            <a:r>
              <a:rPr lang="en-US" sz="1800" dirty="0" smtClean="0"/>
              <a:t>euro.</a:t>
            </a:r>
          </a:p>
          <a:p>
            <a:r>
              <a:rPr lang="en-US" sz="1800" dirty="0" smtClean="0"/>
              <a:t>The </a:t>
            </a:r>
            <a:r>
              <a:rPr lang="en-US" sz="1800" dirty="0"/>
              <a:t>so-called Lisbon Treaty (or Reform Treaty), </a:t>
            </a:r>
            <a:r>
              <a:rPr lang="en-US" sz="1800" dirty="0" smtClean="0"/>
              <a:t>which was </a:t>
            </a:r>
            <a:r>
              <a:rPr lang="en-US" sz="1800" dirty="0" err="1" smtClean="0"/>
              <a:t>ratifed</a:t>
            </a:r>
            <a:r>
              <a:rPr lang="en-US" sz="1800" dirty="0" smtClean="0"/>
              <a:t> </a:t>
            </a:r>
            <a:r>
              <a:rPr lang="en-US" sz="1800" dirty="0"/>
              <a:t>by all 28 member states, provides the EU with a common legal </a:t>
            </a:r>
            <a:r>
              <a:rPr lang="en-US" sz="1800" dirty="0" smtClean="0"/>
              <a:t>framework and </a:t>
            </a:r>
            <a:r>
              <a:rPr lang="en-US" sz="1800" dirty="0"/>
              <a:t>the tools to meet the challenges of a changing world, including climatic </a:t>
            </a:r>
            <a:r>
              <a:rPr lang="en-US" sz="1800" dirty="0" smtClean="0"/>
              <a:t>and demographic </a:t>
            </a:r>
            <a:r>
              <a:rPr lang="en-US" sz="1800" dirty="0"/>
              <a:t>changes, globalization, security, and energy</a:t>
            </a:r>
          </a:p>
        </p:txBody>
      </p:sp>
    </p:spTree>
    <p:extLst>
      <p:ext uri="{BB962C8B-B14F-4D97-AF65-F5344CB8AC3E}">
        <p14:creationId xmlns:p14="http://schemas.microsoft.com/office/powerpoint/2010/main" val="1364427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4-1</a:t>
            </a:r>
            <a:br>
              <a:rPr lang="en-US" dirty="0" smtClean="0"/>
            </a:br>
            <a:r>
              <a:rPr lang="en-US" dirty="0" smtClean="0"/>
              <a:t>European Union Map</a:t>
            </a:r>
            <a:endParaRPr lang="en-US" dirty="0"/>
          </a:p>
        </p:txBody>
      </p:sp>
      <p:pic>
        <p:nvPicPr>
          <p:cNvPr id="6" name="Picture 5" descr="European Union Map shows union of 28 European nations namely &#10;1. Portugal&#10;2. Spain&#10;3. Andorra&#10;4. Italy&#10;5. France&#10;6. Luxembourg&#10;7. Belgium&#10;8. United Kingdom&#10;9. Ireland&#10;10. Denmark&#10;11. Netherlands&#10;12. Germany&#10;13. Poland&#10;14. Czech Rep&#10;15. Slovakia&#10;16. Austria&#10;17. Hungary&#10;18. Slovenia&#10;19. Croatia&#10;20. Romania&#10;21. Bulgaria&#10;22. Greece&#10;23. Cyprus&#10;24. Sweden&#10;25. Finland&#10;26. Estonia&#10;27. Latvia&#10;28. Lithuania&#10;&#10;The countries that applied for membership to join European Union are:&#10;1. Bosnia-Herzegovina &#10;2. Serbia&#10;3. Montenegro&#10;4. Albania &#10;5. Macedonia&#10;6. Turkey &#10;7. Iceland."/>
          <p:cNvPicPr>
            <a:picLocks noChangeAspect="1"/>
          </p:cNvPicPr>
          <p:nvPr/>
        </p:nvPicPr>
        <p:blipFill>
          <a:blip r:embed="rId3" cstate="print"/>
          <a:stretch>
            <a:fillRect/>
          </a:stretch>
        </p:blipFill>
        <p:spPr>
          <a:xfrm>
            <a:off x="282923" y="1330279"/>
            <a:ext cx="8578154" cy="4656713"/>
          </a:xfrm>
          <a:prstGeom prst="rect">
            <a:avLst/>
          </a:prstGeom>
        </p:spPr>
      </p:pic>
      <p:sp>
        <p:nvSpPr>
          <p:cNvPr id="3" name="Text Placeholder 2"/>
          <p:cNvSpPr>
            <a:spLocks noGrp="1"/>
          </p:cNvSpPr>
          <p:nvPr>
            <p:ph type="body" sz="quarter" idx="13"/>
          </p:nvPr>
        </p:nvSpPr>
        <p:spPr/>
        <p:txBody>
          <a:bodyPr/>
          <a:lstStyle/>
          <a:p>
            <a:r>
              <a:rPr lang="en-US" sz="1600" dirty="0" smtClean="0"/>
              <a:t>Exhibit 4-1 </a:t>
            </a:r>
            <a:r>
              <a:rPr lang="en-US" sz="1600" dirty="0"/>
              <a:t>shows the </a:t>
            </a:r>
            <a:r>
              <a:rPr lang="en-US" sz="1600" dirty="0" smtClean="0"/>
              <a:t>members of the European Union.</a:t>
            </a:r>
            <a:endParaRPr lang="en-US" sz="1600" dirty="0"/>
          </a:p>
        </p:txBody>
      </p:sp>
    </p:spTree>
    <p:extLst>
      <p:ext uri="{BB962C8B-B14F-4D97-AF65-F5344CB8AC3E}">
        <p14:creationId xmlns:p14="http://schemas.microsoft.com/office/powerpoint/2010/main" val="1830057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North American Free Trade Agreement (NAFTA)</a:t>
            </a:r>
            <a:endParaRPr lang="en-US" dirty="0"/>
          </a:p>
        </p:txBody>
      </p:sp>
      <p:sp>
        <p:nvSpPr>
          <p:cNvPr id="3" name="Content Placeholder 2"/>
          <p:cNvSpPr>
            <a:spLocks noGrp="1"/>
          </p:cNvSpPr>
          <p:nvPr>
            <p:ph idx="1"/>
          </p:nvPr>
        </p:nvSpPr>
        <p:spPr/>
        <p:txBody>
          <a:bodyPr/>
          <a:lstStyle/>
          <a:p>
            <a:r>
              <a:rPr lang="en-US" sz="2200" b="1" dirty="0" smtClean="0"/>
              <a:t>North American Free Trade Agreement (NAFTA)</a:t>
            </a:r>
            <a:r>
              <a:rPr lang="en-US" sz="2200" dirty="0" smtClean="0"/>
              <a:t>: </a:t>
            </a:r>
            <a:r>
              <a:rPr lang="en-US" sz="2200" dirty="0"/>
              <a:t>a</a:t>
            </a:r>
            <a:r>
              <a:rPr lang="en-US" sz="2200" dirty="0" smtClean="0"/>
              <a:t>n agreement </a:t>
            </a:r>
            <a:r>
              <a:rPr lang="en-US" sz="2200" dirty="0"/>
              <a:t>among the Mexican, Canadian, and U.S. governments in which </a:t>
            </a:r>
            <a:r>
              <a:rPr lang="en-US" sz="2200" dirty="0" smtClean="0"/>
              <a:t>barriers to </a:t>
            </a:r>
            <a:r>
              <a:rPr lang="en-US" sz="2200" dirty="0"/>
              <a:t>trade have been </a:t>
            </a:r>
            <a:r>
              <a:rPr lang="en-US" sz="2200" dirty="0" smtClean="0"/>
              <a:t>eliminated.  In 1992;</a:t>
            </a:r>
          </a:p>
          <a:p>
            <a:r>
              <a:rPr lang="en-US" sz="2200" dirty="0"/>
              <a:t>It’s the </a:t>
            </a:r>
            <a:r>
              <a:rPr lang="en-US" sz="2200" dirty="0" smtClean="0"/>
              <a:t>second largest trade </a:t>
            </a:r>
            <a:r>
              <a:rPr lang="en-US" sz="2200" dirty="0"/>
              <a:t>alliance in the world in terms of combined gross domestic product (GDP) </a:t>
            </a:r>
            <a:r>
              <a:rPr lang="en-US" sz="2200" dirty="0" smtClean="0"/>
              <a:t>of its members.</a:t>
            </a:r>
          </a:p>
          <a:p>
            <a:pPr marL="0" indent="0">
              <a:buNone/>
            </a:pPr>
            <a:r>
              <a:rPr lang="en-US" sz="2200" b="1" dirty="0" smtClean="0"/>
              <a:t>U.S</a:t>
            </a:r>
            <a:r>
              <a:rPr lang="en-US" sz="2200" b="1" dirty="0"/>
              <a:t>.–Central America </a:t>
            </a:r>
            <a:r>
              <a:rPr lang="en-US" sz="2200" b="1" dirty="0" smtClean="0"/>
              <a:t>Free Trade </a:t>
            </a:r>
            <a:r>
              <a:rPr lang="en-US" sz="2200" b="1" dirty="0"/>
              <a:t>Agreement (CAFTA-DR), </a:t>
            </a:r>
            <a:endParaRPr lang="en-US" sz="2200" b="1" dirty="0" smtClean="0"/>
          </a:p>
          <a:p>
            <a:r>
              <a:rPr lang="en-US" sz="2200" dirty="0" smtClean="0"/>
              <a:t>promotes </a:t>
            </a:r>
            <a:r>
              <a:rPr lang="en-US" sz="2200" dirty="0"/>
              <a:t>trade liberalization between the United </a:t>
            </a:r>
            <a:r>
              <a:rPr lang="en-US" sz="2200" dirty="0" smtClean="0"/>
              <a:t>States </a:t>
            </a:r>
            <a:r>
              <a:rPr lang="es-ES" sz="2200" dirty="0" smtClean="0"/>
              <a:t>and </a:t>
            </a:r>
            <a:r>
              <a:rPr lang="es-ES" sz="2200" dirty="0"/>
              <a:t>ve Central American </a:t>
            </a:r>
            <a:r>
              <a:rPr lang="es-ES" sz="2200" dirty="0" err="1"/>
              <a:t>countries</a:t>
            </a:r>
            <a:r>
              <a:rPr lang="es-ES" sz="2200" dirty="0"/>
              <a:t>: Costa Rica, El Salvador, Guatemala, Honduras, </a:t>
            </a:r>
            <a:r>
              <a:rPr lang="es-ES" sz="2200" dirty="0" smtClean="0"/>
              <a:t>and </a:t>
            </a:r>
            <a:r>
              <a:rPr lang="en-US" sz="2200" dirty="0" smtClean="0"/>
              <a:t>Nicaragua </a:t>
            </a:r>
            <a:r>
              <a:rPr lang="en-US" sz="2200" dirty="0"/>
              <a:t>as well as the Dominican Republic</a:t>
            </a:r>
          </a:p>
        </p:txBody>
      </p:sp>
    </p:spTree>
    <p:extLst>
      <p:ext uri="{BB962C8B-B14F-4D97-AF65-F5344CB8AC3E}">
        <p14:creationId xmlns:p14="http://schemas.microsoft.com/office/powerpoint/2010/main" val="130289187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17743</TotalTime>
  <Words>7217</Words>
  <Application>Microsoft Office PowerPoint</Application>
  <PresentationFormat>On-screen Show (4:3)</PresentationFormat>
  <Paragraphs>344</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Gill Sans MT</vt:lpstr>
      <vt:lpstr>Times New Roman</vt:lpstr>
      <vt:lpstr>Verdana</vt:lpstr>
      <vt:lpstr>Wingdings</vt:lpstr>
      <vt:lpstr>508 Lecture</vt:lpstr>
      <vt:lpstr>Management</vt:lpstr>
      <vt:lpstr>Learning Objectives</vt:lpstr>
      <vt:lpstr>What’s Your Global Perspective?</vt:lpstr>
      <vt:lpstr>Three Possible Global Attitudes</vt:lpstr>
      <vt:lpstr>Regional Trading Alliances</vt:lpstr>
      <vt:lpstr>The European Union</vt:lpstr>
      <vt:lpstr>PowerPoint Presentation</vt:lpstr>
      <vt:lpstr>Exhibit 4-1 European Union Map</vt:lpstr>
      <vt:lpstr>North American Free Trade Agreement (NAFTA)</vt:lpstr>
      <vt:lpstr>Association of Southeast Asian Nations (ASEAN)</vt:lpstr>
      <vt:lpstr>Exhibit 4-2 ASEAN Map</vt:lpstr>
      <vt:lpstr>Other Trade Alliances</vt:lpstr>
      <vt:lpstr>PowerPoint Presentation</vt:lpstr>
      <vt:lpstr>Exhibit 4-3 TPP Map</vt:lpstr>
      <vt:lpstr>Global trade Mechanism </vt:lpstr>
      <vt:lpstr>Global Trade Mechanisms</vt:lpstr>
      <vt:lpstr>World Trade Organization</vt:lpstr>
      <vt:lpstr>International Monetary Fund and World Bank Group</vt:lpstr>
      <vt:lpstr>Organization for Economic Cooperation and Development</vt:lpstr>
      <vt:lpstr>How Organizations Go International (1 of 2)</vt:lpstr>
      <vt:lpstr>How Organizations Go International (2 of 2)</vt:lpstr>
      <vt:lpstr>Exhibit 4-4 How Organizations Go Global</vt:lpstr>
      <vt:lpstr>Going Global: Exporting and Importing</vt:lpstr>
      <vt:lpstr>Going Global: Licensing and Franchising</vt:lpstr>
      <vt:lpstr>Going Global: Strategic Alliances and Joint Ventures</vt:lpstr>
      <vt:lpstr>Going Global: Foreign Subsidiary</vt:lpstr>
      <vt:lpstr>Managing in a Global Environment</vt:lpstr>
      <vt:lpstr>Political/Legal Environment</vt:lpstr>
      <vt:lpstr>Economic Environment</vt:lpstr>
      <vt:lpstr>Cultural Environment</vt:lpstr>
      <vt:lpstr>Exhibit 4-5 What Are Americans Like?</vt:lpstr>
      <vt:lpstr>Exhibit 4-6 Hofstede’s Five Dimensions of National Culture</vt:lpstr>
      <vt:lpstr>Global Leadership and Organizational Behavior Effectiveness (GLOBE)</vt:lpstr>
      <vt:lpstr>Global Management in Today’s World (1 of 2)</vt:lpstr>
      <vt:lpstr>Global Management in Today’s World (2 of 2)</vt:lpstr>
      <vt:lpstr>Exhibit 4-7 A Global Mind-Set</vt:lpstr>
      <vt:lpstr>Review Learning Objective 4.1</vt:lpstr>
      <vt:lpstr>Review Learning Objective 4.2 (1 of 2)</vt:lpstr>
      <vt:lpstr>Review Learning Objective 4.2 (2 of 2)</vt:lpstr>
      <vt:lpstr>Review Learning Objective 4.3 (1 of 3)</vt:lpstr>
      <vt:lpstr>Review Learning Objective 4.3 (2 of 3)</vt:lpstr>
      <vt:lpstr>Review Learning Objective 4.3 (3 of 3)</vt:lpstr>
      <vt:lpstr>Review Learning Objective 4.4 (1 of 2)</vt:lpstr>
      <vt:lpstr>Review Learning Objective 4.4 (2 of 2)</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4: Managing in a Global Environment</dc:subject>
  <dc:creator>Stephen P. Robbins and Mary Coulter</dc:creator>
  <cp:keywords>Management</cp:keywords>
  <dc:description/>
  <cp:lastModifiedBy>user</cp:lastModifiedBy>
  <cp:revision>687</cp:revision>
  <dcterms:created xsi:type="dcterms:W3CDTF">2014-07-14T20:04:21Z</dcterms:created>
  <dcterms:modified xsi:type="dcterms:W3CDTF">2025-03-10T07:13:49Z</dcterms:modified>
  <cp:category/>
</cp:coreProperties>
</file>