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406" r:id="rId2"/>
    <p:sldId id="349" r:id="rId3"/>
    <p:sldId id="350" r:id="rId4"/>
    <p:sldId id="353" r:id="rId5"/>
    <p:sldId id="354" r:id="rId6"/>
    <p:sldId id="351" r:id="rId7"/>
    <p:sldId id="405" r:id="rId8"/>
    <p:sldId id="358" r:id="rId9"/>
    <p:sldId id="360" r:id="rId10"/>
    <p:sldId id="361" r:id="rId11"/>
    <p:sldId id="362" r:id="rId12"/>
    <p:sldId id="364" r:id="rId13"/>
    <p:sldId id="365" r:id="rId14"/>
    <p:sldId id="366" r:id="rId15"/>
    <p:sldId id="367" r:id="rId16"/>
    <p:sldId id="368" r:id="rId17"/>
    <p:sldId id="369" r:id="rId18"/>
    <p:sldId id="396"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87" r:id="rId35"/>
    <p:sldId id="386" r:id="rId36"/>
    <p:sldId id="388" r:id="rId37"/>
    <p:sldId id="389" r:id="rId38"/>
    <p:sldId id="390" r:id="rId39"/>
    <p:sldId id="391" r:id="rId40"/>
    <p:sldId id="392" r:id="rId41"/>
    <p:sldId id="393" r:id="rId42"/>
    <p:sldId id="394" r:id="rId43"/>
    <p:sldId id="395" r:id="rId44"/>
    <p:sldId id="397" r:id="rId45"/>
    <p:sldId id="398" r:id="rId46"/>
    <p:sldId id="399" r:id="rId47"/>
    <p:sldId id="400" r:id="rId48"/>
    <p:sldId id="401" r:id="rId49"/>
    <p:sldId id="403" r:id="rId50"/>
    <p:sldId id="402" r:id="rId51"/>
    <p:sldId id="40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87136" autoAdjust="0"/>
  </p:normalViewPr>
  <p:slideViewPr>
    <p:cSldViewPr>
      <p:cViewPr>
        <p:scale>
          <a:sx n="100" d="100"/>
          <a:sy n="100" d="100"/>
        </p:scale>
        <p:origin x="-1860" y="-72"/>
      </p:cViewPr>
      <p:guideLst>
        <p:guide orient="horz" pos="2160"/>
        <p:guide pos="2880"/>
      </p:guideLst>
    </p:cSldViewPr>
  </p:slideViewPr>
  <p:outlineViewPr>
    <p:cViewPr>
      <p:scale>
        <a:sx n="33" d="100"/>
        <a:sy n="33" d="100"/>
      </p:scale>
      <p:origin x="0" y="2455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25-Mar-17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25-Mar-17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last step in the decision-making process involves evaluating the outcome or result of the decision to see whether the problem was resolved. If the evaluation shows that the problem still exists, then the manager needs to assess what went wrong. Was the problem incorrectly defined? Were errors made when evaluating alternatives? Was the right alternative selected but poorly implemented? The answers might lead you to redo an earlier step or might even require starting the whole process over.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49360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Although everyone in an organization makes decisions, decision-making is particularly important to managers. As Exhibit 2-5 shows, it’s part of all four managerial functions. In fact, that’s why we say that decision-making is the essence of management. And that’s why managers—when they plan, organize, lead, and control—are called </a:t>
            </a:r>
            <a:r>
              <a:rPr lang="en-US" i="1" dirty="0" smtClean="0">
                <a:cs typeface="Arial" charset="0"/>
              </a:rPr>
              <a:t>decision makers</a:t>
            </a:r>
            <a:r>
              <a:rPr lang="en-US" dirty="0" smtClean="0">
                <a:cs typeface="Arial" charset="0"/>
              </a:rPr>
              <a: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1994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We assume that managers will use </a:t>
            </a:r>
            <a:r>
              <a:rPr lang="en-US" b="1" dirty="0" smtClean="0">
                <a:cs typeface="Arial" charset="0"/>
              </a:rPr>
              <a:t>rational decision</a:t>
            </a:r>
            <a:r>
              <a:rPr lang="en-US" sz="1200" kern="1200" dirty="0" smtClean="0">
                <a:solidFill>
                  <a:schemeClr val="tx1"/>
                </a:solidFill>
                <a:latin typeface="+mn-lt"/>
                <a:ea typeface="+mn-ea"/>
                <a:cs typeface="+mn-cs"/>
              </a:rPr>
              <a:t>-</a:t>
            </a:r>
            <a:r>
              <a:rPr lang="en-US" b="1" dirty="0" smtClean="0">
                <a:cs typeface="Arial" charset="0"/>
              </a:rPr>
              <a:t>making</a:t>
            </a:r>
            <a:r>
              <a:rPr lang="en-US" dirty="0" smtClean="0">
                <a:cs typeface="Arial" charset="0"/>
              </a:rPr>
              <a:t>; that is, they’ll make logical and consistent choices to maximize value. After all, managers have all sorts of tools and techniques to help them be rational decision makers. Managers aren’t always rational. What does it mean to be a “rational” decision maker? A rational decision maker would be fully objective and logical. The problem faced would be clear and unambiguous, and the decision maker would have a clear and specific goal and know all possible alternatives and consequences. Finally, making decisions rationally would consistently lead to selecting the alternative that maximizes the likelihood of achieving that goal.</a:t>
            </a:r>
          </a:p>
          <a:p>
            <a:pPr eaLnBrk="1" hangingPunct="1"/>
            <a:endParaRPr lang="en-US" dirty="0" smtClean="0">
              <a:cs typeface="Arial" charset="0"/>
            </a:endParaRPr>
          </a:p>
          <a:p>
            <a:r>
              <a:rPr lang="en-US" sz="1200" b="0" i="0" u="none" strike="noStrike" kern="1200" baseline="0" dirty="0" smtClean="0">
                <a:solidFill>
                  <a:schemeClr val="tx1"/>
                </a:solidFill>
                <a:latin typeface="+mn-lt"/>
                <a:ea typeface="+mn-ea"/>
                <a:cs typeface="+mn-cs"/>
              </a:rPr>
              <a:t> These assumptions apply to any decision—personal or managerial. However, for managerial decision making, we need to add one additional assumption—decisions are made in the best interests of the organization. These assumptions of rationality aren’t very realistic and managers don’t always act rationally, but the next concept can help explain how most decisions get made in organizations.</a:t>
            </a:r>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683006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more realistic approach to describing how managers make decisions is the concept of </a:t>
            </a:r>
            <a:r>
              <a:rPr lang="en-US" b="1" dirty="0" smtClean="0">
                <a:cs typeface="Arial" charset="0"/>
              </a:rPr>
              <a:t>bounded rationality</a:t>
            </a:r>
            <a:r>
              <a:rPr lang="en-US" dirty="0" smtClean="0">
                <a:cs typeface="Arial" charset="0"/>
              </a:rPr>
              <a:t>, which says that managers make decisions rationally, but are limited (bounded) by their ability to process information. Because they can’t possibly analyze all information on all alternatives, managers </a:t>
            </a:r>
            <a:r>
              <a:rPr lang="en-US" b="1" dirty="0" smtClean="0">
                <a:cs typeface="Arial" charset="0"/>
              </a:rPr>
              <a:t>satisfice</a:t>
            </a:r>
            <a:r>
              <a:rPr lang="en-US" dirty="0" smtClean="0">
                <a:cs typeface="Arial" charset="0"/>
              </a:rPr>
              <a:t>, rather than maximize. That is, they accept solutions that are “good enough.” They’re being rational within the limits (bounds) of their ability to process information.</a:t>
            </a:r>
          </a:p>
          <a:p>
            <a:pPr eaLnBrk="1" hangingPunct="1"/>
            <a:endParaRPr lang="en-US" dirty="0" smtClean="0">
              <a:cs typeface="Arial" charset="0"/>
            </a:endParaRPr>
          </a:p>
          <a:p>
            <a:pPr eaLnBrk="1" hangingPunct="1"/>
            <a:r>
              <a:rPr lang="en-US" dirty="0" smtClean="0">
                <a:cs typeface="Arial" charset="0"/>
              </a:rPr>
              <a:t>However, keep in mind that their decision-making is also likely influenced by the organization’s culture, internal politics, power considerations, and by a phenomenon called </a:t>
            </a:r>
            <a:r>
              <a:rPr lang="en-US" b="1" dirty="0" smtClean="0">
                <a:cs typeface="Arial" charset="0"/>
              </a:rPr>
              <a:t>escalation of commitment</a:t>
            </a:r>
            <a:r>
              <a:rPr lang="en-US" dirty="0" smtClean="0">
                <a:cs typeface="Arial" charset="0"/>
              </a:rPr>
              <a:t>, an increased commitment to a previous decision despite evidence that it may have been wrong.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27556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What is </a:t>
            </a:r>
            <a:r>
              <a:rPr lang="en-US" b="1" dirty="0" smtClean="0">
                <a:cs typeface="Arial" charset="0"/>
              </a:rPr>
              <a:t>intuitive decision</a:t>
            </a:r>
            <a:r>
              <a:rPr lang="en-US" sz="1200" kern="1200" dirty="0" smtClean="0">
                <a:solidFill>
                  <a:schemeClr val="tx1"/>
                </a:solidFill>
                <a:latin typeface="+mn-lt"/>
                <a:ea typeface="+mn-ea"/>
                <a:cs typeface="+mn-cs"/>
              </a:rPr>
              <a:t>-</a:t>
            </a:r>
            <a:r>
              <a:rPr lang="en-US" b="1" dirty="0" smtClean="0">
                <a:cs typeface="Arial" charset="0"/>
              </a:rPr>
              <a:t>making</a:t>
            </a:r>
            <a:r>
              <a:rPr lang="en-US" dirty="0" smtClean="0">
                <a:cs typeface="Arial" charset="0"/>
              </a:rPr>
              <a:t>? It’s making decisions on the basis of experience, feelings, and accumulated judgment. Researchers studying managers’ use of intuitive decision-making have identified five different aspects of intuition, which are described in Exhibit 2-6.</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481414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Researchers studying managers’ use of intuitive decision making have identified five different aspects of intuition.</a:t>
            </a:r>
          </a:p>
          <a:p>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Based on L. A. Burke and M. K. Miller, “Taking the Mystery Out of Intuitive Decision Making,” </a:t>
            </a:r>
            <a:r>
              <a:rPr lang="en-US" sz="1200" i="1" kern="1200" dirty="0" smtClean="0">
                <a:solidFill>
                  <a:schemeClr val="tx1"/>
                </a:solidFill>
                <a:effectLst/>
                <a:latin typeface="+mn-lt"/>
                <a:ea typeface="+mn-ea"/>
                <a:cs typeface="+mn-cs"/>
              </a:rPr>
              <a:t>Academy of Management Executive</a:t>
            </a:r>
            <a:r>
              <a:rPr lang="en-US" sz="1200" kern="1200" dirty="0" smtClean="0">
                <a:solidFill>
                  <a:schemeClr val="tx1"/>
                </a:solidFill>
                <a:effectLst/>
                <a:latin typeface="+mn-lt"/>
                <a:ea typeface="+mn-ea"/>
                <a:cs typeface="+mn-cs"/>
              </a:rPr>
              <a:t>, October 1999, pp. 91–99.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089654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“Any decision-making process is likely to be enhanced through the use of relevant and reliable evidence, whether it’s buying someone a birthday present or wondering which new washing machine to buy.” That’s the premise behind </a:t>
            </a:r>
            <a:r>
              <a:rPr lang="en-US" b="1" dirty="0" smtClean="0">
                <a:cs typeface="Arial" charset="0"/>
              </a:rPr>
              <a:t>evidence-based management (EBMgt)</a:t>
            </a:r>
            <a:r>
              <a:rPr lang="en-US" dirty="0" smtClean="0">
                <a:cs typeface="Arial" charset="0"/>
              </a:rPr>
              <a:t>, the “systematic use of the best available evidence to improve management practice.</a:t>
            </a:r>
          </a:p>
          <a:p>
            <a:pPr eaLnBrk="1" hangingPunct="1"/>
            <a:endParaRPr lang="en-US" dirty="0" smtClean="0">
              <a:cs typeface="Arial" charset="0"/>
            </a:endParaRPr>
          </a:p>
          <a:p>
            <a:pPr eaLnBrk="1" hangingPunct="1"/>
            <a:r>
              <a:rPr lang="en-US" dirty="0" smtClean="0">
                <a:cs typeface="Arial" charset="0"/>
              </a:rPr>
              <a:t>EBMgt is quite relevant to managerial decision-making. The four essential elements of EBMgt are the decision maker’s expertise and judgment; external evidence that’s been evaluated by the decision maker; opinions, preferences, and values of those who have a stake in the decision; and relevant organizational (internal) factors such as context, circumstances, and organizational members.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886388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Some problems are straightforward. The decision maker’s goal is clear, the problem is familiar, and information about the problem is easily defined and complete. Such situations are called </a:t>
            </a:r>
            <a:r>
              <a:rPr lang="en-US" b="1" dirty="0" smtClean="0">
                <a:cs typeface="Arial" charset="0"/>
              </a:rPr>
              <a:t>structured problems </a:t>
            </a:r>
            <a:r>
              <a:rPr lang="en-US" dirty="0" smtClean="0">
                <a:cs typeface="Arial" charset="0"/>
              </a:rPr>
              <a:t>because they’re straightforward, familiar, and easily defined. Because it’s not an unusual occurrence, there’s probably some standardized routine for handling it. This is what we call a </a:t>
            </a:r>
            <a:r>
              <a:rPr lang="en-US" b="1" dirty="0" smtClean="0">
                <a:cs typeface="Arial" charset="0"/>
              </a:rPr>
              <a:t>programmed decision</a:t>
            </a:r>
            <a:r>
              <a:rPr lang="en-US" dirty="0" smtClean="0">
                <a:cs typeface="Arial" charset="0"/>
              </a:rPr>
              <a:t>, a</a:t>
            </a:r>
          </a:p>
          <a:p>
            <a:pPr eaLnBrk="1" hangingPunct="1"/>
            <a:r>
              <a:rPr lang="en-US" dirty="0" smtClean="0">
                <a:cs typeface="Arial" charset="0"/>
              </a:rPr>
              <a:t>repetitive decision that can be handled by a routine approach. Because the problem is structured, the manager doesn’t have to go to the trouble and expense of going through an involved decision process. The “develop-the-alternatives” stage of the decision-making process either doesn’t exist or is given little attention. Why? Because once the structured problem is defined, the solution is usually self-evident or at least reduced to a few alternatives that are familiar and have proved successful in the past.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139801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a:t>
            </a:r>
            <a:r>
              <a:rPr lang="en-US" b="1" dirty="0" smtClean="0">
                <a:cs typeface="Arial" charset="0"/>
              </a:rPr>
              <a:t>procedure </a:t>
            </a:r>
            <a:r>
              <a:rPr lang="en-US" dirty="0" smtClean="0">
                <a:cs typeface="Arial" charset="0"/>
              </a:rPr>
              <a:t>is a series of sequential steps a manager uses to respond to a structured problem. The only difficulty is identifying the problem. Once it’s clear, so is the procedure. For instance, a purchasing manager receives a request from a warehouse manager for 15 tablets for the inventory clerks.</a:t>
            </a:r>
          </a:p>
          <a:p>
            <a:pPr eaLnBrk="1" hangingPunct="1"/>
            <a:endParaRPr lang="en-US" dirty="0" smtClean="0">
              <a:cs typeface="Arial" charset="0"/>
            </a:endParaRPr>
          </a:p>
          <a:p>
            <a:pPr eaLnBrk="1" hangingPunct="1"/>
            <a:r>
              <a:rPr lang="en-US" dirty="0" smtClean="0">
                <a:cs typeface="Arial" charset="0"/>
              </a:rPr>
              <a:t>A </a:t>
            </a:r>
            <a:r>
              <a:rPr lang="en-US" b="1" dirty="0" smtClean="0">
                <a:cs typeface="Arial" charset="0"/>
              </a:rPr>
              <a:t>rule </a:t>
            </a:r>
            <a:r>
              <a:rPr lang="en-US" dirty="0" smtClean="0">
                <a:cs typeface="Arial" charset="0"/>
              </a:rPr>
              <a:t>is an explicit statement that tells a manager what can or cannot be done. Rules are frequently used because they’re simple to follow and ensure consistency. For example, rules about lateness and absenteeism permit supervisors to make disciplinary decisions rapidly and fairly.</a:t>
            </a:r>
          </a:p>
          <a:p>
            <a:pPr eaLnBrk="1" hangingPunct="1"/>
            <a:endParaRPr lang="en-US" dirty="0" smtClean="0">
              <a:cs typeface="Arial" charset="0"/>
            </a:endParaRPr>
          </a:p>
          <a:p>
            <a:pPr eaLnBrk="1" hangingPunct="1"/>
            <a:r>
              <a:rPr lang="en-US" dirty="0" smtClean="0">
                <a:cs typeface="Arial" charset="0"/>
              </a:rPr>
              <a:t>The third type of programmed decisions is a </a:t>
            </a:r>
            <a:r>
              <a:rPr lang="en-US" b="1" dirty="0" smtClean="0">
                <a:cs typeface="Arial" charset="0"/>
              </a:rPr>
              <a:t>policy</a:t>
            </a:r>
            <a:r>
              <a:rPr lang="en-US" dirty="0" smtClean="0">
                <a:cs typeface="Arial" charset="0"/>
              </a:rPr>
              <a:t>, a guideline for making a decision. In contrast to a rule, a policy establishes general parameters for the decision maker rather than specifically stating what should or should not be done. Policies typically contain an ambiguous term that leaves interpretation up to the decision maker.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663682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Not all the problems managers face can be solved using programmed decisions. Many organizational situations involve </a:t>
            </a:r>
            <a:r>
              <a:rPr lang="en-US" b="1" dirty="0" smtClean="0">
                <a:cs typeface="Arial" charset="0"/>
              </a:rPr>
              <a:t>unstructured problems</a:t>
            </a:r>
            <a:r>
              <a:rPr lang="en-US" dirty="0" smtClean="0">
                <a:cs typeface="Arial" charset="0"/>
              </a:rPr>
              <a:t>, new or unusual problems for which information is ambiguous or incomplete. Whether to build a new manufacturing facility in China is an example of an unstructured problem.</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894160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Managers at all levels and in all areas of organizations make </a:t>
            </a:r>
            <a:r>
              <a:rPr lang="en-US" b="1" dirty="0" smtClean="0">
                <a:cs typeface="Arial" charset="0"/>
              </a:rPr>
              <a:t>decisions</a:t>
            </a:r>
            <a:r>
              <a:rPr lang="en-US" dirty="0" smtClean="0">
                <a:cs typeface="Arial" charset="0"/>
              </a:rPr>
              <a:t>. That is, they make choices. Although decision-making is typically described as choosing among alternatives, this view is too simplistic. Why? Because decision-making is (and should be) a process,</a:t>
            </a:r>
            <a:r>
              <a:rPr lang="en-US" baseline="0" dirty="0" smtClean="0">
                <a:cs typeface="Arial" charset="0"/>
              </a:rPr>
              <a:t> </a:t>
            </a:r>
            <a:r>
              <a:rPr lang="en-US" dirty="0" smtClean="0">
                <a:cs typeface="Arial" charset="0"/>
              </a:rPr>
              <a:t>not just a simple act of choosing among alternatives.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Source: Alex Segre/Alamy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454396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Exhibit 2-7 describes the differences between programmed and nonprogrammed decisions. Lower-level managers mostly rely on programmed decisions (procedures, rules, and policies) because they confront familiar and repetitive problems. As managers move up the organizational hierarchy, the problems they confront become more unstructured.</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91027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ideal situation for making decisions is one of </a:t>
            </a:r>
            <a:r>
              <a:rPr lang="en-US" b="1" dirty="0" smtClean="0">
                <a:cs typeface="Arial" charset="0"/>
              </a:rPr>
              <a:t>certainty</a:t>
            </a:r>
            <a:r>
              <a:rPr lang="en-US" dirty="0" smtClean="0">
                <a:cs typeface="Arial" charset="0"/>
              </a:rPr>
              <a:t>, a situation where a manager can make accurate decisions because the outcome of every alternative is known. For example, when Wyoming’s state treasurer decides where to deposit excess state funds, he knows exactly the interest rate offered by each bank and the amount that will be earned on the funds. He is certain about the outcomes of each alternative. As you might expect, most managerial decisions aren’t like this.</a:t>
            </a:r>
          </a:p>
          <a:p>
            <a:pPr eaLnBrk="1" hangingPunct="1"/>
            <a:endParaRPr lang="en-US" dirty="0" smtClean="0">
              <a:cs typeface="Arial" charset="0"/>
            </a:endParaRPr>
          </a:p>
          <a:p>
            <a:pPr eaLnBrk="1" hangingPunct="1"/>
            <a:r>
              <a:rPr lang="en-US" dirty="0" smtClean="0">
                <a:cs typeface="Arial" charset="0"/>
              </a:rPr>
              <a:t>A far more common situation is one of </a:t>
            </a:r>
            <a:r>
              <a:rPr lang="en-US" b="1" dirty="0" smtClean="0">
                <a:cs typeface="Arial" charset="0"/>
              </a:rPr>
              <a:t>risk</a:t>
            </a:r>
            <a:r>
              <a:rPr lang="en-US" dirty="0" smtClean="0">
                <a:cs typeface="Arial" charset="0"/>
              </a:rPr>
              <a:t>, conditions in which the decision maker is able to estimate the likelihood of certain outcomes. Under risk, managers have historical data from past personal experiences or secondary information that lets them assign probabilities to different alternatives.</a:t>
            </a:r>
          </a:p>
          <a:p>
            <a:pPr eaLnBrk="1" hangingPunct="1"/>
            <a:endParaRPr lang="en-US" dirty="0" smtClean="0">
              <a:cs typeface="Arial" charset="0"/>
            </a:endParaRPr>
          </a:p>
          <a:p>
            <a:pPr eaLnBrk="1" hangingPunct="1"/>
            <a:r>
              <a:rPr lang="en-US" dirty="0" smtClean="0">
                <a:cs typeface="Arial" charset="0"/>
              </a:rPr>
              <a:t>What happens if you face a decision where you’re not certain about the outcomes and can’t even make reasonable probability estimates? We call this condition </a:t>
            </a:r>
            <a:r>
              <a:rPr lang="en-US" b="1" dirty="0" smtClean="0">
                <a:cs typeface="Arial" charset="0"/>
              </a:rPr>
              <a:t>uncertainty</a:t>
            </a:r>
            <a:r>
              <a:rPr lang="en-US" dirty="0" smtClean="0">
                <a:cs typeface="Arial" charset="0"/>
              </a:rPr>
              <a:t>. Managers face decision-making situations of uncertainty. Under these conditions, the choice of alternative is influenced by the limited amount of available information and by the psychological orientation of the decision maker.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520566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Under risk, managers have historical data from past personal experiences or secondary information that lets them assign probabilities to different alternatives.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11660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try</a:t>
            </a:r>
            <a:r>
              <a:rPr lang="en-US" sz="1200" kern="1200" baseline="0" dirty="0" smtClean="0">
                <a:solidFill>
                  <a:schemeClr val="tx1"/>
                </a:solidFill>
                <a:effectLst/>
                <a:latin typeface="+mn-lt"/>
                <a:ea typeface="+mn-ea"/>
                <a:cs typeface="+mn-cs"/>
              </a:rPr>
              <a:t> an example. </a:t>
            </a:r>
            <a:r>
              <a:rPr lang="en-US" sz="1200" kern="1200" dirty="0" smtClean="0">
                <a:solidFill>
                  <a:schemeClr val="tx1"/>
                </a:solidFill>
                <a:effectLst/>
                <a:latin typeface="+mn-lt"/>
                <a:ea typeface="+mn-ea"/>
                <a:cs typeface="+mn-cs"/>
              </a:rPr>
              <a:t>Suppose you manage a Colorado ski resort, and you’re thinking about adding another lift. Obviously, your decision will be influenced by the additional revenue that the new lift would generate, which depends on snowfall. You have fairly reliable weather data from the last 10 years on snowfall levels in your area—three years of heavy snowfall, five years of normal snowfall, and two years of light snow. And you have good information on the amount of revenues generated during each level of snow.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use this information to help you make your decision by calculating expected value—the expected return from each possible outcome—by multiplying expected revenues by snowfall probabilities. The result is the average revenue you can expect over time if the given probabilities hold. As Exhibit 2-8 shows, the expected revenue from adding a new ski lift is $687,500. Of course, whether that’s enough to justify a decision to build depends on the costs involved in generating that revenue.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776487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marketing manager at Visa has determined four possible strategies (Strategy 1, Strategy 2, Strategy 3, and Strategy 4) for promoting the Visa card throughout the West Coast region of the United States. The marketing manager also knows that major competitor MasterCard has three competitive actions (CA 1, CA 2, and CA 3) it’s using to promote its card in the same region. For this example, we’ll assume that the Visa manager had no previous knowledge that would allow her to determine probabilities of success of any of the four strategies. She formulates the matrix shown in Exhibit 2-9 to show the various Visa strategies and the resulting profit, depending on the competitive action used by MasterCard.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717179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Managers calculate regret by subtracting all possible payoffs in each category from the maximum possible payoff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each given event, in this case for each competitive action. For our Visa manager, the highest payoff—given that MasterCard engages in CA1, CA2, or CA3—is $24 million, $21 million, or $28 million, respectively (the highest number in each column). Subtracting the payoffs in Exhibit 2-9 from those figures produces the results shown in Exhibit 2-10.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1754796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When managers make decisions, they not only use their own particular style, they may use “rules of thumb,” or </a:t>
            </a:r>
            <a:r>
              <a:rPr lang="en-US" b="1" dirty="0" smtClean="0">
                <a:cs typeface="Arial" charset="0"/>
              </a:rPr>
              <a:t>heuristics</a:t>
            </a:r>
            <a:r>
              <a:rPr lang="en-US" b="0" dirty="0" smtClean="0">
                <a:cs typeface="Arial" charset="0"/>
              </a:rPr>
              <a:t>,</a:t>
            </a:r>
            <a:r>
              <a:rPr lang="en-US" b="1" dirty="0" smtClean="0">
                <a:cs typeface="Arial" charset="0"/>
              </a:rPr>
              <a:t> </a:t>
            </a:r>
            <a:r>
              <a:rPr lang="en-US" dirty="0" smtClean="0">
                <a:cs typeface="Arial" charset="0"/>
              </a:rPr>
              <a:t>to simplify their decision-making. Rules of thumb can be useful because they help make sense of complex, uncertain, and ambiguous information. Even though managers may use rules of thumb, that doesn’t mean those rules are reliable. Why? Because they may lead to errors and biases in processing and evaluating information.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1602015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Exhibit 2-11 identifies 12 common decision errors of managers and biases they may have. Let’s look at each.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453077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When decision makers tend to think they know more than they do or hold unrealistically positive views of themselves and their performance, they’re exhibiting the </a:t>
            </a:r>
            <a:r>
              <a:rPr lang="en-US" i="1" dirty="0" smtClean="0">
                <a:cs typeface="Arial" charset="0"/>
              </a:rPr>
              <a:t>overconfidence bias. </a:t>
            </a:r>
          </a:p>
          <a:p>
            <a:pPr eaLnBrk="1" hangingPunct="1"/>
            <a:endParaRPr lang="en-US" i="1" dirty="0" smtClean="0">
              <a:cs typeface="Arial" charset="0"/>
            </a:endParaRPr>
          </a:p>
          <a:p>
            <a:pPr eaLnBrk="1" hangingPunct="1"/>
            <a:r>
              <a:rPr lang="en-US" dirty="0" smtClean="0">
                <a:cs typeface="Arial" charset="0"/>
              </a:rPr>
              <a:t>The </a:t>
            </a:r>
            <a:r>
              <a:rPr lang="en-US" i="1" dirty="0" smtClean="0">
                <a:cs typeface="Arial" charset="0"/>
              </a:rPr>
              <a:t>immediate gratification bias </a:t>
            </a:r>
            <a:r>
              <a:rPr lang="en-US" dirty="0" smtClean="0">
                <a:cs typeface="Arial" charset="0"/>
              </a:rPr>
              <a:t>describes decision makers who tend to want immediate rewards and to avoid immediate costs. For these individuals, decision choices that provide quick payoffs are more appealing than those with payoffs in the future.</a:t>
            </a:r>
          </a:p>
          <a:p>
            <a:pPr eaLnBrk="1" hangingPunct="1"/>
            <a:endParaRPr lang="en-US" dirty="0" smtClean="0">
              <a:cs typeface="Arial" charset="0"/>
            </a:endParaRPr>
          </a:p>
          <a:p>
            <a:pPr eaLnBrk="1" hangingPunct="1"/>
            <a:r>
              <a:rPr lang="en-US" dirty="0" smtClean="0">
                <a:cs typeface="Arial" charset="0"/>
              </a:rPr>
              <a:t>The </a:t>
            </a:r>
            <a:r>
              <a:rPr lang="en-US" i="1" dirty="0" smtClean="0">
                <a:cs typeface="Arial" charset="0"/>
              </a:rPr>
              <a:t>anchoring effect </a:t>
            </a:r>
            <a:r>
              <a:rPr lang="en-US" dirty="0" smtClean="0">
                <a:cs typeface="Arial" charset="0"/>
              </a:rPr>
              <a:t>describes how decision makers fixate on initial information as a starting point and then, once set, fail to adequately adjust for subsequent information. First impressions, ideas, prices, and estimates carry unwarranted weight relative to information received later.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564765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When decision makers selectively organize and interpret events based on their biased perceptions, they’re using the </a:t>
            </a:r>
            <a:r>
              <a:rPr lang="en-US" i="1" dirty="0" smtClean="0">
                <a:cs typeface="Arial" charset="0"/>
              </a:rPr>
              <a:t>selective perception bias</a:t>
            </a:r>
            <a:r>
              <a:rPr lang="en-US" dirty="0" smtClean="0">
                <a:cs typeface="Arial" charset="0"/>
              </a:rPr>
              <a:t>. This influences the information they pay attention to, the problems they identify, and the alternatives they develop. </a:t>
            </a:r>
          </a:p>
          <a:p>
            <a:pPr eaLnBrk="1" hangingPunct="1"/>
            <a:endParaRPr lang="en-US" dirty="0" smtClean="0">
              <a:cs typeface="Arial" charset="0"/>
            </a:endParaRPr>
          </a:p>
          <a:p>
            <a:pPr eaLnBrk="1" hangingPunct="1"/>
            <a:r>
              <a:rPr lang="en-US" dirty="0" smtClean="0">
                <a:cs typeface="Arial" charset="0"/>
              </a:rPr>
              <a:t>Decision makers who seek out information that reaffirms their past choices and discount information that contradicts past judgments exhibit the </a:t>
            </a:r>
            <a:r>
              <a:rPr lang="en-US" i="1" dirty="0" smtClean="0">
                <a:cs typeface="Arial" charset="0"/>
              </a:rPr>
              <a:t>confirmation bias.</a:t>
            </a:r>
          </a:p>
          <a:p>
            <a:pPr eaLnBrk="1" hangingPunct="1"/>
            <a:endParaRPr lang="en-US" i="1" dirty="0" smtClean="0">
              <a:cs typeface="Arial" charset="0"/>
            </a:endParaRPr>
          </a:p>
          <a:p>
            <a:pPr eaLnBrk="1" hangingPunct="1"/>
            <a:r>
              <a:rPr lang="en-US" dirty="0" smtClean="0">
                <a:cs typeface="Arial" charset="0"/>
              </a:rPr>
              <a:t>The </a:t>
            </a:r>
            <a:r>
              <a:rPr lang="en-US" i="1" dirty="0" smtClean="0">
                <a:cs typeface="Arial" charset="0"/>
              </a:rPr>
              <a:t>framing bias </a:t>
            </a:r>
            <a:r>
              <a:rPr lang="en-US" dirty="0" smtClean="0">
                <a:cs typeface="Arial" charset="0"/>
              </a:rPr>
              <a:t>is when decision makers select and highlight certain aspects of a situation while excluding others. By drawing attention to specific aspects of a situation and highlighting them, while at the same time downplaying or omitting other aspects, they distort what they see and create incorrect reference points. </a:t>
            </a:r>
            <a:endParaRPr lang="en-US" i="1"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00152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a:t>
            </a:r>
            <a:r>
              <a:rPr lang="en-US" i="1" dirty="0" smtClean="0">
                <a:cs typeface="Arial" charset="0"/>
              </a:rPr>
              <a:t>availability bias </a:t>
            </a:r>
            <a:r>
              <a:rPr lang="en-US" dirty="0" smtClean="0">
                <a:cs typeface="Arial" charset="0"/>
              </a:rPr>
              <a:t>happens when decisions makers tend to remember events that are the most recent and vivid in their memory. The result? It distorts their ability to recall events in an objective manner and results in distorted judgments and probability estimates. </a:t>
            </a:r>
          </a:p>
          <a:p>
            <a:pPr eaLnBrk="1" hangingPunct="1"/>
            <a:endParaRPr lang="en-US" dirty="0" smtClean="0">
              <a:cs typeface="Arial" charset="0"/>
            </a:endParaRPr>
          </a:p>
          <a:p>
            <a:pPr eaLnBrk="1" hangingPunct="1"/>
            <a:r>
              <a:rPr lang="en-US" dirty="0" smtClean="0">
                <a:cs typeface="Arial" charset="0"/>
              </a:rPr>
              <a:t>When decision makers assess the likelihood of an event based on how closely it resembles other events or sets of events, that’s the </a:t>
            </a:r>
            <a:r>
              <a:rPr lang="en-US" i="1" dirty="0" smtClean="0">
                <a:cs typeface="Arial" charset="0"/>
              </a:rPr>
              <a:t>representation bias. </a:t>
            </a:r>
            <a:r>
              <a:rPr lang="en-US" dirty="0" smtClean="0">
                <a:cs typeface="Arial" charset="0"/>
              </a:rPr>
              <a:t>Managers exhibiting this bias draw analogies and see identical situations where they don’t exist. </a:t>
            </a:r>
          </a:p>
          <a:p>
            <a:pPr eaLnBrk="1" hangingPunct="1"/>
            <a:endParaRPr lang="en-US" dirty="0" smtClean="0">
              <a:cs typeface="Arial" charset="0"/>
            </a:endParaRPr>
          </a:p>
          <a:p>
            <a:pPr eaLnBrk="1" hangingPunct="1"/>
            <a:r>
              <a:rPr lang="en-US" dirty="0" smtClean="0">
                <a:cs typeface="Arial" charset="0"/>
              </a:rPr>
              <a:t>The </a:t>
            </a:r>
            <a:r>
              <a:rPr lang="en-US" i="1" dirty="0" smtClean="0">
                <a:cs typeface="Arial" charset="0"/>
              </a:rPr>
              <a:t>randomness bias </a:t>
            </a:r>
            <a:r>
              <a:rPr lang="en-US" dirty="0" smtClean="0">
                <a:cs typeface="Arial" charset="0"/>
              </a:rPr>
              <a:t>describes the actions of decision makers who try to create meaning out of random events. They do this because most decision makers have difficulty dealing with chance even though random events happen to everyone, and there’s nothing that can be done to predict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1525398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a:t>
            </a:r>
            <a:r>
              <a:rPr lang="en-US" i="1" dirty="0" smtClean="0">
                <a:cs typeface="Arial" charset="0"/>
              </a:rPr>
              <a:t>sunk costs error </a:t>
            </a:r>
            <a:r>
              <a:rPr lang="en-US" dirty="0" smtClean="0">
                <a:cs typeface="Arial" charset="0"/>
              </a:rPr>
              <a:t>occurs when decision makers forget that current choices can’t correct the past. They incorrectly fixate on past expenditures of time, money, or effort in assessing choices rather than on future consequences. Instead of ignoring sunk costs, they can’t forget them. </a:t>
            </a:r>
          </a:p>
          <a:p>
            <a:pPr eaLnBrk="1" hangingPunct="1"/>
            <a:endParaRPr lang="en-US" dirty="0" smtClean="0">
              <a:cs typeface="Arial" charset="0"/>
            </a:endParaRPr>
          </a:p>
          <a:p>
            <a:pPr eaLnBrk="1" hangingPunct="1"/>
            <a:r>
              <a:rPr lang="en-US" dirty="0" smtClean="0">
                <a:cs typeface="Arial" charset="0"/>
              </a:rPr>
              <a:t>Decision makers who are quick to take credit for their successes and to blame failure on outside factors are exhibiting the </a:t>
            </a:r>
            <a:r>
              <a:rPr lang="en-US" i="1" dirty="0" smtClean="0">
                <a:cs typeface="Arial" charset="0"/>
              </a:rPr>
              <a:t>self-serving bias. </a:t>
            </a:r>
          </a:p>
          <a:p>
            <a:pPr eaLnBrk="1" hangingPunct="1"/>
            <a:endParaRPr lang="en-US" i="1" dirty="0" smtClean="0">
              <a:cs typeface="Arial" charset="0"/>
            </a:endParaRPr>
          </a:p>
          <a:p>
            <a:pPr eaLnBrk="1" hangingPunct="1"/>
            <a:r>
              <a:rPr lang="en-US" dirty="0" smtClean="0">
                <a:cs typeface="Arial" charset="0"/>
              </a:rPr>
              <a:t>Finally, the </a:t>
            </a:r>
            <a:r>
              <a:rPr lang="en-US" i="1" dirty="0" smtClean="0">
                <a:cs typeface="Arial" charset="0"/>
              </a:rPr>
              <a:t>hindsight bias </a:t>
            </a:r>
            <a:r>
              <a:rPr lang="en-US" dirty="0" smtClean="0">
                <a:cs typeface="Arial" charset="0"/>
              </a:rPr>
              <a:t>is the tendency for decision makers to falsely believe that they would have accurately predicted the outcome of an event once that outcome is actually known.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771125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Exhibit 2-12 provides an overview of managerial decision-making. Because it’s in their best interests, managers </a:t>
            </a:r>
            <a:r>
              <a:rPr lang="en-US" i="1" dirty="0" smtClean="0">
                <a:cs typeface="Arial" charset="0"/>
              </a:rPr>
              <a:t>want </a:t>
            </a:r>
            <a:r>
              <a:rPr lang="en-US" dirty="0" smtClean="0">
                <a:cs typeface="Arial" charset="0"/>
              </a:rPr>
              <a:t>to make good decisions—that is, choose the “best” alternative, implement it, and determine whether it takes care of the problem, which is the reason the decision was needed in the first place.</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Their decision-making process is affected by four factors: the decision-making approach, the type of problem, decision-making conditions, and certain decision-making errors and biases. So whether a decision involves addressing an employee’s habitual tardiness, resolving a product quality problem, or determining whether to enter a new market, it has been shaped by a number of factors.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1703462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Decision-making is serious business. Your abilities and track record as an effective decision maker will determine how your organizational work performance is evaluated and whether you’ll be promoted to higher and higher positions of responsibility. Below</a:t>
            </a:r>
            <a:r>
              <a:rPr lang="en-US" baseline="0" dirty="0" smtClean="0">
                <a:cs typeface="Arial" charset="0"/>
              </a:rPr>
              <a:t> </a:t>
            </a:r>
            <a:r>
              <a:rPr lang="en-US" dirty="0" smtClean="0">
                <a:cs typeface="Arial" charset="0"/>
              </a:rPr>
              <a:t>are some guidelines to help you be a better decision maker.</a:t>
            </a:r>
          </a:p>
          <a:p>
            <a:pPr eaLnBrk="1" hangingPunct="1"/>
            <a:endParaRPr lang="en-US" dirty="0" smtClean="0">
              <a:cs typeface="Arial" charset="0"/>
            </a:endParaRPr>
          </a:p>
          <a:p>
            <a:pPr eaLnBrk="1" hangingPunct="1"/>
            <a:r>
              <a:rPr lang="en-US" i="1" dirty="0" smtClean="0">
                <a:cs typeface="Arial" charset="0"/>
              </a:rPr>
              <a:t>Understand cultural differences. </a:t>
            </a:r>
            <a:r>
              <a:rPr lang="en-US" dirty="0" smtClean="0">
                <a:cs typeface="Arial" charset="0"/>
              </a:rPr>
              <a:t>Managers everywhere want to make good decisions. However, is there only one “best” way worldwide to make decisions? Or does the “best way depend on the values, beliefs, attitudes, and behavioral patterns of the people involved?”</a:t>
            </a:r>
          </a:p>
          <a:p>
            <a:pPr eaLnBrk="1" hangingPunct="1"/>
            <a:endParaRPr lang="en-US" dirty="0" smtClean="0">
              <a:cs typeface="Arial" charset="0"/>
            </a:endParaRPr>
          </a:p>
          <a:p>
            <a:pPr eaLnBrk="1" hangingPunct="1"/>
            <a:r>
              <a:rPr lang="en-US" i="1" dirty="0" smtClean="0">
                <a:cs typeface="Arial" charset="0"/>
              </a:rPr>
              <a:t>Create standards for good decision making. </a:t>
            </a:r>
            <a:r>
              <a:rPr lang="en-US" dirty="0" smtClean="0">
                <a:cs typeface="Arial" charset="0"/>
              </a:rPr>
              <a:t>Good decisions are forward-looking, use available information, consider all available and viable options, and do not create conflicts of interest.</a:t>
            </a:r>
          </a:p>
          <a:p>
            <a:pPr eaLnBrk="1" hangingPunct="1"/>
            <a:endParaRPr lang="en-US" dirty="0" smtClean="0">
              <a:cs typeface="Arial" charset="0"/>
            </a:endParaRPr>
          </a:p>
          <a:p>
            <a:pPr eaLnBrk="1" hangingPunct="1"/>
            <a:r>
              <a:rPr lang="en-US" i="1" dirty="0" smtClean="0">
                <a:cs typeface="Arial" charset="0"/>
              </a:rPr>
              <a:t>Know when it’s time to call it quits. </a:t>
            </a:r>
            <a:r>
              <a:rPr lang="en-US" dirty="0" smtClean="0">
                <a:cs typeface="Arial" charset="0"/>
              </a:rPr>
              <a:t>When it’s evident that a decision isn’t working, don’t be afraid to pull the plug.</a:t>
            </a:r>
          </a:p>
          <a:p>
            <a:pPr eaLnBrk="1" hangingPunct="1"/>
            <a:endParaRPr lang="en-US" dirty="0" smtClean="0">
              <a:cs typeface="Arial" charset="0"/>
            </a:endParaRPr>
          </a:p>
          <a:p>
            <a:pPr eaLnBrk="1" hangingPunct="1"/>
            <a:r>
              <a:rPr lang="en-US" i="1" dirty="0" smtClean="0">
                <a:cs typeface="Arial" charset="0"/>
              </a:rPr>
              <a:t>Use an effective decision-making process. </a:t>
            </a:r>
          </a:p>
          <a:p>
            <a:pPr eaLnBrk="1" hangingPunct="1"/>
            <a:endParaRPr lang="en-US" i="1" dirty="0" smtClean="0">
              <a:cs typeface="Arial" charset="0"/>
            </a:endParaRPr>
          </a:p>
          <a:p>
            <a:pPr eaLnBrk="1" hangingPunct="1"/>
            <a:r>
              <a:rPr lang="en-US" i="1" dirty="0" smtClean="0">
                <a:cs typeface="Arial" charset="0"/>
              </a:rPr>
              <a:t>Build an organization that can spot the unexpected and quickly adapt to the changed environment.</a:t>
            </a:r>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212584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Experts say an effective decision-making process has these six characteristics: (1) it focuses on what’s important; (2) it’s logical and consistent; (3) it acknowledges both subjective and objective thinking and blends analytical with intuitive thinking; (4) it requires only as much information and analysis as is necessary to resolve a particular dilemma; (5) it encourages and guides the gathering of relevant information and informed opinion; and (6) it’s straightforward, reliable, easy to use, and flexible.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19441765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way managers approach decision-making—using a rational and analytical mindset in identifying problems, coming up with alternatives, evaluating alternatives, and choosing one of those alternatives—may not be best and certainly not the only choice in today’s environment. That’s where design thinking comes in. </a:t>
            </a:r>
            <a:r>
              <a:rPr lang="en-US" b="1" dirty="0" smtClean="0">
                <a:cs typeface="Arial" charset="0"/>
              </a:rPr>
              <a:t>Design thinking </a:t>
            </a:r>
            <a:r>
              <a:rPr lang="en-US" dirty="0" smtClean="0">
                <a:cs typeface="Arial" charset="0"/>
              </a:rPr>
              <a:t>has been described as “approaching management problems as designers approach design problems.”</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What can the design thinking approach teach managers about making better decisions? Well, it begins with the first step of identifying problems. Design thinking says that managers should look at problem identification collaboratively and integratively, with the goal of gaining a deep understanding of the situation. They should look not only at the rational aspects, but also at the emotional elements. Then invariably, of course, design thinking would influence how managers identify and evaluate alternatives. “A traditional manager (educated in a business school, of course) would take the options that have been presented and analyze them based on deductive reasoning and then select the one with the highest net present value. However, using design thinking, a manager would say, ‘What is something completely new that would be lovely if it existed but doesn’t now?’ ”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Design thinking means opening up your perspective and gaining insights by using observation and inquiry skills and not relying simply on rational analysis.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19695195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 is </a:t>
            </a:r>
            <a:r>
              <a:rPr lang="en-US" sz="1200" b="1" kern="1200" dirty="0" smtClean="0">
                <a:solidFill>
                  <a:schemeClr val="tx1"/>
                </a:solidFill>
                <a:effectLst/>
                <a:latin typeface="+mn-lt"/>
                <a:ea typeface="+mn-ea"/>
                <a:cs typeface="+mn-cs"/>
              </a:rPr>
              <a:t>big data</a:t>
            </a:r>
            <a:r>
              <a:rPr lang="en-US" sz="1200" kern="1200" dirty="0" smtClean="0">
                <a:solidFill>
                  <a:schemeClr val="tx1"/>
                </a:solidFill>
                <a:effectLst/>
                <a:latin typeface="+mn-lt"/>
                <a:ea typeface="+mn-ea"/>
                <a:cs typeface="+mn-cs"/>
              </a:rPr>
              <a:t>? It’s the vast amount of quantifiable information that can be analyzed by highly sophisticated data processing. One IT expert described big data with “3V’s: high volume, high velocity, and/or high variety information assets.”</a:t>
            </a:r>
          </a:p>
          <a:p>
            <a:endParaRPr lang="en-US" dirty="0" smtClean="0">
              <a:effectLst/>
            </a:endParaRPr>
          </a:p>
          <a:p>
            <a:r>
              <a:rPr lang="en-US" sz="1200" kern="1200" dirty="0" smtClean="0">
                <a:solidFill>
                  <a:schemeClr val="tx1"/>
                </a:solidFill>
                <a:effectLst/>
                <a:latin typeface="+mn-lt"/>
                <a:ea typeface="+mn-ea"/>
                <a:cs typeface="+mn-cs"/>
              </a:rPr>
              <a:t>What does big data have to do with decision making? A lot, as you can imagine. With this type of data at hand, decision makers have very powerful tools to help them make decisions. However, experts caution that collecting and analyzing data for data’s sake is wasted e ort. Goals are needed when collecting and using this type of information. As one individual said, “Big data is a descendant of Taylor’s ‘scientific management’ of more than a century ago.”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While Taylor used a stopwatch to time and monitor a worker’s every movement, big data is using math modeling, predictive algorithms, and artificial intelligence software to measure and monitor people and machines like never before. But managers need to really examine and evaluate how big data might contribute to their decision making before jumping in with both feet. Why? Because big data, no matter how comprehensive or well analyzed, needs to be tempered by good judgment. For instance, a recent government report states: “Companies should remember that while big data is very good at detecting correlations, it does not explain which correlations are meaningful.”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15040133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decision is a choice. The decision-making process consists of eight steps: (1) identify problem; (2) identify decision criteria; (3) weight the criteria; (4) develop alternatives; (5) analyze alternatives; (6) select alternative; (7) implement alternative; and (8) evaluate decision effectiveness.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assumptions of rationality are as follows: the problem is clear and unambiguous; a single, well-defined goal is to be achieved; all alternatives and consequences are known; and the final choice will maximize the payoff. Bounded rationality says that managers make rational decisions but are bounded (limited) by their ability to process information.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Satisficing happens when decision makers accept solutions that are good enough. With escalation of commitment, managers increase commitment to a decision, even when they have evidence it may have been a wrong decision. Intuitive decision making means making decisions on the basis of experience, feelings, and accumulated judgment. Using evidence-based management, a manager makes decisions based on the best available evidence.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177979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Every decision starts with a </a:t>
            </a:r>
            <a:r>
              <a:rPr lang="en-US" b="1" dirty="0" smtClean="0">
                <a:cs typeface="Arial" charset="0"/>
              </a:rPr>
              <a:t>problem</a:t>
            </a:r>
            <a:r>
              <a:rPr lang="en-US" dirty="0" smtClean="0">
                <a:cs typeface="Arial" charset="0"/>
              </a:rPr>
              <a:t>, a discrepancy between an existing and a desired condition. For our example, Amanda is a sales manager whose reps need new laptops because their old ones are outdated and inadequate for doing their job. To make it simple, assume it’s not economical to add memory to the old computers and it’s the company’s policy to purchase, not lease. Now we have a problem—a disparity between the sales reps’ current computers (existing condition) and their need to have more efficient ones (desired condition). Amanda has a decision to make.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Programmed decisions are repetitive decisions that can be handled by a routine approach and are used when the problem being resolved is straightforward, familiar, and easily defined (structured). Nonprogrammed decisions are unique decisions that require a custom-made solution and are used when the problems are new or unusual (unstructured) and for which information is ambiguous or incomplete.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Certainty is a situation in which a manager can make accurate decisions because all outcomes are known. Risk is a situation in which a manager can estimate the likelihood of certain outcomes. Uncertainty is a situation in which a manager is not certain about the outcomes and can’t even make reasonable probability estimates. When decision makers face uncertainty, their psychological orientation will determine whether they follow a maximax choice (maximizing the maximum possible payoff); a maximin choice (maximizing the minimum possible payoff); or a minimax choice (minimizing the maximum regret—amount of money that could have been made if a different decision had been made).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47</a:t>
            </a:fld>
            <a:endParaRPr lang="en-US" dirty="0"/>
          </a:p>
        </p:txBody>
      </p:sp>
    </p:spTree>
    <p:extLst>
      <p:ext uri="{BB962C8B-B14F-4D97-AF65-F5344CB8AC3E}">
        <p14:creationId xmlns:p14="http://schemas.microsoft.com/office/powerpoint/2010/main" val="20279230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12 common decision-making errors and biases include overconfidence, immediate gratification, anchoring, selective perception, confirmation, framing, availability, representation, randomness, sunk costs, self-serving bias, and hindsight. The managerial decision</a:t>
            </a:r>
            <a:r>
              <a:rPr lang="en-US" baseline="0" dirty="0" smtClean="0">
                <a:cs typeface="Arial" charset="0"/>
              </a:rPr>
              <a:t> </a:t>
            </a:r>
            <a:r>
              <a:rPr lang="en-US" dirty="0" smtClean="0">
                <a:cs typeface="Arial" charset="0"/>
              </a:rPr>
              <a:t>making model helps explain how the decision-making process is used to choose the best alternative(s), either through maximizing or Satisficing and then implement and evaluate the alternative. It also helps explain what factors affect the decision-making</a:t>
            </a:r>
            <a:r>
              <a:rPr lang="en-US" baseline="0" dirty="0" smtClean="0">
                <a:cs typeface="Arial" charset="0"/>
              </a:rPr>
              <a:t> </a:t>
            </a:r>
            <a:r>
              <a:rPr lang="en-US" dirty="0" smtClean="0">
                <a:cs typeface="Arial" charset="0"/>
              </a:rPr>
              <a:t>process, including the decision-making approach (rationality, bounded rationality, intuition), the types of problems and decisions (well structured and programmed or unstructured and nonprogrammed), the decision-making conditions (certainty, risk, uncertainty), and the decision maker’s style (linear or nonlinear).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48</a:t>
            </a:fld>
            <a:endParaRPr lang="en-US" dirty="0"/>
          </a:p>
        </p:txBody>
      </p:sp>
    </p:spTree>
    <p:extLst>
      <p:ext uri="{BB962C8B-B14F-4D97-AF65-F5344CB8AC3E}">
        <p14:creationId xmlns:p14="http://schemas.microsoft.com/office/powerpoint/2010/main" val="1147061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Managers can make effective decisions by understanding cultural differences in decision-making, knowing when it’s time to call it quits, using an effective decision-making process, and building an organization that can spot the unexpected and quickly adapt to the changed environment. An effective decision-making process (1) focuses on what’s important; (2) is logical and consistent; (3) acknowledges both subjective and objective thinking and blends both analytical and intuitive approaches; (4) requires only “enough” information as is necessary to resolve a problem.</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49</a:t>
            </a:fld>
            <a:endParaRPr lang="en-US" dirty="0"/>
          </a:p>
        </p:txBody>
      </p:sp>
    </p:spTree>
    <p:extLst>
      <p:ext uri="{BB962C8B-B14F-4D97-AF65-F5344CB8AC3E}">
        <p14:creationId xmlns:p14="http://schemas.microsoft.com/office/powerpoint/2010/main" val="20162665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Managers can make effective decisions by understanding cultural differences in decision-making, knowing when it’s time to call it quits, using an effective decision-making process, and building an organization that can spot the unexpected and quickly adapt to the changed environment. An effective decision-making process (1) focuses on what’s important; (2) is logical and consistent; (3) acknowledges both subjective and objective thinking and blends both analytical and intuitive approaches; (4) requires only “enough” information as is necessary to resolve a problem.</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50</a:t>
            </a:fld>
            <a:endParaRPr lang="en-US" dirty="0"/>
          </a:p>
        </p:txBody>
      </p:sp>
    </p:spTree>
    <p:extLst>
      <p:ext uri="{BB962C8B-B14F-4D97-AF65-F5344CB8AC3E}">
        <p14:creationId xmlns:p14="http://schemas.microsoft.com/office/powerpoint/2010/main" val="16275140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51</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Once a manager has identified a problem, he or she must identify the </a:t>
            </a:r>
            <a:r>
              <a:rPr lang="en-US" b="1" dirty="0" smtClean="0">
                <a:cs typeface="Arial" charset="0"/>
              </a:rPr>
              <a:t>decision criteria </a:t>
            </a:r>
            <a:r>
              <a:rPr lang="en-US" dirty="0" smtClean="0">
                <a:cs typeface="Arial" charset="0"/>
              </a:rPr>
              <a:t>important or relevant to resolving</a:t>
            </a:r>
          </a:p>
          <a:p>
            <a:pPr eaLnBrk="1" hangingPunct="1"/>
            <a:r>
              <a:rPr lang="en-US" dirty="0" smtClean="0">
                <a:cs typeface="Arial" charset="0"/>
              </a:rPr>
              <a:t>the problem. Every decision</a:t>
            </a:r>
            <a:r>
              <a:rPr lang="en-US" sz="1200" kern="1200" dirty="0" smtClean="0">
                <a:solidFill>
                  <a:schemeClr val="tx1"/>
                </a:solidFill>
                <a:latin typeface="+mn-lt"/>
                <a:ea typeface="+mn-ea"/>
                <a:cs typeface="+mn-cs"/>
              </a:rPr>
              <a:t>-</a:t>
            </a:r>
            <a:r>
              <a:rPr lang="en-US" dirty="0" smtClean="0">
                <a:cs typeface="Arial" charset="0"/>
              </a:rPr>
              <a:t>maker has criteria guiding his or her decisions even if they’re not explicitly stated. In our example,</a:t>
            </a:r>
          </a:p>
          <a:p>
            <a:pPr eaLnBrk="1" hangingPunct="1"/>
            <a:r>
              <a:rPr lang="en-US" dirty="0" smtClean="0">
                <a:cs typeface="Arial" charset="0"/>
              </a:rPr>
              <a:t>Amanda decides after careful consideration that memory and storage capabilities, display quality, battery life, warranty, and carrying weight are the relevant criteria in her decision.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934624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If the relevant criteria aren’t equally important, the decision maker must weight the items in order to give them the correct</a:t>
            </a:r>
          </a:p>
          <a:p>
            <a:pPr eaLnBrk="1" hangingPunct="1"/>
            <a:r>
              <a:rPr lang="en-US" dirty="0" smtClean="0">
                <a:cs typeface="Arial" charset="0"/>
              </a:rPr>
              <a:t>priority in the decision. How? A simple way is to give the most important criterion a weight of 10 and then assign weights to the rest using that standard. Of course, you could use any number as the highest weight. The weighted criteria for our example is shown in Exhibit 2-2.</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150816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fourth step in the decision-making process requires the decision maker to list viable alternatives that could resolve the problem. In this step, a decision maker needs to be creative, and the alternatives are only listed—not evaluated—just yet. Our sales manager, Amanda, identifies eight laptops as possible choices (see Exhibit 2-3).</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4839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sixth step in the decision-making process is choosing the best alternative or the one that generated the highest total in Step 5. In our example (Exhibit 2-4), Amanda would choose the Dell Inspiron because it scored higher than all other alternatives (249 total).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452636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In Step 7 in the decision-making process, you put the decision into action by conveying it to those affected and getting their commitment to it. We know that if the people who must implement a decision participate in the process, they’re more likely to support it than if you just tell them what to do. Another thing managers may need to do during implementation is reassess the environment for any changes, especially if it’s a long-term decision. Are the criteria, alternatives, and choice still the best ones, or has the environment changed in such a way that we need to reevaluate?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588018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BDF791E7-750C-8341-AAFB-569D9EBD860C}" type="datetime1">
              <a:rPr lang="en-US" smtClean="0"/>
              <a:pPr/>
              <a:t>25-Mar-17</a:t>
            </a:fld>
            <a:endParaRPr lang="en-US" dirty="0"/>
          </a:p>
        </p:txBody>
      </p:sp>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25-Mar-17</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4" name="Title 13"/>
          <p:cNvSpPr>
            <a:spLocks noGrp="1"/>
          </p:cNvSpPr>
          <p:nvPr>
            <p:ph type="title"/>
          </p:nvPr>
        </p:nvSpPr>
        <p:spPr>
          <a:xfrm>
            <a:off x="457200" y="215372"/>
            <a:ext cx="8229600" cy="621792"/>
          </a:xfrm>
        </p:spPr>
        <p:txBody>
          <a:bodyPr anchor="t" anchorCtr="0"/>
          <a:lstStyle/>
          <a:p>
            <a:r>
              <a:rPr lang="en-US" dirty="0" smtClean="0"/>
              <a:t>Click to edit Master title style</a:t>
            </a:r>
            <a:endParaRPr lang="en-US" dirty="0"/>
          </a:p>
        </p:txBody>
      </p:sp>
      <p:sp>
        <p:nvSpPr>
          <p:cNvPr id="15" name="Date Placeholder 14"/>
          <p:cNvSpPr>
            <a:spLocks noGrp="1"/>
          </p:cNvSpPr>
          <p:nvPr>
            <p:ph type="dt" sz="half" idx="16"/>
          </p:nvPr>
        </p:nvSpPr>
        <p:spPr/>
        <p:txBody>
          <a:bodyPr/>
          <a:lstStyle/>
          <a:p>
            <a:fld id="{A9DF6EFB-3F44-496C-A842-1E0B3D3B975A}" type="datetimeFigureOut">
              <a:rPr lang="en-US" smtClean="0"/>
              <a:pPr/>
              <a:t>25-Mar-17</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66047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42FB9264-E59D-4043-9483-B863A08BF7FA}" type="datetime1">
              <a:rPr lang="en-US" smtClean="0"/>
              <a:pPr/>
              <a:t>25-Mar-17</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2C3A0B96-8BDC-3940-87A4-7335ADF41F82}" type="datetime1">
              <a:rPr lang="en-US" smtClean="0"/>
              <a:pPr/>
              <a:t>25-Mar-17</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25-Mar-17</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309878BC-7C7D-8B4D-8C72-5012D25A75FF}" type="datetime1">
              <a:rPr lang="en-US" smtClean="0"/>
              <a:pPr/>
              <a:t>25-Mar-17</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F71CB5E4-2482-7B44-B2CD-545334C269B9}" type="datetime1">
              <a:rPr lang="en-US" smtClean="0"/>
              <a:pPr/>
              <a:t>25-Mar-17</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2233C098-7E69-2F4E-8219-6B630AF7AB62}" type="datetime1">
              <a:rPr lang="en-US" smtClean="0"/>
              <a:pPr/>
              <a:t>25-Mar-17</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3" name="Date Placeholder 2"/>
          <p:cNvSpPr>
            <a:spLocks noGrp="1"/>
          </p:cNvSpPr>
          <p:nvPr>
            <p:ph type="dt" sz="half" idx="10"/>
          </p:nvPr>
        </p:nvSpPr>
        <p:spPr/>
        <p:txBody>
          <a:bodyPr/>
          <a:lstStyle/>
          <a:p>
            <a:fld id="{FAA56894-5F48-BC43-8C04-BBB42A2EF5DA}" type="datetime1">
              <a:rPr lang="en-US" smtClean="0"/>
              <a:pPr/>
              <a:t>25-Mar-17</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smtClean="0"/>
              <a:t>Copyright © 2018 Pearson Education, Inc.</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25-Mar-17</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2</a:t>
            </a:r>
          </a:p>
        </p:txBody>
      </p:sp>
      <p:sp>
        <p:nvSpPr>
          <p:cNvPr id="4" name="Text Placeholder 3"/>
          <p:cNvSpPr>
            <a:spLocks noGrp="1"/>
          </p:cNvSpPr>
          <p:nvPr>
            <p:ph type="body" sz="quarter" idx="15"/>
          </p:nvPr>
        </p:nvSpPr>
        <p:spPr/>
        <p:txBody>
          <a:bodyPr/>
          <a:lstStyle/>
          <a:p>
            <a:r>
              <a:rPr lang="en-US" dirty="0"/>
              <a:t>Making Decisions</a:t>
            </a:r>
          </a:p>
        </p:txBody>
      </p:sp>
      <p:pic>
        <p:nvPicPr>
          <p:cNvPr id="10" name="Picture 9"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238338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Process</a:t>
            </a:r>
            <a:br>
              <a:rPr lang="en-US" dirty="0" smtClean="0"/>
            </a:br>
            <a:r>
              <a:rPr lang="en-US" dirty="0" smtClean="0"/>
              <a:t>Step 4: Develop Alternatives</a:t>
            </a:r>
            <a:endParaRPr lang="en-US" dirty="0"/>
          </a:p>
        </p:txBody>
      </p:sp>
      <p:sp>
        <p:nvSpPr>
          <p:cNvPr id="3" name="Content Placeholder 2"/>
          <p:cNvSpPr>
            <a:spLocks noGrp="1"/>
          </p:cNvSpPr>
          <p:nvPr>
            <p:ph idx="1"/>
          </p:nvPr>
        </p:nvSpPr>
        <p:spPr/>
        <p:txBody>
          <a:bodyPr/>
          <a:lstStyle/>
          <a:p>
            <a:r>
              <a:rPr lang="en-US" sz="2800" dirty="0" smtClean="0"/>
              <a:t>List viable alternatives that could solve the problem.</a:t>
            </a:r>
          </a:p>
          <a:p>
            <a:pPr marL="256032" lvl="1" indent="-256032">
              <a:spcBef>
                <a:spcPts val="1500"/>
              </a:spcBef>
              <a:buSzPct val="100000"/>
              <a:buFont typeface="Arial" panose="020B0604020202020204" pitchFamily="34" charset="0"/>
              <a:buChar char="•"/>
            </a:pPr>
            <a:r>
              <a:rPr lang="en-US" sz="2800" dirty="0" smtClean="0"/>
              <a:t>Example: Amanda identifies eight laptops as possible choices (shown in Exhibit 2-3).</a:t>
            </a:r>
            <a:endParaRPr lang="en-US" sz="2800" dirty="0"/>
          </a:p>
        </p:txBody>
      </p:sp>
    </p:spTree>
    <p:extLst>
      <p:ext uri="{BB962C8B-B14F-4D97-AF65-F5344CB8AC3E}">
        <p14:creationId xmlns:p14="http://schemas.microsoft.com/office/powerpoint/2010/main" val="1961971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2-3</a:t>
            </a:r>
            <a:br>
              <a:rPr lang="en-US" dirty="0" smtClean="0"/>
            </a:br>
            <a:r>
              <a:rPr lang="en-US" dirty="0" smtClean="0"/>
              <a:t>Possible Alternatives</a:t>
            </a:r>
            <a:endParaRPr lang="en-US" dirty="0"/>
          </a:p>
        </p:txBody>
      </p:sp>
      <p:graphicFrame>
        <p:nvGraphicFramePr>
          <p:cNvPr id="7" name="Table 6" descr="Headers: Laptop, Memory and Storage, Battery Life, Carrying Weight, Warranty, Display Quality"/>
          <p:cNvGraphicFramePr>
            <a:graphicFrameLocks noGrp="1"/>
          </p:cNvGraphicFramePr>
          <p:nvPr>
            <p:extLst>
              <p:ext uri="{D42A27DB-BD31-4B8C-83A1-F6EECF244321}">
                <p14:modId xmlns:p14="http://schemas.microsoft.com/office/powerpoint/2010/main" val="791940473"/>
              </p:ext>
            </p:extLst>
          </p:nvPr>
        </p:nvGraphicFramePr>
        <p:xfrm>
          <a:off x="190500" y="1609048"/>
          <a:ext cx="8763000" cy="4410752"/>
        </p:xfrm>
        <a:graphic>
          <a:graphicData uri="http://schemas.openxmlformats.org/drawingml/2006/table">
            <a:tbl>
              <a:tblPr firstRow="1" bandRow="1">
                <a:tableStyleId>{3B4B98B0-60AC-42C2-AFA5-B58CD77FA1E5}</a:tableStyleId>
              </a:tblPr>
              <a:tblGrid>
                <a:gridCol w="1981200"/>
                <a:gridCol w="1600200"/>
                <a:gridCol w="1219200"/>
                <a:gridCol w="1295400"/>
                <a:gridCol w="1219200"/>
                <a:gridCol w="1447800"/>
              </a:tblGrid>
              <a:tr h="730328">
                <a:tc>
                  <a:txBody>
                    <a:bodyPr/>
                    <a:lstStyle/>
                    <a:p>
                      <a:pPr algn="ctr"/>
                      <a:r>
                        <a:rPr lang="en-US" sz="1400" baseline="0" dirty="0" smtClean="0"/>
                        <a:t>Laptop</a:t>
                      </a:r>
                      <a:endParaRPr lang="en-US" sz="1400" baseline="0" dirty="0"/>
                    </a:p>
                  </a:txBody>
                  <a:tcPr/>
                </a:tc>
                <a:tc>
                  <a:txBody>
                    <a:bodyPr/>
                    <a:lstStyle/>
                    <a:p>
                      <a:pPr algn="ctr"/>
                      <a:r>
                        <a:rPr lang="en-US" sz="1400" baseline="0" dirty="0" smtClean="0"/>
                        <a:t>Memory and Storage</a:t>
                      </a:r>
                      <a:endParaRPr lang="en-US" sz="1400" baseline="0" dirty="0"/>
                    </a:p>
                  </a:txBody>
                  <a:tcPr/>
                </a:tc>
                <a:tc>
                  <a:txBody>
                    <a:bodyPr/>
                    <a:lstStyle/>
                    <a:p>
                      <a:pPr algn="ctr"/>
                      <a:r>
                        <a:rPr lang="en-US" sz="1400" baseline="0" dirty="0" smtClean="0"/>
                        <a:t>Battery Life</a:t>
                      </a:r>
                      <a:endParaRPr lang="en-US" sz="1400" baseline="0" dirty="0"/>
                    </a:p>
                  </a:txBody>
                  <a:tcPr/>
                </a:tc>
                <a:tc>
                  <a:txBody>
                    <a:bodyPr/>
                    <a:lstStyle/>
                    <a:p>
                      <a:pPr algn="ctr"/>
                      <a:r>
                        <a:rPr lang="en-US" sz="1400" baseline="0" dirty="0" smtClean="0"/>
                        <a:t>Carrying Weight</a:t>
                      </a:r>
                      <a:endParaRPr lang="en-US" sz="1400" baseline="0" dirty="0"/>
                    </a:p>
                  </a:txBody>
                  <a:tcPr/>
                </a:tc>
                <a:tc>
                  <a:txBody>
                    <a:bodyPr/>
                    <a:lstStyle/>
                    <a:p>
                      <a:pPr algn="ctr"/>
                      <a:r>
                        <a:rPr lang="en-US" sz="1400" baseline="0" dirty="0" smtClean="0"/>
                        <a:t>Warranty</a:t>
                      </a:r>
                      <a:endParaRPr lang="en-US" sz="1400" baseline="0" dirty="0"/>
                    </a:p>
                  </a:txBody>
                  <a:tcPr/>
                </a:tc>
                <a:tc>
                  <a:txBody>
                    <a:bodyPr/>
                    <a:lstStyle/>
                    <a:p>
                      <a:pPr algn="ctr"/>
                      <a:r>
                        <a:rPr lang="en-US" sz="1400" baseline="0" dirty="0" smtClean="0"/>
                        <a:t>Display Quality</a:t>
                      </a:r>
                      <a:endParaRPr lang="en-US" sz="1400" baseline="0" dirty="0"/>
                    </a:p>
                  </a:txBody>
                  <a:tcPr/>
                </a:tc>
              </a:tr>
              <a:tr h="515688">
                <a:tc>
                  <a:txBody>
                    <a:bodyPr/>
                    <a:lstStyle/>
                    <a:p>
                      <a:r>
                        <a:rPr lang="en-US" sz="1400" baseline="0" dirty="0" smtClean="0"/>
                        <a:t>HP ProBook</a:t>
                      </a:r>
                      <a:endParaRPr lang="en-US" sz="1400" baseline="0" dirty="0"/>
                    </a:p>
                  </a:txBody>
                  <a:tcPr/>
                </a:tc>
                <a:tc>
                  <a:txBody>
                    <a:bodyPr/>
                    <a:lstStyle/>
                    <a:p>
                      <a:pPr algn="ctr"/>
                      <a:r>
                        <a:rPr lang="en-US" sz="1600" baseline="0" dirty="0" smtClean="0"/>
                        <a:t>10</a:t>
                      </a:r>
                      <a:endParaRPr lang="en-US" sz="1600" baseline="0" dirty="0"/>
                    </a:p>
                  </a:txBody>
                  <a:tcPr/>
                </a:tc>
                <a:tc>
                  <a:txBody>
                    <a:bodyPr/>
                    <a:lstStyle/>
                    <a:p>
                      <a:pPr algn="ctr"/>
                      <a:r>
                        <a:rPr lang="en-US" sz="1600" baseline="0" dirty="0" smtClean="0"/>
                        <a:t>3</a:t>
                      </a:r>
                      <a:endParaRPr lang="en-US" sz="1600" baseline="0" dirty="0"/>
                    </a:p>
                  </a:txBody>
                  <a:tcPr/>
                </a:tc>
                <a:tc>
                  <a:txBody>
                    <a:bodyPr/>
                    <a:lstStyle/>
                    <a:p>
                      <a:pPr algn="ctr"/>
                      <a:r>
                        <a:rPr lang="en-US" sz="1600" baseline="0" dirty="0" smtClean="0"/>
                        <a:t>10</a:t>
                      </a:r>
                      <a:endParaRPr lang="en-US" sz="1600" baseline="0" dirty="0"/>
                    </a:p>
                  </a:txBody>
                  <a:tcPr/>
                </a:tc>
                <a:tc>
                  <a:txBody>
                    <a:bodyPr/>
                    <a:lstStyle/>
                    <a:p>
                      <a:pPr algn="ctr"/>
                      <a:r>
                        <a:rPr lang="en-US" sz="1600" baseline="0" dirty="0" smtClean="0"/>
                        <a:t>8</a:t>
                      </a:r>
                      <a:endParaRPr lang="en-US" sz="1600" baseline="0" dirty="0"/>
                    </a:p>
                  </a:txBody>
                  <a:tcPr/>
                </a:tc>
                <a:tc>
                  <a:txBody>
                    <a:bodyPr/>
                    <a:lstStyle/>
                    <a:p>
                      <a:pPr algn="ctr"/>
                      <a:r>
                        <a:rPr lang="en-US" sz="1600" baseline="0" dirty="0" smtClean="0"/>
                        <a:t>5</a:t>
                      </a:r>
                      <a:endParaRPr lang="en-US" sz="1600" baseline="0" dirty="0"/>
                    </a:p>
                  </a:txBody>
                  <a:tcPr/>
                </a:tc>
              </a:tr>
              <a:tr h="517316">
                <a:tc>
                  <a:txBody>
                    <a:bodyPr/>
                    <a:lstStyle/>
                    <a:p>
                      <a:r>
                        <a:rPr lang="en-US" sz="1400" baseline="0" dirty="0" smtClean="0"/>
                        <a:t>Lenovo IdeaPad</a:t>
                      </a:r>
                      <a:endParaRPr lang="en-US" sz="1400" baseline="0" dirty="0"/>
                    </a:p>
                  </a:txBody>
                  <a:tcPr/>
                </a:tc>
                <a:tc>
                  <a:txBody>
                    <a:bodyPr/>
                    <a:lstStyle/>
                    <a:p>
                      <a:pPr algn="ctr"/>
                      <a:r>
                        <a:rPr lang="en-US" sz="1600" baseline="0" dirty="0" smtClean="0"/>
                        <a:t>8</a:t>
                      </a:r>
                      <a:endParaRPr lang="en-US" sz="1600" baseline="0" dirty="0"/>
                    </a:p>
                  </a:txBody>
                  <a:tcPr/>
                </a:tc>
                <a:tc>
                  <a:txBody>
                    <a:bodyPr/>
                    <a:lstStyle/>
                    <a:p>
                      <a:pPr algn="ctr"/>
                      <a:r>
                        <a:rPr lang="en-US" sz="1600" baseline="0" dirty="0" smtClean="0"/>
                        <a:t>5</a:t>
                      </a:r>
                      <a:endParaRPr lang="en-US" sz="1600" baseline="0" dirty="0"/>
                    </a:p>
                  </a:txBody>
                  <a:tcPr/>
                </a:tc>
                <a:tc>
                  <a:txBody>
                    <a:bodyPr/>
                    <a:lstStyle/>
                    <a:p>
                      <a:pPr algn="ctr"/>
                      <a:r>
                        <a:rPr lang="en-US" sz="1600" baseline="0" dirty="0" smtClean="0"/>
                        <a:t>7</a:t>
                      </a:r>
                      <a:endParaRPr lang="en-US" sz="1600" baseline="0" dirty="0"/>
                    </a:p>
                  </a:txBody>
                  <a:tcPr/>
                </a:tc>
                <a:tc>
                  <a:txBody>
                    <a:bodyPr/>
                    <a:lstStyle/>
                    <a:p>
                      <a:pPr algn="ctr"/>
                      <a:r>
                        <a:rPr lang="en-US" sz="1600" baseline="0" dirty="0" smtClean="0"/>
                        <a:t>10</a:t>
                      </a:r>
                      <a:endParaRPr lang="en-US" sz="1600" baseline="0" dirty="0"/>
                    </a:p>
                  </a:txBody>
                  <a:tcPr/>
                </a:tc>
                <a:tc>
                  <a:txBody>
                    <a:bodyPr/>
                    <a:lstStyle/>
                    <a:p>
                      <a:pPr algn="ctr"/>
                      <a:r>
                        <a:rPr lang="en-US" sz="1600" baseline="0" dirty="0" smtClean="0"/>
                        <a:t>10</a:t>
                      </a:r>
                      <a:endParaRPr lang="en-US" sz="1600" baseline="0" dirty="0"/>
                    </a:p>
                  </a:txBody>
                  <a:tcPr/>
                </a:tc>
              </a:tr>
              <a:tr h="517316">
                <a:tc>
                  <a:txBody>
                    <a:bodyPr/>
                    <a:lstStyle/>
                    <a:p>
                      <a:r>
                        <a:rPr lang="en-US" sz="1400" baseline="0" dirty="0" smtClean="0"/>
                        <a:t>Apple MacBook</a:t>
                      </a:r>
                      <a:endParaRPr lang="en-US" sz="1400" baseline="0" dirty="0"/>
                    </a:p>
                  </a:txBody>
                  <a:tcPr/>
                </a:tc>
                <a:tc>
                  <a:txBody>
                    <a:bodyPr/>
                    <a:lstStyle/>
                    <a:p>
                      <a:pPr algn="ctr"/>
                      <a:r>
                        <a:rPr lang="en-US" sz="1600" baseline="0" dirty="0" smtClean="0"/>
                        <a:t>8</a:t>
                      </a:r>
                      <a:endParaRPr lang="en-US" sz="1600" baseline="0" dirty="0"/>
                    </a:p>
                  </a:txBody>
                  <a:tcPr/>
                </a:tc>
                <a:tc>
                  <a:txBody>
                    <a:bodyPr/>
                    <a:lstStyle/>
                    <a:p>
                      <a:pPr algn="ctr"/>
                      <a:r>
                        <a:rPr lang="en-US" sz="1600" baseline="0" dirty="0" smtClean="0"/>
                        <a:t>7</a:t>
                      </a:r>
                      <a:endParaRPr lang="en-US" sz="1600" baseline="0" dirty="0"/>
                    </a:p>
                  </a:txBody>
                  <a:tcPr/>
                </a:tc>
                <a:tc>
                  <a:txBody>
                    <a:bodyPr/>
                    <a:lstStyle/>
                    <a:p>
                      <a:pPr algn="ctr"/>
                      <a:r>
                        <a:rPr lang="en-US" sz="1600" baseline="0" dirty="0" smtClean="0"/>
                        <a:t>7</a:t>
                      </a:r>
                      <a:endParaRPr lang="en-US" sz="1600" baseline="0" dirty="0"/>
                    </a:p>
                  </a:txBody>
                  <a:tcPr/>
                </a:tc>
                <a:tc>
                  <a:txBody>
                    <a:bodyPr/>
                    <a:lstStyle/>
                    <a:p>
                      <a:pPr algn="ctr"/>
                      <a:r>
                        <a:rPr lang="en-US" sz="1600" baseline="0" dirty="0" smtClean="0"/>
                        <a:t>8</a:t>
                      </a:r>
                      <a:endParaRPr lang="en-US" sz="1600" baseline="0" dirty="0"/>
                    </a:p>
                  </a:txBody>
                  <a:tcPr/>
                </a:tc>
                <a:tc>
                  <a:txBody>
                    <a:bodyPr/>
                    <a:lstStyle/>
                    <a:p>
                      <a:pPr algn="ctr"/>
                      <a:r>
                        <a:rPr lang="en-US" sz="1600" baseline="0" dirty="0" smtClean="0"/>
                        <a:t>7</a:t>
                      </a:r>
                      <a:endParaRPr lang="en-US" sz="1600" baseline="0" dirty="0"/>
                    </a:p>
                  </a:txBody>
                  <a:tcPr/>
                </a:tc>
              </a:tr>
              <a:tr h="517316">
                <a:tc>
                  <a:txBody>
                    <a:bodyPr/>
                    <a:lstStyle/>
                    <a:p>
                      <a:r>
                        <a:rPr lang="en-US" sz="1400" baseline="0" dirty="0" smtClean="0"/>
                        <a:t>Toshiba Satellite</a:t>
                      </a:r>
                      <a:endParaRPr lang="en-US" sz="1400" baseline="0" dirty="0"/>
                    </a:p>
                  </a:txBody>
                  <a:tcPr/>
                </a:tc>
                <a:tc>
                  <a:txBody>
                    <a:bodyPr/>
                    <a:lstStyle/>
                    <a:p>
                      <a:pPr algn="ctr"/>
                      <a:r>
                        <a:rPr lang="en-US" sz="1600" baseline="0" dirty="0" smtClean="0"/>
                        <a:t>7</a:t>
                      </a:r>
                      <a:endParaRPr lang="en-US" sz="1600" baseline="0" dirty="0"/>
                    </a:p>
                  </a:txBody>
                  <a:tcPr/>
                </a:tc>
                <a:tc>
                  <a:txBody>
                    <a:bodyPr/>
                    <a:lstStyle/>
                    <a:p>
                      <a:pPr algn="ctr"/>
                      <a:r>
                        <a:rPr lang="en-US" sz="1600" baseline="0" dirty="0" smtClean="0"/>
                        <a:t>8</a:t>
                      </a:r>
                      <a:endParaRPr lang="en-US" sz="1600" baseline="0" dirty="0"/>
                    </a:p>
                  </a:txBody>
                  <a:tcPr/>
                </a:tc>
                <a:tc>
                  <a:txBody>
                    <a:bodyPr/>
                    <a:lstStyle/>
                    <a:p>
                      <a:pPr algn="ctr"/>
                      <a:r>
                        <a:rPr lang="en-US" sz="1600" baseline="0" dirty="0" smtClean="0"/>
                        <a:t>7</a:t>
                      </a:r>
                      <a:endParaRPr lang="en-US" sz="1600" baseline="0" dirty="0"/>
                    </a:p>
                  </a:txBody>
                  <a:tcPr/>
                </a:tc>
                <a:tc>
                  <a:txBody>
                    <a:bodyPr/>
                    <a:lstStyle/>
                    <a:p>
                      <a:pPr algn="ctr"/>
                      <a:r>
                        <a:rPr lang="en-US" sz="1600" baseline="0" dirty="0" smtClean="0"/>
                        <a:t>8</a:t>
                      </a:r>
                      <a:endParaRPr lang="en-US" sz="1600" baseline="0" dirty="0"/>
                    </a:p>
                  </a:txBody>
                  <a:tcPr/>
                </a:tc>
                <a:tc>
                  <a:txBody>
                    <a:bodyPr/>
                    <a:lstStyle/>
                    <a:p>
                      <a:pPr algn="ctr"/>
                      <a:r>
                        <a:rPr lang="en-US" sz="1600" baseline="0" dirty="0" smtClean="0"/>
                        <a:t>7</a:t>
                      </a:r>
                      <a:endParaRPr lang="en-US" sz="1600" baseline="0" dirty="0"/>
                    </a:p>
                  </a:txBody>
                  <a:tcPr/>
                </a:tc>
              </a:tr>
              <a:tr h="728029">
                <a:tc>
                  <a:txBody>
                    <a:bodyPr/>
                    <a:lstStyle/>
                    <a:p>
                      <a:r>
                        <a:rPr lang="en-US" sz="1400" baseline="0" dirty="0" smtClean="0"/>
                        <a:t>Apple MacBook Air</a:t>
                      </a:r>
                      <a:endParaRPr lang="en-US" sz="1400" baseline="0" dirty="0"/>
                    </a:p>
                  </a:txBody>
                  <a:tcPr/>
                </a:tc>
                <a:tc>
                  <a:txBody>
                    <a:bodyPr/>
                    <a:lstStyle/>
                    <a:p>
                      <a:pPr algn="ctr"/>
                      <a:r>
                        <a:rPr lang="en-US" sz="1600" baseline="0" dirty="0" smtClean="0"/>
                        <a:t>8</a:t>
                      </a:r>
                      <a:endParaRPr lang="en-US" sz="1600" baseline="0" dirty="0"/>
                    </a:p>
                  </a:txBody>
                  <a:tcPr/>
                </a:tc>
                <a:tc>
                  <a:txBody>
                    <a:bodyPr/>
                    <a:lstStyle/>
                    <a:p>
                      <a:pPr algn="ctr"/>
                      <a:r>
                        <a:rPr lang="en-US" sz="1600" baseline="0" dirty="0" smtClean="0"/>
                        <a:t>3</a:t>
                      </a:r>
                      <a:endParaRPr lang="en-US" sz="1600" baseline="0" dirty="0"/>
                    </a:p>
                  </a:txBody>
                  <a:tcPr/>
                </a:tc>
                <a:tc>
                  <a:txBody>
                    <a:bodyPr/>
                    <a:lstStyle/>
                    <a:p>
                      <a:pPr algn="ctr"/>
                      <a:r>
                        <a:rPr lang="en-US" sz="1600" baseline="0" dirty="0" smtClean="0"/>
                        <a:t>6</a:t>
                      </a:r>
                      <a:endParaRPr lang="en-US" sz="1600" baseline="0" dirty="0"/>
                    </a:p>
                  </a:txBody>
                  <a:tcPr/>
                </a:tc>
                <a:tc>
                  <a:txBody>
                    <a:bodyPr/>
                    <a:lstStyle/>
                    <a:p>
                      <a:pPr algn="ctr"/>
                      <a:r>
                        <a:rPr lang="en-US" sz="1600" baseline="0" dirty="0" smtClean="0"/>
                        <a:t>10</a:t>
                      </a:r>
                      <a:endParaRPr lang="en-US" sz="1600" baseline="0" dirty="0"/>
                    </a:p>
                  </a:txBody>
                  <a:tcPr/>
                </a:tc>
                <a:tc>
                  <a:txBody>
                    <a:bodyPr/>
                    <a:lstStyle/>
                    <a:p>
                      <a:pPr algn="ctr"/>
                      <a:r>
                        <a:rPr lang="en-US" sz="1600" baseline="0" dirty="0" smtClean="0"/>
                        <a:t>8</a:t>
                      </a:r>
                      <a:endParaRPr lang="en-US" sz="1600" baseline="0" dirty="0"/>
                    </a:p>
                  </a:txBody>
                  <a:tcPr/>
                </a:tc>
              </a:tr>
              <a:tr h="515688">
                <a:tc>
                  <a:txBody>
                    <a:bodyPr/>
                    <a:lstStyle/>
                    <a:p>
                      <a:r>
                        <a:rPr lang="en-US" sz="1400" baseline="0" dirty="0" smtClean="0"/>
                        <a:t>Dell Inspirion</a:t>
                      </a:r>
                      <a:endParaRPr lang="en-US" sz="1400" baseline="0" dirty="0"/>
                    </a:p>
                  </a:txBody>
                  <a:tcPr/>
                </a:tc>
                <a:tc>
                  <a:txBody>
                    <a:bodyPr/>
                    <a:lstStyle/>
                    <a:p>
                      <a:pPr algn="ctr"/>
                      <a:r>
                        <a:rPr lang="en-US" sz="1600" baseline="0" dirty="0" smtClean="0"/>
                        <a:t>10</a:t>
                      </a:r>
                      <a:endParaRPr lang="en-US" sz="1600" baseline="0" dirty="0"/>
                    </a:p>
                  </a:txBody>
                  <a:tcPr/>
                </a:tc>
                <a:tc>
                  <a:txBody>
                    <a:bodyPr/>
                    <a:lstStyle/>
                    <a:p>
                      <a:pPr algn="ctr"/>
                      <a:r>
                        <a:rPr lang="en-US" sz="1600" baseline="0" dirty="0" smtClean="0"/>
                        <a:t>7</a:t>
                      </a:r>
                      <a:endParaRPr lang="en-US" sz="1600" baseline="0" dirty="0"/>
                    </a:p>
                  </a:txBody>
                  <a:tcPr/>
                </a:tc>
                <a:tc>
                  <a:txBody>
                    <a:bodyPr/>
                    <a:lstStyle/>
                    <a:p>
                      <a:pPr algn="ctr"/>
                      <a:r>
                        <a:rPr lang="en-US" sz="1600" baseline="0" dirty="0" smtClean="0"/>
                        <a:t>8</a:t>
                      </a:r>
                      <a:endParaRPr lang="en-US" sz="1600" baseline="0" dirty="0"/>
                    </a:p>
                  </a:txBody>
                  <a:tcPr/>
                </a:tc>
                <a:tc>
                  <a:txBody>
                    <a:bodyPr/>
                    <a:lstStyle/>
                    <a:p>
                      <a:pPr algn="ctr"/>
                      <a:r>
                        <a:rPr lang="en-US" sz="1600" baseline="0" dirty="0" smtClean="0"/>
                        <a:t>6</a:t>
                      </a:r>
                      <a:endParaRPr lang="en-US" sz="1600" baseline="0" dirty="0"/>
                    </a:p>
                  </a:txBody>
                  <a:tcPr/>
                </a:tc>
                <a:tc>
                  <a:txBody>
                    <a:bodyPr/>
                    <a:lstStyle/>
                    <a:p>
                      <a:pPr algn="ctr"/>
                      <a:r>
                        <a:rPr lang="en-US" sz="1600" baseline="0" dirty="0" smtClean="0"/>
                        <a:t>7</a:t>
                      </a:r>
                      <a:endParaRPr lang="en-US" sz="1600" baseline="0" dirty="0"/>
                    </a:p>
                  </a:txBody>
                  <a:tcPr/>
                </a:tc>
              </a:tr>
              <a:tr h="369071">
                <a:tc>
                  <a:txBody>
                    <a:bodyPr/>
                    <a:lstStyle/>
                    <a:p>
                      <a:r>
                        <a:rPr lang="en-US" sz="1400" baseline="0" dirty="0" smtClean="0"/>
                        <a:t>HP Pavilion</a:t>
                      </a:r>
                      <a:endParaRPr lang="en-US" sz="1400" baseline="0" dirty="0"/>
                    </a:p>
                  </a:txBody>
                  <a:tcPr/>
                </a:tc>
                <a:tc>
                  <a:txBody>
                    <a:bodyPr/>
                    <a:lstStyle/>
                    <a:p>
                      <a:pPr algn="ctr"/>
                      <a:r>
                        <a:rPr lang="en-US" sz="1600" baseline="0" dirty="0" smtClean="0"/>
                        <a:t>4</a:t>
                      </a:r>
                      <a:endParaRPr lang="en-US" sz="1600" baseline="0" dirty="0"/>
                    </a:p>
                  </a:txBody>
                  <a:tcPr/>
                </a:tc>
                <a:tc>
                  <a:txBody>
                    <a:bodyPr/>
                    <a:lstStyle/>
                    <a:p>
                      <a:pPr algn="ctr"/>
                      <a:r>
                        <a:rPr lang="en-US" sz="1600" baseline="0" dirty="0" smtClean="0"/>
                        <a:t>10</a:t>
                      </a:r>
                      <a:endParaRPr lang="en-US" sz="1600" baseline="0" dirty="0"/>
                    </a:p>
                  </a:txBody>
                  <a:tcPr/>
                </a:tc>
                <a:tc>
                  <a:txBody>
                    <a:bodyPr/>
                    <a:lstStyle/>
                    <a:p>
                      <a:pPr algn="ctr"/>
                      <a:r>
                        <a:rPr lang="en-US" sz="1600" baseline="0" dirty="0" smtClean="0"/>
                        <a:t>4</a:t>
                      </a:r>
                      <a:endParaRPr lang="en-US" sz="1600" baseline="0" dirty="0"/>
                    </a:p>
                  </a:txBody>
                  <a:tcPr/>
                </a:tc>
                <a:tc>
                  <a:txBody>
                    <a:bodyPr/>
                    <a:lstStyle/>
                    <a:p>
                      <a:pPr algn="ctr"/>
                      <a:r>
                        <a:rPr lang="en-US" sz="1600" baseline="0" dirty="0" smtClean="0"/>
                        <a:t>8</a:t>
                      </a:r>
                      <a:endParaRPr lang="en-US" sz="1600" baseline="0" dirty="0"/>
                    </a:p>
                  </a:txBody>
                  <a:tcPr/>
                </a:tc>
                <a:tc>
                  <a:txBody>
                    <a:bodyPr/>
                    <a:lstStyle/>
                    <a:p>
                      <a:pPr algn="ctr"/>
                      <a:r>
                        <a:rPr lang="en-US" sz="1600" baseline="0" dirty="0" smtClean="0"/>
                        <a:t>10</a:t>
                      </a:r>
                      <a:endParaRPr lang="en-US" sz="1600" baseline="0" dirty="0"/>
                    </a:p>
                  </a:txBody>
                  <a:tcPr/>
                </a:tc>
              </a:tr>
            </a:tbl>
          </a:graphicData>
        </a:graphic>
      </p:graphicFrame>
    </p:spTree>
    <p:extLst>
      <p:ext uri="{BB962C8B-B14F-4D97-AF65-F5344CB8AC3E}">
        <p14:creationId xmlns:p14="http://schemas.microsoft.com/office/powerpoint/2010/main" val="182338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Process</a:t>
            </a:r>
            <a:br>
              <a:rPr lang="en-US" dirty="0" smtClean="0"/>
            </a:br>
            <a:r>
              <a:rPr lang="en-US" dirty="0" smtClean="0"/>
              <a:t>Step 6: Select an Alternative</a:t>
            </a:r>
            <a:endParaRPr lang="en-US" dirty="0"/>
          </a:p>
        </p:txBody>
      </p:sp>
      <p:sp>
        <p:nvSpPr>
          <p:cNvPr id="3" name="Content Placeholder 2"/>
          <p:cNvSpPr>
            <a:spLocks noGrp="1"/>
          </p:cNvSpPr>
          <p:nvPr>
            <p:ph idx="1"/>
          </p:nvPr>
        </p:nvSpPr>
        <p:spPr/>
        <p:txBody>
          <a:bodyPr/>
          <a:lstStyle/>
          <a:p>
            <a:r>
              <a:rPr lang="en-US" sz="2800" dirty="0" smtClean="0"/>
              <a:t>Choose the alternative that generates the highest total in Step 5.</a:t>
            </a:r>
          </a:p>
        </p:txBody>
      </p:sp>
    </p:spTree>
    <p:extLst>
      <p:ext uri="{BB962C8B-B14F-4D97-AF65-F5344CB8AC3E}">
        <p14:creationId xmlns:p14="http://schemas.microsoft.com/office/powerpoint/2010/main" val="123705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2-4</a:t>
            </a:r>
            <a:br>
              <a:rPr lang="en-US" dirty="0" smtClean="0"/>
            </a:br>
            <a:r>
              <a:rPr lang="en-US" dirty="0" smtClean="0"/>
              <a:t>Evaluation of Alternatives</a:t>
            </a:r>
            <a:endParaRPr lang="en-US" dirty="0"/>
          </a:p>
        </p:txBody>
      </p:sp>
      <p:graphicFrame>
        <p:nvGraphicFramePr>
          <p:cNvPr id="7" name="Table 6" descr="Headers: Laptop, Memory and Storage, Battery Life, Carrying Weight, Warranty, Display Quality, Total"/>
          <p:cNvGraphicFramePr>
            <a:graphicFrameLocks noGrp="1"/>
          </p:cNvGraphicFramePr>
          <p:nvPr>
            <p:extLst>
              <p:ext uri="{D42A27DB-BD31-4B8C-83A1-F6EECF244321}">
                <p14:modId xmlns:p14="http://schemas.microsoft.com/office/powerpoint/2010/main" val="3264825155"/>
              </p:ext>
            </p:extLst>
          </p:nvPr>
        </p:nvGraphicFramePr>
        <p:xfrm>
          <a:off x="190500" y="1609048"/>
          <a:ext cx="8763000" cy="4410752"/>
        </p:xfrm>
        <a:graphic>
          <a:graphicData uri="http://schemas.openxmlformats.org/drawingml/2006/table">
            <a:tbl>
              <a:tblPr firstRow="1" bandRow="1">
                <a:tableStyleId>{3B4B98B0-60AC-42C2-AFA5-B58CD77FA1E5}</a:tableStyleId>
              </a:tblPr>
              <a:tblGrid>
                <a:gridCol w="1752600"/>
                <a:gridCol w="1219200"/>
                <a:gridCol w="1143000"/>
                <a:gridCol w="1295400"/>
                <a:gridCol w="1066800"/>
                <a:gridCol w="1219200"/>
                <a:gridCol w="1066800"/>
              </a:tblGrid>
              <a:tr h="730328">
                <a:tc>
                  <a:txBody>
                    <a:bodyPr/>
                    <a:lstStyle/>
                    <a:p>
                      <a:pPr algn="ctr"/>
                      <a:r>
                        <a:rPr lang="en-US" sz="1400" baseline="0" dirty="0" smtClean="0"/>
                        <a:t>Laptop</a:t>
                      </a:r>
                      <a:endParaRPr lang="en-US" sz="1400" baseline="0" dirty="0"/>
                    </a:p>
                  </a:txBody>
                  <a:tcPr/>
                </a:tc>
                <a:tc>
                  <a:txBody>
                    <a:bodyPr/>
                    <a:lstStyle/>
                    <a:p>
                      <a:pPr algn="ctr"/>
                      <a:r>
                        <a:rPr lang="en-US" sz="1400" baseline="0" dirty="0" smtClean="0"/>
                        <a:t>Memory and Storage</a:t>
                      </a:r>
                      <a:endParaRPr lang="en-US" sz="1400" baseline="0" dirty="0"/>
                    </a:p>
                  </a:txBody>
                  <a:tcPr/>
                </a:tc>
                <a:tc>
                  <a:txBody>
                    <a:bodyPr/>
                    <a:lstStyle/>
                    <a:p>
                      <a:pPr algn="ctr"/>
                      <a:r>
                        <a:rPr lang="en-US" sz="1400" baseline="0" dirty="0" smtClean="0"/>
                        <a:t>Battery Life</a:t>
                      </a:r>
                      <a:endParaRPr lang="en-US" sz="1400" baseline="0" dirty="0"/>
                    </a:p>
                  </a:txBody>
                  <a:tcPr/>
                </a:tc>
                <a:tc>
                  <a:txBody>
                    <a:bodyPr/>
                    <a:lstStyle/>
                    <a:p>
                      <a:pPr algn="ctr"/>
                      <a:r>
                        <a:rPr lang="en-US" sz="1400" baseline="0" dirty="0" smtClean="0"/>
                        <a:t>Carrying Weight</a:t>
                      </a:r>
                      <a:endParaRPr lang="en-US" sz="1400" baseline="0" dirty="0"/>
                    </a:p>
                  </a:txBody>
                  <a:tcPr/>
                </a:tc>
                <a:tc>
                  <a:txBody>
                    <a:bodyPr/>
                    <a:lstStyle/>
                    <a:p>
                      <a:pPr algn="ctr"/>
                      <a:r>
                        <a:rPr lang="en-US" sz="1400" baseline="0" dirty="0" smtClean="0"/>
                        <a:t>Warranty</a:t>
                      </a:r>
                      <a:endParaRPr lang="en-US" sz="1400" baseline="0" dirty="0"/>
                    </a:p>
                  </a:txBody>
                  <a:tcPr/>
                </a:tc>
                <a:tc>
                  <a:txBody>
                    <a:bodyPr/>
                    <a:lstStyle/>
                    <a:p>
                      <a:pPr algn="ctr"/>
                      <a:r>
                        <a:rPr lang="en-US" sz="1400" baseline="0" dirty="0" smtClean="0"/>
                        <a:t>Display Quality</a:t>
                      </a:r>
                      <a:endParaRPr lang="en-US" sz="1400" baseline="0" dirty="0"/>
                    </a:p>
                  </a:txBody>
                  <a:tcPr/>
                </a:tc>
                <a:tc>
                  <a:txBody>
                    <a:bodyPr/>
                    <a:lstStyle/>
                    <a:p>
                      <a:pPr algn="ctr"/>
                      <a:r>
                        <a:rPr lang="en-US" sz="1400" baseline="0" dirty="0" smtClean="0"/>
                        <a:t>Total</a:t>
                      </a:r>
                      <a:endParaRPr lang="en-US" sz="1400" baseline="0" dirty="0"/>
                    </a:p>
                  </a:txBody>
                  <a:tcPr/>
                </a:tc>
              </a:tr>
              <a:tr h="515688">
                <a:tc>
                  <a:txBody>
                    <a:bodyPr/>
                    <a:lstStyle/>
                    <a:p>
                      <a:r>
                        <a:rPr lang="en-US" sz="1400" baseline="0" dirty="0" smtClean="0"/>
                        <a:t>HP ProBook</a:t>
                      </a:r>
                      <a:endParaRPr lang="en-US" sz="1400" baseline="0" dirty="0"/>
                    </a:p>
                  </a:txBody>
                  <a:tcPr/>
                </a:tc>
                <a:tc>
                  <a:txBody>
                    <a:bodyPr/>
                    <a:lstStyle/>
                    <a:p>
                      <a:pPr algn="ctr"/>
                      <a:r>
                        <a:rPr lang="en-US" sz="1600" baseline="0" dirty="0" smtClean="0"/>
                        <a:t>100</a:t>
                      </a:r>
                      <a:endParaRPr lang="en-US" sz="1600" baseline="0" dirty="0"/>
                    </a:p>
                  </a:txBody>
                  <a:tcPr/>
                </a:tc>
                <a:tc>
                  <a:txBody>
                    <a:bodyPr/>
                    <a:lstStyle/>
                    <a:p>
                      <a:pPr algn="ctr"/>
                      <a:r>
                        <a:rPr lang="en-US" sz="1600" baseline="0" dirty="0" smtClean="0"/>
                        <a:t>24</a:t>
                      </a:r>
                      <a:endParaRPr lang="en-US" sz="1600" baseline="0" dirty="0"/>
                    </a:p>
                  </a:txBody>
                  <a:tcPr/>
                </a:tc>
                <a:tc>
                  <a:txBody>
                    <a:bodyPr/>
                    <a:lstStyle/>
                    <a:p>
                      <a:pPr algn="ctr"/>
                      <a:r>
                        <a:rPr lang="en-US" sz="1600" baseline="0" dirty="0" smtClean="0"/>
                        <a:t>60</a:t>
                      </a:r>
                      <a:endParaRPr lang="en-US" sz="1600" baseline="0" dirty="0"/>
                    </a:p>
                  </a:txBody>
                  <a:tcPr/>
                </a:tc>
                <a:tc>
                  <a:txBody>
                    <a:bodyPr/>
                    <a:lstStyle/>
                    <a:p>
                      <a:pPr algn="ctr"/>
                      <a:r>
                        <a:rPr lang="en-US" sz="1600" baseline="0" dirty="0" smtClean="0"/>
                        <a:t>32</a:t>
                      </a:r>
                      <a:endParaRPr lang="en-US" sz="1600" baseline="0" dirty="0"/>
                    </a:p>
                  </a:txBody>
                  <a:tcPr/>
                </a:tc>
                <a:tc>
                  <a:txBody>
                    <a:bodyPr/>
                    <a:lstStyle/>
                    <a:p>
                      <a:pPr algn="ctr"/>
                      <a:r>
                        <a:rPr lang="en-US" sz="1600" baseline="0" dirty="0" smtClean="0"/>
                        <a:t>15</a:t>
                      </a:r>
                      <a:endParaRPr lang="en-US" sz="1600" baseline="0" dirty="0"/>
                    </a:p>
                  </a:txBody>
                  <a:tcPr/>
                </a:tc>
                <a:tc>
                  <a:txBody>
                    <a:bodyPr/>
                    <a:lstStyle/>
                    <a:p>
                      <a:pPr algn="ctr"/>
                      <a:r>
                        <a:rPr lang="en-US" sz="1600" baseline="0" dirty="0" smtClean="0"/>
                        <a:t>231</a:t>
                      </a:r>
                      <a:endParaRPr lang="en-US" sz="1600" baseline="0" dirty="0"/>
                    </a:p>
                  </a:txBody>
                  <a:tcPr/>
                </a:tc>
              </a:tr>
              <a:tr h="517316">
                <a:tc>
                  <a:txBody>
                    <a:bodyPr/>
                    <a:lstStyle/>
                    <a:p>
                      <a:r>
                        <a:rPr lang="en-US" sz="1400" baseline="0" dirty="0" smtClean="0"/>
                        <a:t>Lenovo IdeaPad</a:t>
                      </a:r>
                      <a:endParaRPr lang="en-US" sz="1400" baseline="0" dirty="0"/>
                    </a:p>
                  </a:txBody>
                  <a:tcPr/>
                </a:tc>
                <a:tc>
                  <a:txBody>
                    <a:bodyPr/>
                    <a:lstStyle/>
                    <a:p>
                      <a:pPr algn="ctr"/>
                      <a:r>
                        <a:rPr lang="en-US" sz="1600" baseline="0" dirty="0" smtClean="0"/>
                        <a:t>80</a:t>
                      </a:r>
                      <a:endParaRPr lang="en-US" sz="1600" baseline="0" dirty="0"/>
                    </a:p>
                  </a:txBody>
                  <a:tcPr/>
                </a:tc>
                <a:tc>
                  <a:txBody>
                    <a:bodyPr/>
                    <a:lstStyle/>
                    <a:p>
                      <a:pPr algn="ctr"/>
                      <a:r>
                        <a:rPr lang="en-US" sz="1600" baseline="0" dirty="0" smtClean="0"/>
                        <a:t>40</a:t>
                      </a:r>
                      <a:endParaRPr lang="en-US" sz="1600" baseline="0" dirty="0"/>
                    </a:p>
                  </a:txBody>
                  <a:tcPr/>
                </a:tc>
                <a:tc>
                  <a:txBody>
                    <a:bodyPr/>
                    <a:lstStyle/>
                    <a:p>
                      <a:pPr algn="ctr"/>
                      <a:r>
                        <a:rPr lang="en-US" sz="1600" baseline="0" dirty="0" smtClean="0"/>
                        <a:t>42</a:t>
                      </a:r>
                      <a:endParaRPr lang="en-US" sz="1600" baseline="0" dirty="0"/>
                    </a:p>
                  </a:txBody>
                  <a:tcPr/>
                </a:tc>
                <a:tc>
                  <a:txBody>
                    <a:bodyPr/>
                    <a:lstStyle/>
                    <a:p>
                      <a:pPr algn="ctr"/>
                      <a:r>
                        <a:rPr lang="en-US" sz="1600" baseline="0" dirty="0" smtClean="0"/>
                        <a:t>40</a:t>
                      </a:r>
                      <a:endParaRPr lang="en-US" sz="1600" baseline="0" dirty="0"/>
                    </a:p>
                  </a:txBody>
                  <a:tcPr/>
                </a:tc>
                <a:tc>
                  <a:txBody>
                    <a:bodyPr/>
                    <a:lstStyle/>
                    <a:p>
                      <a:pPr algn="ctr"/>
                      <a:r>
                        <a:rPr lang="en-US" sz="1600" baseline="0" dirty="0" smtClean="0"/>
                        <a:t>30</a:t>
                      </a:r>
                      <a:endParaRPr lang="en-US" sz="1600" baseline="0" dirty="0"/>
                    </a:p>
                  </a:txBody>
                  <a:tcPr/>
                </a:tc>
                <a:tc>
                  <a:txBody>
                    <a:bodyPr/>
                    <a:lstStyle/>
                    <a:p>
                      <a:pPr algn="ctr"/>
                      <a:r>
                        <a:rPr lang="en-US" sz="1600" baseline="0" dirty="0" smtClean="0"/>
                        <a:t>232</a:t>
                      </a:r>
                      <a:endParaRPr lang="en-US" sz="1600" baseline="0" dirty="0"/>
                    </a:p>
                  </a:txBody>
                  <a:tcPr/>
                </a:tc>
              </a:tr>
              <a:tr h="517316">
                <a:tc>
                  <a:txBody>
                    <a:bodyPr/>
                    <a:lstStyle/>
                    <a:p>
                      <a:r>
                        <a:rPr lang="en-US" sz="1400" baseline="0" dirty="0" smtClean="0"/>
                        <a:t>Apple MacBook</a:t>
                      </a:r>
                      <a:endParaRPr lang="en-US" sz="1400" baseline="0" dirty="0"/>
                    </a:p>
                  </a:txBody>
                  <a:tcPr/>
                </a:tc>
                <a:tc>
                  <a:txBody>
                    <a:bodyPr/>
                    <a:lstStyle/>
                    <a:p>
                      <a:pPr algn="ctr"/>
                      <a:r>
                        <a:rPr lang="en-US" sz="1600" baseline="0" dirty="0" smtClean="0"/>
                        <a:t>80</a:t>
                      </a:r>
                      <a:endParaRPr lang="en-US" sz="1600" baseline="0" dirty="0"/>
                    </a:p>
                  </a:txBody>
                  <a:tcPr/>
                </a:tc>
                <a:tc>
                  <a:txBody>
                    <a:bodyPr/>
                    <a:lstStyle/>
                    <a:p>
                      <a:pPr algn="ctr"/>
                      <a:r>
                        <a:rPr lang="en-US" sz="1600" baseline="0" dirty="0" smtClean="0"/>
                        <a:t>56</a:t>
                      </a:r>
                      <a:endParaRPr lang="en-US" sz="1600" baseline="0" dirty="0"/>
                    </a:p>
                  </a:txBody>
                  <a:tcPr/>
                </a:tc>
                <a:tc>
                  <a:txBody>
                    <a:bodyPr/>
                    <a:lstStyle/>
                    <a:p>
                      <a:pPr algn="ctr"/>
                      <a:r>
                        <a:rPr lang="en-US" sz="1600" baseline="0" dirty="0" smtClean="0"/>
                        <a:t>42</a:t>
                      </a:r>
                      <a:endParaRPr lang="en-US" sz="1600" baseline="0" dirty="0"/>
                    </a:p>
                  </a:txBody>
                  <a:tcPr/>
                </a:tc>
                <a:tc>
                  <a:txBody>
                    <a:bodyPr/>
                    <a:lstStyle/>
                    <a:p>
                      <a:pPr algn="ctr"/>
                      <a:r>
                        <a:rPr lang="en-US" sz="1600" baseline="0" dirty="0" smtClean="0"/>
                        <a:t>32</a:t>
                      </a:r>
                      <a:endParaRPr lang="en-US" sz="1600" baseline="0" dirty="0"/>
                    </a:p>
                  </a:txBody>
                  <a:tcPr/>
                </a:tc>
                <a:tc>
                  <a:txBody>
                    <a:bodyPr/>
                    <a:lstStyle/>
                    <a:p>
                      <a:pPr algn="ctr"/>
                      <a:r>
                        <a:rPr lang="en-US" sz="1600" baseline="0" dirty="0" smtClean="0"/>
                        <a:t>21</a:t>
                      </a:r>
                      <a:endParaRPr lang="en-US" sz="1600" baseline="0" dirty="0"/>
                    </a:p>
                  </a:txBody>
                  <a:tcPr/>
                </a:tc>
                <a:tc>
                  <a:txBody>
                    <a:bodyPr/>
                    <a:lstStyle/>
                    <a:p>
                      <a:pPr algn="ctr"/>
                      <a:r>
                        <a:rPr lang="en-US" sz="1600" baseline="0" dirty="0" smtClean="0"/>
                        <a:t>231</a:t>
                      </a:r>
                      <a:endParaRPr lang="en-US" sz="1600" baseline="0" dirty="0"/>
                    </a:p>
                  </a:txBody>
                  <a:tcPr/>
                </a:tc>
              </a:tr>
              <a:tr h="517316">
                <a:tc>
                  <a:txBody>
                    <a:bodyPr/>
                    <a:lstStyle/>
                    <a:p>
                      <a:r>
                        <a:rPr lang="en-US" sz="1400" baseline="0" dirty="0" smtClean="0"/>
                        <a:t>Toshiba Satellite</a:t>
                      </a:r>
                      <a:endParaRPr lang="en-US" sz="1400" baseline="0" dirty="0"/>
                    </a:p>
                  </a:txBody>
                  <a:tcPr/>
                </a:tc>
                <a:tc>
                  <a:txBody>
                    <a:bodyPr/>
                    <a:lstStyle/>
                    <a:p>
                      <a:pPr algn="ctr"/>
                      <a:r>
                        <a:rPr lang="en-US" sz="1600" baseline="0" dirty="0" smtClean="0"/>
                        <a:t>70</a:t>
                      </a:r>
                      <a:endParaRPr lang="en-US" sz="1600" baseline="0" dirty="0"/>
                    </a:p>
                  </a:txBody>
                  <a:tcPr/>
                </a:tc>
                <a:tc>
                  <a:txBody>
                    <a:bodyPr/>
                    <a:lstStyle/>
                    <a:p>
                      <a:pPr algn="ctr"/>
                      <a:r>
                        <a:rPr lang="en-US" sz="1600" baseline="0" dirty="0" smtClean="0"/>
                        <a:t>64</a:t>
                      </a:r>
                      <a:endParaRPr lang="en-US" sz="1600" baseline="0" dirty="0"/>
                    </a:p>
                  </a:txBody>
                  <a:tcPr/>
                </a:tc>
                <a:tc>
                  <a:txBody>
                    <a:bodyPr/>
                    <a:lstStyle/>
                    <a:p>
                      <a:pPr algn="ctr"/>
                      <a:r>
                        <a:rPr lang="en-US" sz="1600" baseline="0" dirty="0" smtClean="0"/>
                        <a:t>42</a:t>
                      </a:r>
                      <a:endParaRPr lang="en-US" sz="1600" baseline="0" dirty="0"/>
                    </a:p>
                  </a:txBody>
                  <a:tcPr/>
                </a:tc>
                <a:tc>
                  <a:txBody>
                    <a:bodyPr/>
                    <a:lstStyle/>
                    <a:p>
                      <a:pPr algn="ctr"/>
                      <a:r>
                        <a:rPr lang="en-US" sz="1600" baseline="0" dirty="0" smtClean="0"/>
                        <a:t>32</a:t>
                      </a:r>
                      <a:endParaRPr lang="en-US" sz="1600" baseline="0" dirty="0"/>
                    </a:p>
                  </a:txBody>
                  <a:tcPr/>
                </a:tc>
                <a:tc>
                  <a:txBody>
                    <a:bodyPr/>
                    <a:lstStyle/>
                    <a:p>
                      <a:pPr algn="ctr"/>
                      <a:r>
                        <a:rPr lang="en-US" sz="1600" baseline="0" dirty="0" smtClean="0"/>
                        <a:t>21</a:t>
                      </a:r>
                      <a:endParaRPr lang="en-US" sz="1600" baseline="0" dirty="0"/>
                    </a:p>
                  </a:txBody>
                  <a:tcPr/>
                </a:tc>
                <a:tc>
                  <a:txBody>
                    <a:bodyPr/>
                    <a:lstStyle/>
                    <a:p>
                      <a:pPr algn="ctr"/>
                      <a:r>
                        <a:rPr lang="en-US" sz="1600" baseline="0" dirty="0" smtClean="0"/>
                        <a:t>229</a:t>
                      </a:r>
                      <a:endParaRPr lang="en-US" sz="1600" baseline="0" dirty="0"/>
                    </a:p>
                  </a:txBody>
                  <a:tcPr/>
                </a:tc>
              </a:tr>
              <a:tr h="728029">
                <a:tc>
                  <a:txBody>
                    <a:bodyPr/>
                    <a:lstStyle/>
                    <a:p>
                      <a:r>
                        <a:rPr lang="en-US" sz="1400" baseline="0" dirty="0" smtClean="0"/>
                        <a:t>Apple MacBook Air</a:t>
                      </a:r>
                      <a:endParaRPr lang="en-US" sz="1400" baseline="0" dirty="0"/>
                    </a:p>
                  </a:txBody>
                  <a:tcPr/>
                </a:tc>
                <a:tc>
                  <a:txBody>
                    <a:bodyPr/>
                    <a:lstStyle/>
                    <a:p>
                      <a:pPr algn="ctr"/>
                      <a:r>
                        <a:rPr lang="en-US" sz="1600" baseline="0" dirty="0" smtClean="0"/>
                        <a:t>80</a:t>
                      </a:r>
                      <a:endParaRPr lang="en-US" sz="1600" baseline="0" dirty="0"/>
                    </a:p>
                  </a:txBody>
                  <a:tcPr/>
                </a:tc>
                <a:tc>
                  <a:txBody>
                    <a:bodyPr/>
                    <a:lstStyle/>
                    <a:p>
                      <a:pPr algn="ctr"/>
                      <a:r>
                        <a:rPr lang="en-US" sz="1600" baseline="0" dirty="0" smtClean="0"/>
                        <a:t>24</a:t>
                      </a:r>
                      <a:endParaRPr lang="en-US" sz="1600" baseline="0" dirty="0"/>
                    </a:p>
                  </a:txBody>
                  <a:tcPr/>
                </a:tc>
                <a:tc>
                  <a:txBody>
                    <a:bodyPr/>
                    <a:lstStyle/>
                    <a:p>
                      <a:pPr algn="ctr"/>
                      <a:r>
                        <a:rPr lang="en-US" sz="1600" baseline="0" dirty="0" smtClean="0"/>
                        <a:t>36</a:t>
                      </a:r>
                      <a:endParaRPr lang="en-US" sz="1600" baseline="0" dirty="0"/>
                    </a:p>
                  </a:txBody>
                  <a:tcPr/>
                </a:tc>
                <a:tc>
                  <a:txBody>
                    <a:bodyPr/>
                    <a:lstStyle/>
                    <a:p>
                      <a:pPr algn="ctr"/>
                      <a:r>
                        <a:rPr lang="en-US" sz="1600" baseline="0" dirty="0" smtClean="0"/>
                        <a:t>40</a:t>
                      </a:r>
                      <a:endParaRPr lang="en-US" sz="1600" baseline="0" dirty="0"/>
                    </a:p>
                  </a:txBody>
                  <a:tcPr/>
                </a:tc>
                <a:tc>
                  <a:txBody>
                    <a:bodyPr/>
                    <a:lstStyle/>
                    <a:p>
                      <a:pPr algn="ctr"/>
                      <a:r>
                        <a:rPr lang="en-US" sz="1600" baseline="0" dirty="0" smtClean="0"/>
                        <a:t>24</a:t>
                      </a:r>
                      <a:endParaRPr lang="en-US" sz="1600" baseline="0" dirty="0"/>
                    </a:p>
                  </a:txBody>
                  <a:tcPr/>
                </a:tc>
                <a:tc>
                  <a:txBody>
                    <a:bodyPr/>
                    <a:lstStyle/>
                    <a:p>
                      <a:pPr algn="ctr"/>
                      <a:r>
                        <a:rPr lang="en-US" sz="1600" baseline="0" dirty="0" smtClean="0"/>
                        <a:t>204</a:t>
                      </a:r>
                      <a:endParaRPr lang="en-US" sz="1600" baseline="0" dirty="0"/>
                    </a:p>
                  </a:txBody>
                  <a:tcPr/>
                </a:tc>
              </a:tr>
              <a:tr h="515688">
                <a:tc>
                  <a:txBody>
                    <a:bodyPr/>
                    <a:lstStyle/>
                    <a:p>
                      <a:r>
                        <a:rPr lang="en-US" sz="1400" baseline="0" dirty="0" smtClean="0"/>
                        <a:t>Dell Inspirion</a:t>
                      </a:r>
                      <a:endParaRPr lang="en-US" sz="1400" baseline="0" dirty="0"/>
                    </a:p>
                  </a:txBody>
                  <a:tcPr/>
                </a:tc>
                <a:tc>
                  <a:txBody>
                    <a:bodyPr/>
                    <a:lstStyle/>
                    <a:p>
                      <a:pPr algn="ctr"/>
                      <a:r>
                        <a:rPr lang="en-US" sz="1600" baseline="0" dirty="0" smtClean="0"/>
                        <a:t>100</a:t>
                      </a:r>
                      <a:endParaRPr lang="en-US" sz="1600" baseline="0" dirty="0"/>
                    </a:p>
                  </a:txBody>
                  <a:tcPr/>
                </a:tc>
                <a:tc>
                  <a:txBody>
                    <a:bodyPr/>
                    <a:lstStyle/>
                    <a:p>
                      <a:pPr algn="ctr"/>
                      <a:r>
                        <a:rPr lang="en-US" sz="1600" baseline="0" dirty="0" smtClean="0"/>
                        <a:t>56</a:t>
                      </a:r>
                      <a:endParaRPr lang="en-US" sz="1600" baseline="0" dirty="0"/>
                    </a:p>
                  </a:txBody>
                  <a:tcPr/>
                </a:tc>
                <a:tc>
                  <a:txBody>
                    <a:bodyPr/>
                    <a:lstStyle/>
                    <a:p>
                      <a:pPr algn="ctr"/>
                      <a:r>
                        <a:rPr lang="en-US" sz="1600" baseline="0" dirty="0" smtClean="0"/>
                        <a:t>48</a:t>
                      </a:r>
                      <a:endParaRPr lang="en-US" sz="1600" baseline="0" dirty="0"/>
                    </a:p>
                  </a:txBody>
                  <a:tcPr/>
                </a:tc>
                <a:tc>
                  <a:txBody>
                    <a:bodyPr/>
                    <a:lstStyle/>
                    <a:p>
                      <a:pPr algn="ctr"/>
                      <a:r>
                        <a:rPr lang="en-US" sz="1600" baseline="0" dirty="0" smtClean="0"/>
                        <a:t>24</a:t>
                      </a:r>
                      <a:endParaRPr lang="en-US" sz="1600" baseline="0" dirty="0"/>
                    </a:p>
                  </a:txBody>
                  <a:tcPr/>
                </a:tc>
                <a:tc>
                  <a:txBody>
                    <a:bodyPr/>
                    <a:lstStyle/>
                    <a:p>
                      <a:pPr algn="ctr"/>
                      <a:r>
                        <a:rPr lang="en-US" sz="1600" baseline="0" dirty="0" smtClean="0"/>
                        <a:t>21</a:t>
                      </a:r>
                      <a:endParaRPr lang="en-US" sz="1600" baseline="0" dirty="0"/>
                    </a:p>
                  </a:txBody>
                  <a:tcPr/>
                </a:tc>
                <a:tc>
                  <a:txBody>
                    <a:bodyPr/>
                    <a:lstStyle/>
                    <a:p>
                      <a:pPr algn="ctr"/>
                      <a:r>
                        <a:rPr lang="en-US" sz="1600" baseline="0" dirty="0" smtClean="0"/>
                        <a:t>249</a:t>
                      </a:r>
                      <a:endParaRPr lang="en-US" sz="1600" baseline="0" dirty="0"/>
                    </a:p>
                  </a:txBody>
                  <a:tcPr/>
                </a:tc>
              </a:tr>
              <a:tr h="369071">
                <a:tc>
                  <a:txBody>
                    <a:bodyPr/>
                    <a:lstStyle/>
                    <a:p>
                      <a:r>
                        <a:rPr lang="en-US" sz="1400" baseline="0" dirty="0" smtClean="0"/>
                        <a:t>HP Pavilion</a:t>
                      </a:r>
                      <a:endParaRPr lang="en-US" sz="1400" baseline="0" dirty="0"/>
                    </a:p>
                  </a:txBody>
                  <a:tcPr/>
                </a:tc>
                <a:tc>
                  <a:txBody>
                    <a:bodyPr/>
                    <a:lstStyle/>
                    <a:p>
                      <a:pPr algn="ctr"/>
                      <a:r>
                        <a:rPr lang="en-US" sz="1600" baseline="0" dirty="0" smtClean="0"/>
                        <a:t>40</a:t>
                      </a:r>
                      <a:endParaRPr lang="en-US" sz="1600" baseline="0" dirty="0"/>
                    </a:p>
                  </a:txBody>
                  <a:tcPr/>
                </a:tc>
                <a:tc>
                  <a:txBody>
                    <a:bodyPr/>
                    <a:lstStyle/>
                    <a:p>
                      <a:pPr algn="ctr"/>
                      <a:r>
                        <a:rPr lang="en-US" sz="1600" baseline="0" dirty="0" smtClean="0"/>
                        <a:t>80</a:t>
                      </a:r>
                      <a:endParaRPr lang="en-US" sz="1600" baseline="0" dirty="0"/>
                    </a:p>
                  </a:txBody>
                  <a:tcPr/>
                </a:tc>
                <a:tc>
                  <a:txBody>
                    <a:bodyPr/>
                    <a:lstStyle/>
                    <a:p>
                      <a:pPr algn="ctr"/>
                      <a:r>
                        <a:rPr lang="en-US" sz="1600" baseline="0" dirty="0" smtClean="0"/>
                        <a:t>24</a:t>
                      </a:r>
                      <a:endParaRPr lang="en-US" sz="1600" baseline="0" dirty="0"/>
                    </a:p>
                  </a:txBody>
                  <a:tcPr/>
                </a:tc>
                <a:tc>
                  <a:txBody>
                    <a:bodyPr/>
                    <a:lstStyle/>
                    <a:p>
                      <a:pPr algn="ctr"/>
                      <a:r>
                        <a:rPr lang="en-US" sz="1600" baseline="0" dirty="0" smtClean="0"/>
                        <a:t>32</a:t>
                      </a:r>
                      <a:endParaRPr lang="en-US" sz="1600" baseline="0" dirty="0"/>
                    </a:p>
                  </a:txBody>
                  <a:tcPr/>
                </a:tc>
                <a:tc>
                  <a:txBody>
                    <a:bodyPr/>
                    <a:lstStyle/>
                    <a:p>
                      <a:pPr algn="ctr"/>
                      <a:r>
                        <a:rPr lang="en-US" sz="1600" baseline="0" dirty="0" smtClean="0"/>
                        <a:t>30</a:t>
                      </a:r>
                      <a:endParaRPr lang="en-US" sz="1600" baseline="0" dirty="0"/>
                    </a:p>
                  </a:txBody>
                  <a:tcPr/>
                </a:tc>
                <a:tc>
                  <a:txBody>
                    <a:bodyPr/>
                    <a:lstStyle/>
                    <a:p>
                      <a:pPr algn="ctr"/>
                      <a:r>
                        <a:rPr lang="en-US" sz="1600" baseline="0" dirty="0" smtClean="0"/>
                        <a:t>206</a:t>
                      </a:r>
                      <a:endParaRPr lang="en-US" sz="1600" baseline="0" dirty="0"/>
                    </a:p>
                  </a:txBody>
                  <a:tcPr/>
                </a:tc>
              </a:tr>
            </a:tbl>
          </a:graphicData>
        </a:graphic>
      </p:graphicFrame>
    </p:spTree>
    <p:extLst>
      <p:ext uri="{BB962C8B-B14F-4D97-AF65-F5344CB8AC3E}">
        <p14:creationId xmlns:p14="http://schemas.microsoft.com/office/powerpoint/2010/main" val="137380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Process</a:t>
            </a:r>
            <a:br>
              <a:rPr lang="en-US" dirty="0" smtClean="0"/>
            </a:br>
            <a:r>
              <a:rPr lang="en-US" dirty="0" smtClean="0"/>
              <a:t>Step 7: Implement the Alternative</a:t>
            </a:r>
            <a:endParaRPr lang="en-US" dirty="0"/>
          </a:p>
        </p:txBody>
      </p:sp>
      <p:sp>
        <p:nvSpPr>
          <p:cNvPr id="3" name="Content Placeholder 2"/>
          <p:cNvSpPr>
            <a:spLocks noGrp="1"/>
          </p:cNvSpPr>
          <p:nvPr>
            <p:ph idx="1"/>
          </p:nvPr>
        </p:nvSpPr>
        <p:spPr/>
        <p:txBody>
          <a:bodyPr/>
          <a:lstStyle/>
          <a:p>
            <a:r>
              <a:rPr lang="en-US" sz="2800" dirty="0" smtClean="0"/>
              <a:t>Put the chosen alternative into action.</a:t>
            </a:r>
          </a:p>
          <a:p>
            <a:pPr marL="256032" lvl="1" indent="-256032">
              <a:spcBef>
                <a:spcPts val="1500"/>
              </a:spcBef>
              <a:buSzPct val="100000"/>
              <a:buFont typeface="Arial" panose="020B0604020202020204" pitchFamily="34" charset="0"/>
              <a:buChar char="•"/>
            </a:pPr>
            <a:r>
              <a:rPr lang="en-US" sz="2800" dirty="0" smtClean="0"/>
              <a:t>Convey the decision to those affected and get their commitment to it.</a:t>
            </a:r>
            <a:endParaRPr lang="en-US" sz="2800" dirty="0"/>
          </a:p>
        </p:txBody>
      </p:sp>
    </p:spTree>
    <p:extLst>
      <p:ext uri="{BB962C8B-B14F-4D97-AF65-F5344CB8AC3E}">
        <p14:creationId xmlns:p14="http://schemas.microsoft.com/office/powerpoint/2010/main" val="2050981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Process</a:t>
            </a:r>
            <a:br>
              <a:rPr lang="en-US" dirty="0" smtClean="0"/>
            </a:br>
            <a:r>
              <a:rPr lang="en-US" dirty="0" smtClean="0"/>
              <a:t>Step 8: Evaluate Decision Effectiveness</a:t>
            </a:r>
            <a:endParaRPr lang="en-US" dirty="0"/>
          </a:p>
        </p:txBody>
      </p:sp>
      <p:sp>
        <p:nvSpPr>
          <p:cNvPr id="3" name="Content Placeholder 2"/>
          <p:cNvSpPr>
            <a:spLocks noGrp="1"/>
          </p:cNvSpPr>
          <p:nvPr>
            <p:ph idx="1"/>
          </p:nvPr>
        </p:nvSpPr>
        <p:spPr/>
        <p:txBody>
          <a:bodyPr/>
          <a:lstStyle/>
          <a:p>
            <a:r>
              <a:rPr lang="en-US" sz="2800" dirty="0" smtClean="0"/>
              <a:t>Evaluate the result or outcome of the decision to see if the problem was resolved.</a:t>
            </a:r>
          </a:p>
          <a:p>
            <a:pPr marL="256032" lvl="1" indent="-256032">
              <a:spcBef>
                <a:spcPts val="1500"/>
              </a:spcBef>
              <a:buSzPct val="100000"/>
              <a:buFont typeface="Arial" panose="020B0604020202020204" pitchFamily="34" charset="0"/>
              <a:buChar char="•"/>
            </a:pPr>
            <a:r>
              <a:rPr lang="en-US" sz="2800" dirty="0" smtClean="0"/>
              <a:t>If it wasn’t resolved, what went wrong?</a:t>
            </a:r>
            <a:endParaRPr lang="en-US" sz="2800" dirty="0"/>
          </a:p>
        </p:txBody>
      </p:sp>
    </p:spTree>
    <p:extLst>
      <p:ext uri="{BB962C8B-B14F-4D97-AF65-F5344CB8AC3E}">
        <p14:creationId xmlns:p14="http://schemas.microsoft.com/office/powerpoint/2010/main" val="105185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24000"/>
          </a:xfrm>
        </p:spPr>
        <p:txBody>
          <a:bodyPr/>
          <a:lstStyle/>
          <a:p>
            <a:r>
              <a:rPr lang="en-US" dirty="0" smtClean="0"/>
              <a:t>Exhibit 2-5</a:t>
            </a:r>
            <a:br>
              <a:rPr lang="en-US" dirty="0" smtClean="0"/>
            </a:br>
            <a:r>
              <a:rPr lang="en-US" dirty="0" smtClean="0"/>
              <a:t>Decisions Managers May Make: Planning and Organizing</a:t>
            </a:r>
            <a:endParaRPr lang="en-US" dirty="0"/>
          </a:p>
        </p:txBody>
      </p:sp>
      <p:pic>
        <p:nvPicPr>
          <p:cNvPr id="5" name="Content Placeholder 4" descr="The decisions for various activities shown are as follows:&#10;• Planning&#10;  ‒ What are the organization’s long-term objectives?&#10;  ‒ What strategies will best achieve those objectives?&#10;  ‒ What should the organization’s short-term objectives be?&#10;  ‒ How difficult should individual goals be?&#10;• Organizing&#10;  ‒ How many employees should I have report directly to me?&#10;  ‒ How much centralization should there be in an organization?&#10;  ‒ How should jobs be designed?&#10;  ‒ When should the organization implement a different structure?"/>
          <p:cNvPicPr>
            <a:picLocks noGrp="1" noChangeAspect="1"/>
          </p:cNvPicPr>
          <p:nvPr>
            <p:ph idx="4294967295"/>
          </p:nvPr>
        </p:nvPicPr>
        <p:blipFill>
          <a:blip r:embed="rId3" cstate="print"/>
          <a:stretch>
            <a:fillRect/>
          </a:stretch>
        </p:blipFill>
        <p:spPr>
          <a:xfrm>
            <a:off x="168275" y="2286000"/>
            <a:ext cx="8823325" cy="3522663"/>
          </a:xfrm>
          <a:prstGeom prst="rect">
            <a:avLst/>
          </a:prstGeom>
        </p:spPr>
      </p:pic>
    </p:spTree>
    <p:extLst>
      <p:ext uri="{BB962C8B-B14F-4D97-AF65-F5344CB8AC3E}">
        <p14:creationId xmlns:p14="http://schemas.microsoft.com/office/powerpoint/2010/main" val="1342375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ist of 4 leading decisions and 4 controlling decisions managers may make."/>
          <p:cNvSpPr>
            <a:spLocks noGrp="1"/>
          </p:cNvSpPr>
          <p:nvPr>
            <p:ph type="title"/>
          </p:nvPr>
        </p:nvSpPr>
        <p:spPr>
          <a:xfrm>
            <a:off x="457200" y="228600"/>
            <a:ext cx="8229600" cy="1600200"/>
          </a:xfrm>
        </p:spPr>
        <p:txBody>
          <a:bodyPr/>
          <a:lstStyle/>
          <a:p>
            <a:r>
              <a:rPr lang="en-US" dirty="0" smtClean="0"/>
              <a:t>Exhibit 2-5</a:t>
            </a:r>
            <a:br>
              <a:rPr lang="en-US" dirty="0" smtClean="0"/>
            </a:br>
            <a:r>
              <a:rPr lang="en-US" dirty="0" smtClean="0"/>
              <a:t>Decisions Managers May Make: Leading and Controlling</a:t>
            </a:r>
            <a:endParaRPr lang="en-US" dirty="0"/>
          </a:p>
        </p:txBody>
      </p:sp>
      <p:pic>
        <p:nvPicPr>
          <p:cNvPr id="7" name="Picture 6" descr="• Leading&#10;  ‒ How do I handle employees who appear to be unmotivated?&#10;  ‒ What is the most effective leadership style in a given situation?&#10;  ‒ How will a specific change affect worker productivity?&#10;  ‒ When is the right time to stimulate conflict?&#10;• Controlling&#10;  ‒ What activities in the organization need to be controlled?&#10;  ‒ How should those activities be controlled?&#10;  ‒ When is a performance deviation significant?&#10;  ‒ What type of management information system should the organization have?"/>
          <p:cNvPicPr>
            <a:picLocks noChangeAspect="1"/>
          </p:cNvPicPr>
          <p:nvPr/>
        </p:nvPicPr>
        <p:blipFill>
          <a:blip r:embed="rId2" cstate="print"/>
          <a:stretch>
            <a:fillRect/>
          </a:stretch>
        </p:blipFill>
        <p:spPr>
          <a:xfrm>
            <a:off x="163450" y="2268194"/>
            <a:ext cx="8817100" cy="3596777"/>
          </a:xfrm>
          <a:prstGeom prst="rect">
            <a:avLst/>
          </a:prstGeom>
        </p:spPr>
      </p:pic>
    </p:spTree>
    <p:extLst>
      <p:ext uri="{BB962C8B-B14F-4D97-AF65-F5344CB8AC3E}">
        <p14:creationId xmlns:p14="http://schemas.microsoft.com/office/powerpoint/2010/main" val="51667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Rationality</a:t>
            </a:r>
            <a:endParaRPr lang="en-US" dirty="0"/>
          </a:p>
        </p:txBody>
      </p:sp>
      <p:sp>
        <p:nvSpPr>
          <p:cNvPr id="3" name="Content Placeholder 2"/>
          <p:cNvSpPr>
            <a:spLocks noGrp="1"/>
          </p:cNvSpPr>
          <p:nvPr>
            <p:ph idx="1"/>
          </p:nvPr>
        </p:nvSpPr>
        <p:spPr/>
        <p:txBody>
          <a:bodyPr/>
          <a:lstStyle/>
          <a:p>
            <a:r>
              <a:rPr lang="en-US" sz="2800" b="1" dirty="0" smtClean="0"/>
              <a:t>Rational Decision</a:t>
            </a:r>
            <a:r>
              <a:rPr lang="en-US" sz="2800" dirty="0"/>
              <a:t>-</a:t>
            </a:r>
            <a:r>
              <a:rPr lang="en-US" sz="2800" b="1" dirty="0" smtClean="0"/>
              <a:t>Making</a:t>
            </a:r>
            <a:r>
              <a:rPr lang="en-US" sz="2800" dirty="0" smtClean="0"/>
              <a:t>: choices that are logical and consistent and maximize value</a:t>
            </a:r>
          </a:p>
          <a:p>
            <a:r>
              <a:rPr lang="en-US" sz="2800" dirty="0" smtClean="0"/>
              <a:t>Assumptions of rationality:</a:t>
            </a:r>
          </a:p>
          <a:p>
            <a:pPr lvl="1"/>
            <a:r>
              <a:rPr lang="en-US" sz="2000" dirty="0" smtClean="0"/>
              <a:t>Rational decision maker is logical and objective</a:t>
            </a:r>
          </a:p>
          <a:p>
            <a:pPr lvl="1"/>
            <a:r>
              <a:rPr lang="en-US" sz="2000" dirty="0" smtClean="0"/>
              <a:t>Problem faced is clear and unambiguous</a:t>
            </a:r>
          </a:p>
          <a:p>
            <a:pPr lvl="1"/>
            <a:r>
              <a:rPr lang="en-US" sz="2000" dirty="0" smtClean="0"/>
              <a:t>Decision maker would have clear, specific goal and be aware of all alternatives and consequences</a:t>
            </a:r>
          </a:p>
          <a:p>
            <a:pPr lvl="1"/>
            <a:r>
              <a:rPr lang="en-US" sz="2000" dirty="0" smtClean="0"/>
              <a:t>The alternative that maximizes achieving this goal will be selected</a:t>
            </a:r>
          </a:p>
          <a:p>
            <a:pPr lvl="1"/>
            <a:r>
              <a:rPr lang="en-US" sz="2000" dirty="0" smtClean="0"/>
              <a:t>Decisions are made in the best interest of the organization</a:t>
            </a:r>
            <a:endParaRPr lang="en-US" sz="2000" dirty="0"/>
          </a:p>
        </p:txBody>
      </p:sp>
    </p:spTree>
    <p:extLst>
      <p:ext uri="{BB962C8B-B14F-4D97-AF65-F5344CB8AC3E}">
        <p14:creationId xmlns:p14="http://schemas.microsoft.com/office/powerpoint/2010/main" val="314107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Rationality</a:t>
            </a:r>
            <a:endParaRPr lang="en-US" dirty="0"/>
          </a:p>
        </p:txBody>
      </p:sp>
      <p:sp>
        <p:nvSpPr>
          <p:cNvPr id="3" name="Content Placeholder 2"/>
          <p:cNvSpPr>
            <a:spLocks noGrp="1"/>
          </p:cNvSpPr>
          <p:nvPr>
            <p:ph idx="1"/>
          </p:nvPr>
        </p:nvSpPr>
        <p:spPr/>
        <p:txBody>
          <a:bodyPr/>
          <a:lstStyle/>
          <a:p>
            <a:r>
              <a:rPr lang="en-US" sz="2800" b="1" dirty="0" smtClean="0"/>
              <a:t>Bounded rationality</a:t>
            </a:r>
            <a:r>
              <a:rPr lang="en-US" sz="2800" dirty="0" smtClean="0"/>
              <a:t>: decision making that’s rational, but limited by an individual’s ability to process information</a:t>
            </a:r>
          </a:p>
          <a:p>
            <a:pPr marL="256032" lvl="1" indent="-256032">
              <a:spcBef>
                <a:spcPts val="1500"/>
              </a:spcBef>
              <a:buSzPct val="100000"/>
              <a:buFont typeface="Arial" panose="020B0604020202020204" pitchFamily="34" charset="0"/>
              <a:buChar char="•"/>
            </a:pPr>
            <a:r>
              <a:rPr lang="en-US" sz="2800" b="1" dirty="0" smtClean="0"/>
              <a:t>Satisfice</a:t>
            </a:r>
            <a:r>
              <a:rPr lang="en-US" sz="2800" dirty="0" smtClean="0"/>
              <a:t>: accepting solutions that are “good enough”</a:t>
            </a:r>
          </a:p>
          <a:p>
            <a:pPr marL="256032" lvl="1" indent="-256032">
              <a:spcBef>
                <a:spcPts val="1500"/>
              </a:spcBef>
              <a:buSzPct val="100000"/>
              <a:buFont typeface="Arial" panose="020B0604020202020204" pitchFamily="34" charset="0"/>
              <a:buChar char="•"/>
            </a:pPr>
            <a:r>
              <a:rPr lang="en-US" sz="2800" b="1" dirty="0" smtClean="0"/>
              <a:t>Escalation of commitment</a:t>
            </a:r>
            <a:r>
              <a:rPr lang="en-US" sz="2800" dirty="0" smtClean="0"/>
              <a:t>: </a:t>
            </a:r>
            <a:r>
              <a:rPr lang="en-US" sz="2800" dirty="0"/>
              <a:t>an increased commitment to a previous decision despite evidence it may have been </a:t>
            </a:r>
            <a:r>
              <a:rPr lang="en-US" sz="2800" dirty="0" smtClean="0"/>
              <a:t>wrong</a:t>
            </a:r>
            <a:endParaRPr lang="en-US" sz="2800" dirty="0"/>
          </a:p>
        </p:txBody>
      </p:sp>
    </p:spTree>
    <p:extLst>
      <p:ext uri="{BB962C8B-B14F-4D97-AF65-F5344CB8AC3E}">
        <p14:creationId xmlns:p14="http://schemas.microsoft.com/office/powerpoint/2010/main" val="51295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0" indent="0">
              <a:buNone/>
            </a:pPr>
            <a:r>
              <a:rPr lang="en-US" sz="2400" b="1" dirty="0" smtClean="0">
                <a:solidFill>
                  <a:srgbClr val="007FA3"/>
                </a:solidFill>
              </a:rPr>
              <a:t>2.1 </a:t>
            </a:r>
            <a:r>
              <a:rPr lang="en-US" sz="2400" b="1" dirty="0" smtClean="0"/>
              <a:t>Describe</a:t>
            </a:r>
            <a:r>
              <a:rPr lang="en-US" sz="2400" dirty="0" smtClean="0"/>
              <a:t> the eight steps in the decision-making process.</a:t>
            </a:r>
          </a:p>
          <a:p>
            <a:pPr marL="284163" lvl="1" indent="219456">
              <a:buNone/>
            </a:pPr>
            <a:r>
              <a:rPr lang="en-US" sz="2400" b="1" dirty="0" smtClean="0"/>
              <a:t>Develop your skill </a:t>
            </a:r>
            <a:r>
              <a:rPr lang="en-US" sz="2400" dirty="0" smtClean="0"/>
              <a:t>at being creative.</a:t>
            </a:r>
          </a:p>
          <a:p>
            <a:pPr marL="0" indent="0">
              <a:buNone/>
            </a:pPr>
            <a:r>
              <a:rPr lang="en-US" sz="2400" b="1" dirty="0" smtClean="0">
                <a:solidFill>
                  <a:srgbClr val="007FA3"/>
                </a:solidFill>
              </a:rPr>
              <a:t>2.2 </a:t>
            </a:r>
            <a:r>
              <a:rPr lang="en-US" sz="2400" b="1" dirty="0" smtClean="0"/>
              <a:t>Explain</a:t>
            </a:r>
            <a:r>
              <a:rPr lang="en-US" sz="2400" dirty="0" smtClean="0"/>
              <a:t> the four ways managers make decisions.</a:t>
            </a:r>
          </a:p>
          <a:p>
            <a:pPr marL="0" indent="0">
              <a:buNone/>
            </a:pPr>
            <a:r>
              <a:rPr lang="en-US" sz="2400" b="1" dirty="0" smtClean="0">
                <a:solidFill>
                  <a:srgbClr val="007FA3"/>
                </a:solidFill>
              </a:rPr>
              <a:t>2.3 </a:t>
            </a:r>
            <a:r>
              <a:rPr lang="en-US" sz="2400" b="1" dirty="0" smtClean="0"/>
              <a:t>Classify </a:t>
            </a:r>
            <a:r>
              <a:rPr lang="en-US" sz="2400" dirty="0" smtClean="0"/>
              <a:t>decisions and decision-making conditions.</a:t>
            </a:r>
          </a:p>
          <a:p>
            <a:pPr marL="0" indent="0">
              <a:buNone/>
            </a:pPr>
            <a:r>
              <a:rPr lang="en-US" sz="2400" b="1" dirty="0" smtClean="0">
                <a:solidFill>
                  <a:srgbClr val="007FA3"/>
                </a:solidFill>
              </a:rPr>
              <a:t>2.4 </a:t>
            </a:r>
            <a:r>
              <a:rPr lang="en-US" sz="2400" b="1" dirty="0" smtClean="0"/>
              <a:t>Describe</a:t>
            </a:r>
            <a:r>
              <a:rPr lang="en-US" sz="2400" dirty="0" smtClean="0"/>
              <a:t> how biases affect decision making.</a:t>
            </a:r>
          </a:p>
          <a:p>
            <a:pPr marL="502920" lvl="1" indent="1588">
              <a:buNone/>
            </a:pPr>
            <a:r>
              <a:rPr lang="en-US" sz="2400" b="1" dirty="0" smtClean="0"/>
              <a:t>Know how to </a:t>
            </a:r>
            <a:r>
              <a:rPr lang="en-US" sz="2400" dirty="0" smtClean="0"/>
              <a:t>recognize when you’re using decision-making errors and biases and what to do about it</a:t>
            </a:r>
          </a:p>
          <a:p>
            <a:pPr marL="0" indent="0">
              <a:buNone/>
            </a:pPr>
            <a:r>
              <a:rPr lang="en-US" sz="2400" b="1" dirty="0" smtClean="0">
                <a:solidFill>
                  <a:srgbClr val="007FA3"/>
                </a:solidFill>
              </a:rPr>
              <a:t>2.5 </a:t>
            </a:r>
            <a:r>
              <a:rPr lang="en-US" sz="2400" b="1" dirty="0" smtClean="0"/>
              <a:t>Identify</a:t>
            </a:r>
            <a:r>
              <a:rPr lang="en-US" sz="2400" dirty="0" smtClean="0"/>
              <a:t> effective decision-making techniques.</a:t>
            </a:r>
            <a:endParaRPr lang="en-US" sz="2400" dirty="0"/>
          </a:p>
        </p:txBody>
      </p:sp>
    </p:spTree>
    <p:extLst>
      <p:ext uri="{BB962C8B-B14F-4D97-AF65-F5344CB8AC3E}">
        <p14:creationId xmlns:p14="http://schemas.microsoft.com/office/powerpoint/2010/main" val="615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a:t>
            </a:r>
            <a:endParaRPr lang="en-US" dirty="0"/>
          </a:p>
        </p:txBody>
      </p:sp>
      <p:sp>
        <p:nvSpPr>
          <p:cNvPr id="3" name="Content Placeholder 2"/>
          <p:cNvSpPr>
            <a:spLocks noGrp="1"/>
          </p:cNvSpPr>
          <p:nvPr>
            <p:ph idx="1"/>
          </p:nvPr>
        </p:nvSpPr>
        <p:spPr/>
        <p:txBody>
          <a:bodyPr/>
          <a:lstStyle/>
          <a:p>
            <a:r>
              <a:rPr lang="en-US" sz="2800" b="1" dirty="0" smtClean="0"/>
              <a:t>Intuitive decision</a:t>
            </a:r>
            <a:r>
              <a:rPr lang="en-US" sz="2800" dirty="0"/>
              <a:t>-</a:t>
            </a:r>
            <a:r>
              <a:rPr lang="en-US" sz="2800" b="1" dirty="0" smtClean="0"/>
              <a:t>making</a:t>
            </a:r>
            <a:r>
              <a:rPr lang="en-US" sz="2800" dirty="0" smtClean="0"/>
              <a:t>: making decisions on the basis of experience, feelings, and accumulated judgment</a:t>
            </a:r>
          </a:p>
        </p:txBody>
      </p:sp>
    </p:spTree>
    <p:extLst>
      <p:ext uri="{BB962C8B-B14F-4D97-AF65-F5344CB8AC3E}">
        <p14:creationId xmlns:p14="http://schemas.microsoft.com/office/powerpoint/2010/main" val="99454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2-6</a:t>
            </a:r>
            <a:br>
              <a:rPr lang="en-US" dirty="0" smtClean="0"/>
            </a:br>
            <a:r>
              <a:rPr lang="en-US" dirty="0" smtClean="0"/>
              <a:t>What is Intuition?</a:t>
            </a:r>
            <a:endParaRPr lang="en-US" dirty="0"/>
          </a:p>
        </p:txBody>
      </p:sp>
      <p:pic>
        <p:nvPicPr>
          <p:cNvPr id="8" name="Content Placeholder 1" descr="The aspects of intuition shown are as follows:&#10;• Experience-based decisions: Managers make decisions based on their past experiences&#10;• Affect-initiated decisions: Managers make decisions based on feelings or emotions&#10;• Cognitive-based decisions: Managers make decisions based on skills, knowledge, and training&#10;• Subconscious mental processing: Managers use data from subconscious mind to help them make decisions&#10;• Values or ethics based decisions: Managers make decisions based on ethical values or culture."/>
          <p:cNvPicPr>
            <a:picLocks noChangeAspect="1"/>
          </p:cNvPicPr>
          <p:nvPr/>
        </p:nvPicPr>
        <p:blipFill>
          <a:blip r:embed="rId3" cstate="print"/>
          <a:srcRect t="91" b="91"/>
          <a:stretch>
            <a:fillRect/>
          </a:stretch>
        </p:blipFill>
        <p:spPr>
          <a:xfrm>
            <a:off x="219030" y="1447800"/>
            <a:ext cx="8705941" cy="4275238"/>
          </a:xfrm>
          <a:prstGeom prst="rect">
            <a:avLst/>
          </a:prstGeom>
        </p:spPr>
      </p:pic>
      <p:sp>
        <p:nvSpPr>
          <p:cNvPr id="4" name="Text Placeholder 3"/>
          <p:cNvSpPr>
            <a:spLocks noGrp="1"/>
          </p:cNvSpPr>
          <p:nvPr>
            <p:ph type="body" sz="quarter" idx="13"/>
          </p:nvPr>
        </p:nvSpPr>
        <p:spPr/>
        <p:txBody>
          <a:bodyPr/>
          <a:lstStyle/>
          <a:p>
            <a:r>
              <a:rPr lang="en-US" sz="1600" dirty="0"/>
              <a:t>Exhibit 2-6 shows the five different aspects of intuition identified by researchers studying managers’ use of intuitive decision-making</a:t>
            </a:r>
            <a:r>
              <a:rPr lang="en-US" sz="1600" dirty="0" smtClean="0"/>
              <a:t>.</a:t>
            </a:r>
            <a:endParaRPr lang="en-US" sz="1600" dirty="0"/>
          </a:p>
        </p:txBody>
      </p:sp>
    </p:spTree>
    <p:extLst>
      <p:ext uri="{BB962C8B-B14F-4D97-AF65-F5344CB8AC3E}">
        <p14:creationId xmlns:p14="http://schemas.microsoft.com/office/powerpoint/2010/main" val="1087925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Evidence-Based Management</a:t>
            </a:r>
            <a:endParaRPr lang="en-US" dirty="0"/>
          </a:p>
        </p:txBody>
      </p:sp>
      <p:sp>
        <p:nvSpPr>
          <p:cNvPr id="3" name="Content Placeholder 2"/>
          <p:cNvSpPr>
            <a:spLocks noGrp="1"/>
          </p:cNvSpPr>
          <p:nvPr>
            <p:ph idx="1"/>
          </p:nvPr>
        </p:nvSpPr>
        <p:spPr/>
        <p:txBody>
          <a:bodyPr/>
          <a:lstStyle/>
          <a:p>
            <a:pPr marL="342900" indent="-342900" eaLnBrk="0" hangingPunct="0">
              <a:spcBef>
                <a:spcPct val="20000"/>
              </a:spcBef>
              <a:buFont typeface="Arial" charset="0"/>
              <a:buChar char="•"/>
            </a:pPr>
            <a:r>
              <a:rPr lang="en-US" sz="2800" b="1" dirty="0"/>
              <a:t>Evidence-based management (EBMgt</a:t>
            </a:r>
            <a:r>
              <a:rPr lang="en-US" sz="2800" b="1" dirty="0" smtClean="0"/>
              <a:t>)</a:t>
            </a:r>
            <a:r>
              <a:rPr lang="en-US" sz="2800" dirty="0" smtClean="0"/>
              <a:t>:</a:t>
            </a:r>
            <a:r>
              <a:rPr lang="en-US" sz="2800" b="1" dirty="0" smtClean="0"/>
              <a:t> </a:t>
            </a:r>
            <a:r>
              <a:rPr lang="en-US" sz="2800" dirty="0"/>
              <a:t>the systematic use of the best available evidence to improve management practice.</a:t>
            </a:r>
          </a:p>
        </p:txBody>
      </p:sp>
    </p:spTree>
    <p:extLst>
      <p:ext uri="{BB962C8B-B14F-4D97-AF65-F5344CB8AC3E}">
        <p14:creationId xmlns:p14="http://schemas.microsoft.com/office/powerpoint/2010/main" val="507184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Decisions: Structured Problems and Programmed Decisions</a:t>
            </a:r>
            <a:endParaRPr lang="en-US" dirty="0"/>
          </a:p>
        </p:txBody>
      </p:sp>
      <p:sp>
        <p:nvSpPr>
          <p:cNvPr id="3" name="Content Placeholder 2"/>
          <p:cNvSpPr>
            <a:spLocks noGrp="1"/>
          </p:cNvSpPr>
          <p:nvPr>
            <p:ph idx="1"/>
          </p:nvPr>
        </p:nvSpPr>
        <p:spPr/>
        <p:txBody>
          <a:bodyPr/>
          <a:lstStyle/>
          <a:p>
            <a:r>
              <a:rPr lang="en-US" sz="2800" b="1" dirty="0" smtClean="0"/>
              <a:t>Structured problems</a:t>
            </a:r>
            <a:r>
              <a:rPr lang="en-US" sz="2800" dirty="0" smtClean="0"/>
              <a:t>: </a:t>
            </a:r>
            <a:r>
              <a:rPr lang="en-US" sz="2800" dirty="0"/>
              <a:t>straightforward, familiar, and easily defined </a:t>
            </a:r>
            <a:r>
              <a:rPr lang="en-US" sz="2800" dirty="0" smtClean="0"/>
              <a:t>problems</a:t>
            </a:r>
          </a:p>
          <a:p>
            <a:pPr marL="256032" lvl="1" indent="-256032">
              <a:spcBef>
                <a:spcPts val="1500"/>
              </a:spcBef>
              <a:buSzPct val="100000"/>
              <a:buFont typeface="Arial" panose="020B0604020202020204" pitchFamily="34" charset="0"/>
              <a:buChar char="•"/>
            </a:pPr>
            <a:r>
              <a:rPr lang="en-US" sz="2800" b="1" dirty="0" smtClean="0"/>
              <a:t>Programmed decisions</a:t>
            </a:r>
            <a:r>
              <a:rPr lang="en-US" sz="2800" dirty="0" smtClean="0"/>
              <a:t>: repetitive decisions that can be handled by a routine approach</a:t>
            </a:r>
            <a:endParaRPr lang="en-US" sz="2800" dirty="0"/>
          </a:p>
        </p:txBody>
      </p:sp>
    </p:spTree>
    <p:extLst>
      <p:ext uri="{BB962C8B-B14F-4D97-AF65-F5344CB8AC3E}">
        <p14:creationId xmlns:p14="http://schemas.microsoft.com/office/powerpoint/2010/main" val="600473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Programmed Decisions</a:t>
            </a:r>
            <a:endParaRPr lang="en-US" dirty="0"/>
          </a:p>
        </p:txBody>
      </p:sp>
      <p:sp>
        <p:nvSpPr>
          <p:cNvPr id="3" name="Content Placeholder 2"/>
          <p:cNvSpPr>
            <a:spLocks noGrp="1"/>
          </p:cNvSpPr>
          <p:nvPr>
            <p:ph idx="1"/>
          </p:nvPr>
        </p:nvSpPr>
        <p:spPr/>
        <p:txBody>
          <a:bodyPr/>
          <a:lstStyle/>
          <a:p>
            <a:r>
              <a:rPr lang="en-US" sz="2800" b="1" dirty="0" smtClean="0"/>
              <a:t>Procedure</a:t>
            </a:r>
            <a:r>
              <a:rPr lang="en-US" sz="2800" dirty="0"/>
              <a:t>: a series of sequential steps used to respond to a well-structured problem</a:t>
            </a:r>
            <a:endParaRPr lang="en-US" sz="2800" dirty="0" smtClean="0"/>
          </a:p>
          <a:p>
            <a:pPr marL="256032" lvl="1" indent="-256032">
              <a:spcBef>
                <a:spcPts val="1500"/>
              </a:spcBef>
              <a:buSzPct val="100000"/>
              <a:buFont typeface="Arial" panose="020B0604020202020204" pitchFamily="34" charset="0"/>
              <a:buChar char="•"/>
            </a:pPr>
            <a:r>
              <a:rPr lang="en-US" sz="2800" b="1" dirty="0" smtClean="0"/>
              <a:t>Rule </a:t>
            </a:r>
            <a:r>
              <a:rPr lang="en-US" sz="2800" dirty="0"/>
              <a:t>: an explicit statement that tells managers what can or cannot be done</a:t>
            </a:r>
            <a:endParaRPr lang="en-US" sz="2800" dirty="0" smtClean="0"/>
          </a:p>
          <a:p>
            <a:pPr marL="256032" lvl="1" indent="-256032">
              <a:spcBef>
                <a:spcPts val="1500"/>
              </a:spcBef>
              <a:buSzPct val="100000"/>
              <a:buFont typeface="Arial" panose="020B0604020202020204" pitchFamily="34" charset="0"/>
              <a:buChar char="•"/>
            </a:pPr>
            <a:r>
              <a:rPr lang="en-US" sz="2800" b="1" dirty="0" smtClean="0"/>
              <a:t>Policy</a:t>
            </a:r>
            <a:r>
              <a:rPr lang="en-US" sz="2800" dirty="0" smtClean="0"/>
              <a:t>: </a:t>
            </a:r>
            <a:r>
              <a:rPr lang="en-US" sz="2800" dirty="0"/>
              <a:t>a guideline for making decisions</a:t>
            </a:r>
          </a:p>
        </p:txBody>
      </p:sp>
    </p:spTree>
    <p:extLst>
      <p:ext uri="{BB962C8B-B14F-4D97-AF65-F5344CB8AC3E}">
        <p14:creationId xmlns:p14="http://schemas.microsoft.com/office/powerpoint/2010/main" val="186775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Decisions: Unstructured Problems and Nonprogrammed Decisions</a:t>
            </a:r>
            <a:endParaRPr lang="en-US" dirty="0"/>
          </a:p>
        </p:txBody>
      </p:sp>
      <p:sp>
        <p:nvSpPr>
          <p:cNvPr id="3" name="Content Placeholder 2"/>
          <p:cNvSpPr>
            <a:spLocks noGrp="1"/>
          </p:cNvSpPr>
          <p:nvPr>
            <p:ph idx="1"/>
          </p:nvPr>
        </p:nvSpPr>
        <p:spPr/>
        <p:txBody>
          <a:bodyPr/>
          <a:lstStyle/>
          <a:p>
            <a:r>
              <a:rPr lang="en-US" sz="2800" b="1" dirty="0" smtClean="0"/>
              <a:t>Unstructured problems</a:t>
            </a:r>
            <a:r>
              <a:rPr lang="en-US" sz="2800" dirty="0"/>
              <a:t>: problems that are new or unusual and for which information is ambiguous or incomplete</a:t>
            </a:r>
            <a:endParaRPr lang="en-US" sz="2800" dirty="0" smtClean="0"/>
          </a:p>
          <a:p>
            <a:pPr marL="256032" lvl="1" indent="-256032">
              <a:spcBef>
                <a:spcPts val="1500"/>
              </a:spcBef>
              <a:buSzPct val="100000"/>
              <a:buFont typeface="Arial" panose="020B0604020202020204" pitchFamily="34" charset="0"/>
              <a:buChar char="•"/>
            </a:pPr>
            <a:r>
              <a:rPr lang="en-US" sz="2800" b="1" dirty="0" smtClean="0"/>
              <a:t>Nonprogrammed decisions</a:t>
            </a:r>
            <a:r>
              <a:rPr lang="en-US" sz="2800" dirty="0"/>
              <a:t>: unique and nonrecurring and involve custom made </a:t>
            </a:r>
            <a:r>
              <a:rPr lang="en-US" sz="2800" dirty="0" smtClean="0"/>
              <a:t>solutions</a:t>
            </a:r>
            <a:endParaRPr lang="en-US" sz="2800" dirty="0"/>
          </a:p>
        </p:txBody>
      </p:sp>
    </p:spTree>
    <p:extLst>
      <p:ext uri="{BB962C8B-B14F-4D97-AF65-F5344CB8AC3E}">
        <p14:creationId xmlns:p14="http://schemas.microsoft.com/office/powerpoint/2010/main" val="1982002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Characteristic, Programmed Decisions, Nonprogrammed Decisions"/>
          <p:cNvSpPr>
            <a:spLocks noGrp="1"/>
          </p:cNvSpPr>
          <p:nvPr>
            <p:ph type="title"/>
          </p:nvPr>
        </p:nvSpPr>
        <p:spPr>
          <a:xfrm>
            <a:off x="452718" y="254504"/>
            <a:ext cx="8229600" cy="1066800"/>
          </a:xfrm>
        </p:spPr>
        <p:txBody>
          <a:bodyPr/>
          <a:lstStyle/>
          <a:p>
            <a:r>
              <a:rPr lang="en-US" dirty="0" smtClean="0"/>
              <a:t>Exhibit 2-7</a:t>
            </a:r>
            <a:br>
              <a:rPr lang="en-US" dirty="0" smtClean="0"/>
            </a:br>
            <a:r>
              <a:rPr lang="en-US" dirty="0" smtClean="0"/>
              <a:t>Programmed vs Nonprogrammed Decisions</a:t>
            </a:r>
            <a:endParaRPr lang="en-US" dirty="0"/>
          </a:p>
        </p:txBody>
      </p:sp>
      <p:graphicFrame>
        <p:nvGraphicFramePr>
          <p:cNvPr id="5" name="Table 4" descr="Headers: Characteristic, Programmed Decisions, Nonprogrammed Decisions"/>
          <p:cNvGraphicFramePr>
            <a:graphicFrameLocks noGrp="1"/>
          </p:cNvGraphicFramePr>
          <p:nvPr>
            <p:extLst>
              <p:ext uri="{D42A27DB-BD31-4B8C-83A1-F6EECF244321}">
                <p14:modId xmlns:p14="http://schemas.microsoft.com/office/powerpoint/2010/main" val="2303402578"/>
              </p:ext>
            </p:extLst>
          </p:nvPr>
        </p:nvGraphicFramePr>
        <p:xfrm>
          <a:off x="190500" y="1904695"/>
          <a:ext cx="8763000" cy="4191305"/>
        </p:xfrm>
        <a:graphic>
          <a:graphicData uri="http://schemas.openxmlformats.org/drawingml/2006/table">
            <a:tbl>
              <a:tblPr firstRow="1" bandRow="1">
                <a:tableStyleId>{3B4B98B0-60AC-42C2-AFA5-B58CD77FA1E5}</a:tableStyleId>
              </a:tblPr>
              <a:tblGrid>
                <a:gridCol w="2743200"/>
                <a:gridCol w="2895600"/>
                <a:gridCol w="3124200"/>
              </a:tblGrid>
              <a:tr h="669113">
                <a:tc>
                  <a:txBody>
                    <a:bodyPr/>
                    <a:lstStyle/>
                    <a:p>
                      <a:r>
                        <a:rPr lang="en-US" dirty="0" smtClean="0"/>
                        <a:t>Characteristic</a:t>
                      </a:r>
                      <a:endParaRPr lang="en-US" dirty="0"/>
                    </a:p>
                  </a:txBody>
                  <a:tcPr/>
                </a:tc>
                <a:tc>
                  <a:txBody>
                    <a:bodyPr/>
                    <a:lstStyle/>
                    <a:p>
                      <a:r>
                        <a:rPr lang="en-US" dirty="0" smtClean="0"/>
                        <a:t>Programmed Decisions</a:t>
                      </a:r>
                      <a:endParaRPr lang="en-US" dirty="0"/>
                    </a:p>
                  </a:txBody>
                  <a:tcPr/>
                </a:tc>
                <a:tc>
                  <a:txBody>
                    <a:bodyPr/>
                    <a:lstStyle/>
                    <a:p>
                      <a:r>
                        <a:rPr lang="en-US" dirty="0" smtClean="0"/>
                        <a:t>Nonprogrammed Decisions</a:t>
                      </a:r>
                      <a:endParaRPr lang="en-US" dirty="0"/>
                    </a:p>
                  </a:txBody>
                  <a:tcPr/>
                </a:tc>
              </a:tr>
              <a:tr h="382350">
                <a:tc>
                  <a:txBody>
                    <a:bodyPr/>
                    <a:lstStyle/>
                    <a:p>
                      <a:r>
                        <a:rPr lang="en-US" dirty="0" smtClean="0"/>
                        <a:t>Type of problem</a:t>
                      </a:r>
                      <a:endParaRPr lang="en-US" dirty="0"/>
                    </a:p>
                  </a:txBody>
                  <a:tcPr/>
                </a:tc>
                <a:tc>
                  <a:txBody>
                    <a:bodyPr/>
                    <a:lstStyle/>
                    <a:p>
                      <a:r>
                        <a:rPr lang="en-US" dirty="0" smtClean="0"/>
                        <a:t>Structured</a:t>
                      </a:r>
                      <a:endParaRPr lang="en-US" dirty="0"/>
                    </a:p>
                  </a:txBody>
                  <a:tcPr/>
                </a:tc>
                <a:tc>
                  <a:txBody>
                    <a:bodyPr/>
                    <a:lstStyle/>
                    <a:p>
                      <a:r>
                        <a:rPr lang="en-US" dirty="0" smtClean="0"/>
                        <a:t>Unstructured</a:t>
                      </a:r>
                      <a:endParaRPr lang="en-US" dirty="0"/>
                    </a:p>
                  </a:txBody>
                  <a:tcPr/>
                </a:tc>
              </a:tr>
              <a:tr h="382350">
                <a:tc>
                  <a:txBody>
                    <a:bodyPr/>
                    <a:lstStyle/>
                    <a:p>
                      <a:r>
                        <a:rPr lang="en-US" dirty="0" smtClean="0"/>
                        <a:t>Managerial level</a:t>
                      </a:r>
                      <a:endParaRPr lang="en-US" dirty="0"/>
                    </a:p>
                  </a:txBody>
                  <a:tcPr/>
                </a:tc>
                <a:tc>
                  <a:txBody>
                    <a:bodyPr/>
                    <a:lstStyle/>
                    <a:p>
                      <a:r>
                        <a:rPr lang="en-US" dirty="0" smtClean="0"/>
                        <a:t>Lower levels</a:t>
                      </a:r>
                      <a:endParaRPr lang="en-US" dirty="0"/>
                    </a:p>
                  </a:txBody>
                  <a:tcPr/>
                </a:tc>
                <a:tc>
                  <a:txBody>
                    <a:bodyPr/>
                    <a:lstStyle/>
                    <a:p>
                      <a:r>
                        <a:rPr lang="en-US" dirty="0" smtClean="0"/>
                        <a:t>Upper levels</a:t>
                      </a:r>
                      <a:endParaRPr lang="en-US" dirty="0"/>
                    </a:p>
                  </a:txBody>
                  <a:tcPr/>
                </a:tc>
              </a:tr>
              <a:tr h="382350">
                <a:tc>
                  <a:txBody>
                    <a:bodyPr/>
                    <a:lstStyle/>
                    <a:p>
                      <a:r>
                        <a:rPr lang="en-US" dirty="0" smtClean="0"/>
                        <a:t>Frequency</a:t>
                      </a:r>
                      <a:endParaRPr lang="en-US" dirty="0"/>
                    </a:p>
                  </a:txBody>
                  <a:tcPr/>
                </a:tc>
                <a:tc>
                  <a:txBody>
                    <a:bodyPr/>
                    <a:lstStyle/>
                    <a:p>
                      <a:r>
                        <a:rPr lang="en-US" dirty="0" smtClean="0"/>
                        <a:t>Repetitive, routine</a:t>
                      </a:r>
                      <a:endParaRPr lang="en-US" dirty="0"/>
                    </a:p>
                  </a:txBody>
                  <a:tcPr/>
                </a:tc>
                <a:tc>
                  <a:txBody>
                    <a:bodyPr/>
                    <a:lstStyle/>
                    <a:p>
                      <a:r>
                        <a:rPr lang="en-US" dirty="0" smtClean="0"/>
                        <a:t>New, unusual</a:t>
                      </a:r>
                      <a:endParaRPr lang="en-US" dirty="0"/>
                    </a:p>
                  </a:txBody>
                  <a:tcPr/>
                </a:tc>
              </a:tr>
              <a:tr h="669113">
                <a:tc>
                  <a:txBody>
                    <a:bodyPr/>
                    <a:lstStyle/>
                    <a:p>
                      <a:r>
                        <a:rPr lang="en-US" dirty="0" smtClean="0"/>
                        <a:t>Information </a:t>
                      </a:r>
                      <a:endParaRPr lang="en-US" dirty="0"/>
                    </a:p>
                  </a:txBody>
                  <a:tcPr/>
                </a:tc>
                <a:tc>
                  <a:txBody>
                    <a:bodyPr/>
                    <a:lstStyle/>
                    <a:p>
                      <a:r>
                        <a:rPr lang="en-US" dirty="0" smtClean="0"/>
                        <a:t>Readily available</a:t>
                      </a:r>
                      <a:endParaRPr lang="en-US" dirty="0"/>
                    </a:p>
                  </a:txBody>
                  <a:tcPr/>
                </a:tc>
                <a:tc>
                  <a:txBody>
                    <a:bodyPr/>
                    <a:lstStyle/>
                    <a:p>
                      <a:r>
                        <a:rPr lang="en-US" dirty="0" smtClean="0"/>
                        <a:t>Ambiguous or incomplete</a:t>
                      </a:r>
                      <a:endParaRPr lang="en-US" dirty="0"/>
                    </a:p>
                  </a:txBody>
                  <a:tcPr/>
                </a:tc>
              </a:tr>
              <a:tr h="382350">
                <a:tc>
                  <a:txBody>
                    <a:bodyPr/>
                    <a:lstStyle/>
                    <a:p>
                      <a:r>
                        <a:rPr lang="en-US" dirty="0" smtClean="0"/>
                        <a:t>Goals</a:t>
                      </a:r>
                      <a:endParaRPr lang="en-US" dirty="0"/>
                    </a:p>
                  </a:txBody>
                  <a:tcPr/>
                </a:tc>
                <a:tc>
                  <a:txBody>
                    <a:bodyPr/>
                    <a:lstStyle/>
                    <a:p>
                      <a:r>
                        <a:rPr lang="en-US" dirty="0" smtClean="0"/>
                        <a:t>Clear,</a:t>
                      </a:r>
                      <a:r>
                        <a:rPr lang="en-US" baseline="0" dirty="0" smtClean="0"/>
                        <a:t> specific</a:t>
                      </a:r>
                      <a:endParaRPr lang="en-US" dirty="0"/>
                    </a:p>
                  </a:txBody>
                  <a:tcPr/>
                </a:tc>
                <a:tc>
                  <a:txBody>
                    <a:bodyPr/>
                    <a:lstStyle/>
                    <a:p>
                      <a:r>
                        <a:rPr lang="en-US" dirty="0" smtClean="0"/>
                        <a:t>Vague</a:t>
                      </a:r>
                      <a:endParaRPr lang="en-US" dirty="0"/>
                    </a:p>
                  </a:txBody>
                  <a:tcPr/>
                </a:tc>
              </a:tr>
              <a:tr h="654566">
                <a:tc>
                  <a:txBody>
                    <a:bodyPr/>
                    <a:lstStyle/>
                    <a:p>
                      <a:r>
                        <a:rPr lang="en-US" dirty="0" smtClean="0"/>
                        <a:t>Time frame for solution</a:t>
                      </a:r>
                      <a:endParaRPr lang="en-US" dirty="0"/>
                    </a:p>
                  </a:txBody>
                  <a:tcPr/>
                </a:tc>
                <a:tc>
                  <a:txBody>
                    <a:bodyPr/>
                    <a:lstStyle/>
                    <a:p>
                      <a:r>
                        <a:rPr lang="en-US" dirty="0" smtClean="0"/>
                        <a:t>Short</a:t>
                      </a:r>
                      <a:endParaRPr lang="en-US" dirty="0"/>
                    </a:p>
                  </a:txBody>
                  <a:tcPr/>
                </a:tc>
                <a:tc>
                  <a:txBody>
                    <a:bodyPr/>
                    <a:lstStyle/>
                    <a:p>
                      <a:r>
                        <a:rPr lang="en-US" dirty="0" smtClean="0"/>
                        <a:t>Relatively long</a:t>
                      </a:r>
                      <a:endParaRPr lang="en-US" dirty="0"/>
                    </a:p>
                  </a:txBody>
                  <a:tcPr/>
                </a:tc>
              </a:tr>
              <a:tr h="669113">
                <a:tc>
                  <a:txBody>
                    <a:bodyPr/>
                    <a:lstStyle/>
                    <a:p>
                      <a:r>
                        <a:rPr lang="en-US" dirty="0" smtClean="0"/>
                        <a:t>Solution relies on</a:t>
                      </a:r>
                      <a:r>
                        <a:rPr lang="is-IS" dirty="0" smtClean="0"/>
                        <a:t>…</a:t>
                      </a:r>
                      <a:endParaRPr lang="en-US" dirty="0"/>
                    </a:p>
                  </a:txBody>
                  <a:tcPr/>
                </a:tc>
                <a:tc>
                  <a:txBody>
                    <a:bodyPr/>
                    <a:lstStyle/>
                    <a:p>
                      <a:r>
                        <a:rPr lang="en-US" dirty="0" smtClean="0"/>
                        <a:t>Procedures, rules, policies</a:t>
                      </a:r>
                      <a:endParaRPr lang="en-US" dirty="0"/>
                    </a:p>
                  </a:txBody>
                  <a:tcPr/>
                </a:tc>
                <a:tc>
                  <a:txBody>
                    <a:bodyPr/>
                    <a:lstStyle/>
                    <a:p>
                      <a:r>
                        <a:rPr lang="en-US" dirty="0" smtClean="0"/>
                        <a:t>Judgment and creativity</a:t>
                      </a:r>
                      <a:endParaRPr lang="en-US" dirty="0"/>
                    </a:p>
                  </a:txBody>
                  <a:tcPr/>
                </a:tc>
              </a:tr>
            </a:tbl>
          </a:graphicData>
        </a:graphic>
      </p:graphicFrame>
    </p:spTree>
    <p:extLst>
      <p:ext uri="{BB962C8B-B14F-4D97-AF65-F5344CB8AC3E}">
        <p14:creationId xmlns:p14="http://schemas.microsoft.com/office/powerpoint/2010/main" val="79761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Conditions</a:t>
            </a:r>
            <a:endParaRPr lang="en-US" dirty="0"/>
          </a:p>
        </p:txBody>
      </p:sp>
      <p:sp>
        <p:nvSpPr>
          <p:cNvPr id="3" name="Content Placeholder 2"/>
          <p:cNvSpPr>
            <a:spLocks noGrp="1"/>
          </p:cNvSpPr>
          <p:nvPr>
            <p:ph idx="1"/>
          </p:nvPr>
        </p:nvSpPr>
        <p:spPr/>
        <p:txBody>
          <a:bodyPr/>
          <a:lstStyle/>
          <a:p>
            <a:r>
              <a:rPr lang="en-US" sz="2800" b="1" dirty="0" smtClean="0"/>
              <a:t>Certainty</a:t>
            </a:r>
            <a:r>
              <a:rPr lang="en-US" sz="2800" dirty="0" smtClean="0"/>
              <a:t>: </a:t>
            </a:r>
            <a:r>
              <a:rPr lang="en-US" sz="2800" dirty="0"/>
              <a:t>a situation in which a manager can make accurate decisions because all outcomes are known</a:t>
            </a:r>
            <a:endParaRPr lang="en-US" sz="2800" dirty="0" smtClean="0"/>
          </a:p>
          <a:p>
            <a:pPr marL="256032" lvl="1" indent="-256032">
              <a:spcBef>
                <a:spcPts val="1500"/>
              </a:spcBef>
              <a:buSzPct val="100000"/>
              <a:buFont typeface="Arial" panose="020B0604020202020204" pitchFamily="34" charset="0"/>
              <a:buChar char="•"/>
            </a:pPr>
            <a:r>
              <a:rPr lang="en-US" sz="2800" b="1" dirty="0" smtClean="0"/>
              <a:t>Risk</a:t>
            </a:r>
            <a:r>
              <a:rPr lang="en-US" sz="2800" dirty="0" smtClean="0"/>
              <a:t>: </a:t>
            </a:r>
            <a:r>
              <a:rPr lang="en-US" sz="2800" dirty="0"/>
              <a:t>a situation in which the decision maker is able to estimate the likelihood of certain outcomes</a:t>
            </a:r>
            <a:endParaRPr lang="en-US" sz="2800" dirty="0" smtClean="0"/>
          </a:p>
          <a:p>
            <a:pPr marL="256032" lvl="1" indent="-256032">
              <a:spcBef>
                <a:spcPts val="1500"/>
              </a:spcBef>
              <a:buSzPct val="100000"/>
              <a:buFont typeface="Arial" panose="020B0604020202020204" pitchFamily="34" charset="0"/>
              <a:buChar char="•"/>
            </a:pPr>
            <a:r>
              <a:rPr lang="en-US" sz="2800" b="1" dirty="0" smtClean="0"/>
              <a:t>Uncertainty</a:t>
            </a:r>
            <a:r>
              <a:rPr lang="en-US" sz="2800" dirty="0"/>
              <a:t>: a situation in which a decision maker has neither certainty nor reasonable probability estimates </a:t>
            </a:r>
            <a:r>
              <a:rPr lang="en-US" sz="2800" dirty="0" smtClean="0"/>
              <a:t>available</a:t>
            </a:r>
            <a:endParaRPr lang="en-US" sz="2800" dirty="0"/>
          </a:p>
        </p:txBody>
      </p:sp>
    </p:spTree>
    <p:extLst>
      <p:ext uri="{BB962C8B-B14F-4D97-AF65-F5344CB8AC3E}">
        <p14:creationId xmlns:p14="http://schemas.microsoft.com/office/powerpoint/2010/main" val="1075173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Risk</a:t>
            </a:r>
            <a:endParaRPr lang="en-US" dirty="0"/>
          </a:p>
        </p:txBody>
      </p:sp>
      <p:sp>
        <p:nvSpPr>
          <p:cNvPr id="3" name="Content Placeholder 2"/>
          <p:cNvSpPr>
            <a:spLocks noGrp="1"/>
          </p:cNvSpPr>
          <p:nvPr>
            <p:ph idx="1"/>
          </p:nvPr>
        </p:nvSpPr>
        <p:spPr/>
        <p:txBody>
          <a:bodyPr/>
          <a:lstStyle/>
          <a:p>
            <a:r>
              <a:rPr lang="en-US" sz="2800" dirty="0" smtClean="0"/>
              <a:t>Managers can use historical data or secondary information to assign probabilities to different alternatives</a:t>
            </a:r>
          </a:p>
          <a:p>
            <a:r>
              <a:rPr lang="en-US" sz="2800" dirty="0" smtClean="0"/>
              <a:t>This is used to calculate expected value—the expected return from each possible outcome—by multiplying expected revenue by the probability of each alternative</a:t>
            </a:r>
          </a:p>
        </p:txBody>
      </p:sp>
    </p:spTree>
    <p:extLst>
      <p:ext uri="{BB962C8B-B14F-4D97-AF65-F5344CB8AC3E}">
        <p14:creationId xmlns:p14="http://schemas.microsoft.com/office/powerpoint/2010/main" val="1777459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Characteristic, Programmed Decisions, Nonprogrammed Decisions"/>
          <p:cNvSpPr>
            <a:spLocks noGrp="1"/>
          </p:cNvSpPr>
          <p:nvPr>
            <p:ph type="title"/>
          </p:nvPr>
        </p:nvSpPr>
        <p:spPr/>
        <p:txBody>
          <a:bodyPr/>
          <a:lstStyle/>
          <a:p>
            <a:r>
              <a:rPr lang="en-US" dirty="0" smtClean="0"/>
              <a:t>Exhibit 2-8</a:t>
            </a:r>
            <a:br>
              <a:rPr lang="en-US" dirty="0" smtClean="0"/>
            </a:br>
            <a:r>
              <a:rPr lang="en-US" dirty="0" smtClean="0"/>
              <a:t>Expected Value</a:t>
            </a:r>
            <a:endParaRPr lang="en-US" dirty="0"/>
          </a:p>
        </p:txBody>
      </p:sp>
      <p:graphicFrame>
        <p:nvGraphicFramePr>
          <p:cNvPr id="6" name="Table 5" descr="Headers: Event, Expected Revenues, Probability, Expected Value of Each Alternative"/>
          <p:cNvGraphicFramePr>
            <a:graphicFrameLocks noGrp="1"/>
          </p:cNvGraphicFramePr>
          <p:nvPr>
            <p:extLst>
              <p:ext uri="{D42A27DB-BD31-4B8C-83A1-F6EECF244321}">
                <p14:modId xmlns:p14="http://schemas.microsoft.com/office/powerpoint/2010/main" val="1652385159"/>
              </p:ext>
            </p:extLst>
          </p:nvPr>
        </p:nvGraphicFramePr>
        <p:xfrm>
          <a:off x="152400" y="2133600"/>
          <a:ext cx="8839200" cy="2149104"/>
        </p:xfrm>
        <a:graphic>
          <a:graphicData uri="http://schemas.openxmlformats.org/drawingml/2006/table">
            <a:tbl>
              <a:tblPr firstRow="1" bandRow="1">
                <a:tableStyleId>{3B4B98B0-60AC-42C2-AFA5-B58CD77FA1E5}</a:tableStyleId>
              </a:tblPr>
              <a:tblGrid>
                <a:gridCol w="2214282"/>
                <a:gridCol w="1371600"/>
                <a:gridCol w="2662518"/>
                <a:gridCol w="2590800"/>
              </a:tblGrid>
              <a:tr h="377256">
                <a:tc>
                  <a:txBody>
                    <a:bodyPr/>
                    <a:lstStyle/>
                    <a:p>
                      <a:r>
                        <a:rPr lang="en-US" dirty="0" smtClean="0"/>
                        <a:t>Event</a:t>
                      </a:r>
                      <a:endParaRPr lang="en-US" dirty="0"/>
                    </a:p>
                  </a:txBody>
                  <a:tcPr/>
                </a:tc>
                <a:tc>
                  <a:txBody>
                    <a:bodyPr/>
                    <a:lstStyle/>
                    <a:p>
                      <a:r>
                        <a:rPr lang="en-US" dirty="0" smtClean="0"/>
                        <a:t>Expected Revenues</a:t>
                      </a:r>
                      <a:r>
                        <a:rPr lang="en-US" baseline="0" dirty="0" smtClean="0"/>
                        <a:t> </a:t>
                      </a:r>
                      <a:endParaRPr lang="en-US" dirty="0"/>
                    </a:p>
                  </a:txBody>
                  <a:tcPr/>
                </a:tc>
                <a:tc>
                  <a:txBody>
                    <a:bodyPr/>
                    <a:lstStyle/>
                    <a:p>
                      <a:r>
                        <a:rPr lang="en-US" dirty="0" smtClean="0"/>
                        <a:t>Probability </a:t>
                      </a:r>
                      <a:endParaRPr lang="en-US" dirty="0"/>
                    </a:p>
                  </a:txBody>
                  <a:tcPr/>
                </a:tc>
                <a:tc>
                  <a:txBody>
                    <a:bodyPr/>
                    <a:lstStyle/>
                    <a:p>
                      <a:r>
                        <a:rPr lang="en-US" dirty="0" smtClean="0"/>
                        <a:t>Expected Value of Each Alternative</a:t>
                      </a:r>
                      <a:endParaRPr lang="en-US" dirty="0"/>
                    </a:p>
                  </a:txBody>
                  <a:tcPr/>
                </a:tc>
              </a:tr>
              <a:tr h="377256">
                <a:tc>
                  <a:txBody>
                    <a:bodyPr/>
                    <a:lstStyle/>
                    <a:p>
                      <a:r>
                        <a:rPr lang="en-US" dirty="0" smtClean="0"/>
                        <a:t>Heavy snowfall</a:t>
                      </a:r>
                      <a:endParaRPr lang="en-US" dirty="0"/>
                    </a:p>
                  </a:txBody>
                  <a:tcPr/>
                </a:tc>
                <a:tc>
                  <a:txBody>
                    <a:bodyPr/>
                    <a:lstStyle/>
                    <a:p>
                      <a:r>
                        <a:rPr lang="en-US" dirty="0" smtClean="0"/>
                        <a:t>$850,000</a:t>
                      </a:r>
                      <a:endParaRPr lang="en-US" dirty="0"/>
                    </a:p>
                  </a:txBody>
                  <a:tcPr/>
                </a:tc>
                <a:tc>
                  <a:txBody>
                    <a:bodyPr/>
                    <a:lstStyle/>
                    <a:p>
                      <a:r>
                        <a:rPr lang="en-US" dirty="0" smtClean="0"/>
                        <a:t>0.3</a:t>
                      </a:r>
                      <a:endParaRPr lang="en-US" dirty="0"/>
                    </a:p>
                  </a:txBody>
                  <a:tcPr/>
                </a:tc>
                <a:tc>
                  <a:txBody>
                    <a:bodyPr/>
                    <a:lstStyle/>
                    <a:p>
                      <a:r>
                        <a:rPr lang="en-US" dirty="0" smtClean="0"/>
                        <a:t>$255,000</a:t>
                      </a:r>
                      <a:endParaRPr lang="en-US" dirty="0"/>
                    </a:p>
                  </a:txBody>
                  <a:tcPr/>
                </a:tc>
              </a:tr>
              <a:tr h="377256">
                <a:tc>
                  <a:txBody>
                    <a:bodyPr/>
                    <a:lstStyle/>
                    <a:p>
                      <a:r>
                        <a:rPr lang="en-US" dirty="0" smtClean="0"/>
                        <a:t>Normal</a:t>
                      </a:r>
                      <a:r>
                        <a:rPr lang="en-US" baseline="0" dirty="0" smtClean="0"/>
                        <a:t> snowfall</a:t>
                      </a:r>
                      <a:endParaRPr lang="en-US" dirty="0"/>
                    </a:p>
                  </a:txBody>
                  <a:tcPr/>
                </a:tc>
                <a:tc>
                  <a:txBody>
                    <a:bodyPr/>
                    <a:lstStyle/>
                    <a:p>
                      <a:r>
                        <a:rPr lang="en-US" dirty="0" smtClean="0"/>
                        <a:t>$725,000</a:t>
                      </a:r>
                      <a:endParaRPr lang="en-US" dirty="0"/>
                    </a:p>
                  </a:txBody>
                  <a:tcPr/>
                </a:tc>
                <a:tc>
                  <a:txBody>
                    <a:bodyPr/>
                    <a:lstStyle/>
                    <a:p>
                      <a:r>
                        <a:rPr lang="en-US" dirty="0" smtClean="0"/>
                        <a:t>0.5</a:t>
                      </a:r>
                      <a:endParaRPr lang="en-US" dirty="0"/>
                    </a:p>
                  </a:txBody>
                  <a:tcPr/>
                </a:tc>
                <a:tc>
                  <a:txBody>
                    <a:bodyPr/>
                    <a:lstStyle/>
                    <a:p>
                      <a:r>
                        <a:rPr lang="en-US" dirty="0" smtClean="0"/>
                        <a:t>$362,000</a:t>
                      </a:r>
                      <a:endParaRPr lang="en-US" dirty="0"/>
                    </a:p>
                  </a:txBody>
                  <a:tcPr/>
                </a:tc>
              </a:tr>
              <a:tr h="377256">
                <a:tc>
                  <a:txBody>
                    <a:bodyPr/>
                    <a:lstStyle/>
                    <a:p>
                      <a:r>
                        <a:rPr lang="en-US" dirty="0" smtClean="0"/>
                        <a:t>Light snowfall</a:t>
                      </a:r>
                      <a:endParaRPr lang="en-US" dirty="0"/>
                    </a:p>
                  </a:txBody>
                  <a:tcPr/>
                </a:tc>
                <a:tc>
                  <a:txBody>
                    <a:bodyPr/>
                    <a:lstStyle/>
                    <a:p>
                      <a:r>
                        <a:rPr lang="en-US" dirty="0" smtClean="0"/>
                        <a:t>$350,000</a:t>
                      </a:r>
                      <a:endParaRPr lang="en-US" dirty="0"/>
                    </a:p>
                  </a:txBody>
                  <a:tcPr/>
                </a:tc>
                <a:tc>
                  <a:txBody>
                    <a:bodyPr/>
                    <a:lstStyle/>
                    <a:p>
                      <a:r>
                        <a:rPr lang="en-US" dirty="0" smtClean="0"/>
                        <a:t>0.2</a:t>
                      </a:r>
                      <a:endParaRPr lang="en-US" dirty="0"/>
                    </a:p>
                  </a:txBody>
                  <a:tcPr/>
                </a:tc>
                <a:tc>
                  <a:txBody>
                    <a:bodyPr/>
                    <a:lstStyle/>
                    <a:p>
                      <a:r>
                        <a:rPr lang="en-US" dirty="0" smtClean="0"/>
                        <a:t>$70,000</a:t>
                      </a:r>
                      <a:endParaRPr lang="en-US" dirty="0"/>
                    </a:p>
                  </a:txBody>
                  <a:tcPr/>
                </a:tc>
              </a:tr>
              <a:tr h="377256">
                <a:tc>
                  <a:txBody>
                    <a:bodyPr/>
                    <a:lstStyle/>
                    <a:p>
                      <a:r>
                        <a:rPr lang="en-US" dirty="0" smtClean="0">
                          <a:solidFill>
                            <a:schemeClr val="bg1"/>
                          </a:solidFill>
                        </a:rPr>
                        <a:t>Blank</a:t>
                      </a:r>
                      <a:endParaRPr lang="en-US" dirty="0">
                        <a:solidFill>
                          <a:schemeClr val="bg1"/>
                        </a:solidFill>
                      </a:endParaRPr>
                    </a:p>
                  </a:txBody>
                  <a:tcPr/>
                </a:tc>
                <a:tc>
                  <a:txBody>
                    <a:bodyPr/>
                    <a:lstStyle/>
                    <a:p>
                      <a:r>
                        <a:rPr lang="en-US" dirty="0" smtClean="0">
                          <a:solidFill>
                            <a:schemeClr val="bg1"/>
                          </a:solidFill>
                        </a:rPr>
                        <a:t>Blank</a:t>
                      </a:r>
                      <a:endParaRPr lang="en-US" dirty="0">
                        <a:solidFill>
                          <a:schemeClr val="bg1"/>
                        </a:solidFill>
                      </a:endParaRPr>
                    </a:p>
                  </a:txBody>
                  <a:tcPr/>
                </a:tc>
                <a:tc>
                  <a:txBody>
                    <a:bodyPr/>
                    <a:lstStyle/>
                    <a:p>
                      <a:r>
                        <a:rPr lang="en-US" dirty="0" smtClean="0"/>
                        <a:t>Total expected revenue: </a:t>
                      </a:r>
                      <a:endParaRPr lang="en-US" dirty="0"/>
                    </a:p>
                  </a:txBody>
                  <a:tcPr/>
                </a:tc>
                <a:tc>
                  <a:txBody>
                    <a:bodyPr/>
                    <a:lstStyle/>
                    <a:p>
                      <a:r>
                        <a:rPr lang="en-US" dirty="0" smtClean="0"/>
                        <a:t>$687,500</a:t>
                      </a:r>
                      <a:endParaRPr lang="en-US" dirty="0"/>
                    </a:p>
                  </a:txBody>
                  <a:tcPr/>
                </a:tc>
              </a:tr>
            </a:tbl>
          </a:graphicData>
        </a:graphic>
      </p:graphicFrame>
      <p:sp>
        <p:nvSpPr>
          <p:cNvPr id="3" name="Text Placeholder 2"/>
          <p:cNvSpPr>
            <a:spLocks noGrp="1"/>
          </p:cNvSpPr>
          <p:nvPr>
            <p:ph type="body" sz="quarter" idx="13"/>
          </p:nvPr>
        </p:nvSpPr>
        <p:spPr/>
        <p:txBody>
          <a:bodyPr/>
          <a:lstStyle/>
          <a:p>
            <a:r>
              <a:rPr lang="en-US" sz="1600" dirty="0"/>
              <a:t>For each </a:t>
            </a:r>
            <a:r>
              <a:rPr lang="en-US" sz="1600" dirty="0" smtClean="0"/>
              <a:t>Event in </a:t>
            </a:r>
            <a:r>
              <a:rPr lang="en-US" sz="1600" dirty="0"/>
              <a:t>the table, Expected Revenues multiplied by Probability gives the Expected Value of Each Alternative</a:t>
            </a:r>
            <a:r>
              <a:rPr lang="en-US" sz="1600" dirty="0" smtClean="0"/>
              <a:t>.</a:t>
            </a:r>
            <a:endParaRPr lang="en-US" sz="1600" dirty="0"/>
          </a:p>
        </p:txBody>
      </p:sp>
    </p:spTree>
    <p:extLst>
      <p:ext uri="{BB962C8B-B14F-4D97-AF65-F5344CB8AC3E}">
        <p14:creationId xmlns:p14="http://schemas.microsoft.com/office/powerpoint/2010/main" val="146361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 Better Decision-Maker</a:t>
            </a:r>
            <a:endParaRPr lang="en-US" dirty="0"/>
          </a:p>
        </p:txBody>
      </p:sp>
      <p:sp>
        <p:nvSpPr>
          <p:cNvPr id="3" name="Content Placeholder 2"/>
          <p:cNvSpPr>
            <a:spLocks noGrp="1"/>
          </p:cNvSpPr>
          <p:nvPr>
            <p:ph idx="1"/>
          </p:nvPr>
        </p:nvSpPr>
        <p:spPr/>
        <p:txBody>
          <a:bodyPr/>
          <a:lstStyle/>
          <a:p>
            <a:pPr marL="0" indent="0">
              <a:spcBef>
                <a:spcPts val="0"/>
              </a:spcBef>
              <a:buClrTx/>
              <a:buSzTx/>
              <a:buNone/>
            </a:pPr>
            <a:r>
              <a:rPr lang="en-US" sz="3200" dirty="0" smtClean="0"/>
              <a:t>A </a:t>
            </a:r>
            <a:r>
              <a:rPr lang="en-US" sz="3200" dirty="0"/>
              <a:t>key to success in management and in your career is knowing how to be an effective decision-maker</a:t>
            </a:r>
            <a:r>
              <a:rPr lang="en-US" sz="3200" dirty="0" smtClean="0"/>
              <a:t>.</a:t>
            </a:r>
            <a:endParaRPr lang="en-US" dirty="0"/>
          </a:p>
        </p:txBody>
      </p:sp>
    </p:spTree>
    <p:extLst>
      <p:ext uri="{BB962C8B-B14F-4D97-AF65-F5344CB8AC3E}">
        <p14:creationId xmlns:p14="http://schemas.microsoft.com/office/powerpoint/2010/main" val="965711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Characteristic, Programmed Decisions, Nonprogrammed Decisions"/>
          <p:cNvSpPr>
            <a:spLocks noGrp="1"/>
          </p:cNvSpPr>
          <p:nvPr>
            <p:ph type="title"/>
          </p:nvPr>
        </p:nvSpPr>
        <p:spPr/>
        <p:txBody>
          <a:bodyPr/>
          <a:lstStyle/>
          <a:p>
            <a:r>
              <a:rPr lang="en-US" dirty="0" smtClean="0"/>
              <a:t>Exhibit 2-9</a:t>
            </a:r>
            <a:br>
              <a:rPr lang="en-US" dirty="0" smtClean="0"/>
            </a:br>
            <a:r>
              <a:rPr lang="en-US" dirty="0" smtClean="0"/>
              <a:t>Payoff Matrix</a:t>
            </a:r>
            <a:endParaRPr lang="en-US" dirty="0"/>
          </a:p>
        </p:txBody>
      </p:sp>
      <p:graphicFrame>
        <p:nvGraphicFramePr>
          <p:cNvPr id="6" name="Table 5" descr="Headers: Visa Marketing Strategy (in millions of dollars), MasterCard CA 1, MasterCard CA2, MasterCard CA 3"/>
          <p:cNvGraphicFramePr>
            <a:graphicFrameLocks noGrp="1"/>
          </p:cNvGraphicFramePr>
          <p:nvPr>
            <p:extLst>
              <p:ext uri="{D42A27DB-BD31-4B8C-83A1-F6EECF244321}">
                <p14:modId xmlns:p14="http://schemas.microsoft.com/office/powerpoint/2010/main" val="1099520785"/>
              </p:ext>
            </p:extLst>
          </p:nvPr>
        </p:nvGraphicFramePr>
        <p:xfrm>
          <a:off x="114300" y="2129593"/>
          <a:ext cx="8915400" cy="2137608"/>
        </p:xfrm>
        <a:graphic>
          <a:graphicData uri="http://schemas.openxmlformats.org/drawingml/2006/table">
            <a:tbl>
              <a:tblPr firstRow="1" bandRow="1">
                <a:tableStyleId>{3B4B98B0-60AC-42C2-AFA5-B58CD77FA1E5}</a:tableStyleId>
              </a:tblPr>
              <a:tblGrid>
                <a:gridCol w="3962400"/>
                <a:gridCol w="1676400"/>
                <a:gridCol w="1600200"/>
                <a:gridCol w="1676400"/>
              </a:tblGrid>
              <a:tr h="377256">
                <a:tc>
                  <a:txBody>
                    <a:bodyPr/>
                    <a:lstStyle/>
                    <a:p>
                      <a:r>
                        <a:rPr lang="en-US" dirty="0" smtClean="0"/>
                        <a:t>Visa Marketing Strategy (in millions of dollars</a:t>
                      </a:r>
                      <a:endParaRPr lang="en-US" dirty="0"/>
                    </a:p>
                  </a:txBody>
                  <a:tcPr/>
                </a:tc>
                <a:tc>
                  <a:txBody>
                    <a:bodyPr/>
                    <a:lstStyle/>
                    <a:p>
                      <a:r>
                        <a:rPr lang="en-US" dirty="0" smtClean="0"/>
                        <a:t>MasterCard</a:t>
                      </a:r>
                      <a:r>
                        <a:rPr lang="en-US" baseline="0" dirty="0" smtClean="0"/>
                        <a:t> CA 1</a:t>
                      </a:r>
                      <a:endParaRPr lang="en-US" dirty="0"/>
                    </a:p>
                  </a:txBody>
                  <a:tcPr/>
                </a:tc>
                <a:tc>
                  <a:txBody>
                    <a:bodyPr/>
                    <a:lstStyle/>
                    <a:p>
                      <a:r>
                        <a:rPr lang="en-US" dirty="0" smtClean="0"/>
                        <a:t>MasterCard CA 2 </a:t>
                      </a:r>
                      <a:endParaRPr lang="en-US" dirty="0"/>
                    </a:p>
                  </a:txBody>
                  <a:tcPr/>
                </a:tc>
                <a:tc>
                  <a:txBody>
                    <a:bodyPr/>
                    <a:lstStyle/>
                    <a:p>
                      <a:r>
                        <a:rPr lang="en-US" dirty="0" smtClean="0"/>
                        <a:t>MasterCard CA 3</a:t>
                      </a:r>
                      <a:endParaRPr lang="en-US" dirty="0"/>
                    </a:p>
                  </a:txBody>
                  <a:tcPr/>
                </a:tc>
              </a:tr>
              <a:tr h="377256">
                <a:tc>
                  <a:txBody>
                    <a:bodyPr/>
                    <a:lstStyle/>
                    <a:p>
                      <a:r>
                        <a:rPr lang="en-US" dirty="0" smtClean="0"/>
                        <a:t>Strategy 1</a:t>
                      </a:r>
                      <a:endParaRPr lang="en-US" dirty="0"/>
                    </a:p>
                  </a:txBody>
                  <a:tcPr/>
                </a:tc>
                <a:tc>
                  <a:txBody>
                    <a:bodyPr/>
                    <a:lstStyle/>
                    <a:p>
                      <a:r>
                        <a:rPr lang="en-US" dirty="0" smtClean="0"/>
                        <a:t>13</a:t>
                      </a:r>
                      <a:endParaRPr lang="en-US" dirty="0"/>
                    </a:p>
                  </a:txBody>
                  <a:tcPr/>
                </a:tc>
                <a:tc>
                  <a:txBody>
                    <a:bodyPr/>
                    <a:lstStyle/>
                    <a:p>
                      <a:r>
                        <a:rPr lang="en-US" dirty="0" smtClean="0"/>
                        <a:t>14</a:t>
                      </a:r>
                      <a:endParaRPr lang="en-US" dirty="0"/>
                    </a:p>
                  </a:txBody>
                  <a:tcPr/>
                </a:tc>
                <a:tc>
                  <a:txBody>
                    <a:bodyPr/>
                    <a:lstStyle/>
                    <a:p>
                      <a:r>
                        <a:rPr lang="en-US" dirty="0" smtClean="0"/>
                        <a:t>11</a:t>
                      </a:r>
                      <a:endParaRPr lang="en-US" dirty="0"/>
                    </a:p>
                  </a:txBody>
                  <a:tcPr/>
                </a:tc>
              </a:tr>
              <a:tr h="377256">
                <a:tc>
                  <a:txBody>
                    <a:bodyPr/>
                    <a:lstStyle/>
                    <a:p>
                      <a:r>
                        <a:rPr lang="en-US" dirty="0" smtClean="0"/>
                        <a:t>Strategy 2</a:t>
                      </a:r>
                      <a:endParaRPr lang="en-US" dirty="0"/>
                    </a:p>
                  </a:txBody>
                  <a:tcPr/>
                </a:tc>
                <a:tc>
                  <a:txBody>
                    <a:bodyPr/>
                    <a:lstStyle/>
                    <a:p>
                      <a:r>
                        <a:rPr lang="en-US" dirty="0" smtClean="0"/>
                        <a:t>9</a:t>
                      </a:r>
                      <a:endParaRPr lang="en-US" dirty="0"/>
                    </a:p>
                  </a:txBody>
                  <a:tcPr/>
                </a:tc>
                <a:tc>
                  <a:txBody>
                    <a:bodyPr/>
                    <a:lstStyle/>
                    <a:p>
                      <a:r>
                        <a:rPr lang="en-US" dirty="0" smtClean="0"/>
                        <a:t>15</a:t>
                      </a:r>
                      <a:endParaRPr lang="en-US" dirty="0"/>
                    </a:p>
                  </a:txBody>
                  <a:tcPr/>
                </a:tc>
                <a:tc>
                  <a:txBody>
                    <a:bodyPr/>
                    <a:lstStyle/>
                    <a:p>
                      <a:r>
                        <a:rPr lang="en-US" dirty="0" smtClean="0"/>
                        <a:t>18</a:t>
                      </a:r>
                      <a:endParaRPr lang="en-US" dirty="0"/>
                    </a:p>
                  </a:txBody>
                  <a:tcPr/>
                </a:tc>
              </a:tr>
              <a:tr h="377256">
                <a:tc>
                  <a:txBody>
                    <a:bodyPr/>
                    <a:lstStyle/>
                    <a:p>
                      <a:r>
                        <a:rPr lang="en-US" dirty="0" smtClean="0"/>
                        <a:t>Strategy 3</a:t>
                      </a:r>
                      <a:endParaRPr lang="en-US" dirty="0"/>
                    </a:p>
                  </a:txBody>
                  <a:tcPr/>
                </a:tc>
                <a:tc>
                  <a:txBody>
                    <a:bodyPr/>
                    <a:lstStyle/>
                    <a:p>
                      <a:r>
                        <a:rPr lang="en-US" dirty="0" smtClean="0"/>
                        <a:t>24</a:t>
                      </a:r>
                      <a:endParaRPr lang="en-US" dirty="0"/>
                    </a:p>
                  </a:txBody>
                  <a:tcPr/>
                </a:tc>
                <a:tc>
                  <a:txBody>
                    <a:bodyPr/>
                    <a:lstStyle/>
                    <a:p>
                      <a:r>
                        <a:rPr lang="en-US" dirty="0" smtClean="0"/>
                        <a:t>21</a:t>
                      </a:r>
                      <a:endParaRPr lang="en-US" dirty="0"/>
                    </a:p>
                  </a:txBody>
                  <a:tcPr/>
                </a:tc>
                <a:tc>
                  <a:txBody>
                    <a:bodyPr/>
                    <a:lstStyle/>
                    <a:p>
                      <a:r>
                        <a:rPr lang="en-US" dirty="0" smtClean="0"/>
                        <a:t>15</a:t>
                      </a:r>
                      <a:endParaRPr lang="en-US" dirty="0"/>
                    </a:p>
                  </a:txBody>
                  <a:tcPr/>
                </a:tc>
              </a:tr>
              <a:tr h="285552">
                <a:tc>
                  <a:txBody>
                    <a:bodyPr/>
                    <a:lstStyle/>
                    <a:p>
                      <a:r>
                        <a:rPr lang="en-US" dirty="0" smtClean="0">
                          <a:solidFill>
                            <a:schemeClr val="tx1"/>
                          </a:solidFill>
                        </a:rPr>
                        <a:t>Strategy 4</a:t>
                      </a:r>
                      <a:endParaRPr lang="en-US" dirty="0">
                        <a:solidFill>
                          <a:schemeClr val="tx1"/>
                        </a:solidFill>
                      </a:endParaRPr>
                    </a:p>
                  </a:txBody>
                  <a:tcPr/>
                </a:tc>
                <a:tc>
                  <a:txBody>
                    <a:bodyPr/>
                    <a:lstStyle/>
                    <a:p>
                      <a:r>
                        <a:rPr lang="en-US" dirty="0" smtClean="0">
                          <a:solidFill>
                            <a:schemeClr val="tx1"/>
                          </a:solidFill>
                        </a:rPr>
                        <a:t>18</a:t>
                      </a:r>
                      <a:endParaRPr lang="en-US" dirty="0">
                        <a:solidFill>
                          <a:schemeClr val="tx1"/>
                        </a:solidFill>
                      </a:endParaRPr>
                    </a:p>
                  </a:txBody>
                  <a:tcPr/>
                </a:tc>
                <a:tc>
                  <a:txBody>
                    <a:bodyPr/>
                    <a:lstStyle/>
                    <a:p>
                      <a:r>
                        <a:rPr lang="en-US" dirty="0" smtClean="0"/>
                        <a:t>14</a:t>
                      </a:r>
                      <a:endParaRPr lang="en-US" dirty="0"/>
                    </a:p>
                  </a:txBody>
                  <a:tcPr/>
                </a:tc>
                <a:tc>
                  <a:txBody>
                    <a:bodyPr/>
                    <a:lstStyle/>
                    <a:p>
                      <a:r>
                        <a:rPr lang="en-US" dirty="0" smtClean="0"/>
                        <a:t>28</a:t>
                      </a:r>
                      <a:endParaRPr lang="en-US" dirty="0"/>
                    </a:p>
                  </a:txBody>
                  <a:tcPr/>
                </a:tc>
              </a:tr>
            </a:tbl>
          </a:graphicData>
        </a:graphic>
      </p:graphicFrame>
      <p:sp>
        <p:nvSpPr>
          <p:cNvPr id="3" name="Text Placeholder 2"/>
          <p:cNvSpPr>
            <a:spLocks noGrp="1"/>
          </p:cNvSpPr>
          <p:nvPr>
            <p:ph type="body" sz="quarter" idx="13"/>
          </p:nvPr>
        </p:nvSpPr>
        <p:spPr/>
        <p:txBody>
          <a:bodyPr/>
          <a:lstStyle/>
          <a:p>
            <a:r>
              <a:rPr lang="en-US" sz="1600" dirty="0" smtClean="0"/>
              <a:t>Exhibit 2-9 shows </a:t>
            </a:r>
            <a:r>
              <a:rPr lang="en-US" sz="1600" dirty="0"/>
              <a:t>the various Visa strategies and the resulting </a:t>
            </a:r>
            <a:r>
              <a:rPr lang="en-US" sz="1600" dirty="0" smtClean="0"/>
              <a:t>profit</a:t>
            </a:r>
            <a:r>
              <a:rPr lang="en-US" sz="1600" dirty="0"/>
              <a:t>, depending on the competitive action </a:t>
            </a:r>
            <a:r>
              <a:rPr lang="en-US" sz="1600" dirty="0" smtClean="0"/>
              <a:t>(CA) used </a:t>
            </a:r>
            <a:r>
              <a:rPr lang="en-US" sz="1600" dirty="0"/>
              <a:t>by MasterCard</a:t>
            </a:r>
            <a:r>
              <a:rPr lang="en-US" sz="1600" dirty="0" smtClean="0"/>
              <a:t>.</a:t>
            </a:r>
            <a:endParaRPr lang="en-US" sz="1600" dirty="0"/>
          </a:p>
        </p:txBody>
      </p:sp>
    </p:spTree>
    <p:extLst>
      <p:ext uri="{BB962C8B-B14F-4D97-AF65-F5344CB8AC3E}">
        <p14:creationId xmlns:p14="http://schemas.microsoft.com/office/powerpoint/2010/main" val="894003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Characteristic, Programmed Decisions, Nonprogrammed Decisions"/>
          <p:cNvSpPr>
            <a:spLocks noGrp="1"/>
          </p:cNvSpPr>
          <p:nvPr>
            <p:ph type="title"/>
          </p:nvPr>
        </p:nvSpPr>
        <p:spPr/>
        <p:txBody>
          <a:bodyPr/>
          <a:lstStyle/>
          <a:p>
            <a:r>
              <a:rPr lang="en-US" dirty="0" smtClean="0"/>
              <a:t>Exhibit 2-10</a:t>
            </a:r>
            <a:br>
              <a:rPr lang="en-US" dirty="0" smtClean="0"/>
            </a:br>
            <a:r>
              <a:rPr lang="en-US" dirty="0" smtClean="0"/>
              <a:t>Regret Matrix</a:t>
            </a:r>
            <a:endParaRPr lang="en-US" dirty="0"/>
          </a:p>
        </p:txBody>
      </p:sp>
      <p:graphicFrame>
        <p:nvGraphicFramePr>
          <p:cNvPr id="6" name="Table 5" descr="Headers: Visa Marketing Strategy (in millions of dollars), MasterCard CA 1, MasterCard CA2, MasterCard CA 3"/>
          <p:cNvGraphicFramePr>
            <a:graphicFrameLocks noGrp="1"/>
          </p:cNvGraphicFramePr>
          <p:nvPr>
            <p:extLst>
              <p:ext uri="{D42A27DB-BD31-4B8C-83A1-F6EECF244321}">
                <p14:modId xmlns:p14="http://schemas.microsoft.com/office/powerpoint/2010/main" val="353145107"/>
              </p:ext>
            </p:extLst>
          </p:nvPr>
        </p:nvGraphicFramePr>
        <p:xfrm>
          <a:off x="152400" y="2129593"/>
          <a:ext cx="8839200" cy="2137608"/>
        </p:xfrm>
        <a:graphic>
          <a:graphicData uri="http://schemas.openxmlformats.org/drawingml/2006/table">
            <a:tbl>
              <a:tblPr firstRow="1" bandRow="1">
                <a:tableStyleId>{3B4B98B0-60AC-42C2-AFA5-B58CD77FA1E5}</a:tableStyleId>
              </a:tblPr>
              <a:tblGrid>
                <a:gridCol w="3886200"/>
                <a:gridCol w="1524000"/>
                <a:gridCol w="1752600"/>
                <a:gridCol w="1676400"/>
              </a:tblGrid>
              <a:tr h="377256">
                <a:tc>
                  <a:txBody>
                    <a:bodyPr/>
                    <a:lstStyle/>
                    <a:p>
                      <a:r>
                        <a:rPr lang="en-US" dirty="0" smtClean="0"/>
                        <a:t>Visa Marketing Strategy (in millions of dollars</a:t>
                      </a:r>
                      <a:endParaRPr lang="en-US" dirty="0"/>
                    </a:p>
                  </a:txBody>
                  <a:tcPr/>
                </a:tc>
                <a:tc>
                  <a:txBody>
                    <a:bodyPr/>
                    <a:lstStyle/>
                    <a:p>
                      <a:r>
                        <a:rPr lang="en-US" dirty="0" smtClean="0"/>
                        <a:t>MasterCard</a:t>
                      </a:r>
                      <a:r>
                        <a:rPr lang="en-US" baseline="0" dirty="0" smtClean="0"/>
                        <a:t> CA 1</a:t>
                      </a:r>
                      <a:endParaRPr lang="en-US" dirty="0"/>
                    </a:p>
                  </a:txBody>
                  <a:tcPr/>
                </a:tc>
                <a:tc>
                  <a:txBody>
                    <a:bodyPr/>
                    <a:lstStyle/>
                    <a:p>
                      <a:r>
                        <a:rPr lang="en-US" dirty="0" smtClean="0"/>
                        <a:t>MasterCard CA 2 </a:t>
                      </a:r>
                      <a:endParaRPr lang="en-US" dirty="0"/>
                    </a:p>
                  </a:txBody>
                  <a:tcPr/>
                </a:tc>
                <a:tc>
                  <a:txBody>
                    <a:bodyPr/>
                    <a:lstStyle/>
                    <a:p>
                      <a:r>
                        <a:rPr lang="en-US" dirty="0" smtClean="0"/>
                        <a:t>MasterCard CA 3</a:t>
                      </a:r>
                      <a:endParaRPr lang="en-US" dirty="0"/>
                    </a:p>
                  </a:txBody>
                  <a:tcPr/>
                </a:tc>
              </a:tr>
              <a:tr h="377256">
                <a:tc>
                  <a:txBody>
                    <a:bodyPr/>
                    <a:lstStyle/>
                    <a:p>
                      <a:r>
                        <a:rPr lang="en-US" dirty="0" smtClean="0"/>
                        <a:t>Strategy 1</a:t>
                      </a:r>
                      <a:endParaRPr lang="en-US" dirty="0"/>
                    </a:p>
                  </a:txBody>
                  <a:tcPr/>
                </a:tc>
                <a:tc>
                  <a:txBody>
                    <a:bodyPr/>
                    <a:lstStyle/>
                    <a:p>
                      <a:r>
                        <a:rPr lang="en-US" dirty="0" smtClean="0"/>
                        <a:t>11</a:t>
                      </a:r>
                      <a:endParaRPr lang="en-US" dirty="0"/>
                    </a:p>
                  </a:txBody>
                  <a:tcPr/>
                </a:tc>
                <a:tc>
                  <a:txBody>
                    <a:bodyPr/>
                    <a:lstStyle/>
                    <a:p>
                      <a:r>
                        <a:rPr lang="en-US" dirty="0" smtClean="0"/>
                        <a:t>7</a:t>
                      </a:r>
                      <a:endParaRPr lang="en-US" dirty="0"/>
                    </a:p>
                  </a:txBody>
                  <a:tcPr/>
                </a:tc>
                <a:tc>
                  <a:txBody>
                    <a:bodyPr/>
                    <a:lstStyle/>
                    <a:p>
                      <a:r>
                        <a:rPr lang="en-US" dirty="0" smtClean="0"/>
                        <a:t>17</a:t>
                      </a:r>
                      <a:endParaRPr lang="en-US" dirty="0"/>
                    </a:p>
                  </a:txBody>
                  <a:tcPr/>
                </a:tc>
              </a:tr>
              <a:tr h="377256">
                <a:tc>
                  <a:txBody>
                    <a:bodyPr/>
                    <a:lstStyle/>
                    <a:p>
                      <a:r>
                        <a:rPr lang="en-US" dirty="0" smtClean="0"/>
                        <a:t>Strategy 2</a:t>
                      </a:r>
                      <a:endParaRPr lang="en-US" dirty="0"/>
                    </a:p>
                  </a:txBody>
                  <a:tcPr/>
                </a:tc>
                <a:tc>
                  <a:txBody>
                    <a:bodyPr/>
                    <a:lstStyle/>
                    <a:p>
                      <a:r>
                        <a:rPr lang="en-US" dirty="0" smtClean="0"/>
                        <a:t>15</a:t>
                      </a:r>
                      <a:endParaRPr lang="en-US" dirty="0"/>
                    </a:p>
                  </a:txBody>
                  <a:tcPr/>
                </a:tc>
                <a:tc>
                  <a:txBody>
                    <a:bodyPr/>
                    <a:lstStyle/>
                    <a:p>
                      <a:r>
                        <a:rPr lang="en-US" dirty="0" smtClean="0"/>
                        <a:t>6</a:t>
                      </a:r>
                      <a:endParaRPr lang="en-US" dirty="0"/>
                    </a:p>
                  </a:txBody>
                  <a:tcPr/>
                </a:tc>
                <a:tc>
                  <a:txBody>
                    <a:bodyPr/>
                    <a:lstStyle/>
                    <a:p>
                      <a:r>
                        <a:rPr lang="en-US" dirty="0" smtClean="0"/>
                        <a:t>10</a:t>
                      </a:r>
                      <a:endParaRPr lang="en-US" dirty="0"/>
                    </a:p>
                  </a:txBody>
                  <a:tcPr/>
                </a:tc>
              </a:tr>
              <a:tr h="377256">
                <a:tc>
                  <a:txBody>
                    <a:bodyPr/>
                    <a:lstStyle/>
                    <a:p>
                      <a:r>
                        <a:rPr lang="en-US" dirty="0" smtClean="0"/>
                        <a:t>Strategy 3</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13</a:t>
                      </a:r>
                      <a:endParaRPr lang="en-US" dirty="0"/>
                    </a:p>
                  </a:txBody>
                  <a:tcPr/>
                </a:tc>
              </a:tr>
              <a:tr h="285552">
                <a:tc>
                  <a:txBody>
                    <a:bodyPr/>
                    <a:lstStyle/>
                    <a:p>
                      <a:r>
                        <a:rPr lang="en-US" dirty="0" smtClean="0">
                          <a:solidFill>
                            <a:schemeClr val="tx1"/>
                          </a:solidFill>
                        </a:rPr>
                        <a:t>Strategy 4</a:t>
                      </a:r>
                      <a:endParaRPr lang="en-US" dirty="0">
                        <a:solidFill>
                          <a:schemeClr val="tx1"/>
                        </a:solidFill>
                      </a:endParaRPr>
                    </a:p>
                  </a:txBody>
                  <a:tcPr/>
                </a:tc>
                <a:tc>
                  <a:txBody>
                    <a:bodyPr/>
                    <a:lstStyle/>
                    <a:p>
                      <a:r>
                        <a:rPr lang="en-US" dirty="0" smtClean="0">
                          <a:solidFill>
                            <a:schemeClr val="tx1"/>
                          </a:solidFill>
                        </a:rPr>
                        <a:t>6</a:t>
                      </a:r>
                      <a:endParaRPr lang="en-US" dirty="0">
                        <a:solidFill>
                          <a:schemeClr val="tx1"/>
                        </a:solidFill>
                      </a:endParaRPr>
                    </a:p>
                  </a:txBody>
                  <a:tcPr/>
                </a:tc>
                <a:tc>
                  <a:txBody>
                    <a:bodyPr/>
                    <a:lstStyle/>
                    <a:p>
                      <a:r>
                        <a:rPr lang="en-US" dirty="0" smtClean="0"/>
                        <a:t>7</a:t>
                      </a:r>
                      <a:endParaRPr lang="en-US" dirty="0"/>
                    </a:p>
                  </a:txBody>
                  <a:tcPr/>
                </a:tc>
                <a:tc>
                  <a:txBody>
                    <a:bodyPr/>
                    <a:lstStyle/>
                    <a:p>
                      <a:r>
                        <a:rPr lang="en-US" dirty="0" smtClean="0"/>
                        <a:t>0</a:t>
                      </a:r>
                      <a:endParaRPr lang="en-US" dirty="0"/>
                    </a:p>
                  </a:txBody>
                  <a:tcPr/>
                </a:tc>
              </a:tr>
            </a:tbl>
          </a:graphicData>
        </a:graphic>
      </p:graphicFrame>
      <p:sp>
        <p:nvSpPr>
          <p:cNvPr id="3" name="Text Placeholder 2"/>
          <p:cNvSpPr>
            <a:spLocks noGrp="1"/>
          </p:cNvSpPr>
          <p:nvPr>
            <p:ph type="body" sz="quarter" idx="13"/>
          </p:nvPr>
        </p:nvSpPr>
        <p:spPr/>
        <p:txBody>
          <a:bodyPr/>
          <a:lstStyle/>
          <a:p>
            <a:r>
              <a:rPr lang="en-US" sz="1600" dirty="0" smtClean="0"/>
              <a:t>Exhibit 2-10 shows </a:t>
            </a:r>
            <a:r>
              <a:rPr lang="en-US" sz="1600" dirty="0"/>
              <a:t>the </a:t>
            </a:r>
            <a:r>
              <a:rPr lang="en-US" sz="1600" dirty="0" smtClean="0"/>
              <a:t>regret for each category, which is found by subtracting all possible payoffs in each category from the maximum possible payoff for each given event, in this case for each competitive action.</a:t>
            </a:r>
            <a:endParaRPr lang="en-US" sz="1600" dirty="0"/>
          </a:p>
        </p:txBody>
      </p:sp>
    </p:spTree>
    <p:extLst>
      <p:ext uri="{BB962C8B-B14F-4D97-AF65-F5344CB8AC3E}">
        <p14:creationId xmlns:p14="http://schemas.microsoft.com/office/powerpoint/2010/main" val="984724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Heuristics</a:t>
            </a:r>
            <a:endParaRPr lang="en-US" dirty="0"/>
          </a:p>
        </p:txBody>
      </p:sp>
      <p:sp>
        <p:nvSpPr>
          <p:cNvPr id="3" name="Content Placeholder 2"/>
          <p:cNvSpPr>
            <a:spLocks noGrp="1"/>
          </p:cNvSpPr>
          <p:nvPr>
            <p:ph idx="1"/>
          </p:nvPr>
        </p:nvSpPr>
        <p:spPr/>
        <p:txBody>
          <a:bodyPr/>
          <a:lstStyle/>
          <a:p>
            <a:r>
              <a:rPr lang="en-US" sz="2800" dirty="0" smtClean="0"/>
              <a:t>Heuristics or “rules of thumb” can help make sense of complex, uncertain, or ambiguous information.</a:t>
            </a:r>
          </a:p>
          <a:p>
            <a:r>
              <a:rPr lang="en-US" sz="2800" dirty="0" smtClean="0"/>
              <a:t>However, they can also lead to errors and biases in processing and evaluating information.</a:t>
            </a:r>
          </a:p>
        </p:txBody>
      </p:sp>
    </p:spTree>
    <p:extLst>
      <p:ext uri="{BB962C8B-B14F-4D97-AF65-F5344CB8AC3E}">
        <p14:creationId xmlns:p14="http://schemas.microsoft.com/office/powerpoint/2010/main" val="1356790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2-11</a:t>
            </a:r>
            <a:br>
              <a:rPr lang="en-US" dirty="0" smtClean="0"/>
            </a:br>
            <a:r>
              <a:rPr lang="en-US" dirty="0" smtClean="0"/>
              <a:t>Common Decision-Making Biases</a:t>
            </a:r>
            <a:endParaRPr lang="en-US" dirty="0"/>
          </a:p>
        </p:txBody>
      </p:sp>
      <p:pic>
        <p:nvPicPr>
          <p:cNvPr id="6" name="Picture 5" descr="The decision-making errors and biases shown are:&#10;• Overconfidence&#10;• Immediate Gratification&#10;• Anchoring Effect&#10;• Selective Perception&#10;• Confirmation&#10;• Framing&#10;• Availability&#10;• Representation&#10;• Randomness&#10;• Sunk Costs&#10;• Self-serving&#10;• Hindsight."/>
          <p:cNvPicPr>
            <a:picLocks noChangeAspect="1"/>
          </p:cNvPicPr>
          <p:nvPr/>
        </p:nvPicPr>
        <p:blipFill>
          <a:blip r:embed="rId3" cstate="print"/>
          <a:stretch>
            <a:fillRect/>
          </a:stretch>
        </p:blipFill>
        <p:spPr>
          <a:xfrm>
            <a:off x="90087" y="1453335"/>
            <a:ext cx="8963827" cy="4256982"/>
          </a:xfrm>
          <a:prstGeom prst="rect">
            <a:avLst/>
          </a:prstGeom>
        </p:spPr>
      </p:pic>
      <p:sp>
        <p:nvSpPr>
          <p:cNvPr id="3" name="Text Placeholder 2"/>
          <p:cNvSpPr>
            <a:spLocks noGrp="1"/>
          </p:cNvSpPr>
          <p:nvPr>
            <p:ph type="body" sz="quarter" idx="13"/>
          </p:nvPr>
        </p:nvSpPr>
        <p:spPr/>
        <p:txBody>
          <a:bodyPr/>
          <a:lstStyle/>
          <a:p>
            <a:r>
              <a:rPr lang="en-US" sz="1600" dirty="0" smtClean="0"/>
              <a:t>Exhibit 2-11 identifies 12 common decision errors of managers and biases they may have.</a:t>
            </a:r>
            <a:endParaRPr lang="en-US" sz="1600" dirty="0"/>
          </a:p>
        </p:txBody>
      </p:sp>
    </p:spTree>
    <p:extLst>
      <p:ext uri="{BB962C8B-B14F-4D97-AF65-F5344CB8AC3E}">
        <p14:creationId xmlns:p14="http://schemas.microsoft.com/office/powerpoint/2010/main" val="739322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Biases and Errors </a:t>
            </a:r>
            <a:r>
              <a:rPr lang="en-US" sz="1800" b="0" dirty="0" smtClean="0"/>
              <a:t>(1 of 4)</a:t>
            </a:r>
            <a:endParaRPr lang="en-US" dirty="0"/>
          </a:p>
        </p:txBody>
      </p:sp>
      <p:sp>
        <p:nvSpPr>
          <p:cNvPr id="3" name="Content Placeholder 2"/>
          <p:cNvSpPr>
            <a:spLocks noGrp="1"/>
          </p:cNvSpPr>
          <p:nvPr>
            <p:ph idx="1"/>
          </p:nvPr>
        </p:nvSpPr>
        <p:spPr/>
        <p:txBody>
          <a:bodyPr/>
          <a:lstStyle/>
          <a:p>
            <a:r>
              <a:rPr lang="en-US" sz="2800" b="1" dirty="0" smtClean="0"/>
              <a:t>Overconfidence Bias: </a:t>
            </a:r>
            <a:r>
              <a:rPr lang="en-US" sz="2800" dirty="0" smtClean="0"/>
              <a:t>holding </a:t>
            </a:r>
            <a:r>
              <a:rPr lang="en-US" sz="2800" dirty="0"/>
              <a:t>unrealistically positive views of oneself and one’s </a:t>
            </a:r>
            <a:r>
              <a:rPr lang="en-US" sz="2800" dirty="0" smtClean="0"/>
              <a:t>performance</a:t>
            </a:r>
          </a:p>
          <a:p>
            <a:r>
              <a:rPr lang="en-US" sz="2800" b="1" dirty="0" smtClean="0"/>
              <a:t>Immediate Gratification Bias:</a:t>
            </a:r>
            <a:r>
              <a:rPr lang="en-US" sz="2800" dirty="0" smtClean="0"/>
              <a:t> </a:t>
            </a:r>
            <a:r>
              <a:rPr lang="en-US" sz="2800" dirty="0"/>
              <a:t>choosing alternatives that offer immediate rewards and avoid immediate </a:t>
            </a:r>
            <a:r>
              <a:rPr lang="en-US" sz="2800" dirty="0" smtClean="0"/>
              <a:t>costs</a:t>
            </a:r>
          </a:p>
          <a:p>
            <a:r>
              <a:rPr lang="en-US" sz="2800" b="1" dirty="0" smtClean="0"/>
              <a:t>Anchoring Effect</a:t>
            </a:r>
            <a:r>
              <a:rPr lang="en-US" sz="2800" dirty="0" smtClean="0"/>
              <a:t>: </a:t>
            </a:r>
            <a:r>
              <a:rPr lang="en-US" sz="2800" dirty="0"/>
              <a:t>fixating on initial information and ignoring subsequent information</a:t>
            </a:r>
            <a:endParaRPr lang="en-US" sz="2800" dirty="0" smtClean="0"/>
          </a:p>
        </p:txBody>
      </p:sp>
    </p:spTree>
    <p:extLst>
      <p:ext uri="{BB962C8B-B14F-4D97-AF65-F5344CB8AC3E}">
        <p14:creationId xmlns:p14="http://schemas.microsoft.com/office/powerpoint/2010/main" val="1222183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Biases and Errors </a:t>
            </a:r>
            <a:r>
              <a:rPr lang="en-US" sz="1800" b="0" dirty="0" smtClean="0"/>
              <a:t>(2 of 4)</a:t>
            </a:r>
            <a:endParaRPr lang="en-US" b="0" dirty="0"/>
          </a:p>
        </p:txBody>
      </p:sp>
      <p:sp>
        <p:nvSpPr>
          <p:cNvPr id="3" name="Content Placeholder 2"/>
          <p:cNvSpPr>
            <a:spLocks noGrp="1"/>
          </p:cNvSpPr>
          <p:nvPr>
            <p:ph idx="1"/>
          </p:nvPr>
        </p:nvSpPr>
        <p:spPr/>
        <p:txBody>
          <a:bodyPr/>
          <a:lstStyle/>
          <a:p>
            <a:r>
              <a:rPr lang="en-US" sz="2800" b="1" dirty="0" smtClean="0"/>
              <a:t>Selective Perception Bias: </a:t>
            </a:r>
            <a:r>
              <a:rPr lang="en-US" sz="2800" dirty="0"/>
              <a:t>selecting, organizing and interpreting events based on the decision maker’s biased </a:t>
            </a:r>
            <a:r>
              <a:rPr lang="en-US" sz="2800" dirty="0" smtClean="0"/>
              <a:t>perceptions</a:t>
            </a:r>
          </a:p>
          <a:p>
            <a:r>
              <a:rPr lang="en-US" sz="2800" b="1" dirty="0" smtClean="0"/>
              <a:t>Confirmation Bias:</a:t>
            </a:r>
            <a:r>
              <a:rPr lang="en-US" sz="2800" dirty="0" smtClean="0"/>
              <a:t> seeking out information that reaffirms past choices while discounting contradictory information</a:t>
            </a:r>
          </a:p>
          <a:p>
            <a:r>
              <a:rPr lang="en-US" sz="2800" b="1" dirty="0" smtClean="0"/>
              <a:t>Framing Bias</a:t>
            </a:r>
            <a:r>
              <a:rPr lang="en-US" sz="2800" dirty="0" smtClean="0"/>
              <a:t>: </a:t>
            </a:r>
            <a:r>
              <a:rPr lang="en-US" sz="2800" dirty="0"/>
              <a:t>selecting and highlighting certain aspects of a situation while ignoring other aspects</a:t>
            </a:r>
            <a:endParaRPr lang="en-US" sz="2800" dirty="0" smtClean="0"/>
          </a:p>
        </p:txBody>
      </p:sp>
    </p:spTree>
    <p:extLst>
      <p:ext uri="{BB962C8B-B14F-4D97-AF65-F5344CB8AC3E}">
        <p14:creationId xmlns:p14="http://schemas.microsoft.com/office/powerpoint/2010/main" val="1594796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Biases and Errors </a:t>
            </a:r>
            <a:r>
              <a:rPr lang="en-US" sz="1800" b="0" dirty="0" smtClean="0"/>
              <a:t>(3 of 4)</a:t>
            </a:r>
            <a:endParaRPr lang="en-US" b="0" dirty="0"/>
          </a:p>
        </p:txBody>
      </p:sp>
      <p:sp>
        <p:nvSpPr>
          <p:cNvPr id="3" name="Content Placeholder 2"/>
          <p:cNvSpPr>
            <a:spLocks noGrp="1"/>
          </p:cNvSpPr>
          <p:nvPr>
            <p:ph idx="1"/>
          </p:nvPr>
        </p:nvSpPr>
        <p:spPr/>
        <p:txBody>
          <a:bodyPr/>
          <a:lstStyle/>
          <a:p>
            <a:r>
              <a:rPr lang="en-US" sz="2800" b="1" dirty="0" smtClean="0"/>
              <a:t>Availability Bias: </a:t>
            </a:r>
            <a:r>
              <a:rPr lang="en-US" sz="2800" dirty="0"/>
              <a:t>losing decision-making objectivity by focusing on the most recent events</a:t>
            </a:r>
            <a:endParaRPr lang="en-US" sz="2800" dirty="0" smtClean="0"/>
          </a:p>
          <a:p>
            <a:r>
              <a:rPr lang="en-US" sz="2800" b="1" dirty="0" smtClean="0"/>
              <a:t>Representation Bias:</a:t>
            </a:r>
            <a:r>
              <a:rPr lang="en-US" sz="2800" dirty="0" smtClean="0"/>
              <a:t> </a:t>
            </a:r>
            <a:r>
              <a:rPr lang="en-US" sz="2800" dirty="0"/>
              <a:t>drawing analogies and seeing identical situations when none </a:t>
            </a:r>
            <a:r>
              <a:rPr lang="en-US" sz="2800" dirty="0" smtClean="0"/>
              <a:t>exist</a:t>
            </a:r>
          </a:p>
          <a:p>
            <a:r>
              <a:rPr lang="en-US" sz="2800" b="1" dirty="0" smtClean="0"/>
              <a:t>Randomness Bias</a:t>
            </a:r>
            <a:r>
              <a:rPr lang="en-US" sz="2800" dirty="0" smtClean="0"/>
              <a:t>: </a:t>
            </a:r>
            <a:r>
              <a:rPr lang="en-US" sz="2800" dirty="0"/>
              <a:t>creating unfounded meaning out of random events</a:t>
            </a:r>
            <a:endParaRPr lang="en-US" sz="2800" dirty="0" smtClean="0"/>
          </a:p>
        </p:txBody>
      </p:sp>
    </p:spTree>
    <p:extLst>
      <p:ext uri="{BB962C8B-B14F-4D97-AF65-F5344CB8AC3E}">
        <p14:creationId xmlns:p14="http://schemas.microsoft.com/office/powerpoint/2010/main" val="1682096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Biases and Errors </a:t>
            </a:r>
            <a:r>
              <a:rPr lang="en-US" sz="1800" b="0" dirty="0" smtClean="0"/>
              <a:t>(4 of 4)</a:t>
            </a:r>
            <a:endParaRPr lang="en-US" b="0" dirty="0"/>
          </a:p>
        </p:txBody>
      </p:sp>
      <p:sp>
        <p:nvSpPr>
          <p:cNvPr id="3" name="Content Placeholder 2"/>
          <p:cNvSpPr>
            <a:spLocks noGrp="1"/>
          </p:cNvSpPr>
          <p:nvPr>
            <p:ph idx="1"/>
          </p:nvPr>
        </p:nvSpPr>
        <p:spPr/>
        <p:txBody>
          <a:bodyPr/>
          <a:lstStyle/>
          <a:p>
            <a:r>
              <a:rPr lang="en-US" sz="2800" b="1" dirty="0" smtClean="0"/>
              <a:t>Sunk Costs Errors: </a:t>
            </a:r>
            <a:r>
              <a:rPr lang="en-US" sz="2800" dirty="0"/>
              <a:t>forgetting that current actions cannot influence past events and relate only to future consequences</a:t>
            </a:r>
            <a:endParaRPr lang="en-US" sz="2800" dirty="0" smtClean="0"/>
          </a:p>
          <a:p>
            <a:r>
              <a:rPr lang="en-US" sz="2800" b="1" dirty="0" smtClean="0"/>
              <a:t>Self-serving Bias:</a:t>
            </a:r>
            <a:r>
              <a:rPr lang="en-US" sz="2800" dirty="0" smtClean="0"/>
              <a:t> </a:t>
            </a:r>
            <a:r>
              <a:rPr lang="en-US" sz="2800" dirty="0"/>
              <a:t>taking quick credit for successes and blaming outside factors for failures</a:t>
            </a:r>
            <a:endParaRPr lang="en-US" sz="2800" dirty="0" smtClean="0"/>
          </a:p>
          <a:p>
            <a:r>
              <a:rPr lang="en-US" sz="2800" b="1" dirty="0" smtClean="0"/>
              <a:t>Hindsight Bias</a:t>
            </a:r>
            <a:r>
              <a:rPr lang="en-US" sz="2800" dirty="0" smtClean="0"/>
              <a:t>: </a:t>
            </a:r>
            <a:r>
              <a:rPr lang="en-US" sz="2800" dirty="0"/>
              <a:t>mistakenly believing that an event could have been predicted once the actual outcome is known (after-the-fact</a:t>
            </a:r>
            <a:r>
              <a:rPr lang="en-US" sz="2800" dirty="0" smtClean="0"/>
              <a:t>)</a:t>
            </a:r>
          </a:p>
        </p:txBody>
      </p:sp>
    </p:spTree>
    <p:extLst>
      <p:ext uri="{BB962C8B-B14F-4D97-AF65-F5344CB8AC3E}">
        <p14:creationId xmlns:p14="http://schemas.microsoft.com/office/powerpoint/2010/main" val="1773281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2-12</a:t>
            </a:r>
            <a:br>
              <a:rPr lang="en-US" dirty="0" smtClean="0"/>
            </a:br>
            <a:r>
              <a:rPr lang="en-US" dirty="0" smtClean="0"/>
              <a:t>Overview of Managerial Decision Making</a:t>
            </a:r>
            <a:endParaRPr lang="en-US" dirty="0"/>
          </a:p>
        </p:txBody>
      </p:sp>
      <p:pic>
        <p:nvPicPr>
          <p:cNvPr id="7" name="Picture 6" descr="The diagram shows elements of decision-making process as follows:&#10;‒ Decision-making approach&#10;  • Rationality&#10;  • Bounded rationality&#10;  • Intuition&#10;‒ Types of Problems and Decisions&#10;  • Well structured—programmed&#10;  • Unstructured—nonprogrammed&#10;‒ Decision Maker’s Style&#10;  • Linear thinking style&#10;  • Nonlinear thinking style&#10;‒ Decision-making errors and biases&#10;The decision making process helps to take the decision:&#10;  • Choosing best alternative&#10;    - maximizing&#10;    - satisficing&#10;  • Implementing&#10;  • Evaluating"/>
          <p:cNvPicPr>
            <a:picLocks noChangeAspect="1"/>
          </p:cNvPicPr>
          <p:nvPr/>
        </p:nvPicPr>
        <p:blipFill>
          <a:blip r:embed="rId3" cstate="print"/>
          <a:stretch>
            <a:fillRect/>
          </a:stretch>
        </p:blipFill>
        <p:spPr>
          <a:xfrm>
            <a:off x="134462" y="1414925"/>
            <a:ext cx="8875076" cy="4536150"/>
          </a:xfrm>
          <a:prstGeom prst="rect">
            <a:avLst/>
          </a:prstGeom>
        </p:spPr>
      </p:pic>
      <p:sp>
        <p:nvSpPr>
          <p:cNvPr id="3" name="Text Placeholder 2"/>
          <p:cNvSpPr>
            <a:spLocks noGrp="1"/>
          </p:cNvSpPr>
          <p:nvPr>
            <p:ph type="body" sz="quarter" idx="13"/>
          </p:nvPr>
        </p:nvSpPr>
        <p:spPr/>
        <p:txBody>
          <a:bodyPr/>
          <a:lstStyle/>
          <a:p>
            <a:r>
              <a:rPr lang="en-US" sz="1600" dirty="0" smtClean="0"/>
              <a:t>Exhibit </a:t>
            </a:r>
            <a:r>
              <a:rPr lang="en-US" sz="1600" dirty="0"/>
              <a:t>2-12 provides an overview of managerial decision making</a:t>
            </a:r>
            <a:r>
              <a:rPr lang="en-US" sz="1600" dirty="0" smtClean="0"/>
              <a:t>.</a:t>
            </a:r>
            <a:endParaRPr lang="en-US" sz="1600" dirty="0"/>
          </a:p>
        </p:txBody>
      </p:sp>
    </p:spTree>
    <p:extLst>
      <p:ext uri="{BB962C8B-B14F-4D97-AF65-F5344CB8AC3E}">
        <p14:creationId xmlns:p14="http://schemas.microsoft.com/office/powerpoint/2010/main" val="1765671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Making Effective Decisions</a:t>
            </a:r>
            <a:endParaRPr lang="en-US" dirty="0"/>
          </a:p>
        </p:txBody>
      </p:sp>
      <p:sp>
        <p:nvSpPr>
          <p:cNvPr id="3" name="Content Placeholder 2"/>
          <p:cNvSpPr>
            <a:spLocks noGrp="1"/>
          </p:cNvSpPr>
          <p:nvPr>
            <p:ph idx="1"/>
          </p:nvPr>
        </p:nvSpPr>
        <p:spPr/>
        <p:txBody>
          <a:bodyPr/>
          <a:lstStyle/>
          <a:p>
            <a:r>
              <a:rPr lang="en-US" sz="2800" dirty="0" smtClean="0"/>
              <a:t>Understand cultural differences</a:t>
            </a:r>
          </a:p>
          <a:p>
            <a:r>
              <a:rPr lang="en-US" sz="2800" dirty="0" smtClean="0"/>
              <a:t>Create standards for good decision making</a:t>
            </a:r>
          </a:p>
          <a:p>
            <a:r>
              <a:rPr lang="en-US" sz="2800" dirty="0" smtClean="0"/>
              <a:t>Know when it’s time to call it quits</a:t>
            </a:r>
          </a:p>
          <a:p>
            <a:r>
              <a:rPr lang="en-US" sz="2800" dirty="0" smtClean="0"/>
              <a:t>Use an effective decision-making process</a:t>
            </a:r>
          </a:p>
          <a:p>
            <a:r>
              <a:rPr lang="en-US" sz="2800" dirty="0" smtClean="0"/>
              <a:t>Develop your ability to think clearly</a:t>
            </a:r>
          </a:p>
        </p:txBody>
      </p:sp>
    </p:spTree>
    <p:extLst>
      <p:ext uri="{BB962C8B-B14F-4D97-AF65-F5344CB8AC3E}">
        <p14:creationId xmlns:p14="http://schemas.microsoft.com/office/powerpoint/2010/main" val="69548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Decision?</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smtClean="0"/>
              <a:t>Decision</a:t>
            </a:r>
            <a:r>
              <a:rPr lang="en-US" sz="2000" dirty="0" smtClean="0"/>
              <a:t>—a choice among two or more alternatives</a:t>
            </a:r>
            <a:endParaRPr lang="en-US" sz="2000" dirty="0"/>
          </a:p>
        </p:txBody>
      </p:sp>
      <p:pic>
        <p:nvPicPr>
          <p:cNvPr id="5" name="Picture 2" descr="A photo of a man and a woman at a laptop store."/>
          <p:cNvPicPr>
            <a:picLocks noChangeAspect="1" noChangeArrowheads="1"/>
          </p:cNvPicPr>
          <p:nvPr/>
        </p:nvPicPr>
        <p:blipFill>
          <a:blip r:embed="rId3" cstate="print"/>
          <a:srcRect/>
          <a:stretch>
            <a:fillRect/>
          </a:stretch>
        </p:blipFill>
        <p:spPr bwMode="auto">
          <a:xfrm>
            <a:off x="2216732" y="1966085"/>
            <a:ext cx="4710536" cy="4367059"/>
          </a:xfrm>
          <a:prstGeom prst="rect">
            <a:avLst/>
          </a:prstGeom>
          <a:noFill/>
          <a:ln w="9525">
            <a:noFill/>
            <a:miter lim="800000"/>
            <a:headEnd/>
            <a:tailEnd/>
          </a:ln>
        </p:spPr>
      </p:pic>
    </p:spTree>
    <p:extLst>
      <p:ext uri="{BB962C8B-B14F-4D97-AF65-F5344CB8AC3E}">
        <p14:creationId xmlns:p14="http://schemas.microsoft.com/office/powerpoint/2010/main" val="1374046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an Effective Decision-Making Process</a:t>
            </a:r>
            <a:endParaRPr lang="en-US" dirty="0"/>
          </a:p>
        </p:txBody>
      </p:sp>
      <p:sp>
        <p:nvSpPr>
          <p:cNvPr id="3" name="Content Placeholder 2"/>
          <p:cNvSpPr>
            <a:spLocks noGrp="1"/>
          </p:cNvSpPr>
          <p:nvPr>
            <p:ph idx="1"/>
          </p:nvPr>
        </p:nvSpPr>
        <p:spPr/>
        <p:txBody>
          <a:bodyPr/>
          <a:lstStyle/>
          <a:p>
            <a:r>
              <a:rPr lang="en-US" sz="2800" dirty="0" smtClean="0"/>
              <a:t>Focuses on what’s important</a:t>
            </a:r>
          </a:p>
          <a:p>
            <a:r>
              <a:rPr lang="en-US" sz="2800" dirty="0" smtClean="0"/>
              <a:t>Is logical and consistent</a:t>
            </a:r>
          </a:p>
          <a:p>
            <a:r>
              <a:rPr lang="en-US" sz="2800" dirty="0" smtClean="0"/>
              <a:t>Acknowledges subjective and analytical thinking, blends analytical with intuitive thinking</a:t>
            </a:r>
          </a:p>
          <a:p>
            <a:r>
              <a:rPr lang="en-US" sz="2800" dirty="0" smtClean="0"/>
              <a:t>Requires only as much information as is needed to resolve particular dilemma</a:t>
            </a:r>
          </a:p>
          <a:p>
            <a:r>
              <a:rPr lang="en-US" sz="2800" dirty="0" smtClean="0"/>
              <a:t>Encourages the gathering of relevant information</a:t>
            </a:r>
          </a:p>
          <a:p>
            <a:r>
              <a:rPr lang="en-US" sz="2800" dirty="0" smtClean="0"/>
              <a:t>Is straightforward, reliable, easy-to-use, flexible</a:t>
            </a:r>
          </a:p>
        </p:txBody>
      </p:sp>
    </p:spTree>
    <p:extLst>
      <p:ext uri="{BB962C8B-B14F-4D97-AF65-F5344CB8AC3E}">
        <p14:creationId xmlns:p14="http://schemas.microsoft.com/office/powerpoint/2010/main" val="610743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Thinking and Decision Making</a:t>
            </a:r>
            <a:endParaRPr lang="en-US" dirty="0"/>
          </a:p>
        </p:txBody>
      </p:sp>
      <p:sp>
        <p:nvSpPr>
          <p:cNvPr id="3" name="Content Placeholder 2"/>
          <p:cNvSpPr>
            <a:spLocks noGrp="1"/>
          </p:cNvSpPr>
          <p:nvPr>
            <p:ph idx="1"/>
          </p:nvPr>
        </p:nvSpPr>
        <p:spPr/>
        <p:txBody>
          <a:bodyPr/>
          <a:lstStyle/>
          <a:p>
            <a:r>
              <a:rPr lang="en-US" sz="2800" b="1" dirty="0" smtClean="0"/>
              <a:t>Design thinking: </a:t>
            </a:r>
            <a:r>
              <a:rPr lang="en-US" sz="2800" dirty="0" smtClean="0"/>
              <a:t>approaching management problems as designers approach design problems</a:t>
            </a:r>
          </a:p>
        </p:txBody>
      </p:sp>
    </p:spTree>
    <p:extLst>
      <p:ext uri="{BB962C8B-B14F-4D97-AF65-F5344CB8AC3E}">
        <p14:creationId xmlns:p14="http://schemas.microsoft.com/office/powerpoint/2010/main" val="1727738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and Decision-Making</a:t>
            </a:r>
            <a:endParaRPr lang="en-US" dirty="0"/>
          </a:p>
        </p:txBody>
      </p:sp>
      <p:sp>
        <p:nvSpPr>
          <p:cNvPr id="3" name="Content Placeholder 2"/>
          <p:cNvSpPr>
            <a:spLocks noGrp="1"/>
          </p:cNvSpPr>
          <p:nvPr>
            <p:ph idx="1"/>
          </p:nvPr>
        </p:nvSpPr>
        <p:spPr/>
        <p:txBody>
          <a:bodyPr/>
          <a:lstStyle/>
          <a:p>
            <a:r>
              <a:rPr lang="en-US" sz="2800" b="1" dirty="0" smtClean="0"/>
              <a:t>Big data: </a:t>
            </a:r>
            <a:r>
              <a:rPr lang="en-US" sz="2800" dirty="0" smtClean="0"/>
              <a:t>the vast amount of quantifiable data that can be analyzed by highly sophisticated data processing</a:t>
            </a:r>
          </a:p>
          <a:p>
            <a:r>
              <a:rPr lang="en-US" sz="2800" dirty="0" smtClean="0"/>
              <a:t>Can be a powerful tool in decision making, but collecting and analyzing data for data’s sake is wasted effort</a:t>
            </a:r>
          </a:p>
        </p:txBody>
      </p:sp>
    </p:spTree>
    <p:extLst>
      <p:ext uri="{BB962C8B-B14F-4D97-AF65-F5344CB8AC3E}">
        <p14:creationId xmlns:p14="http://schemas.microsoft.com/office/powerpoint/2010/main" val="1542311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2.1</a:t>
            </a:r>
            <a:endParaRPr lang="en-US" dirty="0"/>
          </a:p>
        </p:txBody>
      </p:sp>
      <p:sp>
        <p:nvSpPr>
          <p:cNvPr id="3" name="Content Placeholder 2"/>
          <p:cNvSpPr>
            <a:spLocks noGrp="1"/>
          </p:cNvSpPr>
          <p:nvPr>
            <p:ph idx="1"/>
          </p:nvPr>
        </p:nvSpPr>
        <p:spPr/>
        <p:txBody>
          <a:bodyPr/>
          <a:lstStyle/>
          <a:p>
            <a:r>
              <a:rPr lang="en-US" sz="2800" b="1" dirty="0" smtClean="0"/>
              <a:t>Describe the eight steps in the decision-making process.</a:t>
            </a:r>
          </a:p>
          <a:p>
            <a:pPr lvl="1"/>
            <a:r>
              <a:rPr lang="en-US" sz="2400" dirty="0" smtClean="0">
                <a:solidFill>
                  <a:srgbClr val="007FA3"/>
                </a:solidFill>
              </a:rPr>
              <a:t>1.</a:t>
            </a:r>
            <a:r>
              <a:rPr lang="en-US" sz="2400" b="1" dirty="0" smtClean="0">
                <a:solidFill>
                  <a:srgbClr val="007FA3"/>
                </a:solidFill>
              </a:rPr>
              <a:t> </a:t>
            </a:r>
            <a:r>
              <a:rPr lang="en-US" sz="2400" dirty="0" smtClean="0"/>
              <a:t>Identify problem</a:t>
            </a:r>
          </a:p>
          <a:p>
            <a:pPr lvl="1"/>
            <a:r>
              <a:rPr lang="en-US" sz="2400" dirty="0" smtClean="0">
                <a:solidFill>
                  <a:srgbClr val="007FA3"/>
                </a:solidFill>
              </a:rPr>
              <a:t>2. </a:t>
            </a:r>
            <a:r>
              <a:rPr lang="en-US" sz="2400" dirty="0" smtClean="0"/>
              <a:t>Identify decision criteria</a:t>
            </a:r>
          </a:p>
          <a:p>
            <a:pPr lvl="1"/>
            <a:r>
              <a:rPr lang="en-US" sz="2400" dirty="0" smtClean="0">
                <a:solidFill>
                  <a:srgbClr val="007FA3"/>
                </a:solidFill>
              </a:rPr>
              <a:t>3. </a:t>
            </a:r>
            <a:r>
              <a:rPr lang="en-US" sz="2400" dirty="0" smtClean="0"/>
              <a:t>Weight the criteria</a:t>
            </a:r>
          </a:p>
          <a:p>
            <a:pPr lvl="1"/>
            <a:r>
              <a:rPr lang="en-US" sz="2400" dirty="0" smtClean="0">
                <a:solidFill>
                  <a:srgbClr val="007FA3"/>
                </a:solidFill>
              </a:rPr>
              <a:t>4. </a:t>
            </a:r>
            <a:r>
              <a:rPr lang="en-US" sz="2400" dirty="0" smtClean="0"/>
              <a:t>Develop alternatives</a:t>
            </a:r>
          </a:p>
          <a:p>
            <a:pPr lvl="1"/>
            <a:r>
              <a:rPr lang="en-US" sz="2400" dirty="0" smtClean="0">
                <a:solidFill>
                  <a:srgbClr val="007FA3"/>
                </a:solidFill>
              </a:rPr>
              <a:t>5. </a:t>
            </a:r>
            <a:r>
              <a:rPr lang="en-US" sz="2400" dirty="0" smtClean="0"/>
              <a:t>Analyze alternatives</a:t>
            </a:r>
          </a:p>
          <a:p>
            <a:pPr lvl="1"/>
            <a:r>
              <a:rPr lang="en-US" sz="2400" dirty="0" smtClean="0">
                <a:solidFill>
                  <a:srgbClr val="007FA3"/>
                </a:solidFill>
              </a:rPr>
              <a:t>6. </a:t>
            </a:r>
            <a:r>
              <a:rPr lang="en-US" sz="2400" dirty="0" smtClean="0"/>
              <a:t>Select alternative</a:t>
            </a:r>
          </a:p>
          <a:p>
            <a:pPr lvl="1"/>
            <a:r>
              <a:rPr lang="en-US" sz="2400" dirty="0" smtClean="0">
                <a:solidFill>
                  <a:srgbClr val="007FA3"/>
                </a:solidFill>
              </a:rPr>
              <a:t>7. </a:t>
            </a:r>
            <a:r>
              <a:rPr lang="en-US" sz="2400" dirty="0" smtClean="0"/>
              <a:t>Implement alternative</a:t>
            </a:r>
          </a:p>
          <a:p>
            <a:pPr lvl="1"/>
            <a:r>
              <a:rPr lang="en-US" sz="2400" dirty="0" smtClean="0">
                <a:solidFill>
                  <a:srgbClr val="007FA3"/>
                </a:solidFill>
              </a:rPr>
              <a:t>8. </a:t>
            </a:r>
            <a:r>
              <a:rPr lang="en-US" sz="2400" dirty="0" smtClean="0"/>
              <a:t>Evaluate decision effectiveness</a:t>
            </a:r>
            <a:endParaRPr lang="en-US" sz="2800" dirty="0"/>
          </a:p>
        </p:txBody>
      </p:sp>
    </p:spTree>
    <p:extLst>
      <p:ext uri="{BB962C8B-B14F-4D97-AF65-F5344CB8AC3E}">
        <p14:creationId xmlns:p14="http://schemas.microsoft.com/office/powerpoint/2010/main" val="184606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2.2 </a:t>
            </a:r>
            <a:r>
              <a:rPr lang="en-US" sz="1800" b="0" dirty="0" smtClean="0"/>
              <a:t>(1 of 2)</a:t>
            </a:r>
            <a:endParaRPr lang="en-US" b="0" dirty="0"/>
          </a:p>
        </p:txBody>
      </p:sp>
      <p:sp>
        <p:nvSpPr>
          <p:cNvPr id="3" name="Content Placeholder 2"/>
          <p:cNvSpPr>
            <a:spLocks noGrp="1"/>
          </p:cNvSpPr>
          <p:nvPr>
            <p:ph idx="1"/>
          </p:nvPr>
        </p:nvSpPr>
        <p:spPr/>
        <p:txBody>
          <a:bodyPr/>
          <a:lstStyle/>
          <a:p>
            <a:r>
              <a:rPr lang="en-US" sz="2800" b="1" dirty="0" smtClean="0"/>
              <a:t>Explain the four ways managers make decisions.</a:t>
            </a:r>
          </a:p>
          <a:p>
            <a:pPr lvl="1"/>
            <a:r>
              <a:rPr lang="en-US" sz="2400" dirty="0" smtClean="0"/>
              <a:t>Assumptions of rationality</a:t>
            </a:r>
          </a:p>
          <a:p>
            <a:pPr lvl="2"/>
            <a:r>
              <a:rPr lang="en-US" sz="2400" dirty="0"/>
              <a:t>The problem is clear and unambiguous</a:t>
            </a:r>
          </a:p>
          <a:p>
            <a:pPr lvl="2"/>
            <a:r>
              <a:rPr lang="en-US" sz="2400" dirty="0"/>
              <a:t>A single, well-defined goal is to be achieved</a:t>
            </a:r>
          </a:p>
          <a:p>
            <a:pPr lvl="2"/>
            <a:r>
              <a:rPr lang="en-US" sz="2400" dirty="0"/>
              <a:t>All alternatives and consequences are known</a:t>
            </a:r>
          </a:p>
          <a:p>
            <a:pPr lvl="2"/>
            <a:r>
              <a:rPr lang="en-US" sz="2400" dirty="0"/>
              <a:t>The final choice will maximize the </a:t>
            </a:r>
            <a:r>
              <a:rPr lang="en-US" sz="2400" dirty="0" smtClean="0"/>
              <a:t>payoff</a:t>
            </a:r>
          </a:p>
        </p:txBody>
      </p:sp>
    </p:spTree>
    <p:extLst>
      <p:ext uri="{BB962C8B-B14F-4D97-AF65-F5344CB8AC3E}">
        <p14:creationId xmlns:p14="http://schemas.microsoft.com/office/powerpoint/2010/main" val="8010515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2.2 </a:t>
            </a:r>
            <a:r>
              <a:rPr lang="en-US" sz="1800" b="0" dirty="0" smtClean="0"/>
              <a:t>(2 of 2)</a:t>
            </a:r>
            <a:endParaRPr lang="en-US" b="0" dirty="0"/>
          </a:p>
        </p:txBody>
      </p:sp>
      <p:sp>
        <p:nvSpPr>
          <p:cNvPr id="3" name="Content Placeholder 2"/>
          <p:cNvSpPr>
            <a:spLocks noGrp="1"/>
          </p:cNvSpPr>
          <p:nvPr>
            <p:ph idx="1"/>
          </p:nvPr>
        </p:nvSpPr>
        <p:spPr/>
        <p:txBody>
          <a:bodyPr/>
          <a:lstStyle/>
          <a:p>
            <a:r>
              <a:rPr lang="en-US" sz="2400" b="1" dirty="0" smtClean="0"/>
              <a:t>Satisficing: </a:t>
            </a:r>
            <a:r>
              <a:rPr lang="en-US" sz="2400" dirty="0"/>
              <a:t>when decision makers accept solutions that are good </a:t>
            </a:r>
            <a:r>
              <a:rPr lang="en-US" sz="2400" dirty="0" smtClean="0"/>
              <a:t>enough</a:t>
            </a:r>
          </a:p>
          <a:p>
            <a:r>
              <a:rPr lang="en-US" sz="2400" b="1" dirty="0" smtClean="0"/>
              <a:t>Escalation of commitment</a:t>
            </a:r>
            <a:r>
              <a:rPr lang="en-US" sz="2400" b="1" dirty="0"/>
              <a:t>: </a:t>
            </a:r>
            <a:r>
              <a:rPr lang="en-US" sz="2400" dirty="0"/>
              <a:t>managers increase commitment to a decision, even when they have evidence it may have been a wrong decision</a:t>
            </a:r>
            <a:endParaRPr lang="en-US" sz="2400" dirty="0" smtClean="0"/>
          </a:p>
          <a:p>
            <a:r>
              <a:rPr lang="en-US" sz="2400" b="1" dirty="0" smtClean="0"/>
              <a:t>Intuitive decision making: </a:t>
            </a:r>
            <a:r>
              <a:rPr lang="en-US" sz="2400" dirty="0"/>
              <a:t>making decisions on the basis of experience, feelings, and accumulated judgment</a:t>
            </a:r>
            <a:endParaRPr lang="en-US" sz="2400" dirty="0" smtClean="0"/>
          </a:p>
          <a:p>
            <a:r>
              <a:rPr lang="en-US" sz="2400" b="1" dirty="0" smtClean="0"/>
              <a:t>Evidence-based management</a:t>
            </a:r>
            <a:r>
              <a:rPr lang="en-US" sz="2400" b="1" dirty="0"/>
              <a:t>: </a:t>
            </a:r>
            <a:r>
              <a:rPr lang="en-US" sz="2400" dirty="0"/>
              <a:t>a manager makes decisions based on the best available </a:t>
            </a:r>
            <a:r>
              <a:rPr lang="en-US" sz="2400" dirty="0" smtClean="0"/>
              <a:t>evidence</a:t>
            </a:r>
          </a:p>
        </p:txBody>
      </p:sp>
    </p:spTree>
    <p:extLst>
      <p:ext uri="{BB962C8B-B14F-4D97-AF65-F5344CB8AC3E}">
        <p14:creationId xmlns:p14="http://schemas.microsoft.com/office/powerpoint/2010/main" val="951121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2.3 </a:t>
            </a:r>
            <a:r>
              <a:rPr lang="en-US" sz="1800" b="0" dirty="0" smtClean="0"/>
              <a:t>(1 of 2)</a:t>
            </a:r>
            <a:endParaRPr lang="en-US" b="0" dirty="0"/>
          </a:p>
        </p:txBody>
      </p:sp>
      <p:sp>
        <p:nvSpPr>
          <p:cNvPr id="3" name="Content Placeholder 2"/>
          <p:cNvSpPr>
            <a:spLocks noGrp="1"/>
          </p:cNvSpPr>
          <p:nvPr>
            <p:ph idx="1"/>
          </p:nvPr>
        </p:nvSpPr>
        <p:spPr/>
        <p:txBody>
          <a:bodyPr/>
          <a:lstStyle/>
          <a:p>
            <a:r>
              <a:rPr lang="en-US" sz="2800" b="1" dirty="0" smtClean="0"/>
              <a:t>Classify decisions and decision-making conditions.</a:t>
            </a:r>
          </a:p>
          <a:p>
            <a:pPr lvl="1"/>
            <a:r>
              <a:rPr lang="en-US" sz="2400" dirty="0" smtClean="0"/>
              <a:t>Programmed decisions </a:t>
            </a:r>
            <a:r>
              <a:rPr lang="en-US" sz="2400" dirty="0"/>
              <a:t>are repetitive decisions that can be handled by a routine approach and are used when the problem being resolved is straightforward, familiar, and easily defined (structured</a:t>
            </a:r>
            <a:r>
              <a:rPr lang="en-US" sz="2400" dirty="0" smtClean="0"/>
              <a:t>).</a:t>
            </a:r>
          </a:p>
          <a:p>
            <a:pPr lvl="1"/>
            <a:r>
              <a:rPr lang="en-US" sz="2400" dirty="0" smtClean="0"/>
              <a:t>Nonprogrammed decisions </a:t>
            </a:r>
            <a:r>
              <a:rPr lang="en-US" sz="2400" dirty="0"/>
              <a:t>are unique decisions that require a custom-made solution and are used when the problems are new or unusual (unstructured) and for which information is ambiguous or </a:t>
            </a:r>
            <a:r>
              <a:rPr lang="en-US" sz="2400" dirty="0" smtClean="0"/>
              <a:t>incomplete.</a:t>
            </a:r>
          </a:p>
        </p:txBody>
      </p:sp>
    </p:spTree>
    <p:extLst>
      <p:ext uri="{BB962C8B-B14F-4D97-AF65-F5344CB8AC3E}">
        <p14:creationId xmlns:p14="http://schemas.microsoft.com/office/powerpoint/2010/main" val="469394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2.3 </a:t>
            </a:r>
            <a:r>
              <a:rPr lang="en-US" sz="1800" b="0" dirty="0" smtClean="0"/>
              <a:t>(2 of 2)</a:t>
            </a:r>
            <a:endParaRPr lang="en-US" b="0" dirty="0"/>
          </a:p>
        </p:txBody>
      </p:sp>
      <p:sp>
        <p:nvSpPr>
          <p:cNvPr id="3" name="Content Placeholder 2"/>
          <p:cNvSpPr>
            <a:spLocks noGrp="1"/>
          </p:cNvSpPr>
          <p:nvPr>
            <p:ph idx="1"/>
          </p:nvPr>
        </p:nvSpPr>
        <p:spPr/>
        <p:txBody>
          <a:bodyPr/>
          <a:lstStyle/>
          <a:p>
            <a:r>
              <a:rPr lang="en-US" sz="2800" b="1" dirty="0" smtClean="0"/>
              <a:t>Classify decisions and decision-making conditions.</a:t>
            </a:r>
          </a:p>
          <a:p>
            <a:pPr lvl="1"/>
            <a:r>
              <a:rPr lang="en-US" sz="2400" dirty="0" smtClean="0"/>
              <a:t>Certainty </a:t>
            </a:r>
            <a:r>
              <a:rPr lang="en-US" sz="2400" dirty="0"/>
              <a:t>is a situation in which a manager can make accurate decisions because all outcomes are known</a:t>
            </a:r>
            <a:r>
              <a:rPr lang="en-US" sz="2400" dirty="0" smtClean="0"/>
              <a:t>.</a:t>
            </a:r>
          </a:p>
          <a:p>
            <a:pPr lvl="1"/>
            <a:r>
              <a:rPr lang="en-US" sz="2400" dirty="0" smtClean="0"/>
              <a:t>Risk </a:t>
            </a:r>
            <a:r>
              <a:rPr lang="en-US" sz="2400" dirty="0"/>
              <a:t>is a situation in which a manager can estimate the likelihood of certain outcomes</a:t>
            </a:r>
            <a:r>
              <a:rPr lang="en-US" sz="2400" dirty="0" smtClean="0"/>
              <a:t>.</a:t>
            </a:r>
          </a:p>
          <a:p>
            <a:pPr lvl="1"/>
            <a:r>
              <a:rPr lang="en-US" sz="2400" dirty="0" smtClean="0"/>
              <a:t>Uncertainty </a:t>
            </a:r>
            <a:r>
              <a:rPr lang="en-US" sz="2400" dirty="0"/>
              <a:t>is a situation in which a manager is not certain about the outcomes and can’t even make reasonable probability estimates</a:t>
            </a:r>
            <a:endParaRPr lang="en-US" sz="2400" dirty="0" smtClean="0"/>
          </a:p>
        </p:txBody>
      </p:sp>
    </p:spTree>
    <p:extLst>
      <p:ext uri="{BB962C8B-B14F-4D97-AF65-F5344CB8AC3E}">
        <p14:creationId xmlns:p14="http://schemas.microsoft.com/office/powerpoint/2010/main" val="1751251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2.4</a:t>
            </a:r>
            <a:endParaRPr lang="en-US" dirty="0"/>
          </a:p>
        </p:txBody>
      </p:sp>
      <p:sp>
        <p:nvSpPr>
          <p:cNvPr id="3" name="Content Placeholder 2"/>
          <p:cNvSpPr>
            <a:spLocks noGrp="1"/>
          </p:cNvSpPr>
          <p:nvPr>
            <p:ph idx="1"/>
          </p:nvPr>
        </p:nvSpPr>
        <p:spPr/>
        <p:txBody>
          <a:bodyPr/>
          <a:lstStyle/>
          <a:p>
            <a:pPr>
              <a:spcBef>
                <a:spcPts val="600"/>
              </a:spcBef>
            </a:pPr>
            <a:r>
              <a:rPr lang="en-US" sz="2800" b="1" dirty="0" smtClean="0"/>
              <a:t>Describe how biases affect decision-making.</a:t>
            </a:r>
          </a:p>
          <a:p>
            <a:pPr lvl="1"/>
            <a:r>
              <a:rPr lang="en-US" sz="2000" dirty="0" smtClean="0"/>
              <a:t>The 12 common decision-making errors and biases:</a:t>
            </a:r>
          </a:p>
          <a:p>
            <a:pPr lvl="2">
              <a:spcBef>
                <a:spcPts val="200"/>
              </a:spcBef>
            </a:pPr>
            <a:r>
              <a:rPr lang="en-US" sz="2000" dirty="0" smtClean="0"/>
              <a:t>Overconfidence</a:t>
            </a:r>
          </a:p>
          <a:p>
            <a:pPr lvl="2">
              <a:spcBef>
                <a:spcPts val="200"/>
              </a:spcBef>
            </a:pPr>
            <a:r>
              <a:rPr lang="en-US" sz="2000" dirty="0" smtClean="0"/>
              <a:t>Immediate gratification</a:t>
            </a:r>
          </a:p>
          <a:p>
            <a:pPr lvl="2">
              <a:spcBef>
                <a:spcPts val="200"/>
              </a:spcBef>
            </a:pPr>
            <a:r>
              <a:rPr lang="en-US" sz="2000" dirty="0" smtClean="0"/>
              <a:t>Anchoring effect</a:t>
            </a:r>
          </a:p>
          <a:p>
            <a:pPr lvl="2">
              <a:spcBef>
                <a:spcPts val="200"/>
              </a:spcBef>
            </a:pPr>
            <a:r>
              <a:rPr lang="en-US" sz="2000" dirty="0" smtClean="0"/>
              <a:t>Selective perception</a:t>
            </a:r>
          </a:p>
          <a:p>
            <a:pPr lvl="2">
              <a:spcBef>
                <a:spcPts val="200"/>
              </a:spcBef>
            </a:pPr>
            <a:r>
              <a:rPr lang="en-US" sz="2000" dirty="0" smtClean="0"/>
              <a:t>Confirmation</a:t>
            </a:r>
          </a:p>
          <a:p>
            <a:pPr lvl="2">
              <a:spcBef>
                <a:spcPts val="200"/>
              </a:spcBef>
            </a:pPr>
            <a:r>
              <a:rPr lang="en-US" sz="2000" dirty="0" smtClean="0"/>
              <a:t>Framing</a:t>
            </a:r>
          </a:p>
          <a:p>
            <a:pPr lvl="2">
              <a:spcBef>
                <a:spcPts val="200"/>
              </a:spcBef>
            </a:pPr>
            <a:r>
              <a:rPr lang="en-US" sz="2000" dirty="0" smtClean="0"/>
              <a:t>Availability</a:t>
            </a:r>
          </a:p>
          <a:p>
            <a:pPr lvl="2">
              <a:spcBef>
                <a:spcPts val="200"/>
              </a:spcBef>
            </a:pPr>
            <a:r>
              <a:rPr lang="en-US" sz="2000" dirty="0" smtClean="0"/>
              <a:t>Representation</a:t>
            </a:r>
          </a:p>
          <a:p>
            <a:pPr lvl="2">
              <a:spcBef>
                <a:spcPts val="200"/>
              </a:spcBef>
            </a:pPr>
            <a:r>
              <a:rPr lang="en-US" sz="2000" dirty="0" smtClean="0"/>
              <a:t>Randomness</a:t>
            </a:r>
          </a:p>
          <a:p>
            <a:pPr lvl="2">
              <a:spcBef>
                <a:spcPts val="200"/>
              </a:spcBef>
            </a:pPr>
            <a:r>
              <a:rPr lang="en-US" sz="2000" dirty="0" smtClean="0"/>
              <a:t>Sunk costs</a:t>
            </a:r>
          </a:p>
          <a:p>
            <a:pPr lvl="2">
              <a:spcBef>
                <a:spcPts val="200"/>
              </a:spcBef>
            </a:pPr>
            <a:r>
              <a:rPr lang="en-US" sz="2000" dirty="0" smtClean="0"/>
              <a:t>Self-serving</a:t>
            </a:r>
          </a:p>
          <a:p>
            <a:pPr lvl="2">
              <a:spcBef>
                <a:spcPts val="200"/>
              </a:spcBef>
            </a:pPr>
            <a:r>
              <a:rPr lang="en-US" sz="2000" dirty="0" smtClean="0"/>
              <a:t>Hindsight</a:t>
            </a:r>
          </a:p>
        </p:txBody>
      </p:sp>
    </p:spTree>
    <p:extLst>
      <p:ext uri="{BB962C8B-B14F-4D97-AF65-F5344CB8AC3E}">
        <p14:creationId xmlns:p14="http://schemas.microsoft.com/office/powerpoint/2010/main" val="861770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2.5 </a:t>
            </a:r>
            <a:r>
              <a:rPr lang="en-US" sz="1800" b="0" dirty="0" smtClean="0"/>
              <a:t>(1 of 2)</a:t>
            </a:r>
            <a:endParaRPr lang="en-US" b="0" dirty="0"/>
          </a:p>
        </p:txBody>
      </p:sp>
      <p:sp>
        <p:nvSpPr>
          <p:cNvPr id="3" name="Content Placeholder 2"/>
          <p:cNvSpPr>
            <a:spLocks noGrp="1"/>
          </p:cNvSpPr>
          <p:nvPr>
            <p:ph idx="1"/>
          </p:nvPr>
        </p:nvSpPr>
        <p:spPr/>
        <p:txBody>
          <a:bodyPr/>
          <a:lstStyle/>
          <a:p>
            <a:r>
              <a:rPr lang="en-US" sz="2800" dirty="0" smtClean="0"/>
              <a:t>Identify effective decision-making techniques.</a:t>
            </a:r>
          </a:p>
          <a:p>
            <a:pPr lvl="1"/>
            <a:r>
              <a:rPr lang="en-US" sz="2400" dirty="0" smtClean="0"/>
              <a:t>An effective decision-making process:</a:t>
            </a:r>
          </a:p>
          <a:p>
            <a:pPr marL="1371600" lvl="2" indent="-457200">
              <a:spcBef>
                <a:spcPts val="300"/>
              </a:spcBef>
              <a:buFont typeface="+mj-lt"/>
              <a:buAutoNum type="arabicPeriod"/>
            </a:pPr>
            <a:r>
              <a:rPr lang="en-US" sz="2400" dirty="0" smtClean="0"/>
              <a:t>Focuses on what’s important</a:t>
            </a:r>
          </a:p>
          <a:p>
            <a:pPr marL="1371600" lvl="2" indent="-457200">
              <a:spcBef>
                <a:spcPts val="300"/>
              </a:spcBef>
              <a:buFont typeface="+mj-lt"/>
              <a:buAutoNum type="arabicPeriod"/>
            </a:pPr>
            <a:r>
              <a:rPr lang="en-US" sz="2400" dirty="0" smtClean="0"/>
              <a:t>Is logical and consistent</a:t>
            </a:r>
          </a:p>
          <a:p>
            <a:pPr marL="1371600" lvl="2" indent="-457200">
              <a:spcBef>
                <a:spcPts val="300"/>
              </a:spcBef>
              <a:buFont typeface="+mj-lt"/>
              <a:buAutoNum type="arabicPeriod"/>
            </a:pPr>
            <a:r>
              <a:rPr lang="en-US" sz="2400" dirty="0" smtClean="0"/>
              <a:t>Acknowledges subjective and objective thinking and blends analytical and intuitive approaches</a:t>
            </a:r>
          </a:p>
          <a:p>
            <a:pPr marL="1371600" lvl="2" indent="-457200">
              <a:spcBef>
                <a:spcPts val="300"/>
              </a:spcBef>
              <a:buFont typeface="+mj-lt"/>
              <a:buAutoNum type="arabicPeriod"/>
            </a:pPr>
            <a:r>
              <a:rPr lang="en-US" sz="2400" dirty="0" smtClean="0"/>
              <a:t>Requires only “enough” information as is needed to solve a problem</a:t>
            </a:r>
          </a:p>
          <a:p>
            <a:pPr marL="1371600" lvl="2" indent="-457200">
              <a:spcBef>
                <a:spcPts val="300"/>
              </a:spcBef>
              <a:buFont typeface="+mj-lt"/>
              <a:buAutoNum type="arabicPeriod"/>
            </a:pPr>
            <a:r>
              <a:rPr lang="en-US" sz="2400" dirty="0" smtClean="0"/>
              <a:t>Encourages </a:t>
            </a:r>
            <a:r>
              <a:rPr lang="en-US" sz="2400" dirty="0"/>
              <a:t>and guides gathering relevant information and informed </a:t>
            </a:r>
            <a:r>
              <a:rPr lang="en-US" sz="2400" dirty="0" smtClean="0"/>
              <a:t>opinions</a:t>
            </a:r>
          </a:p>
          <a:p>
            <a:pPr marL="1371600" lvl="2" indent="-457200">
              <a:spcBef>
                <a:spcPts val="300"/>
              </a:spcBef>
              <a:buFont typeface="+mj-lt"/>
              <a:buAutoNum type="arabicPeriod"/>
            </a:pPr>
            <a:r>
              <a:rPr lang="en-US" sz="2400" dirty="0" smtClean="0"/>
              <a:t>Is </a:t>
            </a:r>
            <a:r>
              <a:rPr lang="en-US" sz="2400" dirty="0"/>
              <a:t>straightforward, reliable, easy to use, and </a:t>
            </a:r>
            <a:r>
              <a:rPr lang="en-US" sz="2400" dirty="0" smtClean="0"/>
              <a:t>flexible</a:t>
            </a:r>
          </a:p>
        </p:txBody>
      </p:sp>
    </p:spTree>
    <p:extLst>
      <p:ext uri="{BB962C8B-B14F-4D97-AF65-F5344CB8AC3E}">
        <p14:creationId xmlns:p14="http://schemas.microsoft.com/office/powerpoint/2010/main" val="552227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2-1</a:t>
            </a:r>
            <a:br>
              <a:rPr lang="en-US" dirty="0" smtClean="0"/>
            </a:br>
            <a:r>
              <a:rPr lang="en-US" dirty="0" smtClean="0"/>
              <a:t>Decision-Making Process</a:t>
            </a:r>
            <a:endParaRPr lang="en-US" dirty="0"/>
          </a:p>
        </p:txBody>
      </p:sp>
      <p:pic>
        <p:nvPicPr>
          <p:cNvPr id="5" name="Picture 4" descr="The steps shown in the diagram are as follows:&#10;‒ Identifying a problem&#10;  • &quot;My sales reps need new computers!&quot;&#10;‒ Identifying decision criteria&#10;  • Memory and storage&#10;  • Display quality&#10;  • Battery life&#10;  • Warranty&#10;  • Carrying weight&#10;‒ Allocating weights to the criteria&#10;  • Memory and storage (10)&#10;  • Battery life (8)&#10;  • Carrying weight (6)&#10;  • Warranty (4)&#10;  • Display quality (3)&#10;‒ Developing alternatives&#10;  • HP ProBook&#10;  • Sony VAIO&#10;  • Lenovo IdeaPad&#10;  • Apple MacBook&#10;  • Toshiba Satellite&#10;  • Apple MacBook Air&#10;  • Dell Inspiron&#10;  • HP Pavilion&#10;‒ Analyzing alternatives&#10;  • HP ProBook&#10;  • Sony VAIO&#10;  • Lenovo IdeaPad&#10;  • Apple MacBook&#10;  • Toshiba Satellite&#10;  • Apple MacBook Air&#10;  • Dell Inspiron&#10;  • HP Pavilion&#10;‒ Selecting an alternative&#10;  • HP ProBook&#10;  • Sony VAIO&#10;  • Lenovo IdeaPad&#10;  • Apple MacBook&#10;  • Toshiba Satellite&#10;  • Apple MacBook Air&#10;  • Dell Inspiron (With a check mark to indicate as selected)&#10;  • HP Pavilion&#10;‒ Implementing the alternative&#10;  • Dell Inspiron&#10;‒ Evaluating decision Effectiveness&#10;The process get repeated after evaluating decision effectiveness."/>
          <p:cNvPicPr>
            <a:picLocks noChangeAspect="1"/>
          </p:cNvPicPr>
          <p:nvPr/>
        </p:nvPicPr>
        <p:blipFill>
          <a:blip r:embed="rId3" cstate="print"/>
          <a:stretch>
            <a:fillRect/>
          </a:stretch>
        </p:blipFill>
        <p:spPr>
          <a:xfrm>
            <a:off x="2186151" y="1275372"/>
            <a:ext cx="5228899" cy="4575287"/>
          </a:xfrm>
          <a:prstGeom prst="rect">
            <a:avLst/>
          </a:prstGeom>
        </p:spPr>
      </p:pic>
      <p:sp>
        <p:nvSpPr>
          <p:cNvPr id="3" name="Text Placeholder 2"/>
          <p:cNvSpPr>
            <a:spLocks noGrp="1"/>
          </p:cNvSpPr>
          <p:nvPr>
            <p:ph type="body" sz="quarter" idx="13"/>
          </p:nvPr>
        </p:nvSpPr>
        <p:spPr/>
        <p:txBody>
          <a:bodyPr/>
          <a:lstStyle/>
          <a:p>
            <a:r>
              <a:rPr lang="en-US" sz="1600" dirty="0" smtClean="0"/>
              <a:t>Exhibit </a:t>
            </a:r>
            <a:r>
              <a:rPr lang="en-US" sz="1600" dirty="0"/>
              <a:t>2-1 shows the eight steps in the decision-making process. This </a:t>
            </a:r>
            <a:r>
              <a:rPr lang="en-US" sz="1600" dirty="0" smtClean="0"/>
              <a:t>process is as </a:t>
            </a:r>
            <a:r>
              <a:rPr lang="en-US" sz="1600" dirty="0"/>
              <a:t>relevant to personal decisions as it is to corporate </a:t>
            </a:r>
            <a:r>
              <a:rPr lang="en-US" sz="1600" dirty="0" smtClean="0"/>
              <a:t>decisions.</a:t>
            </a:r>
            <a:endParaRPr lang="en-US" sz="1600" dirty="0"/>
          </a:p>
        </p:txBody>
      </p:sp>
    </p:spTree>
    <p:extLst>
      <p:ext uri="{BB962C8B-B14F-4D97-AF65-F5344CB8AC3E}">
        <p14:creationId xmlns:p14="http://schemas.microsoft.com/office/powerpoint/2010/main" val="1830057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2.5 </a:t>
            </a:r>
            <a:r>
              <a:rPr lang="en-US" sz="1800" b="0" dirty="0" smtClean="0"/>
              <a:t>(2 of 2)</a:t>
            </a:r>
            <a:endParaRPr lang="en-US" b="0" dirty="0"/>
          </a:p>
        </p:txBody>
      </p:sp>
      <p:sp>
        <p:nvSpPr>
          <p:cNvPr id="3" name="Content Placeholder 2"/>
          <p:cNvSpPr>
            <a:spLocks noGrp="1"/>
          </p:cNvSpPr>
          <p:nvPr>
            <p:ph idx="1"/>
          </p:nvPr>
        </p:nvSpPr>
        <p:spPr/>
        <p:txBody>
          <a:bodyPr/>
          <a:lstStyle/>
          <a:p>
            <a:r>
              <a:rPr lang="en-US" sz="2800" b="1" dirty="0" smtClean="0"/>
              <a:t>Design thinking: </a:t>
            </a:r>
            <a:r>
              <a:rPr lang="en-US" sz="2800" dirty="0"/>
              <a:t>approaching management problems as designers approach design </a:t>
            </a:r>
            <a:r>
              <a:rPr lang="en-US" sz="2800" dirty="0" smtClean="0"/>
              <a:t>problems</a:t>
            </a:r>
            <a:endParaRPr lang="en-US" sz="2800" b="1" dirty="0" smtClean="0"/>
          </a:p>
          <a:p>
            <a:r>
              <a:rPr lang="en-US" sz="2800" b="1" dirty="0" smtClean="0"/>
              <a:t>Big Data: </a:t>
            </a:r>
            <a:r>
              <a:rPr lang="en-US" sz="2800" dirty="0" smtClean="0"/>
              <a:t>when tempered with good judgment, it can be a powerful tool in decision making</a:t>
            </a:r>
          </a:p>
        </p:txBody>
      </p:sp>
    </p:spTree>
    <p:extLst>
      <p:ext uri="{BB962C8B-B14F-4D97-AF65-F5344CB8AC3E}">
        <p14:creationId xmlns:p14="http://schemas.microsoft.com/office/powerpoint/2010/main" val="1583078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Process</a:t>
            </a:r>
            <a:br>
              <a:rPr lang="en-US" dirty="0" smtClean="0"/>
            </a:br>
            <a:r>
              <a:rPr lang="en-US" dirty="0" smtClean="0"/>
              <a:t>Step 1: Identify a Problem</a:t>
            </a:r>
            <a:endParaRPr lang="en-US" dirty="0"/>
          </a:p>
        </p:txBody>
      </p:sp>
      <p:sp>
        <p:nvSpPr>
          <p:cNvPr id="3" name="Content Placeholder 2"/>
          <p:cNvSpPr>
            <a:spLocks noGrp="1"/>
          </p:cNvSpPr>
          <p:nvPr>
            <p:ph idx="1"/>
          </p:nvPr>
        </p:nvSpPr>
        <p:spPr/>
        <p:txBody>
          <a:bodyPr/>
          <a:lstStyle/>
          <a:p>
            <a:r>
              <a:rPr lang="en-US" sz="2800" b="1" dirty="0" smtClean="0"/>
              <a:t>Problem</a:t>
            </a:r>
            <a:r>
              <a:rPr lang="en-US" sz="2800" dirty="0" smtClean="0"/>
              <a:t>: an obstacle that makes it difficult to achieve a desired goal or purpose.</a:t>
            </a:r>
          </a:p>
          <a:p>
            <a:r>
              <a:rPr lang="en-US" sz="2800" dirty="0" smtClean="0"/>
              <a:t>Every decision starts with a </a:t>
            </a:r>
            <a:r>
              <a:rPr lang="en-US" sz="2800" b="1" dirty="0" smtClean="0"/>
              <a:t>problem</a:t>
            </a:r>
            <a:r>
              <a:rPr lang="en-US" sz="2800" dirty="0" smtClean="0"/>
              <a:t>, a discrepancy between an existing and a desired condition.</a:t>
            </a:r>
          </a:p>
          <a:p>
            <a:r>
              <a:rPr lang="en-US" sz="2800" dirty="0" smtClean="0"/>
              <a:t>Example: Amanda is a sales manager whose reps need new laptops.</a:t>
            </a:r>
            <a:endParaRPr lang="en-US" sz="2800" dirty="0"/>
          </a:p>
        </p:txBody>
      </p:sp>
    </p:spTree>
    <p:extLst>
      <p:ext uri="{BB962C8B-B14F-4D97-AF65-F5344CB8AC3E}">
        <p14:creationId xmlns:p14="http://schemas.microsoft.com/office/powerpoint/2010/main" val="81144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Process</a:t>
            </a:r>
            <a:br>
              <a:rPr lang="en-US" dirty="0" smtClean="0"/>
            </a:br>
            <a:r>
              <a:rPr lang="en-US" dirty="0" smtClean="0"/>
              <a:t>Step 2: Identify the Decision Criteria</a:t>
            </a:r>
            <a:endParaRPr lang="en-US" dirty="0"/>
          </a:p>
        </p:txBody>
      </p:sp>
      <p:sp>
        <p:nvSpPr>
          <p:cNvPr id="3" name="Content Placeholder 2"/>
          <p:cNvSpPr>
            <a:spLocks noGrp="1"/>
          </p:cNvSpPr>
          <p:nvPr>
            <p:ph idx="1"/>
          </p:nvPr>
        </p:nvSpPr>
        <p:spPr/>
        <p:txBody>
          <a:bodyPr/>
          <a:lstStyle/>
          <a:p>
            <a:r>
              <a:rPr lang="en-US" sz="2800" dirty="0" smtClean="0"/>
              <a:t>Decision criteria are factors that are important to resolving the problem.</a:t>
            </a:r>
          </a:p>
          <a:p>
            <a:r>
              <a:rPr lang="en-US" sz="2800" dirty="0" smtClean="0"/>
              <a:t>Example: </a:t>
            </a:r>
            <a:r>
              <a:rPr lang="en-US" sz="2800" dirty="0"/>
              <a:t>Amanda decides that memory and storage capabilities, display quality, battery life, warranty, and carrying weight are the relevant criteria in her decision</a:t>
            </a:r>
          </a:p>
        </p:txBody>
      </p:sp>
    </p:spTree>
    <p:extLst>
      <p:ext uri="{BB962C8B-B14F-4D97-AF65-F5344CB8AC3E}">
        <p14:creationId xmlns:p14="http://schemas.microsoft.com/office/powerpoint/2010/main" val="213297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Process</a:t>
            </a:r>
            <a:br>
              <a:rPr lang="en-US" dirty="0" smtClean="0"/>
            </a:br>
            <a:r>
              <a:rPr lang="en-US" dirty="0" smtClean="0"/>
              <a:t>Step 3: Allocate Weights to the Criteria</a:t>
            </a:r>
            <a:endParaRPr lang="en-US" dirty="0"/>
          </a:p>
        </p:txBody>
      </p:sp>
      <p:sp>
        <p:nvSpPr>
          <p:cNvPr id="3" name="Content Placeholder 2"/>
          <p:cNvSpPr>
            <a:spLocks noGrp="1"/>
          </p:cNvSpPr>
          <p:nvPr>
            <p:ph idx="1"/>
          </p:nvPr>
        </p:nvSpPr>
        <p:spPr/>
        <p:txBody>
          <a:bodyPr/>
          <a:lstStyle/>
          <a:p>
            <a:r>
              <a:rPr lang="en-US" sz="2800" dirty="0" smtClean="0"/>
              <a:t>If the relevant criteria aren’t equally important, the decision maker must weight the items in order to give them the correct priority in the decision.</a:t>
            </a:r>
          </a:p>
          <a:p>
            <a:pPr marL="256032" lvl="1" indent="-256032">
              <a:spcBef>
                <a:spcPts val="1500"/>
              </a:spcBef>
              <a:buSzPct val="100000"/>
              <a:buFont typeface="Arial" panose="020B0604020202020204" pitchFamily="34" charset="0"/>
              <a:buChar char="•"/>
            </a:pPr>
            <a:r>
              <a:rPr lang="en-US" sz="2800" dirty="0" smtClean="0"/>
              <a:t>Example: The weighted criteria for Amanda’s computer purchase are shown in Exhibit 2-2.</a:t>
            </a:r>
            <a:endParaRPr lang="en-US" sz="2800" dirty="0"/>
          </a:p>
        </p:txBody>
      </p:sp>
    </p:spTree>
    <p:extLst>
      <p:ext uri="{BB962C8B-B14F-4D97-AF65-F5344CB8AC3E}">
        <p14:creationId xmlns:p14="http://schemas.microsoft.com/office/powerpoint/2010/main" val="96973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2-2</a:t>
            </a:r>
            <a:br>
              <a:rPr lang="en-US" dirty="0" smtClean="0"/>
            </a:br>
            <a:r>
              <a:rPr lang="en-US" dirty="0" smtClean="0"/>
              <a:t>Important Decision Criteria</a:t>
            </a:r>
            <a:endParaRPr lang="en-US" dirty="0"/>
          </a:p>
        </p:txBody>
      </p:sp>
      <p:graphicFrame>
        <p:nvGraphicFramePr>
          <p:cNvPr id="6" name="Table 5" descr="Header: Criterion, Weight"/>
          <p:cNvGraphicFramePr>
            <a:graphicFrameLocks noGrp="1"/>
          </p:cNvGraphicFramePr>
          <p:nvPr>
            <p:extLst>
              <p:ext uri="{D42A27DB-BD31-4B8C-83A1-F6EECF244321}">
                <p14:modId xmlns:p14="http://schemas.microsoft.com/office/powerpoint/2010/main" val="3039309602"/>
              </p:ext>
            </p:extLst>
          </p:nvPr>
        </p:nvGraphicFramePr>
        <p:xfrm>
          <a:off x="1524000" y="2270760"/>
          <a:ext cx="6096000" cy="2225040"/>
        </p:xfrm>
        <a:graphic>
          <a:graphicData uri="http://schemas.openxmlformats.org/drawingml/2006/table">
            <a:tbl>
              <a:tblPr firstRow="1" bandRow="1">
                <a:tableStyleId>{3B4B98B0-60AC-42C2-AFA5-B58CD77FA1E5}</a:tableStyleId>
              </a:tblPr>
              <a:tblGrid>
                <a:gridCol w="3048000"/>
                <a:gridCol w="3048000"/>
              </a:tblGrid>
              <a:tr h="370840">
                <a:tc>
                  <a:txBody>
                    <a:bodyPr/>
                    <a:lstStyle/>
                    <a:p>
                      <a:r>
                        <a:rPr lang="en-US" dirty="0" smtClean="0"/>
                        <a:t>Criterion</a:t>
                      </a:r>
                      <a:endParaRPr lang="en-US" dirty="0"/>
                    </a:p>
                  </a:txBody>
                  <a:tcPr/>
                </a:tc>
                <a:tc>
                  <a:txBody>
                    <a:bodyPr/>
                    <a:lstStyle/>
                    <a:p>
                      <a:r>
                        <a:rPr lang="en-US" dirty="0" smtClean="0"/>
                        <a:t>Weight</a:t>
                      </a:r>
                      <a:endParaRPr lang="en-US" dirty="0"/>
                    </a:p>
                  </a:txBody>
                  <a:tcPr/>
                </a:tc>
              </a:tr>
              <a:tr h="370840">
                <a:tc>
                  <a:txBody>
                    <a:bodyPr/>
                    <a:lstStyle/>
                    <a:p>
                      <a:r>
                        <a:rPr lang="en-US" dirty="0" smtClean="0"/>
                        <a:t>Memory</a:t>
                      </a:r>
                      <a:r>
                        <a:rPr lang="en-US" baseline="0" dirty="0" smtClean="0"/>
                        <a:t> and storage</a:t>
                      </a:r>
                      <a:endParaRPr lang="en-US" dirty="0"/>
                    </a:p>
                  </a:txBody>
                  <a:tcPr/>
                </a:tc>
                <a:tc>
                  <a:txBody>
                    <a:bodyPr/>
                    <a:lstStyle/>
                    <a:p>
                      <a:r>
                        <a:rPr lang="en-US" dirty="0" smtClean="0"/>
                        <a:t>10</a:t>
                      </a:r>
                      <a:endParaRPr lang="en-US" dirty="0"/>
                    </a:p>
                  </a:txBody>
                  <a:tcPr/>
                </a:tc>
              </a:tr>
              <a:tr h="370840">
                <a:tc>
                  <a:txBody>
                    <a:bodyPr/>
                    <a:lstStyle/>
                    <a:p>
                      <a:r>
                        <a:rPr lang="en-US" dirty="0" smtClean="0"/>
                        <a:t>Battery life</a:t>
                      </a:r>
                      <a:endParaRPr lang="en-US" dirty="0"/>
                    </a:p>
                  </a:txBody>
                  <a:tcPr/>
                </a:tc>
                <a:tc>
                  <a:txBody>
                    <a:bodyPr/>
                    <a:lstStyle/>
                    <a:p>
                      <a:r>
                        <a:rPr lang="en-US" dirty="0" smtClean="0"/>
                        <a:t>8</a:t>
                      </a:r>
                      <a:endParaRPr lang="en-US" dirty="0"/>
                    </a:p>
                  </a:txBody>
                  <a:tcPr/>
                </a:tc>
              </a:tr>
              <a:tr h="370840">
                <a:tc>
                  <a:txBody>
                    <a:bodyPr/>
                    <a:lstStyle/>
                    <a:p>
                      <a:r>
                        <a:rPr lang="en-US" dirty="0" smtClean="0"/>
                        <a:t>Carrying weight</a:t>
                      </a:r>
                      <a:endParaRPr lang="en-US" dirty="0"/>
                    </a:p>
                  </a:txBody>
                  <a:tcPr/>
                </a:tc>
                <a:tc>
                  <a:txBody>
                    <a:bodyPr/>
                    <a:lstStyle/>
                    <a:p>
                      <a:r>
                        <a:rPr lang="en-US" dirty="0" smtClean="0"/>
                        <a:t>6</a:t>
                      </a:r>
                      <a:endParaRPr lang="en-US" dirty="0"/>
                    </a:p>
                  </a:txBody>
                  <a:tcPr/>
                </a:tc>
              </a:tr>
              <a:tr h="370840">
                <a:tc>
                  <a:txBody>
                    <a:bodyPr/>
                    <a:lstStyle/>
                    <a:p>
                      <a:r>
                        <a:rPr lang="en-US" dirty="0" smtClean="0"/>
                        <a:t>Warranty</a:t>
                      </a:r>
                      <a:endParaRPr lang="en-US" dirty="0"/>
                    </a:p>
                  </a:txBody>
                  <a:tcPr/>
                </a:tc>
                <a:tc>
                  <a:txBody>
                    <a:bodyPr/>
                    <a:lstStyle/>
                    <a:p>
                      <a:r>
                        <a:rPr lang="en-US" dirty="0" smtClean="0"/>
                        <a:t>4</a:t>
                      </a:r>
                      <a:endParaRPr lang="en-US" dirty="0"/>
                    </a:p>
                  </a:txBody>
                  <a:tcPr/>
                </a:tc>
              </a:tr>
              <a:tr h="370840">
                <a:tc>
                  <a:txBody>
                    <a:bodyPr/>
                    <a:lstStyle/>
                    <a:p>
                      <a:r>
                        <a:rPr lang="en-US" dirty="0" smtClean="0"/>
                        <a:t>Display quality</a:t>
                      </a:r>
                      <a:endParaRPr lang="en-US" dirty="0"/>
                    </a:p>
                  </a:txBody>
                  <a:tcPr/>
                </a:tc>
                <a:tc>
                  <a:txBody>
                    <a:bodyPr/>
                    <a:lstStyle/>
                    <a:p>
                      <a:r>
                        <a:rPr lang="en-US" dirty="0" smtClean="0"/>
                        <a:t>3</a:t>
                      </a:r>
                      <a:endParaRPr lang="en-US" dirty="0"/>
                    </a:p>
                  </a:txBody>
                  <a:tcPr/>
                </a:tc>
              </a:tr>
            </a:tbl>
          </a:graphicData>
        </a:graphic>
      </p:graphicFrame>
    </p:spTree>
    <p:extLst>
      <p:ext uri="{BB962C8B-B14F-4D97-AF65-F5344CB8AC3E}">
        <p14:creationId xmlns:p14="http://schemas.microsoft.com/office/powerpoint/2010/main" val="81514396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17213</TotalTime>
  <Words>6519</Words>
  <Application>Microsoft Office PowerPoint</Application>
  <PresentationFormat>On-screen Show (4:3)</PresentationFormat>
  <Paragraphs>534</Paragraphs>
  <Slides>51</Slides>
  <Notes>45</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508 Lecture</vt:lpstr>
      <vt:lpstr>Management</vt:lpstr>
      <vt:lpstr>Learning Objectives</vt:lpstr>
      <vt:lpstr>Be A Better Decision-Maker</vt:lpstr>
      <vt:lpstr>What is a Decision?</vt:lpstr>
      <vt:lpstr>Exhibit 2-1 Decision-Making Process</vt:lpstr>
      <vt:lpstr>Decision-Making Process Step 1: Identify a Problem</vt:lpstr>
      <vt:lpstr>Decision-Making Process Step 2: Identify the Decision Criteria</vt:lpstr>
      <vt:lpstr>Decision-Making Process Step 3: Allocate Weights to the Criteria</vt:lpstr>
      <vt:lpstr>Exhibit 2-2 Important Decision Criteria</vt:lpstr>
      <vt:lpstr>Decision-Making Process Step 4: Develop Alternatives</vt:lpstr>
      <vt:lpstr>Exhibit 2-3 Possible Alternatives</vt:lpstr>
      <vt:lpstr>Decision-Making Process Step 6: Select an Alternative</vt:lpstr>
      <vt:lpstr>Exhibit 2-4 Evaluation of Alternatives</vt:lpstr>
      <vt:lpstr>Decision-Making Process Step 7: Implement the Alternative</vt:lpstr>
      <vt:lpstr>Decision-Making Process Step 8: Evaluate Decision Effectiveness</vt:lpstr>
      <vt:lpstr>Exhibit 2-5 Decisions Managers May Make: Planning and Organizing</vt:lpstr>
      <vt:lpstr>Exhibit 2-5 Decisions Managers May Make: Leading and Controlling</vt:lpstr>
      <vt:lpstr>Rationality</vt:lpstr>
      <vt:lpstr>Bounded Rationality</vt:lpstr>
      <vt:lpstr>Intuition</vt:lpstr>
      <vt:lpstr>Exhibit 2-6 What is Intuition?</vt:lpstr>
      <vt:lpstr>Evidence-Based Management</vt:lpstr>
      <vt:lpstr>Types of Decisions: Structured Problems and Programmed Decisions</vt:lpstr>
      <vt:lpstr>Types of Programmed Decisions</vt:lpstr>
      <vt:lpstr>Types of Decisions: Unstructured Problems and Nonprogrammed Decisions</vt:lpstr>
      <vt:lpstr>Exhibit 2-7 Programmed vs Nonprogrammed Decisions</vt:lpstr>
      <vt:lpstr>Decision-Making Conditions</vt:lpstr>
      <vt:lpstr>Managing Risk</vt:lpstr>
      <vt:lpstr>Exhibit 2-8 Expected Value</vt:lpstr>
      <vt:lpstr>Exhibit 2-9 Payoff Matrix</vt:lpstr>
      <vt:lpstr>Exhibit 2-10 Regret Matrix</vt:lpstr>
      <vt:lpstr>Heuristics</vt:lpstr>
      <vt:lpstr>Exhibit 2-11 Common Decision-Making Biases</vt:lpstr>
      <vt:lpstr>Decision-Making Biases and Errors (1 of 4)</vt:lpstr>
      <vt:lpstr>Decision-Making Biases and Errors (2 of 4)</vt:lpstr>
      <vt:lpstr>Decision-Making Biases and Errors (3 of 4)</vt:lpstr>
      <vt:lpstr>Decision-Making Biases and Errors (4 of 4)</vt:lpstr>
      <vt:lpstr>Exhibit 2-12 Overview of Managerial Decision Making</vt:lpstr>
      <vt:lpstr>Guidelines for Making Effective Decisions</vt:lpstr>
      <vt:lpstr>Characteristics of an Effective Decision-Making Process</vt:lpstr>
      <vt:lpstr>Design Thinking and Decision Making</vt:lpstr>
      <vt:lpstr>Big Data and Decision-Making</vt:lpstr>
      <vt:lpstr>Review Learning Objective 2.1</vt:lpstr>
      <vt:lpstr>Review Learning Objective 2.2 (1 of 2)</vt:lpstr>
      <vt:lpstr>Review Learning Objective 2.2 (2 of 2)</vt:lpstr>
      <vt:lpstr>Review Learning Objective 2.3 (1 of 2)</vt:lpstr>
      <vt:lpstr>Review Learning Objective 2.3 (2 of 2)</vt:lpstr>
      <vt:lpstr>Review Learning Objective 2.4</vt:lpstr>
      <vt:lpstr>Review Learning Objective 2.5 (1 of 2)</vt:lpstr>
      <vt:lpstr>Review Learning Objective 2.5 (2 of 2)</vt:lpstr>
      <vt:lpstr>Copyright</vt:lpstr>
    </vt:vector>
  </TitlesOfParts>
  <Manager/>
  <Company>Cenveo Publisher</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2: Making Decisions</dc:subject>
  <dc:creator>Stephen P. Robbins and Mary Coulter</dc:creator>
  <cp:keywords>Management</cp:keywords>
  <dc:description/>
  <cp:lastModifiedBy>Milap Solanki</cp:lastModifiedBy>
  <cp:revision>496</cp:revision>
  <dcterms:created xsi:type="dcterms:W3CDTF">2014-07-14T20:04:21Z</dcterms:created>
  <dcterms:modified xsi:type="dcterms:W3CDTF">2017-03-25T11:00:21Z</dcterms:modified>
  <cp:category/>
</cp:coreProperties>
</file>