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31" r:id="rId2"/>
    <p:sldId id="349" r:id="rId3"/>
    <p:sldId id="351" r:id="rId4"/>
    <p:sldId id="406" r:id="rId5"/>
    <p:sldId id="407" r:id="rId6"/>
    <p:sldId id="408" r:id="rId7"/>
    <p:sldId id="409" r:id="rId8"/>
    <p:sldId id="354" r:id="rId9"/>
    <p:sldId id="410" r:id="rId10"/>
    <p:sldId id="411" r:id="rId11"/>
    <p:sldId id="412" r:id="rId12"/>
    <p:sldId id="413" r:id="rId13"/>
    <p:sldId id="414" r:id="rId14"/>
    <p:sldId id="415" r:id="rId15"/>
    <p:sldId id="416" r:id="rId16"/>
    <p:sldId id="432" r:id="rId17"/>
    <p:sldId id="419" r:id="rId18"/>
    <p:sldId id="421" r:id="rId19"/>
    <p:sldId id="420" r:id="rId20"/>
    <p:sldId id="422" r:id="rId21"/>
    <p:sldId id="423" r:id="rId22"/>
    <p:sldId id="424" r:id="rId23"/>
    <p:sldId id="425" r:id="rId24"/>
    <p:sldId id="426" r:id="rId25"/>
    <p:sldId id="427" r:id="rId26"/>
    <p:sldId id="428" r:id="rId27"/>
    <p:sldId id="429" r:id="rId28"/>
    <p:sldId id="395" r:id="rId29"/>
    <p:sldId id="397" r:id="rId30"/>
    <p:sldId id="399" r:id="rId31"/>
    <p:sldId id="430" r:id="rId32"/>
    <p:sldId id="40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1314" autoAdjust="0"/>
  </p:normalViewPr>
  <p:slideViewPr>
    <p:cSldViewPr>
      <p:cViewPr>
        <p:scale>
          <a:sx n="100" d="100"/>
          <a:sy n="100" d="100"/>
        </p:scale>
        <p:origin x="-1146" y="-480"/>
      </p:cViewPr>
      <p:guideLst>
        <p:guide orient="horz" pos="2160"/>
        <p:guide pos="2880"/>
      </p:guideLst>
    </p:cSldViewPr>
  </p:slideViewPr>
  <p:outlineViewPr>
    <p:cViewPr>
      <p:scale>
        <a:sx n="33" d="100"/>
        <a:sy n="33" d="100"/>
      </p:scale>
      <p:origin x="0" y="997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Specific plans </a:t>
            </a:r>
            <a:r>
              <a:rPr lang="en-US" dirty="0" smtClean="0">
                <a:cs typeface="Arial" charset="0"/>
              </a:rPr>
              <a:t>are clearly defined and leave no room for interpretation. A specific plan states its objectives in a way that eliminates ambiguity and problems with misunderstanding.</a:t>
            </a:r>
          </a:p>
          <a:p>
            <a:pPr eaLnBrk="1" hangingPunct="1"/>
            <a:endParaRPr lang="en-US" dirty="0" smtClean="0">
              <a:cs typeface="Arial" charset="0"/>
            </a:endParaRPr>
          </a:p>
          <a:p>
            <a:pPr eaLnBrk="1" hangingPunct="1"/>
            <a:r>
              <a:rPr lang="en-US" b="1" dirty="0" smtClean="0">
                <a:cs typeface="Arial" charset="0"/>
              </a:rPr>
              <a:t>Directional plans </a:t>
            </a:r>
            <a:r>
              <a:rPr lang="en-US" dirty="0" smtClean="0">
                <a:cs typeface="Arial" charset="0"/>
              </a:rPr>
              <a:t>are flexible plans that set out general guidelines. They provide focus but don’t lock managers into specific goals or courses of action.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154522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Some plans that managers develop are ongoing while others are used only once. A </a:t>
            </a:r>
            <a:r>
              <a:rPr lang="en-US" b="1" dirty="0" smtClean="0">
                <a:cs typeface="Arial" charset="0"/>
              </a:rPr>
              <a:t>single-use plan </a:t>
            </a:r>
            <a:r>
              <a:rPr lang="en-US" dirty="0" smtClean="0">
                <a:cs typeface="Arial" charset="0"/>
              </a:rPr>
              <a:t>is a one-time plan specifically designed to meet the needs of a unique situation.</a:t>
            </a:r>
          </a:p>
          <a:p>
            <a:pPr eaLnBrk="1" hangingPunct="1"/>
            <a:endParaRPr lang="en-US" dirty="0" smtClean="0">
              <a:cs typeface="Arial" charset="0"/>
            </a:endParaRPr>
          </a:p>
          <a:p>
            <a:pPr eaLnBrk="1" hangingPunct="1"/>
            <a:r>
              <a:rPr lang="en-US" dirty="0" smtClean="0">
                <a:cs typeface="Arial" charset="0"/>
              </a:rPr>
              <a:t>In contrast, </a:t>
            </a:r>
            <a:r>
              <a:rPr lang="en-US" b="1" dirty="0" smtClean="0">
                <a:cs typeface="Arial" charset="0"/>
              </a:rPr>
              <a:t>standing plans </a:t>
            </a:r>
            <a:r>
              <a:rPr lang="en-US" dirty="0" smtClean="0">
                <a:cs typeface="Arial" charset="0"/>
              </a:rPr>
              <a:t>are ongoing plans that provide guidance for activities performed repeatedly. Standing plans include policies, rules, and procedures.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954325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Turning broad strategic goals into departmental, team, and individual goals can be a di cult and frustrating process.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Another problem with traditional goal-setting is that when top managers define the organization’s goals in broad terms—such as achieving “sufficient” profits or increasing “market leadership”—these ambiguous goals have to be made more specific as they ow down through the organization. Managers at each level </a:t>
            </a:r>
            <a:r>
              <a:rPr lang="en-US" sz="1200" kern="1200" dirty="0" smtClean="0">
                <a:solidFill>
                  <a:schemeClr val="tx1"/>
                </a:solidFill>
                <a:latin typeface="+mn-lt"/>
                <a:ea typeface="+mn-ea"/>
                <a:cs typeface="+mn-cs"/>
              </a:rPr>
              <a:t>define</a:t>
            </a:r>
            <a:r>
              <a:rPr lang="en-US" sz="1200" kern="1200" dirty="0" smtClean="0">
                <a:solidFill>
                  <a:schemeClr val="tx1"/>
                </a:solidFill>
                <a:effectLst/>
                <a:latin typeface="+mn-lt"/>
                <a:ea typeface="+mn-ea"/>
                <a:cs typeface="+mn-cs"/>
              </a:rPr>
              <a:t> the goals and apply their own interpretations and biases as they make them more specific. However, what often happens is that clarity is lost as the goals make their way down from the top of the organization to lower levels.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149997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What often happens is that clarity is lost as the goals make their way down from the top of the organization to lower levels. Exhibit 8-2 illustrates what can happen.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341210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Higher-level goals (or ends) are linked to lower-level goals, which serve as the means for their accomplishment.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448628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Exhibit 8-3 lists the steps in a typical MBO program.</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2658840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Goals aren’t all written the same way. Some are better than others at making the desired outcomes clear.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Managers should be able to write well-written work goals. What makes a “well-written” work goal? Exhibit 8-4 lists the characteristics.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679713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smtClean="0"/>
              <a:t>Managers should follow five steps when setting goals.</a:t>
            </a:r>
          </a:p>
          <a:p>
            <a:pPr marL="228600" indent="-228600" eaLnBrk="1" hangingPunct="1">
              <a:buFont typeface="+mj-lt"/>
              <a:buAutoNum type="arabicPeriod"/>
              <a:defRPr/>
            </a:pPr>
            <a:endParaRPr lang="en-US" dirty="0" smtClean="0"/>
          </a:p>
          <a:p>
            <a:pPr marL="228600" indent="-228600" eaLnBrk="1" hangingPunct="1">
              <a:buFont typeface="+mj-lt"/>
              <a:buAutoNum type="arabicPeriod"/>
              <a:defRPr/>
            </a:pPr>
            <a:r>
              <a:rPr lang="en-US" i="1" dirty="0" smtClean="0"/>
              <a:t>Review the organization’s </a:t>
            </a:r>
            <a:r>
              <a:rPr lang="en-US" b="1" dirty="0" smtClean="0"/>
              <a:t>mission</a:t>
            </a:r>
            <a:r>
              <a:rPr lang="en-US" dirty="0" smtClean="0"/>
              <a:t>, </a:t>
            </a:r>
            <a:r>
              <a:rPr lang="en-US" i="1" dirty="0" smtClean="0"/>
              <a:t>or purpose</a:t>
            </a:r>
            <a:r>
              <a:rPr lang="en-US" dirty="0" smtClean="0"/>
              <a:t>. A mission is a broad statement of an organization’s purpose that provides an overall guide to what organizational members think is important. Managers should review the mission before writing goals because goals should reflect that mission.</a:t>
            </a:r>
          </a:p>
          <a:p>
            <a:pPr marL="228600" indent="-228600" eaLnBrk="1" hangingPunct="1">
              <a:buFont typeface="+mj-lt"/>
              <a:buAutoNum type="arabicPeriod"/>
              <a:defRPr/>
            </a:pPr>
            <a:endParaRPr lang="en-US" dirty="0" smtClean="0"/>
          </a:p>
          <a:p>
            <a:pPr marL="228600" indent="-228600" eaLnBrk="1" hangingPunct="1">
              <a:buFont typeface="+mj-lt"/>
              <a:buAutoNum type="arabicPeriod"/>
              <a:defRPr/>
            </a:pPr>
            <a:r>
              <a:rPr lang="en-US" i="1" dirty="0" smtClean="0"/>
              <a:t>Evaluate available resources</a:t>
            </a:r>
            <a:r>
              <a:rPr lang="en-US" dirty="0" smtClean="0"/>
              <a:t>. You don’t want to set goals that are impossible to achieve given your available resources. Even though goals should be challenging, they should be realistic. After all, if the resources you have to work with won’t allow you to achieve a goal no matter how hard you try or how much effort is exerted, you shouldn’t set that goal.</a:t>
            </a:r>
          </a:p>
          <a:p>
            <a:pPr marL="228600" indent="-228600" eaLnBrk="1" hangingPunct="1">
              <a:buFont typeface="+mj-lt"/>
              <a:buAutoNum type="arabicPeriod"/>
              <a:defRPr/>
            </a:pPr>
            <a:endParaRPr lang="en-US" i="1" dirty="0" smtClean="0"/>
          </a:p>
          <a:p>
            <a:pPr marL="228600" indent="-228600" eaLnBrk="1" hangingPunct="1">
              <a:buFont typeface="+mj-lt"/>
              <a:buAutoNum type="arabicPeriod"/>
              <a:defRPr/>
            </a:pPr>
            <a:r>
              <a:rPr lang="en-US" i="1" dirty="0" smtClean="0"/>
              <a:t>Determine the goals individually or with input from others</a:t>
            </a:r>
            <a:r>
              <a:rPr lang="en-US" dirty="0" smtClean="0"/>
              <a:t>. The goals reflect desired outcomes and should be congruent with the organizational mission and goals in other organizational areas. These goals should be measurable, specific, and include a time frame for accomplishment.</a:t>
            </a:r>
          </a:p>
          <a:p>
            <a:pPr marL="228600" indent="-228600" eaLnBrk="1" hangingPunct="1">
              <a:buFont typeface="+mj-lt"/>
              <a:buAutoNum type="arabicPeriod"/>
              <a:defRPr/>
            </a:pPr>
            <a:endParaRPr lang="en-US" dirty="0" smtClean="0"/>
          </a:p>
          <a:p>
            <a:pPr marL="228600" indent="-228600" eaLnBrk="1" hangingPunct="1">
              <a:buFont typeface="+mj-lt"/>
              <a:buAutoNum type="arabicPeriod"/>
            </a:pPr>
            <a:r>
              <a:rPr lang="en-US" i="1" dirty="0" smtClean="0">
                <a:cs typeface="Arial" charset="0"/>
              </a:rPr>
              <a:t>Write down the goals and communicate them to all who need to know</a:t>
            </a:r>
            <a:r>
              <a:rPr lang="en-US" dirty="0" smtClean="0">
                <a:cs typeface="Arial" charset="0"/>
              </a:rPr>
              <a:t>. Writing down and communicating goals forces people to think them through. The written goals also become visible evidence of the importance of working toward something. </a:t>
            </a:r>
          </a:p>
          <a:p>
            <a:pPr marL="228600" indent="-228600" eaLnBrk="1" hangingPunct="1">
              <a:buFont typeface="+mj-lt"/>
              <a:buAutoNum type="arabicPeriod"/>
            </a:pPr>
            <a:endParaRPr lang="en-US" b="1" dirty="0" smtClean="0">
              <a:cs typeface="Arial" charset="0"/>
            </a:endParaRPr>
          </a:p>
          <a:p>
            <a:pPr marL="228600" indent="-228600" eaLnBrk="1" hangingPunct="1">
              <a:buFont typeface="+mj-lt"/>
              <a:buAutoNum type="arabicPeriod"/>
            </a:pPr>
            <a:r>
              <a:rPr lang="en-US" i="1" dirty="0" smtClean="0">
                <a:cs typeface="Arial" charset="0"/>
              </a:rPr>
              <a:t>Review results and whether goals are being met</a:t>
            </a:r>
            <a:r>
              <a:rPr lang="en-US" dirty="0" smtClean="0">
                <a:cs typeface="Arial" charset="0"/>
              </a:rPr>
              <a:t>. If goals aren’t being met, change them as needed. Once the goals have been established, written down, and communicated, a manager is ready to develop plans for pursuing the goals.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51961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Higher-level goals (or ends) are linked to lower-level goals, which serve as the means for their accomplishment.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303490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8-5 shows the relationship between a manager’s level in the organization and the type of planning done. For the most part, lower-level managers do operational planning while upper-level managers do strategic planning.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34316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Planning </a:t>
            </a:r>
            <a:r>
              <a:rPr lang="en-US" dirty="0" smtClean="0">
                <a:cs typeface="Arial" charset="0"/>
              </a:rPr>
              <a:t>involves defining the organization’s goals, establishing strategies for achieving those goals, and developing plans to integrate</a:t>
            </a:r>
            <a:r>
              <a:rPr lang="en-US" baseline="0" dirty="0" smtClean="0">
                <a:cs typeface="Arial" charset="0"/>
              </a:rPr>
              <a:t> </a:t>
            </a:r>
            <a:r>
              <a:rPr lang="en-US" dirty="0" smtClean="0">
                <a:cs typeface="Arial" charset="0"/>
              </a:rPr>
              <a:t>and coordinate work activities. It’s concerned with both ends (what) and means (how). </a:t>
            </a:r>
          </a:p>
          <a:p>
            <a:pPr eaLnBrk="1" hangingPunct="1"/>
            <a:endParaRPr lang="en-US" dirty="0" smtClean="0">
              <a:cs typeface="Arial" charset="0"/>
            </a:endParaRPr>
          </a:p>
          <a:p>
            <a:pPr eaLnBrk="1" hangingPunct="1"/>
            <a:r>
              <a:rPr lang="en-US" dirty="0" smtClean="0">
                <a:cs typeface="Arial" charset="0"/>
              </a:rPr>
              <a:t>When we use the term </a:t>
            </a:r>
            <a:r>
              <a:rPr lang="en-US" i="1" dirty="0" smtClean="0">
                <a:cs typeface="Arial" charset="0"/>
              </a:rPr>
              <a:t>planning</a:t>
            </a:r>
            <a:r>
              <a:rPr lang="en-US" dirty="0" smtClean="0">
                <a:cs typeface="Arial" charset="0"/>
              </a:rPr>
              <a:t>, we mean </a:t>
            </a:r>
            <a:r>
              <a:rPr lang="en-US" i="1" dirty="0" smtClean="0">
                <a:cs typeface="Arial" charset="0"/>
              </a:rPr>
              <a:t>formal </a:t>
            </a:r>
            <a:r>
              <a:rPr lang="en-US" dirty="0" smtClean="0">
                <a:cs typeface="Arial" charset="0"/>
              </a:rPr>
              <a:t>planning. In formal planning, specific goals covering a specific time period are defined. These goals are written and shared with organizational members to reduce ambiguity and create a common understanding about what needs to be done. Finally, specific plans exist for achieving these goals.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Managers must be prepared to change or amend plans as they’re implemented. At times, they may even have to abandon the plans.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446229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Higher-level goals (or ends) are linked to lower-level goals, which serve as the means for their accomplishment.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MBO programs have four elements: goal specificity, participative decision making, an explicit time period, and performance feedback. Instead of using goals to make sure employees are doing what they’re supposed to be doing, MBO uses goals to motivate them as well. The appeal is that it focuses on employees working to accomplish goals they’ve had a hand in setting.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186159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In the traditional approach, planning is done entirely by top-level managers who are often assisted by a </a:t>
            </a:r>
            <a:r>
              <a:rPr lang="en-US" b="1" dirty="0" smtClean="0">
                <a:cs typeface="Arial" charset="0"/>
              </a:rPr>
              <a:t>formal planning department</a:t>
            </a:r>
            <a:r>
              <a:rPr lang="en-US" dirty="0" smtClean="0">
                <a:cs typeface="Arial" charset="0"/>
              </a:rPr>
              <a:t>, a group of planning specialists whose sole responsibility is to help write the various organizational plans. Under this approach, plans developed by top-level managers flow down through other organizational levels, much like the traditional approach to goal-setting. As they flow down through the organization, the plans are tailored to the particular needs of each level. </a:t>
            </a:r>
          </a:p>
          <a:p>
            <a:pPr eaLnBrk="1" hangingPunct="1"/>
            <a:endParaRPr lang="en-US" dirty="0" smtClean="0">
              <a:cs typeface="Arial" charset="0"/>
            </a:endParaRPr>
          </a:p>
          <a:p>
            <a:pPr eaLnBrk="1" hangingPunct="1"/>
            <a:r>
              <a:rPr lang="en-US" dirty="0" smtClean="0">
                <a:cs typeface="Arial" charset="0"/>
              </a:rPr>
              <a:t>Although this approach makes managerial planning thorough, systematic, and coordinated, all too often the focus is on developing “the plan”—a thick binder (or binders) full of meaningless information that’s stuck on a shelf and never used by anyone for guiding or coordinating work efforts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9738589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an uncertain environment, managers should develop plans that are specific, but flexible. Although this may seem contradictory, it’s not. To be useful, plans need some specificity, but the plans should not be set in stone. Managers need to recognize that planning is an ongoing process. The plans serve as a road map, although the destination may change due to dynamic market conditions.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Keep in mind, also, that even when the environment is highly uncertain, it’s important to continue formal planning in order to see any effect on organizational performance. It’s the persistence in planning that contributes to significant performance improvement. Why? It seems that, as with most activities, managers “learn to plan,” and the quality of their planning improves when they continue to do 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make the organizational hierarchy flatter to effectively plan in dynamic environments. This means allowing lower organizational levels to set goals and develop plans because there’s little time for goals and plans to ow down from the top. Managers should teach their employees how to set goals and to plan and then trust them to do it.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3141170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manager’s analysis of the external environment may be improved by </a:t>
            </a:r>
            <a:r>
              <a:rPr lang="en-US" sz="1200" b="1" kern="1200" dirty="0" smtClean="0">
                <a:solidFill>
                  <a:schemeClr val="tx1"/>
                </a:solidFill>
                <a:effectLst/>
                <a:latin typeface="+mn-lt"/>
                <a:ea typeface="+mn-ea"/>
                <a:cs typeface="+mn-cs"/>
              </a:rPr>
              <a:t>environmental scanning</a:t>
            </a:r>
            <a:r>
              <a:rPr lang="en-US" sz="1200" kern="1200" dirty="0" smtClean="0">
                <a:solidFill>
                  <a:schemeClr val="tx1"/>
                </a:solidFill>
                <a:effectLst/>
                <a:latin typeface="+mn-lt"/>
                <a:ea typeface="+mn-ea"/>
                <a:cs typeface="+mn-cs"/>
              </a:rPr>
              <a:t>, which involves screening information to detect emerging trends. One of the fastest-growing forms of environmental scanning is </a:t>
            </a:r>
            <a:r>
              <a:rPr lang="en-US" sz="1200" b="1" kern="1200" dirty="0" smtClean="0">
                <a:solidFill>
                  <a:schemeClr val="tx1"/>
                </a:solidFill>
                <a:effectLst/>
                <a:latin typeface="+mn-lt"/>
                <a:ea typeface="+mn-ea"/>
                <a:cs typeface="+mn-cs"/>
              </a:rPr>
              <a:t>competitor intelligence</a:t>
            </a:r>
            <a:r>
              <a:rPr lang="en-US" sz="1200" kern="1200" dirty="0" smtClean="0">
                <a:solidFill>
                  <a:schemeClr val="tx1"/>
                </a:solidFill>
                <a:effectLst/>
                <a:latin typeface="+mn-lt"/>
                <a:ea typeface="+mn-ea"/>
                <a:cs typeface="+mn-cs"/>
              </a:rPr>
              <a:t>, gathering information about competitors that allows managers to anticipate competitors’ actions rather than merely react to them.</a:t>
            </a:r>
            <a:endParaRPr lang="en-US" dirty="0" smtClean="0"/>
          </a:p>
          <a:p>
            <a:endParaRPr lang="en-US" dirty="0" smtClean="0"/>
          </a:p>
          <a:p>
            <a:r>
              <a:rPr lang="en-US" sz="1200" kern="1200" dirty="0" smtClean="0">
                <a:solidFill>
                  <a:schemeClr val="tx1"/>
                </a:solidFill>
                <a:effectLst/>
                <a:latin typeface="+mn-lt"/>
                <a:ea typeface="+mn-ea"/>
                <a:cs typeface="+mn-cs"/>
              </a:rPr>
              <a:t>In a changing global business environment, environmental scanning and obtaining competitive intelligence can be quite complex, especially since information must be gathered from around the world. However, one thing managers could do is subscribe to news services that review newspapers and magazines from around the globe and provide summaries to client companies. </a:t>
            </a:r>
          </a:p>
          <a:p>
            <a:endParaRPr lang="en-US" dirty="0" smtClean="0"/>
          </a:p>
          <a:p>
            <a:r>
              <a:rPr lang="en-US" sz="1200" kern="1200" dirty="0" smtClean="0">
                <a:solidFill>
                  <a:schemeClr val="tx1"/>
                </a:solidFill>
                <a:effectLst/>
                <a:latin typeface="+mn-lt"/>
                <a:ea typeface="+mn-ea"/>
                <a:cs typeface="+mn-cs"/>
              </a:rPr>
              <a:t>Managers do need to be careful about the way information, especially competitive intelligence, is gathered to prevent any concerns about whether it’s legal or ethical.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384223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Increasingly, we’re finding that companies are making strategic changes based on data, as distinct from day-to-day decisions. These leaders understand the importance of business intelligence in their planning process. Sources of business intelligence are company records, industry trends, and competitors’ financial (for example, profits) or market (for example, market penetration) data. </a:t>
            </a:r>
          </a:p>
          <a:p>
            <a:endParaRPr lang="en-US" dirty="0" smtClean="0"/>
          </a:p>
          <a:p>
            <a:r>
              <a:rPr lang="en-US" sz="1200" kern="1200" dirty="0" smtClean="0">
                <a:solidFill>
                  <a:schemeClr val="tx1"/>
                </a:solidFill>
                <a:effectLst/>
                <a:latin typeface="+mn-lt"/>
                <a:ea typeface="+mn-ea"/>
                <a:cs typeface="+mn-cs"/>
              </a:rPr>
              <a:t>How do managers make sense of vast amounts of data? Managers can use digital tools to make sense of business intelligence data. </a:t>
            </a:r>
            <a:r>
              <a:rPr lang="en-US" sz="1200" b="1" kern="1200" dirty="0" smtClean="0">
                <a:solidFill>
                  <a:schemeClr val="tx1"/>
                </a:solidFill>
                <a:effectLst/>
                <a:latin typeface="+mn-lt"/>
                <a:ea typeface="+mn-ea"/>
                <a:cs typeface="+mn-cs"/>
              </a:rPr>
              <a:t>Digital tools </a:t>
            </a:r>
            <a:r>
              <a:rPr lang="en-US" sz="1200" kern="1200" dirty="0" smtClean="0">
                <a:solidFill>
                  <a:schemeClr val="tx1"/>
                </a:solidFill>
                <a:effectLst/>
                <a:latin typeface="+mn-lt"/>
                <a:ea typeface="+mn-ea"/>
                <a:cs typeface="+mn-cs"/>
              </a:rPr>
              <a:t>refer to technology, systems, or software that allow the user to collect, visualize, understand, or analyze data. Specific examples of digital tools include software such as Microsoft Excel, online services such as Google Analytics, or networks that connect computers and people, such as social media.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934980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Tableau is an example of a company that provides software tools and interactive dashboards that allow users to generate useful business insights through the analysis and visualization of data.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cloud is just a metaphor for the Internet.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a:t>
            </a:r>
            <a:r>
              <a:rPr lang="en-US" sz="1200" i="1" kern="1200" dirty="0" smtClean="0">
                <a:solidFill>
                  <a:schemeClr val="tx1"/>
                </a:solidFill>
                <a:effectLst/>
                <a:latin typeface="+mn-lt"/>
                <a:ea typeface="+mn-ea"/>
                <a:cs typeface="+mn-cs"/>
              </a:rPr>
              <a:t>Future Vision </a:t>
            </a:r>
            <a:r>
              <a:rPr lang="en-US" sz="1200" kern="1200" dirty="0" smtClean="0">
                <a:solidFill>
                  <a:schemeClr val="tx1"/>
                </a:solidFill>
                <a:effectLst/>
                <a:latin typeface="+mn-lt"/>
                <a:ea typeface="+mn-ea"/>
                <a:cs typeface="+mn-cs"/>
              </a:rPr>
              <a:t>feature in Chapter 7, we described the </a:t>
            </a:r>
            <a:r>
              <a:rPr lang="en-US" sz="1200" b="1" kern="1200" dirty="0" smtClean="0">
                <a:solidFill>
                  <a:schemeClr val="tx1"/>
                </a:solidFill>
                <a:effectLst/>
                <a:latin typeface="+mn-lt"/>
                <a:ea typeface="+mn-ea"/>
                <a:cs typeface="+mn-cs"/>
              </a:rPr>
              <a:t>Internet of Things (IoT)</a:t>
            </a:r>
            <a:r>
              <a:rPr lang="en-US" sz="1200" kern="1200" dirty="0" smtClean="0">
                <a:solidFill>
                  <a:schemeClr val="tx1"/>
                </a:solidFill>
                <a:effectLst/>
                <a:latin typeface="+mn-lt"/>
                <a:ea typeface="+mn-ea"/>
                <a:cs typeface="+mn-cs"/>
              </a:rPr>
              <a:t>, which allows everyday “things” to generate and store data about their own performance and share that information across the Internet.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5148992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Planning involves defining the organization’s goals, establishing an overall strategy for achieving those goals, and developing plans for organizational work activities. The four purposes of planning include providing direction, reducing uncertainty, minimizing waste and redundancy, and establishing the goals or standards used in controlling. Studies of the planning-performance relationship have concluded that formal planning is associated with positive financial performance, for the most part; it’s more important to do a good job of planning and implementing the plans than doing more extensive planning; the external environment is usually the reason why companies that plan don’t</a:t>
            </a:r>
            <a:r>
              <a:rPr lang="en-US" baseline="0" dirty="0" smtClean="0">
                <a:cs typeface="Arial" charset="0"/>
              </a:rPr>
              <a:t> </a:t>
            </a:r>
            <a:r>
              <a:rPr lang="en-US" dirty="0" smtClean="0">
                <a:cs typeface="Arial" charset="0"/>
              </a:rPr>
              <a:t>achieve high levels of performance; and the planning–performance relationship seems to be influenced by the planning time frame.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Goals might be strategic or financial, and they might be stated or real. Strategic plans apply to the entire organization, while operational plans encompass a particular functional area. Long-term plans are those with a time frame beyond three years. Short-term plans cover one year or less. Specific plans are clearly defined and leave no room for interpretation. Directional plans are flexible and set out general guidelines. A single-use plan is a one-time plan designed to meet the needs of a unique situation. Standing plans are ongoing plans that provide guidance for activities performed repeatedly.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traditional goal-setting, goals are set at the top of the organization and then become subgoals for each organizational area. MBO (management by objectives) is a process of setting mutually agreed-upon goals and using those goals to evaluate employee performance. Well-written goals have six characteristics: They are (1) written in terms of outcomes, (2) measurable and quantifiable, (3) clear as to time frame, (4) challenging but attainable, (5) written down, and (6) communicated to all organizational members who need to know them.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Goal-setting involves these steps: review the organization’s mission; evaluate available resources; determine the goals individually or with input from others; write down the goals and communicate them to all who need to know them; and review results and change goals as needed.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contingency factors that affect planning include the manager’s level in the organization, the degree of environmental uncertainty, and the length of future commitments. The two main approaches to planning include the traditional approach, which has plans developed by top managers that ow down through other organizational levels and which may use a formal planning department. The other approach is to involve more organizational members in the planning process. </a:t>
            </a: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So why should managers plan? We can give you at least four reasons. </a:t>
            </a:r>
          </a:p>
          <a:p>
            <a:pPr eaLnBrk="1" hangingPunct="1"/>
            <a:endParaRPr lang="en-US" dirty="0" smtClean="0">
              <a:cs typeface="Arial" charset="0"/>
            </a:endParaRPr>
          </a:p>
          <a:p>
            <a:pPr eaLnBrk="1" hangingPunct="1"/>
            <a:r>
              <a:rPr lang="en-US" dirty="0" smtClean="0">
                <a:cs typeface="Arial" charset="0"/>
              </a:rPr>
              <a:t>First, planning </a:t>
            </a:r>
            <a:r>
              <a:rPr lang="en-US" i="1" dirty="0" smtClean="0">
                <a:cs typeface="Arial" charset="0"/>
              </a:rPr>
              <a:t>provides direction </a:t>
            </a:r>
            <a:r>
              <a:rPr lang="en-US" dirty="0" smtClean="0">
                <a:cs typeface="Arial" charset="0"/>
              </a:rPr>
              <a:t>to managers and nonmanagers alike. When employees know what their organization or work unit is trying to</a:t>
            </a:r>
            <a:r>
              <a:rPr lang="en-US" baseline="0" dirty="0" smtClean="0">
                <a:cs typeface="Arial" charset="0"/>
              </a:rPr>
              <a:t> </a:t>
            </a:r>
            <a:r>
              <a:rPr lang="en-US" dirty="0" smtClean="0">
                <a:cs typeface="Arial" charset="0"/>
              </a:rPr>
              <a:t>accomplish and what they must contribute to reach goals, they can coordinate their activities, cooperate with each other, and do what it takes to accomplish those goals.</a:t>
            </a:r>
          </a:p>
          <a:p>
            <a:pPr eaLnBrk="1" hangingPunct="1"/>
            <a:endParaRPr lang="en-US" dirty="0" smtClean="0">
              <a:cs typeface="Arial" charset="0"/>
            </a:endParaRPr>
          </a:p>
          <a:p>
            <a:pPr eaLnBrk="1" hangingPunct="1"/>
            <a:r>
              <a:rPr lang="en-US" dirty="0" smtClean="0">
                <a:cs typeface="Arial" charset="0"/>
              </a:rPr>
              <a:t>Next, planning </a:t>
            </a:r>
            <a:r>
              <a:rPr lang="en-US" i="1" dirty="0" smtClean="0">
                <a:cs typeface="Arial" charset="0"/>
              </a:rPr>
              <a:t>reduces uncertainty </a:t>
            </a:r>
            <a:r>
              <a:rPr lang="en-US" dirty="0" smtClean="0">
                <a:cs typeface="Arial" charset="0"/>
              </a:rPr>
              <a:t>by forcing managers to look ahead, anticipate change, consider the impact of change, and develop appropriate responses. Although planning won’t eliminate uncertainty, managers plan so they can respond</a:t>
            </a:r>
            <a:r>
              <a:rPr lang="en-US" baseline="0" dirty="0" smtClean="0">
                <a:cs typeface="Arial" charset="0"/>
              </a:rPr>
              <a:t> </a:t>
            </a:r>
            <a:r>
              <a:rPr lang="en-US" dirty="0" smtClean="0">
                <a:cs typeface="Arial" charset="0"/>
              </a:rPr>
              <a:t>effectively.</a:t>
            </a:r>
          </a:p>
          <a:p>
            <a:pPr eaLnBrk="1" hangingPunct="1"/>
            <a:endParaRPr lang="en-US" dirty="0" smtClean="0">
              <a:cs typeface="Arial" charset="0"/>
            </a:endParaRPr>
          </a:p>
          <a:p>
            <a:pPr eaLnBrk="1" hangingPunct="1"/>
            <a:r>
              <a:rPr lang="en-US" dirty="0" smtClean="0">
                <a:cs typeface="Arial" charset="0"/>
              </a:rPr>
              <a:t>In addition, planning </a:t>
            </a:r>
            <a:r>
              <a:rPr lang="en-US" i="1" dirty="0" smtClean="0">
                <a:cs typeface="Arial" charset="0"/>
              </a:rPr>
              <a:t>minimizes waste and redundancy</a:t>
            </a:r>
            <a:r>
              <a:rPr lang="en-US" dirty="0" smtClean="0">
                <a:cs typeface="Arial" charset="0"/>
              </a:rPr>
              <a:t>. When work activities are coordinated around plans, inefficiencies become obvious and can be corrected or eliminated.</a:t>
            </a:r>
          </a:p>
          <a:p>
            <a:pPr eaLnBrk="1" hangingPunct="1"/>
            <a:endParaRPr lang="en-US" dirty="0" smtClean="0">
              <a:cs typeface="Arial" charset="0"/>
            </a:endParaRPr>
          </a:p>
          <a:p>
            <a:pPr eaLnBrk="1" hangingPunct="1"/>
            <a:r>
              <a:rPr lang="en-US" dirty="0" smtClean="0">
                <a:cs typeface="Arial" charset="0"/>
              </a:rPr>
              <a:t>Finally, planning </a:t>
            </a:r>
            <a:r>
              <a:rPr lang="en-US" i="1" dirty="0" smtClean="0">
                <a:cs typeface="Arial" charset="0"/>
              </a:rPr>
              <a:t>establishes the goals or standards used in controlling</a:t>
            </a:r>
            <a:r>
              <a:rPr lang="en-US" dirty="0" smtClean="0">
                <a:cs typeface="Arial" charset="0"/>
              </a:rPr>
              <a:t>. When managers plan, they develop goals and plans. When they control, they see whether the plans have been carried out and the goals met.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966266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One contemporary planning issue is planning in dynamic environments, which usually means developing plans that are specific but flexible. Also, it’s important to continue planning, even when the environment is highly uncertain. Finally, because there’s little time in a dynamic environment for goals and plans to ow down from the top, lower organizational levels should be allowed to set goals and develop plans. Another contemporary planning issue involves using environmental scanning to help do a better analysis of the external environment. One form of environmental scanning, competitive intelligence, can be especially helpful in finding out what competitors are doing. Organizations can gather business intelligence using a variety of digital tools to collect and analyze quantitative and qualitative data to support decision</a:t>
            </a:r>
            <a:r>
              <a:rPr lang="en-US" sz="1200" kern="1200" dirty="0" smtClean="0">
                <a:solidFill>
                  <a:schemeClr val="tx1"/>
                </a:solidFill>
                <a:latin typeface="+mn-lt"/>
                <a:ea typeface="+mn-ea"/>
                <a:cs typeface="+mn-cs"/>
              </a:rPr>
              <a:t>-</a:t>
            </a:r>
            <a:r>
              <a:rPr lang="en-US" sz="1200" kern="1200" dirty="0" smtClean="0">
                <a:solidFill>
                  <a:schemeClr val="tx1"/>
                </a:solidFill>
                <a:effectLst/>
                <a:latin typeface="+mn-lt"/>
                <a:ea typeface="+mn-ea"/>
                <a:cs typeface="+mn-cs"/>
              </a:rPr>
              <a:t>making.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1375091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Numerous studies have shown generally positive relationships between planning and performance.</a:t>
            </a:r>
          </a:p>
          <a:p>
            <a:pPr eaLnBrk="1" hangingPunct="1"/>
            <a:endParaRPr lang="en-US" dirty="0" smtClean="0">
              <a:cs typeface="Arial" charset="0"/>
            </a:endParaRPr>
          </a:p>
          <a:p>
            <a:pPr eaLnBrk="1" hangingPunct="1"/>
            <a:r>
              <a:rPr lang="en-US" dirty="0" smtClean="0">
                <a:cs typeface="Arial" charset="0"/>
              </a:rPr>
              <a:t>Formal planning is associated with positive financial results—higher profits, higher return on assets, and so forth. </a:t>
            </a:r>
          </a:p>
          <a:p>
            <a:pPr eaLnBrk="1" hangingPunct="1"/>
            <a:endParaRPr lang="en-US" dirty="0" smtClean="0">
              <a:cs typeface="Arial" charset="0"/>
            </a:endParaRPr>
          </a:p>
          <a:p>
            <a:pPr eaLnBrk="1" hangingPunct="1"/>
            <a:r>
              <a:rPr lang="en-US" dirty="0" smtClean="0">
                <a:cs typeface="Arial" charset="0"/>
              </a:rPr>
              <a:t>Doing a good job of planning and implementing those plans plays a bigger part in high performance than how much planning is done. </a:t>
            </a:r>
          </a:p>
          <a:p>
            <a:pPr eaLnBrk="1" hangingPunct="1"/>
            <a:endParaRPr lang="en-US" dirty="0" smtClean="0">
              <a:cs typeface="Arial" charset="0"/>
            </a:endParaRPr>
          </a:p>
          <a:p>
            <a:pPr eaLnBrk="1" hangingPunct="1"/>
            <a:r>
              <a:rPr lang="en-US" dirty="0" smtClean="0">
                <a:cs typeface="Arial" charset="0"/>
              </a:rPr>
              <a:t>In those studies where formal planning didn’t lead to higher performance, the external environment often was the culprit. When external forces—think governmental regulations or powerful labor unions—constrain managers’ options, it reduces the impact planning has on an organization’s performance. </a:t>
            </a:r>
          </a:p>
          <a:p>
            <a:pPr eaLnBrk="1" hangingPunct="1"/>
            <a:endParaRPr lang="en-US" dirty="0" smtClean="0">
              <a:cs typeface="Arial" charset="0"/>
            </a:endParaRPr>
          </a:p>
          <a:p>
            <a:pPr eaLnBrk="1" hangingPunct="1"/>
            <a:r>
              <a:rPr lang="en-US" dirty="0" smtClean="0">
                <a:cs typeface="Arial" charset="0"/>
              </a:rPr>
              <a:t>Finally, the planning-performance relationship seems to be influenced by the planning time frame. It seems that at least four years</a:t>
            </a:r>
            <a:r>
              <a:rPr lang="en-US" baseline="0" dirty="0" smtClean="0">
                <a:cs typeface="Arial" charset="0"/>
              </a:rPr>
              <a:t> </a:t>
            </a:r>
            <a:r>
              <a:rPr lang="en-US" dirty="0" smtClean="0">
                <a:cs typeface="Arial" charset="0"/>
              </a:rPr>
              <a:t>of formal planning is required before it begins to affect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967724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Goals (objectives) </a:t>
            </a:r>
            <a:r>
              <a:rPr lang="en-US" dirty="0" smtClean="0">
                <a:cs typeface="Arial" charset="0"/>
              </a:rPr>
              <a:t>are desired outcomes or targets. They guide management decisions and form the criterion against which work results are measured. That’s why they’re often described as the essential elements of planning. You have to know the desired target or outcome before you can establish plans for reaching it. </a:t>
            </a:r>
          </a:p>
          <a:p>
            <a:pPr eaLnBrk="1" hangingPunct="1"/>
            <a:endParaRPr lang="en-US" dirty="0" smtClean="0">
              <a:cs typeface="Arial" charset="0"/>
            </a:endParaRPr>
          </a:p>
          <a:p>
            <a:pPr eaLnBrk="1" hangingPunct="1"/>
            <a:r>
              <a:rPr lang="en-US" b="1" dirty="0" smtClean="0">
                <a:cs typeface="Arial" charset="0"/>
              </a:rPr>
              <a:t>Plans </a:t>
            </a:r>
            <a:r>
              <a:rPr lang="en-US" dirty="0" smtClean="0">
                <a:cs typeface="Arial" charset="0"/>
              </a:rPr>
              <a:t>are documents that outline how goals are going to be met. They usually include resource allocations, schedules, and other necessary actions to accomplish the goals. As managers plan, they develop both goals and plans.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316808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We can classify most company’s goals as either strategic or financial. Financial goals are related to the financial performance of the organization, while strategic goals are related to all other areas of an organization’s performance. </a:t>
            </a:r>
            <a:r>
              <a:rPr lang="en-US" sz="1200" kern="1200" dirty="0" smtClean="0">
                <a:solidFill>
                  <a:schemeClr val="tx1"/>
                </a:solidFill>
                <a:effectLst/>
                <a:latin typeface="+mn-lt"/>
                <a:ea typeface="+mn-ea"/>
                <a:cs typeface="+mn-cs"/>
              </a:rPr>
              <a:t>For instance, discount retailer Dollar General announced its plan to demonstrate sales growth of 7–10 percent in 2016, with earnings per share (profit divided by the total number of company stock shares) to increase by 10–15 percent.6 And here’s an example of a strategic goal from the United Nations World Food Programs: to ensure that no child goes to bed hungry. </a:t>
            </a:r>
            <a:endParaRPr lang="en-US" dirty="0" smtClean="0"/>
          </a:p>
          <a:p>
            <a:pPr eaLnBrk="1" hangingPunct="1"/>
            <a:endParaRPr lang="en-US" dirty="0" smtClean="0">
              <a:cs typeface="Arial" charset="0"/>
            </a:endParaRPr>
          </a:p>
          <a:p>
            <a:pPr eaLnBrk="1" hangingPunct="1"/>
            <a:r>
              <a:rPr lang="en-US" b="1" dirty="0" smtClean="0">
                <a:cs typeface="Arial" charset="0"/>
              </a:rPr>
              <a:t>Stated goals</a:t>
            </a:r>
            <a:r>
              <a:rPr lang="en-US" dirty="0" smtClean="0">
                <a:cs typeface="Arial" charset="0"/>
              </a:rPr>
              <a:t> are official statements of what an organization says, and what it wants its stakeholders to believe, its goals are. However, stated goals—which can be found in an organization’s charter, annual report, public relations announcements, or in public statements made by managers—are often conflicting and influenced by what various stakeholders think organizations should do.</a:t>
            </a:r>
          </a:p>
          <a:p>
            <a:pPr eaLnBrk="1" hangingPunct="1"/>
            <a:endParaRPr lang="en-US" dirty="0" smtClean="0">
              <a:cs typeface="Arial" charset="0"/>
            </a:endParaRPr>
          </a:p>
          <a:p>
            <a:pPr eaLnBrk="1" hangingPunct="1"/>
            <a:r>
              <a:rPr lang="en-US" dirty="0" smtClean="0">
                <a:cs typeface="Arial" charset="0"/>
              </a:rPr>
              <a:t>If you want to know an organization’s </a:t>
            </a:r>
            <a:r>
              <a:rPr lang="en-US" b="1" dirty="0" smtClean="0">
                <a:cs typeface="Arial" charset="0"/>
              </a:rPr>
              <a:t>real goals</a:t>
            </a:r>
            <a:r>
              <a:rPr lang="en-US" dirty="0" smtClean="0">
                <a:cs typeface="Arial" charset="0"/>
              </a:rPr>
              <a:t>—those goals an organization actually pursues—observe what organizational members are doing. Actions define priorities.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110380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As Exhibit 8-1 shows, these types of plans aren’t independent. That is, strategic plans are usually long-term, directional, and single use, whereas operational plans are usually short-term, specific, and standing.</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most popular ways to describe organizational plans are breadth (strategic versus operational), time frame (short-term versus long-term), specificity (directional versus specific), and frequency of use (single use versus standing).</a:t>
            </a:r>
          </a:p>
          <a:p>
            <a:pPr eaLnBrk="1" hangingPunct="1"/>
            <a:endParaRPr lang="en-US" dirty="0" smtClean="0">
              <a:cs typeface="Arial" charset="0"/>
            </a:endParaRPr>
          </a:p>
          <a:p>
            <a:pPr eaLnBrk="1" hangingPunct="1"/>
            <a:r>
              <a:rPr lang="en-US" b="1" dirty="0" smtClean="0">
                <a:cs typeface="Arial" charset="0"/>
              </a:rPr>
              <a:t>Strategic plans </a:t>
            </a:r>
            <a:r>
              <a:rPr lang="en-US" dirty="0" smtClean="0">
                <a:cs typeface="Arial" charset="0"/>
              </a:rPr>
              <a:t>are plans that apply to the entire organization and establish the organization’s overall goals. Plans that encompass a particular operational area of the organization are called </a:t>
            </a:r>
            <a:r>
              <a:rPr lang="en-US" b="1" dirty="0" smtClean="0">
                <a:cs typeface="Arial" charset="0"/>
              </a:rPr>
              <a:t>operational plans</a:t>
            </a:r>
            <a:r>
              <a:rPr lang="en-US" dirty="0" smtClean="0">
                <a:cs typeface="Arial" charset="0"/>
              </a:rPr>
              <a:t>. These two types of plans differ because strategic plans are broad while operational plans are narrow.</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9987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Any time period in between would be an intermediate plan. Although these time classifications are fairly common, an organization can use any planning time frame it wants.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446554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4/6/2017</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4/6/2017</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4/6/2017</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572276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4/6/2017</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4/6/2017</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4/6/2017</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4/6/2017</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4/6/2017</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4/6/2017</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4/6/2017</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4/6/2017</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8</a:t>
            </a:r>
          </a:p>
        </p:txBody>
      </p:sp>
      <p:sp>
        <p:nvSpPr>
          <p:cNvPr id="4" name="Text Placeholder 3"/>
          <p:cNvSpPr>
            <a:spLocks noGrp="1"/>
          </p:cNvSpPr>
          <p:nvPr>
            <p:ph type="body" sz="quarter" idx="15"/>
          </p:nvPr>
        </p:nvSpPr>
        <p:spPr/>
        <p:txBody>
          <a:bodyPr/>
          <a:lstStyle/>
          <a:p>
            <a:r>
              <a:rPr lang="en-US" dirty="0"/>
              <a:t>Planning Work </a:t>
            </a:r>
            <a:r>
              <a:rPr lang="en-US" dirty="0" smtClean="0"/>
              <a:t>Activities</a:t>
            </a:r>
            <a:endParaRPr lang="en-US" dirty="0"/>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611502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Long-term and Short-term Plans</a:t>
            </a:r>
            <a:endParaRPr lang="en-US" dirty="0"/>
          </a:p>
        </p:txBody>
      </p:sp>
      <p:sp>
        <p:nvSpPr>
          <p:cNvPr id="3" name="Content Placeholder 2"/>
          <p:cNvSpPr>
            <a:spLocks noGrp="1"/>
          </p:cNvSpPr>
          <p:nvPr>
            <p:ph idx="1"/>
          </p:nvPr>
        </p:nvSpPr>
        <p:spPr/>
        <p:txBody>
          <a:bodyPr/>
          <a:lstStyle/>
          <a:p>
            <a:r>
              <a:rPr lang="en-US" sz="2800" b="1" dirty="0" smtClean="0"/>
              <a:t>Long-term plans</a:t>
            </a:r>
            <a:r>
              <a:rPr lang="en-US" sz="2800" dirty="0" smtClean="0"/>
              <a:t>: plans with </a:t>
            </a:r>
            <a:r>
              <a:rPr lang="en-US" sz="2800" dirty="0"/>
              <a:t>a time frame beyond three </a:t>
            </a:r>
            <a:r>
              <a:rPr lang="en-US" sz="2800" dirty="0" smtClean="0"/>
              <a:t>years</a:t>
            </a:r>
          </a:p>
          <a:p>
            <a:r>
              <a:rPr lang="en-US" sz="2800" b="1" dirty="0" smtClean="0"/>
              <a:t>Short-term plans</a:t>
            </a:r>
            <a:r>
              <a:rPr lang="en-US" sz="2800" dirty="0" smtClean="0"/>
              <a:t>: plans covering one year or less</a:t>
            </a:r>
          </a:p>
        </p:txBody>
      </p:sp>
    </p:spTree>
    <p:extLst>
      <p:ext uri="{BB962C8B-B14F-4D97-AF65-F5344CB8AC3E}">
        <p14:creationId xmlns:p14="http://schemas.microsoft.com/office/powerpoint/2010/main" val="1548185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and Directional Plans</a:t>
            </a:r>
            <a:endParaRPr lang="en-US" dirty="0"/>
          </a:p>
        </p:txBody>
      </p:sp>
      <p:sp>
        <p:nvSpPr>
          <p:cNvPr id="3" name="Content Placeholder 2"/>
          <p:cNvSpPr>
            <a:spLocks noGrp="1"/>
          </p:cNvSpPr>
          <p:nvPr>
            <p:ph idx="1"/>
          </p:nvPr>
        </p:nvSpPr>
        <p:spPr/>
        <p:txBody>
          <a:bodyPr/>
          <a:lstStyle/>
          <a:p>
            <a:r>
              <a:rPr lang="en-US" sz="2800" b="1" dirty="0" smtClean="0"/>
              <a:t>Specific plans</a:t>
            </a:r>
            <a:r>
              <a:rPr lang="en-US" sz="2800" dirty="0" smtClean="0"/>
              <a:t>: plans </a:t>
            </a:r>
            <a:r>
              <a:rPr lang="en-US" sz="2800" dirty="0"/>
              <a:t>that are clearly </a:t>
            </a:r>
            <a:r>
              <a:rPr lang="en-US" sz="2800" dirty="0" smtClean="0"/>
              <a:t>defined </a:t>
            </a:r>
            <a:r>
              <a:rPr lang="en-US" sz="2800" dirty="0"/>
              <a:t>and leave no room for </a:t>
            </a:r>
            <a:r>
              <a:rPr lang="en-US" sz="2800" dirty="0" smtClean="0"/>
              <a:t>interpretation</a:t>
            </a:r>
            <a:endParaRPr lang="en-US" sz="2800" dirty="0"/>
          </a:p>
          <a:p>
            <a:r>
              <a:rPr lang="en-US" sz="2800" b="1" dirty="0" smtClean="0"/>
              <a:t>Directional plans</a:t>
            </a:r>
            <a:r>
              <a:rPr lang="en-US" sz="2800" dirty="0" smtClean="0"/>
              <a:t>: plans </a:t>
            </a:r>
            <a:r>
              <a:rPr lang="en-US" sz="2800" dirty="0"/>
              <a:t>that are </a:t>
            </a:r>
            <a:r>
              <a:rPr lang="en-US" sz="2800" dirty="0" smtClean="0"/>
              <a:t>flexible </a:t>
            </a:r>
            <a:r>
              <a:rPr lang="en-US" sz="2800" dirty="0"/>
              <a:t>and set out general </a:t>
            </a:r>
            <a:r>
              <a:rPr lang="en-US" sz="2800" dirty="0" smtClean="0"/>
              <a:t>guidelines</a:t>
            </a:r>
          </a:p>
        </p:txBody>
      </p:sp>
    </p:spTree>
    <p:extLst>
      <p:ext uri="{BB962C8B-B14F-4D97-AF65-F5344CB8AC3E}">
        <p14:creationId xmlns:p14="http://schemas.microsoft.com/office/powerpoint/2010/main" val="301485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Single-use and Standing Plans</a:t>
            </a:r>
            <a:endParaRPr lang="en-US" dirty="0"/>
          </a:p>
        </p:txBody>
      </p:sp>
      <p:sp>
        <p:nvSpPr>
          <p:cNvPr id="3" name="Content Placeholder 2"/>
          <p:cNvSpPr>
            <a:spLocks noGrp="1"/>
          </p:cNvSpPr>
          <p:nvPr>
            <p:ph idx="1"/>
          </p:nvPr>
        </p:nvSpPr>
        <p:spPr/>
        <p:txBody>
          <a:bodyPr/>
          <a:lstStyle/>
          <a:p>
            <a:r>
              <a:rPr lang="en-US" sz="2800" b="1" dirty="0" smtClean="0"/>
              <a:t>Specific plans</a:t>
            </a:r>
            <a:r>
              <a:rPr lang="en-US" sz="2800" dirty="0"/>
              <a:t>: </a:t>
            </a:r>
            <a:r>
              <a:rPr lang="en-US" sz="2800" dirty="0" smtClean="0"/>
              <a:t>a </a:t>
            </a:r>
            <a:r>
              <a:rPr lang="en-US" sz="2800" dirty="0"/>
              <a:t>one-time plan </a:t>
            </a:r>
            <a:r>
              <a:rPr lang="en-US" sz="2800" dirty="0" smtClean="0"/>
              <a:t>specifically </a:t>
            </a:r>
            <a:r>
              <a:rPr lang="en-US" sz="2800" dirty="0"/>
              <a:t>designed to meet the needs of a unique </a:t>
            </a:r>
            <a:r>
              <a:rPr lang="en-US" sz="2800" dirty="0" smtClean="0"/>
              <a:t>situation</a:t>
            </a:r>
          </a:p>
          <a:p>
            <a:r>
              <a:rPr lang="en-US" sz="2800" b="1" dirty="0" smtClean="0"/>
              <a:t>Directional plans</a:t>
            </a:r>
            <a:r>
              <a:rPr lang="en-US" sz="2800" dirty="0" smtClean="0"/>
              <a:t>: ongoing plans that provide guidance for activities performed repeatedly</a:t>
            </a:r>
          </a:p>
        </p:txBody>
      </p:sp>
    </p:spTree>
    <p:extLst>
      <p:ext uri="{BB962C8B-B14F-4D97-AF65-F5344CB8AC3E}">
        <p14:creationId xmlns:p14="http://schemas.microsoft.com/office/powerpoint/2010/main" val="106210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Setting Goals</a:t>
            </a:r>
            <a:endParaRPr lang="en-US" dirty="0"/>
          </a:p>
        </p:txBody>
      </p:sp>
      <p:sp>
        <p:nvSpPr>
          <p:cNvPr id="3" name="Content Placeholder 2"/>
          <p:cNvSpPr>
            <a:spLocks noGrp="1"/>
          </p:cNvSpPr>
          <p:nvPr>
            <p:ph idx="1"/>
          </p:nvPr>
        </p:nvSpPr>
        <p:spPr/>
        <p:txBody>
          <a:bodyPr/>
          <a:lstStyle/>
          <a:p>
            <a:r>
              <a:rPr lang="en-US" sz="2800" b="1" dirty="0" smtClean="0"/>
              <a:t>Traditional goal-setting</a:t>
            </a:r>
            <a:r>
              <a:rPr lang="en-US" sz="2800" dirty="0" smtClean="0"/>
              <a:t>: an </a:t>
            </a:r>
            <a:r>
              <a:rPr lang="en-US" sz="2800" dirty="0"/>
              <a:t>approach to setting goals in which top managers set goals that then </a:t>
            </a:r>
            <a:r>
              <a:rPr lang="en-US" sz="2800" dirty="0" smtClean="0"/>
              <a:t>flow </a:t>
            </a:r>
            <a:r>
              <a:rPr lang="en-US" sz="2800" dirty="0"/>
              <a:t>down through the organization and become subgoals for each organizational </a:t>
            </a:r>
            <a:r>
              <a:rPr lang="en-US" sz="2800" dirty="0" smtClean="0"/>
              <a:t>area</a:t>
            </a:r>
          </a:p>
        </p:txBody>
      </p:sp>
    </p:spTree>
    <p:extLst>
      <p:ext uri="{BB962C8B-B14F-4D97-AF65-F5344CB8AC3E}">
        <p14:creationId xmlns:p14="http://schemas.microsoft.com/office/powerpoint/2010/main" val="2819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8-2</a:t>
            </a:r>
            <a:br>
              <a:rPr lang="en-US" dirty="0" smtClean="0"/>
            </a:br>
            <a:r>
              <a:rPr lang="en-US" dirty="0" smtClean="0"/>
              <a:t>The Downside of Traditional Goal-Setting</a:t>
            </a:r>
            <a:endParaRPr lang="en-US" dirty="0"/>
          </a:p>
        </p:txBody>
      </p:sp>
      <p:pic>
        <p:nvPicPr>
          <p:cNvPr id="7" name="Picture 6" descr="Figure is a pyramid divided into four horizontal levels. The top level is labeled Top Management's Objective. The next level is labeled Division Manager's Objective. The third level is labeled Department Manager's Objective. The bottom level is labeled Individual Employee's Objective. A thought bubbles points at each level, stating how a goal gets changed as it moves down in the organization."/>
          <p:cNvPicPr>
            <a:picLocks noChangeAspect="1"/>
          </p:cNvPicPr>
          <p:nvPr/>
        </p:nvPicPr>
        <p:blipFill>
          <a:blip r:embed="rId3" cstate="print"/>
          <a:stretch>
            <a:fillRect/>
          </a:stretch>
        </p:blipFill>
        <p:spPr>
          <a:xfrm>
            <a:off x="250464" y="1314784"/>
            <a:ext cx="8528773" cy="4440006"/>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8-2 illustrates what can </a:t>
            </a:r>
            <a:r>
              <a:rPr lang="en-US" sz="1600" dirty="0" smtClean="0"/>
              <a:t>happen </a:t>
            </a:r>
            <a:r>
              <a:rPr lang="en-US" sz="1600" dirty="0"/>
              <a:t>as the goals make their way down from the top of the organization to lower </a:t>
            </a:r>
            <a:r>
              <a:rPr lang="en-US" sz="1600" dirty="0" smtClean="0"/>
              <a:t>levels.</a:t>
            </a:r>
            <a:endParaRPr lang="en-US" sz="1600" dirty="0"/>
          </a:p>
        </p:txBody>
      </p:sp>
    </p:spTree>
    <p:extLst>
      <p:ext uri="{BB962C8B-B14F-4D97-AF65-F5344CB8AC3E}">
        <p14:creationId xmlns:p14="http://schemas.microsoft.com/office/powerpoint/2010/main" val="206374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Means-Ends Chain and MBO</a:t>
            </a:r>
            <a:endParaRPr lang="en-US" dirty="0"/>
          </a:p>
        </p:txBody>
      </p:sp>
      <p:sp>
        <p:nvSpPr>
          <p:cNvPr id="3" name="Content Placeholder 2"/>
          <p:cNvSpPr>
            <a:spLocks noGrp="1"/>
          </p:cNvSpPr>
          <p:nvPr>
            <p:ph idx="1"/>
          </p:nvPr>
        </p:nvSpPr>
        <p:spPr/>
        <p:txBody>
          <a:bodyPr/>
          <a:lstStyle/>
          <a:p>
            <a:r>
              <a:rPr lang="en-US" sz="2800" b="1" dirty="0" smtClean="0"/>
              <a:t>Means-ends chain</a:t>
            </a:r>
            <a:r>
              <a:rPr lang="en-US" sz="2800" dirty="0" smtClean="0"/>
              <a:t>: an </a:t>
            </a:r>
            <a:r>
              <a:rPr lang="en-US" sz="2800" dirty="0"/>
              <a:t>integrated network of goals in which the accomplishment of goals at one level serves as the means for achieving the goals, or ends, at the next </a:t>
            </a:r>
            <a:r>
              <a:rPr lang="en-US" sz="2800" dirty="0" smtClean="0"/>
              <a:t>level</a:t>
            </a:r>
            <a:endParaRPr lang="en-US" sz="2800" dirty="0"/>
          </a:p>
          <a:p>
            <a:r>
              <a:rPr lang="en-US" sz="2800" b="1" dirty="0" smtClean="0"/>
              <a:t>Management by objectives (MBO)</a:t>
            </a:r>
            <a:r>
              <a:rPr lang="en-US" sz="2800" dirty="0" smtClean="0"/>
              <a:t>: a </a:t>
            </a:r>
            <a:r>
              <a:rPr lang="en-US" sz="2800" dirty="0"/>
              <a:t>process of setting mutually </a:t>
            </a:r>
            <a:r>
              <a:rPr lang="en-US" sz="2800" dirty="0" smtClean="0"/>
              <a:t>agreed </a:t>
            </a:r>
            <a:r>
              <a:rPr lang="en-US" sz="2800" dirty="0"/>
              <a:t>upon goals and using those goals to evaluate employee </a:t>
            </a:r>
            <a:r>
              <a:rPr lang="en-US" sz="2800" dirty="0" smtClean="0"/>
              <a:t>performance</a:t>
            </a:r>
          </a:p>
        </p:txBody>
      </p:sp>
    </p:spTree>
    <p:extLst>
      <p:ext uri="{BB962C8B-B14F-4D97-AF65-F5344CB8AC3E}">
        <p14:creationId xmlns:p14="http://schemas.microsoft.com/office/powerpoint/2010/main" val="1923455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8-3</a:t>
            </a:r>
            <a:br>
              <a:rPr lang="en-US" dirty="0"/>
            </a:br>
            <a:r>
              <a:rPr lang="en-US" dirty="0"/>
              <a:t>Steps in MBO</a:t>
            </a:r>
          </a:p>
        </p:txBody>
      </p:sp>
      <p:graphicFrame>
        <p:nvGraphicFramePr>
          <p:cNvPr id="6" name="Table 5"/>
          <p:cNvGraphicFramePr>
            <a:graphicFrameLocks noGrp="1"/>
          </p:cNvGraphicFramePr>
          <p:nvPr>
            <p:extLst>
              <p:ext uri="{D42A27DB-BD31-4B8C-83A1-F6EECF244321}">
                <p14:modId xmlns:p14="http://schemas.microsoft.com/office/powerpoint/2010/main" val="1847127025"/>
              </p:ext>
            </p:extLst>
          </p:nvPr>
        </p:nvGraphicFramePr>
        <p:xfrm>
          <a:off x="381000" y="1524000"/>
          <a:ext cx="8496300" cy="3962400"/>
        </p:xfrm>
        <a:graphic>
          <a:graphicData uri="http://schemas.openxmlformats.org/drawingml/2006/table">
            <a:tbl>
              <a:tblPr firstRow="1" bandRow="1">
                <a:tableStyleId>{3B4B98B0-60AC-42C2-AFA5-B58CD77FA1E5}</a:tableStyleId>
              </a:tblPr>
              <a:tblGrid>
                <a:gridCol w="8496300"/>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smtClean="0"/>
                        <a:t>Step</a:t>
                      </a:r>
                    </a:p>
                  </a:txBody>
                  <a:tcPr/>
                </a:tc>
              </a:tr>
              <a:tr h="370840">
                <a:tc>
                  <a:txBody>
                    <a:bodyPr/>
                    <a:lstStyle/>
                    <a:p>
                      <a:r>
                        <a:rPr lang="en-US" sz="1600" i="0" dirty="0" smtClean="0"/>
                        <a:t>Step 1: </a:t>
                      </a:r>
                      <a:r>
                        <a:rPr lang="en-US" sz="1600" i="0" kern="1200" dirty="0" smtClean="0">
                          <a:solidFill>
                            <a:schemeClr val="tx1"/>
                          </a:solidFill>
                          <a:effectLst/>
                          <a:latin typeface="+mn-lt"/>
                          <a:ea typeface="+mn-ea"/>
                          <a:cs typeface="+mn-cs"/>
                        </a:rPr>
                        <a:t>The organization’s </a:t>
                      </a:r>
                      <a:r>
                        <a:rPr lang="en-US" sz="1600" b="1" i="0" kern="1200" dirty="0" smtClean="0">
                          <a:solidFill>
                            <a:schemeClr val="tx1"/>
                          </a:solidFill>
                          <a:effectLst/>
                          <a:latin typeface="+mn-lt"/>
                          <a:ea typeface="+mn-ea"/>
                          <a:cs typeface="+mn-cs"/>
                        </a:rPr>
                        <a:t>overall objectives </a:t>
                      </a:r>
                      <a:r>
                        <a:rPr lang="en-US" sz="1600" i="0" kern="1200" dirty="0" smtClean="0">
                          <a:solidFill>
                            <a:schemeClr val="tx1"/>
                          </a:solidFill>
                          <a:effectLst/>
                          <a:latin typeface="+mn-lt"/>
                          <a:ea typeface="+mn-ea"/>
                          <a:cs typeface="+mn-cs"/>
                        </a:rPr>
                        <a:t>and </a:t>
                      </a:r>
                      <a:r>
                        <a:rPr lang="en-US" sz="1600" b="1" i="0" kern="1200" dirty="0" smtClean="0">
                          <a:solidFill>
                            <a:schemeClr val="tx1"/>
                          </a:solidFill>
                          <a:effectLst/>
                          <a:latin typeface="+mn-lt"/>
                          <a:ea typeface="+mn-ea"/>
                          <a:cs typeface="+mn-cs"/>
                        </a:rPr>
                        <a:t>strategies </a:t>
                      </a:r>
                      <a:r>
                        <a:rPr lang="en-US" sz="1600" i="0" kern="1200" dirty="0" smtClean="0">
                          <a:solidFill>
                            <a:schemeClr val="tx1"/>
                          </a:solidFill>
                          <a:effectLst/>
                          <a:latin typeface="+mn-lt"/>
                          <a:ea typeface="+mn-ea"/>
                          <a:cs typeface="+mn-cs"/>
                        </a:rPr>
                        <a:t>are formulated.</a:t>
                      </a:r>
                      <a:endParaRPr lang="en-US" sz="1600" dirty="0"/>
                    </a:p>
                  </a:txBody>
                  <a:tcPr/>
                </a:tc>
              </a:tr>
              <a:tr h="370840">
                <a:tc>
                  <a:txBody>
                    <a:bodyPr/>
                    <a:lstStyle/>
                    <a:p>
                      <a:r>
                        <a:rPr lang="en-US" sz="1600" i="0" dirty="0" smtClean="0"/>
                        <a:t>Step 2: </a:t>
                      </a:r>
                      <a:r>
                        <a:rPr lang="en-US" sz="1600" i="0" kern="1200" dirty="0" smtClean="0">
                          <a:solidFill>
                            <a:schemeClr val="tx1"/>
                          </a:solidFill>
                          <a:effectLst/>
                          <a:latin typeface="+mn-lt"/>
                          <a:ea typeface="+mn-ea"/>
                          <a:cs typeface="+mn-cs"/>
                        </a:rPr>
                        <a:t>Major objectives are allocated among </a:t>
                      </a:r>
                      <a:r>
                        <a:rPr lang="en-US" sz="1600" b="1" i="0" kern="1200" dirty="0" smtClean="0">
                          <a:solidFill>
                            <a:schemeClr val="tx1"/>
                          </a:solidFill>
                          <a:effectLst/>
                          <a:latin typeface="+mn-lt"/>
                          <a:ea typeface="+mn-ea"/>
                          <a:cs typeface="+mn-cs"/>
                        </a:rPr>
                        <a:t>divisional and departmental units.</a:t>
                      </a:r>
                      <a:endParaRPr lang="en-US" sz="1600" dirty="0"/>
                    </a:p>
                  </a:txBody>
                  <a:tcPr/>
                </a:tc>
              </a:tr>
              <a:tr h="370840">
                <a:tc>
                  <a:txBody>
                    <a:bodyPr/>
                    <a:lstStyle/>
                    <a:p>
                      <a:r>
                        <a:rPr lang="en-US" sz="1600" i="0" dirty="0" smtClean="0"/>
                        <a:t>Step 3: </a:t>
                      </a:r>
                      <a:r>
                        <a:rPr lang="en-US" sz="1600" i="0" kern="1200" dirty="0" smtClean="0">
                          <a:solidFill>
                            <a:schemeClr val="tx1"/>
                          </a:solidFill>
                          <a:effectLst/>
                          <a:latin typeface="+mn-lt"/>
                          <a:ea typeface="+mn-ea"/>
                          <a:cs typeface="+mn-cs"/>
                        </a:rPr>
                        <a:t>Unit managers </a:t>
                      </a:r>
                      <a:r>
                        <a:rPr lang="en-US" sz="1600" b="1" i="0" kern="1200" dirty="0" smtClean="0">
                          <a:solidFill>
                            <a:schemeClr val="tx1"/>
                          </a:solidFill>
                          <a:effectLst/>
                          <a:latin typeface="+mn-lt"/>
                          <a:ea typeface="+mn-ea"/>
                          <a:cs typeface="+mn-cs"/>
                        </a:rPr>
                        <a:t>collaboratively set specific objectives </a:t>
                      </a:r>
                      <a:r>
                        <a:rPr lang="en-US" sz="1600" i="0" kern="1200" dirty="0" smtClean="0">
                          <a:solidFill>
                            <a:schemeClr val="tx1"/>
                          </a:solidFill>
                          <a:effectLst/>
                          <a:latin typeface="+mn-lt"/>
                          <a:ea typeface="+mn-ea"/>
                          <a:cs typeface="+mn-cs"/>
                        </a:rPr>
                        <a:t>for their units with their managers.</a:t>
                      </a:r>
                      <a:endParaRPr lang="en-US" sz="1600" dirty="0"/>
                    </a:p>
                  </a:txBody>
                  <a:tcPr/>
                </a:tc>
              </a:tr>
              <a:tr h="370840">
                <a:tc>
                  <a:txBody>
                    <a:bodyPr/>
                    <a:lstStyle/>
                    <a:p>
                      <a:r>
                        <a:rPr lang="en-US" sz="1600" i="0" dirty="0" smtClean="0"/>
                        <a:t>Step 4: </a:t>
                      </a:r>
                      <a:r>
                        <a:rPr lang="en-US" sz="1600" i="0" kern="1200" dirty="0" smtClean="0">
                          <a:solidFill>
                            <a:schemeClr val="tx1"/>
                          </a:solidFill>
                          <a:effectLst/>
                          <a:latin typeface="+mn-lt"/>
                          <a:ea typeface="+mn-ea"/>
                          <a:cs typeface="+mn-cs"/>
                        </a:rPr>
                        <a:t>Specific objectives are collaboratively set with </a:t>
                      </a:r>
                      <a:r>
                        <a:rPr lang="en-US" sz="1600" b="1" i="0" kern="1200" dirty="0" smtClean="0">
                          <a:solidFill>
                            <a:schemeClr val="tx1"/>
                          </a:solidFill>
                          <a:effectLst/>
                          <a:latin typeface="+mn-lt"/>
                          <a:ea typeface="+mn-ea"/>
                          <a:cs typeface="+mn-cs"/>
                        </a:rPr>
                        <a:t>all department members.</a:t>
                      </a:r>
                      <a:endParaRPr lang="en-US" sz="1600" dirty="0"/>
                    </a:p>
                  </a:txBody>
                  <a:tcPr/>
                </a:tc>
              </a:tr>
              <a:tr h="370840">
                <a:tc>
                  <a:txBody>
                    <a:bodyPr/>
                    <a:lstStyle/>
                    <a:p>
                      <a:r>
                        <a:rPr lang="en-US" sz="1600" i="0" dirty="0" smtClean="0"/>
                        <a:t>Step 5: </a:t>
                      </a:r>
                      <a:r>
                        <a:rPr lang="en-US" sz="1600" b="1" i="0" kern="1200" dirty="0" smtClean="0">
                          <a:solidFill>
                            <a:schemeClr val="tx1"/>
                          </a:solidFill>
                          <a:effectLst/>
                          <a:latin typeface="+mn-lt"/>
                          <a:ea typeface="+mn-ea"/>
                          <a:cs typeface="+mn-cs"/>
                        </a:rPr>
                        <a:t>Action plans, </a:t>
                      </a:r>
                      <a:r>
                        <a:rPr lang="en-US" sz="1600" i="0" kern="1200" dirty="0" smtClean="0">
                          <a:solidFill>
                            <a:schemeClr val="tx1"/>
                          </a:solidFill>
                          <a:effectLst/>
                          <a:latin typeface="+mn-lt"/>
                          <a:ea typeface="+mn-ea"/>
                          <a:cs typeface="+mn-cs"/>
                        </a:rPr>
                        <a:t>defining how objectives are to be achieved, are specified and agreed upon by managers and employees.</a:t>
                      </a:r>
                      <a:endParaRPr lang="en-US" sz="1600" dirty="0"/>
                    </a:p>
                  </a:txBody>
                  <a:tcPr/>
                </a:tc>
              </a:tr>
              <a:tr h="370840">
                <a:tc>
                  <a:txBody>
                    <a:bodyPr/>
                    <a:lstStyle/>
                    <a:p>
                      <a:r>
                        <a:rPr lang="en-US" sz="1600" i="0" dirty="0" smtClean="0"/>
                        <a:t>Step 6: </a:t>
                      </a:r>
                      <a:r>
                        <a:rPr lang="en-US" sz="1600" i="0" kern="1200" dirty="0" smtClean="0">
                          <a:solidFill>
                            <a:schemeClr val="tx1"/>
                          </a:solidFill>
                          <a:effectLst/>
                          <a:latin typeface="+mn-lt"/>
                          <a:ea typeface="+mn-ea"/>
                          <a:cs typeface="+mn-cs"/>
                        </a:rPr>
                        <a:t>The action plans are </a:t>
                      </a:r>
                      <a:r>
                        <a:rPr lang="en-US" sz="1600" b="1" i="0" kern="1200" dirty="0" smtClean="0">
                          <a:solidFill>
                            <a:schemeClr val="tx1"/>
                          </a:solidFill>
                          <a:effectLst/>
                          <a:latin typeface="+mn-lt"/>
                          <a:ea typeface="+mn-ea"/>
                          <a:cs typeface="+mn-cs"/>
                        </a:rPr>
                        <a:t>implemented.</a:t>
                      </a:r>
                      <a:endParaRPr lang="en-US" sz="1600" dirty="0"/>
                    </a:p>
                  </a:txBody>
                  <a:tcPr/>
                </a:tc>
              </a:tr>
              <a:tr h="370840">
                <a:tc>
                  <a:txBody>
                    <a:bodyPr/>
                    <a:lstStyle/>
                    <a:p>
                      <a:r>
                        <a:rPr lang="en-US" sz="1600" i="0" dirty="0" smtClean="0"/>
                        <a:t>Step 7: </a:t>
                      </a:r>
                      <a:r>
                        <a:rPr lang="en-US" sz="1600" i="0" kern="1200" dirty="0" smtClean="0">
                          <a:solidFill>
                            <a:schemeClr val="tx1"/>
                          </a:solidFill>
                          <a:effectLst/>
                          <a:latin typeface="+mn-lt"/>
                          <a:ea typeface="+mn-ea"/>
                          <a:cs typeface="+mn-cs"/>
                        </a:rPr>
                        <a:t>Progress toward objectives is </a:t>
                      </a:r>
                      <a:r>
                        <a:rPr lang="en-US" sz="1600" b="1" i="0" kern="1200" dirty="0" smtClean="0">
                          <a:solidFill>
                            <a:schemeClr val="tx1"/>
                          </a:solidFill>
                          <a:effectLst/>
                          <a:latin typeface="+mn-lt"/>
                          <a:ea typeface="+mn-ea"/>
                          <a:cs typeface="+mn-cs"/>
                        </a:rPr>
                        <a:t>periodically reviewed, </a:t>
                      </a:r>
                      <a:r>
                        <a:rPr lang="en-US" sz="1600" i="0" kern="1200" dirty="0" smtClean="0">
                          <a:solidFill>
                            <a:schemeClr val="tx1"/>
                          </a:solidFill>
                          <a:effectLst/>
                          <a:latin typeface="+mn-lt"/>
                          <a:ea typeface="+mn-ea"/>
                          <a:cs typeface="+mn-cs"/>
                        </a:rPr>
                        <a:t>and </a:t>
                      </a:r>
                      <a:r>
                        <a:rPr lang="en-US" sz="1600" b="1" i="0" kern="1200" dirty="0" smtClean="0">
                          <a:solidFill>
                            <a:schemeClr val="tx1"/>
                          </a:solidFill>
                          <a:effectLst/>
                          <a:latin typeface="+mn-lt"/>
                          <a:ea typeface="+mn-ea"/>
                          <a:cs typeface="+mn-cs"/>
                        </a:rPr>
                        <a:t>feedback is provided.</a:t>
                      </a:r>
                      <a:endParaRPr lang="en-US" sz="1600" dirty="0"/>
                    </a:p>
                  </a:txBody>
                  <a:tcPr/>
                </a:tc>
              </a:tr>
              <a:tr h="370840">
                <a:tc>
                  <a:txBody>
                    <a:bodyPr/>
                    <a:lstStyle/>
                    <a:p>
                      <a:r>
                        <a:rPr lang="en-US" sz="1600" i="0" dirty="0" smtClean="0"/>
                        <a:t>Step 8: </a:t>
                      </a:r>
                      <a:r>
                        <a:rPr lang="en-US" sz="1600" i="0" kern="1200" dirty="0" smtClean="0">
                          <a:solidFill>
                            <a:schemeClr val="tx1"/>
                          </a:solidFill>
                          <a:effectLst/>
                          <a:latin typeface="+mn-lt"/>
                          <a:ea typeface="+mn-ea"/>
                          <a:cs typeface="+mn-cs"/>
                        </a:rPr>
                        <a:t>Successful achievement of objectives is reinforced by </a:t>
                      </a:r>
                      <a:r>
                        <a:rPr lang="en-US" sz="1600" b="1" i="0" kern="1200" dirty="0" smtClean="0">
                          <a:solidFill>
                            <a:schemeClr val="tx1"/>
                          </a:solidFill>
                          <a:effectLst/>
                          <a:latin typeface="+mn-lt"/>
                          <a:ea typeface="+mn-ea"/>
                          <a:cs typeface="+mn-cs"/>
                        </a:rPr>
                        <a:t>performance-based rewards.</a:t>
                      </a:r>
                      <a:endParaRPr lang="en-US" sz="1600" dirty="0"/>
                    </a:p>
                  </a:txBody>
                  <a:tcPr/>
                </a:tc>
              </a:tr>
            </a:tbl>
          </a:graphicData>
        </a:graphic>
      </p:graphicFrame>
    </p:spTree>
    <p:extLst>
      <p:ext uri="{BB962C8B-B14F-4D97-AF65-F5344CB8AC3E}">
        <p14:creationId xmlns:p14="http://schemas.microsoft.com/office/powerpoint/2010/main" val="416109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8-4</a:t>
            </a:r>
            <a:br>
              <a:rPr lang="en-US" dirty="0" smtClean="0"/>
            </a:br>
            <a:r>
              <a:rPr lang="en-US" dirty="0" smtClean="0"/>
              <a:t>Well-Written Goals</a:t>
            </a:r>
            <a:endParaRPr lang="en-US" dirty="0"/>
          </a:p>
        </p:txBody>
      </p:sp>
      <p:graphicFrame>
        <p:nvGraphicFramePr>
          <p:cNvPr id="5" name="Table 4" descr="Headers: Characteristics"/>
          <p:cNvGraphicFramePr>
            <a:graphicFrameLocks noGrp="1"/>
          </p:cNvGraphicFramePr>
          <p:nvPr>
            <p:extLst>
              <p:ext uri="{D42A27DB-BD31-4B8C-83A1-F6EECF244321}">
                <p14:modId xmlns:p14="http://schemas.microsoft.com/office/powerpoint/2010/main" val="3728624391"/>
              </p:ext>
            </p:extLst>
          </p:nvPr>
        </p:nvGraphicFramePr>
        <p:xfrm>
          <a:off x="457200" y="1939637"/>
          <a:ext cx="8458200" cy="2860963"/>
        </p:xfrm>
        <a:graphic>
          <a:graphicData uri="http://schemas.openxmlformats.org/drawingml/2006/table">
            <a:tbl>
              <a:tblPr firstRow="1" bandRow="1">
                <a:tableStyleId>{3B4B98B0-60AC-42C2-AFA5-B58CD77FA1E5}</a:tableStyleId>
              </a:tblPr>
              <a:tblGrid>
                <a:gridCol w="8458200"/>
              </a:tblGrid>
              <a:tr h="408709">
                <a:tc>
                  <a:txBody>
                    <a:bodyPr/>
                    <a:lstStyle/>
                    <a:p>
                      <a:r>
                        <a:rPr lang="en-US" sz="1800" i="0" dirty="0" smtClean="0"/>
                        <a:t>Characteristics</a:t>
                      </a:r>
                      <a:endParaRPr lang="en-US" sz="1800" i="0" dirty="0"/>
                    </a:p>
                  </a:txBody>
                  <a:tcPr/>
                </a:tc>
              </a:tr>
              <a:tr h="408709">
                <a:tc>
                  <a:txBody>
                    <a:bodyPr/>
                    <a:lstStyle/>
                    <a:p>
                      <a:r>
                        <a:rPr lang="en-US" sz="1800" kern="1200" dirty="0" smtClean="0">
                          <a:solidFill>
                            <a:schemeClr val="tx1"/>
                          </a:solidFill>
                          <a:effectLst/>
                          <a:latin typeface="+mn-lt"/>
                          <a:ea typeface="+mn-ea"/>
                          <a:cs typeface="+mn-cs"/>
                        </a:rPr>
                        <a:t>Written in terms of outcomes rather than actions</a:t>
                      </a:r>
                      <a:endParaRPr lang="en-US" sz="1600" dirty="0"/>
                    </a:p>
                  </a:txBody>
                  <a:tcPr/>
                </a:tc>
              </a:tr>
              <a:tr h="408709">
                <a:tc>
                  <a:txBody>
                    <a:bodyPr/>
                    <a:lstStyle/>
                    <a:p>
                      <a:r>
                        <a:rPr lang="en-US" sz="1800" kern="1200" dirty="0" smtClean="0">
                          <a:solidFill>
                            <a:schemeClr val="tx1"/>
                          </a:solidFill>
                          <a:effectLst/>
                          <a:latin typeface="+mn-lt"/>
                          <a:ea typeface="+mn-ea"/>
                          <a:cs typeface="+mn-cs"/>
                        </a:rPr>
                        <a:t>Measurable and quantifiable</a:t>
                      </a:r>
                      <a:endParaRPr lang="en-US" sz="1600" dirty="0"/>
                    </a:p>
                  </a:txBody>
                  <a:tcPr/>
                </a:tc>
              </a:tr>
              <a:tr h="408709">
                <a:tc>
                  <a:txBody>
                    <a:bodyPr/>
                    <a:lstStyle/>
                    <a:p>
                      <a:r>
                        <a:rPr lang="en-US" sz="1800" kern="1200" dirty="0" smtClean="0">
                          <a:solidFill>
                            <a:schemeClr val="tx1"/>
                          </a:solidFill>
                          <a:effectLst/>
                          <a:latin typeface="+mn-lt"/>
                          <a:ea typeface="+mn-ea"/>
                          <a:cs typeface="+mn-cs"/>
                        </a:rPr>
                        <a:t>Clear as to a time frame</a:t>
                      </a:r>
                      <a:endParaRPr lang="en-US" sz="1600" dirty="0"/>
                    </a:p>
                  </a:txBody>
                  <a:tcPr/>
                </a:tc>
              </a:tr>
              <a:tr h="4087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Challenging yet attainable</a:t>
                      </a:r>
                      <a:endParaRPr lang="en-US" sz="1600" i="0" dirty="0" smtClean="0"/>
                    </a:p>
                  </a:txBody>
                  <a:tcPr/>
                </a:tc>
              </a:tr>
              <a:tr h="408709">
                <a:tc>
                  <a:txBody>
                    <a:bodyPr/>
                    <a:lstStyle/>
                    <a:p>
                      <a:r>
                        <a:rPr lang="en-US" sz="1800" kern="1200" dirty="0" smtClean="0">
                          <a:solidFill>
                            <a:schemeClr val="tx1"/>
                          </a:solidFill>
                          <a:effectLst/>
                          <a:latin typeface="+mn-lt"/>
                          <a:ea typeface="+mn-ea"/>
                          <a:cs typeface="+mn-cs"/>
                        </a:rPr>
                        <a:t>Written down</a:t>
                      </a:r>
                      <a:endParaRPr lang="en-US" sz="1600" dirty="0"/>
                    </a:p>
                  </a:txBody>
                  <a:tcPr/>
                </a:tc>
              </a:tr>
              <a:tr h="408709">
                <a:tc>
                  <a:txBody>
                    <a:bodyPr/>
                    <a:lstStyle/>
                    <a:p>
                      <a:r>
                        <a:rPr lang="en-US" sz="1800" kern="1200" dirty="0" smtClean="0">
                          <a:solidFill>
                            <a:schemeClr val="tx1"/>
                          </a:solidFill>
                          <a:effectLst/>
                          <a:latin typeface="+mn-lt"/>
                          <a:ea typeface="+mn-ea"/>
                          <a:cs typeface="+mn-cs"/>
                        </a:rPr>
                        <a:t>Communicated to all necessary organizational members</a:t>
                      </a:r>
                      <a:endParaRPr lang="en-US" sz="1600" dirty="0"/>
                    </a:p>
                  </a:txBody>
                  <a:tcPr/>
                </a:tc>
              </a:tr>
            </a:tbl>
          </a:graphicData>
        </a:graphic>
      </p:graphicFrame>
    </p:spTree>
    <p:extLst>
      <p:ext uri="{BB962C8B-B14F-4D97-AF65-F5344CB8AC3E}">
        <p14:creationId xmlns:p14="http://schemas.microsoft.com/office/powerpoint/2010/main" val="2482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Goal-Setting</a:t>
            </a:r>
            <a:endParaRPr lang="en-US" dirty="0"/>
          </a:p>
        </p:txBody>
      </p:sp>
      <p:sp>
        <p:nvSpPr>
          <p:cNvPr id="3" name="Content Placeholder 2"/>
          <p:cNvSpPr>
            <a:spLocks noGrp="1"/>
          </p:cNvSpPr>
          <p:nvPr>
            <p:ph idx="1"/>
          </p:nvPr>
        </p:nvSpPr>
        <p:spPr/>
        <p:txBody>
          <a:bodyPr/>
          <a:lstStyle/>
          <a:p>
            <a:pPr marL="365760" indent="-365760">
              <a:buNone/>
            </a:pPr>
            <a:r>
              <a:rPr lang="en-US" sz="2400" b="1" dirty="0" smtClean="0">
                <a:solidFill>
                  <a:srgbClr val="007FA3"/>
                </a:solidFill>
              </a:rPr>
              <a:t>1. </a:t>
            </a:r>
            <a:r>
              <a:rPr lang="en-US" sz="2400" dirty="0">
                <a:cs typeface="Arial"/>
              </a:rPr>
              <a:t>Review the organization’s </a:t>
            </a:r>
            <a:r>
              <a:rPr lang="en-US" sz="2400" b="1" dirty="0">
                <a:cs typeface="Arial"/>
              </a:rPr>
              <a:t>mission</a:t>
            </a:r>
            <a:r>
              <a:rPr lang="en-US" sz="2400" dirty="0">
                <a:cs typeface="Arial"/>
              </a:rPr>
              <a:t>, or </a:t>
            </a:r>
            <a:r>
              <a:rPr lang="en-US" sz="2400" dirty="0" smtClean="0">
                <a:cs typeface="Arial"/>
              </a:rPr>
              <a:t>purpose</a:t>
            </a:r>
            <a:r>
              <a:rPr lang="en-US" sz="2400" dirty="0" smtClean="0"/>
              <a:t>.</a:t>
            </a:r>
          </a:p>
          <a:p>
            <a:pPr marL="365760" indent="-365760">
              <a:buNone/>
            </a:pPr>
            <a:r>
              <a:rPr lang="en-US" sz="2400" b="1" dirty="0" smtClean="0">
                <a:solidFill>
                  <a:srgbClr val="007FA3"/>
                </a:solidFill>
              </a:rPr>
              <a:t>2. </a:t>
            </a:r>
            <a:r>
              <a:rPr lang="en-US" sz="2400" dirty="0">
                <a:cs typeface="Arial"/>
              </a:rPr>
              <a:t>Evaluate available resources</a:t>
            </a:r>
            <a:r>
              <a:rPr lang="en-US" sz="2400" dirty="0" smtClean="0"/>
              <a:t>.</a:t>
            </a:r>
            <a:endParaRPr lang="en-US" sz="2400" dirty="0"/>
          </a:p>
          <a:p>
            <a:pPr marL="365760" indent="-365760">
              <a:buNone/>
            </a:pPr>
            <a:r>
              <a:rPr lang="en-US" sz="2400" b="1" dirty="0" smtClean="0">
                <a:solidFill>
                  <a:srgbClr val="007FA3"/>
                </a:solidFill>
              </a:rPr>
              <a:t>3. </a:t>
            </a:r>
            <a:r>
              <a:rPr lang="en-US" sz="2400" dirty="0">
                <a:cs typeface="Arial"/>
              </a:rPr>
              <a:t>Determine the goals individually or with input from others</a:t>
            </a:r>
            <a:r>
              <a:rPr lang="en-US" sz="2400" dirty="0" smtClean="0"/>
              <a:t>.</a:t>
            </a:r>
            <a:endParaRPr lang="en-US" sz="2400" dirty="0"/>
          </a:p>
          <a:p>
            <a:pPr marL="365760" indent="-365760">
              <a:buNone/>
            </a:pPr>
            <a:r>
              <a:rPr lang="en-US" sz="2400" b="1" dirty="0" smtClean="0">
                <a:solidFill>
                  <a:srgbClr val="007FA3"/>
                </a:solidFill>
              </a:rPr>
              <a:t>4. </a:t>
            </a:r>
            <a:r>
              <a:rPr lang="en-US" sz="2400" dirty="0">
                <a:cs typeface="Arial"/>
              </a:rPr>
              <a:t>Write down the goals and communicate them to all who need to know</a:t>
            </a:r>
            <a:r>
              <a:rPr lang="en-US" sz="2400" dirty="0" smtClean="0"/>
              <a:t>.</a:t>
            </a:r>
            <a:endParaRPr lang="en-US" sz="2400" dirty="0"/>
          </a:p>
          <a:p>
            <a:pPr marL="365760" indent="-365760">
              <a:buNone/>
            </a:pPr>
            <a:r>
              <a:rPr lang="en-US" sz="2400" b="1" dirty="0" smtClean="0">
                <a:solidFill>
                  <a:srgbClr val="007FA3"/>
                </a:solidFill>
              </a:rPr>
              <a:t>5. </a:t>
            </a:r>
            <a:r>
              <a:rPr lang="en-US" sz="2400" dirty="0">
                <a:cs typeface="Arial"/>
              </a:rPr>
              <a:t>Review results and whether goals are being </a:t>
            </a:r>
            <a:r>
              <a:rPr lang="en-US" sz="2400" dirty="0" smtClean="0">
                <a:cs typeface="Arial"/>
              </a:rPr>
              <a:t>met</a:t>
            </a:r>
            <a:r>
              <a:rPr lang="en-US" sz="2400" dirty="0" smtClean="0"/>
              <a:t>.</a:t>
            </a:r>
            <a:endParaRPr lang="en-US" sz="2400" b="1" dirty="0" smtClean="0">
              <a:solidFill>
                <a:srgbClr val="007FA3"/>
              </a:solidFill>
            </a:endParaRPr>
          </a:p>
        </p:txBody>
      </p:sp>
    </p:spTree>
    <p:extLst>
      <p:ext uri="{BB962C8B-B14F-4D97-AF65-F5344CB8AC3E}">
        <p14:creationId xmlns:p14="http://schemas.microsoft.com/office/powerpoint/2010/main" val="2731317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Plans</a:t>
            </a:r>
            <a:endParaRPr lang="en-US" dirty="0"/>
          </a:p>
        </p:txBody>
      </p:sp>
      <p:sp>
        <p:nvSpPr>
          <p:cNvPr id="3" name="Content Placeholder 2"/>
          <p:cNvSpPr>
            <a:spLocks noGrp="1"/>
          </p:cNvSpPr>
          <p:nvPr>
            <p:ph idx="1"/>
          </p:nvPr>
        </p:nvSpPr>
        <p:spPr/>
        <p:txBody>
          <a:bodyPr/>
          <a:lstStyle/>
          <a:p>
            <a:r>
              <a:rPr lang="en-US" sz="2800" dirty="0" smtClean="0">
                <a:latin typeface="Arial" pitchFamily="34" charset="0"/>
                <a:cs typeface="Arial" pitchFamily="34" charset="0"/>
              </a:rPr>
              <a:t>Contingency factors in planning:</a:t>
            </a:r>
          </a:p>
          <a:p>
            <a:pPr lvl="1"/>
            <a:r>
              <a:rPr lang="en-US" sz="2800" dirty="0" smtClean="0">
                <a:latin typeface="Arial" pitchFamily="34" charset="0"/>
                <a:cs typeface="Arial" pitchFamily="34" charset="0"/>
              </a:rPr>
              <a:t>Organizational level</a:t>
            </a:r>
          </a:p>
          <a:p>
            <a:pPr lvl="1"/>
            <a:r>
              <a:rPr lang="en-US" sz="2800" dirty="0" smtClean="0">
                <a:latin typeface="Arial" pitchFamily="34" charset="0"/>
                <a:cs typeface="Arial" pitchFamily="34" charset="0"/>
              </a:rPr>
              <a:t>Degree of environmental uncertainty</a:t>
            </a:r>
          </a:p>
          <a:p>
            <a:pPr lvl="1"/>
            <a:r>
              <a:rPr lang="en-US" sz="2800" dirty="0" smtClean="0">
                <a:latin typeface="Arial" pitchFamily="34" charset="0"/>
                <a:cs typeface="Arial" pitchFamily="34" charset="0"/>
              </a:rPr>
              <a:t>Length of future commitments</a:t>
            </a:r>
            <a:endParaRPr lang="en-US" sz="2800" dirty="0" smtClean="0"/>
          </a:p>
        </p:txBody>
      </p:sp>
    </p:spTree>
    <p:extLst>
      <p:ext uri="{BB962C8B-B14F-4D97-AF65-F5344CB8AC3E}">
        <p14:creationId xmlns:p14="http://schemas.microsoft.com/office/powerpoint/2010/main" val="919788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0" indent="0">
              <a:buNone/>
            </a:pPr>
            <a:r>
              <a:rPr lang="en-US" sz="2400" b="1" dirty="0" smtClean="0">
                <a:solidFill>
                  <a:srgbClr val="007FA3"/>
                </a:solidFill>
              </a:rPr>
              <a:t>8.1 </a:t>
            </a:r>
            <a:r>
              <a:rPr lang="en-US" sz="2400" b="1" dirty="0">
                <a:latin typeface="Arial" pitchFamily="34" charset="0"/>
                <a:cs typeface="Arial" pitchFamily="34" charset="0"/>
              </a:rPr>
              <a:t>Define </a:t>
            </a:r>
            <a:r>
              <a:rPr lang="en-US" sz="2400" dirty="0">
                <a:latin typeface="Arial" pitchFamily="34" charset="0"/>
                <a:cs typeface="Arial" pitchFamily="34" charset="0"/>
              </a:rPr>
              <a:t>the nature and purposes of planning</a:t>
            </a:r>
            <a:r>
              <a:rPr lang="en-US" sz="2400" dirty="0" smtClean="0"/>
              <a:t>.</a:t>
            </a:r>
          </a:p>
          <a:p>
            <a:pPr marL="502920" indent="-502920">
              <a:buNone/>
            </a:pPr>
            <a:r>
              <a:rPr lang="en-US" sz="2400" b="1" dirty="0" smtClean="0">
                <a:solidFill>
                  <a:srgbClr val="007FA3"/>
                </a:solidFill>
              </a:rPr>
              <a:t>8.2 </a:t>
            </a:r>
            <a:r>
              <a:rPr lang="en-US" sz="2400" b="1" dirty="0">
                <a:latin typeface="Arial" pitchFamily="34" charset="0"/>
                <a:cs typeface="Arial" pitchFamily="34" charset="0"/>
              </a:rPr>
              <a:t>Classify </a:t>
            </a:r>
            <a:r>
              <a:rPr lang="en-US" sz="2400" dirty="0">
                <a:latin typeface="Arial" pitchFamily="34" charset="0"/>
                <a:cs typeface="Arial" pitchFamily="34" charset="0"/>
              </a:rPr>
              <a:t>the types of goals organizations might have and the plans they use</a:t>
            </a:r>
            <a:r>
              <a:rPr lang="en-US" sz="2400" dirty="0" smtClean="0"/>
              <a:t>.</a:t>
            </a:r>
          </a:p>
          <a:p>
            <a:pPr marL="502920" indent="-502920">
              <a:buNone/>
            </a:pPr>
            <a:r>
              <a:rPr lang="en-US" sz="2400" b="1" dirty="0" smtClean="0">
                <a:solidFill>
                  <a:srgbClr val="007FA3"/>
                </a:solidFill>
              </a:rPr>
              <a:t>8.3 </a:t>
            </a:r>
            <a:r>
              <a:rPr lang="en-US" sz="2400" b="1" dirty="0">
                <a:latin typeface="Arial" pitchFamily="34" charset="0"/>
                <a:cs typeface="Arial" pitchFamily="34" charset="0"/>
              </a:rPr>
              <a:t>Compare </a:t>
            </a:r>
            <a:r>
              <a:rPr lang="en-US" sz="2400" dirty="0">
                <a:latin typeface="Arial" pitchFamily="34" charset="0"/>
                <a:cs typeface="Arial" pitchFamily="34" charset="0"/>
              </a:rPr>
              <a:t>and contrast approaches to goal-setting and planning</a:t>
            </a:r>
            <a:r>
              <a:rPr lang="en-US" sz="2400" dirty="0" smtClean="0"/>
              <a:t>.</a:t>
            </a:r>
          </a:p>
          <a:p>
            <a:pPr marL="514350" lvl="1" indent="0">
              <a:buNone/>
            </a:pPr>
            <a:r>
              <a:rPr lang="en-US" sz="2400" dirty="0"/>
              <a:t>Know how to set goals personally and create a useful, functional to-do </a:t>
            </a:r>
            <a:r>
              <a:rPr lang="en-US" sz="2400" dirty="0" smtClean="0"/>
              <a:t>list</a:t>
            </a:r>
          </a:p>
          <a:p>
            <a:pPr marL="512064" lvl="1" indent="0">
              <a:buNone/>
            </a:pPr>
            <a:r>
              <a:rPr lang="en-US" sz="2400" dirty="0"/>
              <a:t>Develop your skill at helping your employees set </a:t>
            </a:r>
            <a:r>
              <a:rPr lang="en-US" sz="2400" dirty="0" smtClean="0"/>
              <a:t>goals</a:t>
            </a:r>
          </a:p>
          <a:p>
            <a:pPr marL="0" indent="0">
              <a:buNone/>
            </a:pPr>
            <a:r>
              <a:rPr lang="en-US" sz="2400" b="1" dirty="0" smtClean="0">
                <a:solidFill>
                  <a:srgbClr val="007FA3"/>
                </a:solidFill>
              </a:rPr>
              <a:t>8.4 </a:t>
            </a:r>
            <a:r>
              <a:rPr lang="en-US" sz="2400" b="1" dirty="0">
                <a:latin typeface="Arial" pitchFamily="34" charset="0"/>
                <a:cs typeface="Arial" pitchFamily="34" charset="0"/>
              </a:rPr>
              <a:t>Discuss </a:t>
            </a:r>
            <a:r>
              <a:rPr lang="en-US" sz="2400" dirty="0">
                <a:latin typeface="Arial" pitchFamily="34" charset="0"/>
                <a:cs typeface="Arial" pitchFamily="34" charset="0"/>
              </a:rPr>
              <a:t>contemporary issues in planning</a:t>
            </a:r>
            <a:r>
              <a:rPr lang="en-US" sz="2400" dirty="0" smtClean="0"/>
              <a:t>.</a:t>
            </a:r>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8-5</a:t>
            </a:r>
            <a:br>
              <a:rPr lang="en-US" dirty="0" smtClean="0"/>
            </a:br>
            <a:r>
              <a:rPr lang="en-US" dirty="0" smtClean="0"/>
              <a:t>Planning and Organizational Level</a:t>
            </a:r>
            <a:endParaRPr lang="en-US" dirty="0"/>
          </a:p>
        </p:txBody>
      </p:sp>
      <p:pic>
        <p:nvPicPr>
          <p:cNvPr id="6" name="Picture 5" descr="Left side of figure is a rectangular shpae, divided in half diagnoally. The halves are labeled Strategic Planning and Operational Planning. The right half of the figure is a right triangle, divided into three horizontal sections. The top level is labeled Top Executives. The next level is labeled Middle-Level Managers. The bottom level is labeled First-Level Managers."/>
          <p:cNvPicPr>
            <a:picLocks noChangeAspect="1"/>
          </p:cNvPicPr>
          <p:nvPr/>
        </p:nvPicPr>
        <p:blipFill>
          <a:blip r:embed="rId3" cstate="print"/>
          <a:stretch>
            <a:fillRect/>
          </a:stretch>
        </p:blipFill>
        <p:spPr>
          <a:xfrm>
            <a:off x="102536" y="1307911"/>
            <a:ext cx="8938928" cy="4407215"/>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a:t>Exhibit 8-5 shows the relationship between a manager’s level in the organization and the type of planning </a:t>
            </a:r>
            <a:r>
              <a:rPr lang="en-US" sz="1600" dirty="0" smtClean="0"/>
              <a:t>done.</a:t>
            </a:r>
            <a:endParaRPr lang="en-US" sz="1600" dirty="0"/>
          </a:p>
        </p:txBody>
      </p:sp>
    </p:spTree>
    <p:extLst>
      <p:ext uri="{BB962C8B-B14F-4D97-AF65-F5344CB8AC3E}">
        <p14:creationId xmlns:p14="http://schemas.microsoft.com/office/powerpoint/2010/main" val="19180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Environmental Uncertainty</a:t>
            </a:r>
            <a:endParaRPr lang="en-US" dirty="0"/>
          </a:p>
        </p:txBody>
      </p:sp>
      <p:sp>
        <p:nvSpPr>
          <p:cNvPr id="3" name="Content Placeholder 2"/>
          <p:cNvSpPr>
            <a:spLocks noGrp="1"/>
          </p:cNvSpPr>
          <p:nvPr>
            <p:ph idx="1"/>
          </p:nvPr>
        </p:nvSpPr>
        <p:spPr/>
        <p:txBody>
          <a:bodyPr/>
          <a:lstStyle/>
          <a:p>
            <a:r>
              <a:rPr lang="en-US" sz="2800" dirty="0" smtClean="0"/>
              <a:t>When </a:t>
            </a:r>
            <a:r>
              <a:rPr lang="en-US" sz="2800" dirty="0"/>
              <a:t>uncertainty is high, plans should be </a:t>
            </a:r>
            <a:r>
              <a:rPr lang="en-US" sz="2800" dirty="0" smtClean="0"/>
              <a:t>specific</a:t>
            </a:r>
            <a:r>
              <a:rPr lang="en-US" sz="2800" dirty="0"/>
              <a:t>, but </a:t>
            </a:r>
            <a:r>
              <a:rPr lang="en-US" sz="2800" dirty="0" smtClean="0"/>
              <a:t>flexible.</a:t>
            </a:r>
          </a:p>
        </p:txBody>
      </p:sp>
    </p:spTree>
    <p:extLst>
      <p:ext uri="{BB962C8B-B14F-4D97-AF65-F5344CB8AC3E}">
        <p14:creationId xmlns:p14="http://schemas.microsoft.com/office/powerpoint/2010/main" val="1138741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Future Commitments</a:t>
            </a:r>
            <a:endParaRPr lang="en-US" dirty="0"/>
          </a:p>
        </p:txBody>
      </p:sp>
      <p:sp>
        <p:nvSpPr>
          <p:cNvPr id="3" name="Content Placeholder 2"/>
          <p:cNvSpPr>
            <a:spLocks noGrp="1"/>
          </p:cNvSpPr>
          <p:nvPr>
            <p:ph idx="1"/>
          </p:nvPr>
        </p:nvSpPr>
        <p:spPr/>
        <p:txBody>
          <a:bodyPr/>
          <a:lstStyle/>
          <a:p>
            <a:r>
              <a:rPr lang="en-US" sz="2800" b="1" dirty="0" smtClean="0">
                <a:latin typeface="Arial" pitchFamily="34" charset="0"/>
                <a:cs typeface="Arial" pitchFamily="34" charset="0"/>
              </a:rPr>
              <a:t>Commitment concept</a:t>
            </a:r>
            <a:r>
              <a:rPr lang="en-US" sz="2800" dirty="0" smtClean="0">
                <a:latin typeface="Arial" pitchFamily="34" charset="0"/>
                <a:cs typeface="Arial" pitchFamily="34" charset="0"/>
              </a:rPr>
              <a:t>: </a:t>
            </a:r>
            <a:r>
              <a:rPr lang="en-US" sz="2800" dirty="0" smtClean="0"/>
              <a:t>plans </a:t>
            </a:r>
            <a:r>
              <a:rPr lang="en-US" sz="2800" dirty="0"/>
              <a:t>should extend far enough to meet those commitments made when the plans were </a:t>
            </a:r>
            <a:r>
              <a:rPr lang="en-US" sz="2800" dirty="0" smtClean="0"/>
              <a:t>developed</a:t>
            </a:r>
          </a:p>
        </p:txBody>
      </p:sp>
    </p:spTree>
    <p:extLst>
      <p:ext uri="{BB962C8B-B14F-4D97-AF65-F5344CB8AC3E}">
        <p14:creationId xmlns:p14="http://schemas.microsoft.com/office/powerpoint/2010/main" val="1316645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Planning</a:t>
            </a:r>
            <a:endParaRPr lang="en-US" dirty="0"/>
          </a:p>
        </p:txBody>
      </p:sp>
      <p:sp>
        <p:nvSpPr>
          <p:cNvPr id="3" name="Content Placeholder 2"/>
          <p:cNvSpPr>
            <a:spLocks noGrp="1"/>
          </p:cNvSpPr>
          <p:nvPr>
            <p:ph idx="1"/>
          </p:nvPr>
        </p:nvSpPr>
        <p:spPr/>
        <p:txBody>
          <a:bodyPr/>
          <a:lstStyle/>
          <a:p>
            <a:r>
              <a:rPr lang="en-US" sz="2800" b="1" dirty="0" smtClean="0">
                <a:latin typeface="Arial" pitchFamily="34" charset="0"/>
                <a:cs typeface="Arial" pitchFamily="34" charset="0"/>
              </a:rPr>
              <a:t>Formal planning department</a:t>
            </a:r>
            <a:r>
              <a:rPr lang="en-US" sz="2800" dirty="0" smtClean="0">
                <a:latin typeface="Arial" pitchFamily="34" charset="0"/>
                <a:cs typeface="Arial" pitchFamily="34" charset="0"/>
              </a:rPr>
              <a:t>: </a:t>
            </a:r>
            <a:r>
              <a:rPr lang="en-US" sz="2800" dirty="0" smtClean="0"/>
              <a:t>a </a:t>
            </a:r>
            <a:r>
              <a:rPr lang="en-US" sz="2800" dirty="0"/>
              <a:t>group of planning specialists whose sole responsibility is helping to write organizational </a:t>
            </a:r>
            <a:r>
              <a:rPr lang="en-US" sz="2800" dirty="0" smtClean="0"/>
              <a:t>plans</a:t>
            </a:r>
          </a:p>
        </p:txBody>
      </p:sp>
    </p:spTree>
    <p:extLst>
      <p:ext uri="{BB962C8B-B14F-4D97-AF65-F5344CB8AC3E}">
        <p14:creationId xmlns:p14="http://schemas.microsoft.com/office/powerpoint/2010/main" val="1438332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Managers Plan Effectively in Dynamic Environments?</a:t>
            </a:r>
            <a:endParaRPr lang="en-US" dirty="0"/>
          </a:p>
        </p:txBody>
      </p:sp>
      <p:sp>
        <p:nvSpPr>
          <p:cNvPr id="3" name="Content Placeholder 2"/>
          <p:cNvSpPr>
            <a:spLocks noGrp="1"/>
          </p:cNvSpPr>
          <p:nvPr>
            <p:ph idx="1"/>
          </p:nvPr>
        </p:nvSpPr>
        <p:spPr/>
        <p:txBody>
          <a:bodyPr/>
          <a:lstStyle/>
          <a:p>
            <a:r>
              <a:rPr lang="en-US" sz="2800" dirty="0" smtClean="0"/>
              <a:t>Develop plans that are specific but flexible</a:t>
            </a:r>
          </a:p>
          <a:p>
            <a:r>
              <a:rPr lang="en-US" sz="2800" dirty="0" smtClean="0"/>
              <a:t>Keep planning even when the environment is uncertain</a:t>
            </a:r>
          </a:p>
          <a:p>
            <a:r>
              <a:rPr lang="en-US" sz="2800" dirty="0" smtClean="0"/>
              <a:t>Allow lower organizational levels to set goals and develop plans</a:t>
            </a:r>
          </a:p>
        </p:txBody>
      </p:sp>
    </p:spTree>
    <p:extLst>
      <p:ext uri="{BB962C8B-B14F-4D97-AF65-F5344CB8AC3E}">
        <p14:creationId xmlns:p14="http://schemas.microsoft.com/office/powerpoint/2010/main" val="1386800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Managers Use Environmental Scanning?</a:t>
            </a:r>
            <a:endParaRPr lang="en-US" dirty="0"/>
          </a:p>
        </p:txBody>
      </p:sp>
      <p:sp>
        <p:nvSpPr>
          <p:cNvPr id="3" name="Content Placeholder 2"/>
          <p:cNvSpPr>
            <a:spLocks noGrp="1"/>
          </p:cNvSpPr>
          <p:nvPr>
            <p:ph idx="1"/>
          </p:nvPr>
        </p:nvSpPr>
        <p:spPr/>
        <p:txBody>
          <a:bodyPr/>
          <a:lstStyle/>
          <a:p>
            <a:r>
              <a:rPr lang="en-US" sz="2800" b="1" dirty="0" smtClean="0"/>
              <a:t>Environmental scanning</a:t>
            </a:r>
            <a:r>
              <a:rPr lang="en-US" sz="2800" dirty="0" smtClean="0"/>
              <a:t>: screening </a:t>
            </a:r>
            <a:r>
              <a:rPr lang="en-US" sz="2800" dirty="0"/>
              <a:t>information to detect emerging </a:t>
            </a:r>
            <a:r>
              <a:rPr lang="en-US" sz="2800" dirty="0" smtClean="0"/>
              <a:t>trends</a:t>
            </a:r>
            <a:endParaRPr lang="en-US" sz="2800" dirty="0"/>
          </a:p>
          <a:p>
            <a:r>
              <a:rPr lang="en-US" sz="2800" b="1" dirty="0" smtClean="0"/>
              <a:t>Competitor intelligence</a:t>
            </a:r>
            <a:r>
              <a:rPr lang="en-US" sz="2800" dirty="0" smtClean="0"/>
              <a:t>: gathering </a:t>
            </a:r>
            <a:r>
              <a:rPr lang="en-US" sz="2800" dirty="0"/>
              <a:t>information about competitors that allows managers to anticipate competitors’ actions rather than merely react to </a:t>
            </a:r>
            <a:r>
              <a:rPr lang="en-US" sz="2800" dirty="0" smtClean="0"/>
              <a:t>them</a:t>
            </a:r>
          </a:p>
        </p:txBody>
      </p:sp>
    </p:spTree>
    <p:extLst>
      <p:ext uri="{BB962C8B-B14F-4D97-AF65-F5344CB8AC3E}">
        <p14:creationId xmlns:p14="http://schemas.microsoft.com/office/powerpoint/2010/main" val="220431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Tools</a:t>
            </a:r>
            <a:endParaRPr lang="en-US" dirty="0"/>
          </a:p>
        </p:txBody>
      </p:sp>
      <p:sp>
        <p:nvSpPr>
          <p:cNvPr id="3" name="Content Placeholder 2"/>
          <p:cNvSpPr>
            <a:spLocks noGrp="1"/>
          </p:cNvSpPr>
          <p:nvPr>
            <p:ph idx="1"/>
          </p:nvPr>
        </p:nvSpPr>
        <p:spPr/>
        <p:txBody>
          <a:bodyPr/>
          <a:lstStyle/>
          <a:p>
            <a:r>
              <a:rPr lang="en-US" sz="2800" b="1" dirty="0" smtClean="0"/>
              <a:t>Business intelligence</a:t>
            </a:r>
            <a:r>
              <a:rPr lang="en-US" sz="2800" dirty="0" smtClean="0"/>
              <a:t>: </a:t>
            </a:r>
            <a:r>
              <a:rPr lang="en-US" sz="2800" dirty="0"/>
              <a:t>data that managers can use to make more </a:t>
            </a:r>
            <a:r>
              <a:rPr lang="en-US" sz="2800" dirty="0" smtClean="0"/>
              <a:t>effective </a:t>
            </a:r>
            <a:r>
              <a:rPr lang="en-US" sz="2800" dirty="0"/>
              <a:t>strategic </a:t>
            </a:r>
            <a:r>
              <a:rPr lang="en-US" sz="2800" dirty="0" smtClean="0"/>
              <a:t>decisions</a:t>
            </a:r>
            <a:endParaRPr lang="en-US" sz="2800" dirty="0"/>
          </a:p>
          <a:p>
            <a:r>
              <a:rPr lang="en-US" sz="2800" b="1" dirty="0" smtClean="0"/>
              <a:t>Digital tools</a:t>
            </a:r>
            <a:r>
              <a:rPr lang="en-US" sz="2800" dirty="0" smtClean="0"/>
              <a:t>: technology</a:t>
            </a:r>
            <a:r>
              <a:rPr lang="en-US" sz="2800" dirty="0"/>
              <a:t>, systems, or software that allow the user to collect, visualize, understand, or analyze </a:t>
            </a:r>
            <a:r>
              <a:rPr lang="en-US" sz="2800" dirty="0" smtClean="0"/>
              <a:t>data</a:t>
            </a:r>
          </a:p>
        </p:txBody>
      </p:sp>
    </p:spTree>
    <p:extLst>
      <p:ext uri="{BB962C8B-B14F-4D97-AF65-F5344CB8AC3E}">
        <p14:creationId xmlns:p14="http://schemas.microsoft.com/office/powerpoint/2010/main" val="47760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Prevalent Digital Tools</a:t>
            </a:r>
            <a:endParaRPr lang="en-US" dirty="0"/>
          </a:p>
        </p:txBody>
      </p:sp>
      <p:sp>
        <p:nvSpPr>
          <p:cNvPr id="3" name="Content Placeholder 2"/>
          <p:cNvSpPr>
            <a:spLocks noGrp="1"/>
          </p:cNvSpPr>
          <p:nvPr>
            <p:ph idx="1"/>
          </p:nvPr>
        </p:nvSpPr>
        <p:spPr/>
        <p:txBody>
          <a:bodyPr/>
          <a:lstStyle/>
          <a:p>
            <a:r>
              <a:rPr lang="en-US" sz="2800" dirty="0" smtClean="0"/>
              <a:t>Data visualization tools</a:t>
            </a:r>
          </a:p>
          <a:p>
            <a:r>
              <a:rPr lang="en-US" sz="2800" b="1" dirty="0" smtClean="0"/>
              <a:t>Cloud computing</a:t>
            </a:r>
            <a:r>
              <a:rPr lang="en-US" sz="2800" dirty="0" smtClean="0"/>
              <a:t>: refers to storing and accessing data on the Internet rather than on a computer’s hard drive or a company’s network</a:t>
            </a:r>
          </a:p>
          <a:p>
            <a:r>
              <a:rPr lang="en-US" sz="2800" b="1" dirty="0" smtClean="0"/>
              <a:t>Internet of things (IoT)</a:t>
            </a:r>
            <a:r>
              <a:rPr lang="en-US" sz="2800" dirty="0" smtClean="0"/>
              <a:t>:</a:t>
            </a:r>
            <a:r>
              <a:rPr lang="en-US" sz="2800" b="1" dirty="0" smtClean="0"/>
              <a:t> </a:t>
            </a:r>
            <a:r>
              <a:rPr lang="en-US" sz="2800" dirty="0" smtClean="0"/>
              <a:t>allows everyday “things” to generate and store and share data across the Internet</a:t>
            </a:r>
          </a:p>
        </p:txBody>
      </p:sp>
    </p:spTree>
    <p:extLst>
      <p:ext uri="{BB962C8B-B14F-4D97-AF65-F5344CB8AC3E}">
        <p14:creationId xmlns:p14="http://schemas.microsoft.com/office/powerpoint/2010/main" val="811773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8.1</a:t>
            </a:r>
            <a:endParaRPr lang="en-US" dirty="0"/>
          </a:p>
        </p:txBody>
      </p:sp>
      <p:sp>
        <p:nvSpPr>
          <p:cNvPr id="3" name="Content Placeholder 2"/>
          <p:cNvSpPr>
            <a:spLocks noGrp="1"/>
          </p:cNvSpPr>
          <p:nvPr>
            <p:ph idx="1"/>
          </p:nvPr>
        </p:nvSpPr>
        <p:spPr/>
        <p:txBody>
          <a:bodyPr/>
          <a:lstStyle/>
          <a:p>
            <a:pPr eaLnBrk="0" hangingPunct="0">
              <a:spcBef>
                <a:spcPct val="20000"/>
              </a:spcBef>
            </a:pPr>
            <a:r>
              <a:rPr lang="en-US" sz="2800" b="1" dirty="0">
                <a:cs typeface="Arial"/>
              </a:rPr>
              <a:t>Define the nature and purposes of planning.</a:t>
            </a:r>
          </a:p>
          <a:p>
            <a:pPr lvl="1" eaLnBrk="0" hangingPunct="0">
              <a:spcBef>
                <a:spcPct val="20000"/>
              </a:spcBef>
              <a:buFont typeface="Arial" charset="0"/>
              <a:buChar char="–"/>
            </a:pPr>
            <a:r>
              <a:rPr lang="en-US" sz="2400" dirty="0">
                <a:cs typeface="Arial"/>
              </a:rPr>
              <a:t>Planning involves defining the organization’s goals, establishing an overall strategy for achieving those goals, and developing plans for organizational work </a:t>
            </a:r>
            <a:r>
              <a:rPr lang="en-US" sz="2400" dirty="0" smtClean="0">
                <a:cs typeface="Arial"/>
              </a:rPr>
              <a:t>activities.</a:t>
            </a:r>
          </a:p>
          <a:p>
            <a:pPr lvl="1" eaLnBrk="0" hangingPunct="0">
              <a:spcBef>
                <a:spcPct val="20000"/>
              </a:spcBef>
              <a:buFont typeface="Arial" charset="0"/>
              <a:buChar char="–"/>
            </a:pPr>
            <a:r>
              <a:rPr lang="en-US" sz="2400" dirty="0" smtClean="0">
                <a:cs typeface="Arial"/>
              </a:rPr>
              <a:t>The four purposes of planning include providing direction, reducing uncertainty, minimizing waste and redundancy, and establishing the goals or standards used in controlling</a:t>
            </a:r>
            <a:r>
              <a:rPr lang="en-US" sz="2800" b="1" dirty="0" smtClean="0"/>
              <a:t>.</a:t>
            </a:r>
          </a:p>
        </p:txBody>
      </p:sp>
    </p:spTree>
    <p:extLst>
      <p:ext uri="{BB962C8B-B14F-4D97-AF65-F5344CB8AC3E}">
        <p14:creationId xmlns:p14="http://schemas.microsoft.com/office/powerpoint/2010/main" val="184606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8.2</a:t>
            </a:r>
            <a:endParaRPr lang="en-US" dirty="0"/>
          </a:p>
        </p:txBody>
      </p:sp>
      <p:sp>
        <p:nvSpPr>
          <p:cNvPr id="3" name="Content Placeholder 2"/>
          <p:cNvSpPr>
            <a:spLocks noGrp="1"/>
          </p:cNvSpPr>
          <p:nvPr>
            <p:ph idx="1"/>
          </p:nvPr>
        </p:nvSpPr>
        <p:spPr/>
        <p:txBody>
          <a:bodyPr/>
          <a:lstStyle/>
          <a:p>
            <a:r>
              <a:rPr lang="en-US" sz="2800" b="1" dirty="0">
                <a:cs typeface="Arial"/>
              </a:rPr>
              <a:t>Classify the types of goals organizations might have and the plans they use</a:t>
            </a:r>
            <a:r>
              <a:rPr lang="en-US" sz="2800" b="1" dirty="0" smtClean="0"/>
              <a:t>.</a:t>
            </a:r>
          </a:p>
          <a:p>
            <a:pPr lvl="1"/>
            <a:r>
              <a:rPr lang="en-US" sz="2400" dirty="0" smtClean="0"/>
              <a:t>Goals are desired outcomes. Plans are documents that outline how goals will be met.</a:t>
            </a:r>
          </a:p>
          <a:p>
            <a:pPr lvl="2"/>
            <a:r>
              <a:rPr lang="en-US" sz="2400" dirty="0" smtClean="0"/>
              <a:t>Strategic/financial</a:t>
            </a:r>
            <a:endParaRPr lang="en-US" sz="2400" dirty="0"/>
          </a:p>
          <a:p>
            <a:pPr lvl="2"/>
            <a:r>
              <a:rPr lang="en-US" sz="2400" dirty="0" smtClean="0"/>
              <a:t>Stated/real</a:t>
            </a:r>
            <a:endParaRPr lang="en-US" sz="2400" dirty="0"/>
          </a:p>
          <a:p>
            <a:pPr lvl="2"/>
            <a:r>
              <a:rPr lang="en-US" sz="2400" dirty="0" smtClean="0"/>
              <a:t>Long-term/short-term</a:t>
            </a:r>
          </a:p>
          <a:p>
            <a:pPr lvl="2"/>
            <a:r>
              <a:rPr lang="en-US" sz="2400" dirty="0" smtClean="0"/>
              <a:t>Specific/directional</a:t>
            </a:r>
            <a:endParaRPr lang="en-US" sz="2400" dirty="0"/>
          </a:p>
          <a:p>
            <a:pPr lvl="2"/>
            <a:r>
              <a:rPr lang="en-US" sz="2400" dirty="0" smtClean="0"/>
              <a:t>Single-use/standing</a:t>
            </a:r>
          </a:p>
        </p:txBody>
      </p:sp>
    </p:spTree>
    <p:extLst>
      <p:ext uri="{BB962C8B-B14F-4D97-AF65-F5344CB8AC3E}">
        <p14:creationId xmlns:p14="http://schemas.microsoft.com/office/powerpoint/2010/main" val="80105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Planning?</a:t>
            </a:r>
            <a:endParaRPr lang="en-US" dirty="0"/>
          </a:p>
        </p:txBody>
      </p:sp>
      <p:sp>
        <p:nvSpPr>
          <p:cNvPr id="3" name="Content Placeholder 2"/>
          <p:cNvSpPr>
            <a:spLocks noGrp="1"/>
          </p:cNvSpPr>
          <p:nvPr>
            <p:ph idx="1"/>
          </p:nvPr>
        </p:nvSpPr>
        <p:spPr/>
        <p:txBody>
          <a:bodyPr/>
          <a:lstStyle/>
          <a:p>
            <a:r>
              <a:rPr lang="en-US" sz="2800" b="1" dirty="0" smtClean="0"/>
              <a:t>Planning</a:t>
            </a:r>
            <a:r>
              <a:rPr lang="en-US" sz="2800" dirty="0" smtClean="0"/>
              <a:t>: management </a:t>
            </a:r>
            <a:r>
              <a:rPr lang="en-US" sz="2800" dirty="0"/>
              <a:t>function that involves setting goals, establishing strategies for achieving those goals, and developing plans to integrate and coordinate work </a:t>
            </a:r>
            <a:r>
              <a:rPr lang="en-US" sz="2800" dirty="0" smtClean="0"/>
              <a:t>activities</a:t>
            </a:r>
          </a:p>
          <a:p>
            <a:r>
              <a:rPr lang="en-US" sz="2800" dirty="0" smtClean="0"/>
              <a:t>Formal planning</a:t>
            </a:r>
          </a:p>
          <a:p>
            <a:pPr lvl="1"/>
            <a:r>
              <a:rPr lang="en-US" sz="2800" dirty="0" smtClean="0"/>
              <a:t>Specific, time-oriented goals</a:t>
            </a:r>
          </a:p>
          <a:p>
            <a:pPr lvl="1"/>
            <a:r>
              <a:rPr lang="en-US" sz="2800" dirty="0" smtClean="0"/>
              <a:t>Goals written and shared</a:t>
            </a:r>
            <a:endParaRPr lang="en-US" sz="2800" dirty="0"/>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8.3</a:t>
            </a:r>
            <a:endParaRPr lang="en-US" dirty="0"/>
          </a:p>
        </p:txBody>
      </p:sp>
      <p:sp>
        <p:nvSpPr>
          <p:cNvPr id="3" name="Content Placeholder 2"/>
          <p:cNvSpPr>
            <a:spLocks noGrp="1"/>
          </p:cNvSpPr>
          <p:nvPr>
            <p:ph idx="1"/>
          </p:nvPr>
        </p:nvSpPr>
        <p:spPr/>
        <p:txBody>
          <a:bodyPr/>
          <a:lstStyle/>
          <a:p>
            <a:r>
              <a:rPr lang="en-US" sz="2800" b="1" dirty="0">
                <a:cs typeface="Arial"/>
              </a:rPr>
              <a:t>Compare and contrast approaches to goal-setting and planning</a:t>
            </a:r>
            <a:r>
              <a:rPr lang="en-US" sz="2800" b="1" dirty="0" smtClean="0"/>
              <a:t>.</a:t>
            </a:r>
          </a:p>
          <a:p>
            <a:pPr lvl="1"/>
            <a:r>
              <a:rPr lang="en-US" sz="2400" dirty="0" smtClean="0"/>
              <a:t>Traditional goal-setting and MBO</a:t>
            </a:r>
          </a:p>
          <a:p>
            <a:pPr lvl="1"/>
            <a:r>
              <a:rPr lang="en-US" sz="2400" dirty="0" smtClean="0"/>
              <a:t>Six characteristics of well-written goals</a:t>
            </a:r>
          </a:p>
          <a:p>
            <a:pPr lvl="1"/>
            <a:r>
              <a:rPr lang="en-US" sz="2400" dirty="0" smtClean="0"/>
              <a:t>Five steps of goal-setting</a:t>
            </a:r>
          </a:p>
          <a:p>
            <a:pPr lvl="1"/>
            <a:r>
              <a:rPr lang="en-US" sz="2400" dirty="0" smtClean="0"/>
              <a:t>Contingency factors</a:t>
            </a:r>
          </a:p>
        </p:txBody>
      </p:sp>
    </p:spTree>
    <p:extLst>
      <p:ext uri="{BB962C8B-B14F-4D97-AF65-F5344CB8AC3E}">
        <p14:creationId xmlns:p14="http://schemas.microsoft.com/office/powerpoint/2010/main" val="469394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8.4</a:t>
            </a:r>
            <a:endParaRPr lang="en-US" dirty="0"/>
          </a:p>
        </p:txBody>
      </p:sp>
      <p:sp>
        <p:nvSpPr>
          <p:cNvPr id="3" name="Content Placeholder 2"/>
          <p:cNvSpPr>
            <a:spLocks noGrp="1"/>
          </p:cNvSpPr>
          <p:nvPr>
            <p:ph idx="1"/>
          </p:nvPr>
        </p:nvSpPr>
        <p:spPr/>
        <p:txBody>
          <a:bodyPr/>
          <a:lstStyle/>
          <a:p>
            <a:r>
              <a:rPr lang="en-US" sz="2800" b="1" dirty="0" smtClean="0">
                <a:cs typeface="Arial"/>
              </a:rPr>
              <a:t>Discuss contemporary issues in planning</a:t>
            </a:r>
            <a:r>
              <a:rPr lang="en-US" sz="2800" b="1" dirty="0" smtClean="0"/>
              <a:t>.</a:t>
            </a:r>
          </a:p>
          <a:p>
            <a:pPr lvl="1"/>
            <a:r>
              <a:rPr lang="en-US" sz="2400" dirty="0" smtClean="0"/>
              <a:t>Planning in dynamic environments</a:t>
            </a:r>
          </a:p>
          <a:p>
            <a:pPr lvl="1"/>
            <a:r>
              <a:rPr lang="en-US" sz="2400" dirty="0" smtClean="0"/>
              <a:t>Environmental scanning</a:t>
            </a:r>
          </a:p>
          <a:p>
            <a:pPr lvl="2"/>
            <a:r>
              <a:rPr lang="en-US" sz="2400" dirty="0" smtClean="0"/>
              <a:t>Competitive intelligence</a:t>
            </a:r>
          </a:p>
          <a:p>
            <a:pPr lvl="1"/>
            <a:r>
              <a:rPr lang="en-US" sz="2400" dirty="0" smtClean="0"/>
              <a:t>Digital tools</a:t>
            </a:r>
          </a:p>
        </p:txBody>
      </p:sp>
    </p:spTree>
    <p:extLst>
      <p:ext uri="{BB962C8B-B14F-4D97-AF65-F5344CB8AC3E}">
        <p14:creationId xmlns:p14="http://schemas.microsoft.com/office/powerpoint/2010/main" val="578894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Managers Plan?</a:t>
            </a:r>
            <a:endParaRPr lang="en-US" dirty="0"/>
          </a:p>
        </p:txBody>
      </p:sp>
      <p:sp>
        <p:nvSpPr>
          <p:cNvPr id="3" name="Content Placeholder 2"/>
          <p:cNvSpPr>
            <a:spLocks noGrp="1"/>
          </p:cNvSpPr>
          <p:nvPr>
            <p:ph idx="1"/>
          </p:nvPr>
        </p:nvSpPr>
        <p:spPr/>
        <p:txBody>
          <a:bodyPr/>
          <a:lstStyle/>
          <a:p>
            <a:r>
              <a:rPr lang="en-US" sz="2800" dirty="0" smtClean="0"/>
              <a:t>Provides direction</a:t>
            </a:r>
          </a:p>
          <a:p>
            <a:r>
              <a:rPr lang="en-US" sz="2800" dirty="0" smtClean="0"/>
              <a:t>Reduces uncertainty</a:t>
            </a:r>
          </a:p>
          <a:p>
            <a:r>
              <a:rPr lang="en-US" sz="2800" dirty="0" smtClean="0"/>
              <a:t>Minimizes waste and redundancy</a:t>
            </a:r>
          </a:p>
          <a:p>
            <a:r>
              <a:rPr lang="en-US" sz="2800" dirty="0" smtClean="0"/>
              <a:t>Establishes the goals and standards for controlling</a:t>
            </a:r>
            <a:endParaRPr lang="en-US" sz="2800" dirty="0"/>
          </a:p>
        </p:txBody>
      </p:sp>
    </p:spTree>
    <p:extLst>
      <p:ext uri="{BB962C8B-B14F-4D97-AF65-F5344CB8AC3E}">
        <p14:creationId xmlns:p14="http://schemas.microsoft.com/office/powerpoint/2010/main" val="200826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and Performance</a:t>
            </a:r>
            <a:endParaRPr lang="en-US" dirty="0"/>
          </a:p>
        </p:txBody>
      </p:sp>
      <p:sp>
        <p:nvSpPr>
          <p:cNvPr id="3" name="Content Placeholder 2"/>
          <p:cNvSpPr>
            <a:spLocks noGrp="1"/>
          </p:cNvSpPr>
          <p:nvPr>
            <p:ph idx="1"/>
          </p:nvPr>
        </p:nvSpPr>
        <p:spPr/>
        <p:txBody>
          <a:bodyPr/>
          <a:lstStyle/>
          <a:p>
            <a:r>
              <a:rPr lang="en-US" sz="2800" dirty="0" smtClean="0"/>
              <a:t>Formal planning is associated with positive financial results</a:t>
            </a:r>
          </a:p>
          <a:p>
            <a:r>
              <a:rPr lang="en-US" sz="2800" dirty="0" smtClean="0"/>
              <a:t>Quality of planning/implementation more important than the extent of it</a:t>
            </a:r>
          </a:p>
          <a:p>
            <a:r>
              <a:rPr lang="en-US" sz="2800" dirty="0" smtClean="0"/>
              <a:t>External factors can </a:t>
            </a:r>
            <a:r>
              <a:rPr lang="en-US" sz="2800" dirty="0"/>
              <a:t>reduce the impact of planning on performance</a:t>
            </a:r>
            <a:endParaRPr lang="en-US" sz="2800" dirty="0" smtClean="0"/>
          </a:p>
          <a:p>
            <a:r>
              <a:rPr lang="en-US" sz="2800" dirty="0" smtClean="0"/>
              <a:t>Planning-performance </a:t>
            </a:r>
            <a:r>
              <a:rPr lang="en-US" sz="2800" dirty="0"/>
              <a:t>relationship seems to be influenced by the planning time </a:t>
            </a:r>
            <a:r>
              <a:rPr lang="en-US" sz="2800" dirty="0" smtClean="0"/>
              <a:t>frame</a:t>
            </a:r>
            <a:endParaRPr lang="en-US" sz="2800" dirty="0"/>
          </a:p>
        </p:txBody>
      </p:sp>
    </p:spTree>
    <p:extLst>
      <p:ext uri="{BB962C8B-B14F-4D97-AF65-F5344CB8AC3E}">
        <p14:creationId xmlns:p14="http://schemas.microsoft.com/office/powerpoint/2010/main" val="1707107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and Plans</a:t>
            </a:r>
            <a:endParaRPr lang="en-US" dirty="0"/>
          </a:p>
        </p:txBody>
      </p:sp>
      <p:sp>
        <p:nvSpPr>
          <p:cNvPr id="3" name="Content Placeholder 2"/>
          <p:cNvSpPr>
            <a:spLocks noGrp="1"/>
          </p:cNvSpPr>
          <p:nvPr>
            <p:ph idx="1"/>
          </p:nvPr>
        </p:nvSpPr>
        <p:spPr/>
        <p:txBody>
          <a:bodyPr/>
          <a:lstStyle/>
          <a:p>
            <a:r>
              <a:rPr lang="en-US" sz="2800" b="1" dirty="0" smtClean="0"/>
              <a:t>Goals (objectives)</a:t>
            </a:r>
            <a:r>
              <a:rPr lang="en-US" sz="2800" dirty="0" smtClean="0"/>
              <a:t>: desired </a:t>
            </a:r>
            <a:r>
              <a:rPr lang="en-US" sz="2800" dirty="0"/>
              <a:t>outcomes or </a:t>
            </a:r>
            <a:r>
              <a:rPr lang="en-US" sz="2800" dirty="0" smtClean="0"/>
              <a:t>targets</a:t>
            </a:r>
          </a:p>
          <a:p>
            <a:r>
              <a:rPr lang="en-US" sz="2800" b="1" dirty="0" smtClean="0"/>
              <a:t>Plans</a:t>
            </a:r>
            <a:r>
              <a:rPr lang="en-US" sz="2800" dirty="0" smtClean="0"/>
              <a:t>: documents </a:t>
            </a:r>
            <a:r>
              <a:rPr lang="en-US" sz="2800" dirty="0"/>
              <a:t>that outline how goals are going to be </a:t>
            </a:r>
            <a:r>
              <a:rPr lang="en-US" sz="2800" dirty="0" smtClean="0"/>
              <a:t>met</a:t>
            </a:r>
            <a:endParaRPr lang="en-US" sz="2800" dirty="0"/>
          </a:p>
        </p:txBody>
      </p:sp>
    </p:spTree>
    <p:extLst>
      <p:ext uri="{BB962C8B-B14F-4D97-AF65-F5344CB8AC3E}">
        <p14:creationId xmlns:p14="http://schemas.microsoft.com/office/powerpoint/2010/main" val="206738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Goals</a:t>
            </a:r>
            <a:endParaRPr lang="en-US" dirty="0"/>
          </a:p>
        </p:txBody>
      </p:sp>
      <p:sp>
        <p:nvSpPr>
          <p:cNvPr id="3" name="Content Placeholder 2"/>
          <p:cNvSpPr>
            <a:spLocks noGrp="1"/>
          </p:cNvSpPr>
          <p:nvPr>
            <p:ph idx="1"/>
          </p:nvPr>
        </p:nvSpPr>
        <p:spPr/>
        <p:txBody>
          <a:bodyPr/>
          <a:lstStyle/>
          <a:p>
            <a:r>
              <a:rPr lang="en-US" sz="2800" dirty="0" smtClean="0"/>
              <a:t>Financial goals</a:t>
            </a:r>
          </a:p>
          <a:p>
            <a:r>
              <a:rPr lang="en-US" sz="2800" dirty="0" smtClean="0"/>
              <a:t>Strategic goals</a:t>
            </a:r>
          </a:p>
          <a:p>
            <a:r>
              <a:rPr lang="en-US" sz="2800" b="1" dirty="0" smtClean="0"/>
              <a:t>Stated goals</a:t>
            </a:r>
            <a:r>
              <a:rPr lang="en-US" sz="2800" dirty="0" smtClean="0"/>
              <a:t>: official </a:t>
            </a:r>
            <a:r>
              <a:rPr lang="en-US" sz="2800" dirty="0"/>
              <a:t>statements of what an organization says, and what it wants its various stakeholders to believe, its goals </a:t>
            </a:r>
            <a:r>
              <a:rPr lang="en-US" sz="2800" dirty="0" smtClean="0"/>
              <a:t>are</a:t>
            </a:r>
            <a:endParaRPr lang="en-US" sz="2800" dirty="0"/>
          </a:p>
          <a:p>
            <a:r>
              <a:rPr lang="en-US" sz="2800" b="1" dirty="0" smtClean="0"/>
              <a:t>Real goals</a:t>
            </a:r>
            <a:r>
              <a:rPr lang="en-US" sz="2800" dirty="0" smtClean="0"/>
              <a:t>: goals </a:t>
            </a:r>
            <a:r>
              <a:rPr lang="en-US" sz="2800" dirty="0"/>
              <a:t>that an organization actually pursues, as </a:t>
            </a:r>
            <a:r>
              <a:rPr lang="en-US" sz="2800" dirty="0" smtClean="0"/>
              <a:t>defined </a:t>
            </a:r>
            <a:r>
              <a:rPr lang="en-US" sz="2800" dirty="0"/>
              <a:t>by the actions of its </a:t>
            </a:r>
            <a:r>
              <a:rPr lang="en-US" sz="2800" dirty="0" smtClean="0"/>
              <a:t>members</a:t>
            </a:r>
            <a:endParaRPr lang="en-US" sz="2800" dirty="0"/>
          </a:p>
        </p:txBody>
      </p:sp>
    </p:spTree>
    <p:extLst>
      <p:ext uri="{BB962C8B-B14F-4D97-AF65-F5344CB8AC3E}">
        <p14:creationId xmlns:p14="http://schemas.microsoft.com/office/powerpoint/2010/main" val="65102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8-1</a:t>
            </a:r>
            <a:br>
              <a:rPr lang="en-US" dirty="0" smtClean="0"/>
            </a:br>
            <a:r>
              <a:rPr lang="en-US" dirty="0" smtClean="0"/>
              <a:t>Types of Plans</a:t>
            </a:r>
            <a:endParaRPr lang="en-US" dirty="0"/>
          </a:p>
        </p:txBody>
      </p:sp>
      <p:pic>
        <p:nvPicPr>
          <p:cNvPr id="6" name="Picture 5"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PicPr>
            <a:picLocks noChangeAspect="1"/>
          </p:cNvPicPr>
          <p:nvPr/>
        </p:nvPicPr>
        <p:blipFill>
          <a:blip r:embed="rId3" cstate="print"/>
          <a:stretch>
            <a:fillRect/>
          </a:stretch>
        </p:blipFill>
        <p:spPr>
          <a:xfrm>
            <a:off x="0" y="1524000"/>
            <a:ext cx="9144000" cy="3733800"/>
          </a:xfrm>
          <a:prstGeom prst="rect">
            <a:avLst/>
          </a:prstGeom>
        </p:spPr>
      </p:pic>
      <p:sp>
        <p:nvSpPr>
          <p:cNvPr id="3" name="Text Placeholder 2" descr="Figure shows a box at top center labeled Types of Plans. iBeneath it are four columns of boxes, each connected to tthe bop box by a line. Each box has two smaller boxes below it, connected by lines to the otehr boxes in the same horizontal row. The lleftmost column of boxes are labeled Breadth, Strategic, Operatoinal. The next column are labeled Time Frame, Long term, Short term. The next column are labeled Specificity, Directional, Specific. And the fourth column are labeled Frequency of Use, Single use, Standing."/>
          <p:cNvSpPr>
            <a:spLocks noGrp="1"/>
          </p:cNvSpPr>
          <p:nvPr>
            <p:ph type="body" sz="quarter" idx="13"/>
          </p:nvPr>
        </p:nvSpPr>
        <p:spPr/>
        <p:txBody>
          <a:bodyPr/>
          <a:lstStyle/>
          <a:p>
            <a:r>
              <a:rPr lang="en-US" sz="1600" dirty="0" smtClean="0"/>
              <a:t>Exhibit 8-1 </a:t>
            </a:r>
            <a:r>
              <a:rPr lang="en-US" sz="1600" dirty="0"/>
              <a:t>shows the </a:t>
            </a:r>
            <a:r>
              <a:rPr lang="en-US" sz="1600" dirty="0" smtClean="0"/>
              <a:t>most popular ways to describe organizational plans.</a:t>
            </a:r>
            <a:endParaRPr lang="en-US" sz="1600" dirty="0"/>
          </a:p>
        </p:txBody>
      </p:sp>
    </p:spTree>
    <p:extLst>
      <p:ext uri="{BB962C8B-B14F-4D97-AF65-F5344CB8AC3E}">
        <p14:creationId xmlns:p14="http://schemas.microsoft.com/office/powerpoint/2010/main" val="183005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and Operational Plans</a:t>
            </a:r>
            <a:endParaRPr lang="en-US" dirty="0"/>
          </a:p>
        </p:txBody>
      </p:sp>
      <p:sp>
        <p:nvSpPr>
          <p:cNvPr id="3" name="Content Placeholder 2"/>
          <p:cNvSpPr>
            <a:spLocks noGrp="1"/>
          </p:cNvSpPr>
          <p:nvPr>
            <p:ph idx="1"/>
          </p:nvPr>
        </p:nvSpPr>
        <p:spPr/>
        <p:txBody>
          <a:bodyPr/>
          <a:lstStyle/>
          <a:p>
            <a:r>
              <a:rPr lang="en-US" sz="2800" b="1" dirty="0" smtClean="0"/>
              <a:t>Strategic plans</a:t>
            </a:r>
            <a:r>
              <a:rPr lang="en-US" sz="2800" dirty="0" smtClean="0"/>
              <a:t>: plans </a:t>
            </a:r>
            <a:r>
              <a:rPr lang="en-US" sz="2800" dirty="0"/>
              <a:t>that apply to the entire organization and establish the organization’s overall </a:t>
            </a:r>
            <a:r>
              <a:rPr lang="en-US" sz="2800" dirty="0" smtClean="0"/>
              <a:t>goals</a:t>
            </a:r>
          </a:p>
          <a:p>
            <a:r>
              <a:rPr lang="en-US" sz="2800" b="1" dirty="0" smtClean="0"/>
              <a:t>Operational plans</a:t>
            </a:r>
            <a:r>
              <a:rPr lang="en-US" sz="2800" dirty="0" smtClean="0"/>
              <a:t>: plans </a:t>
            </a:r>
            <a:r>
              <a:rPr lang="en-US" sz="2800" dirty="0"/>
              <a:t>that encompass a particular operational area of the </a:t>
            </a:r>
            <a:r>
              <a:rPr lang="en-US" sz="2800" dirty="0" smtClean="0"/>
              <a:t>organization</a:t>
            </a:r>
          </a:p>
        </p:txBody>
      </p:sp>
    </p:spTree>
    <p:extLst>
      <p:ext uri="{BB962C8B-B14F-4D97-AF65-F5344CB8AC3E}">
        <p14:creationId xmlns:p14="http://schemas.microsoft.com/office/powerpoint/2010/main" val="24320588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18381</TotalTime>
  <Words>4206</Words>
  <Application>Microsoft Office PowerPoint</Application>
  <PresentationFormat>On-screen Show (4:3)</PresentationFormat>
  <Paragraphs>259</Paragraphs>
  <Slides>32</Slides>
  <Notes>31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508 Lecture</vt:lpstr>
      <vt:lpstr>Management</vt:lpstr>
      <vt:lpstr>Learning Objectives</vt:lpstr>
      <vt:lpstr>What is Planning?</vt:lpstr>
      <vt:lpstr>Why Do Managers Plan?</vt:lpstr>
      <vt:lpstr>Planning and Performance</vt:lpstr>
      <vt:lpstr>Goals and Plans</vt:lpstr>
      <vt:lpstr>Types of Goals</vt:lpstr>
      <vt:lpstr>Exhibit 8-1 Types of Plans</vt:lpstr>
      <vt:lpstr>Strategic and Operational Plans</vt:lpstr>
      <vt:lpstr>Long-term and Short-term Plans</vt:lpstr>
      <vt:lpstr>Specific and Directional Plans</vt:lpstr>
      <vt:lpstr>Single-use and Standing Plans</vt:lpstr>
      <vt:lpstr>Approaches to Setting Goals</vt:lpstr>
      <vt:lpstr>Exhibit 8-2 The Downside of Traditional Goal-Setting</vt:lpstr>
      <vt:lpstr>Means-Ends Chain and MBO</vt:lpstr>
      <vt:lpstr>Exhibit 8-3 Steps in MBO</vt:lpstr>
      <vt:lpstr>Exhibit 8-4 Well-Written Goals</vt:lpstr>
      <vt:lpstr>Steps in Goal-Setting</vt:lpstr>
      <vt:lpstr>Developing Plans</vt:lpstr>
      <vt:lpstr>Exhibit 8-5 Planning and Organizational Level</vt:lpstr>
      <vt:lpstr>Environmental Uncertainty</vt:lpstr>
      <vt:lpstr>Length of Future Commitments</vt:lpstr>
      <vt:lpstr>Approaches to Planning</vt:lpstr>
      <vt:lpstr>How Can Managers Plan Effectively in Dynamic Environments?</vt:lpstr>
      <vt:lpstr>How Can Managers Use Environmental Scanning?</vt:lpstr>
      <vt:lpstr>Digital Tools</vt:lpstr>
      <vt:lpstr>Three Prevalent Digital Tools</vt:lpstr>
      <vt:lpstr>Review Learning Objective 8.1</vt:lpstr>
      <vt:lpstr>Review Learning Objective 8.2</vt:lpstr>
      <vt:lpstr>Review Learning Objective 8.3</vt:lpstr>
      <vt:lpstr>Review Learning Objective 8.4</vt:lpstr>
      <vt:lpstr>Copyright</vt:lpstr>
    </vt:vector>
  </TitlesOfParts>
  <Manager/>
  <Company>Cenveo Publisher</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8: Planning Work Activities</dc:subject>
  <dc:creator>Stephen P. Robbins and Mary Coulter</dc:creator>
  <cp:keywords>Management</cp:keywords>
  <dc:description/>
  <cp:lastModifiedBy>Nishu Tyagi</cp:lastModifiedBy>
  <cp:revision>573</cp:revision>
  <dcterms:created xsi:type="dcterms:W3CDTF">2014-07-14T20:04:21Z</dcterms:created>
  <dcterms:modified xsi:type="dcterms:W3CDTF">2017-04-06T16:17:43Z</dcterms:modified>
  <cp:category/>
</cp:coreProperties>
</file>