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433" r:id="rId2"/>
    <p:sldId id="349" r:id="rId3"/>
    <p:sldId id="351" r:id="rId4"/>
    <p:sldId id="434" r:id="rId5"/>
    <p:sldId id="406" r:id="rId6"/>
    <p:sldId id="408" r:id="rId7"/>
    <p:sldId id="407" r:id="rId8"/>
    <p:sldId id="360" r:id="rId9"/>
    <p:sldId id="409" r:id="rId10"/>
    <p:sldId id="410" r:id="rId11"/>
    <p:sldId id="411" r:id="rId12"/>
    <p:sldId id="412" r:id="rId13"/>
    <p:sldId id="413" r:id="rId14"/>
    <p:sldId id="414" r:id="rId15"/>
    <p:sldId id="415" r:id="rId16"/>
    <p:sldId id="416" r:id="rId17"/>
    <p:sldId id="417" r:id="rId18"/>
    <p:sldId id="418" r:id="rId19"/>
    <p:sldId id="419" r:id="rId20"/>
    <p:sldId id="435"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395" r:id="rId34"/>
    <p:sldId id="432" r:id="rId35"/>
    <p:sldId id="399" r:id="rId36"/>
    <p:sldId id="401" r:id="rId37"/>
    <p:sldId id="403" r:id="rId38"/>
    <p:sldId id="40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2343" autoAdjust="0"/>
  </p:normalViewPr>
  <p:slideViewPr>
    <p:cSldViewPr>
      <p:cViewPr varScale="1">
        <p:scale>
          <a:sx n="81" d="100"/>
          <a:sy n="81" d="100"/>
        </p:scale>
        <p:origin x="1618" y="58"/>
      </p:cViewPr>
      <p:guideLst>
        <p:guide orient="horz" pos="2160"/>
        <p:guide pos="2880"/>
      </p:guideLst>
    </p:cSldViewPr>
  </p:slideViewPr>
  <p:outlineViewPr>
    <p:cViewPr>
      <p:scale>
        <a:sx n="33" d="100"/>
        <a:sy n="33" d="100"/>
      </p:scale>
      <p:origin x="0" y="140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4/10/2025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4/10/2025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managers formulate strategies, they should consider the realities of the external environment and their available resources and capabilities in order to design strategies that will help an organization achieve its goals. The three main types of strategies managers will formulate include corporate, competitive, and functional. We’ll describe each shortly.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7991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strategies are formulated, they must be implemented. No matter how effectively an organization has planned its strategies, performance will suffer if the strategies aren’t implemented properly.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17432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final step in the strategic management process is evaluating results. How effective have the strategies been at helping the organization reach its goals? What adjustments are necessary? </a:t>
            </a:r>
            <a:endParaRPr lang="en-US" dirty="0" smtClean="0"/>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6520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we said earlier, organizations use three types of strategies: corporate, competitive, and functional (see Exhibit 9-3). Top-level managers typically are responsible for corporate strategies, middle-level managers for competitive strategies, and lower-level managers for the functional strategies. In this section, we’ll look at corporate strategies.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744104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corporate strategy </a:t>
            </a:r>
            <a:r>
              <a:rPr lang="en-US" sz="1200" kern="1200" dirty="0" smtClean="0">
                <a:solidFill>
                  <a:schemeClr val="tx1"/>
                </a:solidFill>
                <a:effectLst/>
                <a:latin typeface="+mn-lt"/>
                <a:ea typeface="+mn-ea"/>
                <a:cs typeface="+mn-cs"/>
              </a:rPr>
              <a:t>is one that determines what businesses a company is in or wants to be in and what it wants to do with those businesses. It’s based on the mission and goals of the organization and the roles that each business unit of the organization will play.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55070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Organizations grow by using concentration, vertical integration, horizontal integration, or diversification. </a:t>
            </a:r>
            <a:endParaRPr lang="en-US" dirty="0" smtClean="0"/>
          </a:p>
          <a:p>
            <a:r>
              <a:rPr lang="en-US" sz="1200" kern="1200" dirty="0" smtClean="0">
                <a:solidFill>
                  <a:schemeClr val="tx1"/>
                </a:solidFill>
                <a:effectLst/>
                <a:latin typeface="+mn-lt"/>
                <a:ea typeface="+mn-ea"/>
                <a:cs typeface="+mn-cs"/>
              </a:rPr>
              <a:t>An organization that grows using </a:t>
            </a:r>
            <a:r>
              <a:rPr lang="en-US" sz="1200" i="1" kern="1200" dirty="0" smtClean="0">
                <a:solidFill>
                  <a:schemeClr val="tx1"/>
                </a:solidFill>
                <a:effectLst/>
                <a:latin typeface="+mn-lt"/>
                <a:ea typeface="+mn-ea"/>
                <a:cs typeface="+mn-cs"/>
              </a:rPr>
              <a:t>concentration </a:t>
            </a:r>
            <a:r>
              <a:rPr lang="en-US" sz="1200" kern="1200" dirty="0" smtClean="0">
                <a:solidFill>
                  <a:schemeClr val="tx1"/>
                </a:solidFill>
                <a:effectLst/>
                <a:latin typeface="+mn-lt"/>
                <a:ea typeface="+mn-ea"/>
                <a:cs typeface="+mn-cs"/>
              </a:rPr>
              <a:t>focuses on its primary line of business and increases the number of products offered or markets served in this primary business.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company also might choose to grow by </a:t>
            </a:r>
            <a:r>
              <a:rPr lang="en-US" sz="1200" i="1" kern="1200" dirty="0" smtClean="0">
                <a:solidFill>
                  <a:schemeClr val="tx1"/>
                </a:solidFill>
                <a:effectLst/>
                <a:latin typeface="+mn-lt"/>
                <a:ea typeface="+mn-ea"/>
                <a:cs typeface="+mn-cs"/>
              </a:rPr>
              <a:t>vertical integration</a:t>
            </a:r>
            <a:r>
              <a:rPr lang="en-US" sz="1200" kern="1200" dirty="0" smtClean="0">
                <a:solidFill>
                  <a:schemeClr val="tx1"/>
                </a:solidFill>
                <a:effectLst/>
                <a:latin typeface="+mn-lt"/>
                <a:ea typeface="+mn-ea"/>
                <a:cs typeface="+mn-cs"/>
              </a:rPr>
              <a:t>, either backward, forward, or both. In backward vertical integration, the organization becomes its own supplier so it can control its inputs.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i="1" kern="1200" dirty="0" smtClean="0">
                <a:solidFill>
                  <a:schemeClr val="tx1"/>
                </a:solidFill>
                <a:effectLst/>
                <a:latin typeface="+mn-lt"/>
                <a:ea typeface="+mn-ea"/>
                <a:cs typeface="+mn-cs"/>
              </a:rPr>
              <a:t>horizontal integration</a:t>
            </a:r>
            <a:r>
              <a:rPr lang="en-US" sz="1200" kern="1200" dirty="0" smtClean="0">
                <a:solidFill>
                  <a:schemeClr val="tx1"/>
                </a:solidFill>
                <a:effectLst/>
                <a:latin typeface="+mn-lt"/>
                <a:ea typeface="+mn-ea"/>
                <a:cs typeface="+mn-cs"/>
              </a:rPr>
              <a:t>, a company grows by combining with competitors.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an organization can grow through </a:t>
            </a:r>
            <a:r>
              <a:rPr lang="en-US" sz="1200" i="1" kern="1200" dirty="0" smtClean="0">
                <a:solidFill>
                  <a:schemeClr val="tx1"/>
                </a:solidFill>
                <a:effectLst/>
                <a:latin typeface="+mn-lt"/>
                <a:ea typeface="+mn-ea"/>
                <a:cs typeface="+mn-cs"/>
              </a:rPr>
              <a:t>diversification</a:t>
            </a:r>
            <a:r>
              <a:rPr lang="en-US" sz="1200" kern="1200" dirty="0" smtClean="0">
                <a:solidFill>
                  <a:schemeClr val="tx1"/>
                </a:solidFill>
                <a:effectLst/>
                <a:latin typeface="+mn-lt"/>
                <a:ea typeface="+mn-ea"/>
                <a:cs typeface="+mn-cs"/>
              </a:rPr>
              <a:t>, either related or unrelated. Related diversification happens when a company combines with other companies in different, but related, industries. Unrelated diversification is when a company combines with firms in different and unrelated industries.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78785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Examples of a stability strategy include continuing to serve the same clients by offering the same product or service, maintaining market share, and sustaining the organization’s current business operations. The organization doesn’t grow, but doesn’t fall behind, either.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Managers need to develop strategies, called </a:t>
            </a:r>
            <a:r>
              <a:rPr lang="en-US" sz="1200" b="1" kern="1200" dirty="0" smtClean="0">
                <a:solidFill>
                  <a:schemeClr val="tx1"/>
                </a:solidFill>
                <a:effectLst/>
                <a:latin typeface="+mn-lt"/>
                <a:ea typeface="+mn-ea"/>
                <a:cs typeface="+mn-cs"/>
              </a:rPr>
              <a:t>renewal strategies</a:t>
            </a:r>
            <a:r>
              <a:rPr lang="en-US" sz="1200" kern="1200" dirty="0" smtClean="0">
                <a:solidFill>
                  <a:schemeClr val="tx1"/>
                </a:solidFill>
                <a:effectLst/>
                <a:latin typeface="+mn-lt"/>
                <a:ea typeface="+mn-ea"/>
                <a:cs typeface="+mn-cs"/>
              </a:rPr>
              <a:t>, that address declining performance. The two main types of renewal strategies are retrenchment and turnaround strategies.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86286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an organization’s corporate strategy encompasses a number of businesses, managers can manage this collection, or portfolio, of businesses using a tool called a corporate portfolio matrix. This matrix provides a framework for understanding diverse businesses and helps managers establish priorities for allocating resources. The first portfolio matrix—the </a:t>
            </a:r>
            <a:r>
              <a:rPr lang="en-US" sz="1200" b="1" kern="1200" dirty="0" smtClean="0">
                <a:solidFill>
                  <a:schemeClr val="tx1"/>
                </a:solidFill>
                <a:effectLst/>
                <a:latin typeface="+mn-lt"/>
                <a:ea typeface="+mn-ea"/>
                <a:cs typeface="+mn-cs"/>
              </a:rPr>
              <a:t>BCG matrix</a:t>
            </a:r>
            <a:r>
              <a:rPr lang="en-US" sz="1200" kern="1200" dirty="0" smtClean="0">
                <a:solidFill>
                  <a:schemeClr val="tx1"/>
                </a:solidFill>
                <a:effectLst/>
                <a:latin typeface="+mn-lt"/>
                <a:ea typeface="+mn-ea"/>
                <a:cs typeface="+mn-cs"/>
              </a:rPr>
              <a:t>—was developed by the Boston Consulting Group and introduced the idea that an organization’s various businesses could be evaluated and plotted using a 2 × 2 matrix to identify which ones offered high potential and which were a drain on organizational resources. The horizontal axis represents market share (low or high), and the vertical axis indicates anticipated market growth (low or high). A business unit is evaluated using a SWOT analysis and placed in one of the four categories listed.</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36404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a small organization in only one line of business or a large organization that has not diversified into different products or markets, its competitive strategy describes how it will compete in its primary or main market. For organizations in multiple businesses, however, each business will have its own competitive strategy that defines its competitive advantage, the products or services it will offer, the customers it wants to reach, and the like.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an organization is in several different businesses, those single businesses that are independent and that have their own competitive strategies are referred to as </a:t>
            </a:r>
            <a:r>
              <a:rPr lang="en-US" sz="1200" b="1" kern="1200" dirty="0" smtClean="0">
                <a:solidFill>
                  <a:schemeClr val="tx1"/>
                </a:solidFill>
                <a:effectLst/>
                <a:latin typeface="+mn-lt"/>
                <a:ea typeface="+mn-ea"/>
                <a:cs typeface="+mn-cs"/>
              </a:rPr>
              <a:t>strategic business units (SBUs)</a:t>
            </a:r>
            <a:r>
              <a:rPr lang="en-US" sz="1200" kern="1200" dirty="0" smtClean="0">
                <a:solidFill>
                  <a:schemeClr val="tx1"/>
                </a:solidFill>
                <a:effectLst/>
                <a:latin typeface="+mn-lt"/>
                <a:ea typeface="+mn-ea"/>
                <a:cs typeface="+mn-cs"/>
              </a:rPr>
              <a:t>. </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125068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Developing an effective competitive strategy requires an understanding of </a:t>
            </a:r>
            <a:r>
              <a:rPr lang="en-US" sz="1200" b="1" kern="1200" dirty="0" smtClean="0">
                <a:solidFill>
                  <a:schemeClr val="tx1"/>
                </a:solidFill>
                <a:effectLst/>
                <a:latin typeface="+mn-lt"/>
                <a:ea typeface="+mn-ea"/>
                <a:cs typeface="+mn-cs"/>
              </a:rPr>
              <a:t>competitive advantage</a:t>
            </a:r>
            <a:r>
              <a:rPr lang="en-US" sz="1200" kern="1200" dirty="0" smtClean="0">
                <a:solidFill>
                  <a:schemeClr val="tx1"/>
                </a:solidFill>
                <a:effectLst/>
                <a:latin typeface="+mn-lt"/>
                <a:ea typeface="+mn-ea"/>
                <a:cs typeface="+mn-cs"/>
              </a:rPr>
              <a:t>, which is what sets an organization apart—that is, its distinctive edge. That distinctive edge can come from the organization’s core competencies by doing something that others cannot do or doing it better than others can do it.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4747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Strategic management </a:t>
            </a:r>
            <a:r>
              <a:rPr lang="en-US" dirty="0" smtClean="0">
                <a:cs typeface="Arial" charset="0"/>
              </a:rPr>
              <a:t>is what managers do to develop the organization’s strategies. It’s an important task involving all the basic management functions—planning, organizing, leading, and controlling. What are an organization’s </a:t>
            </a:r>
            <a:r>
              <a:rPr lang="en-US" b="1" dirty="0" smtClean="0">
                <a:cs typeface="Arial" charset="0"/>
              </a:rPr>
              <a:t>strategies</a:t>
            </a:r>
            <a:r>
              <a:rPr lang="en-US" dirty="0" smtClean="0">
                <a:cs typeface="Arial" charset="0"/>
              </a:rPr>
              <a:t>? They’re the plans for how the organization will do whatever it’s in business to do, how it will compete successfully, and how it will attract and satisfy its customers in order</a:t>
            </a:r>
            <a:r>
              <a:rPr lang="en-US" baseline="0" dirty="0" smtClean="0">
                <a:cs typeface="Arial" charset="0"/>
              </a:rPr>
              <a:t> </a:t>
            </a:r>
            <a:r>
              <a:rPr lang="en-US" dirty="0" smtClean="0">
                <a:cs typeface="Arial" charset="0"/>
              </a:rPr>
              <a:t>to achieve its goals. </a:t>
            </a:r>
          </a:p>
          <a:p>
            <a:pPr eaLnBrk="1" hangingPunct="1"/>
            <a:endParaRPr lang="en-US" dirty="0" smtClean="0">
              <a:cs typeface="Arial" charset="0"/>
            </a:endParaRPr>
          </a:p>
          <a:p>
            <a:pPr eaLnBrk="1" hangingPunct="1"/>
            <a:r>
              <a:rPr lang="en-US" dirty="0" smtClean="0">
                <a:cs typeface="Arial" charset="0"/>
              </a:rPr>
              <a:t>One term often used in strategic management is </a:t>
            </a:r>
            <a:r>
              <a:rPr lang="en-US" b="1" dirty="0" smtClean="0">
                <a:cs typeface="Arial" charset="0"/>
              </a:rPr>
              <a:t>business model</a:t>
            </a:r>
            <a:r>
              <a:rPr lang="en-US" dirty="0" smtClean="0">
                <a:cs typeface="Arial" charset="0"/>
              </a:rPr>
              <a:t>, which simply is how a company is going to make money. It focuses on two things: (1) whether customers will value what the company is providing and (2) whether the company can make any money doing that.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a business is able to continuously improve the quality and reliability of its products, it may have a competitive advantage that can’t be taken away.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design thinking means thinking in unusual ways about what the business is and how it’s doing what it’s in business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organizations are making substantial investments in social media because its use can provide a competitive advantage.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788359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important ideas in strategic management have come from the work of Michael Porter.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of his major contributions was explaining how managers can create a sustainable competitive advantage. An important part of doing this is an industry analysis, which is done using the five forces model.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any industry, five competitive forces dictate the rules of competition. Together, these five forces determine industry attractiveness and profitability, which managers assess using the five factors</a:t>
            </a:r>
            <a:r>
              <a:rPr lang="en-US" sz="1200" kern="1200" baseline="0" dirty="0" smtClean="0">
                <a:solidFill>
                  <a:schemeClr val="tx1"/>
                </a:solidFill>
                <a:effectLst/>
                <a:latin typeface="+mn-lt"/>
                <a:ea typeface="+mn-ea"/>
                <a:cs typeface="+mn-cs"/>
              </a:rPr>
              <a:t> listed.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56299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When an organization competes on the basis of having the lowest costs (costs or expenses, not prices) in its industry, it’s following a </a:t>
            </a:r>
            <a:r>
              <a:rPr lang="en-US" i="1" dirty="0" smtClean="0">
                <a:cs typeface="Arial" charset="0"/>
              </a:rPr>
              <a:t>cost leadership strategy</a:t>
            </a:r>
            <a:r>
              <a:rPr lang="en-US" dirty="0" smtClean="0">
                <a:cs typeface="Arial" charset="0"/>
              </a:rPr>
              <a:t>. A low-cost leader is highly efficient. Overhead is kept to a minimum, and the firm does everything it can to cut costs.</a:t>
            </a:r>
          </a:p>
          <a:p>
            <a:pPr eaLnBrk="1" hangingPunct="1"/>
            <a:endParaRPr lang="en-US" dirty="0" smtClean="0">
              <a:cs typeface="Arial" charset="0"/>
            </a:endParaRPr>
          </a:p>
          <a:p>
            <a:pPr eaLnBrk="1" hangingPunct="1"/>
            <a:r>
              <a:rPr lang="en-US" dirty="0" smtClean="0">
                <a:cs typeface="Arial" charset="0"/>
              </a:rPr>
              <a:t>A company that competes by offering unique products that are widely valued by customers is following a </a:t>
            </a:r>
            <a:r>
              <a:rPr lang="en-US" i="1" dirty="0" smtClean="0">
                <a:cs typeface="Arial" charset="0"/>
              </a:rPr>
              <a:t>differentiation strategy</a:t>
            </a:r>
            <a:r>
              <a:rPr lang="en-US" dirty="0" smtClean="0">
                <a:cs typeface="Arial" charset="0"/>
              </a:rPr>
              <a:t>. Product differences might come from exceptionally high quality, extraordinary service, innovative design, technological capability, or an unusually positive brand image. Practically any successful consumer product or service can be identified as an example of the differentiation strategy.</a:t>
            </a:r>
          </a:p>
          <a:p>
            <a:pPr eaLnBrk="1" hangingPunct="1"/>
            <a:endParaRPr lang="en-US" dirty="0" smtClean="0">
              <a:cs typeface="Arial" charset="0"/>
            </a:endParaRPr>
          </a:p>
          <a:p>
            <a:pPr eaLnBrk="1" hangingPunct="1"/>
            <a:r>
              <a:rPr lang="en-US" dirty="0" smtClean="0">
                <a:cs typeface="Arial" charset="0"/>
              </a:rPr>
              <a:t>Although these two competitive strategies are aimed at the broad market, the final type of competitive strategy—the </a:t>
            </a:r>
            <a:r>
              <a:rPr lang="en-US" i="1" dirty="0" smtClean="0">
                <a:cs typeface="Arial" charset="0"/>
              </a:rPr>
              <a:t>focus strategy</a:t>
            </a:r>
            <a:r>
              <a:rPr lang="en-US" dirty="0" smtClean="0">
                <a:cs typeface="Arial" charset="0"/>
              </a:rPr>
              <a:t>—involves a cost advantage (cost focus) or a differentiation advantage (differentiation focus) in a narrow segment or niche. Segments can be based on product variety, customer type, distribution channel, or geographical location.</a:t>
            </a:r>
          </a:p>
          <a:p>
            <a:pPr eaLnBrk="1" hangingPunct="1"/>
            <a:endParaRPr lang="en-US" dirty="0" smtClean="0">
              <a:cs typeface="Arial" charset="0"/>
            </a:endParaRPr>
          </a:p>
          <a:p>
            <a:pPr eaLnBrk="1" hangingPunct="1"/>
            <a:r>
              <a:rPr lang="en-US" dirty="0" smtClean="0">
                <a:cs typeface="Arial" charset="0"/>
              </a:rPr>
              <a:t>What happens if an organization can’t develop a cost or a differentiation advantage? Porter called that being </a:t>
            </a:r>
            <a:r>
              <a:rPr lang="en-US" i="1" dirty="0" smtClean="0">
                <a:cs typeface="Arial" charset="0"/>
              </a:rPr>
              <a:t>stuck in the middle </a:t>
            </a:r>
            <a:r>
              <a:rPr lang="en-US" dirty="0" smtClean="0">
                <a:cs typeface="Arial" charset="0"/>
              </a:rPr>
              <a:t>and warned that’s not a good place to be. An organization becomes stuck in the middle when its costs are too high to compete with the low-cost leader or when its products and services aren’t differentiated enough to compete with the differentiator. Getting unstuck means choosing which competitive advantage to pursue and then doing so by aligning resource, capabilities, and core competencies.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80507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don’t cover specific functional strategies in this book because you’ll cover them in other business courses you take.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531245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definition, top managers are ultimately responsible for every decision and action of every organizational employee. One important role that top managers play is that of strategic leader. Organizational researchers study leadership in relation to strategic management because an organization’s top managers must provide effective strategic leadership.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018205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How can top managers provide effective strategic leadership? Eight key dimensions have been identified. (See Exhibit 9-4.) These dimensions include determining the organization’s purpose or vision, exploiting and maintaining the organization’s core competencies, developing the organization’s human capital, creating and sustaining a strong organizational culture, creating and maintaining organizational relationships,</a:t>
            </a:r>
            <a:r>
              <a:rPr lang="en-US" baseline="0" dirty="0" smtClean="0">
                <a:cs typeface="Arial" charset="0"/>
              </a:rPr>
              <a:t> </a:t>
            </a:r>
            <a:r>
              <a:rPr lang="en-US" dirty="0" smtClean="0">
                <a:cs typeface="Arial" charset="0"/>
              </a:rPr>
              <a:t>reframing prevailing views by asking penetrating questions and questioning assumptions, emphasizing ethical organizational decisions and practices, and establishing appropriately balanced organizational controls. Each dimension encompasses an important part of the strategic management process.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J. P. Wallman, “Strategic Transactions and Managing the Future: A Druckerian Perspective,” </a:t>
            </a:r>
            <a:r>
              <a:rPr lang="en-US" sz="1200" i="1" kern="1200" dirty="0" smtClean="0">
                <a:solidFill>
                  <a:schemeClr val="tx1"/>
                </a:solidFill>
                <a:effectLst/>
                <a:latin typeface="+mn-lt"/>
                <a:ea typeface="+mn-ea"/>
                <a:cs typeface="+mn-cs"/>
              </a:rPr>
              <a:t>Management Decision</a:t>
            </a:r>
            <a:r>
              <a:rPr lang="en-US" sz="1200" kern="1200" dirty="0" smtClean="0">
                <a:solidFill>
                  <a:schemeClr val="tx1"/>
                </a:solidFill>
                <a:effectLst/>
                <a:latin typeface="+mn-lt"/>
                <a:ea typeface="+mn-ea"/>
                <a:cs typeface="+mn-cs"/>
              </a:rPr>
              <a:t>, vol. 48, no. 4, 2010, pp. 485–499; D. E. Zand, “Drucker’s Strategic Thinking Process: Three Key Techniques,” </a:t>
            </a:r>
            <a:r>
              <a:rPr lang="en-US" sz="1200" i="1" kern="1200" dirty="0" smtClean="0">
                <a:solidFill>
                  <a:schemeClr val="tx1"/>
                </a:solidFill>
                <a:effectLst/>
                <a:latin typeface="+mn-lt"/>
                <a:ea typeface="+mn-ea"/>
                <a:cs typeface="+mn-cs"/>
              </a:rPr>
              <a:t>Strategy &amp; Leadership</a:t>
            </a:r>
            <a:r>
              <a:rPr lang="en-US" sz="1200" kern="1200" dirty="0" smtClean="0">
                <a:solidFill>
                  <a:schemeClr val="tx1"/>
                </a:solidFill>
                <a:effectLst/>
                <a:latin typeface="+mn-lt"/>
                <a:ea typeface="+mn-ea"/>
                <a:cs typeface="+mn-cs"/>
              </a:rPr>
              <a:t>, vol. 38, no. 3, 2010, pp. 23–28; and R. D. Ireland and M. A. Hitt, “Achieving and Maintaining Strategic Competitiveness in the 21st Century: The Role of Strategic Leadership,” </a:t>
            </a:r>
            <a:r>
              <a:rPr lang="en-US" sz="1200" i="1" kern="1200" dirty="0" smtClean="0">
                <a:solidFill>
                  <a:schemeClr val="tx1"/>
                </a:solidFill>
                <a:effectLst/>
                <a:latin typeface="+mn-lt"/>
                <a:ea typeface="+mn-ea"/>
                <a:cs typeface="+mn-cs"/>
              </a:rPr>
              <a:t>Academy of Management Executive</a:t>
            </a:r>
            <a:r>
              <a:rPr lang="en-US" sz="1200" kern="1200" dirty="0" smtClean="0">
                <a:solidFill>
                  <a:schemeClr val="tx1"/>
                </a:solidFill>
                <a:effectLst/>
                <a:latin typeface="+mn-lt"/>
                <a:ea typeface="+mn-ea"/>
                <a:cs typeface="+mn-cs"/>
              </a:rPr>
              <a:t>, February 1999, pp. 43–57.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18375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Strategic flexibility</a:t>
            </a:r>
            <a:r>
              <a:rPr lang="en-US" dirty="0" smtClean="0">
                <a:cs typeface="Arial" charset="0"/>
              </a:rPr>
              <a:t> is the ability to recognize major external changes, to quickly commit resources, and to recognize when a strategic decision isn’t working. Given the highly uncertain environment that managers face today, strategic flexibility seems absolutely necessary!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56483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Y. L. Doz and M. Kosonen, “Embedding Strategic Agility: A Leadership Agenda for Accelerating Business Model Renewal,” </a:t>
            </a:r>
            <a:r>
              <a:rPr lang="en-US" sz="1200" i="1" kern="1200" dirty="0" smtClean="0">
                <a:solidFill>
                  <a:schemeClr val="tx1"/>
                </a:solidFill>
                <a:effectLst/>
                <a:latin typeface="+mn-lt"/>
                <a:ea typeface="+mn-ea"/>
                <a:cs typeface="+mn-cs"/>
              </a:rPr>
              <a:t>Long Range Planning</a:t>
            </a:r>
            <a:r>
              <a:rPr lang="en-US" sz="1200" kern="1200" dirty="0" smtClean="0">
                <a:solidFill>
                  <a:schemeClr val="tx1"/>
                </a:solidFill>
                <a:effectLst/>
                <a:latin typeface="+mn-lt"/>
                <a:ea typeface="+mn-ea"/>
                <a:cs typeface="+mn-cs"/>
              </a:rPr>
              <a:t>, April 2010, pp. 370–382; E. Lewis, D. Romanaggi, and A. Chapple, “Successfully Managing Change During Uncertain Times,” </a:t>
            </a:r>
            <a:r>
              <a:rPr lang="en-US" sz="1200" i="1" kern="1200" dirty="0" smtClean="0">
                <a:solidFill>
                  <a:schemeClr val="tx1"/>
                </a:solidFill>
                <a:effectLst/>
                <a:latin typeface="+mn-lt"/>
                <a:ea typeface="+mn-ea"/>
                <a:cs typeface="+mn-cs"/>
              </a:rPr>
              <a:t>Strategic HR Review</a:t>
            </a:r>
            <a:r>
              <a:rPr lang="en-US" sz="1200" kern="1200" dirty="0" smtClean="0">
                <a:solidFill>
                  <a:schemeClr val="tx1"/>
                </a:solidFill>
                <a:effectLst/>
                <a:latin typeface="+mn-lt"/>
                <a:ea typeface="+mn-ea"/>
                <a:cs typeface="+mn-cs"/>
              </a:rPr>
              <a:t>, vol. 9, no. 2, 2010, pp. 12–18; and K. Shimizu and M. Hitt, “Strategic Flexibility: Organizational Preparedness to Reverse Ineffective Strategic Decisions,” </a:t>
            </a:r>
            <a:r>
              <a:rPr lang="en-US" sz="1200" i="1" kern="1200" dirty="0" smtClean="0">
                <a:solidFill>
                  <a:schemeClr val="tx1"/>
                </a:solidFill>
                <a:effectLst/>
                <a:latin typeface="+mn-lt"/>
                <a:ea typeface="+mn-ea"/>
                <a:cs typeface="+mn-cs"/>
              </a:rPr>
              <a:t>Academy of Management Executive</a:t>
            </a:r>
            <a:r>
              <a:rPr lang="en-US" sz="1200" kern="1200" dirty="0" smtClean="0">
                <a:solidFill>
                  <a:schemeClr val="tx1"/>
                </a:solidFill>
                <a:effectLst/>
                <a:latin typeface="+mn-lt"/>
                <a:ea typeface="+mn-ea"/>
                <a:cs typeface="+mn-cs"/>
              </a:rPr>
              <a:t>, November 2004, pp. 44–59.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105093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Managers use e-business strategies to develop a sustainable competitive advantage. Cost leaders can use e-business to lower costs in</a:t>
            </a:r>
            <a:r>
              <a:rPr lang="en-US" baseline="0" dirty="0" smtClean="0">
                <a:cs typeface="Arial" charset="0"/>
              </a:rPr>
              <a:t> </a:t>
            </a:r>
            <a:r>
              <a:rPr lang="en-US" dirty="0" smtClean="0">
                <a:cs typeface="Arial" charset="0"/>
              </a:rPr>
              <a:t>a variety of ways. For instance, it might use online bidding and order processing to eliminate the need for sales calls and to decrease sales force expenses; it could use Web-based inventory control systems that reduce storage costs; or it might use online testing and evaluation of job applicants. A differentiator needs to offer products or services that customers perceive and value as unique. For instance, a business might use Internet-based knowledge systems to shorten customer response times, provide rapid online responses to service requests, or automate purchasing and payment systems so that customers have detailed status reports and purchasing histories. Finally, because the focuser targets a narrow market segment with customized products, it might provide chat rooms or discussion boards for customers to interact with</a:t>
            </a:r>
            <a:r>
              <a:rPr lang="en-US" baseline="0" dirty="0" smtClean="0">
                <a:cs typeface="Arial" charset="0"/>
              </a:rPr>
              <a:t> </a:t>
            </a:r>
            <a:r>
              <a:rPr lang="en-US" dirty="0" smtClean="0">
                <a:cs typeface="Arial" charset="0"/>
              </a:rPr>
              <a:t>others who have common interests, design niche Web sites that target</a:t>
            </a:r>
            <a:r>
              <a:rPr lang="en-US" sz="1200" kern="1200" dirty="0" smtClean="0">
                <a:solidFill>
                  <a:schemeClr val="tx1"/>
                </a:solidFill>
                <a:latin typeface="+mn-lt"/>
                <a:ea typeface="+mn-ea"/>
                <a:cs typeface="+mn-cs"/>
              </a:rPr>
              <a:t>-</a:t>
            </a:r>
            <a:r>
              <a:rPr lang="en-US" dirty="0" smtClean="0">
                <a:cs typeface="Arial" charset="0"/>
              </a:rPr>
              <a:t>specific groups with specific interests, or use Web sites to perform standardized office</a:t>
            </a:r>
            <a:r>
              <a:rPr lang="en-US" baseline="0" dirty="0" smtClean="0">
                <a:cs typeface="Arial" charset="0"/>
              </a:rPr>
              <a:t> </a:t>
            </a:r>
            <a:r>
              <a:rPr lang="en-US" dirty="0" smtClean="0">
                <a:cs typeface="Arial" charset="0"/>
              </a:rPr>
              <a:t>functions such as payroll or budgeting.</a:t>
            </a:r>
          </a:p>
          <a:p>
            <a:pPr eaLnBrk="1" hangingPunct="1"/>
            <a:endParaRPr lang="en-US" dirty="0" smtClean="0">
              <a:cs typeface="Arial" charset="0"/>
            </a:endParaRPr>
          </a:p>
          <a:p>
            <a:pPr eaLnBrk="1" hangingPunct="1"/>
            <a:r>
              <a:rPr lang="en-US" dirty="0" smtClean="0">
                <a:cs typeface="Arial" charset="0"/>
              </a:rPr>
              <a:t>Having an effective customer communication system is an important customer service strategy. Managers should know what’s going on with customers. They need to find out what customers liked and didn’t like about their purchase encounter—from their interactions with employees to their experience with the actual product or service. It’s also important to let customers know if something is going on with the company that might affect future purchase decisions. Finally, an organization’s culture is important to providing excellent customer service. This typically requires that employees be trained to provide exceptional customer service.</a:t>
            </a:r>
          </a:p>
          <a:p>
            <a:pPr eaLnBrk="1" hangingPunct="1"/>
            <a:endParaRPr lang="en-US" dirty="0" smtClean="0">
              <a:cs typeface="Arial" charset="0"/>
            </a:endParaRPr>
          </a:p>
          <a:p>
            <a:pPr eaLnBrk="1" hangingPunct="1"/>
            <a:r>
              <a:rPr lang="en-US" dirty="0" smtClean="0">
                <a:cs typeface="Arial" charset="0"/>
              </a:rPr>
              <a:t>Innovation strategies aren’t necessarily focused on just the radical, breakthrough products. They can include applying existing technology to</a:t>
            </a:r>
            <a:r>
              <a:rPr lang="en-US" baseline="0" dirty="0" smtClean="0">
                <a:cs typeface="Arial" charset="0"/>
              </a:rPr>
              <a:t> </a:t>
            </a:r>
            <a:r>
              <a:rPr lang="en-US" dirty="0" smtClean="0">
                <a:cs typeface="Arial" charset="0"/>
              </a:rPr>
              <a:t>new uses. And organizations have successfully used both approaches. What types of innovation strategies do organizations need in today’s environment? Those strategies should reflect their innovation philosophy, which is shaped by two strategic decisions: innovation emphasis and innovation timing.</a:t>
            </a:r>
          </a:p>
          <a:p>
            <a:pPr eaLnBrk="1" hangingPunct="1"/>
            <a:endParaRPr lang="en-US" dirty="0" smtClean="0">
              <a:cs typeface="Arial" charset="0"/>
            </a:endParaRPr>
          </a:p>
          <a:p>
            <a:pPr eaLnBrk="1" hangingPunct="1"/>
            <a:r>
              <a:rPr lang="en-US" dirty="0" smtClean="0">
                <a:cs typeface="Arial" charset="0"/>
              </a:rPr>
              <a:t>An organization that’s first to bring a product innovation to the market or to use a new process innovation is called a </a:t>
            </a:r>
            <a:r>
              <a:rPr lang="en-US" b="1" dirty="0" smtClean="0">
                <a:cs typeface="Arial" charset="0"/>
              </a:rPr>
              <a:t>first mover</a:t>
            </a:r>
            <a:r>
              <a:rPr lang="en-US" dirty="0" smtClean="0">
                <a:cs typeface="Arial" charset="0"/>
              </a:rPr>
              <a:t>. Being a first mover has certain strategic advantages and disadvantages as shown in Exhibit 9-6.</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588935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An organization that’s first to bring a product innovation to the market or to use a new process innovation is called a </a:t>
            </a:r>
            <a:r>
              <a:rPr lang="en-US" b="1" dirty="0" smtClean="0">
                <a:cs typeface="Arial" charset="0"/>
              </a:rPr>
              <a:t>first mover</a:t>
            </a:r>
            <a:r>
              <a:rPr lang="en-US" dirty="0" smtClean="0">
                <a:cs typeface="Arial" charset="0"/>
              </a:rPr>
              <a:t>. Being a first mover has certain strategic advantages and disadvantages as shown in Exhibit 9-6.</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17731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Why is strategic management so important? There are three reasons. The most significant one is that it can make a difference in how well an organization performs. In other words, it appears that organizations that use strategic management do have higher levels of performance. And that fact makes it pretty important for managers.</a:t>
            </a:r>
          </a:p>
          <a:p>
            <a:pPr eaLnBrk="1" hangingPunct="1"/>
            <a:endParaRPr lang="en-US" dirty="0" smtClean="0">
              <a:cs typeface="Arial" charset="0"/>
            </a:endParaRPr>
          </a:p>
          <a:p>
            <a:pPr eaLnBrk="1" hangingPunct="1"/>
            <a:r>
              <a:rPr lang="en-US" dirty="0" smtClean="0">
                <a:cs typeface="Arial" charset="0"/>
              </a:rPr>
              <a:t>Another reason it’s important has to do with the fact that managers in organizations of all types and sizes face continually changing situations. They cope with this uncertainty by using the strategic management process to examine relevant factors and decide what actions to take.</a:t>
            </a:r>
          </a:p>
          <a:p>
            <a:pPr eaLnBrk="1" hangingPunct="1"/>
            <a:endParaRPr lang="en-US" dirty="0" smtClean="0">
              <a:cs typeface="Arial" charset="0"/>
            </a:endParaRPr>
          </a:p>
          <a:p>
            <a:pPr eaLnBrk="1" hangingPunct="1"/>
            <a:r>
              <a:rPr lang="en-US" dirty="0" smtClean="0">
                <a:cs typeface="Arial" charset="0"/>
              </a:rPr>
              <a:t>Finally, strategic management is important because organizations are complex and diverse. Each part needs to work together toward achieving the organization’s goals; strategic management helps do this.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49327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Strategic management is what managers do to develop the organization’s strategies. Strategies are the plans for how the organization will do whatever it’s in business to do, how it will compete successfully, and how it will attract and satisfy its customers in order to achieve its goals. A business model is how a company is going to make money. Strategic management is important for three reasons. First, it makes a difference in how well organizations perform. Second, it’s important for helping managers cope with continually changing situations. Finally, strategic management helps coordinate and focus employee e orts on what’s important.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six steps in the strategic management process encompass strategy planning, implementation, and evaluation. These steps include the following: (1) identify the current mission, goals, and strategies; (2) do an external analysis; (3) do an internal analysis (steps 2 and 3 collectively are known as SWOT analysis); (4) formulate strategies; (5) implement strategies; and (6) evaluate strategies. Strengths are any activities the organization does well or its unique resources. Weaknesses are activities the organization doesn’t do well or resources it needs. Opportunities are positive trends in the external environment. Threats are negative trends.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273204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growth strategy is when an organization expands the number of markets served or products offered, either through current or new businesses. The types of growth strategies include concentration, vertical integration (backward and forward), horizontal integration, and diversification (related and unrelated). A stability strategy is when an organization makes no significant changes in what it’s doing. Both </a:t>
            </a:r>
            <a:r>
              <a:rPr lang="en-US" sz="1200" kern="1200" smtClean="0">
                <a:solidFill>
                  <a:schemeClr val="tx1"/>
                </a:solidFill>
                <a:effectLst/>
                <a:latin typeface="+mn-lt"/>
                <a:ea typeface="+mn-ea"/>
                <a:cs typeface="+mn-cs"/>
              </a:rPr>
              <a:t>renewal strategies—retrenchment </a:t>
            </a:r>
            <a:r>
              <a:rPr lang="en-US" sz="1200" kern="1200" dirty="0" smtClean="0">
                <a:solidFill>
                  <a:schemeClr val="tx1"/>
                </a:solidFill>
                <a:effectLst/>
                <a:latin typeface="+mn-lt"/>
                <a:ea typeface="+mn-ea"/>
                <a:cs typeface="+mn-cs"/>
              </a:rPr>
              <a:t>and turnaround—address organizational weaknesses leading to performance declines. The BCG matrix is a way to analyze a company’s portfolio of businesses by looking at a business’s market share and its industry’s anticipated growth rate. The four categories of the BCG matrix are cash cows, stars, question marks, and dogs.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organization’s competitive advantage is what sets it apart, its distinctive edge. A company’s competitive advantage becomes the basis for choosing an appropriate competitive strategy. Porter’s five forces model assesses the five competitive forces that dictate the rules of competition in an industry: threat of new entrants, threat of substitutes, bargaining power of buyers, bargaining power of suppliers, and current rivalry. Porter’s three competitive strategies are as follows: cost leadership (competing on the basis of having the lowest costs in the industry), differentiation (competing on the basis of having unique products that are widely valued by customers), and focus (competing in a narrow segment with either a cost advantage or a differentiation advantage).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Managers face three current strategic management issues: strategic leadership, strategic flexibility, and important types of strategies for today’s environment. Strategic leadership is the ability to anticipate, envision, maintain flexibility, think strategically, and work with others in the organization to initiate changes that will create a viable and valuable future for the organization and includes eight key dimensions. Strategic flexibility—that is, the ability to recognize major external environmental changes, to quickly commit resources, and to recognize when a strategic decision isn’t working—is important because managers often face highly uncertain environments. Managers can use e-business strategies to reduce costs, to differentiate their firm’s products and services, to target (focus on) specific customer groups, or to lower costs by standardizing certain office functions. Another important e-business strategy is the clicks-and-bricks strategy, which combines online and traditional, stand- alone locations. Strategies managers can use to become more customer oriented include giving customers what they want, communicating effectively with them, and having a culture that emphasizes customer service. Strategies managers can use to become more innovative include deciding their organization’s innovation emphasis (basic scientific research, product development, or process development) and its innovation timing ( first mover or follower).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Although the first four steps describe the planning that must take place, implementation and evaluation are just as important! Even the best strategies can fail if management doesn’t implement or evaluate them properly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79916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Every organization needs a </a:t>
            </a:r>
            <a:r>
              <a:rPr lang="en-US" sz="1200" b="1" kern="1200" dirty="0" smtClean="0">
                <a:solidFill>
                  <a:schemeClr val="tx1"/>
                </a:solidFill>
                <a:effectLst/>
                <a:latin typeface="+mn-lt"/>
                <a:ea typeface="+mn-ea"/>
                <a:cs typeface="+mn-cs"/>
              </a:rPr>
              <a:t>mission</a:t>
            </a:r>
            <a:r>
              <a:rPr lang="en-US" sz="1200" kern="1200" dirty="0" smtClean="0">
                <a:solidFill>
                  <a:schemeClr val="tx1"/>
                </a:solidFill>
                <a:effectLst/>
                <a:latin typeface="+mn-lt"/>
                <a:ea typeface="+mn-ea"/>
                <a:cs typeface="+mn-cs"/>
              </a:rPr>
              <a:t>—a statement of its purpose. Defining the mission forces managers to identify what it’s in business to do. But sometimes that mission statement can be too limiting.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72160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a mission statement include? Exhibit 9-2 describes some typical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R. R. </a:t>
            </a:r>
            <a:r>
              <a:rPr lang="en-US" sz="1200" kern="1200" dirty="0" err="1" smtClean="0">
                <a:solidFill>
                  <a:schemeClr val="tx1"/>
                </a:solidFill>
                <a:effectLst/>
                <a:latin typeface="+mn-lt"/>
                <a:ea typeface="+mn-ea"/>
                <a:cs typeface="+mn-cs"/>
              </a:rPr>
              <a:t>Davic</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Strategic Management</a:t>
            </a:r>
            <a:r>
              <a:rPr lang="en-US" sz="1200" kern="1200" dirty="0" smtClean="0">
                <a:solidFill>
                  <a:schemeClr val="tx1"/>
                </a:solidFill>
                <a:effectLst/>
                <a:latin typeface="+mn-lt"/>
                <a:ea typeface="+mn-ea"/>
                <a:cs typeface="+mn-cs"/>
              </a:rPr>
              <a:t>, 13th ed. (Upper Saddle River, NJ: Pearson Education, Inc., 2011.)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100525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Analyzing that environment is a critical step in the strategic management process. Managers do an external analysis so they know, for instance, what the competition is doing, what pending legislation might affect the organization, or what the labor supply is like in locations where it operates. In an external analysis, managers should examine the economic, demographic, political/legal, sociocultural, technological, and global components to see the trends and changes.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Once they’ve analyzed the environment, managers need to pinpoint opportunities that the organization can exploit and threats that it must counteract or buffer against. </a:t>
            </a:r>
            <a:r>
              <a:rPr lang="en-US" sz="1200" b="1" kern="1200" dirty="0" smtClean="0">
                <a:solidFill>
                  <a:schemeClr val="tx1"/>
                </a:solidFill>
                <a:effectLst/>
                <a:latin typeface="+mn-lt"/>
                <a:ea typeface="+mn-ea"/>
                <a:cs typeface="+mn-cs"/>
              </a:rPr>
              <a:t>Opportunities </a:t>
            </a:r>
            <a:r>
              <a:rPr lang="en-US" sz="1200" kern="1200" dirty="0" smtClean="0">
                <a:solidFill>
                  <a:schemeClr val="tx1"/>
                </a:solidFill>
                <a:effectLst/>
                <a:latin typeface="+mn-lt"/>
                <a:ea typeface="+mn-ea"/>
                <a:cs typeface="+mn-cs"/>
              </a:rPr>
              <a:t>are positive trends in the external environment; </a:t>
            </a:r>
            <a:r>
              <a:rPr lang="en-US" sz="1200" b="1" kern="1200" dirty="0" smtClean="0">
                <a:solidFill>
                  <a:schemeClr val="tx1"/>
                </a:solidFill>
                <a:effectLst/>
                <a:latin typeface="+mn-lt"/>
                <a:ea typeface="+mn-ea"/>
                <a:cs typeface="+mn-cs"/>
              </a:rPr>
              <a:t>threats </a:t>
            </a:r>
            <a:r>
              <a:rPr lang="en-US" sz="1200" kern="1200" dirty="0" smtClean="0">
                <a:solidFill>
                  <a:schemeClr val="tx1"/>
                </a:solidFill>
                <a:effectLst/>
                <a:latin typeface="+mn-lt"/>
                <a:ea typeface="+mn-ea"/>
                <a:cs typeface="+mn-cs"/>
              </a:rPr>
              <a:t>are negative trends. </a:t>
            </a:r>
            <a:endParaRPr lang="en-US" dirty="0" smtClean="0">
              <a:effectLst/>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64314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move to the internal analysis, which provides important information about an organization’s specific resources and capabilities. An organization’s </a:t>
            </a:r>
            <a:r>
              <a:rPr lang="en-US" sz="1200" b="1" kern="1200" dirty="0" smtClean="0">
                <a:solidFill>
                  <a:schemeClr val="tx1"/>
                </a:solidFill>
                <a:effectLst/>
                <a:latin typeface="+mn-lt"/>
                <a:ea typeface="+mn-ea"/>
                <a:cs typeface="+mn-cs"/>
              </a:rPr>
              <a:t>resources </a:t>
            </a:r>
            <a:r>
              <a:rPr lang="en-US" sz="1200" kern="1200" dirty="0" smtClean="0">
                <a:solidFill>
                  <a:schemeClr val="tx1"/>
                </a:solidFill>
                <a:effectLst/>
                <a:latin typeface="+mn-lt"/>
                <a:ea typeface="+mn-ea"/>
                <a:cs typeface="+mn-cs"/>
              </a:rPr>
              <a:t>are its assets—financial, physical, human, and intangible—that it uses to develop, manufacture, and deliver products to its customers. They’re “what” the organization has. On the other hand, its </a:t>
            </a:r>
            <a:r>
              <a:rPr lang="en-US" sz="1200" b="1" kern="1200" dirty="0" smtClean="0">
                <a:solidFill>
                  <a:schemeClr val="tx1"/>
                </a:solidFill>
                <a:effectLst/>
                <a:latin typeface="+mn-lt"/>
                <a:ea typeface="+mn-ea"/>
                <a:cs typeface="+mn-cs"/>
              </a:rPr>
              <a:t>capabilities </a:t>
            </a:r>
            <a:r>
              <a:rPr lang="en-US" sz="1200" kern="1200" dirty="0" smtClean="0">
                <a:solidFill>
                  <a:schemeClr val="tx1"/>
                </a:solidFill>
                <a:effectLst/>
                <a:latin typeface="+mn-lt"/>
                <a:ea typeface="+mn-ea"/>
                <a:cs typeface="+mn-cs"/>
              </a:rPr>
              <a:t>are its skills and abilities in doing the work activities needed in its business—“how” it does its work. The major value-creating capabilities of the organization are known as its </a:t>
            </a:r>
            <a:r>
              <a:rPr lang="en-US" sz="1200" b="1" kern="1200" dirty="0" smtClean="0">
                <a:solidFill>
                  <a:schemeClr val="tx1"/>
                </a:solidFill>
                <a:effectLst/>
                <a:latin typeface="+mn-lt"/>
                <a:ea typeface="+mn-ea"/>
                <a:cs typeface="+mn-cs"/>
              </a:rPr>
              <a:t>core competencies</a:t>
            </a:r>
            <a:r>
              <a:rPr lang="en-US" sz="1200" kern="1200" dirty="0" smtClean="0">
                <a:solidFill>
                  <a:schemeClr val="tx1"/>
                </a:solidFill>
                <a:effectLst/>
                <a:latin typeface="+mn-lt"/>
                <a:ea typeface="+mn-ea"/>
                <a:cs typeface="+mn-cs"/>
              </a:rPr>
              <a:t>. Both resources and core competencies determine the organization’s competitive weapons.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10163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completing an internal analysis, managers should be able to identify organizational strengths and weaknesses. Any activities the organization does well or any unique resources that it has are called </a:t>
            </a:r>
            <a:r>
              <a:rPr lang="en-US" sz="1200" b="1" kern="1200" dirty="0" smtClean="0">
                <a:solidFill>
                  <a:schemeClr val="tx1"/>
                </a:solidFill>
                <a:effectLst/>
                <a:latin typeface="+mn-lt"/>
                <a:ea typeface="+mn-ea"/>
                <a:cs typeface="+mn-cs"/>
              </a:rPr>
              <a:t>strengths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Weaknesses </a:t>
            </a:r>
            <a:r>
              <a:rPr lang="en-US" sz="1200" kern="1200" dirty="0" smtClean="0">
                <a:solidFill>
                  <a:schemeClr val="tx1"/>
                </a:solidFill>
                <a:effectLst/>
                <a:latin typeface="+mn-lt"/>
                <a:ea typeface="+mn-ea"/>
                <a:cs typeface="+mn-cs"/>
              </a:rPr>
              <a:t>are activities the organization doesn’t do well or resources it needs but doesn’t possess.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combined external and internal analyses are called the </a:t>
            </a:r>
            <a:r>
              <a:rPr lang="en-US" sz="1200" b="1" kern="1200" dirty="0" smtClean="0">
                <a:solidFill>
                  <a:schemeClr val="tx1"/>
                </a:solidFill>
                <a:effectLst/>
                <a:latin typeface="+mn-lt"/>
                <a:ea typeface="+mn-ea"/>
                <a:cs typeface="+mn-cs"/>
              </a:rPr>
              <a:t>SWOT analysis</a:t>
            </a:r>
            <a:r>
              <a:rPr lang="en-US" sz="1200" kern="1200" dirty="0" smtClean="0">
                <a:solidFill>
                  <a:schemeClr val="tx1"/>
                </a:solidFill>
                <a:effectLst/>
                <a:latin typeface="+mn-lt"/>
                <a:ea typeface="+mn-ea"/>
                <a:cs typeface="+mn-cs"/>
              </a:rPr>
              <a:t>, an analysis of the organization’s </a:t>
            </a:r>
            <a:r>
              <a:rPr lang="en-US" sz="1200" i="1" kern="1200" dirty="0"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trengths, </a:t>
            </a:r>
            <a:r>
              <a:rPr lang="en-US" sz="1200" i="1" kern="1200" dirty="0" smtClean="0">
                <a:solidFill>
                  <a:schemeClr val="tx1"/>
                </a:solidFill>
                <a:effectLst/>
                <a:latin typeface="+mn-lt"/>
                <a:ea typeface="+mn-ea"/>
                <a:cs typeface="+mn-cs"/>
              </a:rPr>
              <a:t>w</a:t>
            </a:r>
            <a:r>
              <a:rPr lang="en-US" sz="1200" kern="1200" dirty="0" smtClean="0">
                <a:solidFill>
                  <a:schemeClr val="tx1"/>
                </a:solidFill>
                <a:effectLst/>
                <a:latin typeface="+mn-lt"/>
                <a:ea typeface="+mn-ea"/>
                <a:cs typeface="+mn-cs"/>
              </a:rPr>
              <a:t>eaknesses, </a:t>
            </a:r>
            <a:r>
              <a:rPr lang="en-US" sz="1200" i="1" kern="1200" dirty="0" smtClean="0">
                <a:solidFill>
                  <a:schemeClr val="tx1"/>
                </a:solidFill>
                <a:effectLst/>
                <a:latin typeface="+mn-lt"/>
                <a:ea typeface="+mn-ea"/>
                <a:cs typeface="+mn-cs"/>
              </a:rPr>
              <a:t>o</a:t>
            </a:r>
            <a:r>
              <a:rPr lang="en-US" sz="1200" kern="1200" dirty="0" smtClean="0">
                <a:solidFill>
                  <a:schemeClr val="tx1"/>
                </a:solidFill>
                <a:effectLst/>
                <a:latin typeface="+mn-lt"/>
                <a:ea typeface="+mn-ea"/>
                <a:cs typeface="+mn-cs"/>
              </a:rPr>
              <a:t>pportunities, and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hreats. After completing the SWOT analysis, managers are ready to formulate appropriate strategies—that is, strategies that (1) exploit an organization’s strengths and external opportunities, (2) buffer or protect the organization from external threats, or (3) correct critical weaknesses.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326702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4/10/2025</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4/10/2025</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4/10/2025</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9590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4/10/2025</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4/10/2025</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4/10/2025</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a:xfrm>
            <a:off x="457200" y="259080"/>
            <a:ext cx="8305800" cy="1053572"/>
          </a:xfrm>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4/10/2025</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4/10/2025</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4/10/2025</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4/10/2025</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4/10/2025</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9</a:t>
            </a:r>
          </a:p>
        </p:txBody>
      </p:sp>
      <p:sp>
        <p:nvSpPr>
          <p:cNvPr id="4" name="Text Placeholder 3"/>
          <p:cNvSpPr>
            <a:spLocks noGrp="1"/>
          </p:cNvSpPr>
          <p:nvPr>
            <p:ph type="body" sz="quarter" idx="15"/>
          </p:nvPr>
        </p:nvSpPr>
        <p:spPr/>
        <p:txBody>
          <a:bodyPr/>
          <a:lstStyle/>
          <a:p>
            <a:r>
              <a:rPr lang="en-US" dirty="0"/>
              <a:t>Making </a:t>
            </a:r>
            <a:r>
              <a:rPr lang="en-US" dirty="0" smtClean="0"/>
              <a:t>Decisions</a:t>
            </a:r>
            <a:endParaRPr lang="en-US" dirty="0"/>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615609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Doing an Internal Analysis</a:t>
            </a:r>
            <a:endParaRPr lang="en-US" dirty="0"/>
          </a:p>
        </p:txBody>
      </p:sp>
      <p:sp>
        <p:nvSpPr>
          <p:cNvPr id="3" name="Content Placeholder 2"/>
          <p:cNvSpPr>
            <a:spLocks noGrp="1"/>
          </p:cNvSpPr>
          <p:nvPr>
            <p:ph idx="1"/>
          </p:nvPr>
        </p:nvSpPr>
        <p:spPr/>
        <p:txBody>
          <a:bodyPr/>
          <a:lstStyle/>
          <a:p>
            <a:r>
              <a:rPr lang="en-US" sz="2800" b="1" dirty="0" smtClean="0"/>
              <a:t>Resources: </a:t>
            </a:r>
            <a:r>
              <a:rPr lang="en-US" sz="2800" dirty="0" smtClean="0"/>
              <a:t>an </a:t>
            </a:r>
            <a:r>
              <a:rPr lang="en-US" sz="2800" dirty="0"/>
              <a:t>organization’s assets that are used to develop, manufacture, and deliver products to its </a:t>
            </a:r>
            <a:r>
              <a:rPr lang="en-US" sz="2800" dirty="0" smtClean="0"/>
              <a:t>customers- financial, human and intangible</a:t>
            </a:r>
            <a:endParaRPr lang="en-US" sz="2800" dirty="0"/>
          </a:p>
          <a:p>
            <a:r>
              <a:rPr lang="en-US" sz="2800" b="1" dirty="0" smtClean="0"/>
              <a:t>Capabilities</a:t>
            </a:r>
            <a:r>
              <a:rPr lang="en-US" sz="2800" dirty="0" smtClean="0"/>
              <a:t>: an </a:t>
            </a:r>
            <a:r>
              <a:rPr lang="en-US" sz="2800" dirty="0"/>
              <a:t>organization’s skills and abilities in doing the work activities needed in its </a:t>
            </a:r>
            <a:r>
              <a:rPr lang="en-US" sz="2800" dirty="0" smtClean="0"/>
              <a:t>business</a:t>
            </a:r>
          </a:p>
          <a:p>
            <a:r>
              <a:rPr lang="en-US" sz="2800" b="1" dirty="0"/>
              <a:t>Core </a:t>
            </a:r>
            <a:r>
              <a:rPr lang="en-US" sz="2800" b="1" dirty="0" smtClean="0"/>
              <a:t>competencies:</a:t>
            </a:r>
            <a:r>
              <a:rPr lang="en-US" sz="2800" dirty="0" smtClean="0"/>
              <a:t> </a:t>
            </a:r>
            <a:r>
              <a:rPr lang="en-US" sz="2800" dirty="0"/>
              <a:t>t</a:t>
            </a:r>
            <a:r>
              <a:rPr lang="en-US" sz="2800" dirty="0" smtClean="0"/>
              <a:t>he </a:t>
            </a:r>
            <a:r>
              <a:rPr lang="en-US" sz="2800" dirty="0"/>
              <a:t>organization’s major value- creating capabilities that determine its competitive </a:t>
            </a:r>
            <a:r>
              <a:rPr lang="en-US" sz="2800" dirty="0" smtClean="0"/>
              <a:t>weapons</a:t>
            </a:r>
          </a:p>
        </p:txBody>
      </p:sp>
    </p:spTree>
    <p:extLst>
      <p:ext uri="{BB962C8B-B14F-4D97-AF65-F5344CB8AC3E}">
        <p14:creationId xmlns:p14="http://schemas.microsoft.com/office/powerpoint/2010/main" val="124866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sp>
        <p:nvSpPr>
          <p:cNvPr id="3" name="Content Placeholder 2"/>
          <p:cNvSpPr>
            <a:spLocks noGrp="1"/>
          </p:cNvSpPr>
          <p:nvPr>
            <p:ph idx="1"/>
          </p:nvPr>
        </p:nvSpPr>
        <p:spPr/>
        <p:txBody>
          <a:bodyPr/>
          <a:lstStyle/>
          <a:p>
            <a:r>
              <a:rPr lang="en-US" sz="2800" b="1" dirty="0" smtClean="0"/>
              <a:t>Strengths: </a:t>
            </a:r>
            <a:r>
              <a:rPr lang="en-US" sz="2800" dirty="0" smtClean="0"/>
              <a:t>any </a:t>
            </a:r>
            <a:r>
              <a:rPr lang="en-US" sz="2800" dirty="0"/>
              <a:t>activities the organization does well or its unique </a:t>
            </a:r>
            <a:r>
              <a:rPr lang="en-US" sz="2800" dirty="0" smtClean="0"/>
              <a:t>resources</a:t>
            </a:r>
            <a:endParaRPr lang="en-US" sz="2800" dirty="0"/>
          </a:p>
          <a:p>
            <a:r>
              <a:rPr lang="en-US" sz="2800" b="1" dirty="0" smtClean="0"/>
              <a:t>Weaknesses</a:t>
            </a:r>
            <a:r>
              <a:rPr lang="en-US" sz="2800" dirty="0" smtClean="0"/>
              <a:t>: activities </a:t>
            </a:r>
            <a:r>
              <a:rPr lang="en-US" sz="2800" dirty="0"/>
              <a:t>the organization does not do well or resources it needs but does not </a:t>
            </a:r>
            <a:r>
              <a:rPr lang="en-US" sz="2800" dirty="0" smtClean="0"/>
              <a:t>possess</a:t>
            </a:r>
          </a:p>
          <a:p>
            <a:r>
              <a:rPr lang="en-US" sz="2800" b="1" dirty="0" smtClean="0"/>
              <a:t>SWOT analysis: </a:t>
            </a:r>
            <a:r>
              <a:rPr lang="en-US" sz="2800" dirty="0" smtClean="0"/>
              <a:t>an </a:t>
            </a:r>
            <a:r>
              <a:rPr lang="en-US" sz="2800" dirty="0"/>
              <a:t>analysis of the organization’s strengths, weaknesses, opportunities, and </a:t>
            </a:r>
            <a:r>
              <a:rPr lang="en-US" sz="2800" dirty="0" smtClean="0"/>
              <a:t>threats</a:t>
            </a:r>
          </a:p>
        </p:txBody>
      </p:sp>
    </p:spTree>
    <p:extLst>
      <p:ext uri="{BB962C8B-B14F-4D97-AF65-F5344CB8AC3E}">
        <p14:creationId xmlns:p14="http://schemas.microsoft.com/office/powerpoint/2010/main" val="82127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t>
            </a:r>
            <a:r>
              <a:rPr lang="en-US" sz="3600" dirty="0" smtClean="0"/>
              <a:t>Formulating Strategies</a:t>
            </a:r>
            <a:endParaRPr lang="en-US" dirty="0"/>
          </a:p>
        </p:txBody>
      </p:sp>
      <p:sp>
        <p:nvSpPr>
          <p:cNvPr id="3" name="Content Placeholder 2"/>
          <p:cNvSpPr>
            <a:spLocks noGrp="1"/>
          </p:cNvSpPr>
          <p:nvPr>
            <p:ph idx="1"/>
          </p:nvPr>
        </p:nvSpPr>
        <p:spPr/>
        <p:txBody>
          <a:bodyPr/>
          <a:lstStyle/>
          <a:p>
            <a:r>
              <a:rPr lang="en-US" sz="2800" dirty="0" smtClean="0"/>
              <a:t>Three main types of strategies managers will formulate:</a:t>
            </a:r>
          </a:p>
          <a:p>
            <a:pPr lvl="1"/>
            <a:r>
              <a:rPr lang="en-US" sz="2800" dirty="0" smtClean="0"/>
              <a:t>Corporate</a:t>
            </a:r>
          </a:p>
          <a:p>
            <a:pPr lvl="1"/>
            <a:r>
              <a:rPr lang="en-US" sz="2800" dirty="0" smtClean="0"/>
              <a:t>Competitive</a:t>
            </a:r>
          </a:p>
          <a:p>
            <a:pPr lvl="1"/>
            <a:r>
              <a:rPr lang="en-US" sz="2800" dirty="0" smtClean="0"/>
              <a:t>Functional</a:t>
            </a:r>
          </a:p>
        </p:txBody>
      </p:sp>
    </p:spTree>
    <p:extLst>
      <p:ext uri="{BB962C8B-B14F-4D97-AF65-F5344CB8AC3E}">
        <p14:creationId xmlns:p14="http://schemas.microsoft.com/office/powerpoint/2010/main" val="68514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5: </a:t>
            </a:r>
            <a:r>
              <a:rPr lang="en-US" sz="3600" smtClean="0"/>
              <a:t>Implementing Strategies</a:t>
            </a:r>
            <a:endParaRPr lang="en-US" dirty="0"/>
          </a:p>
        </p:txBody>
      </p:sp>
      <p:sp>
        <p:nvSpPr>
          <p:cNvPr id="3" name="Content Placeholder 2"/>
          <p:cNvSpPr>
            <a:spLocks noGrp="1"/>
          </p:cNvSpPr>
          <p:nvPr>
            <p:ph idx="1"/>
          </p:nvPr>
        </p:nvSpPr>
        <p:spPr/>
        <p:txBody>
          <a:bodyPr/>
          <a:lstStyle/>
          <a:p>
            <a:r>
              <a:rPr lang="en-US" sz="2800" smtClean="0"/>
              <a:t>No matter how effectively an organization has planned its strategies, performance will suffer if the strategies aren’t implemented properly.</a:t>
            </a:r>
            <a:endParaRPr lang="en-US" sz="2800" dirty="0"/>
          </a:p>
        </p:txBody>
      </p:sp>
    </p:spTree>
    <p:extLst>
      <p:ext uri="{BB962C8B-B14F-4D97-AF65-F5344CB8AC3E}">
        <p14:creationId xmlns:p14="http://schemas.microsoft.com/office/powerpoint/2010/main" val="125518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a:t>
            </a:r>
            <a:r>
              <a:rPr lang="en-US" sz="3600" dirty="0" smtClean="0"/>
              <a:t>Evaluating Results</a:t>
            </a:r>
            <a:endParaRPr lang="en-US" dirty="0"/>
          </a:p>
        </p:txBody>
      </p:sp>
      <p:sp>
        <p:nvSpPr>
          <p:cNvPr id="3" name="Content Placeholder 2"/>
          <p:cNvSpPr>
            <a:spLocks noGrp="1"/>
          </p:cNvSpPr>
          <p:nvPr>
            <p:ph idx="1"/>
          </p:nvPr>
        </p:nvSpPr>
        <p:spPr/>
        <p:txBody>
          <a:bodyPr/>
          <a:lstStyle/>
          <a:p>
            <a:r>
              <a:rPr lang="en-US" sz="2800" dirty="0" smtClean="0"/>
              <a:t>How effective have strategies been at helping the organization achieve its goals</a:t>
            </a:r>
          </a:p>
          <a:p>
            <a:r>
              <a:rPr lang="en-US" sz="2800" dirty="0" smtClean="0"/>
              <a:t>feedback</a:t>
            </a:r>
          </a:p>
          <a:p>
            <a:r>
              <a:rPr lang="en-US" sz="2800" dirty="0" smtClean="0"/>
              <a:t>What adjustments are necessary?</a:t>
            </a:r>
          </a:p>
        </p:txBody>
      </p:sp>
    </p:spTree>
    <p:extLst>
      <p:ext uri="{BB962C8B-B14F-4D97-AF65-F5344CB8AC3E}">
        <p14:creationId xmlns:p14="http://schemas.microsoft.com/office/powerpoint/2010/main" val="16262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9-3</a:t>
            </a:r>
            <a:br>
              <a:rPr lang="en-US" dirty="0" smtClean="0"/>
            </a:br>
            <a:r>
              <a:rPr lang="en-US" dirty="0" smtClean="0"/>
              <a:t>Types of Organizational Strategies</a:t>
            </a:r>
            <a:endParaRPr lang="en-US" dirty="0"/>
          </a:p>
        </p:txBody>
      </p:sp>
      <p:pic>
        <p:nvPicPr>
          <p:cNvPr id="7" name="Picture 6" descr="Figure shows three rows of boxes. The first row is labeled Corporate, the second row is labeled Competitive, and the third row is labeled Functional. There is one box in the first row labeled Multibusiness Corporation. There are three boxes in the second row labeled Strategic Business Unit 1, Strategic Business Unit 2, and Strategic Business Unit 3. There are five boxes in the third row labeled: Research and Development, Manufacturing, Marketing, Human Resources, and Finance."/>
          <p:cNvPicPr>
            <a:picLocks noChangeAspect="1"/>
          </p:cNvPicPr>
          <p:nvPr/>
        </p:nvPicPr>
        <p:blipFill>
          <a:blip r:embed="rId3" cstate="print"/>
          <a:stretch>
            <a:fillRect/>
          </a:stretch>
        </p:blipFill>
        <p:spPr>
          <a:xfrm>
            <a:off x="90087" y="1729232"/>
            <a:ext cx="8963827" cy="3361436"/>
          </a:xfrm>
          <a:prstGeom prst="rect">
            <a:avLst/>
          </a:prstGeom>
        </p:spPr>
      </p:pic>
      <p:sp>
        <p:nvSpPr>
          <p:cNvPr id="3" name="Text Placeholder 2"/>
          <p:cNvSpPr>
            <a:spLocks noGrp="1"/>
          </p:cNvSpPr>
          <p:nvPr>
            <p:ph type="body" sz="quarter" idx="13"/>
          </p:nvPr>
        </p:nvSpPr>
        <p:spPr/>
        <p:txBody>
          <a:bodyPr/>
          <a:lstStyle/>
          <a:p>
            <a:r>
              <a:rPr lang="en-US" sz="1600" dirty="0" smtClean="0"/>
              <a:t>Exhibit 9-3 shows the </a:t>
            </a:r>
            <a:r>
              <a:rPr lang="en-US" sz="1600" dirty="0"/>
              <a:t>three types of </a:t>
            </a:r>
            <a:r>
              <a:rPr lang="en-US" sz="1600" dirty="0" smtClean="0"/>
              <a:t>strategies organizations use: </a:t>
            </a:r>
            <a:r>
              <a:rPr lang="en-US" sz="1600" dirty="0"/>
              <a:t>corporate, competitive, and functional</a:t>
            </a:r>
            <a:r>
              <a:rPr lang="en-US" sz="1600" dirty="0" smtClean="0"/>
              <a:t>.</a:t>
            </a:r>
            <a:endParaRPr lang="en-US" sz="1600" dirty="0"/>
          </a:p>
        </p:txBody>
      </p:sp>
    </p:spTree>
    <p:extLst>
      <p:ext uri="{BB962C8B-B14F-4D97-AF65-F5344CB8AC3E}">
        <p14:creationId xmlns:p14="http://schemas.microsoft.com/office/powerpoint/2010/main" val="18595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Corporate Strategy?</a:t>
            </a:r>
          </a:p>
        </p:txBody>
      </p:sp>
      <p:sp>
        <p:nvSpPr>
          <p:cNvPr id="3" name="Content Placeholder 2"/>
          <p:cNvSpPr>
            <a:spLocks noGrp="1"/>
          </p:cNvSpPr>
          <p:nvPr>
            <p:ph idx="1"/>
          </p:nvPr>
        </p:nvSpPr>
        <p:spPr/>
        <p:txBody>
          <a:bodyPr/>
          <a:lstStyle/>
          <a:p>
            <a:r>
              <a:rPr lang="en-US" sz="2800" b="1" dirty="0" smtClean="0"/>
              <a:t>Corporate strategy</a:t>
            </a:r>
            <a:r>
              <a:rPr lang="en-US" sz="2800" dirty="0" smtClean="0"/>
              <a:t>: an </a:t>
            </a:r>
            <a:r>
              <a:rPr lang="en-US" sz="2800" dirty="0"/>
              <a:t>organizational strategy that determines what businesses a company is in or wants to be in, and what it wants to do with those </a:t>
            </a:r>
            <a:r>
              <a:rPr lang="en-US" sz="2800" dirty="0" smtClean="0"/>
              <a:t>businesses. Mission of </a:t>
            </a:r>
            <a:r>
              <a:rPr lang="en-US" sz="2800" dirty="0" err="1" smtClean="0"/>
              <a:t>pepsico</a:t>
            </a:r>
            <a:r>
              <a:rPr lang="en-US" sz="2800" dirty="0" smtClean="0"/>
              <a:t> is- to be the world’s </a:t>
            </a:r>
            <a:r>
              <a:rPr lang="en-US" sz="2800" dirty="0" err="1" smtClean="0"/>
              <a:t>permier</a:t>
            </a:r>
            <a:r>
              <a:rPr lang="en-US" sz="2800" dirty="0" smtClean="0"/>
              <a:t> consumer products company focused on convenient foods and beverages. </a:t>
            </a:r>
          </a:p>
          <a:p>
            <a:r>
              <a:rPr lang="en-US" sz="2800" dirty="0" smtClean="0"/>
              <a:t>Types – growth </a:t>
            </a:r>
          </a:p>
          <a:p>
            <a:r>
              <a:rPr lang="en-US" sz="2800" dirty="0" smtClean="0"/>
              <a:t>Stability and </a:t>
            </a:r>
          </a:p>
          <a:p>
            <a:r>
              <a:rPr lang="en-US" sz="2800" dirty="0" smtClean="0"/>
              <a:t>Renewal </a:t>
            </a:r>
          </a:p>
        </p:txBody>
      </p:sp>
    </p:spTree>
    <p:extLst>
      <p:ext uri="{BB962C8B-B14F-4D97-AF65-F5344CB8AC3E}">
        <p14:creationId xmlns:p14="http://schemas.microsoft.com/office/powerpoint/2010/main" val="115963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46628"/>
          </a:xfrm>
        </p:spPr>
        <p:txBody>
          <a:bodyPr/>
          <a:lstStyle/>
          <a:p>
            <a:r>
              <a:rPr lang="en-US" dirty="0"/>
              <a:t>What </a:t>
            </a:r>
            <a:r>
              <a:rPr lang="en-US" dirty="0" smtClean="0"/>
              <a:t>Are the Types of Corporate </a:t>
            </a:r>
            <a:r>
              <a:rPr lang="en-US" dirty="0"/>
              <a:t>Strategy?</a:t>
            </a:r>
          </a:p>
        </p:txBody>
      </p:sp>
      <p:sp>
        <p:nvSpPr>
          <p:cNvPr id="3" name="Content Placeholder 2"/>
          <p:cNvSpPr>
            <a:spLocks noGrp="1"/>
          </p:cNvSpPr>
          <p:nvPr>
            <p:ph idx="1"/>
          </p:nvPr>
        </p:nvSpPr>
        <p:spPr>
          <a:xfrm>
            <a:off x="457200" y="762000"/>
            <a:ext cx="8229600" cy="5383017"/>
          </a:xfrm>
        </p:spPr>
        <p:txBody>
          <a:bodyPr/>
          <a:lstStyle/>
          <a:p>
            <a:r>
              <a:rPr lang="en-US" sz="2800" b="1" dirty="0" smtClean="0"/>
              <a:t>Growth strategy</a:t>
            </a:r>
            <a:r>
              <a:rPr lang="en-US" sz="2800" dirty="0" smtClean="0"/>
              <a:t>: a </a:t>
            </a:r>
            <a:r>
              <a:rPr lang="en-US" sz="2800" dirty="0"/>
              <a:t>corporate strategy that’s used when an organization wants to expand the number of markets served or products </a:t>
            </a:r>
            <a:r>
              <a:rPr lang="en-US" sz="2800" dirty="0" smtClean="0"/>
              <a:t>offered</a:t>
            </a:r>
            <a:r>
              <a:rPr lang="en-US" sz="2800" dirty="0"/>
              <a:t>, either through its current business(es) or through new business(</a:t>
            </a:r>
            <a:r>
              <a:rPr lang="en-US" sz="2800" dirty="0" err="1"/>
              <a:t>es</a:t>
            </a:r>
            <a:r>
              <a:rPr lang="en-US" sz="2800" dirty="0" smtClean="0"/>
              <a:t>)</a:t>
            </a:r>
          </a:p>
          <a:p>
            <a:pPr lvl="1"/>
            <a:r>
              <a:rPr lang="en-US" sz="2800" dirty="0" smtClean="0"/>
              <a:t>Concentration- focus on primary line of business</a:t>
            </a:r>
          </a:p>
          <a:p>
            <a:pPr lvl="1"/>
            <a:r>
              <a:rPr lang="en-US" sz="2800" dirty="0" smtClean="0"/>
              <a:t>Vertical integration- backward and forward </a:t>
            </a:r>
          </a:p>
          <a:p>
            <a:pPr lvl="1"/>
            <a:r>
              <a:rPr lang="en-US" sz="2800" dirty="0" smtClean="0"/>
              <a:t>Horizontal integration- combining </a:t>
            </a:r>
            <a:r>
              <a:rPr lang="en-US" sz="2800" dirty="0" err="1" smtClean="0"/>
              <a:t>woth</a:t>
            </a:r>
            <a:r>
              <a:rPr lang="en-US" sz="2800" dirty="0" smtClean="0"/>
              <a:t> competitors </a:t>
            </a:r>
          </a:p>
          <a:p>
            <a:pPr lvl="1"/>
            <a:r>
              <a:rPr lang="en-US" sz="2800" dirty="0" smtClean="0"/>
              <a:t>Diversification-related or unrelated </a:t>
            </a:r>
          </a:p>
        </p:txBody>
      </p:sp>
    </p:spTree>
    <p:extLst>
      <p:ext uri="{BB962C8B-B14F-4D97-AF65-F5344CB8AC3E}">
        <p14:creationId xmlns:p14="http://schemas.microsoft.com/office/powerpoint/2010/main" val="71921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and Renewal Strategies</a:t>
            </a:r>
            <a:endParaRPr lang="en-US" dirty="0"/>
          </a:p>
        </p:txBody>
      </p:sp>
      <p:sp>
        <p:nvSpPr>
          <p:cNvPr id="3" name="Content Placeholder 2"/>
          <p:cNvSpPr>
            <a:spLocks noGrp="1"/>
          </p:cNvSpPr>
          <p:nvPr>
            <p:ph idx="1"/>
          </p:nvPr>
        </p:nvSpPr>
        <p:spPr/>
        <p:txBody>
          <a:bodyPr/>
          <a:lstStyle/>
          <a:p>
            <a:r>
              <a:rPr lang="en-US" sz="2800" b="1" dirty="0" smtClean="0"/>
              <a:t>Stability strategy</a:t>
            </a:r>
            <a:r>
              <a:rPr lang="en-US" sz="2800" dirty="0" smtClean="0"/>
              <a:t>: a </a:t>
            </a:r>
            <a:r>
              <a:rPr lang="en-US" sz="2800" dirty="0"/>
              <a:t>corporate strategy in which an organization continues to do what it is currently </a:t>
            </a:r>
            <a:r>
              <a:rPr lang="en-US" sz="2800" dirty="0" smtClean="0"/>
              <a:t>doing. </a:t>
            </a:r>
          </a:p>
          <a:p>
            <a:r>
              <a:rPr lang="en-US" sz="2800" b="1" dirty="0" smtClean="0"/>
              <a:t>Renewal strategy</a:t>
            </a:r>
            <a:r>
              <a:rPr lang="en-US" sz="2800" dirty="0" smtClean="0"/>
              <a:t>: a </a:t>
            </a:r>
            <a:r>
              <a:rPr lang="en-US" sz="2800" dirty="0"/>
              <a:t>corporate strategy designed to address declining </a:t>
            </a:r>
            <a:r>
              <a:rPr lang="en-US" sz="2800" dirty="0" smtClean="0"/>
              <a:t>performance</a:t>
            </a:r>
          </a:p>
          <a:p>
            <a:r>
              <a:rPr lang="en-US" sz="2800" dirty="0" smtClean="0"/>
              <a:t>Retrenchment or </a:t>
            </a:r>
          </a:p>
          <a:p>
            <a:r>
              <a:rPr lang="en-US" sz="2800" dirty="0" smtClean="0"/>
              <a:t>Turnaround strategy </a:t>
            </a:r>
          </a:p>
        </p:txBody>
      </p:sp>
    </p:spTree>
    <p:extLst>
      <p:ext uri="{BB962C8B-B14F-4D97-AF65-F5344CB8AC3E}">
        <p14:creationId xmlns:p14="http://schemas.microsoft.com/office/powerpoint/2010/main" val="60681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r>
              <a:rPr lang="en-US" dirty="0" smtClean="0"/>
              <a:t>How Are Corporate Strategies Managed?</a:t>
            </a:r>
            <a:endParaRPr lang="en-US" dirty="0"/>
          </a:p>
        </p:txBody>
      </p:sp>
      <p:sp>
        <p:nvSpPr>
          <p:cNvPr id="3" name="Content Placeholder 2"/>
          <p:cNvSpPr>
            <a:spLocks noGrp="1"/>
          </p:cNvSpPr>
          <p:nvPr>
            <p:ph idx="1"/>
          </p:nvPr>
        </p:nvSpPr>
        <p:spPr>
          <a:xfrm>
            <a:off x="457200" y="685800"/>
            <a:ext cx="8229600" cy="5440363"/>
          </a:xfrm>
        </p:spPr>
        <p:txBody>
          <a:bodyPr/>
          <a:lstStyle/>
          <a:p>
            <a:r>
              <a:rPr lang="en-US" sz="2800" dirty="0" smtClean="0"/>
              <a:t>When an org corporate strategy encompasses number of businesses or portfolio using a tool, called corporate portfolio matrix.</a:t>
            </a:r>
          </a:p>
          <a:p>
            <a:r>
              <a:rPr lang="en-US" sz="2800" b="1" dirty="0" smtClean="0"/>
              <a:t>BCG matrix</a:t>
            </a:r>
            <a:r>
              <a:rPr lang="en-US" sz="2800" dirty="0" smtClean="0"/>
              <a:t>: a </a:t>
            </a:r>
            <a:r>
              <a:rPr lang="en-US" sz="2800" dirty="0"/>
              <a:t>strategy tool that guides resource allocation decisions on the basis of market share and growth rate of </a:t>
            </a:r>
            <a:r>
              <a:rPr lang="en-US" sz="2800" dirty="0" smtClean="0"/>
              <a:t>SBUs</a:t>
            </a:r>
            <a:endParaRPr lang="en-US" sz="2800" dirty="0"/>
          </a:p>
          <a:p>
            <a:pPr lvl="1"/>
            <a:r>
              <a:rPr lang="en-US" sz="2800" dirty="0" smtClean="0"/>
              <a:t>Stars- invest to take advantage to develop into cash cow</a:t>
            </a:r>
          </a:p>
          <a:p>
            <a:pPr lvl="1"/>
            <a:r>
              <a:rPr lang="en-US" sz="2800" dirty="0" smtClean="0"/>
              <a:t>Cash cows- milk as much you can, </a:t>
            </a:r>
            <a:r>
              <a:rPr lang="en-US" sz="2800" dirty="0" err="1" smtClean="0"/>
              <a:t>dnt</a:t>
            </a:r>
            <a:r>
              <a:rPr lang="en-US" sz="2800" dirty="0" smtClean="0"/>
              <a:t> invest.</a:t>
            </a:r>
          </a:p>
          <a:p>
            <a:pPr lvl="1"/>
            <a:r>
              <a:rPr lang="en-US" sz="2800" dirty="0" smtClean="0"/>
              <a:t>Question marks- diff decision- analysis required, few sold, few nurtured into stars</a:t>
            </a:r>
          </a:p>
          <a:p>
            <a:pPr lvl="1"/>
            <a:r>
              <a:rPr lang="en-US" sz="2800" dirty="0" smtClean="0"/>
              <a:t>Dogs- should be sold off</a:t>
            </a:r>
          </a:p>
        </p:txBody>
      </p:sp>
    </p:spTree>
    <p:extLst>
      <p:ext uri="{BB962C8B-B14F-4D97-AF65-F5344CB8AC3E}">
        <p14:creationId xmlns:p14="http://schemas.microsoft.com/office/powerpoint/2010/main" val="42978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02920" indent="-502920">
              <a:spcBef>
                <a:spcPts val="600"/>
              </a:spcBef>
              <a:buNone/>
            </a:pPr>
            <a:r>
              <a:rPr lang="en-US" sz="2400" b="1" dirty="0" smtClean="0">
                <a:solidFill>
                  <a:srgbClr val="007FA3"/>
                </a:solidFill>
              </a:rPr>
              <a:t>9.1 </a:t>
            </a:r>
            <a:r>
              <a:rPr lang="en-US" sz="2400" b="1" dirty="0">
                <a:latin typeface="Arial" pitchFamily="34" charset="0"/>
                <a:cs typeface="Arial" pitchFamily="34" charset="0"/>
              </a:rPr>
              <a:t>Define </a:t>
            </a:r>
            <a:r>
              <a:rPr lang="en-US" sz="2400" dirty="0">
                <a:latin typeface="Arial" pitchFamily="34" charset="0"/>
                <a:cs typeface="Arial" pitchFamily="34" charset="0"/>
              </a:rPr>
              <a:t>strategic management and explain why it’s </a:t>
            </a:r>
            <a:r>
              <a:rPr lang="en-US" sz="2400" dirty="0" smtClean="0">
                <a:latin typeface="Arial" pitchFamily="34" charset="0"/>
                <a:cs typeface="Arial" pitchFamily="34" charset="0"/>
              </a:rPr>
              <a:t>important</a:t>
            </a:r>
            <a:r>
              <a:rPr lang="en-US" sz="2400" dirty="0" smtClean="0"/>
              <a:t>.</a:t>
            </a:r>
            <a:endParaRPr lang="en-US" sz="2400" dirty="0"/>
          </a:p>
          <a:p>
            <a:pPr marL="502920" indent="-502920">
              <a:spcBef>
                <a:spcPts val="600"/>
              </a:spcBef>
              <a:buNone/>
            </a:pPr>
            <a:r>
              <a:rPr lang="en-US" sz="2400" b="1" dirty="0" smtClean="0">
                <a:solidFill>
                  <a:srgbClr val="007FA3"/>
                </a:solidFill>
              </a:rPr>
              <a:t>9.2 </a:t>
            </a:r>
            <a:r>
              <a:rPr lang="en-US" sz="2400" b="1" dirty="0">
                <a:latin typeface="Arial" pitchFamily="34" charset="0"/>
                <a:cs typeface="Arial" pitchFamily="34" charset="0"/>
              </a:rPr>
              <a:t>Explain </a:t>
            </a:r>
            <a:r>
              <a:rPr lang="en-US" sz="2400" dirty="0">
                <a:latin typeface="Arial" pitchFamily="34" charset="0"/>
                <a:cs typeface="Arial" pitchFamily="34" charset="0"/>
              </a:rPr>
              <a:t>what managers do during the six steps of the strategic management process</a:t>
            </a:r>
            <a:r>
              <a:rPr lang="en-US" sz="2400" dirty="0" smtClean="0"/>
              <a:t>.</a:t>
            </a:r>
          </a:p>
          <a:p>
            <a:pPr marL="502920" lvl="1" indent="0">
              <a:buNone/>
            </a:pPr>
            <a:r>
              <a:rPr lang="en-US" sz="2400" dirty="0">
                <a:latin typeface="Arial" pitchFamily="34" charset="0"/>
                <a:cs typeface="Arial" pitchFamily="34" charset="0"/>
              </a:rPr>
              <a:t>Know how to identify your own personal strengths and weaknesses and deal with </a:t>
            </a:r>
            <a:r>
              <a:rPr lang="en-US" sz="2400" dirty="0" smtClean="0">
                <a:latin typeface="Arial" pitchFamily="34" charset="0"/>
                <a:cs typeface="Arial" pitchFamily="34" charset="0"/>
              </a:rPr>
              <a:t>them.</a:t>
            </a:r>
          </a:p>
          <a:p>
            <a:pPr marL="502920" lvl="1" indent="0">
              <a:buNone/>
            </a:pPr>
            <a:r>
              <a:rPr lang="en-US" sz="2400" dirty="0">
                <a:latin typeface="Arial" pitchFamily="34" charset="0"/>
                <a:cs typeface="Arial" pitchFamily="34" charset="0"/>
              </a:rPr>
              <a:t>Develop your skill at strategic </a:t>
            </a:r>
            <a:r>
              <a:rPr lang="en-US" sz="2400" dirty="0" smtClean="0">
                <a:latin typeface="Arial" pitchFamily="34" charset="0"/>
                <a:cs typeface="Arial" pitchFamily="34" charset="0"/>
              </a:rPr>
              <a:t>planning.</a:t>
            </a:r>
            <a:endParaRPr lang="en-US" sz="2400" dirty="0" smtClean="0"/>
          </a:p>
          <a:p>
            <a:pPr marL="0" indent="0">
              <a:spcBef>
                <a:spcPts val="600"/>
              </a:spcBef>
              <a:buNone/>
            </a:pPr>
            <a:r>
              <a:rPr lang="en-US" sz="2400" b="1" dirty="0" smtClean="0">
                <a:solidFill>
                  <a:srgbClr val="007FA3"/>
                </a:solidFill>
              </a:rPr>
              <a:t>9.3 </a:t>
            </a:r>
            <a:r>
              <a:rPr lang="en-US" sz="2400" b="1" dirty="0">
                <a:latin typeface="Arial" pitchFamily="34" charset="0"/>
                <a:cs typeface="Arial" pitchFamily="34" charset="0"/>
              </a:rPr>
              <a:t>Describe </a:t>
            </a:r>
            <a:r>
              <a:rPr lang="en-US" sz="2400" dirty="0">
                <a:latin typeface="Arial" pitchFamily="34" charset="0"/>
                <a:cs typeface="Arial" pitchFamily="34" charset="0"/>
              </a:rPr>
              <a:t>the three types of corporate strategies</a:t>
            </a:r>
            <a:r>
              <a:rPr lang="en-US" sz="2400" dirty="0" smtClean="0"/>
              <a:t>.</a:t>
            </a:r>
          </a:p>
          <a:p>
            <a:pPr marL="502920" indent="-502920">
              <a:spcBef>
                <a:spcPts val="600"/>
              </a:spcBef>
              <a:buNone/>
            </a:pPr>
            <a:r>
              <a:rPr lang="en-US" sz="2400" b="1" dirty="0" smtClean="0">
                <a:solidFill>
                  <a:srgbClr val="007FA3"/>
                </a:solidFill>
              </a:rPr>
              <a:t>9.4 </a:t>
            </a:r>
            <a:r>
              <a:rPr lang="en-US" sz="2400" b="1" dirty="0">
                <a:latin typeface="Arial" pitchFamily="34" charset="0"/>
                <a:cs typeface="Arial" pitchFamily="34" charset="0"/>
              </a:rPr>
              <a:t>Describe </a:t>
            </a:r>
            <a:r>
              <a:rPr lang="en-US" sz="2400" dirty="0">
                <a:latin typeface="Arial" pitchFamily="34" charset="0"/>
                <a:cs typeface="Arial" pitchFamily="34" charset="0"/>
              </a:rPr>
              <a:t>competitive advantage and the competitive strategies organizations use to get it</a:t>
            </a:r>
            <a:r>
              <a:rPr lang="en-US" sz="2400" dirty="0" smtClean="0"/>
              <a:t>.</a:t>
            </a:r>
          </a:p>
          <a:p>
            <a:pPr marL="0" indent="0">
              <a:spcBef>
                <a:spcPts val="600"/>
              </a:spcBef>
              <a:buNone/>
            </a:pPr>
            <a:r>
              <a:rPr lang="en-US" sz="2400" b="1" dirty="0" smtClean="0">
                <a:solidFill>
                  <a:srgbClr val="007FA3"/>
                </a:solidFill>
              </a:rPr>
              <a:t>9.5 </a:t>
            </a:r>
            <a:r>
              <a:rPr lang="en-US" sz="2400" b="1" dirty="0">
                <a:latin typeface="Arial" pitchFamily="34" charset="0"/>
                <a:cs typeface="Arial" pitchFamily="34" charset="0"/>
              </a:rPr>
              <a:t>Discuss </a:t>
            </a:r>
            <a:r>
              <a:rPr lang="en-US" sz="2400" dirty="0">
                <a:latin typeface="Arial" pitchFamily="34" charset="0"/>
                <a:cs typeface="Arial" pitchFamily="34" charset="0"/>
              </a:rPr>
              <a:t>current strategic management issues</a:t>
            </a:r>
            <a:r>
              <a:rPr lang="en-US" sz="2400" dirty="0" smtClean="0"/>
              <a:t>.</a:t>
            </a:r>
            <a:endParaRPr lang="en-US" sz="24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0" y="2102961"/>
            <a:ext cx="4762500" cy="3520440"/>
          </a:xfrm>
        </p:spPr>
      </p:pic>
    </p:spTree>
    <p:extLst>
      <p:ext uri="{BB962C8B-B14F-4D97-AF65-F5344CB8AC3E}">
        <p14:creationId xmlns:p14="http://schemas.microsoft.com/office/powerpoint/2010/main" val="26183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Strategies</a:t>
            </a:r>
            <a:endParaRPr lang="en-US" dirty="0"/>
          </a:p>
        </p:txBody>
      </p:sp>
      <p:sp>
        <p:nvSpPr>
          <p:cNvPr id="3" name="Content Placeholder 2"/>
          <p:cNvSpPr>
            <a:spLocks noGrp="1"/>
          </p:cNvSpPr>
          <p:nvPr>
            <p:ph idx="1"/>
          </p:nvPr>
        </p:nvSpPr>
        <p:spPr/>
        <p:txBody>
          <a:bodyPr/>
          <a:lstStyle/>
          <a:p>
            <a:r>
              <a:rPr lang="en-US" sz="2800" b="1" dirty="0" smtClean="0"/>
              <a:t>Competitive strategy</a:t>
            </a:r>
            <a:r>
              <a:rPr lang="en-US" sz="2800" dirty="0" smtClean="0"/>
              <a:t>: an </a:t>
            </a:r>
            <a:r>
              <a:rPr lang="en-US" sz="2800" dirty="0"/>
              <a:t>organizational strategy for how an organization will compete in its business(</a:t>
            </a:r>
            <a:r>
              <a:rPr lang="en-US" sz="2800" dirty="0" err="1"/>
              <a:t>es</a:t>
            </a:r>
            <a:r>
              <a:rPr lang="en-US" sz="2800" dirty="0" smtClean="0"/>
              <a:t>)</a:t>
            </a:r>
          </a:p>
          <a:p>
            <a:r>
              <a:rPr lang="en-US" sz="2800" dirty="0" smtClean="0"/>
              <a:t>How company will compete in its primary or main market. </a:t>
            </a:r>
          </a:p>
          <a:p>
            <a:r>
              <a:rPr lang="en-US" sz="2800" dirty="0" smtClean="0"/>
              <a:t>When company is involved in several businesses- </a:t>
            </a:r>
            <a:r>
              <a:rPr lang="en-US" sz="2800" b="1" dirty="0" smtClean="0"/>
              <a:t>Strategic business unit(SBU): </a:t>
            </a:r>
            <a:r>
              <a:rPr lang="en-US" sz="2800" dirty="0" smtClean="0"/>
              <a:t>the </a:t>
            </a:r>
            <a:r>
              <a:rPr lang="en-US" sz="2800" dirty="0"/>
              <a:t>single independent businesses of an organization that formulate their own competitive </a:t>
            </a:r>
            <a:r>
              <a:rPr lang="en-US" sz="2800" dirty="0" smtClean="0"/>
              <a:t>strategies</a:t>
            </a:r>
          </a:p>
        </p:txBody>
      </p:sp>
    </p:spTree>
    <p:extLst>
      <p:ext uri="{BB962C8B-B14F-4D97-AF65-F5344CB8AC3E}">
        <p14:creationId xmlns:p14="http://schemas.microsoft.com/office/powerpoint/2010/main" val="45327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Competitive Advantage</a:t>
            </a:r>
            <a:endParaRPr lang="en-US" dirty="0"/>
          </a:p>
        </p:txBody>
      </p:sp>
      <p:sp>
        <p:nvSpPr>
          <p:cNvPr id="3" name="Content Placeholder 2"/>
          <p:cNvSpPr>
            <a:spLocks noGrp="1"/>
          </p:cNvSpPr>
          <p:nvPr>
            <p:ph idx="1"/>
          </p:nvPr>
        </p:nvSpPr>
        <p:spPr/>
        <p:txBody>
          <a:bodyPr/>
          <a:lstStyle/>
          <a:p>
            <a:r>
              <a:rPr lang="en-US" sz="2800" b="1" dirty="0" smtClean="0"/>
              <a:t>Competitive advantage</a:t>
            </a:r>
            <a:r>
              <a:rPr lang="en-US" sz="2800" dirty="0" smtClean="0"/>
              <a:t>: </a:t>
            </a:r>
            <a:r>
              <a:rPr lang="en-US" sz="2800" dirty="0"/>
              <a:t>What sets an organization apart; its distinctive </a:t>
            </a:r>
            <a:r>
              <a:rPr lang="en-US" sz="2800" dirty="0" smtClean="0"/>
              <a:t>edge</a:t>
            </a:r>
          </a:p>
          <a:p>
            <a:r>
              <a:rPr lang="en-US" sz="2800" dirty="0" smtClean="0"/>
              <a:t>Give examples from daily life companies :</a:t>
            </a:r>
          </a:p>
          <a:p>
            <a:endParaRPr lang="en-US" sz="2800" dirty="0" smtClean="0"/>
          </a:p>
        </p:txBody>
      </p:sp>
    </p:spTree>
    <p:extLst>
      <p:ext uri="{BB962C8B-B14F-4D97-AF65-F5344CB8AC3E}">
        <p14:creationId xmlns:p14="http://schemas.microsoft.com/office/powerpoint/2010/main" val="148083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Competitive Advantage</a:t>
            </a:r>
            <a:endParaRPr lang="en-US" dirty="0"/>
          </a:p>
        </p:txBody>
      </p:sp>
      <p:sp>
        <p:nvSpPr>
          <p:cNvPr id="3" name="Content Placeholder 2"/>
          <p:cNvSpPr>
            <a:spLocks noGrp="1"/>
          </p:cNvSpPr>
          <p:nvPr>
            <p:ph idx="1"/>
          </p:nvPr>
        </p:nvSpPr>
        <p:spPr/>
        <p:txBody>
          <a:bodyPr/>
          <a:lstStyle/>
          <a:p>
            <a:r>
              <a:rPr lang="en-US" sz="2800" dirty="0" smtClean="0"/>
              <a:t>Quality- quality and reliability of products </a:t>
            </a:r>
          </a:p>
          <a:p>
            <a:r>
              <a:rPr lang="en-US" sz="2800" dirty="0" smtClean="0"/>
              <a:t>Design thinking-autonomous robots for cardboard boxes in trash compactor and assist in gift packing </a:t>
            </a:r>
          </a:p>
          <a:p>
            <a:r>
              <a:rPr lang="en-US" sz="2800" dirty="0" smtClean="0"/>
              <a:t>Social media- restaurant sector</a:t>
            </a:r>
          </a:p>
          <a:p>
            <a:r>
              <a:rPr lang="en-US" sz="2800" dirty="0" smtClean="0"/>
              <a:t>Social media campaign are part of this edge – it helps people </a:t>
            </a:r>
            <a:r>
              <a:rPr lang="en-US" sz="2800" dirty="0" err="1" smtClean="0"/>
              <a:t>i</a:t>
            </a:r>
            <a:r>
              <a:rPr lang="en-US" sz="2800" dirty="0" smtClean="0"/>
              <a:t>. connect and ii. Reduce costs and increase revenue </a:t>
            </a:r>
          </a:p>
        </p:txBody>
      </p:sp>
    </p:spTree>
    <p:extLst>
      <p:ext uri="{BB962C8B-B14F-4D97-AF65-F5344CB8AC3E}">
        <p14:creationId xmlns:p14="http://schemas.microsoft.com/office/powerpoint/2010/main" val="115210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Sustaining Competitive Advantage</a:t>
            </a:r>
            <a:endParaRPr lang="en-US" dirty="0"/>
          </a:p>
        </p:txBody>
      </p:sp>
      <p:sp>
        <p:nvSpPr>
          <p:cNvPr id="3" name="Content Placeholder 2"/>
          <p:cNvSpPr>
            <a:spLocks noGrp="1"/>
          </p:cNvSpPr>
          <p:nvPr>
            <p:ph idx="1"/>
          </p:nvPr>
        </p:nvSpPr>
        <p:spPr>
          <a:xfrm>
            <a:off x="457200" y="1447800"/>
            <a:ext cx="8229600" cy="4697217"/>
          </a:xfrm>
        </p:spPr>
        <p:txBody>
          <a:bodyPr/>
          <a:lstStyle/>
          <a:p>
            <a:pPr marL="0" indent="0">
              <a:buNone/>
            </a:pPr>
            <a:r>
              <a:rPr lang="en-US" sz="2800" b="1" dirty="0"/>
              <a:t> </a:t>
            </a:r>
            <a:r>
              <a:rPr lang="en-US" sz="2800" dirty="0"/>
              <a:t>I</a:t>
            </a:r>
            <a:r>
              <a:rPr lang="en-US" sz="2800" dirty="0" smtClean="0"/>
              <a:t>mportant ideas came from work of Michael porter- how managers can create sustainable competitive advantage, which involves industry analysis, done using five forces model.</a:t>
            </a:r>
          </a:p>
          <a:p>
            <a:r>
              <a:rPr lang="en-US" sz="2800" b="1" dirty="0" smtClean="0"/>
              <a:t>Porter’s Five Forces Model</a:t>
            </a:r>
            <a:r>
              <a:rPr lang="en-US" sz="2800" dirty="0" smtClean="0"/>
              <a:t>:</a:t>
            </a:r>
          </a:p>
          <a:p>
            <a:pPr lvl="1"/>
            <a:r>
              <a:rPr lang="en-US" sz="2800" dirty="0" smtClean="0"/>
              <a:t>Threat of new entrants</a:t>
            </a:r>
          </a:p>
          <a:p>
            <a:pPr lvl="1"/>
            <a:r>
              <a:rPr lang="en-US" sz="2800" dirty="0" smtClean="0"/>
              <a:t>Threat of substitutes</a:t>
            </a:r>
          </a:p>
          <a:p>
            <a:pPr lvl="1"/>
            <a:r>
              <a:rPr lang="en-US" sz="2800" dirty="0" smtClean="0"/>
              <a:t>Bargaining power of buyers</a:t>
            </a:r>
          </a:p>
          <a:p>
            <a:pPr lvl="1"/>
            <a:r>
              <a:rPr lang="en-US" sz="2800" dirty="0" smtClean="0"/>
              <a:t>Bargaining power of suppliers</a:t>
            </a:r>
          </a:p>
          <a:p>
            <a:pPr lvl="1"/>
            <a:r>
              <a:rPr lang="en-US" sz="2800" dirty="0" smtClean="0"/>
              <a:t>Current rivalry</a:t>
            </a:r>
          </a:p>
        </p:txBody>
      </p:sp>
    </p:spTree>
    <p:extLst>
      <p:ext uri="{BB962C8B-B14F-4D97-AF65-F5344CB8AC3E}">
        <p14:creationId xmlns:p14="http://schemas.microsoft.com/office/powerpoint/2010/main" val="53885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Competitive Strategy</a:t>
            </a:r>
            <a:endParaRPr lang="en-US" dirty="0"/>
          </a:p>
        </p:txBody>
      </p:sp>
      <p:sp>
        <p:nvSpPr>
          <p:cNvPr id="3" name="Content Placeholder 2"/>
          <p:cNvSpPr>
            <a:spLocks noGrp="1"/>
          </p:cNvSpPr>
          <p:nvPr>
            <p:ph idx="1"/>
          </p:nvPr>
        </p:nvSpPr>
        <p:spPr/>
        <p:txBody>
          <a:bodyPr/>
          <a:lstStyle/>
          <a:p>
            <a:r>
              <a:rPr lang="en-US" sz="2800" dirty="0" smtClean="0"/>
              <a:t>Cost leadership strategy(costs not prices)- low cost leader is highly efficient </a:t>
            </a:r>
          </a:p>
          <a:p>
            <a:r>
              <a:rPr lang="en-US" sz="2800" dirty="0" smtClean="0"/>
              <a:t>Differentiation strategy- product differentiation comes from quality, service, innovative design, tech capability and +</a:t>
            </a:r>
            <a:r>
              <a:rPr lang="en-US" sz="2800" dirty="0" err="1" smtClean="0"/>
              <a:t>ve</a:t>
            </a:r>
            <a:r>
              <a:rPr lang="en-US" sz="2800" dirty="0" smtClean="0"/>
              <a:t> brand image.</a:t>
            </a:r>
          </a:p>
          <a:p>
            <a:r>
              <a:rPr lang="en-US" sz="2800" dirty="0" smtClean="0"/>
              <a:t>Focus strategy- in a narrow segment or niche, based on customer type, distribution channel, or geographical location. National bank’s presence </a:t>
            </a:r>
          </a:p>
          <a:p>
            <a:r>
              <a:rPr lang="en-US" sz="2800" dirty="0" smtClean="0"/>
              <a:t>Stuck in the middle- dangerous position </a:t>
            </a:r>
          </a:p>
        </p:txBody>
      </p:sp>
    </p:spTree>
    <p:extLst>
      <p:ext uri="{BB962C8B-B14F-4D97-AF65-F5344CB8AC3E}">
        <p14:creationId xmlns:p14="http://schemas.microsoft.com/office/powerpoint/2010/main" val="162813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Strategies</a:t>
            </a:r>
            <a:endParaRPr lang="en-US" dirty="0"/>
          </a:p>
        </p:txBody>
      </p:sp>
      <p:sp>
        <p:nvSpPr>
          <p:cNvPr id="3" name="Content Placeholder 2"/>
          <p:cNvSpPr>
            <a:spLocks noGrp="1"/>
          </p:cNvSpPr>
          <p:nvPr>
            <p:ph idx="1"/>
          </p:nvPr>
        </p:nvSpPr>
        <p:spPr/>
        <p:txBody>
          <a:bodyPr/>
          <a:lstStyle/>
          <a:p>
            <a:r>
              <a:rPr lang="en-US" sz="2800" b="1" dirty="0" smtClean="0"/>
              <a:t>Functional strategies</a:t>
            </a:r>
            <a:r>
              <a:rPr lang="en-US" sz="2800" dirty="0" smtClean="0"/>
              <a:t>: a </a:t>
            </a:r>
            <a:r>
              <a:rPr lang="en-US" sz="2800" dirty="0"/>
              <a:t>strategy used by an organization’s various functional departments to support the competitive </a:t>
            </a:r>
            <a:r>
              <a:rPr lang="en-US" sz="2800" dirty="0" smtClean="0"/>
              <a:t>strategy</a:t>
            </a:r>
          </a:p>
        </p:txBody>
      </p:sp>
    </p:spTree>
    <p:extLst>
      <p:ext uri="{BB962C8B-B14F-4D97-AF65-F5344CB8AC3E}">
        <p14:creationId xmlns:p14="http://schemas.microsoft.com/office/powerpoint/2010/main" val="970341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Strategic Leadership</a:t>
            </a:r>
            <a:endParaRPr lang="en-US" dirty="0"/>
          </a:p>
        </p:txBody>
      </p:sp>
      <p:sp>
        <p:nvSpPr>
          <p:cNvPr id="3" name="Content Placeholder 2"/>
          <p:cNvSpPr>
            <a:spLocks noGrp="1"/>
          </p:cNvSpPr>
          <p:nvPr>
            <p:ph idx="1"/>
          </p:nvPr>
        </p:nvSpPr>
        <p:spPr/>
        <p:txBody>
          <a:bodyPr/>
          <a:lstStyle/>
          <a:p>
            <a:r>
              <a:rPr lang="en-US" sz="2800" b="1" dirty="0" smtClean="0"/>
              <a:t>Strategic leadership</a:t>
            </a:r>
            <a:r>
              <a:rPr lang="en-US" sz="2800" dirty="0" smtClean="0"/>
              <a:t>: </a:t>
            </a:r>
            <a:r>
              <a:rPr lang="en-US" sz="2800" dirty="0"/>
              <a:t>t</a:t>
            </a:r>
            <a:r>
              <a:rPr lang="en-US" sz="2800" dirty="0" smtClean="0"/>
              <a:t>he </a:t>
            </a:r>
            <a:r>
              <a:rPr lang="en-US" sz="2800" dirty="0"/>
              <a:t>ability to anticipate, envision, maintain </a:t>
            </a:r>
            <a:r>
              <a:rPr lang="en-US" sz="2800" dirty="0" smtClean="0"/>
              <a:t>flexibility</a:t>
            </a:r>
            <a:r>
              <a:rPr lang="en-US" sz="2800" dirty="0"/>
              <a:t>, think strategically, and work with others in the organization to initiate changes that will create a viable and valuable future for the </a:t>
            </a:r>
            <a:r>
              <a:rPr lang="en-US" sz="2800" dirty="0" smtClean="0"/>
              <a:t>organization</a:t>
            </a:r>
          </a:p>
        </p:txBody>
      </p:sp>
    </p:spTree>
    <p:extLst>
      <p:ext uri="{BB962C8B-B14F-4D97-AF65-F5344CB8AC3E}">
        <p14:creationId xmlns:p14="http://schemas.microsoft.com/office/powerpoint/2010/main" val="1002500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9-4</a:t>
            </a:r>
            <a:br>
              <a:rPr lang="en-US" dirty="0" smtClean="0"/>
            </a:br>
            <a:r>
              <a:rPr lang="en-US" dirty="0" smtClean="0"/>
              <a:t>Effective Strategic Leadership</a:t>
            </a:r>
            <a:endParaRPr lang="en-US" dirty="0"/>
          </a:p>
        </p:txBody>
      </p:sp>
      <p:pic>
        <p:nvPicPr>
          <p:cNvPr id="6" name="Picture 5" descr="Figure has a box at its center labeled EFFECTIVE STRATEGIC LEADERSHIP. Eight lines radiate out from it connecting it to eight rectangles. They are labeled, clockwise from top: Determining the organization's purpose or vision; Exploiting and maintaining the organization's core competencies; Developing the organization's human capital; Creating and sustaining a strong organizational culture; Creating and maintaining organizational relationships; Reframing prevailing views by asking penetrating questions and questioning assumptions; Emphasizing ethical organizational decisions and practices; and Establishing appropriately balanced organizational controls."/>
          <p:cNvPicPr>
            <a:picLocks noChangeAspect="1"/>
          </p:cNvPicPr>
          <p:nvPr/>
        </p:nvPicPr>
        <p:blipFill>
          <a:blip r:embed="rId3" cstate="print"/>
          <a:stretch>
            <a:fillRect/>
          </a:stretch>
        </p:blipFill>
        <p:spPr>
          <a:xfrm>
            <a:off x="134462" y="1588762"/>
            <a:ext cx="8875076" cy="4274562"/>
          </a:xfrm>
          <a:prstGeom prst="rect">
            <a:avLst/>
          </a:prstGeom>
        </p:spPr>
      </p:pic>
      <p:sp>
        <p:nvSpPr>
          <p:cNvPr id="3" name="Text Placeholder 2"/>
          <p:cNvSpPr>
            <a:spLocks noGrp="1"/>
          </p:cNvSpPr>
          <p:nvPr>
            <p:ph type="body" sz="quarter" idx="13"/>
          </p:nvPr>
        </p:nvSpPr>
        <p:spPr/>
        <p:txBody>
          <a:bodyPr/>
          <a:lstStyle/>
          <a:p>
            <a:r>
              <a:rPr lang="en-US" sz="1600" dirty="0" smtClean="0"/>
              <a:t>Exhibit 9-4 shows the eight key dimensions of strategic leadership.</a:t>
            </a:r>
            <a:endParaRPr lang="en-US" sz="1600" dirty="0"/>
          </a:p>
        </p:txBody>
      </p:sp>
    </p:spTree>
    <p:extLst>
      <p:ext uri="{BB962C8B-B14F-4D97-AF65-F5344CB8AC3E}">
        <p14:creationId xmlns:p14="http://schemas.microsoft.com/office/powerpoint/2010/main" val="38691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Strategic Flexibility</a:t>
            </a:r>
            <a:endParaRPr lang="en-US" dirty="0"/>
          </a:p>
        </p:txBody>
      </p:sp>
      <p:sp>
        <p:nvSpPr>
          <p:cNvPr id="3" name="Content Placeholder 2"/>
          <p:cNvSpPr>
            <a:spLocks noGrp="1"/>
          </p:cNvSpPr>
          <p:nvPr>
            <p:ph idx="1"/>
          </p:nvPr>
        </p:nvSpPr>
        <p:spPr/>
        <p:txBody>
          <a:bodyPr/>
          <a:lstStyle/>
          <a:p>
            <a:r>
              <a:rPr lang="en-US" sz="2800" b="1" dirty="0" smtClean="0"/>
              <a:t>Strategic flexibility</a:t>
            </a:r>
            <a:r>
              <a:rPr lang="en-US" sz="2800" dirty="0" smtClean="0"/>
              <a:t>: </a:t>
            </a:r>
            <a:r>
              <a:rPr lang="en-US" sz="2800" dirty="0"/>
              <a:t>t</a:t>
            </a:r>
            <a:r>
              <a:rPr lang="en-US" sz="2800" dirty="0" smtClean="0"/>
              <a:t>he ability </a:t>
            </a:r>
            <a:r>
              <a:rPr lang="en-US" sz="2800" dirty="0"/>
              <a:t>to recognize major external changes, to quickly commit resources, and to recognize when a strategic decision was a </a:t>
            </a:r>
            <a:r>
              <a:rPr lang="en-US" sz="2800" dirty="0" smtClean="0"/>
              <a:t>mistake</a:t>
            </a:r>
          </a:p>
        </p:txBody>
      </p:sp>
    </p:spTree>
    <p:extLst>
      <p:ext uri="{BB962C8B-B14F-4D97-AF65-F5344CB8AC3E}">
        <p14:creationId xmlns:p14="http://schemas.microsoft.com/office/powerpoint/2010/main" val="103875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Strategic Management?</a:t>
            </a:r>
            <a:endParaRPr lang="en-US" dirty="0"/>
          </a:p>
        </p:txBody>
      </p:sp>
      <p:sp>
        <p:nvSpPr>
          <p:cNvPr id="3" name="Content Placeholder 2"/>
          <p:cNvSpPr>
            <a:spLocks noGrp="1"/>
          </p:cNvSpPr>
          <p:nvPr>
            <p:ph idx="1"/>
          </p:nvPr>
        </p:nvSpPr>
        <p:spPr/>
        <p:txBody>
          <a:bodyPr/>
          <a:lstStyle/>
          <a:p>
            <a:r>
              <a:rPr lang="en-US" sz="2800" b="1" dirty="0" smtClean="0"/>
              <a:t>Strategic management</a:t>
            </a:r>
            <a:r>
              <a:rPr lang="en-US" sz="2800" dirty="0" smtClean="0"/>
              <a:t>: what </a:t>
            </a:r>
            <a:r>
              <a:rPr lang="en-US" sz="2800" dirty="0"/>
              <a:t>managers do to develop the organization’s </a:t>
            </a:r>
            <a:r>
              <a:rPr lang="en-US" sz="2800" dirty="0" smtClean="0"/>
              <a:t>strategies. </a:t>
            </a:r>
          </a:p>
          <a:p>
            <a:r>
              <a:rPr lang="en-US" sz="2800" dirty="0" smtClean="0"/>
              <a:t>An important task involving all basic management functions- Planning, organizing, leading and controlling. </a:t>
            </a:r>
          </a:p>
          <a:p>
            <a:endParaRPr lang="en-US" sz="2800" dirty="0" smtClean="0"/>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9-5</a:t>
            </a:r>
            <a:br>
              <a:rPr lang="en-US" dirty="0" smtClean="0"/>
            </a:br>
            <a:r>
              <a:rPr lang="en-US" dirty="0" smtClean="0"/>
              <a:t>Developing Strategic Flexibility</a:t>
            </a:r>
            <a:endParaRPr lang="en-US" dirty="0"/>
          </a:p>
        </p:txBody>
      </p:sp>
      <p:graphicFrame>
        <p:nvGraphicFramePr>
          <p:cNvPr id="5" name="Table 4" descr="Headers: Technique"/>
          <p:cNvGraphicFramePr>
            <a:graphicFrameLocks noGrp="1"/>
          </p:cNvGraphicFramePr>
          <p:nvPr>
            <p:extLst>
              <p:ext uri="{D42A27DB-BD31-4B8C-83A1-F6EECF244321}">
                <p14:modId xmlns:p14="http://schemas.microsoft.com/office/powerpoint/2010/main" val="1033740247"/>
              </p:ext>
            </p:extLst>
          </p:nvPr>
        </p:nvGraphicFramePr>
        <p:xfrm>
          <a:off x="190500" y="1710264"/>
          <a:ext cx="8763000" cy="4233336"/>
        </p:xfrm>
        <a:graphic>
          <a:graphicData uri="http://schemas.openxmlformats.org/drawingml/2006/table">
            <a:tbl>
              <a:tblPr firstRow="1" bandRow="1">
                <a:tableStyleId>{3B4B98B0-60AC-42C2-AFA5-B58CD77FA1E5}</a:tableStyleId>
              </a:tblPr>
              <a:tblGrid>
                <a:gridCol w="8763000">
                  <a:extLst>
                    <a:ext uri="{9D8B030D-6E8A-4147-A177-3AD203B41FA5}">
                      <a16:colId xmlns:a16="http://schemas.microsoft.com/office/drawing/2014/main" val="20000"/>
                    </a:ext>
                  </a:extLst>
                </a:gridCol>
              </a:tblGrid>
              <a:tr h="407290">
                <a:tc>
                  <a:txBody>
                    <a:bodyPr/>
                    <a:lstStyle/>
                    <a:p>
                      <a:r>
                        <a:rPr lang="en-US" dirty="0" smtClean="0"/>
                        <a:t>Technique</a:t>
                      </a:r>
                      <a:endParaRPr lang="en-US" dirty="0"/>
                    </a:p>
                  </a:txBody>
                  <a:tcPr/>
                </a:tc>
                <a:extLst>
                  <a:ext uri="{0D108BD9-81ED-4DB2-BD59-A6C34878D82A}">
                    <a16:rowId xmlns:a16="http://schemas.microsoft.com/office/drawing/2014/main" val="10000"/>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effectLst/>
                          <a:latin typeface="+mn-lt"/>
                          <a:ea typeface="+mn-ea"/>
                          <a:cs typeface="+mn-cs"/>
                        </a:rPr>
                        <a:t>Encourage leadership unity by making sure everyone is on the same page.</a:t>
                      </a:r>
                    </a:p>
                  </a:txBody>
                  <a:tcPr/>
                </a:tc>
                <a:extLst>
                  <a:ext uri="{0D108BD9-81ED-4DB2-BD59-A6C34878D82A}">
                    <a16:rowId xmlns:a16="http://schemas.microsoft.com/office/drawing/2014/main" val="10001"/>
                  </a:ext>
                </a:extLst>
              </a:tr>
              <a:tr h="407290">
                <a:tc>
                  <a:txBody>
                    <a:bodyPr/>
                    <a:lstStyle/>
                    <a:p>
                      <a:r>
                        <a:rPr lang="en-US" sz="1800" i="0" kern="1200" dirty="0" smtClean="0">
                          <a:solidFill>
                            <a:schemeClr val="tx1"/>
                          </a:solidFill>
                          <a:effectLst/>
                          <a:latin typeface="+mn-lt"/>
                          <a:ea typeface="+mn-ea"/>
                          <a:cs typeface="+mn-cs"/>
                        </a:rPr>
                        <a:t>Keep resources fluid and move them as circumstances warrant.</a:t>
                      </a:r>
                      <a:endParaRPr lang="en-US" sz="1800" i="0" kern="1200" dirty="0">
                        <a:solidFill>
                          <a:schemeClr val="tx1"/>
                        </a:solidFill>
                        <a:effectLst/>
                        <a:latin typeface="+mn-lt"/>
                        <a:ea typeface="+mn-ea"/>
                        <a:cs typeface="+mn-cs"/>
                      </a:endParaRPr>
                    </a:p>
                  </a:txBody>
                  <a:tcPr/>
                </a:tc>
                <a:extLst>
                  <a:ext uri="{0D108BD9-81ED-4DB2-BD59-A6C34878D82A}">
                    <a16:rowId xmlns:a16="http://schemas.microsoft.com/office/drawing/2014/main" val="10002"/>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effectLst/>
                          <a:latin typeface="+mn-lt"/>
                          <a:ea typeface="+mn-ea"/>
                          <a:cs typeface="+mn-cs"/>
                        </a:rPr>
                        <a:t>Have the right mindset to explore and understand issues and challenges.</a:t>
                      </a:r>
                    </a:p>
                  </a:txBody>
                  <a:tcPr/>
                </a:tc>
                <a:extLst>
                  <a:ext uri="{0D108BD9-81ED-4DB2-BD59-A6C34878D82A}">
                    <a16:rowId xmlns:a16="http://schemas.microsoft.com/office/drawing/2014/main" val="10003"/>
                  </a:ext>
                </a:extLst>
              </a:tr>
              <a:tr h="566162">
                <a:tc>
                  <a:txBody>
                    <a:bodyPr/>
                    <a:lstStyle/>
                    <a:p>
                      <a:r>
                        <a:rPr lang="en-US" sz="1800" i="0" kern="1200" dirty="0" smtClean="0">
                          <a:solidFill>
                            <a:schemeClr val="tx1"/>
                          </a:solidFill>
                          <a:effectLst/>
                          <a:latin typeface="+mn-lt"/>
                          <a:ea typeface="+mn-ea"/>
                          <a:cs typeface="+mn-cs"/>
                        </a:rPr>
                        <a:t>Know what’s happening with strategies currently being used by monitoring and measuring results.</a:t>
                      </a:r>
                    </a:p>
                  </a:txBody>
                  <a:tcPr/>
                </a:tc>
                <a:extLst>
                  <a:ext uri="{0D108BD9-81ED-4DB2-BD59-A6C34878D82A}">
                    <a16:rowId xmlns:a16="http://schemas.microsoft.com/office/drawing/2014/main" val="10004"/>
                  </a:ext>
                </a:extLst>
              </a:tr>
              <a:tr h="566162">
                <a:tc>
                  <a:txBody>
                    <a:bodyPr/>
                    <a:lstStyle/>
                    <a:p>
                      <a:r>
                        <a:rPr lang="en-US" sz="1800" i="0" kern="1200" dirty="0" smtClean="0">
                          <a:solidFill>
                            <a:schemeClr val="tx1"/>
                          </a:solidFill>
                          <a:effectLst/>
                          <a:latin typeface="+mn-lt"/>
                          <a:ea typeface="+mn-ea"/>
                          <a:cs typeface="+mn-cs"/>
                        </a:rPr>
                        <a:t>Encourage employees to be open about disclosing and sharing negative </a:t>
                      </a:r>
                    </a:p>
                    <a:p>
                      <a:r>
                        <a:rPr lang="en-US" sz="1800" i="0" kern="1200" dirty="0" smtClean="0">
                          <a:solidFill>
                            <a:schemeClr val="tx1"/>
                          </a:solidFill>
                          <a:effectLst/>
                          <a:latin typeface="+mn-lt"/>
                          <a:ea typeface="+mn-ea"/>
                          <a:cs typeface="+mn-cs"/>
                        </a:rPr>
                        <a:t>information.</a:t>
                      </a:r>
                    </a:p>
                  </a:txBody>
                  <a:tcPr/>
                </a:tc>
                <a:extLst>
                  <a:ext uri="{0D108BD9-81ED-4DB2-BD59-A6C34878D82A}">
                    <a16:rowId xmlns:a16="http://schemas.microsoft.com/office/drawing/2014/main" val="10005"/>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effectLst/>
                          <a:latin typeface="+mn-lt"/>
                          <a:ea typeface="+mn-ea"/>
                          <a:cs typeface="+mn-cs"/>
                        </a:rPr>
                        <a:t>Get new ideas and perspectives from outside the organization.</a:t>
                      </a:r>
                    </a:p>
                  </a:txBody>
                  <a:tcPr/>
                </a:tc>
                <a:extLst>
                  <a:ext uri="{0D108BD9-81ED-4DB2-BD59-A6C34878D82A}">
                    <a16:rowId xmlns:a16="http://schemas.microsoft.com/office/drawing/2014/main" val="10006"/>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effectLst/>
                          <a:latin typeface="+mn-lt"/>
                          <a:ea typeface="+mn-ea"/>
                          <a:cs typeface="+mn-cs"/>
                        </a:rPr>
                        <a:t>Have multiple alternatives when making strategic decisions.</a:t>
                      </a:r>
                    </a:p>
                  </a:txBody>
                  <a:tcPr/>
                </a:tc>
                <a:extLst>
                  <a:ext uri="{0D108BD9-81ED-4DB2-BD59-A6C34878D82A}">
                    <a16:rowId xmlns:a16="http://schemas.microsoft.com/office/drawing/2014/main" val="10007"/>
                  </a:ext>
                </a:extLst>
              </a:tr>
              <a:tr h="5094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effectLst/>
                          <a:latin typeface="+mn-lt"/>
                          <a:ea typeface="+mn-ea"/>
                          <a:cs typeface="+mn-cs"/>
                        </a:rPr>
                        <a:t>Learn from mistakes.</a:t>
                      </a:r>
                      <a:endParaRPr lang="en-US" i="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90853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Organizational Strategies for Today’s Environment</a:t>
            </a:r>
            <a:endParaRPr lang="en-US" dirty="0"/>
          </a:p>
        </p:txBody>
      </p:sp>
      <p:sp>
        <p:nvSpPr>
          <p:cNvPr id="3" name="Content Placeholder 2"/>
          <p:cNvSpPr>
            <a:spLocks noGrp="1"/>
          </p:cNvSpPr>
          <p:nvPr>
            <p:ph idx="1"/>
          </p:nvPr>
        </p:nvSpPr>
        <p:spPr/>
        <p:txBody>
          <a:bodyPr/>
          <a:lstStyle/>
          <a:p>
            <a:r>
              <a:rPr lang="en-US" sz="2800" dirty="0" smtClean="0"/>
              <a:t>E-Business strategies</a:t>
            </a:r>
          </a:p>
          <a:p>
            <a:r>
              <a:rPr lang="en-US" sz="2800" dirty="0" smtClean="0"/>
              <a:t>Customer service strategies</a:t>
            </a:r>
          </a:p>
          <a:p>
            <a:r>
              <a:rPr lang="en-US" sz="2800" dirty="0" smtClean="0"/>
              <a:t>Innovation strategies</a:t>
            </a:r>
          </a:p>
          <a:p>
            <a:pPr lvl="1"/>
            <a:r>
              <a:rPr lang="en-US" sz="2800" b="1" dirty="0" smtClean="0"/>
              <a:t>First mover</a:t>
            </a:r>
            <a:r>
              <a:rPr lang="en-US" sz="2800" dirty="0" smtClean="0"/>
              <a:t>: an </a:t>
            </a:r>
            <a:r>
              <a:rPr lang="en-US" sz="2800" dirty="0"/>
              <a:t>organization that’s </a:t>
            </a:r>
            <a:r>
              <a:rPr lang="en-US" sz="2800" dirty="0" smtClean="0"/>
              <a:t>first </a:t>
            </a:r>
            <a:r>
              <a:rPr lang="en-US" sz="2800" dirty="0"/>
              <a:t>to bring a product innovation to the market or to use a new process </a:t>
            </a:r>
            <a:r>
              <a:rPr lang="en-US" sz="2800" dirty="0" smtClean="0"/>
              <a:t>innovation</a:t>
            </a:r>
          </a:p>
        </p:txBody>
      </p:sp>
    </p:spTree>
    <p:extLst>
      <p:ext uri="{BB962C8B-B14F-4D97-AF65-F5344CB8AC3E}">
        <p14:creationId xmlns:p14="http://schemas.microsoft.com/office/powerpoint/2010/main" val="44826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Exhibit 9-6</a:t>
            </a:r>
            <a:br>
              <a:rPr lang="en-US" sz="3200" dirty="0" smtClean="0"/>
            </a:br>
            <a:r>
              <a:rPr lang="en-US" sz="3200" dirty="0" smtClean="0"/>
              <a:t>First Mover Advantages and Disadvantages</a:t>
            </a:r>
            <a:endParaRPr lang="en-US" sz="3200" dirty="0"/>
          </a:p>
        </p:txBody>
      </p:sp>
      <p:pic>
        <p:nvPicPr>
          <p:cNvPr id="8" name="Picture 7" descr="Figure is composed of an arrow pointing up labeled Advantages and an arrow pointing down labeled Disadvantages. Each contains several bullet pointed examples."/>
          <p:cNvPicPr>
            <a:picLocks noChangeAspect="1"/>
          </p:cNvPicPr>
          <p:nvPr/>
        </p:nvPicPr>
        <p:blipFill>
          <a:blip r:embed="rId3" cstate="print"/>
          <a:stretch>
            <a:fillRect/>
          </a:stretch>
        </p:blipFill>
        <p:spPr>
          <a:xfrm>
            <a:off x="324851" y="1320007"/>
            <a:ext cx="8494298" cy="4606276"/>
          </a:xfrm>
          <a:prstGeom prst="rect">
            <a:avLst/>
          </a:prstGeom>
        </p:spPr>
      </p:pic>
      <p:sp>
        <p:nvSpPr>
          <p:cNvPr id="3" name="Text Placeholder 2"/>
          <p:cNvSpPr>
            <a:spLocks noGrp="1"/>
          </p:cNvSpPr>
          <p:nvPr>
            <p:ph type="body" sz="quarter" idx="13"/>
          </p:nvPr>
        </p:nvSpPr>
        <p:spPr/>
        <p:txBody>
          <a:bodyPr/>
          <a:lstStyle/>
          <a:p>
            <a:r>
              <a:rPr lang="en-US" sz="1600" dirty="0" smtClean="0"/>
              <a:t>Exhibit 9-6 shows the strategic advantages and disadvantages of being a first mover.</a:t>
            </a:r>
            <a:endParaRPr lang="en-US" sz="1600" dirty="0"/>
          </a:p>
        </p:txBody>
      </p:sp>
    </p:spTree>
    <p:extLst>
      <p:ext uri="{BB962C8B-B14F-4D97-AF65-F5344CB8AC3E}">
        <p14:creationId xmlns:p14="http://schemas.microsoft.com/office/powerpoint/2010/main" val="131000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9.1</a:t>
            </a:r>
            <a:endParaRPr lang="en-US" dirty="0"/>
          </a:p>
        </p:txBody>
      </p:sp>
      <p:sp>
        <p:nvSpPr>
          <p:cNvPr id="3" name="Content Placeholder 2"/>
          <p:cNvSpPr>
            <a:spLocks noGrp="1"/>
          </p:cNvSpPr>
          <p:nvPr>
            <p:ph idx="1"/>
          </p:nvPr>
        </p:nvSpPr>
        <p:spPr/>
        <p:txBody>
          <a:bodyPr/>
          <a:lstStyle/>
          <a:p>
            <a:r>
              <a:rPr lang="en-US" sz="2800" b="1" dirty="0" smtClean="0"/>
              <a:t>Define </a:t>
            </a:r>
            <a:r>
              <a:rPr lang="en-US" sz="2800" b="1" dirty="0">
                <a:cs typeface="Arial"/>
              </a:rPr>
              <a:t>strategic management and explain why it’s important</a:t>
            </a:r>
            <a:r>
              <a:rPr lang="en-US" sz="2800" b="1" dirty="0" smtClean="0"/>
              <a:t>.</a:t>
            </a:r>
          </a:p>
          <a:p>
            <a:pPr lvl="1"/>
            <a:r>
              <a:rPr lang="en-US" sz="2400" dirty="0" smtClean="0"/>
              <a:t>Strategic management is what managers do to develop the organization's strategies</a:t>
            </a:r>
          </a:p>
          <a:p>
            <a:pPr lvl="1"/>
            <a:r>
              <a:rPr lang="en-US" sz="2400" dirty="0" smtClean="0"/>
              <a:t>A business model is how a company is going to make money.</a:t>
            </a:r>
            <a:endParaRPr lang="en-US" sz="2800" dirty="0"/>
          </a:p>
        </p:txBody>
      </p:sp>
    </p:spTree>
    <p:extLst>
      <p:ext uri="{BB962C8B-B14F-4D97-AF65-F5344CB8AC3E}">
        <p14:creationId xmlns:p14="http://schemas.microsoft.com/office/powerpoint/2010/main" val="184606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9.2</a:t>
            </a:r>
            <a:endParaRPr lang="en-US" dirty="0"/>
          </a:p>
        </p:txBody>
      </p:sp>
      <p:sp>
        <p:nvSpPr>
          <p:cNvPr id="3" name="Content Placeholder 2"/>
          <p:cNvSpPr>
            <a:spLocks noGrp="1"/>
          </p:cNvSpPr>
          <p:nvPr>
            <p:ph idx="1"/>
          </p:nvPr>
        </p:nvSpPr>
        <p:spPr/>
        <p:txBody>
          <a:bodyPr/>
          <a:lstStyle/>
          <a:p>
            <a:r>
              <a:rPr lang="en-US" sz="2800" b="1" dirty="0">
                <a:cs typeface="Arial"/>
              </a:rPr>
              <a:t>Explain what managers do during the six steps of the strategic management process</a:t>
            </a:r>
            <a:r>
              <a:rPr lang="en-US" sz="2800" b="1" dirty="0" smtClean="0"/>
              <a:t>.</a:t>
            </a:r>
          </a:p>
          <a:p>
            <a:pPr marL="914400" lvl="1" indent="-457200">
              <a:buFont typeface="+mj-lt"/>
              <a:buAutoNum type="arabicPeriod"/>
            </a:pPr>
            <a:r>
              <a:rPr lang="en-US" sz="2400" dirty="0" smtClean="0"/>
              <a:t>Identify the current mission, goals, and strategies</a:t>
            </a:r>
          </a:p>
          <a:p>
            <a:pPr marL="914400" lvl="1" indent="-457200">
              <a:buFont typeface="+mj-lt"/>
              <a:buAutoNum type="arabicPeriod"/>
            </a:pPr>
            <a:r>
              <a:rPr lang="en-US" sz="2400" dirty="0" smtClean="0"/>
              <a:t>Do an external analysis</a:t>
            </a:r>
          </a:p>
          <a:p>
            <a:pPr marL="914400" lvl="1" indent="-457200">
              <a:buFont typeface="+mj-lt"/>
              <a:buAutoNum type="arabicPeriod"/>
            </a:pPr>
            <a:r>
              <a:rPr lang="en-US" sz="2400" dirty="0" smtClean="0"/>
              <a:t>Do an internal analysis</a:t>
            </a:r>
          </a:p>
          <a:p>
            <a:pPr marL="914400" lvl="1" indent="-457200">
              <a:buFont typeface="+mj-lt"/>
              <a:buAutoNum type="arabicPeriod"/>
            </a:pPr>
            <a:r>
              <a:rPr lang="en-US" sz="2400" dirty="0" smtClean="0"/>
              <a:t>Formulate strategies</a:t>
            </a:r>
          </a:p>
          <a:p>
            <a:pPr marL="914400" lvl="1" indent="-457200">
              <a:buFont typeface="+mj-lt"/>
              <a:buAutoNum type="arabicPeriod"/>
            </a:pPr>
            <a:r>
              <a:rPr lang="en-US" sz="2400" dirty="0" smtClean="0"/>
              <a:t>Implement strategies</a:t>
            </a:r>
          </a:p>
          <a:p>
            <a:pPr marL="914400" lvl="1" indent="-457200">
              <a:buFont typeface="+mj-lt"/>
              <a:buAutoNum type="arabicPeriod"/>
            </a:pPr>
            <a:r>
              <a:rPr lang="en-US" sz="2400" dirty="0" smtClean="0"/>
              <a:t>Evaluate strategies</a:t>
            </a:r>
            <a:endParaRPr lang="en-US" sz="2800" dirty="0"/>
          </a:p>
        </p:txBody>
      </p:sp>
    </p:spTree>
    <p:extLst>
      <p:ext uri="{BB962C8B-B14F-4D97-AF65-F5344CB8AC3E}">
        <p14:creationId xmlns:p14="http://schemas.microsoft.com/office/powerpoint/2010/main" val="47420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9.3</a:t>
            </a:r>
            <a:endParaRPr lang="en-US" dirty="0"/>
          </a:p>
        </p:txBody>
      </p:sp>
      <p:sp>
        <p:nvSpPr>
          <p:cNvPr id="3" name="Content Placeholder 2"/>
          <p:cNvSpPr>
            <a:spLocks noGrp="1"/>
          </p:cNvSpPr>
          <p:nvPr>
            <p:ph idx="1"/>
          </p:nvPr>
        </p:nvSpPr>
        <p:spPr/>
        <p:txBody>
          <a:bodyPr/>
          <a:lstStyle/>
          <a:p>
            <a:r>
              <a:rPr lang="en-US" sz="2800" b="1" dirty="0">
                <a:cs typeface="Arial"/>
              </a:rPr>
              <a:t>Describe the three types of corporate strategies</a:t>
            </a:r>
            <a:r>
              <a:rPr lang="en-US" sz="2800" b="1" dirty="0" smtClean="0"/>
              <a:t>.</a:t>
            </a:r>
          </a:p>
          <a:p>
            <a:pPr lvl="1"/>
            <a:r>
              <a:rPr lang="en-US" sz="2400" dirty="0" smtClean="0"/>
              <a:t>Growth strategies: concentration, vertical integration, horizontal integration, and diversification</a:t>
            </a:r>
          </a:p>
          <a:p>
            <a:pPr lvl="1"/>
            <a:r>
              <a:rPr lang="en-US" sz="2400" dirty="0" smtClean="0"/>
              <a:t>Stability strategies</a:t>
            </a:r>
          </a:p>
          <a:p>
            <a:pPr lvl="1"/>
            <a:r>
              <a:rPr lang="en-US" sz="2400" dirty="0" smtClean="0"/>
              <a:t>Renewal strategies: retrenchment and turnaround</a:t>
            </a:r>
          </a:p>
          <a:p>
            <a:pPr lvl="1"/>
            <a:r>
              <a:rPr lang="en-US" sz="2400" dirty="0" smtClean="0"/>
              <a:t>BCG matrix</a:t>
            </a:r>
          </a:p>
        </p:txBody>
      </p:sp>
    </p:spTree>
    <p:extLst>
      <p:ext uri="{BB962C8B-B14F-4D97-AF65-F5344CB8AC3E}">
        <p14:creationId xmlns:p14="http://schemas.microsoft.com/office/powerpoint/2010/main" val="469394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9.4</a:t>
            </a:r>
            <a:endParaRPr lang="en-US" dirty="0"/>
          </a:p>
        </p:txBody>
      </p:sp>
      <p:sp>
        <p:nvSpPr>
          <p:cNvPr id="3" name="Content Placeholder 2"/>
          <p:cNvSpPr>
            <a:spLocks noGrp="1"/>
          </p:cNvSpPr>
          <p:nvPr>
            <p:ph idx="1"/>
          </p:nvPr>
        </p:nvSpPr>
        <p:spPr/>
        <p:txBody>
          <a:bodyPr/>
          <a:lstStyle/>
          <a:p>
            <a:r>
              <a:rPr lang="en-US" sz="2800" b="1" dirty="0">
                <a:cs typeface="Arial"/>
              </a:rPr>
              <a:t>Describe competitive advantage and the competitive strategies organizations use to get it</a:t>
            </a:r>
            <a:r>
              <a:rPr lang="en-US" sz="2800" b="1" dirty="0" smtClean="0"/>
              <a:t>.</a:t>
            </a:r>
          </a:p>
          <a:p>
            <a:pPr lvl="1"/>
            <a:r>
              <a:rPr lang="en-US" sz="2400" dirty="0" smtClean="0"/>
              <a:t>Competitive advantage</a:t>
            </a:r>
          </a:p>
          <a:p>
            <a:pPr lvl="1"/>
            <a:r>
              <a:rPr lang="en-US" sz="2400" dirty="0" smtClean="0"/>
              <a:t>Porter’s five </a:t>
            </a:r>
            <a:r>
              <a:rPr lang="en-US" sz="2400" dirty="0"/>
              <a:t>f</a:t>
            </a:r>
            <a:r>
              <a:rPr lang="en-US" sz="2400" dirty="0" smtClean="0"/>
              <a:t>orces </a:t>
            </a:r>
            <a:r>
              <a:rPr lang="en-US" sz="2400" dirty="0"/>
              <a:t>m</a:t>
            </a:r>
            <a:r>
              <a:rPr lang="en-US" sz="2400" dirty="0" smtClean="0"/>
              <a:t>odel</a:t>
            </a:r>
          </a:p>
          <a:p>
            <a:pPr lvl="1"/>
            <a:r>
              <a:rPr lang="en-US" sz="2400" dirty="0" smtClean="0"/>
              <a:t>Porter’s three competitive strategies:</a:t>
            </a:r>
          </a:p>
          <a:p>
            <a:pPr lvl="2"/>
            <a:r>
              <a:rPr lang="en-US" sz="2400" dirty="0" smtClean="0"/>
              <a:t>Cost leadership</a:t>
            </a:r>
          </a:p>
          <a:p>
            <a:pPr lvl="2"/>
            <a:r>
              <a:rPr lang="en-US" sz="2400" dirty="0" smtClean="0"/>
              <a:t>Differentiation</a:t>
            </a:r>
          </a:p>
          <a:p>
            <a:pPr lvl="2"/>
            <a:r>
              <a:rPr lang="en-US" sz="2400" dirty="0" smtClean="0"/>
              <a:t>Focus</a:t>
            </a:r>
          </a:p>
        </p:txBody>
      </p:sp>
    </p:spTree>
    <p:extLst>
      <p:ext uri="{BB962C8B-B14F-4D97-AF65-F5344CB8AC3E}">
        <p14:creationId xmlns:p14="http://schemas.microsoft.com/office/powerpoint/2010/main" val="861770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9.5</a:t>
            </a:r>
            <a:endParaRPr lang="en-US" dirty="0"/>
          </a:p>
        </p:txBody>
      </p:sp>
      <p:sp>
        <p:nvSpPr>
          <p:cNvPr id="3" name="Content Placeholder 2"/>
          <p:cNvSpPr>
            <a:spLocks noGrp="1"/>
          </p:cNvSpPr>
          <p:nvPr>
            <p:ph idx="1"/>
          </p:nvPr>
        </p:nvSpPr>
        <p:spPr/>
        <p:txBody>
          <a:bodyPr/>
          <a:lstStyle/>
          <a:p>
            <a:r>
              <a:rPr lang="en-US" sz="2800" b="1" dirty="0"/>
              <a:t>Discuss current strategic management issues</a:t>
            </a:r>
            <a:r>
              <a:rPr lang="en-US" sz="2800" dirty="0" smtClean="0"/>
              <a:t>.</a:t>
            </a:r>
          </a:p>
          <a:p>
            <a:pPr lvl="1"/>
            <a:r>
              <a:rPr lang="en-US" sz="2400" dirty="0" smtClean="0"/>
              <a:t>Strategic leadership</a:t>
            </a:r>
          </a:p>
          <a:p>
            <a:pPr lvl="1"/>
            <a:r>
              <a:rPr lang="en-US" sz="2400" dirty="0" smtClean="0"/>
              <a:t>Strategic flexibility</a:t>
            </a:r>
          </a:p>
          <a:p>
            <a:pPr lvl="1"/>
            <a:r>
              <a:rPr lang="en-US" sz="2400" dirty="0" smtClean="0"/>
              <a:t>E-Business strategies</a:t>
            </a:r>
          </a:p>
        </p:txBody>
      </p:sp>
    </p:spTree>
    <p:extLst>
      <p:ext uri="{BB962C8B-B14F-4D97-AF65-F5344CB8AC3E}">
        <p14:creationId xmlns:p14="http://schemas.microsoft.com/office/powerpoint/2010/main" val="55222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US" sz="2800" b="1" dirty="0"/>
              <a:t>Strategies</a:t>
            </a:r>
            <a:r>
              <a:rPr lang="en-US" sz="2800" dirty="0"/>
              <a:t>: the plans for how the organization will do what it’s in business to do, how it will compete successfully, and how it will attract and satisfy its customers in order to achieve its goals</a:t>
            </a:r>
          </a:p>
          <a:p>
            <a:r>
              <a:rPr lang="en-US" sz="2800" b="1" dirty="0"/>
              <a:t>Business model</a:t>
            </a:r>
            <a:r>
              <a:rPr lang="en-US" sz="2800" dirty="0"/>
              <a:t>: how a company is going to make </a:t>
            </a:r>
            <a:r>
              <a:rPr lang="en-US" sz="2800" dirty="0" smtClean="0"/>
              <a:t>money. Focus on two things :</a:t>
            </a:r>
          </a:p>
          <a:p>
            <a:r>
              <a:rPr lang="en-US" sz="2800" dirty="0" err="1" smtClean="0"/>
              <a:t>i</a:t>
            </a:r>
            <a:r>
              <a:rPr lang="en-US" sz="2800" dirty="0" smtClean="0"/>
              <a:t>. customer will value what company is providing </a:t>
            </a:r>
          </a:p>
          <a:p>
            <a:r>
              <a:rPr lang="en-US" sz="2800" dirty="0" smtClean="0"/>
              <a:t>Ii. Whether company can make any money doing that e.g. Jeff </a:t>
            </a:r>
            <a:r>
              <a:rPr lang="en-US" sz="2800" dirty="0" err="1" smtClean="0"/>
              <a:t>bezos</a:t>
            </a:r>
            <a:r>
              <a:rPr lang="en-US" sz="2800" dirty="0" smtClean="0"/>
              <a:t>, business model, selling books online turned into selling everything online. </a:t>
            </a:r>
          </a:p>
        </p:txBody>
      </p:sp>
    </p:spTree>
    <p:extLst>
      <p:ext uri="{BB962C8B-B14F-4D97-AF65-F5344CB8AC3E}">
        <p14:creationId xmlns:p14="http://schemas.microsoft.com/office/powerpoint/2010/main" val="30729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Strategic Management Important?</a:t>
            </a:r>
            <a:endParaRPr lang="en-US" dirty="0"/>
          </a:p>
        </p:txBody>
      </p:sp>
      <p:sp>
        <p:nvSpPr>
          <p:cNvPr id="3" name="Content Placeholder 2"/>
          <p:cNvSpPr>
            <a:spLocks noGrp="1"/>
          </p:cNvSpPr>
          <p:nvPr>
            <p:ph idx="1"/>
          </p:nvPr>
        </p:nvSpPr>
        <p:spPr/>
        <p:txBody>
          <a:bodyPr/>
          <a:lstStyle/>
          <a:p>
            <a:r>
              <a:rPr lang="en-US" sz="2800" dirty="0" smtClean="0"/>
              <a:t>Has a </a:t>
            </a:r>
            <a:r>
              <a:rPr lang="en-US" sz="2800" b="1" dirty="0" smtClean="0"/>
              <a:t>positive impact </a:t>
            </a:r>
            <a:r>
              <a:rPr lang="en-US" sz="2800" dirty="0" smtClean="0"/>
              <a:t>on performance</a:t>
            </a:r>
          </a:p>
          <a:p>
            <a:r>
              <a:rPr lang="en-US" sz="2800" dirty="0" smtClean="0"/>
              <a:t>Helps managers decide how to act in face of change and </a:t>
            </a:r>
            <a:r>
              <a:rPr lang="en-US" sz="2800" b="1" dirty="0" smtClean="0"/>
              <a:t>uncertainty</a:t>
            </a:r>
          </a:p>
          <a:p>
            <a:r>
              <a:rPr lang="en-US" sz="2800" dirty="0" smtClean="0"/>
              <a:t>Helps complex and diverse organizations work together e.g. </a:t>
            </a:r>
            <a:r>
              <a:rPr lang="en-US" sz="2800" dirty="0" err="1" smtClean="0"/>
              <a:t>i</a:t>
            </a:r>
            <a:r>
              <a:rPr lang="en-US" sz="2800" dirty="0" smtClean="0"/>
              <a:t>. 2.2 million employees work in Walmart stores.</a:t>
            </a:r>
          </a:p>
          <a:p>
            <a:r>
              <a:rPr lang="en-US" sz="2800" dirty="0" smtClean="0"/>
              <a:t>USPS- locked in battle for overnight delivery </a:t>
            </a:r>
            <a:endParaRPr lang="en-US" sz="2800" dirty="0"/>
          </a:p>
        </p:txBody>
      </p:sp>
    </p:spTree>
    <p:extLst>
      <p:ext uri="{BB962C8B-B14F-4D97-AF65-F5344CB8AC3E}">
        <p14:creationId xmlns:p14="http://schemas.microsoft.com/office/powerpoint/2010/main" val="113394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9-1</a:t>
            </a:r>
            <a:br>
              <a:rPr lang="en-US" dirty="0" smtClean="0"/>
            </a:br>
            <a:r>
              <a:rPr lang="en-US" dirty="0" smtClean="0"/>
              <a:t>Strategic Management Process</a:t>
            </a:r>
            <a:endParaRPr lang="en-US" dirty="0"/>
          </a:p>
        </p:txBody>
      </p:sp>
      <p:pic>
        <p:nvPicPr>
          <p:cNvPr id="6" name="Picture 5" descr="Figure is a horizontal row of boxes. The first box is labeled Identify the organization's current mission, goals, and strategies. An arrow points from this box to two boxes, one above the other. The two boxes are identified as SWOT Analysis. The top box is labeled External Analysis: Opportunities and Threats. The bottom box is labeled Internal Analysis: Strengths and Weaknesses. An arrow points from these stacked boxes to a box labeled Formulate Strategies. An arrow points from this box to a box labeled Implement Strategies. An arrow points from this box to Evaluate Results."/>
          <p:cNvPicPr>
            <a:picLocks noChangeAspect="1"/>
          </p:cNvPicPr>
          <p:nvPr/>
        </p:nvPicPr>
        <p:blipFill>
          <a:blip r:embed="rId3" cstate="print"/>
          <a:stretch>
            <a:fillRect/>
          </a:stretch>
        </p:blipFill>
        <p:spPr>
          <a:xfrm>
            <a:off x="134462" y="1798541"/>
            <a:ext cx="8875076" cy="3032318"/>
          </a:xfrm>
          <a:prstGeom prst="rect">
            <a:avLst/>
          </a:prstGeom>
        </p:spPr>
      </p:pic>
      <p:sp>
        <p:nvSpPr>
          <p:cNvPr id="3" name="Text Placeholder 2"/>
          <p:cNvSpPr>
            <a:spLocks noGrp="1"/>
          </p:cNvSpPr>
          <p:nvPr>
            <p:ph type="body" sz="quarter" idx="13"/>
          </p:nvPr>
        </p:nvSpPr>
        <p:spPr/>
        <p:txBody>
          <a:bodyPr/>
          <a:lstStyle/>
          <a:p>
            <a:r>
              <a:rPr lang="en-US" sz="1600" dirty="0" smtClean="0"/>
              <a:t>Exhibit 9-1 illustrates the </a:t>
            </a:r>
            <a:r>
              <a:rPr lang="en-US" sz="1600" dirty="0"/>
              <a:t>six-step process </a:t>
            </a:r>
            <a:r>
              <a:rPr lang="en-US" sz="1600" dirty="0" smtClean="0"/>
              <a:t>of strategic management, which encompasses </a:t>
            </a:r>
            <a:r>
              <a:rPr lang="en-US" sz="1600" dirty="0"/>
              <a:t>strategy planning, implementation, and </a:t>
            </a:r>
            <a:r>
              <a:rPr lang="en-US" sz="1600" dirty="0" smtClean="0"/>
              <a:t>evaluation.</a:t>
            </a:r>
            <a:endParaRPr lang="en-US" sz="1600" dirty="0"/>
          </a:p>
        </p:txBody>
      </p:sp>
    </p:spTree>
    <p:extLst>
      <p:ext uri="{BB962C8B-B14F-4D97-AF65-F5344CB8AC3E}">
        <p14:creationId xmlns:p14="http://schemas.microsoft.com/office/powerpoint/2010/main" val="42974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a:t>Identifying the </a:t>
            </a:r>
            <a:r>
              <a:rPr lang="en-US" dirty="0" smtClean="0"/>
              <a:t>Organization’s Current Mission</a:t>
            </a:r>
            <a:r>
              <a:rPr lang="en-US" dirty="0"/>
              <a:t>, </a:t>
            </a:r>
            <a:r>
              <a:rPr lang="en-US" dirty="0" smtClean="0"/>
              <a:t>Goals</a:t>
            </a:r>
            <a:r>
              <a:rPr lang="en-US" dirty="0"/>
              <a:t>, and S</a:t>
            </a:r>
            <a:r>
              <a:rPr lang="en-US" dirty="0" smtClean="0"/>
              <a:t>trategies</a:t>
            </a:r>
            <a:endParaRPr lang="en-US" dirty="0"/>
          </a:p>
        </p:txBody>
      </p:sp>
      <p:sp>
        <p:nvSpPr>
          <p:cNvPr id="3" name="Content Placeholder 2"/>
          <p:cNvSpPr>
            <a:spLocks noGrp="1"/>
          </p:cNvSpPr>
          <p:nvPr>
            <p:ph idx="1"/>
          </p:nvPr>
        </p:nvSpPr>
        <p:spPr/>
        <p:txBody>
          <a:bodyPr/>
          <a:lstStyle/>
          <a:p>
            <a:r>
              <a:rPr lang="en-US" sz="2800" b="1" dirty="0" smtClean="0"/>
              <a:t>Mission</a:t>
            </a:r>
            <a:r>
              <a:rPr lang="en-US" sz="2800" dirty="0" smtClean="0"/>
              <a:t>: the purpose of an organization</a:t>
            </a:r>
          </a:p>
        </p:txBody>
      </p:sp>
    </p:spTree>
    <p:extLst>
      <p:ext uri="{BB962C8B-B14F-4D97-AF65-F5344CB8AC3E}">
        <p14:creationId xmlns:p14="http://schemas.microsoft.com/office/powerpoint/2010/main" val="8795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9-2</a:t>
            </a:r>
            <a:br>
              <a:rPr lang="en-US" dirty="0" smtClean="0"/>
            </a:br>
            <a:r>
              <a:rPr lang="en-US" dirty="0" smtClean="0"/>
              <a:t>Components of a Mission Statement</a:t>
            </a:r>
            <a:endParaRPr lang="en-US" dirty="0"/>
          </a:p>
        </p:txBody>
      </p:sp>
      <p:graphicFrame>
        <p:nvGraphicFramePr>
          <p:cNvPr id="5" name="Table 4" descr="Headers: Component, Question"/>
          <p:cNvGraphicFramePr>
            <a:graphicFrameLocks noGrp="1"/>
          </p:cNvGraphicFramePr>
          <p:nvPr>
            <p:extLst>
              <p:ext uri="{D42A27DB-BD31-4B8C-83A1-F6EECF244321}">
                <p14:modId xmlns:p14="http://schemas.microsoft.com/office/powerpoint/2010/main" val="3647337434"/>
              </p:ext>
            </p:extLst>
          </p:nvPr>
        </p:nvGraphicFramePr>
        <p:xfrm>
          <a:off x="209550" y="1456944"/>
          <a:ext cx="8724900" cy="4791456"/>
        </p:xfrm>
        <a:graphic>
          <a:graphicData uri="http://schemas.openxmlformats.org/drawingml/2006/table">
            <a:tbl>
              <a:tblPr firstRow="1" bandRow="1">
                <a:tableStyleId>{3B4B98B0-60AC-42C2-AFA5-B58CD77FA1E5}</a:tableStyleId>
              </a:tblPr>
              <a:tblGrid>
                <a:gridCol w="28956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371856">
                <a:tc>
                  <a:txBody>
                    <a:bodyPr/>
                    <a:lstStyle/>
                    <a:p>
                      <a:r>
                        <a:rPr lang="en-US" dirty="0" smtClean="0"/>
                        <a:t>Component</a:t>
                      </a:r>
                      <a:endParaRPr lang="en-US" dirty="0"/>
                    </a:p>
                  </a:txBody>
                  <a:tcPr/>
                </a:tc>
                <a:tc>
                  <a:txBody>
                    <a:bodyPr/>
                    <a:lstStyle/>
                    <a:p>
                      <a:r>
                        <a:rPr lang="en-US" dirty="0" smtClean="0"/>
                        <a:t>Question</a:t>
                      </a:r>
                      <a:endParaRPr lang="en-US" dirty="0"/>
                    </a:p>
                  </a:txBody>
                  <a:tcPr/>
                </a:tc>
                <a:extLst>
                  <a:ext uri="{0D108BD9-81ED-4DB2-BD59-A6C34878D82A}">
                    <a16:rowId xmlns:a16="http://schemas.microsoft.com/office/drawing/2014/main" val="10000"/>
                  </a:ext>
                </a:extLst>
              </a:tr>
              <a:tr h="371856">
                <a:tc>
                  <a:txBody>
                    <a:bodyPr/>
                    <a:lstStyle/>
                    <a:p>
                      <a:r>
                        <a:rPr lang="en-US" dirty="0" smtClean="0"/>
                        <a:t>Customers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Who are the firm’s customers?</a:t>
                      </a:r>
                      <a:endParaRPr lang="en-US" dirty="0" smtClean="0">
                        <a:effectLst/>
                      </a:endParaRPr>
                    </a:p>
                  </a:txBody>
                  <a:tcPr/>
                </a:tc>
                <a:extLst>
                  <a:ext uri="{0D108BD9-81ED-4DB2-BD59-A6C34878D82A}">
                    <a16:rowId xmlns:a16="http://schemas.microsoft.com/office/drawing/2014/main" val="10001"/>
                  </a:ext>
                </a:extLst>
              </a:tr>
              <a:tr h="371856">
                <a:tc>
                  <a:txBody>
                    <a:bodyPr/>
                    <a:lstStyle/>
                    <a:p>
                      <a:r>
                        <a:rPr lang="en-US" dirty="0" smtClean="0"/>
                        <a:t>Market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Where does the firm compete geographically?</a:t>
                      </a:r>
                      <a:endParaRPr lang="en-US" dirty="0"/>
                    </a:p>
                  </a:txBody>
                  <a:tcPr/>
                </a:tc>
                <a:extLst>
                  <a:ext uri="{0D108BD9-81ED-4DB2-BD59-A6C34878D82A}">
                    <a16:rowId xmlns:a16="http://schemas.microsoft.com/office/drawing/2014/main" val="10002"/>
                  </a:ext>
                </a:extLst>
              </a:tr>
              <a:tr h="371856">
                <a:tc>
                  <a:txBody>
                    <a:bodyPr/>
                    <a:lstStyle/>
                    <a:p>
                      <a:r>
                        <a:rPr lang="en-US" dirty="0" smtClean="0"/>
                        <a:t>Concern for Survival, Growth, and Profitability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Is the firm committed to growth and financial stability?</a:t>
                      </a:r>
                      <a:endParaRPr lang="en-US" dirty="0" smtClean="0">
                        <a:effectLst/>
                      </a:endParaRPr>
                    </a:p>
                  </a:txBody>
                  <a:tcPr/>
                </a:tc>
                <a:extLst>
                  <a:ext uri="{0D108BD9-81ED-4DB2-BD59-A6C34878D82A}">
                    <a16:rowId xmlns:a16="http://schemas.microsoft.com/office/drawing/2014/main" val="10003"/>
                  </a:ext>
                </a:extLst>
              </a:tr>
              <a:tr h="371856">
                <a:tc>
                  <a:txBody>
                    <a:bodyPr/>
                    <a:lstStyle/>
                    <a:p>
                      <a:r>
                        <a:rPr lang="en-US" dirty="0" smtClean="0"/>
                        <a:t>Philosophy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What are the firm’s basic beliefs, values, and ethical priorities?</a:t>
                      </a:r>
                      <a:endParaRPr lang="en-US" dirty="0" smtClean="0">
                        <a:effectLst/>
                      </a:endParaRPr>
                    </a:p>
                  </a:txBody>
                  <a:tcPr/>
                </a:tc>
                <a:extLst>
                  <a:ext uri="{0D108BD9-81ED-4DB2-BD59-A6C34878D82A}">
                    <a16:rowId xmlns:a16="http://schemas.microsoft.com/office/drawing/2014/main" val="10004"/>
                  </a:ext>
                </a:extLst>
              </a:tr>
              <a:tr h="371856">
                <a:tc>
                  <a:txBody>
                    <a:bodyPr/>
                    <a:lstStyle/>
                    <a:p>
                      <a:r>
                        <a:rPr lang="en-US" dirty="0" smtClean="0"/>
                        <a:t>Concern for Public Image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How responsive is the firm to societal and environmental concerns?</a:t>
                      </a:r>
                      <a:endParaRPr lang="en-US" dirty="0" smtClean="0">
                        <a:effectLst/>
                      </a:endParaRPr>
                    </a:p>
                  </a:txBody>
                  <a:tcPr/>
                </a:tc>
                <a:extLst>
                  <a:ext uri="{0D108BD9-81ED-4DB2-BD59-A6C34878D82A}">
                    <a16:rowId xmlns:a16="http://schemas.microsoft.com/office/drawing/2014/main" val="10005"/>
                  </a:ext>
                </a:extLst>
              </a:tr>
              <a:tr h="371856">
                <a:tc>
                  <a:txBody>
                    <a:bodyPr/>
                    <a:lstStyle/>
                    <a:p>
                      <a:r>
                        <a:rPr lang="en-US" dirty="0" smtClean="0"/>
                        <a:t>Products or Services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What are the firm’s major products or services?</a:t>
                      </a:r>
                      <a:endParaRPr lang="en-US" dirty="0" smtClean="0">
                        <a:effectLst/>
                      </a:endParaRPr>
                    </a:p>
                  </a:txBody>
                  <a:tcPr/>
                </a:tc>
                <a:extLst>
                  <a:ext uri="{0D108BD9-81ED-4DB2-BD59-A6C34878D82A}">
                    <a16:rowId xmlns:a16="http://schemas.microsoft.com/office/drawing/2014/main" val="10006"/>
                  </a:ext>
                </a:extLst>
              </a:tr>
              <a:tr h="371856">
                <a:tc>
                  <a:txBody>
                    <a:bodyPr/>
                    <a:lstStyle/>
                    <a:p>
                      <a:r>
                        <a:rPr lang="en-US" dirty="0" smtClean="0"/>
                        <a:t>Technology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Is the firm technologically current?</a:t>
                      </a:r>
                      <a:endParaRPr lang="en-US" dirty="0" smtClean="0">
                        <a:effectLst/>
                      </a:endParaRPr>
                    </a:p>
                  </a:txBody>
                  <a:tcPr/>
                </a:tc>
                <a:extLst>
                  <a:ext uri="{0D108BD9-81ED-4DB2-BD59-A6C34878D82A}">
                    <a16:rowId xmlns:a16="http://schemas.microsoft.com/office/drawing/2014/main" val="10007"/>
                  </a:ext>
                </a:extLst>
              </a:tr>
              <a:tr h="371856">
                <a:tc>
                  <a:txBody>
                    <a:bodyPr/>
                    <a:lstStyle/>
                    <a:p>
                      <a:r>
                        <a:rPr lang="en-US" dirty="0" smtClean="0"/>
                        <a:t>Self-Concept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What are the firm’s major competitive advantage and core competencies?</a:t>
                      </a:r>
                      <a:endParaRPr lang="en-US" dirty="0" smtClean="0">
                        <a:effectLst/>
                      </a:endParaRPr>
                    </a:p>
                  </a:txBody>
                  <a:tcPr/>
                </a:tc>
                <a:extLst>
                  <a:ext uri="{0D108BD9-81ED-4DB2-BD59-A6C34878D82A}">
                    <a16:rowId xmlns:a16="http://schemas.microsoft.com/office/drawing/2014/main" val="10008"/>
                  </a:ext>
                </a:extLst>
              </a:tr>
              <a:tr h="371856">
                <a:tc>
                  <a:txBody>
                    <a:bodyPr/>
                    <a:lstStyle/>
                    <a:p>
                      <a:r>
                        <a:rPr lang="en-US" dirty="0" smtClean="0"/>
                        <a:t>Concern for Employees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Are employees a valuable asset of the firm?</a:t>
                      </a:r>
                      <a:endParaRPr lang="en-US" dirty="0" smtClean="0">
                        <a:effectLst/>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Doing an External Analysis</a:t>
            </a:r>
            <a:endParaRPr lang="en-US" dirty="0"/>
          </a:p>
        </p:txBody>
      </p:sp>
      <p:sp>
        <p:nvSpPr>
          <p:cNvPr id="3" name="Content Placeholder 2"/>
          <p:cNvSpPr>
            <a:spLocks noGrp="1"/>
          </p:cNvSpPr>
          <p:nvPr>
            <p:ph idx="1"/>
          </p:nvPr>
        </p:nvSpPr>
        <p:spPr/>
        <p:txBody>
          <a:bodyPr/>
          <a:lstStyle/>
          <a:p>
            <a:r>
              <a:rPr lang="en-US" sz="2800" b="1" dirty="0" smtClean="0"/>
              <a:t>Opportunities</a:t>
            </a:r>
            <a:r>
              <a:rPr lang="en-US" sz="2800" dirty="0" smtClean="0"/>
              <a:t>: positive </a:t>
            </a:r>
            <a:r>
              <a:rPr lang="en-US" sz="2800" dirty="0"/>
              <a:t>trends in the external </a:t>
            </a:r>
            <a:r>
              <a:rPr lang="en-US" sz="2800" dirty="0" smtClean="0"/>
              <a:t>environment</a:t>
            </a:r>
          </a:p>
          <a:p>
            <a:r>
              <a:rPr lang="en-US" sz="2800" b="1" dirty="0" smtClean="0"/>
              <a:t>Threats</a:t>
            </a:r>
            <a:r>
              <a:rPr lang="en-US" sz="2800" dirty="0" smtClean="0"/>
              <a:t>: negative </a:t>
            </a:r>
            <a:r>
              <a:rPr lang="en-US" sz="2800" dirty="0"/>
              <a:t>trends in the external </a:t>
            </a:r>
            <a:r>
              <a:rPr lang="en-US" sz="2800" dirty="0" smtClean="0"/>
              <a:t>environment</a:t>
            </a:r>
          </a:p>
        </p:txBody>
      </p:sp>
    </p:spTree>
    <p:extLst>
      <p:ext uri="{BB962C8B-B14F-4D97-AF65-F5344CB8AC3E}">
        <p14:creationId xmlns:p14="http://schemas.microsoft.com/office/powerpoint/2010/main" val="123151606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24071</TotalTime>
  <Words>5053</Words>
  <Application>Microsoft Office PowerPoint</Application>
  <PresentationFormat>On-screen Show (4:3)</PresentationFormat>
  <Paragraphs>290</Paragraphs>
  <Slides>38</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Times New Roman</vt:lpstr>
      <vt:lpstr>Verdana</vt:lpstr>
      <vt:lpstr>Wingdings</vt:lpstr>
      <vt:lpstr>508 Lecture</vt:lpstr>
      <vt:lpstr>Management</vt:lpstr>
      <vt:lpstr>Learning Objectives</vt:lpstr>
      <vt:lpstr>What is Strategic Management?</vt:lpstr>
      <vt:lpstr>PowerPoint Presentation</vt:lpstr>
      <vt:lpstr>Why is Strategic Management Important?</vt:lpstr>
      <vt:lpstr>Exhibit 9-1 Strategic Management Process</vt:lpstr>
      <vt:lpstr>Step 1: Identifying the Organization’s Current Mission, Goals, and Strategies</vt:lpstr>
      <vt:lpstr>Exhibit 9-2 Components of a Mission Statement</vt:lpstr>
      <vt:lpstr>Step 2: Doing an External Analysis</vt:lpstr>
      <vt:lpstr>Step 3: Doing an Internal Analysis</vt:lpstr>
      <vt:lpstr>SWOT Analysis</vt:lpstr>
      <vt:lpstr>Step 4: Formulating Strategies</vt:lpstr>
      <vt:lpstr>Step 5: Implementing Strategies</vt:lpstr>
      <vt:lpstr>Step 6: Evaluating Results</vt:lpstr>
      <vt:lpstr>Exhibit 9-3 Types of Organizational Strategies</vt:lpstr>
      <vt:lpstr>What is Corporate Strategy?</vt:lpstr>
      <vt:lpstr>What Are the Types of Corporate Strategy?</vt:lpstr>
      <vt:lpstr>Stability and Renewal Strategies</vt:lpstr>
      <vt:lpstr>How Are Corporate Strategies Managed?</vt:lpstr>
      <vt:lpstr>PowerPoint Presentation</vt:lpstr>
      <vt:lpstr>Competitive Strategies</vt:lpstr>
      <vt:lpstr>The Role of Competitive Advantage</vt:lpstr>
      <vt:lpstr>Types of Competitive Advantage</vt:lpstr>
      <vt:lpstr>Sustaining Competitive Advantage</vt:lpstr>
      <vt:lpstr>Choosing a Competitive Strategy</vt:lpstr>
      <vt:lpstr>Functional Strategies</vt:lpstr>
      <vt:lpstr>The Need for Strategic Leadership</vt:lpstr>
      <vt:lpstr>Exhibit 9-4 Effective Strategic Leadership</vt:lpstr>
      <vt:lpstr>The Need for Strategic Flexibility</vt:lpstr>
      <vt:lpstr>Exhibit 9-5 Developing Strategic Flexibility</vt:lpstr>
      <vt:lpstr>Important Organizational Strategies for Today’s Environment</vt:lpstr>
      <vt:lpstr>Exhibit 9-6 First Mover Advantages and Disadvantages</vt:lpstr>
      <vt:lpstr>Review Learning Objective 9.1</vt:lpstr>
      <vt:lpstr>Review Learning Objective 9.2</vt:lpstr>
      <vt:lpstr>Review Learning Objective 9.3</vt:lpstr>
      <vt:lpstr>Review Learning Objective 9.4</vt:lpstr>
      <vt:lpstr>Review Learning Objective 9.5</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9: Making Decisions</dc:subject>
  <dc:creator>Stephen P. Robbins and Mary Coulter</dc:creator>
  <cp:keywords>Management</cp:keywords>
  <dc:description/>
  <cp:lastModifiedBy>user</cp:lastModifiedBy>
  <cp:revision>626</cp:revision>
  <dcterms:created xsi:type="dcterms:W3CDTF">2014-07-14T20:04:21Z</dcterms:created>
  <dcterms:modified xsi:type="dcterms:W3CDTF">2025-04-10T12:06:12Z</dcterms:modified>
  <cp:category/>
</cp:coreProperties>
</file>