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8"/>
  </p:notesMasterIdLst>
  <p:sldIdLst>
    <p:sldId id="256" r:id="rId2"/>
    <p:sldId id="257" r:id="rId3"/>
    <p:sldId id="258" r:id="rId4"/>
    <p:sldId id="259" r:id="rId5"/>
    <p:sldId id="260" r:id="rId6"/>
    <p:sldId id="261" r:id="rId7"/>
    <p:sldId id="262" r:id="rId8"/>
    <p:sldId id="264" r:id="rId9"/>
    <p:sldId id="263" r:id="rId10"/>
    <p:sldId id="265" r:id="rId11"/>
    <p:sldId id="266" r:id="rId12"/>
    <p:sldId id="267" r:id="rId13"/>
    <p:sldId id="268" r:id="rId14"/>
    <p:sldId id="272" r:id="rId15"/>
    <p:sldId id="273" r:id="rId16"/>
    <p:sldId id="274"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
      <p:font typeface="Arial Rounded MT Bold" panose="020F0704030504030204" pitchFamily="34" charset="0"/>
      <p:regular r:id="rId23"/>
    </p:embeddedFont>
    <p:embeddedFont>
      <p:font typeface="Baumans" panose="020B0604020202020204" charset="0"/>
      <p:regular r:id="rId24"/>
    </p:embeddedFont>
    <p:embeddedFont>
      <p:font typeface="Architects Daughter" panose="020B0604020202020204" charset="0"/>
      <p:regular r:id="rId25"/>
    </p:embeddedFont>
    <p:embeddedFont>
      <p:font typeface="Garamond" panose="02020404030301010803" pitchFamily="18" charset="0"/>
      <p:regular r:id="rId26"/>
      <p:bold r:id="rId27"/>
      <p:italic r:id="rId28"/>
      <p:boldItalic r:id="rId29"/>
    </p:embeddedFont>
    <p:embeddedFont>
      <p:font typeface="Wingdings 3" panose="05040102010807070707" pitchFamily="18" charset="2"/>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xxUHagtEiLYRkoQ1vopUvqPH/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52979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465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9899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8488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3761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0090493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8750261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74734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7268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27362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574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5475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57818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31698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4447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767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55878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19930123"/>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2146300" y="1473199"/>
            <a:ext cx="7850632" cy="1778699"/>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rgbClr val="262626"/>
              </a:buClr>
              <a:buSzPts val="5400"/>
              <a:buFont typeface="Garamond"/>
              <a:buNone/>
            </a:pPr>
            <a:r>
              <a:rPr lang="en-US" b="1"/>
              <a:t>Introduction to Psychology</a:t>
            </a:r>
            <a:endParaRPr b="1"/>
          </a:p>
        </p:txBody>
      </p:sp>
      <p:sp>
        <p:nvSpPr>
          <p:cNvPr id="152" name="Google Shape;152;p1"/>
          <p:cNvSpPr txBox="1">
            <a:spLocks noGrp="1"/>
          </p:cNvSpPr>
          <p:nvPr>
            <p:ph type="subTitle" idx="1"/>
          </p:nvPr>
        </p:nvSpPr>
        <p:spPr>
          <a:xfrm>
            <a:off x="2425700" y="3098800"/>
            <a:ext cx="7378700" cy="21590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300"/>
              <a:buNone/>
            </a:pPr>
            <a:endParaRPr sz="2000"/>
          </a:p>
          <a:p>
            <a:pPr marL="0" lvl="0" indent="0" algn="ctr" rtl="0">
              <a:spcBef>
                <a:spcPts val="920"/>
              </a:spcBef>
              <a:spcAft>
                <a:spcPts val="0"/>
              </a:spcAft>
              <a:buSzPts val="1840"/>
              <a:buNone/>
            </a:pPr>
            <a:r>
              <a:rPr lang="en-US" sz="1600"/>
              <a:t>Delivered by</a:t>
            </a:r>
            <a:endParaRPr/>
          </a:p>
          <a:p>
            <a:pPr marL="0" lvl="0" indent="0" algn="ctr" rtl="0">
              <a:spcBef>
                <a:spcPts val="1020"/>
              </a:spcBef>
              <a:spcAft>
                <a:spcPts val="0"/>
              </a:spcAft>
              <a:buSzPts val="2415"/>
              <a:buNone/>
            </a:pPr>
            <a:r>
              <a:rPr lang="en-US" b="1">
                <a:latin typeface="Times New Roman"/>
                <a:ea typeface="Times New Roman"/>
                <a:cs typeface="Times New Roman"/>
                <a:sym typeface="Times New Roman"/>
              </a:rPr>
              <a:t>Amna Nisar </a:t>
            </a:r>
            <a:endParaRPr/>
          </a:p>
          <a:p>
            <a:pPr marL="0" lvl="0" indent="0" algn="ctr" rtl="0">
              <a:spcBef>
                <a:spcPts val="1000"/>
              </a:spcBef>
              <a:spcAft>
                <a:spcPts val="0"/>
              </a:spcAft>
              <a:buSzPts val="2300"/>
              <a:buNone/>
            </a:pPr>
            <a:r>
              <a:rPr lang="en-US" sz="2000"/>
              <a:t>Clinical Psychologist </a:t>
            </a:r>
            <a:endParaRPr/>
          </a:p>
          <a:p>
            <a:pPr marL="0" lvl="0" indent="0" algn="ctr" rtl="0">
              <a:spcBef>
                <a:spcPts val="1000"/>
              </a:spcBef>
              <a:spcAft>
                <a:spcPts val="0"/>
              </a:spcAft>
              <a:buSzPts val="2300"/>
              <a:buNone/>
            </a:pPr>
            <a:r>
              <a:rPr lang="en-US" sz="2000"/>
              <a:t>Speech and language pathologist </a:t>
            </a:r>
            <a:endParaRPr/>
          </a:p>
          <a:p>
            <a:pPr marL="0" lvl="0" indent="0" algn="ctr" rtl="0">
              <a:spcBef>
                <a:spcPts val="1020"/>
              </a:spcBef>
              <a:spcAft>
                <a:spcPts val="0"/>
              </a:spcAft>
              <a:buSzPts val="2415"/>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ct val="100000"/>
              <a:buFont typeface="Garamond"/>
              <a:buNone/>
            </a:pPr>
            <a:r>
              <a:rPr lang="en-US" dirty="0" smtClean="0"/>
              <a:t>Charles </a:t>
            </a:r>
            <a:r>
              <a:rPr lang="en-US" dirty="0"/>
              <a:t>Darwin (1809 – 1882)</a:t>
            </a:r>
            <a:endParaRPr dirty="0"/>
          </a:p>
        </p:txBody>
      </p:sp>
      <p:sp>
        <p:nvSpPr>
          <p:cNvPr id="206" name="Google Shape;206;p10"/>
          <p:cNvSpPr txBox="1">
            <a:spLocks noGrp="1"/>
          </p:cNvSpPr>
          <p:nvPr>
            <p:ph idx="1"/>
          </p:nvPr>
        </p:nvSpPr>
        <p:spPr>
          <a:xfrm>
            <a:off x="1476938" y="2829667"/>
            <a:ext cx="8946541" cy="4195481"/>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t>- He is the author of the Law of Natural Selection or Theory of Evolution; inspired the Psychological school of thought, Functionalism.</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ct val="100000"/>
              <a:buFont typeface="Garamond"/>
              <a:buNone/>
            </a:pPr>
            <a:r>
              <a:rPr lang="en-US" dirty="0" smtClean="0"/>
              <a:t>Francis </a:t>
            </a:r>
            <a:r>
              <a:rPr lang="en-US" dirty="0"/>
              <a:t>Galton (1822–1911)</a:t>
            </a:r>
            <a:endParaRPr dirty="0"/>
          </a:p>
        </p:txBody>
      </p:sp>
      <p:sp>
        <p:nvSpPr>
          <p:cNvPr id="212" name="Google Shape;212;p11"/>
          <p:cNvSpPr txBox="1">
            <a:spLocks noGrp="1"/>
          </p:cNvSpPr>
          <p:nvPr>
            <p:ph idx="1"/>
          </p:nvPr>
        </p:nvSpPr>
        <p:spPr>
          <a:xfrm>
            <a:off x="1104293" y="2662519"/>
            <a:ext cx="8946541" cy="4195481"/>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t>- He was concerned with the study of individual differences. He was considered as the “Father of Mental tests”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ct val="100000"/>
              <a:buFont typeface="Garamond"/>
              <a:buNone/>
            </a:pPr>
            <a:r>
              <a:rPr lang="en-US" dirty="0" smtClean="0"/>
              <a:t>Ernst </a:t>
            </a:r>
            <a:r>
              <a:rPr lang="en-US" dirty="0"/>
              <a:t>Weber (1795–1878);</a:t>
            </a:r>
            <a:endParaRPr dirty="0"/>
          </a:p>
        </p:txBody>
      </p:sp>
      <p:sp>
        <p:nvSpPr>
          <p:cNvPr id="218" name="Google Shape;218;p12"/>
          <p:cNvSpPr txBox="1">
            <a:spLocks noGrp="1"/>
          </p:cNvSpPr>
          <p:nvPr>
            <p:ph idx="1"/>
          </p:nvPr>
        </p:nvSpPr>
        <p:spPr>
          <a:xfrm>
            <a:off x="1104293" y="2662519"/>
            <a:ext cx="8946541" cy="4195481"/>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t>Gustav Fechner; Herman von Helmholtz (1821–1894) German Physicians who started experimenting with behavior through scientific methodologies.</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ct val="100000"/>
              <a:buFont typeface="Garamond"/>
              <a:buNone/>
            </a:pPr>
            <a:r>
              <a:rPr lang="en-US" dirty="0" smtClean="0"/>
              <a:t>Wilhelm </a:t>
            </a:r>
            <a:r>
              <a:rPr lang="en-US" dirty="0"/>
              <a:t>Wundt</a:t>
            </a:r>
            <a:endParaRPr dirty="0"/>
          </a:p>
        </p:txBody>
      </p:sp>
      <p:sp>
        <p:nvSpPr>
          <p:cNvPr id="224" name="Google Shape;224;p1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a:t>– Considered as the “Father of Modern Psychology.” He established the first experimental laboratory for the study of Psychology, in Leipzig, Germany, 1879. He created a machine that measured the time lag between people’s hearing a ball hit the platform and their pressing a telegraph key. Wundt has seeking to measure the “atoms of the mind” – the fastest and simplest mental processes.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b="1"/>
              <a:t>Stay calm </a:t>
            </a:r>
            <a:endParaRPr b="1"/>
          </a:p>
        </p:txBody>
      </p:sp>
      <p:sp>
        <p:nvSpPr>
          <p:cNvPr id="248" name="Google Shape;248;p1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760"/>
              <a:buNone/>
            </a:pPr>
            <a:r>
              <a:rPr lang="en-US" dirty="0"/>
              <a:t>Whatever situation you meet, Don’t loose your senses….</a:t>
            </a:r>
            <a:endParaRPr dirty="0"/>
          </a:p>
          <a:p>
            <a:pPr marL="285750" lvl="0" indent="-110490" algn="ctr" rtl="0">
              <a:spcBef>
                <a:spcPts val="1080"/>
              </a:spcBef>
              <a:spcAft>
                <a:spcPts val="0"/>
              </a:spcAft>
              <a:buSzPts val="2760"/>
              <a:buNone/>
            </a:pPr>
            <a:endParaRPr dirty="0"/>
          </a:p>
          <a:p>
            <a:pPr marL="0" lvl="0" indent="0" algn="ctr" rtl="0">
              <a:spcBef>
                <a:spcPts val="1240"/>
              </a:spcBef>
              <a:spcAft>
                <a:spcPts val="0"/>
              </a:spcAft>
              <a:buSzPts val="3680"/>
              <a:buNone/>
            </a:pPr>
            <a:r>
              <a:rPr lang="en-US" sz="3200" b="1" dirty="0">
                <a:latin typeface="Arial Rounded"/>
                <a:ea typeface="Arial Rounded"/>
                <a:cs typeface="Arial Rounded"/>
                <a:sym typeface="Arial Rounded"/>
              </a:rPr>
              <a:t>Always stay calm </a:t>
            </a:r>
            <a:endParaRPr sz="3200" b="1" dirty="0">
              <a:latin typeface="Arial Rounded"/>
              <a:ea typeface="Arial Rounded"/>
              <a:cs typeface="Arial Rounded"/>
              <a:sym typeface="Arial Rounde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8"/>
          <p:cNvSpPr txBox="1">
            <a:spLocks noGrp="1"/>
          </p:cNvSpPr>
          <p:nvPr>
            <p:ph type="title"/>
          </p:nvPr>
        </p:nvSpPr>
        <p:spPr>
          <a:xfrm>
            <a:off x="1295402" y="24299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6600"/>
              <a:buFont typeface="Garamond"/>
              <a:buNone/>
            </a:pPr>
            <a:r>
              <a:rPr lang="en-US" sz="6600"/>
              <a:t>Always be thankful</a:t>
            </a:r>
            <a:endParaRPr sz="6600"/>
          </a:p>
        </p:txBody>
      </p:sp>
    </p:spTree>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9"/>
          <p:cNvSpPr txBox="1">
            <a:spLocks noGrp="1"/>
          </p:cNvSpPr>
          <p:nvPr>
            <p:ph type="title"/>
          </p:nvPr>
        </p:nvSpPr>
        <p:spPr>
          <a:xfrm>
            <a:off x="1295402" y="982132"/>
            <a:ext cx="9601196" cy="503766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9600"/>
              <a:buFont typeface="Architects Daughter"/>
              <a:buNone/>
            </a:pPr>
            <a:r>
              <a:rPr lang="en-US" sz="9600" b="1">
                <a:latin typeface="Architects Daughter"/>
                <a:ea typeface="Architects Daughter"/>
                <a:cs typeface="Architects Daughter"/>
                <a:sym typeface="Architects Daughter"/>
              </a:rPr>
              <a:t>Thank You </a:t>
            </a:r>
            <a:endParaRPr sz="9600" b="1">
              <a:latin typeface="Architects Daughter"/>
              <a:ea typeface="Architects Daughter"/>
              <a:cs typeface="Architects Daughter"/>
              <a:sym typeface="Architects Daugh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
          <p:cNvSpPr txBox="1">
            <a:spLocks noGrp="1"/>
          </p:cNvSpPr>
          <p:nvPr>
            <p:ph type="ctrTitle"/>
          </p:nvPr>
        </p:nvSpPr>
        <p:spPr>
          <a:xfrm>
            <a:off x="1154955" y="1447801"/>
            <a:ext cx="9994826" cy="161003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4800"/>
              <a:buFont typeface="Garamond"/>
              <a:buNone/>
            </a:pPr>
            <a:r>
              <a:rPr lang="en-US" sz="4800" b="1" dirty="0"/>
              <a:t>Introduction to Psychology</a:t>
            </a:r>
            <a:endParaRPr sz="4800" dirty="0"/>
          </a:p>
        </p:txBody>
      </p:sp>
      <p:sp>
        <p:nvSpPr>
          <p:cNvPr id="158" name="Google Shape;158;p2"/>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2415"/>
              <a:buNone/>
            </a:pPr>
            <a:r>
              <a:rPr lang="en-US" dirty="0"/>
              <a:t>Lecture no. 1</a:t>
            </a:r>
            <a:endParaRPr dirty="0"/>
          </a:p>
          <a:p>
            <a:pPr marL="0" lvl="0" indent="0" algn="ctr" rtl="0">
              <a:spcBef>
                <a:spcPts val="1020"/>
              </a:spcBef>
              <a:spcAft>
                <a:spcPts val="0"/>
              </a:spcAft>
              <a:buSzPts val="2415"/>
              <a:buNone/>
            </a:pPr>
            <a:r>
              <a:rPr lang="en-US" dirty="0"/>
              <a:t>Introduction to psychology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
          <p:cNvSpPr txBox="1">
            <a:spLocks noGrp="1"/>
          </p:cNvSpPr>
          <p:nvPr>
            <p:ph type="title"/>
          </p:nvPr>
        </p:nvSpPr>
        <p:spPr>
          <a:xfrm>
            <a:off x="646111" y="452717"/>
            <a:ext cx="10425012" cy="201517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b="1" dirty="0"/>
              <a:t>Psychology</a:t>
            </a:r>
            <a:endParaRPr b="1" dirty="0"/>
          </a:p>
        </p:txBody>
      </p:sp>
      <p:sp>
        <p:nvSpPr>
          <p:cNvPr id="164" name="Google Shape;164;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760"/>
              <a:buNone/>
            </a:pPr>
            <a:r>
              <a:rPr lang="en-US"/>
              <a:t> </a:t>
            </a:r>
            <a:endParaRPr/>
          </a:p>
          <a:p>
            <a:pPr marL="285750" lvl="0" indent="-285750" algn="l" rtl="0">
              <a:spcBef>
                <a:spcPts val="1080"/>
              </a:spcBef>
              <a:spcAft>
                <a:spcPts val="0"/>
              </a:spcAft>
              <a:buSzPts val="2760"/>
              <a:buChar char="•"/>
            </a:pPr>
            <a:r>
              <a:rPr lang="en-US"/>
              <a:t>A scientific study of human behavior and mental processes. </a:t>
            </a:r>
            <a:endParaRPr/>
          </a:p>
          <a:p>
            <a:pPr marL="285750" lvl="0" indent="-110490" algn="l" rtl="0">
              <a:spcBef>
                <a:spcPts val="1080"/>
              </a:spcBef>
              <a:spcAft>
                <a:spcPts val="0"/>
              </a:spcAft>
              <a:buSzPts val="2760"/>
              <a:buNone/>
            </a:pPr>
            <a:endParaRPr/>
          </a:p>
          <a:p>
            <a:pPr marL="285750" lvl="0" indent="-285750" algn="l" rtl="0">
              <a:spcBef>
                <a:spcPts val="1080"/>
              </a:spcBef>
              <a:spcAft>
                <a:spcPts val="0"/>
              </a:spcAft>
              <a:buSzPts val="2760"/>
              <a:buChar char="•"/>
            </a:pPr>
            <a:r>
              <a:rPr lang="en-US"/>
              <a:t>Etymologically, it came from the Greek words, Psyche which means “soul” or “mind”, and Logos which means “the study of.”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a:spLocks noGrp="1"/>
          </p:cNvSpPr>
          <p:nvPr>
            <p:ph type="title"/>
          </p:nvPr>
        </p:nvSpPr>
        <p:spPr>
          <a:xfrm>
            <a:off x="646111" y="452718"/>
            <a:ext cx="10198870" cy="1600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b="1" dirty="0"/>
              <a:t>Behavior</a:t>
            </a:r>
            <a:endParaRPr b="1" dirty="0"/>
          </a:p>
        </p:txBody>
      </p:sp>
      <p:sp>
        <p:nvSpPr>
          <p:cNvPr id="170" name="Google Shape;170;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t>Any response or activity of an organism. </a:t>
            </a:r>
            <a:endParaRPr dirty="0"/>
          </a:p>
          <a:p>
            <a:pPr marL="285750" lvl="0" indent="-110490" algn="l" rtl="0">
              <a:spcBef>
                <a:spcPts val="1080"/>
              </a:spcBef>
              <a:spcAft>
                <a:spcPts val="0"/>
              </a:spcAft>
              <a:buSzPts val="2760"/>
              <a:buNone/>
            </a:pPr>
            <a:endParaRPr dirty="0"/>
          </a:p>
          <a:p>
            <a:pPr marL="285750" lvl="0" indent="-285750" algn="l" rtl="0">
              <a:spcBef>
                <a:spcPts val="1080"/>
              </a:spcBef>
              <a:spcAft>
                <a:spcPts val="0"/>
              </a:spcAft>
              <a:buSzPts val="2760"/>
              <a:buChar char="•"/>
            </a:pPr>
            <a:r>
              <a:rPr lang="en-US" dirty="0"/>
              <a:t>It can either be simple or complex; overt or covert; conscious or unconscious; voluntary or involuntary; rational or irrational.</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a:t>Goals of Psychology</a:t>
            </a:r>
            <a:endParaRPr/>
          </a:p>
        </p:txBody>
      </p:sp>
      <p:sp>
        <p:nvSpPr>
          <p:cNvPr id="176" name="Google Shape;176;p5"/>
          <p:cNvSpPr txBox="1">
            <a:spLocks noGrp="1"/>
          </p:cNvSpPr>
          <p:nvPr>
            <p:ph idx="1"/>
          </p:nvPr>
        </p:nvSpPr>
        <p:spPr>
          <a:xfrm>
            <a:off x="2379406" y="2052918"/>
            <a:ext cx="7670447" cy="3069688"/>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t>To </a:t>
            </a:r>
            <a:r>
              <a:rPr lang="en-US" dirty="0" smtClean="0"/>
              <a:t>Describe</a:t>
            </a:r>
          </a:p>
          <a:p>
            <a:pPr marL="0" lvl="0" indent="0" algn="l" rtl="0">
              <a:spcBef>
                <a:spcPts val="0"/>
              </a:spcBef>
              <a:spcAft>
                <a:spcPts val="0"/>
              </a:spcAft>
              <a:buSzPts val="2760"/>
              <a:buNone/>
            </a:pPr>
            <a:r>
              <a:rPr lang="en-US" dirty="0" smtClean="0"/>
              <a:t> </a:t>
            </a:r>
            <a:endParaRPr dirty="0"/>
          </a:p>
          <a:p>
            <a:pPr marL="285750" lvl="0" indent="-285750" algn="l" rtl="0">
              <a:spcBef>
                <a:spcPts val="1080"/>
              </a:spcBef>
              <a:spcAft>
                <a:spcPts val="0"/>
              </a:spcAft>
              <a:buSzPts val="2760"/>
              <a:buChar char="•"/>
            </a:pPr>
            <a:r>
              <a:rPr lang="en-US" dirty="0"/>
              <a:t>To </a:t>
            </a:r>
            <a:r>
              <a:rPr lang="en-US" dirty="0" smtClean="0"/>
              <a:t>Explain</a:t>
            </a:r>
          </a:p>
          <a:p>
            <a:pPr marL="0" lvl="0" indent="0" algn="l" rtl="0">
              <a:spcBef>
                <a:spcPts val="1080"/>
              </a:spcBef>
              <a:spcAft>
                <a:spcPts val="0"/>
              </a:spcAft>
              <a:buSzPts val="2760"/>
              <a:buNone/>
            </a:pPr>
            <a:r>
              <a:rPr lang="en-US" dirty="0" smtClean="0"/>
              <a:t> </a:t>
            </a:r>
            <a:endParaRPr dirty="0"/>
          </a:p>
          <a:p>
            <a:pPr marL="285750" lvl="0" indent="-285750" algn="l" rtl="0">
              <a:spcBef>
                <a:spcPts val="1080"/>
              </a:spcBef>
              <a:spcAft>
                <a:spcPts val="0"/>
              </a:spcAft>
              <a:buSzPts val="2760"/>
              <a:buChar char="•"/>
            </a:pPr>
            <a:r>
              <a:rPr lang="en-US" dirty="0"/>
              <a:t>To </a:t>
            </a:r>
            <a:r>
              <a:rPr lang="en-US" dirty="0" smtClean="0"/>
              <a:t>Predict</a:t>
            </a:r>
          </a:p>
          <a:p>
            <a:pPr marL="0" lvl="0" indent="0" algn="l" rtl="0">
              <a:spcBef>
                <a:spcPts val="1080"/>
              </a:spcBef>
              <a:spcAft>
                <a:spcPts val="0"/>
              </a:spcAft>
              <a:buSzPts val="2760"/>
              <a:buNone/>
            </a:pPr>
            <a:r>
              <a:rPr lang="en-US" dirty="0" smtClean="0"/>
              <a:t> </a:t>
            </a:r>
            <a:endParaRPr dirty="0"/>
          </a:p>
          <a:p>
            <a:pPr marL="285750" lvl="0" indent="-285750" algn="l" rtl="0">
              <a:spcBef>
                <a:spcPts val="1080"/>
              </a:spcBef>
              <a:spcAft>
                <a:spcPts val="0"/>
              </a:spcAft>
              <a:buSzPts val="2760"/>
              <a:buChar char="•"/>
            </a:pPr>
            <a:r>
              <a:rPr lang="en-US" dirty="0"/>
              <a:t>To Control </a:t>
            </a:r>
            <a:endParaRPr dirty="0"/>
          </a:p>
          <a:p>
            <a:pPr marL="0" lvl="0" indent="0" algn="l" rtl="0">
              <a:spcBef>
                <a:spcPts val="1080"/>
              </a:spcBef>
              <a:spcAft>
                <a:spcPts val="0"/>
              </a:spcAft>
              <a:buSzPts val="2760"/>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1036320" y="2560320"/>
            <a:ext cx="4596384" cy="3084576"/>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Baumans"/>
              <a:buNone/>
            </a:pPr>
            <a:r>
              <a:rPr lang="en-US" sz="3600" dirty="0">
                <a:latin typeface="Arial Rounded MT Bold" panose="020F0704030504030204" pitchFamily="34" charset="0"/>
                <a:ea typeface="Baumans"/>
                <a:cs typeface="Baumans"/>
                <a:sym typeface="Baumans"/>
              </a:rPr>
              <a:t>Important People in the Development of Psychology</a:t>
            </a:r>
            <a:br>
              <a:rPr lang="en-US" sz="3600" dirty="0">
                <a:latin typeface="Arial Rounded MT Bold" panose="020F0704030504030204" pitchFamily="34" charset="0"/>
                <a:ea typeface="Baumans"/>
                <a:cs typeface="Baumans"/>
                <a:sym typeface="Baumans"/>
              </a:rPr>
            </a:br>
            <a:endParaRPr sz="3600" dirty="0">
              <a:latin typeface="Arial Rounded MT Bold" panose="020F0704030504030204" pitchFamily="34" charset="0"/>
              <a:ea typeface="Baumans"/>
              <a:cs typeface="Baumans"/>
              <a:sym typeface="Baumans"/>
            </a:endParaRPr>
          </a:p>
        </p:txBody>
      </p:sp>
      <p:sp>
        <p:nvSpPr>
          <p:cNvPr id="182" name="Google Shape;182;p6"/>
          <p:cNvSpPr txBox="1">
            <a:spLocks noGrp="1"/>
          </p:cNvSpPr>
          <p:nvPr>
            <p:ph sz="half" idx="1"/>
          </p:nvPr>
        </p:nvSpPr>
        <p:spPr>
          <a:xfrm>
            <a:off x="6707700" y="2492934"/>
            <a:ext cx="4396339" cy="3219347"/>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ct val="115000"/>
              <a:buChar char="•"/>
            </a:pPr>
            <a:endParaRPr lang="en-US" dirty="0" smtClean="0"/>
          </a:p>
          <a:p>
            <a:pPr marL="285750" lvl="0" indent="-285750" algn="l" rtl="0">
              <a:spcBef>
                <a:spcPts val="0"/>
              </a:spcBef>
              <a:spcAft>
                <a:spcPts val="0"/>
              </a:spcAft>
              <a:buSzPct val="115000"/>
              <a:buChar char="•"/>
            </a:pPr>
            <a:r>
              <a:rPr lang="en-US" dirty="0" smtClean="0"/>
              <a:t>Plato (322 </a:t>
            </a:r>
            <a:r>
              <a:rPr lang="en-US" dirty="0"/>
              <a:t>BC</a:t>
            </a:r>
            <a:r>
              <a:rPr lang="en-US" dirty="0" smtClean="0"/>
              <a:t>)</a:t>
            </a:r>
          </a:p>
          <a:p>
            <a:pPr marL="285750" indent="-285750">
              <a:spcBef>
                <a:spcPts val="0"/>
              </a:spcBef>
              <a:buSzPct val="115000"/>
              <a:buFont typeface="Wingdings 3" charset="2"/>
              <a:buChar char="•"/>
            </a:pPr>
            <a:r>
              <a:rPr lang="en-US" dirty="0"/>
              <a:t>Aristotle (384 –322 </a:t>
            </a:r>
            <a:r>
              <a:rPr lang="en-US" dirty="0" smtClean="0"/>
              <a:t>BC</a:t>
            </a:r>
          </a:p>
          <a:p>
            <a:pPr marL="285750" indent="-285750">
              <a:spcBef>
                <a:spcPts val="0"/>
              </a:spcBef>
              <a:buSzPct val="115000"/>
              <a:buFont typeface="Wingdings 3" charset="2"/>
              <a:buChar char="•"/>
            </a:pPr>
            <a:r>
              <a:rPr lang="en-US" dirty="0" smtClean="0"/>
              <a:t>Rene </a:t>
            </a:r>
            <a:r>
              <a:rPr lang="en-US" dirty="0"/>
              <a:t>Descartes (1596 – 1650)</a:t>
            </a:r>
            <a:endParaRPr dirty="0"/>
          </a:p>
          <a:p>
            <a:pPr marL="285750" lvl="0" indent="-285750" algn="l" rtl="0">
              <a:spcBef>
                <a:spcPts val="972"/>
              </a:spcBef>
              <a:spcAft>
                <a:spcPts val="0"/>
              </a:spcAft>
              <a:buSzPct val="115000"/>
              <a:buChar char="•"/>
            </a:pPr>
            <a:r>
              <a:rPr lang="en-US" dirty="0"/>
              <a:t>John Locke (1632–1704)</a:t>
            </a:r>
            <a:endParaRPr dirty="0"/>
          </a:p>
          <a:p>
            <a:pPr marL="285750" lvl="0" indent="-285750" algn="l" rtl="0">
              <a:spcBef>
                <a:spcPts val="972"/>
              </a:spcBef>
              <a:spcAft>
                <a:spcPts val="0"/>
              </a:spcAft>
              <a:buSzPct val="115000"/>
              <a:buChar char="•"/>
            </a:pPr>
            <a:r>
              <a:rPr lang="en-US" dirty="0"/>
              <a:t>Charles Darwin (1809 – 1882)</a:t>
            </a:r>
            <a:endParaRPr dirty="0"/>
          </a:p>
          <a:p>
            <a:pPr marL="285750" lvl="0" indent="-285750" algn="l" rtl="0">
              <a:spcBef>
                <a:spcPts val="972"/>
              </a:spcBef>
              <a:spcAft>
                <a:spcPts val="0"/>
              </a:spcAft>
              <a:buSzPct val="115000"/>
              <a:buChar char="•"/>
            </a:pPr>
            <a:r>
              <a:rPr lang="en-US" dirty="0"/>
              <a:t>Francis Galton (1822–1911)</a:t>
            </a:r>
            <a:endParaRPr dirty="0"/>
          </a:p>
          <a:p>
            <a:pPr marL="285750" lvl="0" indent="-285750" algn="l" rtl="0">
              <a:spcBef>
                <a:spcPts val="972"/>
              </a:spcBef>
              <a:spcAft>
                <a:spcPts val="0"/>
              </a:spcAft>
              <a:buSzPct val="115000"/>
              <a:buChar char="•"/>
            </a:pPr>
            <a:r>
              <a:rPr lang="en-US" dirty="0"/>
              <a:t>Ernst Weber (1795–1878)</a:t>
            </a:r>
            <a:endParaRPr dirty="0"/>
          </a:p>
          <a:p>
            <a:pPr marL="285750" lvl="0" indent="-285750" algn="l" rtl="0">
              <a:spcBef>
                <a:spcPts val="972"/>
              </a:spcBef>
              <a:spcAft>
                <a:spcPts val="0"/>
              </a:spcAft>
              <a:buSzPct val="115000"/>
              <a:buChar char="•"/>
            </a:pPr>
            <a:r>
              <a:rPr lang="en-US" dirty="0"/>
              <a:t>Wilhelm </a:t>
            </a:r>
            <a:r>
              <a:rPr lang="en-US" dirty="0" smtClean="0"/>
              <a:t>Wundt</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ct val="100000"/>
              <a:buFont typeface="Garamond"/>
              <a:buNone/>
            </a:pPr>
            <a:r>
              <a:rPr lang="en-US" dirty="0"/>
              <a:t> </a:t>
            </a:r>
            <a:r>
              <a:rPr lang="en-US" sz="3600" dirty="0"/>
              <a:t/>
            </a:r>
            <a:br>
              <a:rPr lang="en-US" sz="3600" dirty="0"/>
            </a:br>
            <a:r>
              <a:rPr lang="en-US" dirty="0"/>
              <a:t>Aristotle (384 –322 BC) – </a:t>
            </a:r>
            <a:endParaRPr dirty="0"/>
          </a:p>
        </p:txBody>
      </p:sp>
      <p:sp>
        <p:nvSpPr>
          <p:cNvPr id="188" name="Google Shape;188;p7"/>
          <p:cNvSpPr txBox="1">
            <a:spLocks noGrp="1"/>
          </p:cNvSpPr>
          <p:nvPr>
            <p:ph idx="1"/>
          </p:nvPr>
        </p:nvSpPr>
        <p:spPr>
          <a:xfrm>
            <a:off x="1231131" y="2662519"/>
            <a:ext cx="8946541" cy="4195481"/>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t>He made assumptions out of observation regarding human behavior. He believed that all beings, humans included, have souls, which animate them. Humans, however, compared to other animal, have rational souls. Thus, humans are not only, physical, but also rational. He also theorized about learning, memory, motivation, emotion, perception and personality. </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ct val="100000"/>
              <a:buFont typeface="Garamond"/>
              <a:buNone/>
            </a:pPr>
            <a:r>
              <a:rPr lang="en-US" dirty="0" smtClean="0"/>
              <a:t>John </a:t>
            </a:r>
            <a:r>
              <a:rPr lang="en-US" dirty="0"/>
              <a:t>Locke (1632–1704)</a:t>
            </a:r>
            <a:endParaRPr dirty="0"/>
          </a:p>
        </p:txBody>
      </p:sp>
      <p:sp>
        <p:nvSpPr>
          <p:cNvPr id="200" name="Google Shape;200;p9"/>
          <p:cNvSpPr txBox="1">
            <a:spLocks noGrp="1"/>
          </p:cNvSpPr>
          <p:nvPr>
            <p:ph idx="1"/>
          </p:nvPr>
        </p:nvSpPr>
        <p:spPr>
          <a:xfrm>
            <a:off x="1104293" y="2662519"/>
            <a:ext cx="8946541" cy="4195481"/>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t>- Believed that at birth the human mind is a “tabula rasa” or a blank slate, on which experience “writes” knowledge.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ct val="100000"/>
              <a:buFont typeface="Garamond"/>
              <a:buNone/>
            </a:pPr>
            <a:r>
              <a:rPr lang="en-US" sz="3600" dirty="0"/>
              <a:t/>
            </a:r>
            <a:br>
              <a:rPr lang="en-US" sz="3600" dirty="0"/>
            </a:br>
            <a:r>
              <a:rPr lang="en-US" dirty="0"/>
              <a:t>Rene Descartes (1596 – 1650)</a:t>
            </a:r>
            <a:endParaRPr dirty="0"/>
          </a:p>
        </p:txBody>
      </p:sp>
      <p:sp>
        <p:nvSpPr>
          <p:cNvPr id="194" name="Google Shape;194;p8"/>
          <p:cNvSpPr txBox="1">
            <a:spLocks noGrp="1"/>
          </p:cNvSpPr>
          <p:nvPr>
            <p:ph idx="1"/>
          </p:nvPr>
        </p:nvSpPr>
        <p:spPr>
          <a:xfrm>
            <a:off x="995157" y="2662519"/>
            <a:ext cx="8946541" cy="4195481"/>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t>- supported the view that humans enter the world with an inborn store of knowledge. He argued that some ideas (such as God, the self, perfection and infinity) are innate. He is also notable for his conception of the body as a machine that can be studied. </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17</TotalTime>
  <Words>493</Words>
  <Application>Microsoft Office PowerPoint</Application>
  <PresentationFormat>Widescreen</PresentationFormat>
  <Paragraphs>56</Paragraphs>
  <Slides>16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Century Gothic</vt:lpstr>
      <vt:lpstr>Arial</vt:lpstr>
      <vt:lpstr>Arial Rounded MT Bold</vt:lpstr>
      <vt:lpstr>Times New Roman</vt:lpstr>
      <vt:lpstr>Baumans</vt:lpstr>
      <vt:lpstr>Architects Daughter</vt:lpstr>
      <vt:lpstr>Garamond</vt:lpstr>
      <vt:lpstr>Arial Rounded</vt:lpstr>
      <vt:lpstr>Wingdings 3</vt:lpstr>
      <vt:lpstr>Ion</vt:lpstr>
      <vt:lpstr>Introduction to Psychology</vt:lpstr>
      <vt:lpstr>Introduction to Psychology</vt:lpstr>
      <vt:lpstr>Psychology</vt:lpstr>
      <vt:lpstr>Behavior</vt:lpstr>
      <vt:lpstr>Goals of Psychology</vt:lpstr>
      <vt:lpstr>Important People in the Development of Psychology </vt:lpstr>
      <vt:lpstr>  Aristotle (384 –322 BC) – </vt:lpstr>
      <vt:lpstr>John Locke (1632–1704)</vt:lpstr>
      <vt:lpstr> Rene Descartes (1596 – 1650)</vt:lpstr>
      <vt:lpstr>Charles Darwin (1809 – 1882)</vt:lpstr>
      <vt:lpstr>Francis Galton (1822–1911)</vt:lpstr>
      <vt:lpstr>Ernst Weber (1795–1878);</vt:lpstr>
      <vt:lpstr>Wilhelm Wundt</vt:lpstr>
      <vt:lpstr>Stay calm </vt:lpstr>
      <vt:lpstr>Always be thankful</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Psychology</dc:title>
  <dc:creator>Affan Tarders</dc:creator>
  <cp:lastModifiedBy>Gulshair</cp:lastModifiedBy>
  <cp:revision>6</cp:revision>
  <dcterms:created xsi:type="dcterms:W3CDTF">2018-09-05T14:50:30Z</dcterms:created>
  <dcterms:modified xsi:type="dcterms:W3CDTF">2024-02-12T16:07:03Z</dcterms:modified>
</cp:coreProperties>
</file>