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Lst>
  <p:sldSz cx="12192000" cy="6858000"/>
  <p:notesSz cx="6858000" cy="9144000"/>
  <p:embeddedFontLst>
    <p:embeddedFont>
      <p:font typeface="Century Gothic" panose="020B0502020202020204" pitchFamily="34" charset="0"/>
      <p:regular r:id="rId32"/>
      <p:bold r:id="rId33"/>
      <p:italic r:id="rId34"/>
      <p:boldItalic r:id="rId35"/>
    </p:embeddedFont>
    <p:embeddedFont>
      <p:font typeface="Architects Daughter" panose="020B0604020202020204" charset="0"/>
      <p:regular r:id="rId36"/>
    </p:embeddedFont>
    <p:embeddedFont>
      <p:font typeface="Garamond" panose="02020404030301010803" pitchFamily="18" charset="0"/>
      <p:regular r:id="rId37"/>
      <p:bold r:id="rId38"/>
      <p:italic r:id="rId39"/>
      <p:boldItalic r:id="rId40"/>
    </p:embeddedFont>
    <p:embeddedFont>
      <p:font typeface="Wingdings 3" panose="05040102010807070707" pitchFamily="18" charset="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a4m4NbkOp8f94mbBUcSCSNNW6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516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281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295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070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7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39513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05695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3575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748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216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25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37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836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085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92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63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67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728854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ilhelm_Wund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Edward_Bradford_Titchen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400"/>
              <a:buFont typeface="Garamond"/>
              <a:buNone/>
            </a:pPr>
            <a:r>
              <a:rPr lang="en-US"/>
              <a:t>Introduction to Psychology </a:t>
            </a:r>
            <a:endParaRPr/>
          </a:p>
        </p:txBody>
      </p:sp>
      <p:sp>
        <p:nvSpPr>
          <p:cNvPr id="159" name="Google Shape;159;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SzPts val="2415"/>
              <a:buNone/>
            </a:pPr>
            <a:r>
              <a:rPr lang="en-US"/>
              <a:t>Amna Nisar </a:t>
            </a:r>
            <a:endParaRPr/>
          </a:p>
          <a:p>
            <a:pPr marL="0" lvl="0" indent="0" algn="ctr" rtl="0">
              <a:spcBef>
                <a:spcPts val="1020"/>
              </a:spcBef>
              <a:spcAft>
                <a:spcPts val="0"/>
              </a:spcAft>
              <a:buSzPts val="2415"/>
              <a:buNone/>
            </a:pPr>
            <a:r>
              <a:rPr lang="en-US"/>
              <a:t>Clinical Psychologist </a:t>
            </a:r>
            <a:endParaRPr/>
          </a:p>
          <a:p>
            <a:pPr marL="0" lvl="0" indent="0" algn="ctr" rtl="0">
              <a:spcBef>
                <a:spcPts val="1020"/>
              </a:spcBef>
              <a:spcAft>
                <a:spcPts val="0"/>
              </a:spcAft>
              <a:buSzPts val="2415"/>
              <a:buNone/>
            </a:pPr>
            <a:r>
              <a:rPr lang="en-US"/>
              <a:t>Speech and language pathologist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title"/>
          </p:nvPr>
        </p:nvSpPr>
        <p:spPr>
          <a:xfrm>
            <a:off x="956189" y="264378"/>
            <a:ext cx="9601196" cy="11420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dirty="0"/>
              <a:t>Ivan Pavlov (Classical conditioning) </a:t>
            </a:r>
            <a:endParaRPr dirty="0"/>
          </a:p>
        </p:txBody>
      </p:sp>
      <p:pic>
        <p:nvPicPr>
          <p:cNvPr id="4" name="Google Shape;220;p11"/>
          <p:cNvPicPr preferRelativeResize="0">
            <a:picLocks noGrp="1"/>
          </p:cNvPicPr>
          <p:nvPr>
            <p:ph idx="1"/>
          </p:nvPr>
        </p:nvPicPr>
        <p:blipFill rotWithShape="1">
          <a:blip r:embed="rId3">
            <a:alphaModFix/>
          </a:blip>
          <a:srcRect b="12524"/>
          <a:stretch/>
        </p:blipFill>
        <p:spPr>
          <a:xfrm>
            <a:off x="956189" y="1829255"/>
            <a:ext cx="10058400" cy="46698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645130" y="140610"/>
            <a:ext cx="9404723" cy="140053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dirty="0"/>
              <a:t>B F Skinner </a:t>
            </a:r>
            <a:endParaRPr dirty="0"/>
          </a:p>
        </p:txBody>
      </p:sp>
      <p:sp>
        <p:nvSpPr>
          <p:cNvPr id="226" name="Google Shape;226;p12"/>
          <p:cNvSpPr txBox="1">
            <a:spLocks noGrp="1"/>
          </p:cNvSpPr>
          <p:nvPr>
            <p:ph idx="1"/>
          </p:nvPr>
        </p:nvSpPr>
        <p:spPr>
          <a:xfrm>
            <a:off x="1103312" y="1229032"/>
            <a:ext cx="8946541" cy="501936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Reinforcement and </a:t>
            </a:r>
            <a:r>
              <a:rPr lang="en-US" dirty="0" smtClean="0"/>
              <a:t>punishment</a:t>
            </a:r>
          </a:p>
          <a:p>
            <a:pPr marL="285750" lvl="0" indent="-285750" algn="l" rtl="0">
              <a:spcBef>
                <a:spcPts val="0"/>
              </a:spcBef>
              <a:spcAft>
                <a:spcPts val="0"/>
              </a:spcAft>
              <a:buSzPts val="2760"/>
              <a:buChar char="•"/>
            </a:pPr>
            <a:endParaRPr dirty="0"/>
          </a:p>
        </p:txBody>
      </p:sp>
      <p:pic>
        <p:nvPicPr>
          <p:cNvPr id="4" name="Google Shape;231;p13"/>
          <p:cNvPicPr preferRelativeResize="0">
            <a:picLocks/>
          </p:cNvPicPr>
          <p:nvPr/>
        </p:nvPicPr>
        <p:blipFill rotWithShape="1">
          <a:blip r:embed="rId3">
            <a:alphaModFix/>
          </a:blip>
          <a:srcRect/>
          <a:stretch/>
        </p:blipFill>
        <p:spPr>
          <a:xfrm>
            <a:off x="1828799" y="1747684"/>
            <a:ext cx="8986684" cy="51103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Gestalt </a:t>
            </a:r>
            <a:endParaRPr/>
          </a:p>
        </p:txBody>
      </p:sp>
      <p:sp>
        <p:nvSpPr>
          <p:cNvPr id="291" name="Google Shape;291;p2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Gestalt is a German word that means roughly means “shape”, “form”, “essence”, or “whole”.</a:t>
            </a:r>
            <a:endParaRPr/>
          </a:p>
          <a:p>
            <a:pPr marL="285750" lvl="0" indent="-285750" algn="l" rtl="0">
              <a:spcBef>
                <a:spcPts val="1080"/>
              </a:spcBef>
              <a:spcAft>
                <a:spcPts val="0"/>
              </a:spcAft>
              <a:buSzPts val="2760"/>
              <a:buChar char="•"/>
            </a:pPr>
            <a:r>
              <a:rPr lang="en-US"/>
              <a:t>Gestalt is a psychology term which means "unified whole". </a:t>
            </a:r>
            <a:endParaRPr/>
          </a:p>
          <a:p>
            <a:pPr marL="285750" lvl="0" indent="-285750" algn="l" rtl="0">
              <a:spcBef>
                <a:spcPts val="1080"/>
              </a:spcBef>
              <a:spcAft>
                <a:spcPts val="0"/>
              </a:spcAft>
              <a:buSzPts val="2760"/>
              <a:buChar char="•"/>
            </a:pPr>
            <a:r>
              <a:rPr lang="en-US"/>
              <a:t>It refers to theories of </a:t>
            </a:r>
            <a:r>
              <a:rPr lang="en-US" b="1"/>
              <a:t>visual perception </a:t>
            </a:r>
            <a:r>
              <a:rPr lang="en-US"/>
              <a:t>developed by German psychologists in the 1920s </a:t>
            </a:r>
            <a:endParaRPr/>
          </a:p>
          <a:p>
            <a:pPr marL="285750" lvl="0" indent="-285750" algn="l" rtl="0">
              <a:spcBef>
                <a:spcPts val="1080"/>
              </a:spcBef>
              <a:spcAft>
                <a:spcPts val="0"/>
              </a:spcAft>
              <a:buSzPts val="2760"/>
              <a:buChar char="•"/>
            </a:pPr>
            <a:r>
              <a:rPr lang="en-US"/>
              <a:t>One of the most important theories of perception is the Gestalt Theory.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1460089" y="1058723"/>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Gestalt Theory</a:t>
            </a:r>
            <a:endParaRPr/>
          </a:p>
        </p:txBody>
      </p:sp>
      <p:sp>
        <p:nvSpPr>
          <p:cNvPr id="297" name="Google Shape;297;p24"/>
          <p:cNvSpPr txBox="1">
            <a:spLocks noGrp="1"/>
          </p:cNvSpPr>
          <p:nvPr>
            <p:ph idx="1"/>
          </p:nvPr>
        </p:nvSpPr>
        <p:spPr>
          <a:xfrm>
            <a:off x="999979" y="2486593"/>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“The Whole is different from the sum of its part”. </a:t>
            </a:r>
            <a:endParaRPr/>
          </a:p>
          <a:p>
            <a:pPr marL="285750" lvl="0" indent="-285750" algn="l" rtl="0">
              <a:spcBef>
                <a:spcPts val="1080"/>
              </a:spcBef>
              <a:spcAft>
                <a:spcPts val="0"/>
              </a:spcAft>
              <a:buSzPts val="2760"/>
              <a:buChar char="•"/>
            </a:pPr>
            <a:r>
              <a:rPr lang="en-US"/>
              <a:t>It was developed about 1910 by Max Wertheimer and carry on by Wolfgang Kohler and Kurt Koffka.</a:t>
            </a:r>
            <a:endParaRPr/>
          </a:p>
        </p:txBody>
      </p:sp>
      <p:sp>
        <p:nvSpPr>
          <p:cNvPr id="298" name="Google Shape;298;p24" descr="What are Gestalt Principles? | Interaction Design Foundation (IxDF)"/>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pic>
        <p:nvPicPr>
          <p:cNvPr id="299" name="Google Shape;299;p24"/>
          <p:cNvPicPr preferRelativeResize="0"/>
          <p:nvPr/>
        </p:nvPicPr>
        <p:blipFill rotWithShape="1">
          <a:blip r:embed="rId3">
            <a:alphaModFix/>
          </a:blip>
          <a:srcRect/>
          <a:stretch/>
        </p:blipFill>
        <p:spPr>
          <a:xfrm>
            <a:off x="8108535" y="3729794"/>
            <a:ext cx="2952750" cy="1543050"/>
          </a:xfrm>
          <a:prstGeom prst="rect">
            <a:avLst/>
          </a:prstGeom>
          <a:noFill/>
          <a:ln>
            <a:noFill/>
          </a:ln>
        </p:spPr>
      </p:pic>
      <p:pic>
        <p:nvPicPr>
          <p:cNvPr id="300" name="Google Shape;300;p24"/>
          <p:cNvPicPr preferRelativeResize="0"/>
          <p:nvPr/>
        </p:nvPicPr>
        <p:blipFill rotWithShape="1">
          <a:blip r:embed="rId4">
            <a:alphaModFix/>
          </a:blip>
          <a:srcRect/>
          <a:stretch/>
        </p:blipFill>
        <p:spPr>
          <a:xfrm>
            <a:off x="8451582" y="1281137"/>
            <a:ext cx="2857500" cy="1600200"/>
          </a:xfrm>
          <a:prstGeom prst="rect">
            <a:avLst/>
          </a:prstGeom>
          <a:noFill/>
          <a:ln>
            <a:noFill/>
          </a:ln>
        </p:spPr>
      </p:pic>
      <p:pic>
        <p:nvPicPr>
          <p:cNvPr id="301" name="Google Shape;301;p24"/>
          <p:cNvPicPr preferRelativeResize="0"/>
          <p:nvPr/>
        </p:nvPicPr>
        <p:blipFill rotWithShape="1">
          <a:blip r:embed="rId5">
            <a:alphaModFix/>
          </a:blip>
          <a:srcRect/>
          <a:stretch/>
        </p:blipFill>
        <p:spPr>
          <a:xfrm>
            <a:off x="627148" y="529085"/>
            <a:ext cx="2961823" cy="1848355"/>
          </a:xfrm>
          <a:prstGeom prst="rect">
            <a:avLst/>
          </a:prstGeom>
          <a:noFill/>
          <a:ln>
            <a:noFill/>
          </a:ln>
        </p:spPr>
      </p:pic>
      <p:pic>
        <p:nvPicPr>
          <p:cNvPr id="302" name="Google Shape;302;p24"/>
          <p:cNvPicPr preferRelativeResize="0"/>
          <p:nvPr/>
        </p:nvPicPr>
        <p:blipFill rotWithShape="1">
          <a:blip r:embed="rId6">
            <a:alphaModFix/>
          </a:blip>
          <a:srcRect/>
          <a:stretch/>
        </p:blipFill>
        <p:spPr>
          <a:xfrm>
            <a:off x="460376" y="4206240"/>
            <a:ext cx="1647684" cy="21279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Humanistic psychology</a:t>
            </a:r>
            <a:endParaRPr/>
          </a:p>
        </p:txBody>
      </p:sp>
      <p:sp>
        <p:nvSpPr>
          <p:cNvPr id="308" name="Google Shape;308;p2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Humanistic psychology emphasizes looking at the whole individual and stresses concepts such as free will, self-efficacy, and self-actualization.  Rather than concentrating on dysfunction, humanistic psychology strives to help people fulfill their potential and maximize their well-being.</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Maslow’s hierarchy of need </a:t>
            </a:r>
            <a:endParaRPr/>
          </a:p>
        </p:txBody>
      </p:sp>
      <p:sp>
        <p:nvSpPr>
          <p:cNvPr id="314" name="Google Shape;314;p26" descr="Image result for humanistic psychology"/>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pic>
        <p:nvPicPr>
          <p:cNvPr id="315" name="Google Shape;315;p26" descr="Image result for humanistic psychology"/>
          <p:cNvPicPr preferRelativeResize="0"/>
          <p:nvPr/>
        </p:nvPicPr>
        <p:blipFill rotWithShape="1">
          <a:blip r:embed="rId3">
            <a:alphaModFix/>
          </a:blip>
          <a:srcRect/>
          <a:stretch/>
        </p:blipFill>
        <p:spPr>
          <a:xfrm>
            <a:off x="856598" y="698558"/>
            <a:ext cx="10478803" cy="53974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a:t>Cognitive psychology </a:t>
            </a:r>
            <a:br>
              <a:rPr lang="en-US"/>
            </a:br>
            <a:endParaRPr/>
          </a:p>
        </p:txBody>
      </p:sp>
      <p:sp>
        <p:nvSpPr>
          <p:cNvPr id="321" name="Google Shape;321;p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None/>
            </a:pPr>
            <a:r>
              <a:rPr lang="en-US"/>
              <a:t>   Studies mental processes including how people think, perceive, remember and learn. As part of the larger field of cognitive science, this branch of psychology is related to other disciplines including neuroscience, philosophy, and linguistics. </a:t>
            </a:r>
            <a:endParaRPr/>
          </a:p>
          <a:p>
            <a:pPr marL="285750" lvl="0" indent="-110490" algn="l" rtl="0">
              <a:spcBef>
                <a:spcPts val="1080"/>
              </a:spcBef>
              <a:spcAft>
                <a:spcPts val="0"/>
              </a:spcAft>
              <a:buSzPts val="276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Biopsychosocial model </a:t>
            </a:r>
            <a:endParaRPr/>
          </a:p>
        </p:txBody>
      </p:sp>
      <p:pic>
        <p:nvPicPr>
          <p:cNvPr id="327" name="Google Shape;327;p28"/>
          <p:cNvPicPr preferRelativeResize="0">
            <a:picLocks noGrp="1"/>
          </p:cNvPicPr>
          <p:nvPr>
            <p:ph idx="1"/>
          </p:nvPr>
        </p:nvPicPr>
        <p:blipFill rotWithShape="1">
          <a:blip r:embed="rId3">
            <a:alphaModFix/>
          </a:blip>
          <a:srcRect/>
          <a:stretch/>
        </p:blipFill>
        <p:spPr>
          <a:xfrm>
            <a:off x="2686930" y="2067951"/>
            <a:ext cx="5992836" cy="415547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646111" y="433053"/>
            <a:ext cx="10670818" cy="617422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dirty="0"/>
              <a:t>SCOPE OF PSYCHOLOGY</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FIELDS OF PSYCHOLOGY</a:t>
            </a:r>
            <a:endParaRPr/>
          </a:p>
        </p:txBody>
      </p:sp>
      <p:sp>
        <p:nvSpPr>
          <p:cNvPr id="338" name="Google Shape;338;p3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609600" lvl="0" indent="-609600" algn="l" rtl="0">
              <a:lnSpc>
                <a:spcPct val="90000"/>
              </a:lnSpc>
              <a:spcBef>
                <a:spcPts val="0"/>
              </a:spcBef>
              <a:spcAft>
                <a:spcPts val="0"/>
              </a:spcAft>
              <a:buSzPts val="2760"/>
              <a:buFont typeface="Garamond"/>
              <a:buAutoNum type="arabicPeriod"/>
            </a:pPr>
            <a:r>
              <a:rPr lang="en-US" b="1"/>
              <a:t>Experimental Psychology:</a:t>
            </a:r>
            <a:r>
              <a:rPr lang="en-US"/>
              <a:t> </a:t>
            </a:r>
            <a:endParaRPr/>
          </a:p>
          <a:p>
            <a:pPr marL="609600" lvl="0" indent="-609600" algn="l" rtl="0">
              <a:lnSpc>
                <a:spcPct val="90000"/>
              </a:lnSpc>
              <a:spcBef>
                <a:spcPts val="1080"/>
              </a:spcBef>
              <a:spcAft>
                <a:spcPts val="0"/>
              </a:spcAft>
              <a:buSzPts val="2760"/>
              <a:buFont typeface="Garamond"/>
              <a:buNone/>
            </a:pPr>
            <a:r>
              <a:rPr lang="en-US"/>
              <a:t>     a general title applied to a variety of psychologists who are trained in designing and conducting research in specific basic areas like learning, sensation and perception, human performance, and motivation and emotion. A research oriented doctoral degree (Ph.D.) is usually needed.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txBox="1">
            <a:spLocks noGrp="1"/>
          </p:cNvSpPr>
          <p:nvPr>
            <p:ph type="ctrTitle"/>
          </p:nvPr>
        </p:nvSpPr>
        <p:spPr>
          <a:xfrm>
            <a:off x="1484671" y="1447801"/>
            <a:ext cx="8495942" cy="250476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400"/>
              <a:buFont typeface="Garamond"/>
              <a:buNone/>
            </a:pPr>
            <a:r>
              <a:rPr lang="en-US" sz="6000" dirty="0"/>
              <a:t>Modern Psychological Perspectives </a:t>
            </a:r>
            <a:endParaRPr sz="6000" dirty="0"/>
          </a:p>
        </p:txBody>
      </p:sp>
      <p:sp>
        <p:nvSpPr>
          <p:cNvPr id="165" name="Google Shape;165;p2"/>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SzPts val="2415"/>
              <a:buNone/>
            </a:pPr>
            <a:r>
              <a:rPr lang="en-US"/>
              <a:t>Amna Nisar </a:t>
            </a:r>
            <a:endParaRPr/>
          </a:p>
          <a:p>
            <a:pPr marL="0" lvl="0" indent="0" algn="ctr" rtl="0">
              <a:spcBef>
                <a:spcPts val="1020"/>
              </a:spcBef>
              <a:spcAft>
                <a:spcPts val="0"/>
              </a:spcAft>
              <a:buSzPts val="2415"/>
              <a:buNone/>
            </a:pPr>
            <a:r>
              <a:rPr lang="en-US"/>
              <a:t>Clinical Psychologist </a:t>
            </a:r>
            <a:endParaRPr/>
          </a:p>
          <a:p>
            <a:pPr marL="0" lvl="0" indent="0" algn="ctr" rtl="0">
              <a:spcBef>
                <a:spcPts val="1020"/>
              </a:spcBef>
              <a:spcAft>
                <a:spcPts val="0"/>
              </a:spcAft>
              <a:buSzPts val="2415"/>
              <a:buNone/>
            </a:pPr>
            <a:r>
              <a:rPr lang="en-US"/>
              <a:t>Speech and language pathologist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1"/>
          <p:cNvSpPr txBox="1">
            <a:spLocks noGrp="1"/>
          </p:cNvSpPr>
          <p:nvPr>
            <p:ph idx="1"/>
          </p:nvPr>
        </p:nvSpPr>
        <p:spPr>
          <a:xfrm>
            <a:off x="609600" y="1055077"/>
            <a:ext cx="10972800" cy="507108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a:t>2. </a:t>
            </a:r>
            <a:r>
              <a:rPr lang="en-US" b="1"/>
              <a:t>Biopsychology:</a:t>
            </a:r>
            <a:r>
              <a:rPr lang="en-US"/>
              <a:t> </a:t>
            </a:r>
            <a:endParaRPr/>
          </a:p>
          <a:p>
            <a:pPr marL="285750" lvl="0" indent="-285750" algn="l" rtl="0">
              <a:spcBef>
                <a:spcPts val="1080"/>
              </a:spcBef>
              <a:spcAft>
                <a:spcPts val="0"/>
              </a:spcAft>
              <a:buSzPts val="2760"/>
              <a:buFont typeface="Noto Sans Symbols"/>
              <a:buNone/>
            </a:pPr>
            <a:r>
              <a:rPr lang="en-US"/>
              <a:t>   Take a comparative and genetic perspective in the experimental analysis of basic psychological processes as they relate to the many ways in which animal species adapt, survive, reproduce and evolve.  </a:t>
            </a:r>
            <a:endParaRPr/>
          </a:p>
          <a:p>
            <a:pPr marL="285750" lvl="0" indent="-285750" algn="l" rtl="0">
              <a:spcBef>
                <a:spcPts val="1080"/>
              </a:spcBef>
              <a:spcAft>
                <a:spcPts val="0"/>
              </a:spcAft>
              <a:buSzPts val="2760"/>
              <a:buNone/>
            </a:pPr>
            <a:r>
              <a:rPr lang="en-US" b="1"/>
              <a:t>3. Developmental Psychology:</a:t>
            </a:r>
            <a:endParaRPr/>
          </a:p>
          <a:p>
            <a:pPr marL="285750" lvl="0" indent="-285750" algn="l" rtl="0">
              <a:spcBef>
                <a:spcPts val="1080"/>
              </a:spcBef>
              <a:spcAft>
                <a:spcPts val="0"/>
              </a:spcAft>
              <a:buSzPts val="2760"/>
              <a:buNone/>
            </a:pPr>
            <a:r>
              <a:rPr lang="en-US"/>
              <a:t>    Concerned with growth and development from conception till death. All aspects of the animal or human organism (physiological, biological, physical, cognitive, emotional, social, cultural) may be studied.  </a:t>
            </a:r>
            <a:endParaRPr/>
          </a:p>
          <a:p>
            <a:pPr marL="285750" lvl="0" indent="-285750" algn="l" rtl="0">
              <a:spcBef>
                <a:spcPts val="1080"/>
              </a:spcBef>
              <a:spcAft>
                <a:spcPts val="0"/>
              </a:spcAft>
              <a:buSzPts val="2760"/>
              <a:buFont typeface="Noto Sans Symbols"/>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2"/>
          <p:cNvSpPr txBox="1">
            <a:spLocks noGrp="1"/>
          </p:cNvSpPr>
          <p:nvPr>
            <p:ph idx="1"/>
          </p:nvPr>
        </p:nvSpPr>
        <p:spPr>
          <a:xfrm>
            <a:off x="508000" y="1181686"/>
            <a:ext cx="10972800" cy="5295314"/>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a:t>4. </a:t>
            </a:r>
            <a:r>
              <a:rPr lang="en-US" b="1"/>
              <a:t>Social Psychology:</a:t>
            </a:r>
            <a:r>
              <a:rPr lang="en-US"/>
              <a:t> </a:t>
            </a:r>
            <a:endParaRPr/>
          </a:p>
          <a:p>
            <a:pPr marL="285750" lvl="0" indent="-285750" algn="l" rtl="0">
              <a:spcBef>
                <a:spcPts val="1080"/>
              </a:spcBef>
              <a:spcAft>
                <a:spcPts val="0"/>
              </a:spcAft>
              <a:buSzPts val="2760"/>
              <a:buFont typeface="Noto Sans Symbols"/>
              <a:buNone/>
            </a:pPr>
            <a:r>
              <a:rPr lang="en-US"/>
              <a:t>  study the ways in which the social context affects the behavior of the individual and groups in the real world and the laboratory. Social psychologists focus on topics such as social roles, attitude formation and change, affiliation, interpersonal attraction and interaction, conformity, and group processes.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3"/>
          <p:cNvSpPr txBox="1">
            <a:spLocks noGrp="1"/>
          </p:cNvSpPr>
          <p:nvPr>
            <p:ph idx="1"/>
          </p:nvPr>
        </p:nvSpPr>
        <p:spPr>
          <a:xfrm>
            <a:off x="609600" y="1041009"/>
            <a:ext cx="10972800" cy="5085155"/>
          </a:xfrm>
          <a:prstGeom prst="rect">
            <a:avLst/>
          </a:prstGeom>
          <a:noFill/>
          <a:ln>
            <a:noFill/>
          </a:ln>
        </p:spPr>
        <p:txBody>
          <a:bodyPr spcFirstLastPara="1" wrap="square" lIns="91425" tIns="45700" rIns="91425" bIns="45700" anchor="t" anchorCtr="0">
            <a:normAutofit lnSpcReduction="10000"/>
          </a:bodyPr>
          <a:lstStyle/>
          <a:p>
            <a:pPr marL="365760" lvl="0" indent="-256032" algn="l" rtl="0">
              <a:lnSpc>
                <a:spcPct val="90000"/>
              </a:lnSpc>
              <a:spcBef>
                <a:spcPts val="0"/>
              </a:spcBef>
              <a:spcAft>
                <a:spcPts val="0"/>
              </a:spcAft>
              <a:buSzPts val="2760"/>
              <a:buFont typeface="Noto Sans Symbols"/>
              <a:buNone/>
            </a:pPr>
            <a:r>
              <a:rPr lang="en-US" sz="2400"/>
              <a:t>5. </a:t>
            </a:r>
            <a:r>
              <a:rPr lang="en-US" sz="2800" b="1"/>
              <a:t>Industrial / Organizational Psychologists:</a:t>
            </a:r>
            <a:r>
              <a:rPr lang="en-US" sz="2400"/>
              <a:t> </a:t>
            </a:r>
            <a:endParaRPr/>
          </a:p>
          <a:p>
            <a:pPr marL="365760" lvl="0" indent="-256032" algn="l" rtl="0">
              <a:lnSpc>
                <a:spcPct val="90000"/>
              </a:lnSpc>
              <a:spcBef>
                <a:spcPts val="480"/>
              </a:spcBef>
              <a:spcAft>
                <a:spcPts val="0"/>
              </a:spcAft>
              <a:buSzPts val="2760"/>
              <a:buFont typeface="Noto Sans Symbols"/>
              <a:buNone/>
            </a:pPr>
            <a:r>
              <a:rPr lang="en-US" sz="2400"/>
              <a:t>   </a:t>
            </a:r>
            <a:endParaRPr sz="2400"/>
          </a:p>
          <a:p>
            <a:pPr marL="365760" lvl="0" indent="-256032" algn="l" rtl="0">
              <a:lnSpc>
                <a:spcPct val="90000"/>
              </a:lnSpc>
              <a:spcBef>
                <a:spcPts val="480"/>
              </a:spcBef>
              <a:spcAft>
                <a:spcPts val="0"/>
              </a:spcAft>
              <a:buSzPts val="2760"/>
              <a:buFont typeface="Noto Sans Symbols"/>
              <a:buNone/>
            </a:pPr>
            <a:endParaRPr sz="2400"/>
          </a:p>
          <a:p>
            <a:pPr marL="365760" lvl="0" indent="-256032" algn="l" rtl="0">
              <a:lnSpc>
                <a:spcPct val="90000"/>
              </a:lnSpc>
              <a:spcBef>
                <a:spcPts val="480"/>
              </a:spcBef>
              <a:spcAft>
                <a:spcPts val="0"/>
              </a:spcAft>
              <a:buSzPts val="2760"/>
              <a:buFont typeface="Noto Sans Symbols"/>
              <a:buNone/>
            </a:pPr>
            <a:endParaRPr/>
          </a:p>
          <a:p>
            <a:pPr marL="365760" lvl="0" indent="-256032" algn="l" rtl="0">
              <a:lnSpc>
                <a:spcPct val="90000"/>
              </a:lnSpc>
              <a:spcBef>
                <a:spcPts val="480"/>
              </a:spcBef>
              <a:spcAft>
                <a:spcPts val="0"/>
              </a:spcAft>
              <a:buSzPts val="2760"/>
              <a:buFont typeface="Noto Sans Symbols"/>
              <a:buNone/>
            </a:pPr>
            <a:r>
              <a:rPr lang="en-US" sz="2400"/>
              <a:t>Study the relation between individuals and work. They are employed in business and industry, in government, and in colleges and universities, and may perform a variety of jobs. An industrial/organizational psychologist working in industry may study how work is organized; suggest changes to improve the satisfaction of employees, the quality of the organization's services, and productivity; consult with management on the development of effective training programs for employees; design programs for the early identification of management potential; administer career counseling and pre retirement counseling programs; develop affirmative action programs; recommend changes in job definition; design a system of performance evaluation.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txBox="1">
            <a:spLocks noGrp="1"/>
          </p:cNvSpPr>
          <p:nvPr>
            <p:ph idx="1"/>
          </p:nvPr>
        </p:nvSpPr>
        <p:spPr>
          <a:xfrm>
            <a:off x="609600" y="872197"/>
            <a:ext cx="10972800" cy="5253967"/>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3220"/>
              <a:buFont typeface="Noto Sans Symbols"/>
              <a:buNone/>
            </a:pPr>
            <a:r>
              <a:rPr lang="en-US" sz="2800"/>
              <a:t>6. </a:t>
            </a:r>
            <a:r>
              <a:rPr lang="en-US" sz="2800" b="1"/>
              <a:t>Educational Psychologists:</a:t>
            </a:r>
            <a:r>
              <a:rPr lang="en-US" sz="2800"/>
              <a:t> </a:t>
            </a:r>
            <a:endParaRPr/>
          </a:p>
          <a:p>
            <a:pPr marL="365760" lvl="0" indent="-256032" algn="l" rtl="0">
              <a:spcBef>
                <a:spcPts val="560"/>
              </a:spcBef>
              <a:spcAft>
                <a:spcPts val="0"/>
              </a:spcAft>
              <a:buSzPts val="3220"/>
              <a:buFont typeface="Noto Sans Symbols"/>
              <a:buNone/>
            </a:pPr>
            <a:r>
              <a:rPr lang="en-US" sz="2800"/>
              <a:t>   Are concerned with a range of activities from initial design through development and evaluation of both materials and procedures for education and training. Such positions exist in public schools, in the military, in private research and development companies, and in industrial concerns. They may deal with analyzing education and training needs, with developing materials for instruction in various media, with designing the best conditions for instruction, and with evaluating the effectiveness of instructional programs.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idx="1"/>
          </p:nvPr>
        </p:nvSpPr>
        <p:spPr>
          <a:xfrm>
            <a:off x="970670" y="872197"/>
            <a:ext cx="9959927" cy="490962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760"/>
              <a:buFont typeface="Noto Sans Symbols"/>
              <a:buNone/>
            </a:pPr>
            <a:endParaRPr sz="2400" b="1"/>
          </a:p>
          <a:p>
            <a:pPr marL="285750" lvl="0" indent="-285750" algn="l" rtl="0">
              <a:lnSpc>
                <a:spcPct val="90000"/>
              </a:lnSpc>
              <a:spcBef>
                <a:spcPts val="1080"/>
              </a:spcBef>
              <a:spcAft>
                <a:spcPts val="0"/>
              </a:spcAft>
              <a:buSzPts val="2760"/>
              <a:buFont typeface="Noto Sans Symbols"/>
              <a:buNone/>
            </a:pPr>
            <a:endParaRPr sz="2400" b="1"/>
          </a:p>
          <a:p>
            <a:pPr marL="285750" lvl="0" indent="-285750" algn="l" rtl="0">
              <a:lnSpc>
                <a:spcPct val="90000"/>
              </a:lnSpc>
              <a:spcBef>
                <a:spcPts val="1160"/>
              </a:spcBef>
              <a:spcAft>
                <a:spcPts val="0"/>
              </a:spcAft>
              <a:buSzPts val="2760"/>
              <a:buFont typeface="Noto Sans Symbols"/>
              <a:buNone/>
            </a:pPr>
            <a:r>
              <a:rPr lang="en-US" sz="2400" b="1"/>
              <a:t>7.</a:t>
            </a:r>
            <a:r>
              <a:rPr lang="en-US" sz="2400"/>
              <a:t> </a:t>
            </a:r>
            <a:r>
              <a:rPr lang="en-US" sz="2800" b="1"/>
              <a:t>Clinical Psychology:</a:t>
            </a:r>
            <a:r>
              <a:rPr lang="en-US" sz="2800"/>
              <a:t> </a:t>
            </a:r>
            <a:endParaRPr/>
          </a:p>
          <a:p>
            <a:pPr marL="285750" lvl="0" indent="-285750" algn="l" rtl="0">
              <a:lnSpc>
                <a:spcPct val="90000"/>
              </a:lnSpc>
              <a:spcBef>
                <a:spcPts val="1080"/>
              </a:spcBef>
              <a:spcAft>
                <a:spcPts val="0"/>
              </a:spcAft>
              <a:buSzPts val="2760"/>
              <a:buFont typeface="Noto Sans Symbols"/>
              <a:buNone/>
            </a:pPr>
            <a:r>
              <a:rPr lang="en-US" sz="2400"/>
              <a:t>    We are concerned with the diagnosis and treatment of psychological disturbances. Their responsibilities range from administering and scoring psychological tests, to engaging in therapy, to supervising the training of graduate students in the delivery of mental health services, to administering a community mental health program. Some clinical psychologists obtain faculty positions in a college or university some serve as consultants or as therapists.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6"/>
          <p:cNvSpPr txBox="1">
            <a:spLocks noGrp="1"/>
          </p:cNvSpPr>
          <p:nvPr>
            <p:ph idx="1"/>
          </p:nvPr>
        </p:nvSpPr>
        <p:spPr>
          <a:xfrm>
            <a:off x="609600" y="1406768"/>
            <a:ext cx="10972800" cy="5146431"/>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3220"/>
              <a:buFont typeface="Noto Sans Symbols"/>
              <a:buNone/>
            </a:pPr>
            <a:r>
              <a:rPr lang="en-US" sz="2800"/>
              <a:t>8. </a:t>
            </a:r>
            <a:r>
              <a:rPr lang="en-US" sz="2800" b="1"/>
              <a:t>Counseling Psychology:</a:t>
            </a:r>
            <a:r>
              <a:rPr lang="en-US" sz="2800"/>
              <a:t> </a:t>
            </a:r>
            <a:endParaRPr/>
          </a:p>
          <a:p>
            <a:pPr marL="365760" lvl="0" indent="-256032" algn="l" rtl="0">
              <a:spcBef>
                <a:spcPts val="560"/>
              </a:spcBef>
              <a:spcAft>
                <a:spcPts val="0"/>
              </a:spcAft>
              <a:buSzPts val="3220"/>
              <a:buFont typeface="Noto Sans Symbols"/>
              <a:buNone/>
            </a:pPr>
            <a:r>
              <a:rPr lang="en-US" sz="2800"/>
              <a:t>    We are concerned with counseling, teaching, consulting research, and/or administration. In this we are particularly concerned with the role of education and work in an individual's functioning, and with the interaction between individuals and the environments in which they live. Typically, counseling psychologists work with normal or moderately maladjusted persons, individually or in groups. This work includes use of traditional counseling interview methods, interest, ability and personality tests, and educational and occupational information.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7"/>
          <p:cNvSpPr txBox="1">
            <a:spLocks noGrp="1"/>
          </p:cNvSpPr>
          <p:nvPr>
            <p:ph idx="1"/>
          </p:nvPr>
        </p:nvSpPr>
        <p:spPr>
          <a:xfrm>
            <a:off x="623668" y="942536"/>
            <a:ext cx="10972800" cy="5469988"/>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Font typeface="Noto Sans Symbols"/>
              <a:buNone/>
            </a:pPr>
            <a:r>
              <a:rPr lang="en-US" sz="2800"/>
              <a:t>9. </a:t>
            </a:r>
            <a:r>
              <a:rPr lang="en-US" sz="2800" b="1"/>
              <a:t>Cross-cultural psychology</a:t>
            </a:r>
            <a:r>
              <a:rPr lang="en-US" sz="2800"/>
              <a:t> </a:t>
            </a:r>
            <a:endParaRPr/>
          </a:p>
          <a:p>
            <a:pPr marL="285750" lvl="0" indent="-285750" algn="l" rtl="0">
              <a:spcBef>
                <a:spcPts val="1160"/>
              </a:spcBef>
              <a:spcAft>
                <a:spcPts val="0"/>
              </a:spcAft>
              <a:buSzPts val="3220"/>
              <a:buFont typeface="Noto Sans Symbols"/>
              <a:buNone/>
            </a:pPr>
            <a:r>
              <a:rPr lang="en-US" sz="2800"/>
              <a:t>   Is a branch of psychology that looks at how cultural factors influence human behavior. They study whether behavior is culture-universal or culture-specific. </a:t>
            </a:r>
            <a:endParaRPr/>
          </a:p>
          <a:p>
            <a:pPr marL="285750" lvl="0" indent="-285750" algn="l" rtl="0">
              <a:spcBef>
                <a:spcPts val="1160"/>
              </a:spcBef>
              <a:spcAft>
                <a:spcPts val="0"/>
              </a:spcAft>
              <a:buSzPts val="3220"/>
              <a:buFont typeface="Noto Sans Symbols"/>
              <a:buNone/>
            </a:pPr>
            <a:endParaRPr sz="2800"/>
          </a:p>
          <a:p>
            <a:pPr marL="285750" lvl="0" indent="-285750" algn="l" rtl="0">
              <a:spcBef>
                <a:spcPts val="1160"/>
              </a:spcBef>
              <a:spcAft>
                <a:spcPts val="0"/>
              </a:spcAft>
              <a:buSzPts val="3220"/>
              <a:buFont typeface="Noto Sans Symbols"/>
              <a:buNone/>
            </a:pPr>
            <a:r>
              <a:rPr lang="en-US" sz="2800"/>
              <a:t>10. </a:t>
            </a:r>
            <a:r>
              <a:rPr lang="en-US" sz="2800" b="1"/>
              <a:t>Forensic Psychology:</a:t>
            </a:r>
            <a:r>
              <a:rPr lang="en-US" sz="2800"/>
              <a:t> </a:t>
            </a:r>
            <a:endParaRPr/>
          </a:p>
          <a:p>
            <a:pPr marL="285750" lvl="0" indent="-285750" algn="l" rtl="0">
              <a:spcBef>
                <a:spcPts val="1160"/>
              </a:spcBef>
              <a:spcAft>
                <a:spcPts val="0"/>
              </a:spcAft>
              <a:buSzPts val="3220"/>
              <a:buFont typeface="Noto Sans Symbols"/>
              <a:buNone/>
            </a:pPr>
            <a:r>
              <a:rPr lang="en-US" sz="2800"/>
              <a:t>     It is defined as an intersection between psychology and the criminal justice system. Forensic psychologist work in legal area assisting in jury selection, evaluating disability claims. and providing expert testimony during court trials.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idx="1"/>
          </p:nvPr>
        </p:nvSpPr>
        <p:spPr>
          <a:xfrm>
            <a:off x="609600" y="675249"/>
            <a:ext cx="10972800" cy="5450915"/>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None/>
            </a:pPr>
            <a:r>
              <a:rPr lang="en-US"/>
              <a:t>11. </a:t>
            </a:r>
            <a:r>
              <a:rPr lang="en-US" b="1"/>
              <a:t>Environmental psychology</a:t>
            </a:r>
            <a:r>
              <a:rPr lang="en-US"/>
              <a:t>:</a:t>
            </a:r>
            <a:endParaRPr/>
          </a:p>
          <a:p>
            <a:pPr marL="285750" lvl="0" indent="-285750" algn="l" rtl="0">
              <a:spcBef>
                <a:spcPts val="1080"/>
              </a:spcBef>
              <a:spcAft>
                <a:spcPts val="0"/>
              </a:spcAft>
              <a:buSzPts val="2760"/>
              <a:buNone/>
            </a:pPr>
            <a:r>
              <a:rPr lang="en-US"/>
              <a:t>   Is an interdisciplinary field focused on the interplay between humans and their surroundings. The field defines the term environment very broadly including all that is natural on the planet as well as social settings, built environments, learning environments and informational environments. </a:t>
            </a:r>
            <a:endParaRPr/>
          </a:p>
          <a:p>
            <a:pPr marL="285750" lvl="0" indent="-285750" algn="l" rtl="0">
              <a:spcBef>
                <a:spcPts val="1080"/>
              </a:spcBef>
              <a:spcAft>
                <a:spcPts val="0"/>
              </a:spcAft>
              <a:buSzPts val="2760"/>
              <a:buNone/>
            </a:pPr>
            <a:endParaRPr/>
          </a:p>
          <a:p>
            <a:pPr marL="285750" lvl="0" indent="-285750" algn="l" rtl="0">
              <a:spcBef>
                <a:spcPts val="1080"/>
              </a:spcBef>
              <a:spcAft>
                <a:spcPts val="0"/>
              </a:spcAft>
              <a:buSzPts val="2760"/>
              <a:buNone/>
            </a:pPr>
            <a:r>
              <a:rPr lang="en-US"/>
              <a:t>12. </a:t>
            </a:r>
            <a:r>
              <a:rPr lang="en-US" b="1"/>
              <a:t>Psychiatry:</a:t>
            </a:r>
            <a:endParaRPr/>
          </a:p>
          <a:p>
            <a:pPr marL="285750" lvl="0" indent="-285750" algn="l" rtl="0">
              <a:spcBef>
                <a:spcPts val="1080"/>
              </a:spcBef>
              <a:spcAft>
                <a:spcPts val="0"/>
              </a:spcAft>
              <a:buSzPts val="2760"/>
              <a:buNone/>
            </a:pPr>
            <a:r>
              <a:rPr lang="en-US"/>
              <a:t>   Psychiatry is a branch of medicine practiced by physicians with an M.D degree who specialize in abnormal psychology and therapy. The difference between clinical psychologist and psychiatrist is they can prescribe medicines, whereas clinical psychologist cannot.</a:t>
            </a:r>
            <a:endParaRPr/>
          </a:p>
          <a:p>
            <a:pPr marL="285750" lvl="0" indent="-285750" algn="l" rtl="0">
              <a:spcBef>
                <a:spcPts val="1080"/>
              </a:spcBef>
              <a:spcAft>
                <a:spcPts val="0"/>
              </a:spcAft>
              <a:buSzPts val="2760"/>
              <a:buFont typeface="Noto Sans Symbols"/>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1295402" y="24299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6600"/>
              <a:buFont typeface="Garamond"/>
              <a:buNone/>
            </a:pPr>
            <a:r>
              <a:rPr lang="en-US" sz="6600"/>
              <a:t>Always be thankful</a:t>
            </a:r>
            <a:endParaRPr sz="6600"/>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a:spLocks noGrp="1"/>
          </p:cNvSpPr>
          <p:nvPr>
            <p:ph type="title"/>
          </p:nvPr>
        </p:nvSpPr>
        <p:spPr>
          <a:xfrm>
            <a:off x="1295402" y="982132"/>
            <a:ext cx="9601196" cy="503766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9600"/>
              <a:buFont typeface="Architects Daughter"/>
              <a:buNone/>
            </a:pPr>
            <a:r>
              <a:rPr lang="en-US" sz="9600" b="1">
                <a:latin typeface="Architects Daughter"/>
                <a:ea typeface="Architects Daughter"/>
                <a:cs typeface="Architects Daughter"/>
                <a:sym typeface="Architects Daughter"/>
              </a:rPr>
              <a:t>Thank You </a:t>
            </a:r>
            <a:endParaRPr sz="9600" b="1">
              <a:latin typeface="Architects Daughter"/>
              <a:ea typeface="Architects Daughter"/>
              <a:cs typeface="Architects Daughter"/>
              <a:sym typeface="Architects Daughte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Modern psychological perspectives </a:t>
            </a:r>
            <a:endParaRPr/>
          </a:p>
        </p:txBody>
      </p:sp>
      <p:sp>
        <p:nvSpPr>
          <p:cNvPr id="171" name="Google Shape;171;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ct val="115000"/>
              <a:buChar char="•"/>
            </a:pPr>
            <a:r>
              <a:rPr lang="en-US"/>
              <a:t>Structuralism </a:t>
            </a:r>
            <a:endParaRPr/>
          </a:p>
          <a:p>
            <a:pPr marL="285750" lvl="0" indent="-285750" algn="l" rtl="0">
              <a:spcBef>
                <a:spcPts val="1044"/>
              </a:spcBef>
              <a:spcAft>
                <a:spcPts val="0"/>
              </a:spcAft>
              <a:buSzPct val="115000"/>
              <a:buChar char="•"/>
            </a:pPr>
            <a:r>
              <a:rPr lang="en-US"/>
              <a:t>Functionalism </a:t>
            </a:r>
            <a:endParaRPr/>
          </a:p>
          <a:p>
            <a:pPr marL="285750" lvl="0" indent="-285750" algn="l" rtl="0">
              <a:spcBef>
                <a:spcPts val="1044"/>
              </a:spcBef>
              <a:spcAft>
                <a:spcPts val="0"/>
              </a:spcAft>
              <a:buSzPct val="115000"/>
              <a:buChar char="•"/>
            </a:pPr>
            <a:r>
              <a:rPr lang="en-US"/>
              <a:t>Behaviorism </a:t>
            </a:r>
            <a:endParaRPr/>
          </a:p>
          <a:p>
            <a:pPr marL="285750" lvl="0" indent="-285750" algn="l" rtl="0">
              <a:spcBef>
                <a:spcPts val="1044"/>
              </a:spcBef>
              <a:spcAft>
                <a:spcPts val="0"/>
              </a:spcAft>
              <a:buSzPct val="115000"/>
              <a:buChar char="•"/>
            </a:pPr>
            <a:r>
              <a:rPr lang="en-US"/>
              <a:t>Psychoanalysis</a:t>
            </a:r>
            <a:endParaRPr/>
          </a:p>
          <a:p>
            <a:pPr marL="285750" lvl="0" indent="-285750" algn="l" rtl="0">
              <a:spcBef>
                <a:spcPts val="1044"/>
              </a:spcBef>
              <a:spcAft>
                <a:spcPts val="0"/>
              </a:spcAft>
              <a:buSzPct val="115000"/>
              <a:buChar char="•"/>
            </a:pPr>
            <a:r>
              <a:rPr lang="en-US"/>
              <a:t>Gestalt psychology </a:t>
            </a:r>
            <a:endParaRPr/>
          </a:p>
          <a:p>
            <a:pPr marL="285750" lvl="0" indent="-285750" algn="l" rtl="0">
              <a:spcBef>
                <a:spcPts val="1044"/>
              </a:spcBef>
              <a:spcAft>
                <a:spcPts val="0"/>
              </a:spcAft>
              <a:buSzPct val="115000"/>
              <a:buChar char="•"/>
            </a:pPr>
            <a:r>
              <a:rPr lang="en-US"/>
              <a:t>Cognitive psychology</a:t>
            </a:r>
            <a:endParaRPr/>
          </a:p>
          <a:p>
            <a:pPr marL="285750" lvl="0" indent="-285750" algn="l" rtl="0">
              <a:spcBef>
                <a:spcPts val="1044"/>
              </a:spcBef>
              <a:spcAft>
                <a:spcPts val="0"/>
              </a:spcAft>
              <a:buSzPct val="115000"/>
              <a:buChar char="•"/>
            </a:pPr>
            <a:r>
              <a:rPr lang="en-US"/>
              <a:t>Humanistic psychology </a:t>
            </a:r>
            <a:endParaRPr/>
          </a:p>
          <a:p>
            <a:pPr marL="285750" lvl="0" indent="-285750" algn="l" rtl="0">
              <a:spcBef>
                <a:spcPts val="1044"/>
              </a:spcBef>
              <a:spcAft>
                <a:spcPts val="0"/>
              </a:spcAft>
              <a:buSzPct val="115000"/>
              <a:buChar char="•"/>
            </a:pPr>
            <a:r>
              <a:rPr lang="en-US"/>
              <a:t>Biopsychosocial model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Structuralism </a:t>
            </a:r>
            <a:endParaRPr/>
          </a:p>
        </p:txBody>
      </p:sp>
      <p:sp>
        <p:nvSpPr>
          <p:cNvPr id="177" name="Google Shape;177;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Proposed by </a:t>
            </a:r>
            <a:r>
              <a:rPr lang="en-US" b="1" u="sng" dirty="0">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Wilhelm Wundt</a:t>
            </a:r>
            <a:r>
              <a:rPr lang="en-US" dirty="0"/>
              <a:t> and his student </a:t>
            </a:r>
            <a:r>
              <a:rPr lang="en-US" b="1" u="sng" dirty="0">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Edward Bradford </a:t>
            </a:r>
            <a:r>
              <a:rPr lang="en-US" b="1" u="sng" dirty="0" err="1">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Titchener</a:t>
            </a:r>
            <a:r>
              <a:rPr lang="en-US" dirty="0"/>
              <a:t>. </a:t>
            </a:r>
            <a:endParaRPr lang="en-US" dirty="0" smtClean="0"/>
          </a:p>
          <a:p>
            <a:pPr marL="0" lvl="0" indent="0" algn="l" rtl="0">
              <a:spcBef>
                <a:spcPts val="0"/>
              </a:spcBef>
              <a:spcAft>
                <a:spcPts val="0"/>
              </a:spcAft>
              <a:buSzPts val="2760"/>
              <a:buNone/>
            </a:pPr>
            <a:endParaRPr dirty="0"/>
          </a:p>
          <a:p>
            <a:pPr marL="285750" lvl="0" indent="-285750" algn="l" rtl="0">
              <a:spcBef>
                <a:spcPts val="1080"/>
              </a:spcBef>
              <a:spcAft>
                <a:spcPts val="0"/>
              </a:spcAft>
              <a:buSzPts val="2760"/>
              <a:buChar char="•"/>
            </a:pPr>
            <a:r>
              <a:rPr lang="en-US" dirty="0"/>
              <a:t> Structuralism is the approach of psychology which emphasis on the study of components of consciousness. </a:t>
            </a:r>
            <a:endParaRPr lang="en-US" dirty="0" smtClean="0"/>
          </a:p>
          <a:p>
            <a:pPr marL="0" lvl="0" indent="0" algn="l" rtl="0">
              <a:spcBef>
                <a:spcPts val="1080"/>
              </a:spcBef>
              <a:spcAft>
                <a:spcPts val="0"/>
              </a:spcAft>
              <a:buSzPts val="2760"/>
              <a:buNone/>
            </a:pPr>
            <a:endParaRPr dirty="0"/>
          </a:p>
          <a:p>
            <a:pPr marL="285750" lvl="0" indent="-285750" algn="l" rtl="0">
              <a:spcBef>
                <a:spcPts val="1080"/>
              </a:spcBef>
              <a:spcAft>
                <a:spcPts val="0"/>
              </a:spcAft>
              <a:buSzPts val="2760"/>
              <a:buChar char="•"/>
            </a:pPr>
            <a:r>
              <a:rPr lang="en-US" dirty="0"/>
              <a:t>It was believed that psychology was the science of conscious experience and that trained observers could accurately describe thoughts, feelings, and emotions through a process known as introspection.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Introspection </a:t>
            </a:r>
            <a:endParaRPr/>
          </a:p>
        </p:txBody>
      </p:sp>
      <p:sp>
        <p:nvSpPr>
          <p:cNvPr id="183" name="Google Shape;183;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dirty="0"/>
              <a:t>Introspection</a:t>
            </a:r>
            <a:r>
              <a:rPr lang="en-US" dirty="0"/>
              <a:t> is the examination of one's own conscious thoughts and feelings</a:t>
            </a:r>
            <a:r>
              <a:rPr lang="en-US" dirty="0" smtClean="0"/>
              <a:t>.</a:t>
            </a:r>
          </a:p>
          <a:p>
            <a:pPr marL="285750" lvl="0" indent="-285750" algn="l" rtl="0">
              <a:spcBef>
                <a:spcPts val="1080"/>
              </a:spcBef>
              <a:spcAft>
                <a:spcPts val="0"/>
              </a:spcAft>
              <a:buSzPts val="2760"/>
              <a:buChar char="•"/>
            </a:pPr>
            <a:endParaRPr lang="en-US" dirty="0"/>
          </a:p>
          <a:p>
            <a:pPr marL="285750" lvl="0" indent="-285750" algn="l" rtl="0">
              <a:spcBef>
                <a:spcPts val="1080"/>
              </a:spcBef>
              <a:spcAft>
                <a:spcPts val="0"/>
              </a:spcAft>
              <a:buSzPts val="2760"/>
              <a:buChar char="•"/>
            </a:pPr>
            <a:r>
              <a:rPr lang="en-US" dirty="0" smtClean="0"/>
              <a:t> </a:t>
            </a:r>
            <a:r>
              <a:rPr lang="en-US" dirty="0"/>
              <a:t>In </a:t>
            </a:r>
            <a:r>
              <a:rPr lang="en-US" b="1" dirty="0"/>
              <a:t>psychology</a:t>
            </a:r>
            <a:r>
              <a:rPr lang="en-US" dirty="0"/>
              <a:t>, the process of </a:t>
            </a:r>
            <a:r>
              <a:rPr lang="en-US" b="1" dirty="0"/>
              <a:t>introspection</a:t>
            </a:r>
            <a:r>
              <a:rPr lang="en-US" dirty="0"/>
              <a:t> relies exclusively on observation of one's mental state, while in a spiritual context it may refer to the examination of one's soul.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Example </a:t>
            </a:r>
            <a:endParaRPr/>
          </a:p>
        </p:txBody>
      </p:sp>
      <p:pic>
        <p:nvPicPr>
          <p:cNvPr id="189" name="Google Shape;189;p6"/>
          <p:cNvPicPr preferRelativeResize="0">
            <a:picLocks noGrp="1"/>
          </p:cNvPicPr>
          <p:nvPr>
            <p:ph idx="1"/>
          </p:nvPr>
        </p:nvPicPr>
        <p:blipFill rotWithShape="1">
          <a:blip r:embed="rId3">
            <a:alphaModFix/>
          </a:blip>
          <a:srcRect/>
          <a:stretch/>
        </p:blipFill>
        <p:spPr>
          <a:xfrm>
            <a:off x="2349910" y="2069558"/>
            <a:ext cx="7336537" cy="34421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Functionalism </a:t>
            </a:r>
            <a:endParaRPr/>
          </a:p>
        </p:txBody>
      </p:sp>
      <p:sp>
        <p:nvSpPr>
          <p:cNvPr id="195" name="Google Shape;195;p7"/>
          <p:cNvSpPr txBox="1">
            <a:spLocks noGrp="1"/>
          </p:cNvSpPr>
          <p:nvPr>
            <p:ph idx="1"/>
          </p:nvPr>
        </p:nvSpPr>
        <p:spPr>
          <a:xfrm>
            <a:off x="1103312" y="2379406"/>
            <a:ext cx="8946541" cy="386899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Arial"/>
              <a:buChar char="•"/>
            </a:pPr>
            <a:r>
              <a:rPr lang="en-US" dirty="0">
                <a:latin typeface="Times New Roman"/>
                <a:ea typeface="Times New Roman"/>
                <a:cs typeface="Times New Roman"/>
                <a:sym typeface="Times New Roman"/>
              </a:rPr>
              <a:t>Functionalism formed as a reaction to structuralism and was heavily influenced by the work of William James and the </a:t>
            </a:r>
            <a:r>
              <a:rPr lang="en-US" b="1" dirty="0">
                <a:latin typeface="Times New Roman"/>
                <a:ea typeface="Times New Roman"/>
                <a:cs typeface="Times New Roman"/>
                <a:sym typeface="Times New Roman"/>
              </a:rPr>
              <a:t>theory of evolution by Charles Darwin. </a:t>
            </a:r>
            <a:endParaRPr lang="en-US" b="1" dirty="0" smtClean="0">
              <a:latin typeface="Times New Roman"/>
              <a:ea typeface="Times New Roman"/>
              <a:cs typeface="Times New Roman"/>
              <a:sym typeface="Times New Roman"/>
            </a:endParaRPr>
          </a:p>
          <a:p>
            <a:pPr marL="0" lvl="0" indent="0" algn="l" rtl="0">
              <a:spcBef>
                <a:spcPts val="0"/>
              </a:spcBef>
              <a:spcAft>
                <a:spcPts val="0"/>
              </a:spcAft>
              <a:buSzPts val="2760"/>
              <a:buNone/>
            </a:pPr>
            <a:endParaRPr dirty="0"/>
          </a:p>
          <a:p>
            <a:pPr marL="285750" lvl="0" indent="-285750" algn="l" rtl="0">
              <a:spcBef>
                <a:spcPts val="1080"/>
              </a:spcBef>
              <a:spcAft>
                <a:spcPts val="0"/>
              </a:spcAft>
              <a:buSzPts val="2760"/>
              <a:buFont typeface="Arial"/>
              <a:buChar char="•"/>
            </a:pPr>
            <a:r>
              <a:rPr lang="en-US" dirty="0">
                <a:latin typeface="Times New Roman"/>
                <a:ea typeface="Times New Roman"/>
                <a:cs typeface="Times New Roman"/>
                <a:sym typeface="Times New Roman"/>
              </a:rPr>
              <a:t>Rather than focusing on the elements of consciousness, functionalists focused on the </a:t>
            </a:r>
            <a:r>
              <a:rPr lang="en-US" i="1" dirty="0">
                <a:latin typeface="Times New Roman"/>
                <a:ea typeface="Times New Roman"/>
                <a:cs typeface="Times New Roman"/>
                <a:sym typeface="Times New Roman"/>
              </a:rPr>
              <a:t>purpose</a:t>
            </a:r>
            <a:r>
              <a:rPr lang="en-US" dirty="0">
                <a:latin typeface="Times New Roman"/>
                <a:ea typeface="Times New Roman"/>
                <a:cs typeface="Times New Roman"/>
                <a:sym typeface="Times New Roman"/>
              </a:rPr>
              <a:t> of consciousness and behavior.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Arial"/>
              <a:buChar char="•"/>
            </a:pPr>
            <a:r>
              <a:rPr lang="en-US" dirty="0">
                <a:latin typeface="Times New Roman"/>
                <a:ea typeface="Times New Roman"/>
                <a:cs typeface="Times New Roman"/>
                <a:sym typeface="Times New Roman"/>
              </a:rPr>
              <a:t>Functionalism also focused upon the way human adapt to their environment their role and behavior played an important role to be better to environment</a:t>
            </a:r>
            <a:r>
              <a:rPr lang="en-US" dirty="0" smtClean="0">
                <a:latin typeface="Times New Roman"/>
                <a:ea typeface="Times New Roman"/>
                <a:cs typeface="Times New Roman"/>
                <a:sym typeface="Times New Roman"/>
              </a:rPr>
              <a:t>.</a:t>
            </a:r>
          </a:p>
          <a:p>
            <a:pPr marL="0" lvl="0" indent="0" algn="l" rtl="0">
              <a:spcBef>
                <a:spcPts val="0"/>
              </a:spcBef>
              <a:spcAft>
                <a:spcPts val="0"/>
              </a:spcAft>
              <a:buSzPts val="2760"/>
              <a:buNone/>
            </a:pPr>
            <a:endParaRPr dirty="0"/>
          </a:p>
          <a:p>
            <a:pPr marL="285750" lvl="0" indent="-285750" algn="l" rtl="0">
              <a:spcBef>
                <a:spcPts val="1080"/>
              </a:spcBef>
              <a:spcAft>
                <a:spcPts val="0"/>
              </a:spcAft>
              <a:buSzPts val="2760"/>
              <a:buFont typeface="Arial"/>
              <a:buChar char="•"/>
            </a:pPr>
            <a:r>
              <a:rPr lang="en-US" dirty="0">
                <a:latin typeface="Times New Roman"/>
                <a:ea typeface="Times New Roman"/>
                <a:cs typeface="Times New Roman"/>
                <a:sym typeface="Times New Roman"/>
              </a:rPr>
              <a:t>This school of thought examined the ways in which behavior allows people to satisfy with their needs.</a:t>
            </a: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Behaviorism </a:t>
            </a:r>
            <a:endParaRPr/>
          </a:p>
        </p:txBody>
      </p:sp>
      <p:sp>
        <p:nvSpPr>
          <p:cNvPr id="207" name="Google Shape;207;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Behavior is vital </a:t>
            </a:r>
            <a:endParaRPr dirty="0"/>
          </a:p>
          <a:p>
            <a:pPr marL="285750" lvl="0" indent="-285750" algn="l" rtl="0">
              <a:spcBef>
                <a:spcPts val="1080"/>
              </a:spcBef>
              <a:spcAft>
                <a:spcPts val="0"/>
              </a:spcAft>
              <a:buSzPts val="2760"/>
              <a:buChar char="•"/>
            </a:pPr>
            <a:r>
              <a:rPr lang="en-US" dirty="0"/>
              <a:t>Behaviorism argues that there is no mind, no thoughts, no feelings and the only important thing to consider is behavior  </a:t>
            </a:r>
            <a:endParaRPr dirty="0"/>
          </a:p>
          <a:p>
            <a:pPr marL="685800" lvl="1">
              <a:spcBef>
                <a:spcPts val="1080"/>
              </a:spcBef>
              <a:buSzPts val="2760"/>
              <a:buChar char="•"/>
            </a:pPr>
            <a:r>
              <a:rPr lang="en-US" dirty="0"/>
              <a:t>Ivan Pavlov</a:t>
            </a:r>
            <a:endParaRPr dirty="0"/>
          </a:p>
          <a:p>
            <a:pPr marL="685800" lvl="1">
              <a:spcBef>
                <a:spcPts val="1080"/>
              </a:spcBef>
              <a:buSzPts val="2760"/>
              <a:buChar char="•"/>
            </a:pPr>
            <a:r>
              <a:rPr lang="en-US" dirty="0"/>
              <a:t>Edward Thorndike </a:t>
            </a:r>
            <a:endParaRPr dirty="0"/>
          </a:p>
          <a:p>
            <a:pPr marL="685800" lvl="1">
              <a:spcBef>
                <a:spcPts val="1080"/>
              </a:spcBef>
              <a:buSzPts val="2760"/>
              <a:buChar char="•"/>
            </a:pPr>
            <a:r>
              <a:rPr lang="en-US" dirty="0"/>
              <a:t>John B Watson </a:t>
            </a:r>
            <a:endParaRPr dirty="0"/>
          </a:p>
          <a:p>
            <a:pPr marL="685800" lvl="1">
              <a:spcBef>
                <a:spcPts val="1080"/>
              </a:spcBef>
              <a:buSzPts val="2760"/>
              <a:buChar char="•"/>
            </a:pPr>
            <a:r>
              <a:rPr lang="en-US" dirty="0"/>
              <a:t>B F Skinner </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765</TotalTime>
  <Words>1023</Words>
  <Application>Microsoft Office PowerPoint</Application>
  <PresentationFormat>Widescreen</PresentationFormat>
  <Paragraphs>94</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Century Gothic</vt:lpstr>
      <vt:lpstr>Arial</vt:lpstr>
      <vt:lpstr>Times New Roman</vt:lpstr>
      <vt:lpstr>Architects Daughter</vt:lpstr>
      <vt:lpstr>Noto Sans Symbols</vt:lpstr>
      <vt:lpstr>Garamond</vt:lpstr>
      <vt:lpstr>Wingdings 3</vt:lpstr>
      <vt:lpstr>Ion</vt:lpstr>
      <vt:lpstr>Introduction to Psychology </vt:lpstr>
      <vt:lpstr>Modern Psychological Perspectives </vt:lpstr>
      <vt:lpstr>Modern psychological perspectives </vt:lpstr>
      <vt:lpstr>Structuralism </vt:lpstr>
      <vt:lpstr>Introspection </vt:lpstr>
      <vt:lpstr>Example </vt:lpstr>
      <vt:lpstr>Functionalism </vt:lpstr>
      <vt:lpstr>PowerPoint Presentation</vt:lpstr>
      <vt:lpstr>Behaviorism </vt:lpstr>
      <vt:lpstr>Ivan Pavlov (Classical conditioning) </vt:lpstr>
      <vt:lpstr>B F Skinner </vt:lpstr>
      <vt:lpstr>Gestalt </vt:lpstr>
      <vt:lpstr>Gestalt Theory</vt:lpstr>
      <vt:lpstr>Humanistic psychology</vt:lpstr>
      <vt:lpstr>Maslow’s hierarchy of need </vt:lpstr>
      <vt:lpstr>Cognitive psychology  </vt:lpstr>
      <vt:lpstr>Biopsychosocial model </vt:lpstr>
      <vt:lpstr>SCOPE OF PSYCHOLOGY</vt:lpstr>
      <vt:lpstr>FIELDS OF PSYCHOLOGY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Always be thankful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 </dc:title>
  <dc:creator>Affan Tarders</dc:creator>
  <cp:lastModifiedBy>Gulshair</cp:lastModifiedBy>
  <cp:revision>9</cp:revision>
  <dcterms:created xsi:type="dcterms:W3CDTF">2019-02-14T14:24:27Z</dcterms:created>
  <dcterms:modified xsi:type="dcterms:W3CDTF">2024-02-19T16:29:51Z</dcterms:modified>
</cp:coreProperties>
</file>