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77" r:id="rId2"/>
    <p:sldId id="256" r:id="rId3"/>
    <p:sldId id="266" r:id="rId4"/>
    <p:sldId id="260" r:id="rId5"/>
    <p:sldId id="261" r:id="rId6"/>
    <p:sldId id="262" r:id="rId7"/>
    <p:sldId id="267" r:id="rId8"/>
    <p:sldId id="269" r:id="rId9"/>
    <p:sldId id="281" r:id="rId10"/>
    <p:sldId id="263" r:id="rId11"/>
    <p:sldId id="271" r:id="rId12"/>
    <p:sldId id="276" r:id="rId13"/>
    <p:sldId id="264" r:id="rId14"/>
    <p:sldId id="272" r:id="rId15"/>
    <p:sldId id="273" r:id="rId16"/>
    <p:sldId id="265" r:id="rId17"/>
    <p:sldId id="280"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62FBD6-4BB0-417C-9B21-9DA532D37A91}"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0A2E4-CACC-4A3E-8CB4-09197A0EAFA8}" type="slidenum">
              <a:rPr lang="en-US" smtClean="0"/>
              <a:t>‹#›</a:t>
            </a:fld>
            <a:endParaRPr lang="en-US"/>
          </a:p>
        </p:txBody>
      </p:sp>
    </p:spTree>
    <p:extLst>
      <p:ext uri="{BB962C8B-B14F-4D97-AF65-F5344CB8AC3E}">
        <p14:creationId xmlns:p14="http://schemas.microsoft.com/office/powerpoint/2010/main" val="2508159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7446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960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948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950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013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2814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8674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555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7" name="Google Shape;387;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192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35"/>
        <p:cNvGrpSpPr/>
        <p:nvPr/>
      </p:nvGrpSpPr>
      <p:grpSpPr>
        <a:xfrm>
          <a:off x="0" y="0"/>
          <a:ext cx="0" cy="0"/>
          <a:chOff x="0" y="0"/>
          <a:chExt cx="0" cy="0"/>
        </a:xfrm>
      </p:grpSpPr>
      <p:sp>
        <p:nvSpPr>
          <p:cNvPr id="36" name="Google Shape;36;p4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4"/>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8" name="Google Shape;38;p44"/>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9" name="Google Shape;39;p44"/>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4"/>
          <p:cNvSpPr txBox="1">
            <a:spLocks noGrp="1"/>
          </p:cNvSpPr>
          <p:nvPr>
            <p:ph type="sldNum" idx="12"/>
          </p:nvPr>
        </p:nvSpPr>
        <p:spPr>
          <a:xfrm>
            <a:off x="8737600" y="6245225"/>
            <a:ext cx="2844800" cy="476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dk1"/>
                </a:solidFill>
                <a:latin typeface="Garamond"/>
                <a:ea typeface="Garamond"/>
                <a:cs typeface="Garamond"/>
                <a:sym typeface="Garamond"/>
              </a:defRPr>
            </a:lvl1pPr>
            <a:lvl2pPr marL="0" lvl="1" indent="0" algn="r">
              <a:spcBef>
                <a:spcPts val="0"/>
              </a:spcBef>
              <a:buNone/>
              <a:defRPr sz="1000" b="0" i="0" u="none" strike="noStrike" cap="none">
                <a:solidFill>
                  <a:schemeClr val="dk1"/>
                </a:solidFill>
                <a:latin typeface="Garamond"/>
                <a:ea typeface="Garamond"/>
                <a:cs typeface="Garamond"/>
                <a:sym typeface="Garamond"/>
              </a:defRPr>
            </a:lvl2pPr>
            <a:lvl3pPr marL="0" lvl="2" indent="0" algn="r">
              <a:spcBef>
                <a:spcPts val="0"/>
              </a:spcBef>
              <a:buNone/>
              <a:defRPr sz="1000" b="0" i="0" u="none" strike="noStrike" cap="none">
                <a:solidFill>
                  <a:schemeClr val="dk1"/>
                </a:solidFill>
                <a:latin typeface="Garamond"/>
                <a:ea typeface="Garamond"/>
                <a:cs typeface="Garamond"/>
                <a:sym typeface="Garamond"/>
              </a:defRPr>
            </a:lvl3pPr>
            <a:lvl4pPr marL="0" lvl="3" indent="0" algn="r">
              <a:spcBef>
                <a:spcPts val="0"/>
              </a:spcBef>
              <a:buNone/>
              <a:defRPr sz="1000" b="0" i="0" u="none" strike="noStrike" cap="none">
                <a:solidFill>
                  <a:schemeClr val="dk1"/>
                </a:solidFill>
                <a:latin typeface="Garamond"/>
                <a:ea typeface="Garamond"/>
                <a:cs typeface="Garamond"/>
                <a:sym typeface="Garamond"/>
              </a:defRPr>
            </a:lvl4pPr>
            <a:lvl5pPr marL="0" lvl="4" indent="0" algn="r">
              <a:spcBef>
                <a:spcPts val="0"/>
              </a:spcBef>
              <a:buNone/>
              <a:defRPr sz="1000" b="0" i="0" u="none" strike="noStrike" cap="none">
                <a:solidFill>
                  <a:schemeClr val="dk1"/>
                </a:solidFill>
                <a:latin typeface="Garamond"/>
                <a:ea typeface="Garamond"/>
                <a:cs typeface="Garamond"/>
                <a:sym typeface="Garamond"/>
              </a:defRPr>
            </a:lvl5pPr>
            <a:lvl6pPr marL="0" lvl="5" indent="0" algn="r">
              <a:spcBef>
                <a:spcPts val="0"/>
              </a:spcBef>
              <a:buNone/>
              <a:defRPr sz="1000" b="0" i="0" u="none" strike="noStrike" cap="none">
                <a:solidFill>
                  <a:schemeClr val="dk1"/>
                </a:solidFill>
                <a:latin typeface="Garamond"/>
                <a:ea typeface="Garamond"/>
                <a:cs typeface="Garamond"/>
                <a:sym typeface="Garamond"/>
              </a:defRPr>
            </a:lvl6pPr>
            <a:lvl7pPr marL="0" lvl="6" indent="0" algn="r">
              <a:spcBef>
                <a:spcPts val="0"/>
              </a:spcBef>
              <a:buNone/>
              <a:defRPr sz="1000" b="0" i="0" u="none" strike="noStrike" cap="none">
                <a:solidFill>
                  <a:schemeClr val="dk1"/>
                </a:solidFill>
                <a:latin typeface="Garamond"/>
                <a:ea typeface="Garamond"/>
                <a:cs typeface="Garamond"/>
                <a:sym typeface="Garamond"/>
              </a:defRPr>
            </a:lvl7pPr>
            <a:lvl8pPr marL="0" lvl="7" indent="0" algn="r">
              <a:spcBef>
                <a:spcPts val="0"/>
              </a:spcBef>
              <a:buNone/>
              <a:defRPr sz="1000" b="0" i="0" u="none" strike="noStrike" cap="none">
                <a:solidFill>
                  <a:schemeClr val="dk1"/>
                </a:solidFill>
                <a:latin typeface="Garamond"/>
                <a:ea typeface="Garamond"/>
                <a:cs typeface="Garamond"/>
                <a:sym typeface="Garamond"/>
              </a:defRPr>
            </a:lvl8pPr>
            <a:lvl9pPr marL="0" lvl="8" indent="0" algn="r">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62774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
          <p:cNvSpPr txBox="1">
            <a:spLocks noGrp="1"/>
          </p:cNvSpPr>
          <p:nvPr>
            <p:ph type="ctrTitle"/>
          </p:nvPr>
        </p:nvSpPr>
        <p:spPr>
          <a:xfrm>
            <a:off x="1662955" y="708891"/>
            <a:ext cx="8825658" cy="227445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5400"/>
              <a:buFont typeface="Garamond"/>
              <a:buNone/>
            </a:pPr>
            <a:r>
              <a:rPr lang="en-US" dirty="0"/>
              <a:t>Introduction to Psychology </a:t>
            </a:r>
            <a:endParaRPr dirty="0"/>
          </a:p>
        </p:txBody>
      </p:sp>
      <p:sp>
        <p:nvSpPr>
          <p:cNvPr id="159" name="Google Shape;159;p1"/>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70000" lnSpcReduction="20000"/>
          </a:bodyPr>
          <a:lstStyle/>
          <a:p>
            <a:pPr marL="0" lvl="0" indent="0" algn="ctr" rtl="0">
              <a:spcBef>
                <a:spcPts val="0"/>
              </a:spcBef>
              <a:spcAft>
                <a:spcPts val="0"/>
              </a:spcAft>
              <a:buSzPts val="2415"/>
              <a:buNone/>
            </a:pPr>
            <a:r>
              <a:rPr lang="en-US"/>
              <a:t>Amna Nisar </a:t>
            </a:r>
            <a:endParaRPr/>
          </a:p>
          <a:p>
            <a:pPr marL="0" lvl="0" indent="0" algn="ctr" rtl="0">
              <a:spcBef>
                <a:spcPts val="1020"/>
              </a:spcBef>
              <a:spcAft>
                <a:spcPts val="0"/>
              </a:spcAft>
              <a:buSzPts val="2415"/>
              <a:buNone/>
            </a:pPr>
            <a:r>
              <a:rPr lang="en-US"/>
              <a:t>Clinical Psychologist </a:t>
            </a:r>
            <a:endParaRPr/>
          </a:p>
          <a:p>
            <a:pPr marL="0" lvl="0" indent="0" algn="ctr" rtl="0">
              <a:spcBef>
                <a:spcPts val="1020"/>
              </a:spcBef>
              <a:spcAft>
                <a:spcPts val="0"/>
              </a:spcAft>
              <a:buSzPts val="2415"/>
              <a:buNone/>
            </a:pPr>
            <a:r>
              <a:rPr lang="en-US"/>
              <a:t>Speech and language pathologist </a:t>
            </a:r>
            <a:endParaRPr/>
          </a:p>
        </p:txBody>
      </p:sp>
    </p:spTree>
    <p:extLst>
      <p:ext uri="{BB962C8B-B14F-4D97-AF65-F5344CB8AC3E}">
        <p14:creationId xmlns:p14="http://schemas.microsoft.com/office/powerpoint/2010/main" val="314471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dirty="0"/>
              <a:t>Freud’s structure continued</a:t>
            </a:r>
            <a:endParaRPr dirty="0"/>
          </a:p>
        </p:txBody>
      </p:sp>
      <p:sp>
        <p:nvSpPr>
          <p:cNvPr id="272" name="Google Shape;272;p20"/>
          <p:cNvSpPr txBox="1">
            <a:spLocks noGrp="1"/>
          </p:cNvSpPr>
          <p:nvPr>
            <p:ph type="body" idx="1"/>
          </p:nvPr>
        </p:nvSpPr>
        <p:spPr>
          <a:xfrm>
            <a:off x="489526" y="1417638"/>
            <a:ext cx="7423355" cy="5260253"/>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3220"/>
              <a:buFont typeface="Garamond"/>
              <a:buNone/>
            </a:pPr>
            <a:r>
              <a:rPr lang="en-US" sz="2800" b="1" u="sng" dirty="0"/>
              <a:t>Structural Model of the Mind</a:t>
            </a:r>
            <a:endParaRPr b="1" dirty="0"/>
          </a:p>
          <a:p>
            <a:pPr marL="285750" lvl="0" indent="-81279">
              <a:spcBef>
                <a:spcPts val="1160"/>
              </a:spcBef>
              <a:buSzPts val="3220"/>
              <a:buNone/>
            </a:pPr>
            <a:r>
              <a:rPr lang="en-US" sz="2800" dirty="0"/>
              <a:t>The concepts of the id, ego, and superego are central to the psychoanalytic </a:t>
            </a:r>
            <a:r>
              <a:rPr lang="en-US" sz="2800" dirty="0" smtClean="0"/>
              <a:t>theory.</a:t>
            </a:r>
          </a:p>
          <a:p>
            <a:pPr marL="285750" lvl="0" indent="-81279">
              <a:spcBef>
                <a:spcPts val="1160"/>
              </a:spcBef>
              <a:buSzPts val="3220"/>
              <a:buNone/>
            </a:pPr>
            <a:r>
              <a:rPr lang="en-US" sz="2800" dirty="0" smtClean="0"/>
              <a:t> Freud's </a:t>
            </a:r>
            <a:r>
              <a:rPr lang="en-US" sz="2800" dirty="0"/>
              <a:t>model of the psyche is divided into three parts, each with distinct roles and functions within the personality. </a:t>
            </a:r>
          </a:p>
          <a:p>
            <a:pPr marL="742950" lvl="1" indent="-285750">
              <a:spcBef>
                <a:spcPts val="1160"/>
              </a:spcBef>
              <a:buSzPts val="3220"/>
            </a:pPr>
            <a:r>
              <a:rPr lang="en-US" sz="2600" dirty="0" smtClean="0"/>
              <a:t>Id</a:t>
            </a:r>
            <a:endParaRPr lang="en-US" sz="2600" dirty="0"/>
          </a:p>
          <a:p>
            <a:pPr marL="742950" lvl="1" indent="-285750">
              <a:spcBef>
                <a:spcPts val="1160"/>
              </a:spcBef>
              <a:buSzPts val="3220"/>
            </a:pPr>
            <a:r>
              <a:rPr lang="en-US" sz="2600" dirty="0" smtClean="0"/>
              <a:t>Ego</a:t>
            </a:r>
          </a:p>
          <a:p>
            <a:pPr marL="742950" lvl="1" indent="-285750">
              <a:spcBef>
                <a:spcPts val="1160"/>
              </a:spcBef>
              <a:buSzPts val="3220"/>
            </a:pPr>
            <a:r>
              <a:rPr lang="en-US" sz="2600" dirty="0" smtClean="0"/>
              <a:t>Superego</a:t>
            </a:r>
            <a:endParaRPr dirty="0"/>
          </a:p>
        </p:txBody>
      </p:sp>
      <p:pic>
        <p:nvPicPr>
          <p:cNvPr id="273" name="Google Shape;273;p20" descr="better iceberg"/>
          <p:cNvPicPr preferRelativeResize="0">
            <a:picLocks noGrp="1"/>
          </p:cNvPicPr>
          <p:nvPr>
            <p:ph type="body" idx="2"/>
          </p:nvPr>
        </p:nvPicPr>
        <p:blipFill rotWithShape="1">
          <a:blip r:embed="rId3">
            <a:alphaModFix/>
          </a:blip>
          <a:srcRect/>
          <a:stretch/>
        </p:blipFill>
        <p:spPr>
          <a:xfrm>
            <a:off x="8399976" y="1417638"/>
            <a:ext cx="3476625" cy="3143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79366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4368800"/>
            <a:ext cx="10972800" cy="2050473"/>
          </a:xfrm>
          <a:ln/>
        </p:spPr>
        <p:style>
          <a:lnRef idx="1">
            <a:schemeClr val="dk1"/>
          </a:lnRef>
          <a:fillRef idx="2">
            <a:schemeClr val="dk1"/>
          </a:fillRef>
          <a:effectRef idx="1">
            <a:schemeClr val="dk1"/>
          </a:effectRef>
          <a:fontRef idx="minor">
            <a:schemeClr val="dk1"/>
          </a:fontRef>
        </p:style>
        <p:txBody>
          <a:bodyPr>
            <a:normAutofit/>
          </a:bodyPr>
          <a:lstStyle/>
          <a:p>
            <a:pPr algn="l"/>
            <a:r>
              <a:rPr lang="en-US" sz="2000" dirty="0" smtClean="0"/>
              <a:t>Superego</a:t>
            </a:r>
            <a:br>
              <a:rPr lang="en-US" sz="2000" dirty="0" smtClean="0"/>
            </a:br>
            <a:r>
              <a:rPr lang="en-US" sz="2000" dirty="0" smtClean="0"/>
              <a:t> </a:t>
            </a:r>
            <a:r>
              <a:rPr lang="en-US" sz="2000" dirty="0"/>
              <a:t>Represents the moral standards and ideals acquired from parents and </a:t>
            </a:r>
            <a:r>
              <a:rPr lang="en-US" sz="2000" dirty="0" smtClean="0"/>
              <a:t>society</a:t>
            </a:r>
            <a:br>
              <a:rPr lang="en-US" sz="2000" dirty="0" smtClean="0"/>
            </a:br>
            <a:r>
              <a:rPr lang="en-US" sz="2000" dirty="0" smtClean="0"/>
              <a:t> </a:t>
            </a:r>
            <a:r>
              <a:rPr lang="en-US" sz="2000" dirty="0"/>
              <a:t>it imposes guilt, shame, and pride to control the desires of the id, striving for perfection rather than pleasure or reality.</a:t>
            </a:r>
            <a:br>
              <a:rPr lang="en-US" sz="2000" dirty="0"/>
            </a:br>
            <a:endParaRPr lang="en-US" sz="2000" dirty="0"/>
          </a:p>
        </p:txBody>
      </p:sp>
      <p:sp>
        <p:nvSpPr>
          <p:cNvPr id="3" name="Text Placeholder 2"/>
          <p:cNvSpPr>
            <a:spLocks noGrp="1"/>
          </p:cNvSpPr>
          <p:nvPr>
            <p:ph type="body" idx="1"/>
          </p:nvPr>
        </p:nvSpPr>
        <p:spPr>
          <a:xfrm>
            <a:off x="609600" y="1009076"/>
            <a:ext cx="5384800" cy="2907144"/>
          </a:xfrm>
        </p:spPr>
        <p:style>
          <a:lnRef idx="1">
            <a:schemeClr val="accent3"/>
          </a:lnRef>
          <a:fillRef idx="2">
            <a:schemeClr val="accent3"/>
          </a:fillRef>
          <a:effectRef idx="1">
            <a:schemeClr val="accent3"/>
          </a:effectRef>
          <a:fontRef idx="minor">
            <a:schemeClr val="dk1"/>
          </a:fontRef>
        </p:style>
        <p:txBody>
          <a:bodyPr>
            <a:normAutofit/>
          </a:bodyPr>
          <a:lstStyle/>
          <a:p>
            <a:pPr marL="97155" indent="0">
              <a:buNone/>
            </a:pPr>
            <a:r>
              <a:rPr lang="en-US" dirty="0" smtClean="0"/>
              <a:t>Id</a:t>
            </a:r>
          </a:p>
          <a:p>
            <a:pPr marL="97155" indent="0">
              <a:buNone/>
            </a:pPr>
            <a:r>
              <a:rPr lang="en-US" dirty="0" smtClean="0"/>
              <a:t>Represents </a:t>
            </a:r>
            <a:r>
              <a:rPr lang="en-US" dirty="0"/>
              <a:t>the innate, biological instincts and urges</a:t>
            </a:r>
            <a:r>
              <a:rPr lang="en-US" dirty="0" smtClean="0"/>
              <a:t>; it is</a:t>
            </a:r>
          </a:p>
          <a:p>
            <a:r>
              <a:rPr lang="en-US" dirty="0" smtClean="0"/>
              <a:t>entirely </a:t>
            </a:r>
            <a:r>
              <a:rPr lang="en-US" dirty="0"/>
              <a:t>unconscious </a:t>
            </a:r>
            <a:endParaRPr lang="en-US" dirty="0" smtClean="0"/>
          </a:p>
          <a:p>
            <a:r>
              <a:rPr lang="en-US" dirty="0" smtClean="0"/>
              <a:t>based </a:t>
            </a:r>
            <a:r>
              <a:rPr lang="en-US" dirty="0"/>
              <a:t>on the pleasure </a:t>
            </a:r>
            <a:r>
              <a:rPr lang="en-US" dirty="0" smtClean="0"/>
              <a:t>principle</a:t>
            </a:r>
          </a:p>
          <a:p>
            <a:r>
              <a:rPr lang="en-US" dirty="0" smtClean="0"/>
              <a:t>Seeks instant </a:t>
            </a:r>
            <a:r>
              <a:rPr lang="en-US" dirty="0"/>
              <a:t>gratification of its </a:t>
            </a:r>
            <a:r>
              <a:rPr lang="en-US" dirty="0" smtClean="0"/>
              <a:t>desires</a:t>
            </a:r>
          </a:p>
        </p:txBody>
      </p:sp>
      <p:sp>
        <p:nvSpPr>
          <p:cNvPr id="4" name="Text Placeholder 3"/>
          <p:cNvSpPr>
            <a:spLocks noGrp="1"/>
          </p:cNvSpPr>
          <p:nvPr>
            <p:ph type="body" idx="2"/>
          </p:nvPr>
        </p:nvSpPr>
        <p:spPr>
          <a:xfrm>
            <a:off x="6197600" y="1009076"/>
            <a:ext cx="5384800" cy="2907144"/>
          </a:xfrm>
        </p:spPr>
        <p:style>
          <a:lnRef idx="1">
            <a:schemeClr val="accent5"/>
          </a:lnRef>
          <a:fillRef idx="2">
            <a:schemeClr val="accent5"/>
          </a:fillRef>
          <a:effectRef idx="1">
            <a:schemeClr val="accent5"/>
          </a:effectRef>
          <a:fontRef idx="minor">
            <a:schemeClr val="dk1"/>
          </a:fontRef>
        </p:style>
        <p:txBody>
          <a:bodyPr/>
          <a:lstStyle/>
          <a:p>
            <a:pPr marL="97155" indent="0">
              <a:buNone/>
            </a:pPr>
            <a:r>
              <a:rPr lang="en-US" dirty="0" smtClean="0"/>
              <a:t>Ego</a:t>
            </a:r>
          </a:p>
          <a:p>
            <a:pPr marL="97155" indent="0">
              <a:buNone/>
            </a:pPr>
            <a:r>
              <a:rPr lang="en-US" dirty="0" smtClean="0"/>
              <a:t>The </a:t>
            </a:r>
            <a:r>
              <a:rPr lang="en-US" dirty="0"/>
              <a:t>rational part of the psyche that develops to mediate between the unrealistic demands of the id and the external </a:t>
            </a:r>
            <a:r>
              <a:rPr lang="en-US" dirty="0" smtClean="0"/>
              <a:t>world,</a:t>
            </a:r>
          </a:p>
          <a:p>
            <a:r>
              <a:rPr lang="en-US" dirty="0" smtClean="0"/>
              <a:t>Based on reality principle</a:t>
            </a:r>
          </a:p>
          <a:p>
            <a:r>
              <a:rPr lang="en-US" dirty="0" smtClean="0"/>
              <a:t>seeks </a:t>
            </a:r>
            <a:r>
              <a:rPr lang="en-US" dirty="0"/>
              <a:t>to satisfy the id’s desires in socially acceptable </a:t>
            </a:r>
            <a:r>
              <a:rPr lang="en-US" dirty="0" smtClean="0"/>
              <a:t>ways </a:t>
            </a:r>
            <a:endParaRPr lang="en-US" dirty="0"/>
          </a:p>
        </p:txBody>
      </p:sp>
    </p:spTree>
    <p:extLst>
      <p:ext uri="{BB962C8B-B14F-4D97-AF65-F5344CB8AC3E}">
        <p14:creationId xmlns:p14="http://schemas.microsoft.com/office/powerpoint/2010/main" val="1001000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sychoanalytic Theory of Personality - Practical Psycholog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7824" y="388352"/>
            <a:ext cx="9299412" cy="633110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965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sz="4000"/>
              <a:t>Growth and Development of Personality	</a:t>
            </a:r>
            <a:endParaRPr/>
          </a:p>
        </p:txBody>
      </p:sp>
      <p:sp>
        <p:nvSpPr>
          <p:cNvPr id="279" name="Google Shape;279;p21"/>
          <p:cNvSpPr txBox="1">
            <a:spLocks noGrp="1"/>
          </p:cNvSpPr>
          <p:nvPr>
            <p:ph idx="1"/>
          </p:nvPr>
        </p:nvSpPr>
        <p:spPr>
          <a:xfrm>
            <a:off x="2096655" y="2052918"/>
            <a:ext cx="7953198" cy="4195481"/>
          </a:xfrm>
          <a:prstGeom prst="rect">
            <a:avLst/>
          </a:prstGeom>
          <a:noFill/>
          <a:ln>
            <a:noFill/>
          </a:ln>
        </p:spPr>
        <p:txBody>
          <a:bodyPr spcFirstLastPara="1" wrap="square" lIns="91425" tIns="45700" rIns="91425" bIns="45700" anchor="t" anchorCtr="0">
            <a:normAutofit/>
          </a:bodyPr>
          <a:lstStyle/>
          <a:p>
            <a:pPr marL="609600" lvl="0" indent="-609600" algn="l" rtl="0">
              <a:spcBef>
                <a:spcPts val="0"/>
              </a:spcBef>
              <a:spcAft>
                <a:spcPts val="0"/>
              </a:spcAft>
              <a:buSzPts val="2760"/>
              <a:buNone/>
            </a:pPr>
            <a:r>
              <a:rPr lang="en-US" dirty="0" smtClean="0"/>
              <a:t>Psycho-sexual Stages of development</a:t>
            </a:r>
          </a:p>
          <a:p>
            <a:pPr marL="609600" lvl="0" indent="-609600" algn="l" rtl="0">
              <a:spcBef>
                <a:spcPts val="0"/>
              </a:spcBef>
              <a:spcAft>
                <a:spcPts val="0"/>
              </a:spcAft>
              <a:buSzPts val="2760"/>
              <a:buNone/>
            </a:pPr>
            <a:endParaRPr dirty="0"/>
          </a:p>
          <a:p>
            <a:pPr marL="609600" lvl="0" indent="-609600" algn="l" rtl="0">
              <a:spcBef>
                <a:spcPts val="1080"/>
              </a:spcBef>
              <a:spcAft>
                <a:spcPts val="0"/>
              </a:spcAft>
              <a:buSzPts val="2760"/>
              <a:buFont typeface="Garamond"/>
              <a:buAutoNum type="arabicPeriod"/>
            </a:pPr>
            <a:r>
              <a:rPr lang="en-US" dirty="0"/>
              <a:t>oral</a:t>
            </a:r>
            <a:endParaRPr dirty="0"/>
          </a:p>
          <a:p>
            <a:pPr marL="609600" lvl="0" indent="-609600" algn="l" rtl="0">
              <a:spcBef>
                <a:spcPts val="1080"/>
              </a:spcBef>
              <a:spcAft>
                <a:spcPts val="0"/>
              </a:spcAft>
              <a:buSzPts val="2760"/>
              <a:buFont typeface="Garamond"/>
              <a:buAutoNum type="arabicPeriod"/>
            </a:pPr>
            <a:r>
              <a:rPr lang="en-US" dirty="0"/>
              <a:t>Anal</a:t>
            </a:r>
            <a:endParaRPr dirty="0"/>
          </a:p>
          <a:p>
            <a:pPr marL="609600" lvl="0" indent="-609600" algn="l" rtl="0">
              <a:spcBef>
                <a:spcPts val="1080"/>
              </a:spcBef>
              <a:spcAft>
                <a:spcPts val="0"/>
              </a:spcAft>
              <a:buSzPts val="2760"/>
              <a:buFont typeface="Garamond"/>
              <a:buAutoNum type="arabicPeriod"/>
            </a:pPr>
            <a:r>
              <a:rPr lang="en-US" dirty="0"/>
              <a:t>Phallic</a:t>
            </a:r>
            <a:endParaRPr dirty="0"/>
          </a:p>
          <a:p>
            <a:pPr marL="609600" lvl="0" indent="-609600" algn="l" rtl="0">
              <a:spcBef>
                <a:spcPts val="1080"/>
              </a:spcBef>
              <a:spcAft>
                <a:spcPts val="0"/>
              </a:spcAft>
              <a:buSzPts val="2760"/>
              <a:buFont typeface="Garamond"/>
              <a:buAutoNum type="arabicPeriod"/>
            </a:pPr>
            <a:r>
              <a:rPr lang="en-US" dirty="0"/>
              <a:t>Latent</a:t>
            </a:r>
            <a:endParaRPr dirty="0"/>
          </a:p>
          <a:p>
            <a:pPr marL="609600" lvl="0" indent="-609600" algn="l" rtl="0">
              <a:spcBef>
                <a:spcPts val="1080"/>
              </a:spcBef>
              <a:spcAft>
                <a:spcPts val="0"/>
              </a:spcAft>
              <a:buSzPts val="2760"/>
              <a:buFont typeface="Garamond"/>
              <a:buAutoNum type="arabicPeriod"/>
            </a:pPr>
            <a:r>
              <a:rPr lang="en-US" dirty="0"/>
              <a:t>genital</a:t>
            </a:r>
            <a:endParaRPr dirty="0"/>
          </a:p>
        </p:txBody>
      </p:sp>
    </p:spTree>
    <p:extLst>
      <p:ext uri="{BB962C8B-B14F-4D97-AF65-F5344CB8AC3E}">
        <p14:creationId xmlns:p14="http://schemas.microsoft.com/office/powerpoint/2010/main" val="376502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618" y="369455"/>
            <a:ext cx="9283235" cy="5999017"/>
          </a:xfrm>
        </p:spPr>
        <p:txBody>
          <a:bodyPr/>
          <a:lstStyle/>
          <a:p>
            <a:r>
              <a:rPr lang="en-US" b="1" dirty="0" smtClean="0"/>
              <a:t>Oral </a:t>
            </a:r>
            <a:r>
              <a:rPr lang="en-US" b="1" dirty="0"/>
              <a:t>Stage (0-1 years</a:t>
            </a:r>
            <a:r>
              <a:rPr lang="en-US" b="1" dirty="0" smtClean="0"/>
              <a:t>): </a:t>
            </a:r>
            <a:r>
              <a:rPr lang="en-US" dirty="0"/>
              <a:t>Focus on oral pleasures such as sucking. Fixation can lead to oral activities in adulthood</a:t>
            </a:r>
            <a:r>
              <a:rPr lang="en-US" dirty="0" smtClean="0"/>
              <a:t>.</a:t>
            </a:r>
          </a:p>
          <a:p>
            <a:endParaRPr lang="en-US" dirty="0" smtClean="0"/>
          </a:p>
          <a:p>
            <a:r>
              <a:rPr lang="en-US" b="1" dirty="0" smtClean="0"/>
              <a:t>Anal </a:t>
            </a:r>
            <a:r>
              <a:rPr lang="en-US" b="1" dirty="0"/>
              <a:t>Stage (1-3 years</a:t>
            </a:r>
            <a:r>
              <a:rPr lang="en-US" b="1" dirty="0" smtClean="0"/>
              <a:t>): </a:t>
            </a:r>
            <a:r>
              <a:rPr lang="en-US" dirty="0"/>
              <a:t>Focus on controlling bladder and bowel movements. Fixation can lead to anal-retentive or anal-expulsive personality traits</a:t>
            </a:r>
            <a:r>
              <a:rPr lang="en-US" dirty="0" smtClean="0"/>
              <a:t>.</a:t>
            </a:r>
          </a:p>
          <a:p>
            <a:endParaRPr lang="en-US" dirty="0"/>
          </a:p>
          <a:p>
            <a:r>
              <a:rPr lang="en-US" b="1" dirty="0" smtClean="0"/>
              <a:t>Phallic </a:t>
            </a:r>
            <a:r>
              <a:rPr lang="en-US" b="1" dirty="0"/>
              <a:t>Stage (3-6 years</a:t>
            </a:r>
            <a:r>
              <a:rPr lang="en-US" b="1" dirty="0" smtClean="0"/>
              <a:t>): </a:t>
            </a:r>
            <a:r>
              <a:rPr lang="en-US" dirty="0"/>
              <a:t>Focus on the genitals; the Oedipus or Electra complex arises, where the child feels desire for the opposite-sex parent</a:t>
            </a:r>
            <a:r>
              <a:rPr lang="en-US" dirty="0" smtClean="0"/>
              <a:t>.</a:t>
            </a:r>
          </a:p>
          <a:p>
            <a:endParaRPr lang="en-US" dirty="0"/>
          </a:p>
          <a:p>
            <a:r>
              <a:rPr lang="en-US" b="1" dirty="0" smtClean="0"/>
              <a:t>Latency </a:t>
            </a:r>
            <a:r>
              <a:rPr lang="en-US" b="1" dirty="0"/>
              <a:t>Stage (6-puberty</a:t>
            </a:r>
            <a:r>
              <a:rPr lang="en-US" b="1" dirty="0" smtClean="0"/>
              <a:t>): </a:t>
            </a:r>
            <a:r>
              <a:rPr lang="en-US" dirty="0"/>
              <a:t>Sexual impulses are repressed and channeled into developing social and intellectual skills</a:t>
            </a:r>
            <a:r>
              <a:rPr lang="en-US" dirty="0" smtClean="0"/>
              <a:t>.</a:t>
            </a:r>
          </a:p>
          <a:p>
            <a:endParaRPr lang="en-US" dirty="0"/>
          </a:p>
          <a:p>
            <a:r>
              <a:rPr lang="en-US" b="1" dirty="0" smtClean="0"/>
              <a:t>Genital </a:t>
            </a:r>
            <a:r>
              <a:rPr lang="en-US" b="1" dirty="0"/>
              <a:t>Stage (puberty onward</a:t>
            </a:r>
            <a:r>
              <a:rPr lang="en-US" b="1" dirty="0" smtClean="0"/>
              <a:t>): </a:t>
            </a:r>
            <a:r>
              <a:rPr lang="en-US" dirty="0"/>
              <a:t>Sexual urges return and are directed towards peers of the other sex, marking the onset of adult sexuality.</a:t>
            </a:r>
          </a:p>
        </p:txBody>
      </p:sp>
    </p:spTree>
    <p:extLst>
      <p:ext uri="{BB962C8B-B14F-4D97-AF65-F5344CB8AC3E}">
        <p14:creationId xmlns:p14="http://schemas.microsoft.com/office/powerpoint/2010/main" val="531664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40" y="406605"/>
            <a:ext cx="6433560" cy="978918"/>
          </a:xfrm>
        </p:spPr>
        <p:txBody>
          <a:bodyPr/>
          <a:lstStyle/>
          <a:p>
            <a:pPr algn="ctr"/>
            <a:r>
              <a:rPr lang="en-US" dirty="0" smtClean="0"/>
              <a:t>Dream Analysis</a:t>
            </a:r>
            <a:endParaRPr lang="en-US" dirty="0"/>
          </a:p>
        </p:txBody>
      </p:sp>
      <p:sp>
        <p:nvSpPr>
          <p:cNvPr id="3" name="Content Placeholder 2"/>
          <p:cNvSpPr>
            <a:spLocks noGrp="1"/>
          </p:cNvSpPr>
          <p:nvPr>
            <p:ph idx="1"/>
          </p:nvPr>
        </p:nvSpPr>
        <p:spPr>
          <a:xfrm>
            <a:off x="415636" y="1385524"/>
            <a:ext cx="7732569" cy="4916912"/>
          </a:xfrm>
        </p:spPr>
        <p:txBody>
          <a:bodyPr>
            <a:normAutofit/>
          </a:bodyPr>
          <a:lstStyle/>
          <a:p>
            <a:r>
              <a:rPr lang="en-US" dirty="0"/>
              <a:t>Freud considered dreams the "royal road to the unconscious," serving as a window to the hidden desires and thoughts of the unconscious mind. </a:t>
            </a:r>
            <a:endParaRPr lang="en-US" dirty="0" smtClean="0"/>
          </a:p>
          <a:p>
            <a:endParaRPr lang="en-US" dirty="0"/>
          </a:p>
          <a:p>
            <a:r>
              <a:rPr lang="en-US" dirty="0" smtClean="0"/>
              <a:t>Freud </a:t>
            </a:r>
            <a:r>
              <a:rPr lang="en-US" dirty="0"/>
              <a:t>proposed that dreams are symbolic fulfillments of repressed </a:t>
            </a:r>
            <a:r>
              <a:rPr lang="en-US" dirty="0" smtClean="0"/>
              <a:t>wishes. </a:t>
            </a:r>
          </a:p>
          <a:p>
            <a:pPr lvl="1"/>
            <a:r>
              <a:rPr lang="en-US" b="1" dirty="0" smtClean="0"/>
              <a:t>manifest </a:t>
            </a:r>
            <a:r>
              <a:rPr lang="en-US" b="1" dirty="0"/>
              <a:t>content </a:t>
            </a:r>
            <a:r>
              <a:rPr lang="en-US" dirty="0"/>
              <a:t>of dreams (the literal storyline) </a:t>
            </a:r>
            <a:endParaRPr lang="en-US" dirty="0" smtClean="0"/>
          </a:p>
          <a:p>
            <a:pPr lvl="1"/>
            <a:r>
              <a:rPr lang="en-US" b="1" dirty="0" smtClean="0"/>
              <a:t>latent </a:t>
            </a:r>
            <a:r>
              <a:rPr lang="en-US" b="1" dirty="0"/>
              <a:t>content </a:t>
            </a:r>
            <a:r>
              <a:rPr lang="en-US" dirty="0"/>
              <a:t>(the hidden psychological meaning). </a:t>
            </a:r>
            <a:endParaRPr lang="en-US" dirty="0" smtClean="0"/>
          </a:p>
          <a:p>
            <a:pPr marL="457200" lvl="1" indent="0">
              <a:buNone/>
            </a:pPr>
            <a:endParaRPr lang="en-US" dirty="0"/>
          </a:p>
          <a:p>
            <a:pPr marL="457200" lvl="1" indent="0">
              <a:buNone/>
            </a:pPr>
            <a:r>
              <a:rPr lang="en-US" dirty="0" smtClean="0"/>
              <a:t>Freud </a:t>
            </a:r>
            <a:r>
              <a:rPr lang="en-US" dirty="0"/>
              <a:t>believed that analyzing dreams could uncover the underlying desires and conflicts driving an individual's </a:t>
            </a:r>
            <a:r>
              <a:rPr lang="en-US" dirty="0" smtClean="0"/>
              <a:t>behavior and </a:t>
            </a:r>
            <a:r>
              <a:rPr lang="en-US" dirty="0"/>
              <a:t>providing valuable insights into their psyche. Dream analysis thus became a crucial technique in psychoanalytic therapy.</a:t>
            </a:r>
          </a:p>
        </p:txBody>
      </p:sp>
      <p:pic>
        <p:nvPicPr>
          <p:cNvPr id="4" name="Picture 3"/>
          <p:cNvPicPr>
            <a:picLocks noChangeAspect="1"/>
          </p:cNvPicPr>
          <p:nvPr/>
        </p:nvPicPr>
        <p:blipFill rotWithShape="1">
          <a:blip r:embed="rId2"/>
          <a:srcRect t="9981"/>
          <a:stretch/>
        </p:blipFill>
        <p:spPr>
          <a:xfrm>
            <a:off x="8148204" y="1385523"/>
            <a:ext cx="3554268" cy="4923703"/>
          </a:xfrm>
          <a:prstGeom prst="rect">
            <a:avLst/>
          </a:prstGeom>
          <a:ln>
            <a:noFill/>
          </a:ln>
          <a:effectLst>
            <a:softEdge rad="112500"/>
          </a:effectLst>
        </p:spPr>
      </p:pic>
    </p:spTree>
    <p:extLst>
      <p:ext uri="{BB962C8B-B14F-4D97-AF65-F5344CB8AC3E}">
        <p14:creationId xmlns:p14="http://schemas.microsoft.com/office/powerpoint/2010/main" val="218727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2"/>
          <p:cNvSpPr txBox="1">
            <a:spLocks noGrp="1"/>
          </p:cNvSpPr>
          <p:nvPr>
            <p:ph type="title"/>
          </p:nvPr>
        </p:nvSpPr>
        <p:spPr>
          <a:xfrm>
            <a:off x="2426208" y="274638"/>
            <a:ext cx="7620000" cy="1712658"/>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ct val="100000"/>
              <a:buFont typeface="Garamond"/>
              <a:buNone/>
            </a:pPr>
            <a:r>
              <a:rPr lang="en-US" dirty="0"/>
              <a:t/>
            </a:r>
            <a:br>
              <a:rPr lang="en-US" dirty="0"/>
            </a:br>
            <a:r>
              <a:rPr lang="en-US" dirty="0"/>
              <a:t/>
            </a:r>
            <a:br>
              <a:rPr lang="en-US" dirty="0"/>
            </a:br>
            <a:endParaRPr dirty="0"/>
          </a:p>
        </p:txBody>
      </p:sp>
      <p:sp>
        <p:nvSpPr>
          <p:cNvPr id="285" name="Google Shape;285;p2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760"/>
              <a:buNone/>
            </a:pPr>
            <a:r>
              <a:rPr lang="en-US" sz="2800" b="1" dirty="0"/>
              <a:t>Free </a:t>
            </a:r>
            <a:r>
              <a:rPr lang="en-US" sz="2800" b="1" dirty="0" smtClean="0"/>
              <a:t>association</a:t>
            </a:r>
          </a:p>
          <a:p>
            <a:pPr marL="0" lvl="0" indent="0" algn="l" rtl="0">
              <a:spcBef>
                <a:spcPts val="0"/>
              </a:spcBef>
              <a:spcAft>
                <a:spcPts val="0"/>
              </a:spcAft>
              <a:buSzPts val="2760"/>
              <a:buNone/>
            </a:pPr>
            <a:endParaRPr lang="en-US" dirty="0"/>
          </a:p>
          <a:p>
            <a:pPr marL="0" lvl="0" indent="0">
              <a:spcBef>
                <a:spcPts val="0"/>
              </a:spcBef>
              <a:buSzPts val="2760"/>
              <a:buNone/>
            </a:pPr>
            <a:r>
              <a:rPr lang="en-US" dirty="0"/>
              <a:t>Free association is a fundamental psychoanalytic technique in which the patient is encouraged to verbalize thoughts as they occur, without censorship or filtering. This process aims to uncover hidden thoughts and feelings that are buried in the unconscious. </a:t>
            </a:r>
            <a:endParaRPr dirty="0"/>
          </a:p>
          <a:p>
            <a:pPr marL="990600" lvl="1" indent="-387350" algn="l" rtl="0">
              <a:spcBef>
                <a:spcPts val="1000"/>
              </a:spcBef>
              <a:spcAft>
                <a:spcPts val="0"/>
              </a:spcAft>
              <a:buSzPts val="2300"/>
              <a:buFont typeface="Garamond"/>
              <a:buNone/>
            </a:pPr>
            <a:endParaRPr dirty="0"/>
          </a:p>
        </p:txBody>
      </p:sp>
    </p:spTree>
    <p:extLst>
      <p:ext uri="{BB962C8B-B14F-4D97-AF65-F5344CB8AC3E}">
        <p14:creationId xmlns:p14="http://schemas.microsoft.com/office/powerpoint/2010/main" val="1763539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Being Mindful – An Islamic Perspective - IslamiC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4656"/>
            <a:ext cx="12192000" cy="68118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46111" y="452718"/>
            <a:ext cx="10225089" cy="5430846"/>
          </a:xfrm>
        </p:spPr>
        <p:txBody>
          <a:bodyPr/>
          <a:lstStyle/>
          <a:p>
            <a:pPr algn="ctr">
              <a:lnSpc>
                <a:spcPct val="150000"/>
              </a:lnSpc>
            </a:pPr>
            <a:r>
              <a:rPr lang="en-US" sz="2800" b="1" dirty="0" smtClean="0">
                <a:solidFill>
                  <a:schemeClr val="tx1"/>
                </a:solidFill>
                <a:latin typeface="Arial Rounded MT Bold" panose="020F0704030504030204" pitchFamily="34" charset="0"/>
              </a:rPr>
              <a:t>“Your </a:t>
            </a:r>
            <a:r>
              <a:rPr lang="en-US" sz="2800" b="1" dirty="0">
                <a:solidFill>
                  <a:schemeClr val="tx1"/>
                </a:solidFill>
                <a:latin typeface="Arial Rounded MT Bold" panose="020F0704030504030204" pitchFamily="34" charset="0"/>
              </a:rPr>
              <a:t>outer self was created to allow you to meet with your inner self. Connect your both </a:t>
            </a:r>
            <a:r>
              <a:rPr lang="en-US" sz="2800" b="1" dirty="0" smtClean="0">
                <a:solidFill>
                  <a:schemeClr val="tx1"/>
                </a:solidFill>
                <a:latin typeface="Arial Rounded MT Bold" panose="020F0704030504030204" pitchFamily="34" charset="0"/>
              </a:rPr>
              <a:t>selves”</a:t>
            </a:r>
            <a:endParaRPr lang="en-US" sz="2800" b="1" dirty="0">
              <a:solidFill>
                <a:schemeClr val="tx1"/>
              </a:solidFill>
              <a:latin typeface="Arial Rounded MT Bold" panose="020F0704030504030204" pitchFamily="34" charset="0"/>
            </a:endParaRPr>
          </a:p>
        </p:txBody>
      </p:sp>
      <p:sp>
        <p:nvSpPr>
          <p:cNvPr id="5" name="AutoShape 4" descr="A Beginner's Guide to Islamic Meditation | About Isl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54674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9"/>
          <p:cNvSpPr txBox="1">
            <a:spLocks noGrp="1"/>
          </p:cNvSpPr>
          <p:nvPr>
            <p:ph type="title"/>
          </p:nvPr>
        </p:nvSpPr>
        <p:spPr>
          <a:xfrm>
            <a:off x="1295402" y="24299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6600"/>
              <a:buFont typeface="Garamond"/>
              <a:buNone/>
            </a:pPr>
            <a:r>
              <a:rPr lang="en-US" sz="6600"/>
              <a:t>Always be thankful</a:t>
            </a:r>
            <a:endParaRPr sz="6600"/>
          </a:p>
        </p:txBody>
      </p:sp>
    </p:spTree>
    <p:extLst>
      <p:ext uri="{BB962C8B-B14F-4D97-AF65-F5344CB8AC3E}">
        <p14:creationId xmlns:p14="http://schemas.microsoft.com/office/powerpoint/2010/main" val="966996768"/>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0"/>
          <p:cNvSpPr txBox="1">
            <a:spLocks noGrp="1"/>
          </p:cNvSpPr>
          <p:nvPr>
            <p:ph type="title"/>
          </p:nvPr>
        </p:nvSpPr>
        <p:spPr>
          <a:xfrm>
            <a:off x="1295402" y="982132"/>
            <a:ext cx="9601196" cy="503766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9600"/>
              <a:buFont typeface="Architects Daughter"/>
              <a:buNone/>
            </a:pPr>
            <a:r>
              <a:rPr lang="en-US" sz="9600" b="1">
                <a:latin typeface="Architects Daughter"/>
                <a:ea typeface="Architects Daughter"/>
                <a:cs typeface="Architects Daughter"/>
                <a:sym typeface="Architects Daughter"/>
              </a:rPr>
              <a:t>Thank You </a:t>
            </a:r>
            <a:endParaRPr sz="9600" b="1">
              <a:latin typeface="Architects Daughter"/>
              <a:ea typeface="Architects Daughter"/>
              <a:cs typeface="Architects Daughter"/>
              <a:sym typeface="Architects Daughter"/>
            </a:endParaRPr>
          </a:p>
        </p:txBody>
      </p:sp>
    </p:spTree>
    <p:extLst>
      <p:ext uri="{BB962C8B-B14F-4D97-AF65-F5344CB8AC3E}">
        <p14:creationId xmlns:p14="http://schemas.microsoft.com/office/powerpoint/2010/main" val="329622555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86692"/>
            <a:ext cx="9346790" cy="1782618"/>
          </a:xfrm>
        </p:spPr>
        <p:txBody>
          <a:bodyPr/>
          <a:lstStyle/>
          <a:p>
            <a:pPr algn="ctr"/>
            <a:r>
              <a:rPr lang="en-US" dirty="0" smtClean="0"/>
              <a:t>Psychoanalysis </a:t>
            </a:r>
            <a:endParaRPr lang="en-US" dirty="0"/>
          </a:p>
        </p:txBody>
      </p:sp>
      <p:sp>
        <p:nvSpPr>
          <p:cNvPr id="3" name="Subtitle 2"/>
          <p:cNvSpPr>
            <a:spLocks noGrp="1"/>
          </p:cNvSpPr>
          <p:nvPr>
            <p:ph type="subTitle" idx="1"/>
          </p:nvPr>
        </p:nvSpPr>
        <p:spPr>
          <a:xfrm>
            <a:off x="1154955" y="3121891"/>
            <a:ext cx="8825658" cy="2516909"/>
          </a:xfrm>
        </p:spPr>
        <p:txBody>
          <a:bodyPr/>
          <a:lstStyle/>
          <a:p>
            <a:pPr algn="ctr"/>
            <a:r>
              <a:rPr lang="en-US" dirty="0" smtClean="0"/>
              <a:t>Sigmund Freud </a:t>
            </a:r>
          </a:p>
          <a:p>
            <a:pPr algn="ctr"/>
            <a:r>
              <a:rPr lang="en-US" dirty="0" smtClean="0"/>
              <a:t>(Father of psychology)</a:t>
            </a:r>
            <a:endParaRPr lang="en-US" dirty="0"/>
          </a:p>
        </p:txBody>
      </p:sp>
    </p:spTree>
    <p:extLst>
      <p:ext uri="{BB962C8B-B14F-4D97-AF65-F5344CB8AC3E}">
        <p14:creationId xmlns:p14="http://schemas.microsoft.com/office/powerpoint/2010/main" val="108751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418" y="1126836"/>
            <a:ext cx="9845964" cy="4812146"/>
          </a:xfrm>
        </p:spPr>
        <p:txBody>
          <a:bodyPr/>
          <a:lstStyle/>
          <a:p>
            <a:pPr marL="285750" lvl="0" indent="-285750">
              <a:lnSpc>
                <a:spcPct val="150000"/>
              </a:lnSpc>
              <a:spcBef>
                <a:spcPts val="0"/>
              </a:spcBef>
            </a:pPr>
            <a:r>
              <a:rPr lang="en-US" sz="4400" dirty="0"/>
              <a:t>The approach based on the belief that behavior is motivated by </a:t>
            </a:r>
            <a:r>
              <a:rPr lang="en-US" sz="4400" b="1" u="sng" dirty="0"/>
              <a:t>unconscious inner forces </a:t>
            </a:r>
            <a:r>
              <a:rPr lang="en-US" sz="4400" dirty="0"/>
              <a:t>over which the individual has little control. </a:t>
            </a:r>
            <a:endParaRPr lang="en-US" dirty="0"/>
          </a:p>
        </p:txBody>
      </p:sp>
    </p:spTree>
    <p:extLst>
      <p:ext uri="{BB962C8B-B14F-4D97-AF65-F5344CB8AC3E}">
        <p14:creationId xmlns:p14="http://schemas.microsoft.com/office/powerpoint/2010/main" val="279485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7"/>
          <p:cNvSpPr txBox="1">
            <a:spLocks noGrp="1"/>
          </p:cNvSpPr>
          <p:nvPr>
            <p:ph idx="1"/>
          </p:nvPr>
        </p:nvSpPr>
        <p:spPr>
          <a:xfrm>
            <a:off x="506437" y="701963"/>
            <a:ext cx="11240086" cy="57727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40"/>
              </a:spcBef>
              <a:spcAft>
                <a:spcPts val="0"/>
              </a:spcAft>
              <a:buSzPts val="2530"/>
              <a:buNone/>
            </a:pPr>
            <a:r>
              <a:rPr lang="en-US" sz="2400" b="1" dirty="0" smtClean="0"/>
              <a:t>Key </a:t>
            </a:r>
            <a:r>
              <a:rPr lang="en-US" sz="2400" b="1" dirty="0"/>
              <a:t>features of the Psychodynamic approach are</a:t>
            </a:r>
            <a:r>
              <a:rPr lang="en-US" sz="2400" b="1" dirty="0" smtClean="0"/>
              <a:t>:</a:t>
            </a:r>
          </a:p>
          <a:p>
            <a:pPr marL="0" lvl="0" indent="0" algn="l" rtl="0">
              <a:lnSpc>
                <a:spcPct val="90000"/>
              </a:lnSpc>
              <a:spcBef>
                <a:spcPts val="1040"/>
              </a:spcBef>
              <a:spcAft>
                <a:spcPts val="0"/>
              </a:spcAft>
              <a:buSzPts val="2530"/>
              <a:buNone/>
            </a:pPr>
            <a:endParaRPr lang="en-US" sz="2400" b="1" dirty="0" smtClean="0"/>
          </a:p>
          <a:p>
            <a:pPr marL="285750" lvl="0" indent="-285750" algn="l" rtl="0">
              <a:lnSpc>
                <a:spcPct val="90000"/>
              </a:lnSpc>
              <a:spcBef>
                <a:spcPts val="1040"/>
              </a:spcBef>
              <a:spcAft>
                <a:spcPts val="0"/>
              </a:spcAft>
              <a:buSzPts val="2530"/>
              <a:buChar char="•"/>
            </a:pPr>
            <a:r>
              <a:rPr lang="en-US" sz="2400" dirty="0" smtClean="0"/>
              <a:t>Our </a:t>
            </a:r>
            <a:r>
              <a:rPr lang="en-US" sz="2400" dirty="0"/>
              <a:t>behavior and feelings as adults are rooted in our childhood experiences. </a:t>
            </a:r>
            <a:endParaRPr sz="2400" dirty="0"/>
          </a:p>
          <a:p>
            <a:pPr marL="285750" lvl="0" indent="-285750" algn="l" rtl="0">
              <a:lnSpc>
                <a:spcPct val="90000"/>
              </a:lnSpc>
              <a:spcBef>
                <a:spcPts val="1040"/>
              </a:spcBef>
              <a:spcAft>
                <a:spcPts val="0"/>
              </a:spcAft>
              <a:buSzPts val="2530"/>
              <a:buChar char="•"/>
            </a:pPr>
            <a:r>
              <a:rPr lang="en-US" sz="2400" dirty="0"/>
              <a:t>Relationships (particularly parenting) are of primary importance in determining how we feel and behave. </a:t>
            </a:r>
            <a:endParaRPr sz="2400" dirty="0"/>
          </a:p>
          <a:p>
            <a:pPr marL="285750" lvl="0" indent="-285750" algn="l" rtl="0">
              <a:lnSpc>
                <a:spcPct val="90000"/>
              </a:lnSpc>
              <a:spcBef>
                <a:spcPts val="1040"/>
              </a:spcBef>
              <a:spcAft>
                <a:spcPts val="0"/>
              </a:spcAft>
              <a:buSzPts val="2530"/>
              <a:buChar char="•"/>
            </a:pPr>
            <a:r>
              <a:rPr lang="en-US" sz="2400" dirty="0"/>
              <a:t>Our behavior and feelings are powerfully affected by the meaning of events to the unconscious mind.  Information can be obtained from dreams, irrational behavior and what patients in therapy say. </a:t>
            </a:r>
            <a:endParaRPr sz="2400" dirty="0"/>
          </a:p>
          <a:p>
            <a:pPr marL="285750" lvl="0" indent="-285750" algn="l" rtl="0">
              <a:lnSpc>
                <a:spcPct val="90000"/>
              </a:lnSpc>
              <a:spcBef>
                <a:spcPts val="1040"/>
              </a:spcBef>
              <a:spcAft>
                <a:spcPts val="0"/>
              </a:spcAft>
              <a:buSzPts val="2530"/>
              <a:buChar char="•"/>
            </a:pPr>
            <a:r>
              <a:rPr lang="en-US" sz="2400" dirty="0"/>
              <a:t>The personality is made up of three distinct structures: id, ego and super ego. </a:t>
            </a:r>
            <a:endParaRPr sz="2400" dirty="0"/>
          </a:p>
          <a:p>
            <a:pPr marL="285750" lvl="0" indent="-285750" algn="l" rtl="0">
              <a:lnSpc>
                <a:spcPct val="90000"/>
              </a:lnSpc>
              <a:spcBef>
                <a:spcPts val="1040"/>
              </a:spcBef>
              <a:spcAft>
                <a:spcPts val="0"/>
              </a:spcAft>
              <a:buSzPts val="2530"/>
              <a:buChar char="•"/>
            </a:pPr>
            <a:r>
              <a:rPr lang="en-US" sz="2400" dirty="0"/>
              <a:t>Defense mechanisms are used to protect the ego, e.g. repression. </a:t>
            </a:r>
            <a:endParaRPr sz="2400" dirty="0"/>
          </a:p>
          <a:p>
            <a:pPr marL="285750" lvl="0" indent="-285750" algn="l" rtl="0">
              <a:lnSpc>
                <a:spcPct val="90000"/>
              </a:lnSpc>
              <a:spcBef>
                <a:spcPts val="1040"/>
              </a:spcBef>
              <a:spcAft>
                <a:spcPts val="0"/>
              </a:spcAft>
              <a:buSzPts val="2530"/>
              <a:buChar char="•"/>
            </a:pPr>
            <a:r>
              <a:rPr lang="en-US" sz="2400" dirty="0"/>
              <a:t>Children develop through a series of fixed stages: oral, anal and phallic. </a:t>
            </a:r>
            <a:endParaRPr sz="2400" dirty="0"/>
          </a:p>
        </p:txBody>
      </p:sp>
    </p:spTree>
    <p:extLst>
      <p:ext uri="{BB962C8B-B14F-4D97-AF65-F5344CB8AC3E}">
        <p14:creationId xmlns:p14="http://schemas.microsoft.com/office/powerpoint/2010/main" val="407358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9" name="Google Shape;259;p1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t>Energy system</a:t>
            </a:r>
            <a:endParaRPr dirty="0"/>
          </a:p>
          <a:p>
            <a:pPr marL="742950" lvl="1" indent="-285750" algn="l" rtl="0">
              <a:spcBef>
                <a:spcPts val="1000"/>
              </a:spcBef>
              <a:spcAft>
                <a:spcPts val="0"/>
              </a:spcAft>
              <a:buSzPts val="2300"/>
              <a:buChar char="•"/>
            </a:pPr>
            <a:r>
              <a:rPr lang="en-US" dirty="0"/>
              <a:t>Libido</a:t>
            </a:r>
            <a:endParaRPr dirty="0"/>
          </a:p>
          <a:p>
            <a:pPr marL="285750" lvl="0" indent="-285750" algn="l" rtl="0">
              <a:spcBef>
                <a:spcPts val="1080"/>
              </a:spcBef>
              <a:spcAft>
                <a:spcPts val="0"/>
              </a:spcAft>
              <a:buSzPts val="2760"/>
              <a:buChar char="•"/>
            </a:pPr>
            <a:r>
              <a:rPr lang="en-US" dirty="0"/>
              <a:t>Instincts/drives</a:t>
            </a:r>
            <a:endParaRPr dirty="0"/>
          </a:p>
          <a:p>
            <a:pPr marL="285750" lvl="0" indent="-285750" algn="l" rtl="0">
              <a:spcBef>
                <a:spcPts val="1080"/>
              </a:spcBef>
              <a:spcAft>
                <a:spcPts val="0"/>
              </a:spcAft>
              <a:buSzPts val="2760"/>
              <a:buChar char="•"/>
            </a:pPr>
            <a:r>
              <a:rPr lang="en-US" dirty="0"/>
              <a:t>Anxiety</a:t>
            </a:r>
            <a:endParaRPr dirty="0"/>
          </a:p>
          <a:p>
            <a:pPr marL="285750" lvl="0" indent="-285750" algn="l" rtl="0">
              <a:spcBef>
                <a:spcPts val="1080"/>
              </a:spcBef>
              <a:spcAft>
                <a:spcPts val="0"/>
              </a:spcAft>
              <a:buSzPts val="2760"/>
              <a:buChar char="•"/>
            </a:pPr>
            <a:r>
              <a:rPr lang="en-US" dirty="0"/>
              <a:t>Defense mechanisms</a:t>
            </a:r>
            <a:endParaRPr dirty="0"/>
          </a:p>
          <a:p>
            <a:pPr marL="457200" lvl="1" indent="0" algn="l" rtl="0">
              <a:spcBef>
                <a:spcPts val="1000"/>
              </a:spcBef>
              <a:spcAft>
                <a:spcPts val="0"/>
              </a:spcAft>
              <a:buSzPts val="2300"/>
              <a:buNone/>
            </a:pPr>
            <a:endParaRPr dirty="0"/>
          </a:p>
        </p:txBody>
      </p:sp>
    </p:spTree>
    <p:extLst>
      <p:ext uri="{BB962C8B-B14F-4D97-AF65-F5344CB8AC3E}">
        <p14:creationId xmlns:p14="http://schemas.microsoft.com/office/powerpoint/2010/main" val="285480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434109" y="551729"/>
            <a:ext cx="49784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ts val="4400"/>
              <a:buFont typeface="Garamond"/>
              <a:buNone/>
            </a:pPr>
            <a:r>
              <a:rPr lang="en-US" dirty="0"/>
              <a:t>Freud’s Model of the Mind</a:t>
            </a:r>
            <a:endParaRPr dirty="0"/>
          </a:p>
        </p:txBody>
      </p:sp>
      <p:sp>
        <p:nvSpPr>
          <p:cNvPr id="265" name="Google Shape;265;p19"/>
          <p:cNvSpPr txBox="1">
            <a:spLocks noGrp="1"/>
          </p:cNvSpPr>
          <p:nvPr>
            <p:ph type="body" idx="1"/>
          </p:nvPr>
        </p:nvSpPr>
        <p:spPr>
          <a:xfrm>
            <a:off x="230909" y="2501633"/>
            <a:ext cx="5384800" cy="4086349"/>
          </a:xfrm>
          <a:prstGeom prst="rect">
            <a:avLst/>
          </a:prstGeom>
          <a:noFill/>
          <a:ln>
            <a:noFill/>
          </a:ln>
        </p:spPr>
        <p:txBody>
          <a:bodyPr spcFirstLastPara="1" wrap="square" lIns="91425" tIns="45700" rIns="91425" bIns="45700" anchor="t" anchorCtr="0">
            <a:normAutofit/>
          </a:bodyPr>
          <a:lstStyle/>
          <a:p>
            <a:pPr marL="609600" lvl="0" indent="-609600" algn="l" rtl="0">
              <a:spcBef>
                <a:spcPts val="0"/>
              </a:spcBef>
              <a:spcAft>
                <a:spcPts val="0"/>
              </a:spcAft>
              <a:buSzPts val="3220"/>
              <a:buNone/>
            </a:pPr>
            <a:r>
              <a:rPr lang="en-US" sz="2800" u="sng" dirty="0"/>
              <a:t>Topographical model of the mind</a:t>
            </a:r>
            <a:endParaRPr dirty="0"/>
          </a:p>
          <a:p>
            <a:pPr marL="990600" lvl="1" indent="-533400" algn="l" rtl="0">
              <a:spcBef>
                <a:spcPts val="1080"/>
              </a:spcBef>
              <a:spcAft>
                <a:spcPts val="0"/>
              </a:spcAft>
              <a:buSzPts val="2760"/>
              <a:buFont typeface="Garamond"/>
              <a:buAutoNum type="arabicPeriod"/>
            </a:pPr>
            <a:r>
              <a:rPr lang="en-US" sz="2400" dirty="0"/>
              <a:t>Conscious</a:t>
            </a:r>
            <a:endParaRPr dirty="0"/>
          </a:p>
          <a:p>
            <a:pPr marL="990600" lvl="1" indent="-533400" algn="l" rtl="0">
              <a:spcBef>
                <a:spcPts val="1080"/>
              </a:spcBef>
              <a:spcAft>
                <a:spcPts val="0"/>
              </a:spcAft>
              <a:buSzPts val="2760"/>
              <a:buFont typeface="Garamond"/>
              <a:buAutoNum type="arabicPeriod"/>
            </a:pPr>
            <a:r>
              <a:rPr lang="en-US" sz="2400" dirty="0"/>
              <a:t>Preconscious</a:t>
            </a:r>
            <a:endParaRPr dirty="0"/>
          </a:p>
          <a:p>
            <a:pPr marL="990600" lvl="1" indent="-533400" algn="l" rtl="0">
              <a:spcBef>
                <a:spcPts val="1080"/>
              </a:spcBef>
              <a:spcAft>
                <a:spcPts val="0"/>
              </a:spcAft>
              <a:buSzPts val="2760"/>
              <a:buFont typeface="Garamond"/>
              <a:buAutoNum type="arabicPeriod"/>
            </a:pPr>
            <a:r>
              <a:rPr lang="en-US" sz="2400" dirty="0"/>
              <a:t>Unconscious</a:t>
            </a:r>
            <a:endParaRPr sz="2400" dirty="0"/>
          </a:p>
        </p:txBody>
      </p:sp>
      <p:pic>
        <p:nvPicPr>
          <p:cNvPr id="266" name="Google Shape;266;p19" descr="Freud's conscious levels iceberg"/>
          <p:cNvPicPr preferRelativeResize="0">
            <a:picLocks noGrp="1"/>
          </p:cNvPicPr>
          <p:nvPr>
            <p:ph type="body" idx="2"/>
          </p:nvPr>
        </p:nvPicPr>
        <p:blipFill rotWithShape="1">
          <a:blip r:embed="rId3">
            <a:alphaModFix/>
          </a:blip>
          <a:srcRect l="3930" r="4200" b="13938"/>
          <a:stretch/>
        </p:blipFill>
        <p:spPr>
          <a:xfrm>
            <a:off x="5717309" y="0"/>
            <a:ext cx="6474691" cy="6858000"/>
          </a:xfrm>
          <a:prstGeom prst="rect">
            <a:avLst/>
          </a:prstGeom>
          <a:noFill/>
          <a:ln>
            <a:noFill/>
          </a:ln>
        </p:spPr>
      </p:pic>
    </p:spTree>
    <p:extLst>
      <p:ext uri="{BB962C8B-B14F-4D97-AF65-F5344CB8AC3E}">
        <p14:creationId xmlns:p14="http://schemas.microsoft.com/office/powerpoint/2010/main" val="22950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7164" y="914400"/>
            <a:ext cx="5597236" cy="5211764"/>
          </a:xfrm>
        </p:spPr>
        <p:txBody>
          <a:bodyPr>
            <a:normAutofit/>
          </a:bodyPr>
          <a:lstStyle/>
          <a:p>
            <a:pPr marL="990600" lvl="1" indent="-533400">
              <a:spcBef>
                <a:spcPts val="1080"/>
              </a:spcBef>
              <a:buSzPts val="2760"/>
              <a:buFont typeface="Garamond"/>
              <a:buAutoNum type="arabicPeriod"/>
            </a:pPr>
            <a:r>
              <a:rPr lang="en-US" sz="2400" b="1" dirty="0" smtClean="0"/>
              <a:t>Conscious</a:t>
            </a:r>
            <a:endParaRPr lang="en-US" b="1" dirty="0" smtClean="0"/>
          </a:p>
          <a:p>
            <a:r>
              <a:rPr lang="en-US" dirty="0" smtClean="0"/>
              <a:t>The </a:t>
            </a:r>
            <a:r>
              <a:rPr lang="en-US" dirty="0"/>
              <a:t>conscious part of the mind encompasses the thoughts, feelings, and perceptions that a person is aware of at any given moment. It is the aspect of our mental processing that we can think and talk about rationally. </a:t>
            </a:r>
            <a:endParaRPr lang="en-US" dirty="0" smtClean="0"/>
          </a:p>
          <a:p>
            <a:r>
              <a:rPr lang="en-US" dirty="0" smtClean="0"/>
              <a:t>According </a:t>
            </a:r>
            <a:r>
              <a:rPr lang="en-US" dirty="0"/>
              <a:t>to Freud, the conscious mind is the smallest part of what we are psychologically aware of and is seen as the surface of the mental apparatus.</a:t>
            </a:r>
          </a:p>
        </p:txBody>
      </p:sp>
      <p:sp>
        <p:nvSpPr>
          <p:cNvPr id="4" name="Text Placeholder 3"/>
          <p:cNvSpPr>
            <a:spLocks noGrp="1"/>
          </p:cNvSpPr>
          <p:nvPr>
            <p:ph type="body" idx="2"/>
          </p:nvPr>
        </p:nvSpPr>
        <p:spPr>
          <a:xfrm>
            <a:off x="6197599" y="914401"/>
            <a:ext cx="5514109" cy="5211764"/>
          </a:xfrm>
        </p:spPr>
        <p:txBody>
          <a:bodyPr/>
          <a:lstStyle/>
          <a:p>
            <a:pPr marL="97155" lvl="1" indent="0">
              <a:spcBef>
                <a:spcPts val="360"/>
              </a:spcBef>
              <a:buNone/>
            </a:pPr>
            <a:r>
              <a:rPr lang="en-US" sz="2400" b="1" dirty="0" smtClean="0"/>
              <a:t>2. Preconscious</a:t>
            </a:r>
            <a:endParaRPr lang="en-US" b="1" dirty="0" smtClean="0"/>
          </a:p>
          <a:p>
            <a:r>
              <a:rPr lang="en-US" dirty="0"/>
              <a:t>The preconscious contains thoughts and feelings that a person is not currently aware of but can easily bring to consciousness when needed. It acts as an intermediary between the conscious and unconscious parts of the mind. </a:t>
            </a:r>
            <a:endParaRPr lang="en-US" dirty="0" smtClean="0"/>
          </a:p>
          <a:p>
            <a:r>
              <a:rPr lang="en-US" dirty="0" smtClean="0"/>
              <a:t>Information </a:t>
            </a:r>
            <a:r>
              <a:rPr lang="en-US" dirty="0"/>
              <a:t>such as memories, stored knowledge, and recent experiences reside here, accessible to the conscious mind under the right conditions.</a:t>
            </a:r>
          </a:p>
        </p:txBody>
      </p:sp>
    </p:spTree>
    <p:extLst>
      <p:ext uri="{BB962C8B-B14F-4D97-AF65-F5344CB8AC3E}">
        <p14:creationId xmlns:p14="http://schemas.microsoft.com/office/powerpoint/2010/main" val="251077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529" y="526609"/>
            <a:ext cx="9404723" cy="1400530"/>
          </a:xfrm>
        </p:spPr>
        <p:txBody>
          <a:bodyPr/>
          <a:lstStyle/>
          <a:p>
            <a:r>
              <a:rPr lang="en-US" dirty="0"/>
              <a:t>3. Unconscious</a:t>
            </a:r>
          </a:p>
        </p:txBody>
      </p:sp>
      <p:sp>
        <p:nvSpPr>
          <p:cNvPr id="3" name="Content Placeholder 2"/>
          <p:cNvSpPr>
            <a:spLocks noGrp="1"/>
          </p:cNvSpPr>
          <p:nvPr>
            <p:ph idx="1"/>
          </p:nvPr>
        </p:nvSpPr>
        <p:spPr/>
        <p:txBody>
          <a:bodyPr/>
          <a:lstStyle/>
          <a:p>
            <a:r>
              <a:rPr lang="en-US" dirty="0" smtClean="0"/>
              <a:t>The </a:t>
            </a:r>
            <a:r>
              <a:rPr lang="en-US" dirty="0"/>
              <a:t>unconscious mind is a reservoir of feelings, thoughts, urges, and memories that are outside of our conscious awareness</a:t>
            </a:r>
            <a:r>
              <a:rPr lang="en-US" dirty="0" smtClean="0"/>
              <a:t>.</a:t>
            </a:r>
          </a:p>
          <a:p>
            <a:r>
              <a:rPr lang="en-US" dirty="0" smtClean="0"/>
              <a:t> </a:t>
            </a:r>
            <a:r>
              <a:rPr lang="en-US" dirty="0"/>
              <a:t>Most of the contents of the unconscious are unacceptable or unpleasant, such as feelings of pain, anxiety, or conflict. </a:t>
            </a:r>
            <a:endParaRPr lang="en-US" dirty="0" smtClean="0"/>
          </a:p>
          <a:p>
            <a:endParaRPr lang="en-US" dirty="0"/>
          </a:p>
          <a:p>
            <a:r>
              <a:rPr lang="en-US" dirty="0" smtClean="0"/>
              <a:t>According </a:t>
            </a:r>
            <a:r>
              <a:rPr lang="en-US" dirty="0"/>
              <a:t>to Freud, the unconscious continues to influence our behavior and experience, even though we are unaware of these underlying influences. It is governed by the pleasure principle and is the source of our most primitive desires and motivations.</a:t>
            </a:r>
          </a:p>
        </p:txBody>
      </p:sp>
    </p:spTree>
    <p:extLst>
      <p:ext uri="{BB962C8B-B14F-4D97-AF65-F5344CB8AC3E}">
        <p14:creationId xmlns:p14="http://schemas.microsoft.com/office/powerpoint/2010/main" val="290383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Sigmund Freud's Quotes that tell a lot about ourselves | Life Changing  Quotes - video Dailymo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1491" y="750429"/>
            <a:ext cx="9971215" cy="56088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6556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289</TotalTime>
  <Words>813</Words>
  <Application>Microsoft Office PowerPoint</Application>
  <PresentationFormat>Widescreen</PresentationFormat>
  <Paragraphs>86</Paragraphs>
  <Slides>19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Architects Daughter</vt:lpstr>
      <vt:lpstr>Arial</vt:lpstr>
      <vt:lpstr>Arial Rounded MT Bold</vt:lpstr>
      <vt:lpstr>Calibri</vt:lpstr>
      <vt:lpstr>Century Gothic</vt:lpstr>
      <vt:lpstr>Garamond</vt:lpstr>
      <vt:lpstr>Wingdings 3</vt:lpstr>
      <vt:lpstr>Ion</vt:lpstr>
      <vt:lpstr>Introduction to Psychology </vt:lpstr>
      <vt:lpstr>Psychoanalysis </vt:lpstr>
      <vt:lpstr>The approach based on the belief that behavior is motivated by unconscious inner forces over which the individual has little control. </vt:lpstr>
      <vt:lpstr>PowerPoint Presentation</vt:lpstr>
      <vt:lpstr>PowerPoint Presentation</vt:lpstr>
      <vt:lpstr>Freud’s Model of the Mind</vt:lpstr>
      <vt:lpstr>PowerPoint Presentation</vt:lpstr>
      <vt:lpstr>3. Unconscious</vt:lpstr>
      <vt:lpstr>PowerPoint Presentation</vt:lpstr>
      <vt:lpstr>Freud’s structure continued</vt:lpstr>
      <vt:lpstr>Superego  Represents the moral standards and ideals acquired from parents and society  it imposes guilt, shame, and pride to control the desires of the id, striving for perfection rather than pleasure or reality. </vt:lpstr>
      <vt:lpstr>PowerPoint Presentation</vt:lpstr>
      <vt:lpstr>Growth and Development of Personality </vt:lpstr>
      <vt:lpstr>PowerPoint Presentation</vt:lpstr>
      <vt:lpstr>Dream Analysis</vt:lpstr>
      <vt:lpstr>  </vt:lpstr>
      <vt:lpstr>“Your outer self was created to allow you to meet with your inner self. Connect your both selves”</vt:lpstr>
      <vt:lpstr>Always be thankful</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Psychoanalysis </dc:title>
  <dc:creator>Gulshair</dc:creator>
  <cp:lastModifiedBy>Gulshair</cp:lastModifiedBy>
  <cp:revision>21</cp:revision>
  <dcterms:created xsi:type="dcterms:W3CDTF">2024-02-19T12:57:51Z</dcterms:created>
  <dcterms:modified xsi:type="dcterms:W3CDTF">2024-02-19T17:47:48Z</dcterms:modified>
</cp:coreProperties>
</file>