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handoutMasterIdLst>
    <p:handoutMasterId r:id="rId49"/>
  </p:handoutMasterIdLst>
  <p:sldIdLst>
    <p:sldId id="291" r:id="rId5"/>
    <p:sldId id="292" r:id="rId6"/>
    <p:sldId id="257" r:id="rId7"/>
    <p:sldId id="268" r:id="rId8"/>
    <p:sldId id="259" r:id="rId9"/>
    <p:sldId id="290" r:id="rId10"/>
    <p:sldId id="266" r:id="rId11"/>
    <p:sldId id="299" r:id="rId12"/>
    <p:sldId id="300" r:id="rId13"/>
    <p:sldId id="301" r:id="rId14"/>
    <p:sldId id="258" r:id="rId15"/>
    <p:sldId id="261" r:id="rId16"/>
    <p:sldId id="262" r:id="rId17"/>
    <p:sldId id="263" r:id="rId18"/>
    <p:sldId id="264" r:id="rId19"/>
    <p:sldId id="269" r:id="rId20"/>
    <p:sldId id="270" r:id="rId21"/>
    <p:sldId id="271" r:id="rId22"/>
    <p:sldId id="265" r:id="rId23"/>
    <p:sldId id="272" r:id="rId24"/>
    <p:sldId id="273" r:id="rId25"/>
    <p:sldId id="274" r:id="rId26"/>
    <p:sldId id="276" r:id="rId27"/>
    <p:sldId id="277" r:id="rId28"/>
    <p:sldId id="278" r:id="rId29"/>
    <p:sldId id="260" r:id="rId30"/>
    <p:sldId id="279" r:id="rId31"/>
    <p:sldId id="280" r:id="rId32"/>
    <p:sldId id="281" r:id="rId33"/>
    <p:sldId id="267" r:id="rId34"/>
    <p:sldId id="282" r:id="rId35"/>
    <p:sldId id="283" r:id="rId36"/>
    <p:sldId id="293" r:id="rId37"/>
    <p:sldId id="294" r:id="rId38"/>
    <p:sldId id="295" r:id="rId39"/>
    <p:sldId id="296" r:id="rId40"/>
    <p:sldId id="284" r:id="rId41"/>
    <p:sldId id="298" r:id="rId42"/>
    <p:sldId id="285" r:id="rId43"/>
    <p:sldId id="286" r:id="rId44"/>
    <p:sldId id="287" r:id="rId45"/>
    <p:sldId id="288" r:id="rId46"/>
    <p:sldId id="28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E51950-7F90-40EB-AECB-4455A05DA9C2}" type="doc">
      <dgm:prSet loTypeId="urn:microsoft.com/office/officeart/2009/3/layout/HorizontalOrganizationChart" loCatId="hierarchy" qsTypeId="urn:microsoft.com/office/officeart/2005/8/quickstyle/simple1" qsCatId="simple" csTypeId="urn:microsoft.com/office/officeart/2005/8/colors/colorful2" csCatId="colorful" phldr="1"/>
      <dgm:spPr/>
      <dgm:t>
        <a:bodyPr/>
        <a:lstStyle/>
        <a:p>
          <a:endParaRPr lang="en-US"/>
        </a:p>
      </dgm:t>
    </dgm:pt>
    <dgm:pt modelId="{570AB619-9760-4A0F-AB21-A97A31BAA880}">
      <dgm:prSet/>
      <dgm:spPr/>
      <dgm:t>
        <a:bodyPr/>
        <a:lstStyle/>
        <a:p>
          <a:pPr>
            <a:lnSpc>
              <a:spcPct val="100000"/>
            </a:lnSpc>
          </a:pPr>
          <a:r>
            <a:rPr lang="en-US" dirty="0"/>
            <a:t>Frustration Whenever the pursuit of some goal is</a:t>
          </a:r>
          <a:br>
            <a:rPr lang="en-US" dirty="0"/>
          </a:br>
          <a:r>
            <a:rPr lang="en-US" dirty="0"/>
            <a:t>thwarted</a:t>
          </a:r>
        </a:p>
      </dgm:t>
    </dgm:pt>
    <dgm:pt modelId="{45BC8830-3F47-4C33-88D3-39C1CD7DE7D5}" type="parTrans" cxnId="{69996AD0-D011-4F18-B3FD-1D637BC450FB}">
      <dgm:prSet/>
      <dgm:spPr/>
      <dgm:t>
        <a:bodyPr/>
        <a:lstStyle/>
        <a:p>
          <a:endParaRPr lang="en-US"/>
        </a:p>
      </dgm:t>
    </dgm:pt>
    <dgm:pt modelId="{237A7A8F-748A-4EDB-A6ED-BB60D34A97D6}" type="sibTrans" cxnId="{69996AD0-D011-4F18-B3FD-1D637BC450FB}">
      <dgm:prSet/>
      <dgm:spPr/>
      <dgm:t>
        <a:bodyPr/>
        <a:lstStyle/>
        <a:p>
          <a:endParaRPr lang="en-US"/>
        </a:p>
      </dgm:t>
    </dgm:pt>
    <dgm:pt modelId="{27C8F96D-F16C-4E57-93AA-09F25F831CA8}">
      <dgm:prSet/>
      <dgm:spPr/>
      <dgm:t>
        <a:bodyPr/>
        <a:lstStyle/>
        <a:p>
          <a:pPr>
            <a:lnSpc>
              <a:spcPct val="100000"/>
            </a:lnSpc>
          </a:pPr>
          <a:r>
            <a:rPr lang="en-US"/>
            <a:t>Conflict When two or more incompatible</a:t>
          </a:r>
          <a:br>
            <a:rPr lang="en-US"/>
          </a:br>
          <a:r>
            <a:rPr lang="en-US"/>
            <a:t>motivations or behavioral impulses compete for</a:t>
          </a:r>
          <a:br>
            <a:rPr lang="en-US"/>
          </a:br>
          <a:r>
            <a:rPr lang="en-US"/>
            <a:t>expression.</a:t>
          </a:r>
        </a:p>
      </dgm:t>
    </dgm:pt>
    <dgm:pt modelId="{8DF55152-7BFA-4698-8A10-A69D8A7DE337}" type="parTrans" cxnId="{E187F6D2-40A8-4D35-9087-D4E29C6CA6E5}">
      <dgm:prSet/>
      <dgm:spPr/>
      <dgm:t>
        <a:bodyPr/>
        <a:lstStyle/>
        <a:p>
          <a:endParaRPr lang="en-US"/>
        </a:p>
      </dgm:t>
    </dgm:pt>
    <dgm:pt modelId="{67485111-31A3-4BA4-8A20-A8FB65235109}" type="sibTrans" cxnId="{E187F6D2-40A8-4D35-9087-D4E29C6CA6E5}">
      <dgm:prSet/>
      <dgm:spPr/>
      <dgm:t>
        <a:bodyPr/>
        <a:lstStyle/>
        <a:p>
          <a:endParaRPr lang="en-US"/>
        </a:p>
      </dgm:t>
    </dgm:pt>
    <dgm:pt modelId="{EDF2EED5-712F-40A3-8B05-714293E04CBD}" type="pres">
      <dgm:prSet presAssocID="{D0E51950-7F90-40EB-AECB-4455A05DA9C2}" presName="hierChild1" presStyleCnt="0">
        <dgm:presLayoutVars>
          <dgm:orgChart val="1"/>
          <dgm:chPref val="1"/>
          <dgm:dir/>
          <dgm:animOne val="branch"/>
          <dgm:animLvl val="lvl"/>
          <dgm:resizeHandles/>
        </dgm:presLayoutVars>
      </dgm:prSet>
      <dgm:spPr/>
      <dgm:t>
        <a:bodyPr/>
        <a:lstStyle/>
        <a:p>
          <a:endParaRPr lang="en-US"/>
        </a:p>
      </dgm:t>
    </dgm:pt>
    <dgm:pt modelId="{AF4FF751-6B8C-4FFE-A4F7-E53410E31A8C}" type="pres">
      <dgm:prSet presAssocID="{570AB619-9760-4A0F-AB21-A97A31BAA880}" presName="hierRoot1" presStyleCnt="0">
        <dgm:presLayoutVars>
          <dgm:hierBranch val="init"/>
        </dgm:presLayoutVars>
      </dgm:prSet>
      <dgm:spPr/>
    </dgm:pt>
    <dgm:pt modelId="{A5781E60-6409-407C-B1F2-C147E3439C58}" type="pres">
      <dgm:prSet presAssocID="{570AB619-9760-4A0F-AB21-A97A31BAA880}" presName="rootComposite1" presStyleCnt="0"/>
      <dgm:spPr/>
    </dgm:pt>
    <dgm:pt modelId="{2FDF5BCA-1BB7-4004-A25D-BC9DF9F112BA}" type="pres">
      <dgm:prSet presAssocID="{570AB619-9760-4A0F-AB21-A97A31BAA880}" presName="rootText1" presStyleLbl="node0" presStyleIdx="0" presStyleCnt="2">
        <dgm:presLayoutVars>
          <dgm:chPref val="3"/>
        </dgm:presLayoutVars>
      </dgm:prSet>
      <dgm:spPr/>
      <dgm:t>
        <a:bodyPr/>
        <a:lstStyle/>
        <a:p>
          <a:endParaRPr lang="en-US"/>
        </a:p>
      </dgm:t>
    </dgm:pt>
    <dgm:pt modelId="{16E0E6FB-203F-46F4-877D-8E7160E77D04}" type="pres">
      <dgm:prSet presAssocID="{570AB619-9760-4A0F-AB21-A97A31BAA880}" presName="rootConnector1" presStyleLbl="node1" presStyleIdx="0" presStyleCnt="0"/>
      <dgm:spPr/>
      <dgm:t>
        <a:bodyPr/>
        <a:lstStyle/>
        <a:p>
          <a:endParaRPr lang="en-US"/>
        </a:p>
      </dgm:t>
    </dgm:pt>
    <dgm:pt modelId="{D8E5E4F0-B6EE-40E9-A6D0-93B7FE505DC4}" type="pres">
      <dgm:prSet presAssocID="{570AB619-9760-4A0F-AB21-A97A31BAA880}" presName="hierChild2" presStyleCnt="0"/>
      <dgm:spPr/>
    </dgm:pt>
    <dgm:pt modelId="{FA97E0E6-1818-49FC-9AD7-9A57ED3F4DE8}" type="pres">
      <dgm:prSet presAssocID="{570AB619-9760-4A0F-AB21-A97A31BAA880}" presName="hierChild3" presStyleCnt="0"/>
      <dgm:spPr/>
    </dgm:pt>
    <dgm:pt modelId="{86C6F49D-9DB2-4609-8E88-3D23D128D9ED}" type="pres">
      <dgm:prSet presAssocID="{27C8F96D-F16C-4E57-93AA-09F25F831CA8}" presName="hierRoot1" presStyleCnt="0">
        <dgm:presLayoutVars>
          <dgm:hierBranch val="init"/>
        </dgm:presLayoutVars>
      </dgm:prSet>
      <dgm:spPr/>
    </dgm:pt>
    <dgm:pt modelId="{88EA1A27-2552-4B63-8159-C4A59AA3FE00}" type="pres">
      <dgm:prSet presAssocID="{27C8F96D-F16C-4E57-93AA-09F25F831CA8}" presName="rootComposite1" presStyleCnt="0"/>
      <dgm:spPr/>
    </dgm:pt>
    <dgm:pt modelId="{492D7E0E-D2CD-42B9-B3F5-A350F122FEE0}" type="pres">
      <dgm:prSet presAssocID="{27C8F96D-F16C-4E57-93AA-09F25F831CA8}" presName="rootText1" presStyleLbl="node0" presStyleIdx="1" presStyleCnt="2">
        <dgm:presLayoutVars>
          <dgm:chPref val="3"/>
        </dgm:presLayoutVars>
      </dgm:prSet>
      <dgm:spPr/>
      <dgm:t>
        <a:bodyPr/>
        <a:lstStyle/>
        <a:p>
          <a:endParaRPr lang="en-US"/>
        </a:p>
      </dgm:t>
    </dgm:pt>
    <dgm:pt modelId="{2749251B-BB18-4E1F-9A59-9690EB3F2042}" type="pres">
      <dgm:prSet presAssocID="{27C8F96D-F16C-4E57-93AA-09F25F831CA8}" presName="rootConnector1" presStyleLbl="node1" presStyleIdx="0" presStyleCnt="0"/>
      <dgm:spPr/>
      <dgm:t>
        <a:bodyPr/>
        <a:lstStyle/>
        <a:p>
          <a:endParaRPr lang="en-US"/>
        </a:p>
      </dgm:t>
    </dgm:pt>
    <dgm:pt modelId="{66AA5511-92CC-4929-B894-B75C13A51E0E}" type="pres">
      <dgm:prSet presAssocID="{27C8F96D-F16C-4E57-93AA-09F25F831CA8}" presName="hierChild2" presStyleCnt="0"/>
      <dgm:spPr/>
    </dgm:pt>
    <dgm:pt modelId="{CD203185-B03B-48A7-9E53-B9033053574D}" type="pres">
      <dgm:prSet presAssocID="{27C8F96D-F16C-4E57-93AA-09F25F831CA8}" presName="hierChild3" presStyleCnt="0"/>
      <dgm:spPr/>
    </dgm:pt>
  </dgm:ptLst>
  <dgm:cxnLst>
    <dgm:cxn modelId="{687E0ACB-7CB7-496B-8B65-08C9CB5CEF1A}" type="presOf" srcId="{570AB619-9760-4A0F-AB21-A97A31BAA880}" destId="{2FDF5BCA-1BB7-4004-A25D-BC9DF9F112BA}" srcOrd="0" destOrd="0" presId="urn:microsoft.com/office/officeart/2009/3/layout/HorizontalOrganizationChart"/>
    <dgm:cxn modelId="{83E1CAF7-2A07-4A5F-B766-DACF44E236E8}" type="presOf" srcId="{D0E51950-7F90-40EB-AECB-4455A05DA9C2}" destId="{EDF2EED5-712F-40A3-8B05-714293E04CBD}" srcOrd="0" destOrd="0" presId="urn:microsoft.com/office/officeart/2009/3/layout/HorizontalOrganizationChart"/>
    <dgm:cxn modelId="{B8F90806-F2CE-47CC-85CE-BFA499DB0839}" type="presOf" srcId="{27C8F96D-F16C-4E57-93AA-09F25F831CA8}" destId="{2749251B-BB18-4E1F-9A59-9690EB3F2042}" srcOrd="1" destOrd="0" presId="urn:microsoft.com/office/officeart/2009/3/layout/HorizontalOrganizationChart"/>
    <dgm:cxn modelId="{69996AD0-D011-4F18-B3FD-1D637BC450FB}" srcId="{D0E51950-7F90-40EB-AECB-4455A05DA9C2}" destId="{570AB619-9760-4A0F-AB21-A97A31BAA880}" srcOrd="0" destOrd="0" parTransId="{45BC8830-3F47-4C33-88D3-39C1CD7DE7D5}" sibTransId="{237A7A8F-748A-4EDB-A6ED-BB60D34A97D6}"/>
    <dgm:cxn modelId="{E187F6D2-40A8-4D35-9087-D4E29C6CA6E5}" srcId="{D0E51950-7F90-40EB-AECB-4455A05DA9C2}" destId="{27C8F96D-F16C-4E57-93AA-09F25F831CA8}" srcOrd="1" destOrd="0" parTransId="{8DF55152-7BFA-4698-8A10-A69D8A7DE337}" sibTransId="{67485111-31A3-4BA4-8A20-A8FB65235109}"/>
    <dgm:cxn modelId="{AD336C2D-02EC-4BCE-934C-DAED8B89D977}" type="presOf" srcId="{27C8F96D-F16C-4E57-93AA-09F25F831CA8}" destId="{492D7E0E-D2CD-42B9-B3F5-A350F122FEE0}" srcOrd="0" destOrd="0" presId="urn:microsoft.com/office/officeart/2009/3/layout/HorizontalOrganizationChart"/>
    <dgm:cxn modelId="{ADD3EE81-A02B-4E3C-A7DB-C768D2C26111}" type="presOf" srcId="{570AB619-9760-4A0F-AB21-A97A31BAA880}" destId="{16E0E6FB-203F-46F4-877D-8E7160E77D04}" srcOrd="1" destOrd="0" presId="urn:microsoft.com/office/officeart/2009/3/layout/HorizontalOrganizationChart"/>
    <dgm:cxn modelId="{664D1916-DE28-4771-868F-EE7133EB59AB}" type="presParOf" srcId="{EDF2EED5-712F-40A3-8B05-714293E04CBD}" destId="{AF4FF751-6B8C-4FFE-A4F7-E53410E31A8C}" srcOrd="0" destOrd="0" presId="urn:microsoft.com/office/officeart/2009/3/layout/HorizontalOrganizationChart"/>
    <dgm:cxn modelId="{3957F761-C814-4AB5-BB95-34D20F462820}" type="presParOf" srcId="{AF4FF751-6B8C-4FFE-A4F7-E53410E31A8C}" destId="{A5781E60-6409-407C-B1F2-C147E3439C58}" srcOrd="0" destOrd="0" presId="urn:microsoft.com/office/officeart/2009/3/layout/HorizontalOrganizationChart"/>
    <dgm:cxn modelId="{4F1CFB8D-6A15-4B6F-A1C3-CECB0A99A0B1}" type="presParOf" srcId="{A5781E60-6409-407C-B1F2-C147E3439C58}" destId="{2FDF5BCA-1BB7-4004-A25D-BC9DF9F112BA}" srcOrd="0" destOrd="0" presId="urn:microsoft.com/office/officeart/2009/3/layout/HorizontalOrganizationChart"/>
    <dgm:cxn modelId="{9ED492D2-CFC9-47E9-901C-737734B64A5B}" type="presParOf" srcId="{A5781E60-6409-407C-B1F2-C147E3439C58}" destId="{16E0E6FB-203F-46F4-877D-8E7160E77D04}" srcOrd="1" destOrd="0" presId="urn:microsoft.com/office/officeart/2009/3/layout/HorizontalOrganizationChart"/>
    <dgm:cxn modelId="{15C01F32-B558-4892-B992-686B8AC5EE69}" type="presParOf" srcId="{AF4FF751-6B8C-4FFE-A4F7-E53410E31A8C}" destId="{D8E5E4F0-B6EE-40E9-A6D0-93B7FE505DC4}" srcOrd="1" destOrd="0" presId="urn:microsoft.com/office/officeart/2009/3/layout/HorizontalOrganizationChart"/>
    <dgm:cxn modelId="{ACAD515F-3196-4D16-82B6-0FFC1846B98A}" type="presParOf" srcId="{AF4FF751-6B8C-4FFE-A4F7-E53410E31A8C}" destId="{FA97E0E6-1818-49FC-9AD7-9A57ED3F4DE8}" srcOrd="2" destOrd="0" presId="urn:microsoft.com/office/officeart/2009/3/layout/HorizontalOrganizationChart"/>
    <dgm:cxn modelId="{486BF26F-D056-4612-9DA8-C05E816DC847}" type="presParOf" srcId="{EDF2EED5-712F-40A3-8B05-714293E04CBD}" destId="{86C6F49D-9DB2-4609-8E88-3D23D128D9ED}" srcOrd="1" destOrd="0" presId="urn:microsoft.com/office/officeart/2009/3/layout/HorizontalOrganizationChart"/>
    <dgm:cxn modelId="{DC47C539-8F2A-4535-8F4E-082E4EFD6E31}" type="presParOf" srcId="{86C6F49D-9DB2-4609-8E88-3D23D128D9ED}" destId="{88EA1A27-2552-4B63-8159-C4A59AA3FE00}" srcOrd="0" destOrd="0" presId="urn:microsoft.com/office/officeart/2009/3/layout/HorizontalOrganizationChart"/>
    <dgm:cxn modelId="{DD6E5C8A-0B71-41BF-BA1D-7EA75877CB0B}" type="presParOf" srcId="{88EA1A27-2552-4B63-8159-C4A59AA3FE00}" destId="{492D7E0E-D2CD-42B9-B3F5-A350F122FEE0}" srcOrd="0" destOrd="0" presId="urn:microsoft.com/office/officeart/2009/3/layout/HorizontalOrganizationChart"/>
    <dgm:cxn modelId="{7CDD5937-BC08-48DB-A470-7F98B67AECAD}" type="presParOf" srcId="{88EA1A27-2552-4B63-8159-C4A59AA3FE00}" destId="{2749251B-BB18-4E1F-9A59-9690EB3F2042}" srcOrd="1" destOrd="0" presId="urn:microsoft.com/office/officeart/2009/3/layout/HorizontalOrganizationChart"/>
    <dgm:cxn modelId="{7A8BE297-1853-46F5-A058-9EDE352C1FAF}" type="presParOf" srcId="{86C6F49D-9DB2-4609-8E88-3D23D128D9ED}" destId="{66AA5511-92CC-4929-B894-B75C13A51E0E}" srcOrd="1" destOrd="0" presId="urn:microsoft.com/office/officeart/2009/3/layout/HorizontalOrganizationChart"/>
    <dgm:cxn modelId="{FA0A8946-45A2-4AB9-8C63-AF4FCA3DA2BB}" type="presParOf" srcId="{86C6F49D-9DB2-4609-8E88-3D23D128D9ED}" destId="{CD203185-B03B-48A7-9E53-B9033053574D}"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52B40E-BF4D-49C2-9C6C-830BAC45A58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C05BB04-36D1-4E62-A3EB-6A819E5F2973}">
      <dgm:prSet/>
      <dgm:spPr/>
      <dgm:t>
        <a:bodyPr/>
        <a:lstStyle/>
        <a:p>
          <a:r>
            <a:rPr lang="en-US"/>
            <a:t>Approach- Approach</a:t>
          </a:r>
        </a:p>
      </dgm:t>
    </dgm:pt>
    <dgm:pt modelId="{5542EF96-6BE9-4AC1-8A35-449CA1AD948D}" type="parTrans" cxnId="{F86F5ED6-40DB-428A-B2CD-2A618B3E1611}">
      <dgm:prSet/>
      <dgm:spPr/>
      <dgm:t>
        <a:bodyPr/>
        <a:lstStyle/>
        <a:p>
          <a:endParaRPr lang="en-US"/>
        </a:p>
      </dgm:t>
    </dgm:pt>
    <dgm:pt modelId="{B61B2FE8-300C-43E7-9D70-A5845676AFA7}" type="sibTrans" cxnId="{F86F5ED6-40DB-428A-B2CD-2A618B3E1611}">
      <dgm:prSet/>
      <dgm:spPr/>
      <dgm:t>
        <a:bodyPr/>
        <a:lstStyle/>
        <a:p>
          <a:endParaRPr lang="en-US"/>
        </a:p>
      </dgm:t>
    </dgm:pt>
    <dgm:pt modelId="{524AC007-578F-4712-A957-A474CCC23929}">
      <dgm:prSet/>
      <dgm:spPr/>
      <dgm:t>
        <a:bodyPr/>
        <a:lstStyle/>
        <a:p>
          <a:r>
            <a:rPr lang="en-US"/>
            <a:t>The least stressful type.</a:t>
          </a:r>
        </a:p>
      </dgm:t>
    </dgm:pt>
    <dgm:pt modelId="{2ADCD90B-EA1D-4AA5-B91B-5DCF254ACDDC}" type="parTrans" cxnId="{EE1D06E4-3C11-4DE7-8C74-F351C16AECF8}">
      <dgm:prSet/>
      <dgm:spPr/>
      <dgm:t>
        <a:bodyPr/>
        <a:lstStyle/>
        <a:p>
          <a:endParaRPr lang="en-US"/>
        </a:p>
      </dgm:t>
    </dgm:pt>
    <dgm:pt modelId="{37DAACB9-01F0-45E3-ACF2-9EDC4F740BFF}" type="sibTrans" cxnId="{EE1D06E4-3C11-4DE7-8C74-F351C16AECF8}">
      <dgm:prSet/>
      <dgm:spPr/>
      <dgm:t>
        <a:bodyPr/>
        <a:lstStyle/>
        <a:p>
          <a:endParaRPr lang="en-US"/>
        </a:p>
      </dgm:t>
    </dgm:pt>
    <dgm:pt modelId="{1E9F8ACE-B380-4FED-963E-272FD1893F4D}">
      <dgm:prSet/>
      <dgm:spPr/>
      <dgm:t>
        <a:bodyPr/>
        <a:lstStyle/>
        <a:p>
          <a:r>
            <a:rPr lang="en-US"/>
            <a:t>Being torn between two equally appealing choices</a:t>
          </a:r>
          <a:br>
            <a:rPr lang="en-US"/>
          </a:br>
          <a:r>
            <a:rPr lang="en-US"/>
            <a:t>that causes conflict.</a:t>
          </a:r>
        </a:p>
      </dgm:t>
    </dgm:pt>
    <dgm:pt modelId="{A59FE1C2-7F55-4E5B-AD8B-685F1545D110}" type="parTrans" cxnId="{B3C868C7-3E40-4EBB-8CE2-71900F7F3075}">
      <dgm:prSet/>
      <dgm:spPr/>
      <dgm:t>
        <a:bodyPr/>
        <a:lstStyle/>
        <a:p>
          <a:endParaRPr lang="en-US"/>
        </a:p>
      </dgm:t>
    </dgm:pt>
    <dgm:pt modelId="{C73D9278-1170-404A-84E1-5D54E37ECC7D}" type="sibTrans" cxnId="{B3C868C7-3E40-4EBB-8CE2-71900F7F3075}">
      <dgm:prSet/>
      <dgm:spPr/>
      <dgm:t>
        <a:bodyPr/>
        <a:lstStyle/>
        <a:p>
          <a:endParaRPr lang="en-US"/>
        </a:p>
      </dgm:t>
    </dgm:pt>
    <dgm:pt modelId="{7E6D9259-117D-493F-A1F9-8AB418510C85}">
      <dgm:prSet/>
      <dgm:spPr/>
      <dgm:t>
        <a:bodyPr/>
        <a:lstStyle/>
        <a:p>
          <a:r>
            <a:rPr lang="en-US"/>
            <a:t>For example Choosing between two colleges that</a:t>
          </a:r>
          <a:br>
            <a:rPr lang="en-US"/>
          </a:br>
          <a:r>
            <a:rPr lang="en-US"/>
            <a:t>both offer you a scholarship.</a:t>
          </a:r>
        </a:p>
      </dgm:t>
    </dgm:pt>
    <dgm:pt modelId="{23BB989C-2EB5-473A-9094-292FC1AE2EAE}" type="parTrans" cxnId="{4940CB00-F5B4-463B-AE4E-7A371ED5781B}">
      <dgm:prSet/>
      <dgm:spPr/>
      <dgm:t>
        <a:bodyPr/>
        <a:lstStyle/>
        <a:p>
          <a:endParaRPr lang="en-US"/>
        </a:p>
      </dgm:t>
    </dgm:pt>
    <dgm:pt modelId="{9134A558-1E7F-4E28-ABCA-C56CFE2CB438}" type="sibTrans" cxnId="{4940CB00-F5B4-463B-AE4E-7A371ED5781B}">
      <dgm:prSet/>
      <dgm:spPr/>
      <dgm:t>
        <a:bodyPr/>
        <a:lstStyle/>
        <a:p>
          <a:endParaRPr lang="en-US"/>
        </a:p>
      </dgm:t>
    </dgm:pt>
    <dgm:pt modelId="{E3A421D8-89F8-4EFD-BA64-5B06F4569BA5}" type="pres">
      <dgm:prSet presAssocID="{3152B40E-BF4D-49C2-9C6C-830BAC45A583}" presName="linear" presStyleCnt="0">
        <dgm:presLayoutVars>
          <dgm:animLvl val="lvl"/>
          <dgm:resizeHandles val="exact"/>
        </dgm:presLayoutVars>
      </dgm:prSet>
      <dgm:spPr/>
      <dgm:t>
        <a:bodyPr/>
        <a:lstStyle/>
        <a:p>
          <a:endParaRPr lang="en-US"/>
        </a:p>
      </dgm:t>
    </dgm:pt>
    <dgm:pt modelId="{4F7B3FE1-FFA3-453B-A7A4-EF0F575BFD37}" type="pres">
      <dgm:prSet presAssocID="{DC05BB04-36D1-4E62-A3EB-6A819E5F2973}" presName="parentText" presStyleLbl="node1" presStyleIdx="0" presStyleCnt="1">
        <dgm:presLayoutVars>
          <dgm:chMax val="0"/>
          <dgm:bulletEnabled val="1"/>
        </dgm:presLayoutVars>
      </dgm:prSet>
      <dgm:spPr/>
      <dgm:t>
        <a:bodyPr/>
        <a:lstStyle/>
        <a:p>
          <a:endParaRPr lang="en-US"/>
        </a:p>
      </dgm:t>
    </dgm:pt>
    <dgm:pt modelId="{CD3F118A-3DB5-46DF-A3C0-23266062D102}" type="pres">
      <dgm:prSet presAssocID="{DC05BB04-36D1-4E62-A3EB-6A819E5F2973}" presName="childText" presStyleLbl="revTx" presStyleIdx="0" presStyleCnt="1">
        <dgm:presLayoutVars>
          <dgm:bulletEnabled val="1"/>
        </dgm:presLayoutVars>
      </dgm:prSet>
      <dgm:spPr/>
      <dgm:t>
        <a:bodyPr/>
        <a:lstStyle/>
        <a:p>
          <a:endParaRPr lang="en-US"/>
        </a:p>
      </dgm:t>
    </dgm:pt>
  </dgm:ptLst>
  <dgm:cxnLst>
    <dgm:cxn modelId="{98F1491A-322A-45CD-BCEC-0D10E4E0E20E}" type="presOf" srcId="{1E9F8ACE-B380-4FED-963E-272FD1893F4D}" destId="{CD3F118A-3DB5-46DF-A3C0-23266062D102}" srcOrd="0" destOrd="1" presId="urn:microsoft.com/office/officeart/2005/8/layout/vList2"/>
    <dgm:cxn modelId="{E38EC8A0-A1C4-4C9E-A63B-522F54864365}" type="presOf" srcId="{7E6D9259-117D-493F-A1F9-8AB418510C85}" destId="{CD3F118A-3DB5-46DF-A3C0-23266062D102}" srcOrd="0" destOrd="2" presId="urn:microsoft.com/office/officeart/2005/8/layout/vList2"/>
    <dgm:cxn modelId="{BE60D1D4-8AEB-4D56-93E3-13F0F8B17EBE}" type="presOf" srcId="{DC05BB04-36D1-4E62-A3EB-6A819E5F2973}" destId="{4F7B3FE1-FFA3-453B-A7A4-EF0F575BFD37}" srcOrd="0" destOrd="0" presId="urn:microsoft.com/office/officeart/2005/8/layout/vList2"/>
    <dgm:cxn modelId="{EE1D06E4-3C11-4DE7-8C74-F351C16AECF8}" srcId="{DC05BB04-36D1-4E62-A3EB-6A819E5F2973}" destId="{524AC007-578F-4712-A957-A474CCC23929}" srcOrd="0" destOrd="0" parTransId="{2ADCD90B-EA1D-4AA5-B91B-5DCF254ACDDC}" sibTransId="{37DAACB9-01F0-45E3-ACF2-9EDC4F740BFF}"/>
    <dgm:cxn modelId="{F86F5ED6-40DB-428A-B2CD-2A618B3E1611}" srcId="{3152B40E-BF4D-49C2-9C6C-830BAC45A583}" destId="{DC05BB04-36D1-4E62-A3EB-6A819E5F2973}" srcOrd="0" destOrd="0" parTransId="{5542EF96-6BE9-4AC1-8A35-449CA1AD948D}" sibTransId="{B61B2FE8-300C-43E7-9D70-A5845676AFA7}"/>
    <dgm:cxn modelId="{B3C868C7-3E40-4EBB-8CE2-71900F7F3075}" srcId="{DC05BB04-36D1-4E62-A3EB-6A819E5F2973}" destId="{1E9F8ACE-B380-4FED-963E-272FD1893F4D}" srcOrd="1" destOrd="0" parTransId="{A59FE1C2-7F55-4E5B-AD8B-685F1545D110}" sibTransId="{C73D9278-1170-404A-84E1-5D54E37ECC7D}"/>
    <dgm:cxn modelId="{4940CB00-F5B4-463B-AE4E-7A371ED5781B}" srcId="{DC05BB04-36D1-4E62-A3EB-6A819E5F2973}" destId="{7E6D9259-117D-493F-A1F9-8AB418510C85}" srcOrd="2" destOrd="0" parTransId="{23BB989C-2EB5-473A-9094-292FC1AE2EAE}" sibTransId="{9134A558-1E7F-4E28-ABCA-C56CFE2CB438}"/>
    <dgm:cxn modelId="{B0AA7414-5AB3-4DC2-8E86-F465FAAC0693}" type="presOf" srcId="{3152B40E-BF4D-49C2-9C6C-830BAC45A583}" destId="{E3A421D8-89F8-4EFD-BA64-5B06F4569BA5}" srcOrd="0" destOrd="0" presId="urn:microsoft.com/office/officeart/2005/8/layout/vList2"/>
    <dgm:cxn modelId="{2343A75D-CC77-41E4-BBCE-E83C8D24DC55}" type="presOf" srcId="{524AC007-578F-4712-A957-A474CCC23929}" destId="{CD3F118A-3DB5-46DF-A3C0-23266062D102}" srcOrd="0" destOrd="0" presId="urn:microsoft.com/office/officeart/2005/8/layout/vList2"/>
    <dgm:cxn modelId="{BAA590CC-7463-4891-A000-F6EA8675625A}" type="presParOf" srcId="{E3A421D8-89F8-4EFD-BA64-5B06F4569BA5}" destId="{4F7B3FE1-FFA3-453B-A7A4-EF0F575BFD37}" srcOrd="0" destOrd="0" presId="urn:microsoft.com/office/officeart/2005/8/layout/vList2"/>
    <dgm:cxn modelId="{B5418D86-01E2-4F6A-949A-9A62BDB8EDC8}" type="presParOf" srcId="{E3A421D8-89F8-4EFD-BA64-5B06F4569BA5}" destId="{CD3F118A-3DB5-46DF-A3C0-23266062D102}"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DCBEF0-6573-4B62-9277-F10EBA607A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A855DAE-C97E-4F2B-9996-228EDC3BF2F0}">
      <dgm:prSet/>
      <dgm:spPr/>
      <dgm:t>
        <a:bodyPr/>
        <a:lstStyle/>
        <a:p>
          <a:r>
            <a:rPr lang="en-US" dirty="0"/>
            <a:t>Avoidance-Avoidance Conflict</a:t>
          </a:r>
        </a:p>
      </dgm:t>
    </dgm:pt>
    <dgm:pt modelId="{9C0D55A8-8CB6-4F8D-95FD-F238A57DED1A}" type="parTrans" cxnId="{FD37D033-A40A-4C11-8CE9-14EF920CF65B}">
      <dgm:prSet/>
      <dgm:spPr/>
      <dgm:t>
        <a:bodyPr/>
        <a:lstStyle/>
        <a:p>
          <a:endParaRPr lang="en-US"/>
        </a:p>
      </dgm:t>
    </dgm:pt>
    <dgm:pt modelId="{A5C69D28-C30A-4224-A0D4-A6CD5F14FAC8}" type="sibTrans" cxnId="{FD37D033-A40A-4C11-8CE9-14EF920CF65B}">
      <dgm:prSet/>
      <dgm:spPr/>
      <dgm:t>
        <a:bodyPr/>
        <a:lstStyle/>
        <a:p>
          <a:endParaRPr lang="en-US"/>
        </a:p>
      </dgm:t>
    </dgm:pt>
    <dgm:pt modelId="{8AB6B5A1-E2C7-48D3-A283-9A5333CA9395}">
      <dgm:prSet/>
      <dgm:spPr/>
      <dgm:t>
        <a:bodyPr/>
        <a:lstStyle/>
        <a:p>
          <a:r>
            <a:rPr lang="en-US"/>
            <a:t>Forced to choose between two negative</a:t>
          </a:r>
          <a:br>
            <a:rPr lang="en-US"/>
          </a:br>
          <a:r>
            <a:rPr lang="en-US"/>
            <a:t>alternatives.</a:t>
          </a:r>
        </a:p>
      </dgm:t>
    </dgm:pt>
    <dgm:pt modelId="{678CC0AA-2145-4F0F-A862-BBEEF181222C}" type="parTrans" cxnId="{CF2DE21D-F307-496F-823F-E42683882515}">
      <dgm:prSet/>
      <dgm:spPr/>
      <dgm:t>
        <a:bodyPr/>
        <a:lstStyle/>
        <a:p>
          <a:endParaRPr lang="en-US"/>
        </a:p>
      </dgm:t>
    </dgm:pt>
    <dgm:pt modelId="{3FB777AB-FCED-490E-9634-8286B2A26C42}" type="sibTrans" cxnId="{CF2DE21D-F307-496F-823F-E42683882515}">
      <dgm:prSet/>
      <dgm:spPr/>
      <dgm:t>
        <a:bodyPr/>
        <a:lstStyle/>
        <a:p>
          <a:endParaRPr lang="en-US"/>
        </a:p>
      </dgm:t>
    </dgm:pt>
    <dgm:pt modelId="{CEC5306F-B29C-4176-BBD5-68FF34EBA288}">
      <dgm:prSet/>
      <dgm:spPr/>
      <dgm:t>
        <a:bodyPr/>
        <a:lstStyle/>
        <a:p>
          <a:r>
            <a:rPr lang="en-US"/>
            <a:t>The lesser of two evils.</a:t>
          </a:r>
        </a:p>
      </dgm:t>
    </dgm:pt>
    <dgm:pt modelId="{E6CA005F-0AF4-4AF1-BD22-5F9203CECF3B}" type="parTrans" cxnId="{C43A1278-09B2-48D1-96F1-743D97D9C4C7}">
      <dgm:prSet/>
      <dgm:spPr/>
      <dgm:t>
        <a:bodyPr/>
        <a:lstStyle/>
        <a:p>
          <a:endParaRPr lang="en-US"/>
        </a:p>
      </dgm:t>
    </dgm:pt>
    <dgm:pt modelId="{FCE6B7CC-1623-4A9A-A726-910336CB99C4}" type="sibTrans" cxnId="{C43A1278-09B2-48D1-96F1-743D97D9C4C7}">
      <dgm:prSet/>
      <dgm:spPr/>
      <dgm:t>
        <a:bodyPr/>
        <a:lstStyle/>
        <a:p>
          <a:endParaRPr lang="en-US"/>
        </a:p>
      </dgm:t>
    </dgm:pt>
    <dgm:pt modelId="{607E1FB1-A8A8-4875-BD41-2EC9FA1D264B}">
      <dgm:prSet/>
      <dgm:spPr/>
      <dgm:t>
        <a:bodyPr/>
        <a:lstStyle/>
        <a:p>
          <a:r>
            <a:rPr lang="en-US"/>
            <a:t>Pain vs. surgery</a:t>
          </a:r>
        </a:p>
      </dgm:t>
    </dgm:pt>
    <dgm:pt modelId="{E8C403B1-B159-4B55-BD3E-BD4CA5623FA5}" type="parTrans" cxnId="{66B2FD3C-DC8F-44B7-AD06-F71505942395}">
      <dgm:prSet/>
      <dgm:spPr/>
      <dgm:t>
        <a:bodyPr/>
        <a:lstStyle/>
        <a:p>
          <a:endParaRPr lang="en-US"/>
        </a:p>
      </dgm:t>
    </dgm:pt>
    <dgm:pt modelId="{50902255-DA6A-459F-B8DD-3AB9AFCDA7BF}" type="sibTrans" cxnId="{66B2FD3C-DC8F-44B7-AD06-F71505942395}">
      <dgm:prSet/>
      <dgm:spPr/>
      <dgm:t>
        <a:bodyPr/>
        <a:lstStyle/>
        <a:p>
          <a:endParaRPr lang="en-US"/>
        </a:p>
      </dgm:t>
    </dgm:pt>
    <dgm:pt modelId="{952DC8E6-A887-4F5B-B7DF-4058D6795EBF}" type="pres">
      <dgm:prSet presAssocID="{BADCBEF0-6573-4B62-9277-F10EBA607AAF}" presName="linear" presStyleCnt="0">
        <dgm:presLayoutVars>
          <dgm:animLvl val="lvl"/>
          <dgm:resizeHandles val="exact"/>
        </dgm:presLayoutVars>
      </dgm:prSet>
      <dgm:spPr/>
      <dgm:t>
        <a:bodyPr/>
        <a:lstStyle/>
        <a:p>
          <a:endParaRPr lang="en-US"/>
        </a:p>
      </dgm:t>
    </dgm:pt>
    <dgm:pt modelId="{B43B03E3-7A04-4CD0-A266-DAB45BCBEE70}" type="pres">
      <dgm:prSet presAssocID="{4A855DAE-C97E-4F2B-9996-228EDC3BF2F0}" presName="parentText" presStyleLbl="node1" presStyleIdx="0" presStyleCnt="1">
        <dgm:presLayoutVars>
          <dgm:chMax val="0"/>
          <dgm:bulletEnabled val="1"/>
        </dgm:presLayoutVars>
      </dgm:prSet>
      <dgm:spPr/>
      <dgm:t>
        <a:bodyPr/>
        <a:lstStyle/>
        <a:p>
          <a:endParaRPr lang="en-US"/>
        </a:p>
      </dgm:t>
    </dgm:pt>
    <dgm:pt modelId="{12CAAE4D-ABB7-4706-BF8B-CB0712DF90E1}" type="pres">
      <dgm:prSet presAssocID="{4A855DAE-C97E-4F2B-9996-228EDC3BF2F0}" presName="childText" presStyleLbl="revTx" presStyleIdx="0" presStyleCnt="1">
        <dgm:presLayoutVars>
          <dgm:bulletEnabled val="1"/>
        </dgm:presLayoutVars>
      </dgm:prSet>
      <dgm:spPr/>
      <dgm:t>
        <a:bodyPr/>
        <a:lstStyle/>
        <a:p>
          <a:endParaRPr lang="en-US"/>
        </a:p>
      </dgm:t>
    </dgm:pt>
  </dgm:ptLst>
  <dgm:cxnLst>
    <dgm:cxn modelId="{FD37D033-A40A-4C11-8CE9-14EF920CF65B}" srcId="{BADCBEF0-6573-4B62-9277-F10EBA607AAF}" destId="{4A855DAE-C97E-4F2B-9996-228EDC3BF2F0}" srcOrd="0" destOrd="0" parTransId="{9C0D55A8-8CB6-4F8D-95FD-F238A57DED1A}" sibTransId="{A5C69D28-C30A-4224-A0D4-A6CD5F14FAC8}"/>
    <dgm:cxn modelId="{C43A1278-09B2-48D1-96F1-743D97D9C4C7}" srcId="{4A855DAE-C97E-4F2B-9996-228EDC3BF2F0}" destId="{CEC5306F-B29C-4176-BBD5-68FF34EBA288}" srcOrd="1" destOrd="0" parTransId="{E6CA005F-0AF4-4AF1-BD22-5F9203CECF3B}" sibTransId="{FCE6B7CC-1623-4A9A-A726-910336CB99C4}"/>
    <dgm:cxn modelId="{1C9644AA-2846-4C1C-B36C-6A16C19B42D6}" type="presOf" srcId="{BADCBEF0-6573-4B62-9277-F10EBA607AAF}" destId="{952DC8E6-A887-4F5B-B7DF-4058D6795EBF}" srcOrd="0" destOrd="0" presId="urn:microsoft.com/office/officeart/2005/8/layout/vList2"/>
    <dgm:cxn modelId="{9B1887E6-A357-45FE-8D06-7D49AF75128C}" type="presOf" srcId="{607E1FB1-A8A8-4875-BD41-2EC9FA1D264B}" destId="{12CAAE4D-ABB7-4706-BF8B-CB0712DF90E1}" srcOrd="0" destOrd="2" presId="urn:microsoft.com/office/officeart/2005/8/layout/vList2"/>
    <dgm:cxn modelId="{F04C86D1-F475-4488-A67B-2AD71B6D111A}" type="presOf" srcId="{8AB6B5A1-E2C7-48D3-A283-9A5333CA9395}" destId="{12CAAE4D-ABB7-4706-BF8B-CB0712DF90E1}" srcOrd="0" destOrd="0" presId="urn:microsoft.com/office/officeart/2005/8/layout/vList2"/>
    <dgm:cxn modelId="{66B2FD3C-DC8F-44B7-AD06-F71505942395}" srcId="{4A855DAE-C97E-4F2B-9996-228EDC3BF2F0}" destId="{607E1FB1-A8A8-4875-BD41-2EC9FA1D264B}" srcOrd="2" destOrd="0" parTransId="{E8C403B1-B159-4B55-BD3E-BD4CA5623FA5}" sibTransId="{50902255-DA6A-459F-B8DD-3AB9AFCDA7BF}"/>
    <dgm:cxn modelId="{CF2DE21D-F307-496F-823F-E42683882515}" srcId="{4A855DAE-C97E-4F2B-9996-228EDC3BF2F0}" destId="{8AB6B5A1-E2C7-48D3-A283-9A5333CA9395}" srcOrd="0" destOrd="0" parTransId="{678CC0AA-2145-4F0F-A862-BBEEF181222C}" sibTransId="{3FB777AB-FCED-490E-9634-8286B2A26C42}"/>
    <dgm:cxn modelId="{12C3D418-FEE9-473C-8655-C000E28DDB3F}" type="presOf" srcId="{CEC5306F-B29C-4176-BBD5-68FF34EBA288}" destId="{12CAAE4D-ABB7-4706-BF8B-CB0712DF90E1}" srcOrd="0" destOrd="1" presId="urn:microsoft.com/office/officeart/2005/8/layout/vList2"/>
    <dgm:cxn modelId="{CAB465A7-FDD0-482F-8AB4-14816E18F4CB}" type="presOf" srcId="{4A855DAE-C97E-4F2B-9996-228EDC3BF2F0}" destId="{B43B03E3-7A04-4CD0-A266-DAB45BCBEE70}" srcOrd="0" destOrd="0" presId="urn:microsoft.com/office/officeart/2005/8/layout/vList2"/>
    <dgm:cxn modelId="{D97C33D7-10FC-4093-95A8-D6B0EE20E4A4}" type="presParOf" srcId="{952DC8E6-A887-4F5B-B7DF-4058D6795EBF}" destId="{B43B03E3-7A04-4CD0-A266-DAB45BCBEE70}" srcOrd="0" destOrd="0" presId="urn:microsoft.com/office/officeart/2005/8/layout/vList2"/>
    <dgm:cxn modelId="{DA2C5C0F-41A4-4027-A948-A08507558112}" type="presParOf" srcId="{952DC8E6-A887-4F5B-B7DF-4058D6795EBF}" destId="{12CAAE4D-ABB7-4706-BF8B-CB0712DF90E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334EF7-931A-4009-BECB-597EAC46281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135C8C0-F78D-4565-9EC0-2728ECF82922}">
      <dgm:prSet/>
      <dgm:spPr/>
      <dgm:t>
        <a:bodyPr/>
        <a:lstStyle/>
        <a:p>
          <a:r>
            <a:rPr lang="en-US"/>
            <a:t>Approach-Avoidance Conflict</a:t>
          </a:r>
        </a:p>
      </dgm:t>
    </dgm:pt>
    <dgm:pt modelId="{B8D3B2CC-24CB-4B6D-AEAA-5152F16ED63D}" type="parTrans" cxnId="{3ECFE60F-2EBA-4CEA-92D5-C29EA2B795C7}">
      <dgm:prSet/>
      <dgm:spPr/>
      <dgm:t>
        <a:bodyPr/>
        <a:lstStyle/>
        <a:p>
          <a:endParaRPr lang="en-US"/>
        </a:p>
      </dgm:t>
    </dgm:pt>
    <dgm:pt modelId="{B6F1876A-5435-4AA5-9171-DA168E61840D}" type="sibTrans" cxnId="{3ECFE60F-2EBA-4CEA-92D5-C29EA2B795C7}">
      <dgm:prSet/>
      <dgm:spPr/>
      <dgm:t>
        <a:bodyPr/>
        <a:lstStyle/>
        <a:p>
          <a:endParaRPr lang="en-US"/>
        </a:p>
      </dgm:t>
    </dgm:pt>
    <dgm:pt modelId="{CC59090A-92F0-42E2-85FA-65AEE7E18B93}">
      <dgm:prSet/>
      <dgm:spPr/>
      <dgm:t>
        <a:bodyPr/>
        <a:lstStyle/>
        <a:p>
          <a:r>
            <a:rPr lang="en-US"/>
            <a:t>A choice must be made about whether to pursue a</a:t>
          </a:r>
          <a:br>
            <a:rPr lang="en-US"/>
          </a:br>
          <a:r>
            <a:rPr lang="en-US"/>
            <a:t>single goal that has both attractive and</a:t>
          </a:r>
          <a:br>
            <a:rPr lang="en-US"/>
          </a:br>
          <a:r>
            <a:rPr lang="en-US"/>
            <a:t>unattractive aspects.</a:t>
          </a:r>
        </a:p>
      </dgm:t>
    </dgm:pt>
    <dgm:pt modelId="{5F9C3CEF-AD4C-4424-A2F0-3B0D84562A81}" type="parTrans" cxnId="{17E96BFA-0C22-47BE-9C84-F45B02C8D61A}">
      <dgm:prSet/>
      <dgm:spPr/>
      <dgm:t>
        <a:bodyPr/>
        <a:lstStyle/>
        <a:p>
          <a:endParaRPr lang="en-US"/>
        </a:p>
      </dgm:t>
    </dgm:pt>
    <dgm:pt modelId="{7EC54E62-1DA8-4C74-A18D-D825C410F92B}" type="sibTrans" cxnId="{17E96BFA-0C22-47BE-9C84-F45B02C8D61A}">
      <dgm:prSet/>
      <dgm:spPr/>
      <dgm:t>
        <a:bodyPr/>
        <a:lstStyle/>
        <a:p>
          <a:endParaRPr lang="en-US"/>
        </a:p>
      </dgm:t>
    </dgm:pt>
    <dgm:pt modelId="{B4EEC7CA-1C5E-4142-8F9A-93FD451C3C70}">
      <dgm:prSet/>
      <dgm:spPr/>
      <dgm:t>
        <a:bodyPr/>
        <a:lstStyle/>
        <a:p>
          <a:r>
            <a:rPr lang="en-US"/>
            <a:t>If you get a great new job but the commute is</a:t>
          </a:r>
          <a:br>
            <a:rPr lang="en-US"/>
          </a:br>
          <a:r>
            <a:rPr lang="en-US"/>
            <a:t>very long or you have to move.</a:t>
          </a:r>
        </a:p>
      </dgm:t>
    </dgm:pt>
    <dgm:pt modelId="{9039D135-2E19-400D-839F-E9B93C1E4D8C}" type="parTrans" cxnId="{3DFB8D09-0D88-40F8-9ACD-4CCE2B7A7FBF}">
      <dgm:prSet/>
      <dgm:spPr/>
      <dgm:t>
        <a:bodyPr/>
        <a:lstStyle/>
        <a:p>
          <a:endParaRPr lang="en-US"/>
        </a:p>
      </dgm:t>
    </dgm:pt>
    <dgm:pt modelId="{80DEE070-BA5D-4E6B-85D6-1B227D9143E4}" type="sibTrans" cxnId="{3DFB8D09-0D88-40F8-9ACD-4CCE2B7A7FBF}">
      <dgm:prSet/>
      <dgm:spPr/>
      <dgm:t>
        <a:bodyPr/>
        <a:lstStyle/>
        <a:p>
          <a:endParaRPr lang="en-US"/>
        </a:p>
      </dgm:t>
    </dgm:pt>
    <dgm:pt modelId="{1E59A2A6-AA9E-4CFB-8EFD-62216F779DB7}">
      <dgm:prSet/>
      <dgm:spPr/>
      <dgm:t>
        <a:bodyPr/>
        <a:lstStyle/>
        <a:p>
          <a:r>
            <a:rPr lang="en-US"/>
            <a:t>Often produces indecision</a:t>
          </a:r>
        </a:p>
      </dgm:t>
    </dgm:pt>
    <dgm:pt modelId="{20E980AE-E9AF-438E-9DA8-8927CCCC58D0}" type="parTrans" cxnId="{DB6A639A-2616-46E8-B585-90EB4DB7E957}">
      <dgm:prSet/>
      <dgm:spPr/>
      <dgm:t>
        <a:bodyPr/>
        <a:lstStyle/>
        <a:p>
          <a:endParaRPr lang="en-US"/>
        </a:p>
      </dgm:t>
    </dgm:pt>
    <dgm:pt modelId="{2B2893C4-6C60-4F34-8319-E227FF0DD896}" type="sibTrans" cxnId="{DB6A639A-2616-46E8-B585-90EB4DB7E957}">
      <dgm:prSet/>
      <dgm:spPr/>
      <dgm:t>
        <a:bodyPr/>
        <a:lstStyle/>
        <a:p>
          <a:endParaRPr lang="en-US"/>
        </a:p>
      </dgm:t>
    </dgm:pt>
    <dgm:pt modelId="{57A38D38-14CE-4721-9217-2906AF7A63A7}" type="pres">
      <dgm:prSet presAssocID="{11334EF7-931A-4009-BECB-597EAC462817}" presName="linear" presStyleCnt="0">
        <dgm:presLayoutVars>
          <dgm:animLvl val="lvl"/>
          <dgm:resizeHandles val="exact"/>
        </dgm:presLayoutVars>
      </dgm:prSet>
      <dgm:spPr/>
      <dgm:t>
        <a:bodyPr/>
        <a:lstStyle/>
        <a:p>
          <a:endParaRPr lang="en-US"/>
        </a:p>
      </dgm:t>
    </dgm:pt>
    <dgm:pt modelId="{0CB65B7E-7BA0-46C0-B022-C64973576D5C}" type="pres">
      <dgm:prSet presAssocID="{D135C8C0-F78D-4565-9EC0-2728ECF82922}" presName="parentText" presStyleLbl="node1" presStyleIdx="0" presStyleCnt="1">
        <dgm:presLayoutVars>
          <dgm:chMax val="0"/>
          <dgm:bulletEnabled val="1"/>
        </dgm:presLayoutVars>
      </dgm:prSet>
      <dgm:spPr/>
      <dgm:t>
        <a:bodyPr/>
        <a:lstStyle/>
        <a:p>
          <a:endParaRPr lang="en-US"/>
        </a:p>
      </dgm:t>
    </dgm:pt>
    <dgm:pt modelId="{1C781F33-C205-41D3-B972-7CB85F5E9896}" type="pres">
      <dgm:prSet presAssocID="{D135C8C0-F78D-4565-9EC0-2728ECF82922}" presName="childText" presStyleLbl="revTx" presStyleIdx="0" presStyleCnt="1">
        <dgm:presLayoutVars>
          <dgm:bulletEnabled val="1"/>
        </dgm:presLayoutVars>
      </dgm:prSet>
      <dgm:spPr/>
      <dgm:t>
        <a:bodyPr/>
        <a:lstStyle/>
        <a:p>
          <a:endParaRPr lang="en-US"/>
        </a:p>
      </dgm:t>
    </dgm:pt>
  </dgm:ptLst>
  <dgm:cxnLst>
    <dgm:cxn modelId="{DB6A639A-2616-46E8-B585-90EB4DB7E957}" srcId="{D135C8C0-F78D-4565-9EC0-2728ECF82922}" destId="{1E59A2A6-AA9E-4CFB-8EFD-62216F779DB7}" srcOrd="2" destOrd="0" parTransId="{20E980AE-E9AF-438E-9DA8-8927CCCC58D0}" sibTransId="{2B2893C4-6C60-4F34-8319-E227FF0DD896}"/>
    <dgm:cxn modelId="{F835DBA4-CB7D-4CE6-A531-750D45767F97}" type="presOf" srcId="{D135C8C0-F78D-4565-9EC0-2728ECF82922}" destId="{0CB65B7E-7BA0-46C0-B022-C64973576D5C}" srcOrd="0" destOrd="0" presId="urn:microsoft.com/office/officeart/2005/8/layout/vList2"/>
    <dgm:cxn modelId="{084F82BE-0BD0-4CFC-BC74-37C40B091C5F}" type="presOf" srcId="{CC59090A-92F0-42E2-85FA-65AEE7E18B93}" destId="{1C781F33-C205-41D3-B972-7CB85F5E9896}" srcOrd="0" destOrd="0" presId="urn:microsoft.com/office/officeart/2005/8/layout/vList2"/>
    <dgm:cxn modelId="{3DFB8D09-0D88-40F8-9ACD-4CCE2B7A7FBF}" srcId="{D135C8C0-F78D-4565-9EC0-2728ECF82922}" destId="{B4EEC7CA-1C5E-4142-8F9A-93FD451C3C70}" srcOrd="1" destOrd="0" parTransId="{9039D135-2E19-400D-839F-E9B93C1E4D8C}" sibTransId="{80DEE070-BA5D-4E6B-85D6-1B227D9143E4}"/>
    <dgm:cxn modelId="{DE8207D6-CB96-4351-9F7A-C284E1FCBAA0}" type="presOf" srcId="{11334EF7-931A-4009-BECB-597EAC462817}" destId="{57A38D38-14CE-4721-9217-2906AF7A63A7}" srcOrd="0" destOrd="0" presId="urn:microsoft.com/office/officeart/2005/8/layout/vList2"/>
    <dgm:cxn modelId="{3ECFE60F-2EBA-4CEA-92D5-C29EA2B795C7}" srcId="{11334EF7-931A-4009-BECB-597EAC462817}" destId="{D135C8C0-F78D-4565-9EC0-2728ECF82922}" srcOrd="0" destOrd="0" parTransId="{B8D3B2CC-24CB-4B6D-AEAA-5152F16ED63D}" sibTransId="{B6F1876A-5435-4AA5-9171-DA168E61840D}"/>
    <dgm:cxn modelId="{8DD54755-AF37-41A4-B8D3-9A31E7B8B2FD}" type="presOf" srcId="{1E59A2A6-AA9E-4CFB-8EFD-62216F779DB7}" destId="{1C781F33-C205-41D3-B972-7CB85F5E9896}" srcOrd="0" destOrd="2" presId="urn:microsoft.com/office/officeart/2005/8/layout/vList2"/>
    <dgm:cxn modelId="{17E96BFA-0C22-47BE-9C84-F45B02C8D61A}" srcId="{D135C8C0-F78D-4565-9EC0-2728ECF82922}" destId="{CC59090A-92F0-42E2-85FA-65AEE7E18B93}" srcOrd="0" destOrd="0" parTransId="{5F9C3CEF-AD4C-4424-A2F0-3B0D84562A81}" sibTransId="{7EC54E62-1DA8-4C74-A18D-D825C410F92B}"/>
    <dgm:cxn modelId="{648101A2-28B1-4B9B-9E6D-47CA1C5F0390}" type="presOf" srcId="{B4EEC7CA-1C5E-4142-8F9A-93FD451C3C70}" destId="{1C781F33-C205-41D3-B972-7CB85F5E9896}" srcOrd="0" destOrd="1" presId="urn:microsoft.com/office/officeart/2005/8/layout/vList2"/>
    <dgm:cxn modelId="{57D157D4-B3BC-4365-9F76-278B94D87863}" type="presParOf" srcId="{57A38D38-14CE-4721-9217-2906AF7A63A7}" destId="{0CB65B7E-7BA0-46C0-B022-C64973576D5C}" srcOrd="0" destOrd="0" presId="urn:microsoft.com/office/officeart/2005/8/layout/vList2"/>
    <dgm:cxn modelId="{7A55632D-2CBD-4502-B76B-749B401C3BEA}" type="presParOf" srcId="{57A38D38-14CE-4721-9217-2906AF7A63A7}" destId="{1C781F33-C205-41D3-B972-7CB85F5E989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2296E1-27D4-49A1-BD42-8C6C183B8E7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C3DBEA9-F046-4C23-9EB5-080EA5DDD69E}">
      <dgm:prSet/>
      <dgm:spPr/>
      <dgm:t>
        <a:bodyPr/>
        <a:lstStyle/>
        <a:p>
          <a:r>
            <a:rPr lang="en-US"/>
            <a:t>Diabetes</a:t>
          </a:r>
        </a:p>
      </dgm:t>
    </dgm:pt>
    <dgm:pt modelId="{394E6778-ADF7-42EA-AA54-F248FC1CBCCD}" type="parTrans" cxnId="{C15AA166-EE16-49B9-8289-1832B706D8C3}">
      <dgm:prSet/>
      <dgm:spPr/>
      <dgm:t>
        <a:bodyPr/>
        <a:lstStyle/>
        <a:p>
          <a:endParaRPr lang="en-US"/>
        </a:p>
      </dgm:t>
    </dgm:pt>
    <dgm:pt modelId="{DB972FEC-21FC-4CDD-BEC6-EE3FDFDD4758}" type="sibTrans" cxnId="{C15AA166-EE16-49B9-8289-1832B706D8C3}">
      <dgm:prSet/>
      <dgm:spPr/>
      <dgm:t>
        <a:bodyPr/>
        <a:lstStyle/>
        <a:p>
          <a:endParaRPr lang="en-US"/>
        </a:p>
      </dgm:t>
    </dgm:pt>
    <dgm:pt modelId="{66D00EAA-187D-497B-A86B-037D33A75215}">
      <dgm:prSet/>
      <dgm:spPr/>
      <dgm:t>
        <a:bodyPr/>
        <a:lstStyle/>
        <a:p>
          <a:r>
            <a:rPr lang="en-US"/>
            <a:t>Hair loss</a:t>
          </a:r>
        </a:p>
      </dgm:t>
    </dgm:pt>
    <dgm:pt modelId="{A3A2104B-E1B0-4905-B157-29E4C459D796}" type="parTrans" cxnId="{50131D52-D9E5-43B4-96DB-15329BBC480F}">
      <dgm:prSet/>
      <dgm:spPr/>
      <dgm:t>
        <a:bodyPr/>
        <a:lstStyle/>
        <a:p>
          <a:endParaRPr lang="en-US"/>
        </a:p>
      </dgm:t>
    </dgm:pt>
    <dgm:pt modelId="{AD7187CA-C986-4CA0-8013-FC048CAF65BD}" type="sibTrans" cxnId="{50131D52-D9E5-43B4-96DB-15329BBC480F}">
      <dgm:prSet/>
      <dgm:spPr/>
      <dgm:t>
        <a:bodyPr/>
        <a:lstStyle/>
        <a:p>
          <a:endParaRPr lang="en-US"/>
        </a:p>
      </dgm:t>
    </dgm:pt>
    <dgm:pt modelId="{2EB55DE8-4F1A-4855-BAAD-867ED14C53D3}">
      <dgm:prSet/>
      <dgm:spPr/>
      <dgm:t>
        <a:bodyPr/>
        <a:lstStyle/>
        <a:p>
          <a:r>
            <a:rPr lang="en-US"/>
            <a:t>Heart disease</a:t>
          </a:r>
        </a:p>
      </dgm:t>
    </dgm:pt>
    <dgm:pt modelId="{E39EA445-22DA-4A0F-8EB8-E8DF4C28A182}" type="parTrans" cxnId="{63A3487A-5F58-461F-9019-D212CB1F721E}">
      <dgm:prSet/>
      <dgm:spPr/>
      <dgm:t>
        <a:bodyPr/>
        <a:lstStyle/>
        <a:p>
          <a:endParaRPr lang="en-US"/>
        </a:p>
      </dgm:t>
    </dgm:pt>
    <dgm:pt modelId="{C08502D5-D78C-4DAA-A301-5DCC73C1A0D2}" type="sibTrans" cxnId="{63A3487A-5F58-461F-9019-D212CB1F721E}">
      <dgm:prSet/>
      <dgm:spPr/>
      <dgm:t>
        <a:bodyPr/>
        <a:lstStyle/>
        <a:p>
          <a:endParaRPr lang="en-US"/>
        </a:p>
      </dgm:t>
    </dgm:pt>
    <dgm:pt modelId="{DF740DA5-CB11-40B2-9CA0-9BCEBFAC6DFF}">
      <dgm:prSet/>
      <dgm:spPr/>
      <dgm:t>
        <a:bodyPr/>
        <a:lstStyle/>
        <a:p>
          <a:r>
            <a:rPr lang="en-US"/>
            <a:t>Hyperthyroidism</a:t>
          </a:r>
        </a:p>
      </dgm:t>
    </dgm:pt>
    <dgm:pt modelId="{D43706A9-9169-4EB4-80A9-04775F2460FB}" type="parTrans" cxnId="{35DC440D-3172-4F74-946F-6E30858C1171}">
      <dgm:prSet/>
      <dgm:spPr/>
      <dgm:t>
        <a:bodyPr/>
        <a:lstStyle/>
        <a:p>
          <a:endParaRPr lang="en-US"/>
        </a:p>
      </dgm:t>
    </dgm:pt>
    <dgm:pt modelId="{C9737862-4A70-4A10-BAB3-D00D0A613C58}" type="sibTrans" cxnId="{35DC440D-3172-4F74-946F-6E30858C1171}">
      <dgm:prSet/>
      <dgm:spPr/>
      <dgm:t>
        <a:bodyPr/>
        <a:lstStyle/>
        <a:p>
          <a:endParaRPr lang="en-US"/>
        </a:p>
      </dgm:t>
    </dgm:pt>
    <dgm:pt modelId="{A7824F3F-7118-49F0-8819-824866EE31AC}">
      <dgm:prSet/>
      <dgm:spPr/>
      <dgm:t>
        <a:bodyPr/>
        <a:lstStyle/>
        <a:p>
          <a:r>
            <a:rPr lang="en-US"/>
            <a:t>Obesity</a:t>
          </a:r>
        </a:p>
      </dgm:t>
    </dgm:pt>
    <dgm:pt modelId="{DEDD53C0-48C3-4CF1-A4BA-9025B9B10B8C}" type="parTrans" cxnId="{E9706BA0-70C2-4952-A84B-8F7EF9E55239}">
      <dgm:prSet/>
      <dgm:spPr/>
      <dgm:t>
        <a:bodyPr/>
        <a:lstStyle/>
        <a:p>
          <a:endParaRPr lang="en-US"/>
        </a:p>
      </dgm:t>
    </dgm:pt>
    <dgm:pt modelId="{EE8651D9-CD90-4652-9F1A-A84A99CD7BBD}" type="sibTrans" cxnId="{E9706BA0-70C2-4952-A84B-8F7EF9E55239}">
      <dgm:prSet/>
      <dgm:spPr/>
      <dgm:t>
        <a:bodyPr/>
        <a:lstStyle/>
        <a:p>
          <a:endParaRPr lang="en-US"/>
        </a:p>
      </dgm:t>
    </dgm:pt>
    <dgm:pt modelId="{CB9F7D1F-2FAB-4A02-8DF5-A50E9B067071}">
      <dgm:prSet/>
      <dgm:spPr/>
      <dgm:t>
        <a:bodyPr/>
        <a:lstStyle/>
        <a:p>
          <a:r>
            <a:rPr lang="en-US"/>
            <a:t>Sexual dysfunction</a:t>
          </a:r>
        </a:p>
      </dgm:t>
    </dgm:pt>
    <dgm:pt modelId="{C58418C2-E106-4D5D-A476-332BB9A081EC}" type="parTrans" cxnId="{422A9A32-6D6F-4DD4-9226-D2717FAE0480}">
      <dgm:prSet/>
      <dgm:spPr/>
      <dgm:t>
        <a:bodyPr/>
        <a:lstStyle/>
        <a:p>
          <a:endParaRPr lang="en-US"/>
        </a:p>
      </dgm:t>
    </dgm:pt>
    <dgm:pt modelId="{37E16295-0794-4791-8464-55B5D092F8AE}" type="sibTrans" cxnId="{422A9A32-6D6F-4DD4-9226-D2717FAE0480}">
      <dgm:prSet/>
      <dgm:spPr/>
      <dgm:t>
        <a:bodyPr/>
        <a:lstStyle/>
        <a:p>
          <a:endParaRPr lang="en-US"/>
        </a:p>
      </dgm:t>
    </dgm:pt>
    <dgm:pt modelId="{338B6ADE-C241-46C2-8E87-0381E281BBCD}">
      <dgm:prSet/>
      <dgm:spPr/>
      <dgm:t>
        <a:bodyPr/>
        <a:lstStyle/>
        <a:p>
          <a:r>
            <a:rPr lang="en-US"/>
            <a:t>Tooth and gum disease</a:t>
          </a:r>
        </a:p>
      </dgm:t>
    </dgm:pt>
    <dgm:pt modelId="{3421C429-468A-4EF0-B993-5698A74B028A}" type="parTrans" cxnId="{9EF33428-29E3-4D20-BD8B-454EEAB3EDD8}">
      <dgm:prSet/>
      <dgm:spPr/>
      <dgm:t>
        <a:bodyPr/>
        <a:lstStyle/>
        <a:p>
          <a:endParaRPr lang="en-US"/>
        </a:p>
      </dgm:t>
    </dgm:pt>
    <dgm:pt modelId="{0951FA1F-E8C3-4E91-8180-FD4C03A2FE65}" type="sibTrans" cxnId="{9EF33428-29E3-4D20-BD8B-454EEAB3EDD8}">
      <dgm:prSet/>
      <dgm:spPr/>
      <dgm:t>
        <a:bodyPr/>
        <a:lstStyle/>
        <a:p>
          <a:endParaRPr lang="en-US"/>
        </a:p>
      </dgm:t>
    </dgm:pt>
    <dgm:pt modelId="{10E88EB4-7F5F-4420-97D3-79CEA658D926}">
      <dgm:prSet/>
      <dgm:spPr/>
      <dgm:t>
        <a:bodyPr/>
        <a:lstStyle/>
        <a:p>
          <a:r>
            <a:rPr lang="en-US"/>
            <a:t>Ulcers</a:t>
          </a:r>
        </a:p>
      </dgm:t>
    </dgm:pt>
    <dgm:pt modelId="{1696CC6F-03D4-421D-B59C-F355457E8286}" type="parTrans" cxnId="{0356AD85-6BFA-47C6-87B2-97FEEE77593B}">
      <dgm:prSet/>
      <dgm:spPr/>
      <dgm:t>
        <a:bodyPr/>
        <a:lstStyle/>
        <a:p>
          <a:endParaRPr lang="en-US"/>
        </a:p>
      </dgm:t>
    </dgm:pt>
    <dgm:pt modelId="{E343F2CC-48DC-4D12-8992-BFC1BF92780F}" type="sibTrans" cxnId="{0356AD85-6BFA-47C6-87B2-97FEEE77593B}">
      <dgm:prSet/>
      <dgm:spPr/>
      <dgm:t>
        <a:bodyPr/>
        <a:lstStyle/>
        <a:p>
          <a:endParaRPr lang="en-US"/>
        </a:p>
      </dgm:t>
    </dgm:pt>
    <dgm:pt modelId="{2E18E502-4521-4CC8-B440-F0C921D99E59}" type="pres">
      <dgm:prSet presAssocID="{A82296E1-27D4-49A1-BD42-8C6C183B8E7B}" presName="diagram" presStyleCnt="0">
        <dgm:presLayoutVars>
          <dgm:dir/>
          <dgm:resizeHandles val="exact"/>
        </dgm:presLayoutVars>
      </dgm:prSet>
      <dgm:spPr/>
      <dgm:t>
        <a:bodyPr/>
        <a:lstStyle/>
        <a:p>
          <a:endParaRPr lang="en-US"/>
        </a:p>
      </dgm:t>
    </dgm:pt>
    <dgm:pt modelId="{0BD6515C-6D95-4F13-B530-346CCFD8C443}" type="pres">
      <dgm:prSet presAssocID="{0C3DBEA9-F046-4C23-9EB5-080EA5DDD69E}" presName="node" presStyleLbl="node1" presStyleIdx="0" presStyleCnt="8">
        <dgm:presLayoutVars>
          <dgm:bulletEnabled val="1"/>
        </dgm:presLayoutVars>
      </dgm:prSet>
      <dgm:spPr/>
      <dgm:t>
        <a:bodyPr/>
        <a:lstStyle/>
        <a:p>
          <a:endParaRPr lang="en-US"/>
        </a:p>
      </dgm:t>
    </dgm:pt>
    <dgm:pt modelId="{89899580-5C15-47F3-926F-EA30D762FAB8}" type="pres">
      <dgm:prSet presAssocID="{DB972FEC-21FC-4CDD-BEC6-EE3FDFDD4758}" presName="sibTrans" presStyleCnt="0"/>
      <dgm:spPr/>
    </dgm:pt>
    <dgm:pt modelId="{FB9524A3-96D5-447E-BA36-A57ADE791EFC}" type="pres">
      <dgm:prSet presAssocID="{66D00EAA-187D-497B-A86B-037D33A75215}" presName="node" presStyleLbl="node1" presStyleIdx="1" presStyleCnt="8">
        <dgm:presLayoutVars>
          <dgm:bulletEnabled val="1"/>
        </dgm:presLayoutVars>
      </dgm:prSet>
      <dgm:spPr/>
      <dgm:t>
        <a:bodyPr/>
        <a:lstStyle/>
        <a:p>
          <a:endParaRPr lang="en-US"/>
        </a:p>
      </dgm:t>
    </dgm:pt>
    <dgm:pt modelId="{A3CB4B01-D19C-43C3-82BC-3D632276D394}" type="pres">
      <dgm:prSet presAssocID="{AD7187CA-C986-4CA0-8013-FC048CAF65BD}" presName="sibTrans" presStyleCnt="0"/>
      <dgm:spPr/>
    </dgm:pt>
    <dgm:pt modelId="{4F8E1594-6440-456D-A811-336C1993F270}" type="pres">
      <dgm:prSet presAssocID="{2EB55DE8-4F1A-4855-BAAD-867ED14C53D3}" presName="node" presStyleLbl="node1" presStyleIdx="2" presStyleCnt="8">
        <dgm:presLayoutVars>
          <dgm:bulletEnabled val="1"/>
        </dgm:presLayoutVars>
      </dgm:prSet>
      <dgm:spPr/>
      <dgm:t>
        <a:bodyPr/>
        <a:lstStyle/>
        <a:p>
          <a:endParaRPr lang="en-US"/>
        </a:p>
      </dgm:t>
    </dgm:pt>
    <dgm:pt modelId="{608110C6-3F69-4640-9893-927B1DE25164}" type="pres">
      <dgm:prSet presAssocID="{C08502D5-D78C-4DAA-A301-5DCC73C1A0D2}" presName="sibTrans" presStyleCnt="0"/>
      <dgm:spPr/>
    </dgm:pt>
    <dgm:pt modelId="{A7248FA1-347D-4902-BF3A-74583FD3154B}" type="pres">
      <dgm:prSet presAssocID="{DF740DA5-CB11-40B2-9CA0-9BCEBFAC6DFF}" presName="node" presStyleLbl="node1" presStyleIdx="3" presStyleCnt="8">
        <dgm:presLayoutVars>
          <dgm:bulletEnabled val="1"/>
        </dgm:presLayoutVars>
      </dgm:prSet>
      <dgm:spPr/>
      <dgm:t>
        <a:bodyPr/>
        <a:lstStyle/>
        <a:p>
          <a:endParaRPr lang="en-US"/>
        </a:p>
      </dgm:t>
    </dgm:pt>
    <dgm:pt modelId="{9546ED64-B341-422C-A7BF-ED95938D3442}" type="pres">
      <dgm:prSet presAssocID="{C9737862-4A70-4A10-BAB3-D00D0A613C58}" presName="sibTrans" presStyleCnt="0"/>
      <dgm:spPr/>
    </dgm:pt>
    <dgm:pt modelId="{ECB253FF-995B-4477-8186-9737E2857025}" type="pres">
      <dgm:prSet presAssocID="{A7824F3F-7118-49F0-8819-824866EE31AC}" presName="node" presStyleLbl="node1" presStyleIdx="4" presStyleCnt="8">
        <dgm:presLayoutVars>
          <dgm:bulletEnabled val="1"/>
        </dgm:presLayoutVars>
      </dgm:prSet>
      <dgm:spPr/>
      <dgm:t>
        <a:bodyPr/>
        <a:lstStyle/>
        <a:p>
          <a:endParaRPr lang="en-US"/>
        </a:p>
      </dgm:t>
    </dgm:pt>
    <dgm:pt modelId="{888DCCC3-599B-48E8-93B1-638C3846DDE5}" type="pres">
      <dgm:prSet presAssocID="{EE8651D9-CD90-4652-9F1A-A84A99CD7BBD}" presName="sibTrans" presStyleCnt="0"/>
      <dgm:spPr/>
    </dgm:pt>
    <dgm:pt modelId="{F7DB43AF-93F0-4F53-842C-CCF634BDFBBC}" type="pres">
      <dgm:prSet presAssocID="{CB9F7D1F-2FAB-4A02-8DF5-A50E9B067071}" presName="node" presStyleLbl="node1" presStyleIdx="5" presStyleCnt="8">
        <dgm:presLayoutVars>
          <dgm:bulletEnabled val="1"/>
        </dgm:presLayoutVars>
      </dgm:prSet>
      <dgm:spPr/>
      <dgm:t>
        <a:bodyPr/>
        <a:lstStyle/>
        <a:p>
          <a:endParaRPr lang="en-US"/>
        </a:p>
      </dgm:t>
    </dgm:pt>
    <dgm:pt modelId="{E632D5DB-AEB1-42FC-B20E-C2206B24D67D}" type="pres">
      <dgm:prSet presAssocID="{37E16295-0794-4791-8464-55B5D092F8AE}" presName="sibTrans" presStyleCnt="0"/>
      <dgm:spPr/>
    </dgm:pt>
    <dgm:pt modelId="{2096EBA6-23F3-4A06-AF44-54ED80DCAA63}" type="pres">
      <dgm:prSet presAssocID="{338B6ADE-C241-46C2-8E87-0381E281BBCD}" presName="node" presStyleLbl="node1" presStyleIdx="6" presStyleCnt="8">
        <dgm:presLayoutVars>
          <dgm:bulletEnabled val="1"/>
        </dgm:presLayoutVars>
      </dgm:prSet>
      <dgm:spPr/>
      <dgm:t>
        <a:bodyPr/>
        <a:lstStyle/>
        <a:p>
          <a:endParaRPr lang="en-US"/>
        </a:p>
      </dgm:t>
    </dgm:pt>
    <dgm:pt modelId="{DCAFA99C-6E6C-4D03-9835-207CFED13C96}" type="pres">
      <dgm:prSet presAssocID="{0951FA1F-E8C3-4E91-8180-FD4C03A2FE65}" presName="sibTrans" presStyleCnt="0"/>
      <dgm:spPr/>
    </dgm:pt>
    <dgm:pt modelId="{6C7CD202-D303-406E-8AA2-CBCA18A8C23B}" type="pres">
      <dgm:prSet presAssocID="{10E88EB4-7F5F-4420-97D3-79CEA658D926}" presName="node" presStyleLbl="node1" presStyleIdx="7" presStyleCnt="8">
        <dgm:presLayoutVars>
          <dgm:bulletEnabled val="1"/>
        </dgm:presLayoutVars>
      </dgm:prSet>
      <dgm:spPr/>
      <dgm:t>
        <a:bodyPr/>
        <a:lstStyle/>
        <a:p>
          <a:endParaRPr lang="en-US"/>
        </a:p>
      </dgm:t>
    </dgm:pt>
  </dgm:ptLst>
  <dgm:cxnLst>
    <dgm:cxn modelId="{90E10504-205D-424C-834B-6AD82D7C492E}" type="presOf" srcId="{10E88EB4-7F5F-4420-97D3-79CEA658D926}" destId="{6C7CD202-D303-406E-8AA2-CBCA18A8C23B}" srcOrd="0" destOrd="0" presId="urn:microsoft.com/office/officeart/2005/8/layout/default"/>
    <dgm:cxn modelId="{8525290F-8F88-4505-A361-E99F835EA2B4}" type="presOf" srcId="{A7824F3F-7118-49F0-8819-824866EE31AC}" destId="{ECB253FF-995B-4477-8186-9737E2857025}" srcOrd="0" destOrd="0" presId="urn:microsoft.com/office/officeart/2005/8/layout/default"/>
    <dgm:cxn modelId="{1FE2DEB7-F827-43A4-A851-B665AAEA3484}" type="presOf" srcId="{DF740DA5-CB11-40B2-9CA0-9BCEBFAC6DFF}" destId="{A7248FA1-347D-4902-BF3A-74583FD3154B}" srcOrd="0" destOrd="0" presId="urn:microsoft.com/office/officeart/2005/8/layout/default"/>
    <dgm:cxn modelId="{63A3487A-5F58-461F-9019-D212CB1F721E}" srcId="{A82296E1-27D4-49A1-BD42-8C6C183B8E7B}" destId="{2EB55DE8-4F1A-4855-BAAD-867ED14C53D3}" srcOrd="2" destOrd="0" parTransId="{E39EA445-22DA-4A0F-8EB8-E8DF4C28A182}" sibTransId="{C08502D5-D78C-4DAA-A301-5DCC73C1A0D2}"/>
    <dgm:cxn modelId="{9345F065-EE7E-4AF6-B1D6-D2C3E9F71FD1}" type="presOf" srcId="{2EB55DE8-4F1A-4855-BAAD-867ED14C53D3}" destId="{4F8E1594-6440-456D-A811-336C1993F270}" srcOrd="0" destOrd="0" presId="urn:microsoft.com/office/officeart/2005/8/layout/default"/>
    <dgm:cxn modelId="{C15AA166-EE16-49B9-8289-1832B706D8C3}" srcId="{A82296E1-27D4-49A1-BD42-8C6C183B8E7B}" destId="{0C3DBEA9-F046-4C23-9EB5-080EA5DDD69E}" srcOrd="0" destOrd="0" parTransId="{394E6778-ADF7-42EA-AA54-F248FC1CBCCD}" sibTransId="{DB972FEC-21FC-4CDD-BEC6-EE3FDFDD4758}"/>
    <dgm:cxn modelId="{50131D52-D9E5-43B4-96DB-15329BBC480F}" srcId="{A82296E1-27D4-49A1-BD42-8C6C183B8E7B}" destId="{66D00EAA-187D-497B-A86B-037D33A75215}" srcOrd="1" destOrd="0" parTransId="{A3A2104B-E1B0-4905-B157-29E4C459D796}" sibTransId="{AD7187CA-C986-4CA0-8013-FC048CAF65BD}"/>
    <dgm:cxn modelId="{0356AD85-6BFA-47C6-87B2-97FEEE77593B}" srcId="{A82296E1-27D4-49A1-BD42-8C6C183B8E7B}" destId="{10E88EB4-7F5F-4420-97D3-79CEA658D926}" srcOrd="7" destOrd="0" parTransId="{1696CC6F-03D4-421D-B59C-F355457E8286}" sibTransId="{E343F2CC-48DC-4D12-8992-BFC1BF92780F}"/>
    <dgm:cxn modelId="{147F7CB4-FCC7-4436-B187-2039C0F3FD9D}" type="presOf" srcId="{338B6ADE-C241-46C2-8E87-0381E281BBCD}" destId="{2096EBA6-23F3-4A06-AF44-54ED80DCAA63}" srcOrd="0" destOrd="0" presId="urn:microsoft.com/office/officeart/2005/8/layout/default"/>
    <dgm:cxn modelId="{B11183D9-6A44-47A2-8B43-BFB5557003BB}" type="presOf" srcId="{66D00EAA-187D-497B-A86B-037D33A75215}" destId="{FB9524A3-96D5-447E-BA36-A57ADE791EFC}" srcOrd="0" destOrd="0" presId="urn:microsoft.com/office/officeart/2005/8/layout/default"/>
    <dgm:cxn modelId="{422A9A32-6D6F-4DD4-9226-D2717FAE0480}" srcId="{A82296E1-27D4-49A1-BD42-8C6C183B8E7B}" destId="{CB9F7D1F-2FAB-4A02-8DF5-A50E9B067071}" srcOrd="5" destOrd="0" parTransId="{C58418C2-E106-4D5D-A476-332BB9A081EC}" sibTransId="{37E16295-0794-4791-8464-55B5D092F8AE}"/>
    <dgm:cxn modelId="{C45C50BB-E8D3-49A8-803F-0B980B50F4E6}" type="presOf" srcId="{0C3DBEA9-F046-4C23-9EB5-080EA5DDD69E}" destId="{0BD6515C-6D95-4F13-B530-346CCFD8C443}" srcOrd="0" destOrd="0" presId="urn:microsoft.com/office/officeart/2005/8/layout/default"/>
    <dgm:cxn modelId="{9EF33428-29E3-4D20-BD8B-454EEAB3EDD8}" srcId="{A82296E1-27D4-49A1-BD42-8C6C183B8E7B}" destId="{338B6ADE-C241-46C2-8E87-0381E281BBCD}" srcOrd="6" destOrd="0" parTransId="{3421C429-468A-4EF0-B993-5698A74B028A}" sibTransId="{0951FA1F-E8C3-4E91-8180-FD4C03A2FE65}"/>
    <dgm:cxn modelId="{35DC440D-3172-4F74-946F-6E30858C1171}" srcId="{A82296E1-27D4-49A1-BD42-8C6C183B8E7B}" destId="{DF740DA5-CB11-40B2-9CA0-9BCEBFAC6DFF}" srcOrd="3" destOrd="0" parTransId="{D43706A9-9169-4EB4-80A9-04775F2460FB}" sibTransId="{C9737862-4A70-4A10-BAB3-D00D0A613C58}"/>
    <dgm:cxn modelId="{E9706BA0-70C2-4952-A84B-8F7EF9E55239}" srcId="{A82296E1-27D4-49A1-BD42-8C6C183B8E7B}" destId="{A7824F3F-7118-49F0-8819-824866EE31AC}" srcOrd="4" destOrd="0" parTransId="{DEDD53C0-48C3-4CF1-A4BA-9025B9B10B8C}" sibTransId="{EE8651D9-CD90-4652-9F1A-A84A99CD7BBD}"/>
    <dgm:cxn modelId="{28DC4581-3B6F-467C-B7E5-59CDAFD6E23A}" type="presOf" srcId="{CB9F7D1F-2FAB-4A02-8DF5-A50E9B067071}" destId="{F7DB43AF-93F0-4F53-842C-CCF634BDFBBC}" srcOrd="0" destOrd="0" presId="urn:microsoft.com/office/officeart/2005/8/layout/default"/>
    <dgm:cxn modelId="{3682FAEC-757B-45DF-BA24-C22E82DF89D3}" type="presOf" srcId="{A82296E1-27D4-49A1-BD42-8C6C183B8E7B}" destId="{2E18E502-4521-4CC8-B440-F0C921D99E59}" srcOrd="0" destOrd="0" presId="urn:microsoft.com/office/officeart/2005/8/layout/default"/>
    <dgm:cxn modelId="{CC26F706-DAC5-47CC-92D3-A5C054524FCF}" type="presParOf" srcId="{2E18E502-4521-4CC8-B440-F0C921D99E59}" destId="{0BD6515C-6D95-4F13-B530-346CCFD8C443}" srcOrd="0" destOrd="0" presId="urn:microsoft.com/office/officeart/2005/8/layout/default"/>
    <dgm:cxn modelId="{4AD0F83B-9682-4633-8687-274044D03F3E}" type="presParOf" srcId="{2E18E502-4521-4CC8-B440-F0C921D99E59}" destId="{89899580-5C15-47F3-926F-EA30D762FAB8}" srcOrd="1" destOrd="0" presId="urn:microsoft.com/office/officeart/2005/8/layout/default"/>
    <dgm:cxn modelId="{0FF7A23C-B3D7-4D53-B469-20EF61C8AE49}" type="presParOf" srcId="{2E18E502-4521-4CC8-B440-F0C921D99E59}" destId="{FB9524A3-96D5-447E-BA36-A57ADE791EFC}" srcOrd="2" destOrd="0" presId="urn:microsoft.com/office/officeart/2005/8/layout/default"/>
    <dgm:cxn modelId="{2FB6EC12-9806-46CF-9A2A-1FD1638CD2DF}" type="presParOf" srcId="{2E18E502-4521-4CC8-B440-F0C921D99E59}" destId="{A3CB4B01-D19C-43C3-82BC-3D632276D394}" srcOrd="3" destOrd="0" presId="urn:microsoft.com/office/officeart/2005/8/layout/default"/>
    <dgm:cxn modelId="{360CCA51-CF68-45C8-8E08-11151E8ADAA4}" type="presParOf" srcId="{2E18E502-4521-4CC8-B440-F0C921D99E59}" destId="{4F8E1594-6440-456D-A811-336C1993F270}" srcOrd="4" destOrd="0" presId="urn:microsoft.com/office/officeart/2005/8/layout/default"/>
    <dgm:cxn modelId="{D30BD295-2969-48B3-A9E7-69FA5B999EA6}" type="presParOf" srcId="{2E18E502-4521-4CC8-B440-F0C921D99E59}" destId="{608110C6-3F69-4640-9893-927B1DE25164}" srcOrd="5" destOrd="0" presId="urn:microsoft.com/office/officeart/2005/8/layout/default"/>
    <dgm:cxn modelId="{4730A678-F81F-460A-B321-3A0C1680FCCB}" type="presParOf" srcId="{2E18E502-4521-4CC8-B440-F0C921D99E59}" destId="{A7248FA1-347D-4902-BF3A-74583FD3154B}" srcOrd="6" destOrd="0" presId="urn:microsoft.com/office/officeart/2005/8/layout/default"/>
    <dgm:cxn modelId="{98E4468E-C4E0-4E6E-A054-DD50EC403972}" type="presParOf" srcId="{2E18E502-4521-4CC8-B440-F0C921D99E59}" destId="{9546ED64-B341-422C-A7BF-ED95938D3442}" srcOrd="7" destOrd="0" presId="urn:microsoft.com/office/officeart/2005/8/layout/default"/>
    <dgm:cxn modelId="{1CD4503C-77F5-477C-9336-4708C03C00D6}" type="presParOf" srcId="{2E18E502-4521-4CC8-B440-F0C921D99E59}" destId="{ECB253FF-995B-4477-8186-9737E2857025}" srcOrd="8" destOrd="0" presId="urn:microsoft.com/office/officeart/2005/8/layout/default"/>
    <dgm:cxn modelId="{D30567E3-4A2B-46D4-A1D5-2E87EA943A87}" type="presParOf" srcId="{2E18E502-4521-4CC8-B440-F0C921D99E59}" destId="{888DCCC3-599B-48E8-93B1-638C3846DDE5}" srcOrd="9" destOrd="0" presId="urn:microsoft.com/office/officeart/2005/8/layout/default"/>
    <dgm:cxn modelId="{F246D4DE-19EB-460A-8D9F-EF4B685FAAC6}" type="presParOf" srcId="{2E18E502-4521-4CC8-B440-F0C921D99E59}" destId="{F7DB43AF-93F0-4F53-842C-CCF634BDFBBC}" srcOrd="10" destOrd="0" presId="urn:microsoft.com/office/officeart/2005/8/layout/default"/>
    <dgm:cxn modelId="{9C1A232F-FAFE-402E-9888-9D2DE8E1C45B}" type="presParOf" srcId="{2E18E502-4521-4CC8-B440-F0C921D99E59}" destId="{E632D5DB-AEB1-42FC-B20E-C2206B24D67D}" srcOrd="11" destOrd="0" presId="urn:microsoft.com/office/officeart/2005/8/layout/default"/>
    <dgm:cxn modelId="{91277864-F514-42BD-8622-24C9B784CBC1}" type="presParOf" srcId="{2E18E502-4521-4CC8-B440-F0C921D99E59}" destId="{2096EBA6-23F3-4A06-AF44-54ED80DCAA63}" srcOrd="12" destOrd="0" presId="urn:microsoft.com/office/officeart/2005/8/layout/default"/>
    <dgm:cxn modelId="{D3065B37-7172-4B03-AD20-82ABE6D7BF87}" type="presParOf" srcId="{2E18E502-4521-4CC8-B440-F0C921D99E59}" destId="{DCAFA99C-6E6C-4D03-9835-207CFED13C96}" srcOrd="13" destOrd="0" presId="urn:microsoft.com/office/officeart/2005/8/layout/default"/>
    <dgm:cxn modelId="{2940AD0C-1366-4050-B685-33D98605CB53}" type="presParOf" srcId="{2E18E502-4521-4CC8-B440-F0C921D99E59}" destId="{6C7CD202-D303-406E-8AA2-CBCA18A8C23B}" srcOrd="1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7DC24A-0C71-47A8-93F4-FDE00C67F7C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89FAB81-41E9-495F-8B16-041BBCF03FAF}">
      <dgm:prSet/>
      <dgm:spPr/>
      <dgm:t>
        <a:bodyPr/>
        <a:lstStyle/>
        <a:p>
          <a:r>
            <a:rPr lang="en-US"/>
            <a:t>I AM STRESSED OUT</a:t>
          </a:r>
        </a:p>
      </dgm:t>
    </dgm:pt>
    <dgm:pt modelId="{EA6F7C96-D614-42D1-A794-27475BDAB6B7}" type="parTrans" cxnId="{DDC67F3F-9551-44F3-A0DB-453CB2B0DD11}">
      <dgm:prSet/>
      <dgm:spPr/>
      <dgm:t>
        <a:bodyPr/>
        <a:lstStyle/>
        <a:p>
          <a:endParaRPr lang="en-US"/>
        </a:p>
      </dgm:t>
    </dgm:pt>
    <dgm:pt modelId="{52B2D585-1ED6-4E78-B315-3EEA711AA6C2}" type="sibTrans" cxnId="{DDC67F3F-9551-44F3-A0DB-453CB2B0DD11}">
      <dgm:prSet/>
      <dgm:spPr/>
      <dgm:t>
        <a:bodyPr/>
        <a:lstStyle/>
        <a:p>
          <a:endParaRPr lang="en-US"/>
        </a:p>
      </dgm:t>
    </dgm:pt>
    <dgm:pt modelId="{515B68BF-419A-42A2-A02A-68C2BBAE3E7B}">
      <dgm:prSet/>
      <dgm:spPr/>
      <dgm:t>
        <a:bodyPr/>
        <a:lstStyle/>
        <a:p>
          <a:r>
            <a:rPr lang="en-US"/>
            <a:t>"DON’T FEAK OUT"</a:t>
          </a:r>
        </a:p>
      </dgm:t>
    </dgm:pt>
    <dgm:pt modelId="{8FCD58EF-39D6-4CD8-B867-ADA364D22026}" type="parTrans" cxnId="{7F3F41C4-0ED9-429F-9F94-C7EACF98E146}">
      <dgm:prSet/>
      <dgm:spPr/>
      <dgm:t>
        <a:bodyPr/>
        <a:lstStyle/>
        <a:p>
          <a:endParaRPr lang="en-US"/>
        </a:p>
      </dgm:t>
    </dgm:pt>
    <dgm:pt modelId="{DBF6DBDB-1D97-4CF2-AC81-F662F01C487F}" type="sibTrans" cxnId="{7F3F41C4-0ED9-429F-9F94-C7EACF98E146}">
      <dgm:prSet/>
      <dgm:spPr/>
      <dgm:t>
        <a:bodyPr/>
        <a:lstStyle/>
        <a:p>
          <a:endParaRPr lang="en-US"/>
        </a:p>
      </dgm:t>
    </dgm:pt>
    <dgm:pt modelId="{61A051F1-9ADD-491A-B1FB-49BBD5991071}">
      <dgm:prSet/>
      <dgm:spPr/>
      <dgm:t>
        <a:bodyPr/>
        <a:lstStyle/>
        <a:p>
          <a:r>
            <a:rPr lang="en-US"/>
            <a:t>I AM UNDER A LOT OF PRESSURE</a:t>
          </a:r>
        </a:p>
      </dgm:t>
    </dgm:pt>
    <dgm:pt modelId="{E1FCF9D1-5ECC-49E7-88A3-93D712583D15}" type="parTrans" cxnId="{A18E90C2-5A12-4F33-929D-DC3A1C66F5F7}">
      <dgm:prSet/>
      <dgm:spPr/>
      <dgm:t>
        <a:bodyPr/>
        <a:lstStyle/>
        <a:p>
          <a:endParaRPr lang="en-US"/>
        </a:p>
      </dgm:t>
    </dgm:pt>
    <dgm:pt modelId="{60ED1417-3D73-4501-8E83-5D7515ACD9A5}" type="sibTrans" cxnId="{A18E90C2-5A12-4F33-929D-DC3A1C66F5F7}">
      <dgm:prSet/>
      <dgm:spPr/>
      <dgm:t>
        <a:bodyPr/>
        <a:lstStyle/>
        <a:p>
          <a:endParaRPr lang="en-US"/>
        </a:p>
      </dgm:t>
    </dgm:pt>
    <dgm:pt modelId="{DD33F7B6-66CA-4590-A481-6A896D5D8720}">
      <dgm:prSet/>
      <dgm:spPr/>
      <dgm:t>
        <a:bodyPr/>
        <a:lstStyle/>
        <a:p>
          <a:r>
            <a:rPr lang="en-US"/>
            <a:t>I HAVE A LOT OF DEADLINES</a:t>
          </a:r>
        </a:p>
      </dgm:t>
    </dgm:pt>
    <dgm:pt modelId="{5339E3D8-3A31-472D-90B5-258EABAF63F1}" type="parTrans" cxnId="{A788A594-E605-4B4C-9685-8E359878D962}">
      <dgm:prSet/>
      <dgm:spPr/>
      <dgm:t>
        <a:bodyPr/>
        <a:lstStyle/>
        <a:p>
          <a:endParaRPr lang="en-US"/>
        </a:p>
      </dgm:t>
    </dgm:pt>
    <dgm:pt modelId="{E39CB4C2-207B-4715-8108-B85451C0000D}" type="sibTrans" cxnId="{A788A594-E605-4B4C-9685-8E359878D962}">
      <dgm:prSet/>
      <dgm:spPr/>
      <dgm:t>
        <a:bodyPr/>
        <a:lstStyle/>
        <a:p>
          <a:endParaRPr lang="en-US"/>
        </a:p>
      </dgm:t>
    </dgm:pt>
    <dgm:pt modelId="{B0439051-3592-4D08-B583-2A5C04EDC1E8}">
      <dgm:prSet/>
      <dgm:spPr/>
      <dgm:t>
        <a:bodyPr/>
        <a:lstStyle/>
        <a:p>
          <a:r>
            <a:rPr lang="en-US"/>
            <a:t>MY PALMS ARE SWEATING</a:t>
          </a:r>
        </a:p>
      </dgm:t>
    </dgm:pt>
    <dgm:pt modelId="{77CE474C-6862-4985-B7CD-FB1C7A57BA66}" type="parTrans" cxnId="{3F6562F4-9E15-4987-8221-AD1AF87024DE}">
      <dgm:prSet/>
      <dgm:spPr/>
      <dgm:t>
        <a:bodyPr/>
        <a:lstStyle/>
        <a:p>
          <a:endParaRPr lang="en-US"/>
        </a:p>
      </dgm:t>
    </dgm:pt>
    <dgm:pt modelId="{C8F217E8-B6F1-4889-A332-A01404B72E00}" type="sibTrans" cxnId="{3F6562F4-9E15-4987-8221-AD1AF87024DE}">
      <dgm:prSet/>
      <dgm:spPr/>
      <dgm:t>
        <a:bodyPr/>
        <a:lstStyle/>
        <a:p>
          <a:endParaRPr lang="en-US"/>
        </a:p>
      </dgm:t>
    </dgm:pt>
    <dgm:pt modelId="{83BF8F9E-D5C8-45FF-B2B9-1BBA31636F4D}">
      <dgm:prSet/>
      <dgm:spPr/>
      <dgm:t>
        <a:bodyPr/>
        <a:lstStyle/>
        <a:p>
          <a:r>
            <a:rPr lang="en-US"/>
            <a:t>I AM FEELING STRESSED</a:t>
          </a:r>
        </a:p>
      </dgm:t>
    </dgm:pt>
    <dgm:pt modelId="{84E72090-9B00-496E-A772-B40E30EFDF34}" type="parTrans" cxnId="{7CA40010-BA55-4507-B584-30461AF50D43}">
      <dgm:prSet/>
      <dgm:spPr/>
      <dgm:t>
        <a:bodyPr/>
        <a:lstStyle/>
        <a:p>
          <a:endParaRPr lang="en-US"/>
        </a:p>
      </dgm:t>
    </dgm:pt>
    <dgm:pt modelId="{7907201E-15AF-49DE-AC95-2CA6192FC0DC}" type="sibTrans" cxnId="{7CA40010-BA55-4507-B584-30461AF50D43}">
      <dgm:prSet/>
      <dgm:spPr/>
      <dgm:t>
        <a:bodyPr/>
        <a:lstStyle/>
        <a:p>
          <a:endParaRPr lang="en-US"/>
        </a:p>
      </dgm:t>
    </dgm:pt>
    <dgm:pt modelId="{52349C7A-28E6-46ED-9170-9F0D25AFE7D7}">
      <dgm:prSet/>
      <dgm:spPr/>
      <dgm:t>
        <a:bodyPr/>
        <a:lstStyle/>
        <a:p>
          <a:r>
            <a:rPr lang="en-US"/>
            <a:t>MY HEART IS RACING</a:t>
          </a:r>
        </a:p>
      </dgm:t>
    </dgm:pt>
    <dgm:pt modelId="{EA918BF0-3B2E-4DD3-9116-90D9F3B1E0F4}" type="parTrans" cxnId="{0AE71D58-488A-4400-A341-EDA5C431F8A2}">
      <dgm:prSet/>
      <dgm:spPr/>
      <dgm:t>
        <a:bodyPr/>
        <a:lstStyle/>
        <a:p>
          <a:endParaRPr lang="en-US"/>
        </a:p>
      </dgm:t>
    </dgm:pt>
    <dgm:pt modelId="{C32F5834-7526-4AB6-A050-FFF222EEFC96}" type="sibTrans" cxnId="{0AE71D58-488A-4400-A341-EDA5C431F8A2}">
      <dgm:prSet/>
      <dgm:spPr/>
      <dgm:t>
        <a:bodyPr/>
        <a:lstStyle/>
        <a:p>
          <a:endParaRPr lang="en-US"/>
        </a:p>
      </dgm:t>
    </dgm:pt>
    <dgm:pt modelId="{A8297CBB-FD95-4905-AEE8-3783DF8A7AE6}">
      <dgm:prSet/>
      <dgm:spPr/>
      <dgm:t>
        <a:bodyPr/>
        <a:lstStyle/>
        <a:p>
          <a:r>
            <a:rPr lang="en-US"/>
            <a:t>DON’T STRESS  ME.......</a:t>
          </a:r>
        </a:p>
      </dgm:t>
    </dgm:pt>
    <dgm:pt modelId="{A15075AB-BD57-4747-8E89-06F28A5B83A3}" type="parTrans" cxnId="{8E28955D-39DA-41C6-9AE3-8D4F3F1036ED}">
      <dgm:prSet/>
      <dgm:spPr/>
      <dgm:t>
        <a:bodyPr/>
        <a:lstStyle/>
        <a:p>
          <a:endParaRPr lang="en-US"/>
        </a:p>
      </dgm:t>
    </dgm:pt>
    <dgm:pt modelId="{A1416AF0-0A58-44C9-9760-7D3F01DECB43}" type="sibTrans" cxnId="{8E28955D-39DA-41C6-9AE3-8D4F3F1036ED}">
      <dgm:prSet/>
      <dgm:spPr/>
      <dgm:t>
        <a:bodyPr/>
        <a:lstStyle/>
        <a:p>
          <a:endParaRPr lang="en-US"/>
        </a:p>
      </dgm:t>
    </dgm:pt>
    <dgm:pt modelId="{DB7D9A17-2945-4F9F-9BC1-78D9B0A2BBE6}" type="pres">
      <dgm:prSet presAssocID="{247DC24A-0C71-47A8-93F4-FDE00C67F7CE}" presName="linear" presStyleCnt="0">
        <dgm:presLayoutVars>
          <dgm:animLvl val="lvl"/>
          <dgm:resizeHandles val="exact"/>
        </dgm:presLayoutVars>
      </dgm:prSet>
      <dgm:spPr/>
      <dgm:t>
        <a:bodyPr/>
        <a:lstStyle/>
        <a:p>
          <a:endParaRPr lang="en-US"/>
        </a:p>
      </dgm:t>
    </dgm:pt>
    <dgm:pt modelId="{83718356-7FDA-4E41-8851-8335AA9D2327}" type="pres">
      <dgm:prSet presAssocID="{089FAB81-41E9-495F-8B16-041BBCF03FAF}" presName="parentText" presStyleLbl="node1" presStyleIdx="0" presStyleCnt="8">
        <dgm:presLayoutVars>
          <dgm:chMax val="0"/>
          <dgm:bulletEnabled val="1"/>
        </dgm:presLayoutVars>
      </dgm:prSet>
      <dgm:spPr/>
      <dgm:t>
        <a:bodyPr/>
        <a:lstStyle/>
        <a:p>
          <a:endParaRPr lang="en-US"/>
        </a:p>
      </dgm:t>
    </dgm:pt>
    <dgm:pt modelId="{BB00B1D6-45B4-4961-BF58-57E0317BC0B7}" type="pres">
      <dgm:prSet presAssocID="{52B2D585-1ED6-4E78-B315-3EEA711AA6C2}" presName="spacer" presStyleCnt="0"/>
      <dgm:spPr/>
    </dgm:pt>
    <dgm:pt modelId="{44C85703-1374-4F5F-B6C1-AB442D1FE289}" type="pres">
      <dgm:prSet presAssocID="{515B68BF-419A-42A2-A02A-68C2BBAE3E7B}" presName="parentText" presStyleLbl="node1" presStyleIdx="1" presStyleCnt="8">
        <dgm:presLayoutVars>
          <dgm:chMax val="0"/>
          <dgm:bulletEnabled val="1"/>
        </dgm:presLayoutVars>
      </dgm:prSet>
      <dgm:spPr/>
      <dgm:t>
        <a:bodyPr/>
        <a:lstStyle/>
        <a:p>
          <a:endParaRPr lang="en-US"/>
        </a:p>
      </dgm:t>
    </dgm:pt>
    <dgm:pt modelId="{410B1EC2-BAE1-4C7A-BD74-71117DD639D2}" type="pres">
      <dgm:prSet presAssocID="{DBF6DBDB-1D97-4CF2-AC81-F662F01C487F}" presName="spacer" presStyleCnt="0"/>
      <dgm:spPr/>
    </dgm:pt>
    <dgm:pt modelId="{7688C86D-71F3-4D6C-9EA0-244BFCF757F0}" type="pres">
      <dgm:prSet presAssocID="{61A051F1-9ADD-491A-B1FB-49BBD5991071}" presName="parentText" presStyleLbl="node1" presStyleIdx="2" presStyleCnt="8">
        <dgm:presLayoutVars>
          <dgm:chMax val="0"/>
          <dgm:bulletEnabled val="1"/>
        </dgm:presLayoutVars>
      </dgm:prSet>
      <dgm:spPr/>
      <dgm:t>
        <a:bodyPr/>
        <a:lstStyle/>
        <a:p>
          <a:endParaRPr lang="en-US"/>
        </a:p>
      </dgm:t>
    </dgm:pt>
    <dgm:pt modelId="{25E394EB-8E89-4546-AE77-18E3A6AE83A5}" type="pres">
      <dgm:prSet presAssocID="{60ED1417-3D73-4501-8E83-5D7515ACD9A5}" presName="spacer" presStyleCnt="0"/>
      <dgm:spPr/>
    </dgm:pt>
    <dgm:pt modelId="{7B394D2F-53D1-4259-89EE-09D39C03055D}" type="pres">
      <dgm:prSet presAssocID="{DD33F7B6-66CA-4590-A481-6A896D5D8720}" presName="parentText" presStyleLbl="node1" presStyleIdx="3" presStyleCnt="8">
        <dgm:presLayoutVars>
          <dgm:chMax val="0"/>
          <dgm:bulletEnabled val="1"/>
        </dgm:presLayoutVars>
      </dgm:prSet>
      <dgm:spPr/>
      <dgm:t>
        <a:bodyPr/>
        <a:lstStyle/>
        <a:p>
          <a:endParaRPr lang="en-US"/>
        </a:p>
      </dgm:t>
    </dgm:pt>
    <dgm:pt modelId="{2291978E-D5DD-4BFD-AEE4-857F4ECAEDB5}" type="pres">
      <dgm:prSet presAssocID="{E39CB4C2-207B-4715-8108-B85451C0000D}" presName="spacer" presStyleCnt="0"/>
      <dgm:spPr/>
    </dgm:pt>
    <dgm:pt modelId="{9C6FCA87-7AE5-41C6-A9FE-FFB57CFCD01C}" type="pres">
      <dgm:prSet presAssocID="{B0439051-3592-4D08-B583-2A5C04EDC1E8}" presName="parentText" presStyleLbl="node1" presStyleIdx="4" presStyleCnt="8">
        <dgm:presLayoutVars>
          <dgm:chMax val="0"/>
          <dgm:bulletEnabled val="1"/>
        </dgm:presLayoutVars>
      </dgm:prSet>
      <dgm:spPr/>
      <dgm:t>
        <a:bodyPr/>
        <a:lstStyle/>
        <a:p>
          <a:endParaRPr lang="en-US"/>
        </a:p>
      </dgm:t>
    </dgm:pt>
    <dgm:pt modelId="{25B27B5A-B7BD-4D57-B6D3-698317FC75C8}" type="pres">
      <dgm:prSet presAssocID="{C8F217E8-B6F1-4889-A332-A01404B72E00}" presName="spacer" presStyleCnt="0"/>
      <dgm:spPr/>
    </dgm:pt>
    <dgm:pt modelId="{FE2A40B7-E77B-42FB-845D-FBD8C54FFAAC}" type="pres">
      <dgm:prSet presAssocID="{83BF8F9E-D5C8-45FF-B2B9-1BBA31636F4D}" presName="parentText" presStyleLbl="node1" presStyleIdx="5" presStyleCnt="8">
        <dgm:presLayoutVars>
          <dgm:chMax val="0"/>
          <dgm:bulletEnabled val="1"/>
        </dgm:presLayoutVars>
      </dgm:prSet>
      <dgm:spPr/>
      <dgm:t>
        <a:bodyPr/>
        <a:lstStyle/>
        <a:p>
          <a:endParaRPr lang="en-US"/>
        </a:p>
      </dgm:t>
    </dgm:pt>
    <dgm:pt modelId="{CFC55AF9-C00B-4DB9-89ED-4CBAC991C096}" type="pres">
      <dgm:prSet presAssocID="{7907201E-15AF-49DE-AC95-2CA6192FC0DC}" presName="spacer" presStyleCnt="0"/>
      <dgm:spPr/>
    </dgm:pt>
    <dgm:pt modelId="{D3B484D5-BB71-4B4F-98B9-A14429E22FCB}" type="pres">
      <dgm:prSet presAssocID="{52349C7A-28E6-46ED-9170-9F0D25AFE7D7}" presName="parentText" presStyleLbl="node1" presStyleIdx="6" presStyleCnt="8">
        <dgm:presLayoutVars>
          <dgm:chMax val="0"/>
          <dgm:bulletEnabled val="1"/>
        </dgm:presLayoutVars>
      </dgm:prSet>
      <dgm:spPr/>
      <dgm:t>
        <a:bodyPr/>
        <a:lstStyle/>
        <a:p>
          <a:endParaRPr lang="en-US"/>
        </a:p>
      </dgm:t>
    </dgm:pt>
    <dgm:pt modelId="{9C2804DD-42CF-49BD-A079-3D479303A6FF}" type="pres">
      <dgm:prSet presAssocID="{C32F5834-7526-4AB6-A050-FFF222EEFC96}" presName="spacer" presStyleCnt="0"/>
      <dgm:spPr/>
    </dgm:pt>
    <dgm:pt modelId="{DD5569C7-722E-41FF-A08B-24CF5AA5D1EC}" type="pres">
      <dgm:prSet presAssocID="{A8297CBB-FD95-4905-AEE8-3783DF8A7AE6}" presName="parentText" presStyleLbl="node1" presStyleIdx="7" presStyleCnt="8">
        <dgm:presLayoutVars>
          <dgm:chMax val="0"/>
          <dgm:bulletEnabled val="1"/>
        </dgm:presLayoutVars>
      </dgm:prSet>
      <dgm:spPr/>
      <dgm:t>
        <a:bodyPr/>
        <a:lstStyle/>
        <a:p>
          <a:endParaRPr lang="en-US"/>
        </a:p>
      </dgm:t>
    </dgm:pt>
  </dgm:ptLst>
  <dgm:cxnLst>
    <dgm:cxn modelId="{A18E90C2-5A12-4F33-929D-DC3A1C66F5F7}" srcId="{247DC24A-0C71-47A8-93F4-FDE00C67F7CE}" destId="{61A051F1-9ADD-491A-B1FB-49BBD5991071}" srcOrd="2" destOrd="0" parTransId="{E1FCF9D1-5ECC-49E7-88A3-93D712583D15}" sibTransId="{60ED1417-3D73-4501-8E83-5D7515ACD9A5}"/>
    <dgm:cxn modelId="{D7E31E92-3DE0-4F62-9085-00C122F3DCC2}" type="presOf" srcId="{A8297CBB-FD95-4905-AEE8-3783DF8A7AE6}" destId="{DD5569C7-722E-41FF-A08B-24CF5AA5D1EC}" srcOrd="0" destOrd="0" presId="urn:microsoft.com/office/officeart/2005/8/layout/vList2"/>
    <dgm:cxn modelId="{A3A6185D-F9EF-4495-93D6-F79F854E6DCF}" type="presOf" srcId="{61A051F1-9ADD-491A-B1FB-49BBD5991071}" destId="{7688C86D-71F3-4D6C-9EA0-244BFCF757F0}" srcOrd="0" destOrd="0" presId="urn:microsoft.com/office/officeart/2005/8/layout/vList2"/>
    <dgm:cxn modelId="{7EB08BA1-CE25-466B-B9BC-48D842DD537A}" type="presOf" srcId="{DD33F7B6-66CA-4590-A481-6A896D5D8720}" destId="{7B394D2F-53D1-4259-89EE-09D39C03055D}" srcOrd="0" destOrd="0" presId="urn:microsoft.com/office/officeart/2005/8/layout/vList2"/>
    <dgm:cxn modelId="{9286715E-D6B5-426E-A9E5-2FD25A5796B9}" type="presOf" srcId="{83BF8F9E-D5C8-45FF-B2B9-1BBA31636F4D}" destId="{FE2A40B7-E77B-42FB-845D-FBD8C54FFAAC}" srcOrd="0" destOrd="0" presId="urn:microsoft.com/office/officeart/2005/8/layout/vList2"/>
    <dgm:cxn modelId="{0AE71D58-488A-4400-A341-EDA5C431F8A2}" srcId="{247DC24A-0C71-47A8-93F4-FDE00C67F7CE}" destId="{52349C7A-28E6-46ED-9170-9F0D25AFE7D7}" srcOrd="6" destOrd="0" parTransId="{EA918BF0-3B2E-4DD3-9116-90D9F3B1E0F4}" sibTransId="{C32F5834-7526-4AB6-A050-FFF222EEFC96}"/>
    <dgm:cxn modelId="{A788A594-E605-4B4C-9685-8E359878D962}" srcId="{247DC24A-0C71-47A8-93F4-FDE00C67F7CE}" destId="{DD33F7B6-66CA-4590-A481-6A896D5D8720}" srcOrd="3" destOrd="0" parTransId="{5339E3D8-3A31-472D-90B5-258EABAF63F1}" sibTransId="{E39CB4C2-207B-4715-8108-B85451C0000D}"/>
    <dgm:cxn modelId="{87EE2F46-20EC-48FE-877F-7050B3F51E63}" type="presOf" srcId="{089FAB81-41E9-495F-8B16-041BBCF03FAF}" destId="{83718356-7FDA-4E41-8851-8335AA9D2327}" srcOrd="0" destOrd="0" presId="urn:microsoft.com/office/officeart/2005/8/layout/vList2"/>
    <dgm:cxn modelId="{8E28955D-39DA-41C6-9AE3-8D4F3F1036ED}" srcId="{247DC24A-0C71-47A8-93F4-FDE00C67F7CE}" destId="{A8297CBB-FD95-4905-AEE8-3783DF8A7AE6}" srcOrd="7" destOrd="0" parTransId="{A15075AB-BD57-4747-8E89-06F28A5B83A3}" sibTransId="{A1416AF0-0A58-44C9-9760-7D3F01DECB43}"/>
    <dgm:cxn modelId="{7CA40010-BA55-4507-B584-30461AF50D43}" srcId="{247DC24A-0C71-47A8-93F4-FDE00C67F7CE}" destId="{83BF8F9E-D5C8-45FF-B2B9-1BBA31636F4D}" srcOrd="5" destOrd="0" parTransId="{84E72090-9B00-496E-A772-B40E30EFDF34}" sibTransId="{7907201E-15AF-49DE-AC95-2CA6192FC0DC}"/>
    <dgm:cxn modelId="{22DBB931-AF9A-4A48-9BD2-C52C513416FA}" type="presOf" srcId="{B0439051-3592-4D08-B583-2A5C04EDC1E8}" destId="{9C6FCA87-7AE5-41C6-A9FE-FFB57CFCD01C}" srcOrd="0" destOrd="0" presId="urn:microsoft.com/office/officeart/2005/8/layout/vList2"/>
    <dgm:cxn modelId="{029AC47A-A7C0-4BDF-8120-B3672B46E9B1}" type="presOf" srcId="{52349C7A-28E6-46ED-9170-9F0D25AFE7D7}" destId="{D3B484D5-BB71-4B4F-98B9-A14429E22FCB}" srcOrd="0" destOrd="0" presId="urn:microsoft.com/office/officeart/2005/8/layout/vList2"/>
    <dgm:cxn modelId="{7F3F41C4-0ED9-429F-9F94-C7EACF98E146}" srcId="{247DC24A-0C71-47A8-93F4-FDE00C67F7CE}" destId="{515B68BF-419A-42A2-A02A-68C2BBAE3E7B}" srcOrd="1" destOrd="0" parTransId="{8FCD58EF-39D6-4CD8-B867-ADA364D22026}" sibTransId="{DBF6DBDB-1D97-4CF2-AC81-F662F01C487F}"/>
    <dgm:cxn modelId="{3F6562F4-9E15-4987-8221-AD1AF87024DE}" srcId="{247DC24A-0C71-47A8-93F4-FDE00C67F7CE}" destId="{B0439051-3592-4D08-B583-2A5C04EDC1E8}" srcOrd="4" destOrd="0" parTransId="{77CE474C-6862-4985-B7CD-FB1C7A57BA66}" sibTransId="{C8F217E8-B6F1-4889-A332-A01404B72E00}"/>
    <dgm:cxn modelId="{DDC67F3F-9551-44F3-A0DB-453CB2B0DD11}" srcId="{247DC24A-0C71-47A8-93F4-FDE00C67F7CE}" destId="{089FAB81-41E9-495F-8B16-041BBCF03FAF}" srcOrd="0" destOrd="0" parTransId="{EA6F7C96-D614-42D1-A794-27475BDAB6B7}" sibTransId="{52B2D585-1ED6-4E78-B315-3EEA711AA6C2}"/>
    <dgm:cxn modelId="{F8FC057B-39EE-4CE4-9825-C352962F56E9}" type="presOf" srcId="{515B68BF-419A-42A2-A02A-68C2BBAE3E7B}" destId="{44C85703-1374-4F5F-B6C1-AB442D1FE289}" srcOrd="0" destOrd="0" presId="urn:microsoft.com/office/officeart/2005/8/layout/vList2"/>
    <dgm:cxn modelId="{17A775DE-AF53-4DCB-AB13-AFD19C3AE0BA}" type="presOf" srcId="{247DC24A-0C71-47A8-93F4-FDE00C67F7CE}" destId="{DB7D9A17-2945-4F9F-9BC1-78D9B0A2BBE6}" srcOrd="0" destOrd="0" presId="urn:microsoft.com/office/officeart/2005/8/layout/vList2"/>
    <dgm:cxn modelId="{F3DFA57E-798C-4E1F-820E-DF913327DBE8}" type="presParOf" srcId="{DB7D9A17-2945-4F9F-9BC1-78D9B0A2BBE6}" destId="{83718356-7FDA-4E41-8851-8335AA9D2327}" srcOrd="0" destOrd="0" presId="urn:microsoft.com/office/officeart/2005/8/layout/vList2"/>
    <dgm:cxn modelId="{3C9E06A9-EDFC-49C1-A00B-C0241C0795F2}" type="presParOf" srcId="{DB7D9A17-2945-4F9F-9BC1-78D9B0A2BBE6}" destId="{BB00B1D6-45B4-4961-BF58-57E0317BC0B7}" srcOrd="1" destOrd="0" presId="urn:microsoft.com/office/officeart/2005/8/layout/vList2"/>
    <dgm:cxn modelId="{3848C407-9F75-4C62-9888-A3B605D3002A}" type="presParOf" srcId="{DB7D9A17-2945-4F9F-9BC1-78D9B0A2BBE6}" destId="{44C85703-1374-4F5F-B6C1-AB442D1FE289}" srcOrd="2" destOrd="0" presId="urn:microsoft.com/office/officeart/2005/8/layout/vList2"/>
    <dgm:cxn modelId="{44FCAAE9-F0D9-4692-95E4-EE850295E5DC}" type="presParOf" srcId="{DB7D9A17-2945-4F9F-9BC1-78D9B0A2BBE6}" destId="{410B1EC2-BAE1-4C7A-BD74-71117DD639D2}" srcOrd="3" destOrd="0" presId="urn:microsoft.com/office/officeart/2005/8/layout/vList2"/>
    <dgm:cxn modelId="{16C700A0-88D4-46A2-BDBE-C1C2E9BACB14}" type="presParOf" srcId="{DB7D9A17-2945-4F9F-9BC1-78D9B0A2BBE6}" destId="{7688C86D-71F3-4D6C-9EA0-244BFCF757F0}" srcOrd="4" destOrd="0" presId="urn:microsoft.com/office/officeart/2005/8/layout/vList2"/>
    <dgm:cxn modelId="{4CF64BDE-FE2C-4A88-BD5C-7DFCB2A45E33}" type="presParOf" srcId="{DB7D9A17-2945-4F9F-9BC1-78D9B0A2BBE6}" destId="{25E394EB-8E89-4546-AE77-18E3A6AE83A5}" srcOrd="5" destOrd="0" presId="urn:microsoft.com/office/officeart/2005/8/layout/vList2"/>
    <dgm:cxn modelId="{FF1AA218-23F7-42AE-BEC1-55FEB288E27D}" type="presParOf" srcId="{DB7D9A17-2945-4F9F-9BC1-78D9B0A2BBE6}" destId="{7B394D2F-53D1-4259-89EE-09D39C03055D}" srcOrd="6" destOrd="0" presId="urn:microsoft.com/office/officeart/2005/8/layout/vList2"/>
    <dgm:cxn modelId="{F432FE06-3999-4965-9963-10F3B35A9532}" type="presParOf" srcId="{DB7D9A17-2945-4F9F-9BC1-78D9B0A2BBE6}" destId="{2291978E-D5DD-4BFD-AEE4-857F4ECAEDB5}" srcOrd="7" destOrd="0" presId="urn:microsoft.com/office/officeart/2005/8/layout/vList2"/>
    <dgm:cxn modelId="{7672666E-EE63-4A12-8219-E3F51CBDBE21}" type="presParOf" srcId="{DB7D9A17-2945-4F9F-9BC1-78D9B0A2BBE6}" destId="{9C6FCA87-7AE5-41C6-A9FE-FFB57CFCD01C}" srcOrd="8" destOrd="0" presId="urn:microsoft.com/office/officeart/2005/8/layout/vList2"/>
    <dgm:cxn modelId="{C32D17BE-4485-41B4-9CB6-BB290B059EDD}" type="presParOf" srcId="{DB7D9A17-2945-4F9F-9BC1-78D9B0A2BBE6}" destId="{25B27B5A-B7BD-4D57-B6D3-698317FC75C8}" srcOrd="9" destOrd="0" presId="urn:microsoft.com/office/officeart/2005/8/layout/vList2"/>
    <dgm:cxn modelId="{CACB9A18-9373-4D23-9273-06628B8D56F3}" type="presParOf" srcId="{DB7D9A17-2945-4F9F-9BC1-78D9B0A2BBE6}" destId="{FE2A40B7-E77B-42FB-845D-FBD8C54FFAAC}" srcOrd="10" destOrd="0" presId="urn:microsoft.com/office/officeart/2005/8/layout/vList2"/>
    <dgm:cxn modelId="{B84EA46F-0A9A-4E73-BB30-56712440A4E7}" type="presParOf" srcId="{DB7D9A17-2945-4F9F-9BC1-78D9B0A2BBE6}" destId="{CFC55AF9-C00B-4DB9-89ED-4CBAC991C096}" srcOrd="11" destOrd="0" presId="urn:microsoft.com/office/officeart/2005/8/layout/vList2"/>
    <dgm:cxn modelId="{C5754789-AE33-4E27-941C-526D1A94CF72}" type="presParOf" srcId="{DB7D9A17-2945-4F9F-9BC1-78D9B0A2BBE6}" destId="{D3B484D5-BB71-4B4F-98B9-A14429E22FCB}" srcOrd="12" destOrd="0" presId="urn:microsoft.com/office/officeart/2005/8/layout/vList2"/>
    <dgm:cxn modelId="{B4B4BDB4-7D6A-4160-AAFB-DFFDC85B8870}" type="presParOf" srcId="{DB7D9A17-2945-4F9F-9BC1-78D9B0A2BBE6}" destId="{9C2804DD-42CF-49BD-A079-3D479303A6FF}" srcOrd="13" destOrd="0" presId="urn:microsoft.com/office/officeart/2005/8/layout/vList2"/>
    <dgm:cxn modelId="{2A8C4ACA-E8B3-4073-B3FF-F2F53C5E226E}" type="presParOf" srcId="{DB7D9A17-2945-4F9F-9BC1-78D9B0A2BBE6}" destId="{DD5569C7-722E-41FF-A08B-24CF5AA5D1EC}"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F5BCA-1BB7-4004-A25D-BC9DF9F112BA}">
      <dsp:nvSpPr>
        <dsp:cNvPr id="0" name=""/>
        <dsp:cNvSpPr/>
      </dsp:nvSpPr>
      <dsp:spPr>
        <a:xfrm>
          <a:off x="718" y="495689"/>
          <a:ext cx="5888248" cy="179591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100000"/>
            </a:lnSpc>
            <a:spcBef>
              <a:spcPct val="0"/>
            </a:spcBef>
            <a:spcAft>
              <a:spcPct val="35000"/>
            </a:spcAft>
          </a:pPr>
          <a:r>
            <a:rPr lang="en-US" sz="2600" kern="1200" dirty="0"/>
            <a:t>Frustration Whenever the pursuit of some goal is</a:t>
          </a:r>
          <a:br>
            <a:rPr lang="en-US" sz="2600" kern="1200" dirty="0"/>
          </a:br>
          <a:r>
            <a:rPr lang="en-US" sz="2600" kern="1200" dirty="0"/>
            <a:t>thwarted</a:t>
          </a:r>
        </a:p>
      </dsp:txBody>
      <dsp:txXfrm>
        <a:off x="718" y="495689"/>
        <a:ext cx="5888248" cy="1795915"/>
      </dsp:txXfrm>
    </dsp:sp>
    <dsp:sp modelId="{492D7E0E-D2CD-42B9-B3F5-A350F122FEE0}">
      <dsp:nvSpPr>
        <dsp:cNvPr id="0" name=""/>
        <dsp:cNvSpPr/>
      </dsp:nvSpPr>
      <dsp:spPr>
        <a:xfrm>
          <a:off x="718" y="3027636"/>
          <a:ext cx="5888248" cy="179591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100000"/>
            </a:lnSpc>
            <a:spcBef>
              <a:spcPct val="0"/>
            </a:spcBef>
            <a:spcAft>
              <a:spcPct val="35000"/>
            </a:spcAft>
          </a:pPr>
          <a:r>
            <a:rPr lang="en-US" sz="2600" kern="1200"/>
            <a:t>Conflict When two or more incompatible</a:t>
          </a:r>
          <a:br>
            <a:rPr lang="en-US" sz="2600" kern="1200"/>
          </a:br>
          <a:r>
            <a:rPr lang="en-US" sz="2600" kern="1200"/>
            <a:t>motivations or behavioral impulses compete for</a:t>
          </a:r>
          <a:br>
            <a:rPr lang="en-US" sz="2600" kern="1200"/>
          </a:br>
          <a:r>
            <a:rPr lang="en-US" sz="2600" kern="1200"/>
            <a:t>expression.</a:t>
          </a:r>
        </a:p>
      </dsp:txBody>
      <dsp:txXfrm>
        <a:off x="718" y="3027636"/>
        <a:ext cx="5888248" cy="179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7B3FE1-FFA3-453B-A7A4-EF0F575BFD37}">
      <dsp:nvSpPr>
        <dsp:cNvPr id="0" name=""/>
        <dsp:cNvSpPr/>
      </dsp:nvSpPr>
      <dsp:spPr>
        <a:xfrm>
          <a:off x="0" y="186600"/>
          <a:ext cx="5889686" cy="10296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l" defTabSz="1955800">
            <a:lnSpc>
              <a:spcPct val="90000"/>
            </a:lnSpc>
            <a:spcBef>
              <a:spcPct val="0"/>
            </a:spcBef>
            <a:spcAft>
              <a:spcPct val="35000"/>
            </a:spcAft>
          </a:pPr>
          <a:r>
            <a:rPr lang="en-US" sz="4400" kern="1200"/>
            <a:t>Approach- Approach</a:t>
          </a:r>
        </a:p>
      </dsp:txBody>
      <dsp:txXfrm>
        <a:off x="50261" y="236861"/>
        <a:ext cx="5789164" cy="929078"/>
      </dsp:txXfrm>
    </dsp:sp>
    <dsp:sp modelId="{CD3F118A-3DB5-46DF-A3C0-23266062D102}">
      <dsp:nvSpPr>
        <dsp:cNvPr id="0" name=""/>
        <dsp:cNvSpPr/>
      </dsp:nvSpPr>
      <dsp:spPr>
        <a:xfrm>
          <a:off x="0" y="1216200"/>
          <a:ext cx="5889686" cy="3916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98" tIns="55880" rIns="312928" bIns="55880" numCol="1" spcCol="1270" anchor="t" anchorCtr="0">
          <a:noAutofit/>
        </a:bodyPr>
        <a:lstStyle/>
        <a:p>
          <a:pPr marL="285750" lvl="1" indent="-285750" algn="l" defTabSz="1511300">
            <a:lnSpc>
              <a:spcPct val="90000"/>
            </a:lnSpc>
            <a:spcBef>
              <a:spcPct val="0"/>
            </a:spcBef>
            <a:spcAft>
              <a:spcPct val="20000"/>
            </a:spcAft>
            <a:buChar char="••"/>
          </a:pPr>
          <a:r>
            <a:rPr lang="en-US" sz="3400" kern="1200"/>
            <a:t>The least stressful type.</a:t>
          </a:r>
        </a:p>
        <a:p>
          <a:pPr marL="285750" lvl="1" indent="-285750" algn="l" defTabSz="1511300">
            <a:lnSpc>
              <a:spcPct val="90000"/>
            </a:lnSpc>
            <a:spcBef>
              <a:spcPct val="0"/>
            </a:spcBef>
            <a:spcAft>
              <a:spcPct val="20000"/>
            </a:spcAft>
            <a:buChar char="••"/>
          </a:pPr>
          <a:r>
            <a:rPr lang="en-US" sz="3400" kern="1200"/>
            <a:t>Being torn between two equally appealing choices</a:t>
          </a:r>
          <a:br>
            <a:rPr lang="en-US" sz="3400" kern="1200"/>
          </a:br>
          <a:r>
            <a:rPr lang="en-US" sz="3400" kern="1200"/>
            <a:t>that causes conflict.</a:t>
          </a:r>
        </a:p>
        <a:p>
          <a:pPr marL="285750" lvl="1" indent="-285750" algn="l" defTabSz="1511300">
            <a:lnSpc>
              <a:spcPct val="90000"/>
            </a:lnSpc>
            <a:spcBef>
              <a:spcPct val="0"/>
            </a:spcBef>
            <a:spcAft>
              <a:spcPct val="20000"/>
            </a:spcAft>
            <a:buChar char="••"/>
          </a:pPr>
          <a:r>
            <a:rPr lang="en-US" sz="3400" kern="1200"/>
            <a:t>For example Choosing between two colleges that</a:t>
          </a:r>
          <a:br>
            <a:rPr lang="en-US" sz="3400" kern="1200"/>
          </a:br>
          <a:r>
            <a:rPr lang="en-US" sz="3400" kern="1200"/>
            <a:t>both offer you a scholarship.</a:t>
          </a:r>
        </a:p>
      </dsp:txBody>
      <dsp:txXfrm>
        <a:off x="0" y="1216200"/>
        <a:ext cx="5889686" cy="3916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B03E3-7A04-4CD0-A266-DAB45BCBEE70}">
      <dsp:nvSpPr>
        <dsp:cNvPr id="0" name=""/>
        <dsp:cNvSpPr/>
      </dsp:nvSpPr>
      <dsp:spPr>
        <a:xfrm>
          <a:off x="0" y="363269"/>
          <a:ext cx="5889686" cy="19305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lvl="0" algn="l" defTabSz="2222500">
            <a:lnSpc>
              <a:spcPct val="90000"/>
            </a:lnSpc>
            <a:spcBef>
              <a:spcPct val="0"/>
            </a:spcBef>
            <a:spcAft>
              <a:spcPct val="35000"/>
            </a:spcAft>
          </a:pPr>
          <a:r>
            <a:rPr lang="en-US" sz="5000" kern="1200" dirty="0"/>
            <a:t>Avoidance-Avoidance Conflict</a:t>
          </a:r>
        </a:p>
      </dsp:txBody>
      <dsp:txXfrm>
        <a:off x="94239" y="457508"/>
        <a:ext cx="5701208" cy="1742022"/>
      </dsp:txXfrm>
    </dsp:sp>
    <dsp:sp modelId="{12CAAE4D-ABB7-4706-BF8B-CB0712DF90E1}">
      <dsp:nvSpPr>
        <dsp:cNvPr id="0" name=""/>
        <dsp:cNvSpPr/>
      </dsp:nvSpPr>
      <dsp:spPr>
        <a:xfrm>
          <a:off x="0" y="2293769"/>
          <a:ext cx="5889686" cy="294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98" tIns="63500" rIns="355600" bIns="63500" numCol="1" spcCol="1270" anchor="t" anchorCtr="0">
          <a:noAutofit/>
        </a:bodyPr>
        <a:lstStyle/>
        <a:p>
          <a:pPr marL="285750" lvl="1" indent="-285750" algn="l" defTabSz="1733550">
            <a:lnSpc>
              <a:spcPct val="90000"/>
            </a:lnSpc>
            <a:spcBef>
              <a:spcPct val="0"/>
            </a:spcBef>
            <a:spcAft>
              <a:spcPct val="20000"/>
            </a:spcAft>
            <a:buChar char="••"/>
          </a:pPr>
          <a:r>
            <a:rPr lang="en-US" sz="3900" kern="1200"/>
            <a:t>Forced to choose between two negative</a:t>
          </a:r>
          <a:br>
            <a:rPr lang="en-US" sz="3900" kern="1200"/>
          </a:br>
          <a:r>
            <a:rPr lang="en-US" sz="3900" kern="1200"/>
            <a:t>alternatives.</a:t>
          </a:r>
        </a:p>
        <a:p>
          <a:pPr marL="285750" lvl="1" indent="-285750" algn="l" defTabSz="1733550">
            <a:lnSpc>
              <a:spcPct val="90000"/>
            </a:lnSpc>
            <a:spcBef>
              <a:spcPct val="0"/>
            </a:spcBef>
            <a:spcAft>
              <a:spcPct val="20000"/>
            </a:spcAft>
            <a:buChar char="••"/>
          </a:pPr>
          <a:r>
            <a:rPr lang="en-US" sz="3900" kern="1200"/>
            <a:t>The lesser of two evils.</a:t>
          </a:r>
        </a:p>
        <a:p>
          <a:pPr marL="285750" lvl="1" indent="-285750" algn="l" defTabSz="1733550">
            <a:lnSpc>
              <a:spcPct val="90000"/>
            </a:lnSpc>
            <a:spcBef>
              <a:spcPct val="0"/>
            </a:spcBef>
            <a:spcAft>
              <a:spcPct val="20000"/>
            </a:spcAft>
            <a:buChar char="••"/>
          </a:pPr>
          <a:r>
            <a:rPr lang="en-US" sz="3900" kern="1200"/>
            <a:t>Pain vs. surgery</a:t>
          </a:r>
        </a:p>
      </dsp:txBody>
      <dsp:txXfrm>
        <a:off x="0" y="2293769"/>
        <a:ext cx="5889686" cy="2949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B65B7E-7BA0-46C0-B022-C64973576D5C}">
      <dsp:nvSpPr>
        <dsp:cNvPr id="0" name=""/>
        <dsp:cNvSpPr/>
      </dsp:nvSpPr>
      <dsp:spPr>
        <a:xfrm>
          <a:off x="0" y="68880"/>
          <a:ext cx="5889686" cy="14285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a:t>Approach-Avoidance Conflict</a:t>
          </a:r>
        </a:p>
      </dsp:txBody>
      <dsp:txXfrm>
        <a:off x="69737" y="138617"/>
        <a:ext cx="5750212" cy="1289096"/>
      </dsp:txXfrm>
    </dsp:sp>
    <dsp:sp modelId="{1C781F33-C205-41D3-B972-7CB85F5E9896}">
      <dsp:nvSpPr>
        <dsp:cNvPr id="0" name=""/>
        <dsp:cNvSpPr/>
      </dsp:nvSpPr>
      <dsp:spPr>
        <a:xfrm>
          <a:off x="0" y="1497450"/>
          <a:ext cx="5889686" cy="3752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998"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US" sz="2900" kern="1200"/>
            <a:t>A choice must be made about whether to pursue a</a:t>
          </a:r>
          <a:br>
            <a:rPr lang="en-US" sz="2900" kern="1200"/>
          </a:br>
          <a:r>
            <a:rPr lang="en-US" sz="2900" kern="1200"/>
            <a:t>single goal that has both attractive and</a:t>
          </a:r>
          <a:br>
            <a:rPr lang="en-US" sz="2900" kern="1200"/>
          </a:br>
          <a:r>
            <a:rPr lang="en-US" sz="2900" kern="1200"/>
            <a:t>unattractive aspects.</a:t>
          </a:r>
        </a:p>
        <a:p>
          <a:pPr marL="285750" lvl="1" indent="-285750" algn="l" defTabSz="1289050">
            <a:lnSpc>
              <a:spcPct val="90000"/>
            </a:lnSpc>
            <a:spcBef>
              <a:spcPct val="0"/>
            </a:spcBef>
            <a:spcAft>
              <a:spcPct val="20000"/>
            </a:spcAft>
            <a:buChar char="••"/>
          </a:pPr>
          <a:r>
            <a:rPr lang="en-US" sz="2900" kern="1200"/>
            <a:t>If you get a great new job but the commute is</a:t>
          </a:r>
          <a:br>
            <a:rPr lang="en-US" sz="2900" kern="1200"/>
          </a:br>
          <a:r>
            <a:rPr lang="en-US" sz="2900" kern="1200"/>
            <a:t>very long or you have to move.</a:t>
          </a:r>
        </a:p>
        <a:p>
          <a:pPr marL="285750" lvl="1" indent="-285750" algn="l" defTabSz="1289050">
            <a:lnSpc>
              <a:spcPct val="90000"/>
            </a:lnSpc>
            <a:spcBef>
              <a:spcPct val="0"/>
            </a:spcBef>
            <a:spcAft>
              <a:spcPct val="20000"/>
            </a:spcAft>
            <a:buChar char="••"/>
          </a:pPr>
          <a:r>
            <a:rPr lang="en-US" sz="2900" kern="1200"/>
            <a:t>Often produces indecision</a:t>
          </a:r>
        </a:p>
      </dsp:txBody>
      <dsp:txXfrm>
        <a:off x="0" y="1497450"/>
        <a:ext cx="5889686" cy="3752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D6515C-6D95-4F13-B530-346CCFD8C443}">
      <dsp:nvSpPr>
        <dsp:cNvPr id="0" name=""/>
        <dsp:cNvSpPr/>
      </dsp:nvSpPr>
      <dsp:spPr>
        <a:xfrm>
          <a:off x="421490" y="1271"/>
          <a:ext cx="2120379" cy="127222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Diabetes</a:t>
          </a:r>
        </a:p>
      </dsp:txBody>
      <dsp:txXfrm>
        <a:off x="421490" y="1271"/>
        <a:ext cx="2120379" cy="1272227"/>
      </dsp:txXfrm>
    </dsp:sp>
    <dsp:sp modelId="{FB9524A3-96D5-447E-BA36-A57ADE791EFC}">
      <dsp:nvSpPr>
        <dsp:cNvPr id="0" name=""/>
        <dsp:cNvSpPr/>
      </dsp:nvSpPr>
      <dsp:spPr>
        <a:xfrm>
          <a:off x="2753907" y="1271"/>
          <a:ext cx="2120379" cy="127222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Hair loss</a:t>
          </a:r>
        </a:p>
      </dsp:txBody>
      <dsp:txXfrm>
        <a:off x="2753907" y="1271"/>
        <a:ext cx="2120379" cy="1272227"/>
      </dsp:txXfrm>
    </dsp:sp>
    <dsp:sp modelId="{4F8E1594-6440-456D-A811-336C1993F270}">
      <dsp:nvSpPr>
        <dsp:cNvPr id="0" name=""/>
        <dsp:cNvSpPr/>
      </dsp:nvSpPr>
      <dsp:spPr>
        <a:xfrm>
          <a:off x="421490" y="1485537"/>
          <a:ext cx="2120379" cy="127222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Heart disease</a:t>
          </a:r>
        </a:p>
      </dsp:txBody>
      <dsp:txXfrm>
        <a:off x="421490" y="1485537"/>
        <a:ext cx="2120379" cy="1272227"/>
      </dsp:txXfrm>
    </dsp:sp>
    <dsp:sp modelId="{A7248FA1-347D-4902-BF3A-74583FD3154B}">
      <dsp:nvSpPr>
        <dsp:cNvPr id="0" name=""/>
        <dsp:cNvSpPr/>
      </dsp:nvSpPr>
      <dsp:spPr>
        <a:xfrm>
          <a:off x="2753907" y="1485537"/>
          <a:ext cx="2120379" cy="1272227"/>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Hyperthyroidism</a:t>
          </a:r>
        </a:p>
      </dsp:txBody>
      <dsp:txXfrm>
        <a:off x="2753907" y="1485537"/>
        <a:ext cx="2120379" cy="1272227"/>
      </dsp:txXfrm>
    </dsp:sp>
    <dsp:sp modelId="{ECB253FF-995B-4477-8186-9737E2857025}">
      <dsp:nvSpPr>
        <dsp:cNvPr id="0" name=""/>
        <dsp:cNvSpPr/>
      </dsp:nvSpPr>
      <dsp:spPr>
        <a:xfrm>
          <a:off x="421490" y="2969802"/>
          <a:ext cx="2120379" cy="127222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Obesity</a:t>
          </a:r>
        </a:p>
      </dsp:txBody>
      <dsp:txXfrm>
        <a:off x="421490" y="2969802"/>
        <a:ext cx="2120379" cy="1272227"/>
      </dsp:txXfrm>
    </dsp:sp>
    <dsp:sp modelId="{F7DB43AF-93F0-4F53-842C-CCF634BDFBBC}">
      <dsp:nvSpPr>
        <dsp:cNvPr id="0" name=""/>
        <dsp:cNvSpPr/>
      </dsp:nvSpPr>
      <dsp:spPr>
        <a:xfrm>
          <a:off x="2753907" y="2969802"/>
          <a:ext cx="2120379" cy="1272227"/>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Sexual dysfunction</a:t>
          </a:r>
        </a:p>
      </dsp:txBody>
      <dsp:txXfrm>
        <a:off x="2753907" y="2969802"/>
        <a:ext cx="2120379" cy="1272227"/>
      </dsp:txXfrm>
    </dsp:sp>
    <dsp:sp modelId="{2096EBA6-23F3-4A06-AF44-54ED80DCAA63}">
      <dsp:nvSpPr>
        <dsp:cNvPr id="0" name=""/>
        <dsp:cNvSpPr/>
      </dsp:nvSpPr>
      <dsp:spPr>
        <a:xfrm>
          <a:off x="421490" y="4454068"/>
          <a:ext cx="2120379" cy="1272227"/>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Tooth and gum disease</a:t>
          </a:r>
        </a:p>
      </dsp:txBody>
      <dsp:txXfrm>
        <a:off x="421490" y="4454068"/>
        <a:ext cx="2120379" cy="1272227"/>
      </dsp:txXfrm>
    </dsp:sp>
    <dsp:sp modelId="{6C7CD202-D303-406E-8AA2-CBCA18A8C23B}">
      <dsp:nvSpPr>
        <dsp:cNvPr id="0" name=""/>
        <dsp:cNvSpPr/>
      </dsp:nvSpPr>
      <dsp:spPr>
        <a:xfrm>
          <a:off x="2753907" y="4454068"/>
          <a:ext cx="2120379" cy="127222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a:t>Ulcers</a:t>
          </a:r>
        </a:p>
      </dsp:txBody>
      <dsp:txXfrm>
        <a:off x="2753907" y="4454068"/>
        <a:ext cx="2120379" cy="12722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18356-7FDA-4E41-8851-8335AA9D2327}">
      <dsp:nvSpPr>
        <dsp:cNvPr id="0" name=""/>
        <dsp:cNvSpPr/>
      </dsp:nvSpPr>
      <dsp:spPr>
        <a:xfrm>
          <a:off x="0" y="67620"/>
          <a:ext cx="5889686" cy="585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I AM STRESSED OUT</a:t>
          </a:r>
        </a:p>
      </dsp:txBody>
      <dsp:txXfrm>
        <a:off x="28557" y="96177"/>
        <a:ext cx="5832572" cy="527886"/>
      </dsp:txXfrm>
    </dsp:sp>
    <dsp:sp modelId="{44C85703-1374-4F5F-B6C1-AB442D1FE289}">
      <dsp:nvSpPr>
        <dsp:cNvPr id="0" name=""/>
        <dsp:cNvSpPr/>
      </dsp:nvSpPr>
      <dsp:spPr>
        <a:xfrm>
          <a:off x="0" y="724620"/>
          <a:ext cx="5889686" cy="585000"/>
        </a:xfrm>
        <a:prstGeom prst="roundRect">
          <a:avLst/>
        </a:prstGeom>
        <a:solidFill>
          <a:schemeClr val="accent2">
            <a:hueOff val="379398"/>
            <a:satOff val="1305"/>
            <a:lumOff val="-25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"DON’T FEAK OUT"</a:t>
          </a:r>
        </a:p>
      </dsp:txBody>
      <dsp:txXfrm>
        <a:off x="28557" y="753177"/>
        <a:ext cx="5832572" cy="527886"/>
      </dsp:txXfrm>
    </dsp:sp>
    <dsp:sp modelId="{7688C86D-71F3-4D6C-9EA0-244BFCF757F0}">
      <dsp:nvSpPr>
        <dsp:cNvPr id="0" name=""/>
        <dsp:cNvSpPr/>
      </dsp:nvSpPr>
      <dsp:spPr>
        <a:xfrm>
          <a:off x="0" y="1381620"/>
          <a:ext cx="5889686" cy="585000"/>
        </a:xfrm>
        <a:prstGeom prst="roundRect">
          <a:avLst/>
        </a:prstGeom>
        <a:solidFill>
          <a:schemeClr val="accent2">
            <a:hueOff val="758796"/>
            <a:satOff val="2610"/>
            <a:lumOff val="-50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I AM UNDER A LOT OF PRESSURE</a:t>
          </a:r>
        </a:p>
      </dsp:txBody>
      <dsp:txXfrm>
        <a:off x="28557" y="1410177"/>
        <a:ext cx="5832572" cy="527886"/>
      </dsp:txXfrm>
    </dsp:sp>
    <dsp:sp modelId="{7B394D2F-53D1-4259-89EE-09D39C03055D}">
      <dsp:nvSpPr>
        <dsp:cNvPr id="0" name=""/>
        <dsp:cNvSpPr/>
      </dsp:nvSpPr>
      <dsp:spPr>
        <a:xfrm>
          <a:off x="0" y="2038620"/>
          <a:ext cx="5889686" cy="585000"/>
        </a:xfrm>
        <a:prstGeom prst="roundRect">
          <a:avLst/>
        </a:prstGeom>
        <a:solidFill>
          <a:schemeClr val="accent2">
            <a:hueOff val="1138193"/>
            <a:satOff val="3915"/>
            <a:lumOff val="-75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I HAVE A LOT OF DEADLINES</a:t>
          </a:r>
        </a:p>
      </dsp:txBody>
      <dsp:txXfrm>
        <a:off x="28557" y="2067177"/>
        <a:ext cx="5832572" cy="527886"/>
      </dsp:txXfrm>
    </dsp:sp>
    <dsp:sp modelId="{9C6FCA87-7AE5-41C6-A9FE-FFB57CFCD01C}">
      <dsp:nvSpPr>
        <dsp:cNvPr id="0" name=""/>
        <dsp:cNvSpPr/>
      </dsp:nvSpPr>
      <dsp:spPr>
        <a:xfrm>
          <a:off x="0" y="2695620"/>
          <a:ext cx="5889686" cy="585000"/>
        </a:xfrm>
        <a:prstGeom prst="roundRect">
          <a:avLst/>
        </a:prstGeom>
        <a:solidFill>
          <a:schemeClr val="accent2">
            <a:hueOff val="1517591"/>
            <a:satOff val="5220"/>
            <a:lumOff val="-100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MY PALMS ARE SWEATING</a:t>
          </a:r>
        </a:p>
      </dsp:txBody>
      <dsp:txXfrm>
        <a:off x="28557" y="2724177"/>
        <a:ext cx="5832572" cy="527886"/>
      </dsp:txXfrm>
    </dsp:sp>
    <dsp:sp modelId="{FE2A40B7-E77B-42FB-845D-FBD8C54FFAAC}">
      <dsp:nvSpPr>
        <dsp:cNvPr id="0" name=""/>
        <dsp:cNvSpPr/>
      </dsp:nvSpPr>
      <dsp:spPr>
        <a:xfrm>
          <a:off x="0" y="3352620"/>
          <a:ext cx="5889686" cy="585000"/>
        </a:xfrm>
        <a:prstGeom prst="roundRect">
          <a:avLst/>
        </a:prstGeom>
        <a:solidFill>
          <a:schemeClr val="accent2">
            <a:hueOff val="1896989"/>
            <a:satOff val="6525"/>
            <a:lumOff val="-12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I AM FEELING STRESSED</a:t>
          </a:r>
        </a:p>
      </dsp:txBody>
      <dsp:txXfrm>
        <a:off x="28557" y="3381177"/>
        <a:ext cx="5832572" cy="527886"/>
      </dsp:txXfrm>
    </dsp:sp>
    <dsp:sp modelId="{D3B484D5-BB71-4B4F-98B9-A14429E22FCB}">
      <dsp:nvSpPr>
        <dsp:cNvPr id="0" name=""/>
        <dsp:cNvSpPr/>
      </dsp:nvSpPr>
      <dsp:spPr>
        <a:xfrm>
          <a:off x="0" y="4009620"/>
          <a:ext cx="5889686" cy="585000"/>
        </a:xfrm>
        <a:prstGeom prst="roundRect">
          <a:avLst/>
        </a:prstGeom>
        <a:solidFill>
          <a:schemeClr val="accent2">
            <a:hueOff val="2276387"/>
            <a:satOff val="7830"/>
            <a:lumOff val="-151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MY HEART IS RACING</a:t>
          </a:r>
        </a:p>
      </dsp:txBody>
      <dsp:txXfrm>
        <a:off x="28557" y="4038177"/>
        <a:ext cx="5832572" cy="527886"/>
      </dsp:txXfrm>
    </dsp:sp>
    <dsp:sp modelId="{DD5569C7-722E-41FF-A08B-24CF5AA5D1EC}">
      <dsp:nvSpPr>
        <dsp:cNvPr id="0" name=""/>
        <dsp:cNvSpPr/>
      </dsp:nvSpPr>
      <dsp:spPr>
        <a:xfrm>
          <a:off x="0" y="4666620"/>
          <a:ext cx="5889686" cy="585000"/>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DON’T STRESS  ME.......</a:t>
          </a:r>
        </a:p>
      </dsp:txBody>
      <dsp:txXfrm>
        <a:off x="28557" y="4695177"/>
        <a:ext cx="5832572" cy="52788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18FA9B-3E06-41AF-BDF7-6710797097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9B942-99CF-4AC4-9F77-E625D2C71C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5/29/2023</a:t>
            </a:fld>
            <a:endParaRPr lang="en-US"/>
          </a:p>
        </p:txBody>
      </p:sp>
      <p:sp>
        <p:nvSpPr>
          <p:cNvPr id="4" name="Footer Placeholder 3">
            <a:extLst>
              <a:ext uri="{FF2B5EF4-FFF2-40B4-BE49-F238E27FC236}">
                <a16:creationId xmlns:a16="http://schemas.microsoft.com/office/drawing/2014/main" id="{3CAD4C1D-64AA-4DA1-8A75-FCF5ECA4501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86DA9-2A38-4F39-B33B-4F7B5E4444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632321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extLst>
      <p:ext uri="{BB962C8B-B14F-4D97-AF65-F5344CB8AC3E}">
        <p14:creationId xmlns:p14="http://schemas.microsoft.com/office/powerpoint/2010/main" val="2566295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noProof="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rIns="45720"/>
          <a:lstStyle/>
          <a:p>
            <a:fld id="{600CBFCC-E1FF-473E-BF42-70E7405CF173}" type="slidenum">
              <a:rPr lang="en-US" noProof="0" smtClean="0"/>
              <a:t>‹#›</a:t>
            </a:fld>
            <a:endParaRPr lang="en-US" noProof="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hasCustomPrompt="1"/>
          </p:nvPr>
        </p:nvSpPr>
        <p:spPr>
          <a:xfrm>
            <a:off x="2608751" y="970410"/>
            <a:ext cx="6466903" cy="5079534"/>
          </a:xfrm>
        </p:spPr>
        <p:txBody>
          <a:bodyPr vert="eaVert"/>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hasCustomPrompt="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666635" y="2851331"/>
            <a:ext cx="3899798" cy="307143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600CBFCC-E1FF-473E-BF42-70E7405CF173}" type="slidenum">
              <a:rPr lang="en-US" noProof="0" smtClean="0"/>
              <a:t>‹#›</a:t>
            </a:fld>
            <a:endParaRPr lang="en-US" noProof="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hasCustomPrompt="1"/>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en-US" noProof="0" smtClean="0"/>
              <a:t>5/29/2023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600CBFCC-E1FF-473E-BF42-70E7405CF173}" type="slidenum">
              <a:rPr lang="en-US" noProof="0" smtClean="0"/>
              <a:t>‹#›</a:t>
            </a:fld>
            <a:endParaRPr lang="en-US" noProof="0"/>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29.05.2023</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5131" y="880601"/>
            <a:ext cx="5887974" cy="1334024"/>
          </a:xfrm>
        </p:spPr>
        <p:txBody>
          <a:bodyPr>
            <a:normAutofit fontScale="90000"/>
          </a:bodyPr>
          <a:lstStyle/>
          <a:p>
            <a:r>
              <a:rPr lang="en-US" b="1" dirty="0" smtClean="0"/>
              <a:t>Introduction to Psychology</a:t>
            </a:r>
            <a:endParaRPr lang="en-US" b="1" dirty="0"/>
          </a:p>
        </p:txBody>
      </p:sp>
      <p:sp>
        <p:nvSpPr>
          <p:cNvPr id="3" name="Subtitle 2"/>
          <p:cNvSpPr>
            <a:spLocks noGrp="1"/>
          </p:cNvSpPr>
          <p:nvPr>
            <p:ph type="subTitle" idx="1"/>
          </p:nvPr>
        </p:nvSpPr>
        <p:spPr>
          <a:xfrm>
            <a:off x="2310582" y="3181350"/>
            <a:ext cx="6272979" cy="2228850"/>
          </a:xfrm>
        </p:spPr>
        <p:txBody>
          <a:bodyPr>
            <a:normAutofit fontScale="92500" lnSpcReduction="20000"/>
          </a:bodyPr>
          <a:lstStyle/>
          <a:p>
            <a:endParaRPr lang="en-US" sz="1500" dirty="0"/>
          </a:p>
          <a:p>
            <a:r>
              <a:rPr lang="en-US" sz="1700" dirty="0"/>
              <a:t>Delivered by</a:t>
            </a:r>
          </a:p>
          <a:p>
            <a:r>
              <a:rPr lang="en-US" sz="1700" b="1" dirty="0">
                <a:latin typeface="Times New Roman" panose="02020603050405020304" pitchFamily="18" charset="0"/>
                <a:cs typeface="Times New Roman" panose="02020603050405020304" pitchFamily="18" charset="0"/>
              </a:rPr>
              <a:t>Amna Nisar </a:t>
            </a:r>
          </a:p>
          <a:p>
            <a:r>
              <a:rPr lang="en-US" sz="1700" dirty="0"/>
              <a:t>Clinical Psychologist </a:t>
            </a:r>
          </a:p>
          <a:p>
            <a:r>
              <a:rPr lang="en-US" sz="1700" dirty="0"/>
              <a:t>Speech and language Pathologist </a:t>
            </a:r>
          </a:p>
          <a:p>
            <a:endParaRPr lang="en-US" dirty="0"/>
          </a:p>
        </p:txBody>
      </p:sp>
    </p:spTree>
    <p:extLst>
      <p:ext uri="{BB962C8B-B14F-4D97-AF65-F5344CB8AC3E}">
        <p14:creationId xmlns:p14="http://schemas.microsoft.com/office/powerpoint/2010/main" val="1772267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4. Behavioral Stress Responses - changes in how people look, act, or talk – facial expressions, perspiration, shaky voice, muscle spasms, jumpiness, disheveled appearance </a:t>
            </a:r>
          </a:p>
          <a:p>
            <a:r>
              <a:rPr lang="en-US" dirty="0"/>
              <a:t>5. Burnout (dysfunctional, apathetic, impulsive, and mistake - prone) &amp; Posttraumatic Stress Disorder/PSTD (anxiety, irritability, poor concentration, sexual problems, flashbacks, paranoia, </a:t>
            </a:r>
            <a:r>
              <a:rPr lang="en-US" dirty="0" smtClean="0"/>
              <a:t>hyper </a:t>
            </a:r>
            <a:r>
              <a:rPr lang="en-US" dirty="0" err="1" smtClean="0"/>
              <a:t>viligence</a:t>
            </a:r>
            <a:r>
              <a:rPr lang="en-US" dirty="0"/>
              <a:t>, psychomotor agitation, and blunted affect) linked to poor psychological adaptation to stressor</a:t>
            </a:r>
          </a:p>
          <a:p>
            <a:endParaRPr lang="en-US" dirty="0"/>
          </a:p>
          <a:p>
            <a:endParaRPr lang="en-US" dirty="0"/>
          </a:p>
        </p:txBody>
      </p:sp>
    </p:spTree>
    <p:extLst>
      <p:ext uri="{BB962C8B-B14F-4D97-AF65-F5344CB8AC3E}">
        <p14:creationId xmlns:p14="http://schemas.microsoft.com/office/powerpoint/2010/main" val="389765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B5E326A3-EB92-4BDA-9F77-45197E0CBE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1">
            <a:extLst>
              <a:ext uri="{FF2B5EF4-FFF2-40B4-BE49-F238E27FC236}">
                <a16:creationId xmlns:a16="http://schemas.microsoft.com/office/drawing/2014/main" id="{B4E7D395-0531-4A17-A276-FDA3EB7792E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23">
            <a:extLst>
              <a:ext uri="{FF2B5EF4-FFF2-40B4-BE49-F238E27FC236}">
                <a16:creationId xmlns:a16="http://schemas.microsoft.com/office/drawing/2014/main" id="{CAC996C7-7B84-4645-9AA1-6EA85EAB47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5">
            <a:extLst>
              <a:ext uri="{FF2B5EF4-FFF2-40B4-BE49-F238E27FC236}">
                <a16:creationId xmlns:a16="http://schemas.microsoft.com/office/drawing/2014/main" id="{32DC315B-5680-47D9-B827-34D012FB14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BA383C51-6629-466C-BC78-074A5251C0EA}"/>
              </a:ext>
            </a:extLst>
          </p:cNvPr>
          <p:cNvGraphicFramePr>
            <a:graphicFrameLocks noGrp="1"/>
          </p:cNvGraphicFramePr>
          <p:nvPr>
            <p:ph idx="1"/>
            <p:extLst>
              <p:ext uri="{D42A27DB-BD31-4B8C-83A1-F6EECF244321}">
                <p14:modId xmlns:p14="http://schemas.microsoft.com/office/powerpoint/2010/main" val="2542670621"/>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8011203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B07B-898E-4954-96EC-B682EE39004E}"/>
              </a:ext>
            </a:extLst>
          </p:cNvPr>
          <p:cNvSpPr>
            <a:spLocks noGrp="1"/>
          </p:cNvSpPr>
          <p:nvPr>
            <p:ph type="title"/>
          </p:nvPr>
        </p:nvSpPr>
        <p:spPr/>
        <p:txBody>
          <a:bodyPr/>
          <a:lstStyle/>
          <a:p>
            <a:r>
              <a:rPr lang="en-US">
                <a:cs typeface="Arial"/>
              </a:rPr>
              <a:t>CONFLICT AND ITS APPROACHES</a:t>
            </a:r>
            <a:endParaRPr lang="en-US"/>
          </a:p>
        </p:txBody>
      </p:sp>
      <p:sp>
        <p:nvSpPr>
          <p:cNvPr id="3" name="Content Placeholder 2">
            <a:extLst>
              <a:ext uri="{FF2B5EF4-FFF2-40B4-BE49-F238E27FC236}">
                <a16:creationId xmlns:a16="http://schemas.microsoft.com/office/drawing/2014/main" id="{A04F8F9E-F691-4E2B-B68D-141F8570089A}"/>
              </a:ext>
            </a:extLst>
          </p:cNvPr>
          <p:cNvSpPr>
            <a:spLocks noGrp="1"/>
          </p:cNvSpPr>
          <p:nvPr>
            <p:ph idx="1"/>
          </p:nvPr>
        </p:nvSpPr>
        <p:spPr/>
        <p:txBody>
          <a:bodyPr/>
          <a:lstStyle/>
          <a:p>
            <a:pPr marL="344170" indent="-344170"/>
            <a:r>
              <a:rPr lang="en-US" sz="2800">
                <a:ea typeface="+mn-lt"/>
                <a:cs typeface="+mn-lt"/>
              </a:rPr>
              <a:t>There are three types approach-approach,</a:t>
            </a:r>
            <a:br>
              <a:rPr lang="en-US" sz="2800">
                <a:ea typeface="+mn-lt"/>
                <a:cs typeface="+mn-lt"/>
              </a:rPr>
            </a:br>
            <a:r>
              <a:rPr lang="en-US" sz="2800">
                <a:ea typeface="+mn-lt"/>
                <a:cs typeface="+mn-lt"/>
              </a:rPr>
              <a:t>avoidance-avoidance, and approach-avoidance.</a:t>
            </a:r>
            <a:endParaRPr lang="en-US" sz="3200">
              <a:cs typeface="Arial" panose="020B0604020202020204"/>
            </a:endParaRPr>
          </a:p>
          <a:p>
            <a:pPr marL="0" indent="0">
              <a:buNone/>
            </a:pPr>
            <a:r>
              <a:rPr lang="en-US"/>
              <a:t/>
            </a:r>
            <a:br>
              <a:rPr lang="en-US"/>
            </a:br>
            <a:endParaRPr lang="en-US">
              <a:cs typeface="Arial" panose="020B0604020202020204"/>
            </a:endParaRPr>
          </a:p>
        </p:txBody>
      </p:sp>
    </p:spTree>
    <p:extLst>
      <p:ext uri="{BB962C8B-B14F-4D97-AF65-F5344CB8AC3E}">
        <p14:creationId xmlns:p14="http://schemas.microsoft.com/office/powerpoint/2010/main" val="376544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5E326A3-EB92-4BDA-9F77-45197E0CBE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0">
            <a:extLst>
              <a:ext uri="{FF2B5EF4-FFF2-40B4-BE49-F238E27FC236}">
                <a16:creationId xmlns:a16="http://schemas.microsoft.com/office/drawing/2014/main" id="{B4E7D395-0531-4A17-A276-FDA3EB7792E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12">
            <a:extLst>
              <a:ext uri="{FF2B5EF4-FFF2-40B4-BE49-F238E27FC236}">
                <a16:creationId xmlns:a16="http://schemas.microsoft.com/office/drawing/2014/main" id="{CAC996C7-7B84-4645-9AA1-6EA85EAB47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14">
            <a:extLst>
              <a:ext uri="{FF2B5EF4-FFF2-40B4-BE49-F238E27FC236}">
                <a16:creationId xmlns:a16="http://schemas.microsoft.com/office/drawing/2014/main" id="{32DC315B-5680-47D9-B827-34D012FB14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2" name="Content Placeholder 2">
            <a:extLst>
              <a:ext uri="{FF2B5EF4-FFF2-40B4-BE49-F238E27FC236}">
                <a16:creationId xmlns:a16="http://schemas.microsoft.com/office/drawing/2014/main" id="{DF515DDC-6649-4A7F-B45C-AFEA68011B21}"/>
              </a:ext>
            </a:extLst>
          </p:cNvPr>
          <p:cNvGraphicFramePr>
            <a:graphicFrameLocks noGrp="1"/>
          </p:cNvGraphicFramePr>
          <p:nvPr>
            <p:ph idx="1"/>
            <p:extLst>
              <p:ext uri="{D42A27DB-BD31-4B8C-83A1-F6EECF244321}">
                <p14:modId xmlns:p14="http://schemas.microsoft.com/office/powerpoint/2010/main" val="1267372837"/>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610565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2DC315B-5680-47D9-B827-34D012FB14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AF0955C-E53B-45FD-B4D0-BFE2687CDBD5}"/>
              </a:ext>
            </a:extLst>
          </p:cNvPr>
          <p:cNvGraphicFramePr>
            <a:graphicFrameLocks noGrp="1"/>
          </p:cNvGraphicFramePr>
          <p:nvPr>
            <p:ph idx="1"/>
            <p:extLst>
              <p:ext uri="{D42A27DB-BD31-4B8C-83A1-F6EECF244321}">
                <p14:modId xmlns:p14="http://schemas.microsoft.com/office/powerpoint/2010/main" val="3020776068"/>
              </p:ext>
            </p:extLst>
          </p:nvPr>
        </p:nvGraphicFramePr>
        <p:xfrm>
          <a:off x="5507182" y="609987"/>
          <a:ext cx="5889686" cy="5606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595808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5E326A3-EB92-4BDA-9F77-45197E0CBE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B4E7D395-0531-4A17-A276-FDA3EB7792E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4" name="Rectangle 33">
            <a:extLst>
              <a:ext uri="{FF2B5EF4-FFF2-40B4-BE49-F238E27FC236}">
                <a16:creationId xmlns:a16="http://schemas.microsoft.com/office/drawing/2014/main" id="{CAC996C7-7B84-4645-9AA1-6EA85EAB47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32DC315B-5680-47D9-B827-34D012FB14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6" name="Content Placeholder 2">
            <a:extLst>
              <a:ext uri="{FF2B5EF4-FFF2-40B4-BE49-F238E27FC236}">
                <a16:creationId xmlns:a16="http://schemas.microsoft.com/office/drawing/2014/main" id="{99D79399-6A09-4BB8-837E-4FA3C6D3BED7}"/>
              </a:ext>
            </a:extLst>
          </p:cNvPr>
          <p:cNvGraphicFramePr>
            <a:graphicFrameLocks noGrp="1"/>
          </p:cNvGraphicFramePr>
          <p:nvPr>
            <p:ph idx="1"/>
            <p:extLst>
              <p:ext uri="{D42A27DB-BD31-4B8C-83A1-F6EECF244321}">
                <p14:modId xmlns:p14="http://schemas.microsoft.com/office/powerpoint/2010/main" val="656883944"/>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546420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36FA072-D541-4EE8-9DC6-513AAB2B9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BD4AA0B-889E-42F1-8C61-06B59098806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27A27B9E-2573-4972-8BC6-6FC372B9F6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684A4E-2FEB-456B-BFC9-4FEA3CCD56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A2DE9-9E96-4697-9AF9-9B6D1FE1C41A}"/>
              </a:ext>
            </a:extLst>
          </p:cNvPr>
          <p:cNvSpPr>
            <a:spLocks noGrp="1"/>
          </p:cNvSpPr>
          <p:nvPr>
            <p:ph type="title"/>
          </p:nvPr>
        </p:nvSpPr>
        <p:spPr>
          <a:xfrm>
            <a:off x="1808936" y="2811270"/>
            <a:ext cx="3473753" cy="1770045"/>
          </a:xfrm>
        </p:spPr>
        <p:txBody>
          <a:bodyPr>
            <a:normAutofit/>
          </a:bodyPr>
          <a:lstStyle/>
          <a:p>
            <a:pPr algn="l"/>
            <a:r>
              <a:rPr lang="en-US">
                <a:cs typeface="Arial"/>
              </a:rPr>
              <a:t>STRESS AND HEALTH</a:t>
            </a:r>
          </a:p>
        </p:txBody>
      </p:sp>
      <p:graphicFrame>
        <p:nvGraphicFramePr>
          <p:cNvPr id="5" name="Content Placeholder 2">
            <a:extLst>
              <a:ext uri="{FF2B5EF4-FFF2-40B4-BE49-F238E27FC236}">
                <a16:creationId xmlns:a16="http://schemas.microsoft.com/office/drawing/2014/main" id="{0D37A6A1-42A0-45F7-BF16-0A9DA05B7BF0}"/>
              </a:ext>
            </a:extLst>
          </p:cNvPr>
          <p:cNvGraphicFramePr>
            <a:graphicFrameLocks noGrp="1"/>
          </p:cNvGraphicFramePr>
          <p:nvPr>
            <p:ph idx="1"/>
            <p:extLst>
              <p:ext uri="{D42A27DB-BD31-4B8C-83A1-F6EECF244321}">
                <p14:modId xmlns:p14="http://schemas.microsoft.com/office/powerpoint/2010/main" val="120986636"/>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01224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3" name="Rectangle 43">
            <a:extLst>
              <a:ext uri="{FF2B5EF4-FFF2-40B4-BE49-F238E27FC236}">
                <a16:creationId xmlns:a16="http://schemas.microsoft.com/office/drawing/2014/main" id="{8BEDFD2F-1480-498D-9A62-BA55B14A3B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5">
            <a:extLst>
              <a:ext uri="{FF2B5EF4-FFF2-40B4-BE49-F238E27FC236}">
                <a16:creationId xmlns:a16="http://schemas.microsoft.com/office/drawing/2014/main" id="{52D381FB-9400-4C85-9074-8D2C4A88D87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47">
            <a:extLst>
              <a:ext uri="{FF2B5EF4-FFF2-40B4-BE49-F238E27FC236}">
                <a16:creationId xmlns:a16="http://schemas.microsoft.com/office/drawing/2014/main" id="{048C39C2-D375-4197-8882-9EBD58C853C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49">
            <a:extLst>
              <a:ext uri="{FF2B5EF4-FFF2-40B4-BE49-F238E27FC236}">
                <a16:creationId xmlns:a16="http://schemas.microsoft.com/office/drawing/2014/main" id="{C306EEC9-6E83-4555-A9D3-7910ED27BA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1">
            <a:extLst>
              <a:ext uri="{FF2B5EF4-FFF2-40B4-BE49-F238E27FC236}">
                <a16:creationId xmlns:a16="http://schemas.microsoft.com/office/drawing/2014/main" id="{186F7B80-3B04-4C72-BA77-E34EF7FAC9C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3">
            <a:extLst>
              <a:ext uri="{FF2B5EF4-FFF2-40B4-BE49-F238E27FC236}">
                <a16:creationId xmlns:a16="http://schemas.microsoft.com/office/drawing/2014/main" id="{4D1AC6C6-FE68-4B13-BFCF-D0E8B3D8177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DE1C4-60B0-4D06-A21C-D4B119869B4F}"/>
              </a:ext>
            </a:extLst>
          </p:cNvPr>
          <p:cNvSpPr>
            <a:spLocks noGrp="1"/>
          </p:cNvSpPr>
          <p:nvPr>
            <p:ph type="title"/>
          </p:nvPr>
        </p:nvSpPr>
        <p:spPr>
          <a:xfrm>
            <a:off x="1964445" y="808056"/>
            <a:ext cx="2668106" cy="1077229"/>
          </a:xfrm>
        </p:spPr>
        <p:txBody>
          <a:bodyPr>
            <a:normAutofit/>
          </a:bodyPr>
          <a:lstStyle/>
          <a:p>
            <a:pPr algn="l"/>
            <a:r>
              <a:rPr lang="en-US" sz="2200" b="1" cap="all">
                <a:ea typeface="+mj-lt"/>
                <a:cs typeface="+mj-lt"/>
              </a:rPr>
              <a:t>WHERE ARE YOU ON THE STRESS CURVE?</a:t>
            </a:r>
            <a:endParaRPr lang="en-US" sz="2200"/>
          </a:p>
        </p:txBody>
      </p:sp>
      <p:sp>
        <p:nvSpPr>
          <p:cNvPr id="22" name="Content Placeholder 21">
            <a:extLst>
              <a:ext uri="{FF2B5EF4-FFF2-40B4-BE49-F238E27FC236}">
                <a16:creationId xmlns:a16="http://schemas.microsoft.com/office/drawing/2014/main" id="{23C5C459-05A9-4DFA-8304-486B11F95B6E}"/>
              </a:ext>
            </a:extLst>
          </p:cNvPr>
          <p:cNvSpPr>
            <a:spLocks noGrp="1"/>
          </p:cNvSpPr>
          <p:nvPr>
            <p:ph idx="1"/>
          </p:nvPr>
        </p:nvSpPr>
        <p:spPr>
          <a:xfrm>
            <a:off x="1288709" y="2052116"/>
            <a:ext cx="3339952" cy="3997828"/>
          </a:xfrm>
        </p:spPr>
        <p:txBody>
          <a:bodyPr>
            <a:normAutofit/>
          </a:bodyPr>
          <a:lstStyle/>
          <a:p>
            <a:pPr marL="344170" indent="-344170">
              <a:spcBef>
                <a:spcPts val="0"/>
              </a:spcBef>
              <a:spcAft>
                <a:spcPts val="0"/>
              </a:spcAft>
            </a:pPr>
            <a:r>
              <a:rPr lang="en-US" sz="1800">
                <a:ea typeface="+mn-lt"/>
                <a:cs typeface="+mn-lt"/>
              </a:rPr>
              <a:t>Performance increases with stress but only up to a point.</a:t>
            </a:r>
          </a:p>
          <a:p>
            <a:pPr marL="344170" indent="-344170">
              <a:spcBef>
                <a:spcPts val="0"/>
              </a:spcBef>
              <a:spcAft>
                <a:spcPts val="0"/>
              </a:spcAft>
            </a:pPr>
            <a:endParaRPr lang="en-US" sz="1800">
              <a:ea typeface="+mn-lt"/>
              <a:cs typeface="+mn-lt"/>
            </a:endParaRPr>
          </a:p>
          <a:p>
            <a:pPr marL="344170" indent="-344170">
              <a:spcBef>
                <a:spcPts val="0"/>
              </a:spcBef>
              <a:spcAft>
                <a:spcPts val="0"/>
              </a:spcAft>
            </a:pPr>
            <a:endParaRPr lang="en-US" sz="1800">
              <a:ea typeface="+mn-lt"/>
              <a:cs typeface="+mn-lt"/>
            </a:endParaRPr>
          </a:p>
          <a:p>
            <a:pPr marL="344170" indent="-344170">
              <a:spcBef>
                <a:spcPts val="0"/>
              </a:spcBef>
              <a:spcAft>
                <a:spcPts val="0"/>
              </a:spcAft>
            </a:pPr>
            <a:r>
              <a:rPr lang="en-US" sz="1800">
                <a:ea typeface="+mn-lt"/>
                <a:cs typeface="+mn-lt"/>
              </a:rPr>
              <a:t>When the level of stress becomes too high, performance decreases</a:t>
            </a:r>
          </a:p>
          <a:p>
            <a:pPr marL="344170" indent="-344170"/>
            <a:endParaRPr lang="en-US" sz="1600">
              <a:cs typeface="Arial"/>
            </a:endParaRPr>
          </a:p>
        </p:txBody>
      </p:sp>
      <p:sp>
        <p:nvSpPr>
          <p:cNvPr id="55" name="Rectangle 55">
            <a:extLst>
              <a:ext uri="{FF2B5EF4-FFF2-40B4-BE49-F238E27FC236}">
                <a16:creationId xmlns:a16="http://schemas.microsoft.com/office/drawing/2014/main" id="{7E2C0214-1438-4F5F-8BB7-847D7B2B3A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pie chart&#10;&#10;Description automatically generated">
            <a:extLst>
              <a:ext uri="{FF2B5EF4-FFF2-40B4-BE49-F238E27FC236}">
                <a16:creationId xmlns:a16="http://schemas.microsoft.com/office/drawing/2014/main" id="{2A0F6F89-6AD4-4566-BF44-3B45EB3B268F}"/>
              </a:ext>
            </a:extLst>
          </p:cNvPr>
          <p:cNvPicPr>
            <a:picLocks noChangeAspect="1"/>
          </p:cNvPicPr>
          <p:nvPr/>
        </p:nvPicPr>
        <p:blipFill rotWithShape="1">
          <a:blip r:embed="rId5"/>
          <a:srcRect l="589" r="7270" b="-3"/>
          <a:stretch/>
        </p:blipFill>
        <p:spPr>
          <a:xfrm>
            <a:off x="5756053" y="1572246"/>
            <a:ext cx="5303975" cy="3712967"/>
          </a:xfrm>
          <a:prstGeom prst="rect">
            <a:avLst/>
          </a:prstGeom>
          <a:ln w="12700">
            <a:noFill/>
          </a:ln>
        </p:spPr>
      </p:pic>
      <p:sp>
        <p:nvSpPr>
          <p:cNvPr id="58" name="Rectangle 57">
            <a:extLst>
              <a:ext uri="{FF2B5EF4-FFF2-40B4-BE49-F238E27FC236}">
                <a16:creationId xmlns:a16="http://schemas.microsoft.com/office/drawing/2014/main" id="{41CFFB3C-DBCC-498B-B635-CD1FA730DB4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BB289EA-43E0-4FC3-A38C-8168D8F18A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974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E326A3-EB92-4BDA-9F77-45197E0CBE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4E7D395-0531-4A17-A276-FDA3EB7792E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CAC996C7-7B84-4645-9AA1-6EA85EAB47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32DC315B-5680-47D9-B827-34D012FB14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94802E9-E810-4C97-BEDE-1DAA1B45CC99}"/>
              </a:ext>
            </a:extLst>
          </p:cNvPr>
          <p:cNvGraphicFramePr>
            <a:graphicFrameLocks noGrp="1"/>
          </p:cNvGraphicFramePr>
          <p:nvPr>
            <p:ph idx="1"/>
            <p:extLst>
              <p:ext uri="{D42A27DB-BD31-4B8C-83A1-F6EECF244321}">
                <p14:modId xmlns:p14="http://schemas.microsoft.com/office/powerpoint/2010/main" val="1746323649"/>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372722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2FA3880A-8D8F-466C-A4A1-F07BCDD3719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 name="Picture 10">
            <a:extLst>
              <a:ext uri="{FF2B5EF4-FFF2-40B4-BE49-F238E27FC236}">
                <a16:creationId xmlns:a16="http://schemas.microsoft.com/office/drawing/2014/main" id="{3C0A64CB-20A1-4508-B568-284EB04F78E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12">
            <a:extLst>
              <a:ext uri="{FF2B5EF4-FFF2-40B4-BE49-F238E27FC236}">
                <a16:creationId xmlns:a16="http://schemas.microsoft.com/office/drawing/2014/main" id="{8DA14841-53A4-4935-BE65-C8373B8A6D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14">
            <a:extLst>
              <a:ext uri="{FF2B5EF4-FFF2-40B4-BE49-F238E27FC236}">
                <a16:creationId xmlns:a16="http://schemas.microsoft.com/office/drawing/2014/main" id="{9877C2CF-B2DD-41C8-8B5E-152673376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6">
            <a:extLst>
              <a:ext uri="{FF2B5EF4-FFF2-40B4-BE49-F238E27FC236}">
                <a16:creationId xmlns:a16="http://schemas.microsoft.com/office/drawing/2014/main" id="{D377EE36-E59D-4778-8F99-4B470DA4A3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8">
            <a:extLst>
              <a:ext uri="{FF2B5EF4-FFF2-40B4-BE49-F238E27FC236}">
                <a16:creationId xmlns:a16="http://schemas.microsoft.com/office/drawing/2014/main" id="{2586C6C5-47AF-450A-932D-880EF823E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20">
            <a:extLst>
              <a:ext uri="{FF2B5EF4-FFF2-40B4-BE49-F238E27FC236}">
                <a16:creationId xmlns:a16="http://schemas.microsoft.com/office/drawing/2014/main" id="{A587901A-AA64-4940-9803-F67677851150}"/>
              </a:ext>
              <a:ext uri="{C183D7F6-B498-43B3-948B-1728B52AA6E4}">
                <adec:decorative xmlns=""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18" name="Rectangle 22">
            <a:extLst>
              <a:ext uri="{FF2B5EF4-FFF2-40B4-BE49-F238E27FC236}">
                <a16:creationId xmlns:a16="http://schemas.microsoft.com/office/drawing/2014/main" id="{4DA9E8CC-6C73-43E6-AF09-B4B1083BCD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4">
            <a:extLst>
              <a:ext uri="{FF2B5EF4-FFF2-40B4-BE49-F238E27FC236}">
                <a16:creationId xmlns:a16="http://schemas.microsoft.com/office/drawing/2014/main" id="{C6DFF5FD-BEF9-4B06-B7C2-58C5CFC92B3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2" name="Picture 26">
            <a:extLst>
              <a:ext uri="{FF2B5EF4-FFF2-40B4-BE49-F238E27FC236}">
                <a16:creationId xmlns:a16="http://schemas.microsoft.com/office/drawing/2014/main" id="{C9A18D1D-88E7-41EF-892F-C99BDEEE5E7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4" name="Rectangle 28">
            <a:extLst>
              <a:ext uri="{FF2B5EF4-FFF2-40B4-BE49-F238E27FC236}">
                <a16:creationId xmlns:a16="http://schemas.microsoft.com/office/drawing/2014/main" id="{113E1A2F-E5D7-4888-BA8C-1CDDC7CE2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0">
            <a:extLst>
              <a:ext uri="{FF2B5EF4-FFF2-40B4-BE49-F238E27FC236}">
                <a16:creationId xmlns:a16="http://schemas.microsoft.com/office/drawing/2014/main" id="{F625649A-4F9D-4D90-8F0A-433D7A1F68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BB451-8144-4A0A-A3E2-D6CB0CD829B2}"/>
              </a:ext>
            </a:extLst>
          </p:cNvPr>
          <p:cNvSpPr>
            <a:spLocks noGrp="1"/>
          </p:cNvSpPr>
          <p:nvPr>
            <p:ph type="title"/>
          </p:nvPr>
        </p:nvSpPr>
        <p:spPr>
          <a:xfrm>
            <a:off x="1974254" y="5166421"/>
            <a:ext cx="8445357" cy="883524"/>
          </a:xfrm>
        </p:spPr>
        <p:txBody>
          <a:bodyPr vert="horz" lIns="91440" tIns="45720" rIns="91440" bIns="45720" rtlCol="0" anchor="t">
            <a:normAutofit/>
          </a:bodyPr>
          <a:lstStyle/>
          <a:p>
            <a:r>
              <a:rPr lang="en-US" sz="3000"/>
              <a:t>LAZARUS COGNITIVE APPRAISAL MODEL</a:t>
            </a:r>
          </a:p>
        </p:txBody>
      </p:sp>
      <p:sp>
        <p:nvSpPr>
          <p:cNvPr id="3" name="Content Placeholder 2">
            <a:extLst>
              <a:ext uri="{FF2B5EF4-FFF2-40B4-BE49-F238E27FC236}">
                <a16:creationId xmlns:a16="http://schemas.microsoft.com/office/drawing/2014/main" id="{A17A5584-ED12-447B-8EA7-A50AA09E672D}"/>
              </a:ext>
            </a:extLst>
          </p:cNvPr>
          <p:cNvSpPr>
            <a:spLocks noGrp="1"/>
          </p:cNvSpPr>
          <p:nvPr>
            <p:ph idx="1"/>
          </p:nvPr>
        </p:nvSpPr>
        <p:spPr>
          <a:xfrm>
            <a:off x="2133536" y="4752007"/>
            <a:ext cx="8286075" cy="414413"/>
          </a:xfrm>
        </p:spPr>
        <p:txBody>
          <a:bodyPr vert="horz" lIns="91440" tIns="0" rIns="91440" bIns="45720" rtlCol="0" anchor="b">
            <a:normAutofit/>
          </a:bodyPr>
          <a:lstStyle/>
          <a:p>
            <a:pPr marL="0" indent="0" algn="r">
              <a:lnSpc>
                <a:spcPct val="110000"/>
              </a:lnSpc>
              <a:buNone/>
            </a:pPr>
            <a:r>
              <a:rPr lang="en-US" sz="1300"/>
              <a:t>INTERPRETATION OF THE STRESSFUL EVENT IS MORE IMPORTANTTHAN THE EVENT ITSELF.</a:t>
            </a:r>
          </a:p>
        </p:txBody>
      </p:sp>
      <p:sp>
        <p:nvSpPr>
          <p:cNvPr id="33" name="Rectangle 32">
            <a:extLst>
              <a:ext uri="{FF2B5EF4-FFF2-40B4-BE49-F238E27FC236}">
                <a16:creationId xmlns:a16="http://schemas.microsoft.com/office/drawing/2014/main" id="{B6F31202-25B1-43E6-94C1-CDCAFFE33C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descr="Colourful carved figures of humans">
            <a:extLst>
              <a:ext uri="{FF2B5EF4-FFF2-40B4-BE49-F238E27FC236}">
                <a16:creationId xmlns:a16="http://schemas.microsoft.com/office/drawing/2014/main" id="{59981B2C-24FF-414F-9F29-FC4324E9CBA8}"/>
              </a:ext>
            </a:extLst>
          </p:cNvPr>
          <p:cNvPicPr>
            <a:picLocks noChangeAspect="1"/>
          </p:cNvPicPr>
          <p:nvPr/>
        </p:nvPicPr>
        <p:blipFill rotWithShape="1">
          <a:blip r:embed="rId5"/>
          <a:srcRect t="39237" r="-8" b="6251"/>
          <a:stretch/>
        </p:blipFill>
        <p:spPr>
          <a:xfrm>
            <a:off x="1005401" y="-1"/>
            <a:ext cx="10380133" cy="4030679"/>
          </a:xfrm>
          <a:prstGeom prst="rect">
            <a:avLst/>
          </a:prstGeom>
          <a:ln>
            <a:solidFill>
              <a:schemeClr val="accent6"/>
            </a:solidFill>
          </a:ln>
        </p:spPr>
      </p:pic>
      <p:sp>
        <p:nvSpPr>
          <p:cNvPr id="35" name="Rectangle 34">
            <a:extLst>
              <a:ext uri="{FF2B5EF4-FFF2-40B4-BE49-F238E27FC236}">
                <a16:creationId xmlns:a16="http://schemas.microsoft.com/office/drawing/2014/main" id="{588507C5-B772-411D-B50E-0C075AD253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29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cs typeface="Arial"/>
              </a:rPr>
              <a:t>STRESS, HEALTH &amp; </a:t>
            </a:r>
            <a:r>
              <a:rPr lang="en-US" sz="4400" dirty="0" smtClean="0">
                <a:cs typeface="Arial"/>
              </a:rPr>
              <a:t>COPING STRATEGIES </a:t>
            </a:r>
            <a:endParaRPr lang="en-US" sz="4400" dirty="0"/>
          </a:p>
        </p:txBody>
      </p:sp>
      <p:sp>
        <p:nvSpPr>
          <p:cNvPr id="4" name="Subtitle 3"/>
          <p:cNvSpPr>
            <a:spLocks noGrp="1"/>
          </p:cNvSpPr>
          <p:nvPr>
            <p:ph type="subTitle" idx="1"/>
          </p:nvPr>
        </p:nvSpPr>
        <p:spPr>
          <a:xfrm>
            <a:off x="2772274" y="2268786"/>
            <a:ext cx="5357600" cy="454749"/>
          </a:xfrm>
        </p:spPr>
        <p:txBody>
          <a:bodyPr/>
          <a:lstStyle/>
          <a:p>
            <a:r>
              <a:rPr lang="en-US" dirty="0" err="1" smtClean="0"/>
              <a:t>Amna</a:t>
            </a:r>
            <a:r>
              <a:rPr lang="en-US" dirty="0" smtClean="0"/>
              <a:t> </a:t>
            </a:r>
            <a:r>
              <a:rPr lang="en-US" dirty="0" err="1" smtClean="0"/>
              <a:t>Nisar</a:t>
            </a:r>
            <a:endParaRPr lang="en-US" dirty="0"/>
          </a:p>
        </p:txBody>
      </p:sp>
    </p:spTree>
    <p:extLst>
      <p:ext uri="{BB962C8B-B14F-4D97-AF65-F5344CB8AC3E}">
        <p14:creationId xmlns:p14="http://schemas.microsoft.com/office/powerpoint/2010/main" val="1004581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43BBAF34-367D-4E18-A62E-4602BD908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99A4CF08-858A-49E4-B707-4E7585D115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56938E62-910D-4D69-AA09-567AAAC377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A74E54C6-D084-4BC8-B3F9-8B9EC22A6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4701D7-6C3D-4F13-9FD1-AFB9EC080AEA}"/>
              </a:ext>
            </a:extLst>
          </p:cNvPr>
          <p:cNvSpPr>
            <a:spLocks noGrp="1"/>
          </p:cNvSpPr>
          <p:nvPr>
            <p:ph idx="1"/>
          </p:nvPr>
        </p:nvSpPr>
        <p:spPr>
          <a:xfrm>
            <a:off x="1974739" y="2052116"/>
            <a:ext cx="4901548" cy="3997828"/>
          </a:xfrm>
        </p:spPr>
        <p:txBody>
          <a:bodyPr>
            <a:normAutofit/>
          </a:bodyPr>
          <a:lstStyle/>
          <a:p>
            <a:pPr marL="344170" indent="-344170"/>
            <a:r>
              <a:rPr lang="en-US" sz="1800">
                <a:cs typeface="Arial"/>
              </a:rPr>
              <a:t>THE FIRST PSYCHOLOGICAL MODEL OF STRESS</a:t>
            </a:r>
          </a:p>
          <a:p>
            <a:pPr marL="344170" indent="-344170"/>
            <a:r>
              <a:rPr lang="en-US" sz="1800">
                <a:cs typeface="Arial"/>
              </a:rPr>
              <a:t>THE INDIVIDUAL'S PERCEPTION OF THE PSYCHOLOGICAL SITUATION IS THE CRITICAL FACTOR.</a:t>
            </a:r>
          </a:p>
          <a:p>
            <a:pPr marL="344170" indent="-344170"/>
            <a:r>
              <a:rPr lang="en-US" sz="1800">
                <a:cs typeface="Arial"/>
              </a:rPr>
              <a:t>HUMANS ENCOUNTER STRESS BECAUSE THEY HAVE HIGH LEVEL OF COGNITIVE ABILITIES THAT ANIMALS LACK.</a:t>
            </a:r>
          </a:p>
          <a:p>
            <a:pPr marL="344170" indent="-344170"/>
            <a:endParaRPr lang="en-US" sz="1800">
              <a:cs typeface="Arial"/>
            </a:endParaRPr>
          </a:p>
        </p:txBody>
      </p:sp>
      <p:sp>
        <p:nvSpPr>
          <p:cNvPr id="17" name="Rectangle 16">
            <a:extLst>
              <a:ext uri="{FF2B5EF4-FFF2-40B4-BE49-F238E27FC236}">
                <a16:creationId xmlns:a16="http://schemas.microsoft.com/office/drawing/2014/main" id="{777713DB-A0B1-4507-9991-B6DCAE436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Red toy person in front of two lines of white figures">
            <a:extLst>
              <a:ext uri="{FF2B5EF4-FFF2-40B4-BE49-F238E27FC236}">
                <a16:creationId xmlns:a16="http://schemas.microsoft.com/office/drawing/2014/main" id="{D48433B3-33B8-4B13-962C-7A9637E61C7A}"/>
              </a:ext>
            </a:extLst>
          </p:cNvPr>
          <p:cNvPicPr>
            <a:picLocks noChangeAspect="1"/>
          </p:cNvPicPr>
          <p:nvPr/>
        </p:nvPicPr>
        <p:blipFill rotWithShape="1">
          <a:blip r:embed="rId3"/>
          <a:srcRect l="29396" r="25876" b="5"/>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158702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722F0272-3878-4604-AA91-01CA8F08DEF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 name="Picture 10">
            <a:extLst>
              <a:ext uri="{FF2B5EF4-FFF2-40B4-BE49-F238E27FC236}">
                <a16:creationId xmlns:a16="http://schemas.microsoft.com/office/drawing/2014/main" id="{1F60EAEC-22E3-4448-8F0A-9ADAA793A95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12">
            <a:extLst>
              <a:ext uri="{FF2B5EF4-FFF2-40B4-BE49-F238E27FC236}">
                <a16:creationId xmlns:a16="http://schemas.microsoft.com/office/drawing/2014/main" id="{355E0F90-3FFF-4E04-B3C8-3C969A415D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14">
            <a:extLst>
              <a:ext uri="{FF2B5EF4-FFF2-40B4-BE49-F238E27FC236}">
                <a16:creationId xmlns:a16="http://schemas.microsoft.com/office/drawing/2014/main" id="{EC63A4EF-A033-4ED0-9EB6-6E1A8D264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6">
            <a:extLst>
              <a:ext uri="{FF2B5EF4-FFF2-40B4-BE49-F238E27FC236}">
                <a16:creationId xmlns:a16="http://schemas.microsoft.com/office/drawing/2014/main" id="{964965EE-80F2-417F-9652-5BFF14DA7C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8">
            <a:extLst>
              <a:ext uri="{FF2B5EF4-FFF2-40B4-BE49-F238E27FC236}">
                <a16:creationId xmlns:a16="http://schemas.microsoft.com/office/drawing/2014/main" id="{AA3C9611-CFD7-4C23-A8F2-00E7865A5D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File:Arnolds appraisal theory of emotion.pn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5668" y="195978"/>
            <a:ext cx="10061432" cy="628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7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AFFF3F7-4395-4F19-BC12-8940796BE3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806DFD-E192-42CC-B190-3C4C95B8FF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0BFD2628-8E1E-4A9C-8CC0-A043326831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F44A53-5500-41C7-958B-49D9647B2DBA}"/>
              </a:ext>
            </a:extLst>
          </p:cNvPr>
          <p:cNvSpPr>
            <a:spLocks noGrp="1"/>
          </p:cNvSpPr>
          <p:nvPr>
            <p:ph idx="1"/>
          </p:nvPr>
        </p:nvSpPr>
        <p:spPr>
          <a:xfrm>
            <a:off x="2250080" y="937444"/>
            <a:ext cx="8006760" cy="5112499"/>
          </a:xfrm>
        </p:spPr>
        <p:txBody>
          <a:bodyPr anchor="ctr">
            <a:normAutofit/>
          </a:bodyPr>
          <a:lstStyle/>
          <a:p>
            <a:pPr marL="344170" indent="-344170">
              <a:lnSpc>
                <a:spcPct val="110000"/>
              </a:lnSpc>
            </a:pPr>
            <a:r>
              <a:rPr lang="en-US" sz="2400">
                <a:solidFill>
                  <a:schemeClr val="tx2"/>
                </a:solidFill>
                <a:ea typeface="+mn-lt"/>
                <a:cs typeface="+mn-lt"/>
              </a:rPr>
              <a:t>Cognitive appraisal is a mediator between the event and the response</a:t>
            </a:r>
          </a:p>
          <a:p>
            <a:pPr marL="344170" indent="-344170">
              <a:lnSpc>
                <a:spcPct val="110000"/>
              </a:lnSpc>
            </a:pPr>
            <a:r>
              <a:rPr lang="en-US" sz="2400">
                <a:solidFill>
                  <a:schemeClr val="tx2"/>
                </a:solidFill>
                <a:ea typeface="+mn-lt"/>
                <a:cs typeface="+mn-lt"/>
              </a:rPr>
              <a:t>Cognitive Appraisal: Appraisal of the situation requires mental activity involving judgment, discrimination, and choice of activity, based largely on past experience</a:t>
            </a:r>
          </a:p>
          <a:p>
            <a:pPr marL="0" indent="0">
              <a:lnSpc>
                <a:spcPct val="110000"/>
              </a:lnSpc>
              <a:buNone/>
            </a:pPr>
            <a:endParaRPr lang="en-US" sz="2400">
              <a:solidFill>
                <a:schemeClr val="tx2"/>
              </a:solidFill>
              <a:ea typeface="+mn-lt"/>
              <a:cs typeface="+mn-lt"/>
            </a:endParaRPr>
          </a:p>
          <a:p>
            <a:pPr marL="0" indent="0">
              <a:lnSpc>
                <a:spcPct val="110000"/>
              </a:lnSpc>
              <a:buNone/>
            </a:pPr>
            <a:r>
              <a:rPr lang="en-US" sz="2400">
                <a:solidFill>
                  <a:schemeClr val="tx2"/>
                </a:solidFill>
                <a:ea typeface="+mn-lt"/>
                <a:cs typeface="+mn-lt"/>
              </a:rPr>
              <a:t>EVENT           Cognitive Appraisal         RESPONSE</a:t>
            </a:r>
            <a:r>
              <a:rPr lang="en-US">
                <a:ea typeface="+mn-lt"/>
                <a:cs typeface="+mn-lt"/>
              </a:rPr>
              <a:t/>
            </a:r>
            <a:br>
              <a:rPr lang="en-US">
                <a:ea typeface="+mn-lt"/>
                <a:cs typeface="+mn-lt"/>
              </a:rPr>
            </a:br>
            <a:endParaRPr lang="en-US">
              <a:solidFill>
                <a:schemeClr val="tx2"/>
              </a:solidFill>
              <a:ea typeface="+mn-lt"/>
              <a:cs typeface="+mn-lt"/>
            </a:endParaRPr>
          </a:p>
        </p:txBody>
      </p:sp>
      <p:sp>
        <p:nvSpPr>
          <p:cNvPr id="20" name="Rectangle 19">
            <a:extLst>
              <a:ext uri="{FF2B5EF4-FFF2-40B4-BE49-F238E27FC236}">
                <a16:creationId xmlns:a16="http://schemas.microsoft.com/office/drawing/2014/main" id="{D0DAE048-BF8A-4A95-8DBC-D3A926B94C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077301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8B8BFF-ABC6-4302-9767-D2ADEE381F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5F431FD-989C-4F7B-9EF1-BDED51AED4C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BB17FFD2-DBC7-4ABB-B2A0-7E18EC1B80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AFFF3F7-4395-4F19-BC12-8940796BE3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2806DFD-E192-42CC-B190-3C4C95B8FF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0BFD2628-8E1E-4A9C-8CC0-A043326831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1A8116-49B5-458C-969A-CEBA4DA362D1}"/>
              </a:ext>
            </a:extLst>
          </p:cNvPr>
          <p:cNvSpPr>
            <a:spLocks noGrp="1"/>
          </p:cNvSpPr>
          <p:nvPr>
            <p:ph idx="1"/>
          </p:nvPr>
        </p:nvSpPr>
        <p:spPr>
          <a:xfrm>
            <a:off x="1286797" y="376727"/>
            <a:ext cx="10264005" cy="6305819"/>
          </a:xfrm>
        </p:spPr>
        <p:txBody>
          <a:bodyPr anchor="ctr">
            <a:normAutofit/>
          </a:bodyPr>
          <a:lstStyle/>
          <a:p>
            <a:pPr marL="0" indent="0">
              <a:lnSpc>
                <a:spcPct val="110000"/>
              </a:lnSpc>
              <a:buNone/>
            </a:pPr>
            <a:r>
              <a:rPr lang="en-US" b="1" i="1" dirty="0">
                <a:solidFill>
                  <a:schemeClr val="tx2"/>
                </a:solidFill>
                <a:ea typeface="+mn-lt"/>
                <a:cs typeface="+mn-lt"/>
              </a:rPr>
              <a:t>Primary Appraisal </a:t>
            </a:r>
            <a:endParaRPr lang="en-US" sz="1600" dirty="0">
              <a:solidFill>
                <a:schemeClr val="tx2"/>
              </a:solidFill>
              <a:cs typeface="Arial" panose="020B0604020202020204"/>
            </a:endParaRPr>
          </a:p>
          <a:p>
            <a:pPr marL="344170" indent="-344170">
              <a:lnSpc>
                <a:spcPct val="110000"/>
              </a:lnSpc>
            </a:pPr>
            <a:r>
              <a:rPr lang="en-US" sz="1600" dirty="0">
                <a:solidFill>
                  <a:schemeClr val="tx2"/>
                </a:solidFill>
                <a:ea typeface="+mn-lt"/>
                <a:cs typeface="+mn-lt"/>
              </a:rPr>
              <a:t> In the stage of primary appraisal, an individual tends to ask questions like,</a:t>
            </a:r>
            <a:endParaRPr lang="en-US" sz="1600" dirty="0">
              <a:solidFill>
                <a:schemeClr val="tx2"/>
              </a:solidFill>
              <a:cs typeface="Arial"/>
            </a:endParaRPr>
          </a:p>
          <a:p>
            <a:pPr marL="344170" indent="-344170">
              <a:lnSpc>
                <a:spcPct val="110000"/>
              </a:lnSpc>
            </a:pPr>
            <a:r>
              <a:rPr lang="en-US" sz="1600" i="1" dirty="0">
                <a:solidFill>
                  <a:schemeClr val="tx2"/>
                </a:solidFill>
                <a:ea typeface="+mn-lt"/>
                <a:cs typeface="+mn-lt"/>
              </a:rPr>
              <a:t>“What does this stressor and/ or situation mean?”</a:t>
            </a:r>
            <a:r>
              <a:rPr lang="en-US" sz="1600" dirty="0">
                <a:solidFill>
                  <a:schemeClr val="tx2"/>
                </a:solidFill>
                <a:ea typeface="+mn-lt"/>
                <a:cs typeface="+mn-lt"/>
              </a:rPr>
              <a:t>, and,</a:t>
            </a:r>
            <a:endParaRPr lang="en-US" sz="1600" dirty="0">
              <a:solidFill>
                <a:schemeClr val="tx2"/>
              </a:solidFill>
              <a:cs typeface="Arial" panose="020B0604020202020204"/>
            </a:endParaRPr>
          </a:p>
          <a:p>
            <a:pPr marL="344170" indent="-344170">
              <a:lnSpc>
                <a:spcPct val="110000"/>
              </a:lnSpc>
            </a:pPr>
            <a:r>
              <a:rPr lang="en-US" sz="1600" i="1" dirty="0">
                <a:solidFill>
                  <a:schemeClr val="tx2"/>
                </a:solidFill>
                <a:ea typeface="+mn-lt"/>
                <a:cs typeface="+mn-lt"/>
              </a:rPr>
              <a:t>“How can it influence me?”</a:t>
            </a:r>
            <a:endParaRPr lang="en-US" sz="1600" dirty="0">
              <a:solidFill>
                <a:schemeClr val="tx2"/>
              </a:solidFill>
              <a:cs typeface="Arial"/>
            </a:endParaRPr>
          </a:p>
          <a:p>
            <a:pPr marL="344170" indent="-344170">
              <a:lnSpc>
                <a:spcPct val="110000"/>
              </a:lnSpc>
            </a:pPr>
            <a:r>
              <a:rPr lang="en-US" sz="1600" dirty="0">
                <a:solidFill>
                  <a:schemeClr val="tx2"/>
                </a:solidFill>
                <a:ea typeface="+mn-lt"/>
                <a:cs typeface="+mn-lt"/>
              </a:rPr>
              <a:t> </a:t>
            </a:r>
            <a:r>
              <a:rPr lang="en-US" sz="1600" dirty="0" smtClean="0">
                <a:solidFill>
                  <a:schemeClr val="tx2"/>
                </a:solidFill>
                <a:ea typeface="+mn-lt"/>
                <a:cs typeface="+mn-lt"/>
              </a:rPr>
              <a:t>According to </a:t>
            </a:r>
            <a:r>
              <a:rPr lang="en-US" sz="1600" dirty="0">
                <a:solidFill>
                  <a:schemeClr val="tx2"/>
                </a:solidFill>
                <a:ea typeface="+mn-lt"/>
                <a:cs typeface="+mn-lt"/>
              </a:rPr>
              <a:t>psychologists, the three typical answers to these questions are:</a:t>
            </a:r>
            <a:endParaRPr lang="en-US" sz="1600" dirty="0">
              <a:solidFill>
                <a:schemeClr val="tx2"/>
              </a:solidFill>
              <a:cs typeface="Arial"/>
            </a:endParaRPr>
          </a:p>
          <a:p>
            <a:pPr marL="344170" indent="-344170">
              <a:lnSpc>
                <a:spcPct val="110000"/>
              </a:lnSpc>
            </a:pPr>
            <a:r>
              <a:rPr lang="en-US" sz="1600" i="1" dirty="0">
                <a:solidFill>
                  <a:schemeClr val="tx2"/>
                </a:solidFill>
                <a:ea typeface="+mn-lt"/>
                <a:cs typeface="+mn-lt"/>
              </a:rPr>
              <a:t>1)"this not important", 2)"</a:t>
            </a:r>
            <a:r>
              <a:rPr lang="en-US" sz="1600" i="1" dirty="0" smtClean="0">
                <a:solidFill>
                  <a:schemeClr val="tx2"/>
                </a:solidFill>
                <a:ea typeface="+mn-lt"/>
                <a:cs typeface="+mn-lt"/>
              </a:rPr>
              <a:t>this is </a:t>
            </a:r>
            <a:r>
              <a:rPr lang="en-US" sz="1600" i="1" dirty="0">
                <a:solidFill>
                  <a:schemeClr val="tx2"/>
                </a:solidFill>
                <a:ea typeface="+mn-lt"/>
                <a:cs typeface="+mn-lt"/>
              </a:rPr>
              <a:t>good", 3) "this is stressful".</a:t>
            </a:r>
            <a:endParaRPr lang="en-US" sz="1600" dirty="0">
              <a:solidFill>
                <a:schemeClr val="tx2"/>
              </a:solidFill>
              <a:cs typeface="Arial" panose="020B0604020202020204"/>
            </a:endParaRPr>
          </a:p>
          <a:p>
            <a:pPr marL="344170" indent="-344170">
              <a:lnSpc>
                <a:spcPct val="110000"/>
              </a:lnSpc>
            </a:pPr>
            <a:r>
              <a:rPr lang="en-US" sz="1600" dirty="0">
                <a:solidFill>
                  <a:schemeClr val="tx2"/>
                </a:solidFill>
                <a:ea typeface="+mn-lt"/>
                <a:cs typeface="+mn-lt"/>
              </a:rPr>
              <a:t>To better understand primary appraisal, suppose a non-stop </a:t>
            </a:r>
            <a:r>
              <a:rPr lang="en-US" sz="1600" dirty="0" smtClean="0">
                <a:solidFill>
                  <a:schemeClr val="tx2"/>
                </a:solidFill>
                <a:ea typeface="+mn-lt"/>
                <a:cs typeface="+mn-lt"/>
              </a:rPr>
              <a:t>heavy rain </a:t>
            </a:r>
            <a:r>
              <a:rPr lang="en-US" sz="1600" dirty="0">
                <a:solidFill>
                  <a:schemeClr val="tx2"/>
                </a:solidFill>
                <a:ea typeface="+mn-lt"/>
                <a:cs typeface="+mn-lt"/>
              </a:rPr>
              <a:t>suddenly pours at your place. You might think that the heavy rain is not important, since </a:t>
            </a:r>
            <a:r>
              <a:rPr lang="en-US" sz="1600" dirty="0" smtClean="0">
                <a:solidFill>
                  <a:schemeClr val="tx2"/>
                </a:solidFill>
                <a:ea typeface="+mn-lt"/>
                <a:cs typeface="+mn-lt"/>
              </a:rPr>
              <a:t>you don’t </a:t>
            </a:r>
            <a:r>
              <a:rPr lang="en-US" sz="1600" dirty="0">
                <a:solidFill>
                  <a:schemeClr val="tx2"/>
                </a:solidFill>
                <a:ea typeface="+mn-lt"/>
                <a:cs typeface="+mn-lt"/>
              </a:rPr>
              <a:t>have any plans of going somewhere today. Or, you might say that the heavy rain is good, because now you don’t have to wake up early and go to school since classes are suspended. </a:t>
            </a:r>
            <a:r>
              <a:rPr lang="en-US" sz="1600" dirty="0" smtClean="0">
                <a:solidFill>
                  <a:schemeClr val="tx2"/>
                </a:solidFill>
                <a:ea typeface="+mn-lt"/>
                <a:cs typeface="+mn-lt"/>
              </a:rPr>
              <a:t>Or, you </a:t>
            </a:r>
            <a:r>
              <a:rPr lang="en-US" sz="1600" dirty="0">
                <a:solidFill>
                  <a:schemeClr val="tx2"/>
                </a:solidFill>
                <a:ea typeface="+mn-lt"/>
                <a:cs typeface="+mn-lt"/>
              </a:rPr>
              <a:t>might see the heavy rain as stressful because you have scheduled a group outing with </a:t>
            </a:r>
            <a:r>
              <a:rPr lang="en-US" sz="1600" dirty="0" smtClean="0">
                <a:solidFill>
                  <a:schemeClr val="tx2"/>
                </a:solidFill>
                <a:ea typeface="+mn-lt"/>
                <a:cs typeface="+mn-lt"/>
              </a:rPr>
              <a:t>your friends. </a:t>
            </a:r>
            <a:r>
              <a:rPr lang="en-US" sz="1600" dirty="0">
                <a:solidFill>
                  <a:schemeClr val="tx2"/>
                </a:solidFill>
                <a:ea typeface="+mn-lt"/>
                <a:cs typeface="+mn-lt"/>
              </a:rPr>
              <a:t>After answering these two questions, the second part of primary cognitive appraisal is </a:t>
            </a:r>
            <a:r>
              <a:rPr lang="en-US" sz="1600" dirty="0" smtClean="0">
                <a:solidFill>
                  <a:schemeClr val="tx2"/>
                </a:solidFill>
                <a:ea typeface="+mn-lt"/>
                <a:cs typeface="+mn-lt"/>
              </a:rPr>
              <a:t>to classify </a:t>
            </a:r>
            <a:r>
              <a:rPr lang="en-US" sz="1600" dirty="0">
                <a:solidFill>
                  <a:schemeClr val="tx2"/>
                </a:solidFill>
                <a:ea typeface="+mn-lt"/>
                <a:cs typeface="+mn-lt"/>
              </a:rPr>
              <a:t>whether the stressor or the situation is a threat, a challenge or a harm-loss. When you see the stressor as a threat, you view it as something that will cause future harm, such as failure </a:t>
            </a:r>
            <a:r>
              <a:rPr lang="en-US" sz="1600" dirty="0" smtClean="0">
                <a:solidFill>
                  <a:schemeClr val="tx2"/>
                </a:solidFill>
                <a:ea typeface="+mn-lt"/>
                <a:cs typeface="+mn-lt"/>
              </a:rPr>
              <a:t>in exams </a:t>
            </a:r>
            <a:r>
              <a:rPr lang="en-US" sz="1600" dirty="0">
                <a:solidFill>
                  <a:schemeClr val="tx2"/>
                </a:solidFill>
                <a:ea typeface="+mn-lt"/>
                <a:cs typeface="+mn-lt"/>
              </a:rPr>
              <a:t>or getting fired from job. When you look at it as a challenge, you develop a positive stress response because you expect the stressor to lead you to a higher class ranking, or a better employment. On the other hand, seeing the stressor as a “harm-loss” means that the damage has already been experiences, such as when a person underwent a recent leg amputation, </a:t>
            </a:r>
            <a:r>
              <a:rPr lang="en-US" sz="1600" dirty="0" smtClean="0">
                <a:solidFill>
                  <a:schemeClr val="tx2"/>
                </a:solidFill>
                <a:ea typeface="+mn-lt"/>
                <a:cs typeface="+mn-lt"/>
              </a:rPr>
              <a:t>or encountered </a:t>
            </a:r>
            <a:r>
              <a:rPr lang="en-US" sz="1600" dirty="0">
                <a:solidFill>
                  <a:schemeClr val="tx2"/>
                </a:solidFill>
                <a:ea typeface="+mn-lt"/>
                <a:cs typeface="+mn-lt"/>
              </a:rPr>
              <a:t>a car </a:t>
            </a:r>
            <a:r>
              <a:rPr lang="en-US" sz="1600" dirty="0" smtClean="0">
                <a:solidFill>
                  <a:schemeClr val="tx2"/>
                </a:solidFill>
                <a:ea typeface="+mn-lt"/>
                <a:cs typeface="+mn-lt"/>
              </a:rPr>
              <a:t>accident. </a:t>
            </a:r>
            <a:endParaRPr lang="en-US" sz="1600" dirty="0">
              <a:solidFill>
                <a:schemeClr val="tx2"/>
              </a:solidFill>
            </a:endParaRPr>
          </a:p>
          <a:p>
            <a:pPr marL="344170" indent="-344170">
              <a:lnSpc>
                <a:spcPct val="110000"/>
              </a:lnSpc>
            </a:pPr>
            <a:endParaRPr lang="en-US" sz="800" dirty="0">
              <a:solidFill>
                <a:schemeClr val="tx2"/>
              </a:solidFill>
              <a:cs typeface="Arial"/>
            </a:endParaRPr>
          </a:p>
        </p:txBody>
      </p:sp>
      <p:sp>
        <p:nvSpPr>
          <p:cNvPr id="20" name="Rectangle 19">
            <a:extLst>
              <a:ext uri="{FF2B5EF4-FFF2-40B4-BE49-F238E27FC236}">
                <a16:creationId xmlns:a16="http://schemas.microsoft.com/office/drawing/2014/main" id="{D0DAE048-BF8A-4A95-8DBC-D3A926B94C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975507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3" name="Content Placeholder 2">
            <a:extLst>
              <a:ext uri="{FF2B5EF4-FFF2-40B4-BE49-F238E27FC236}">
                <a16:creationId xmlns:a16="http://schemas.microsoft.com/office/drawing/2014/main" id="{0EAA4A07-9431-47FA-A099-3DAB73D9F7B9}"/>
              </a:ext>
            </a:extLst>
          </p:cNvPr>
          <p:cNvSpPr>
            <a:spLocks noGrp="1"/>
          </p:cNvSpPr>
          <p:nvPr>
            <p:ph idx="1"/>
          </p:nvPr>
        </p:nvSpPr>
        <p:spPr>
          <a:xfrm>
            <a:off x="1469047" y="973831"/>
            <a:ext cx="10180775" cy="5110880"/>
          </a:xfrm>
        </p:spPr>
        <p:txBody>
          <a:bodyPr vert="horz" lIns="91440" tIns="45720" rIns="91440" bIns="45720" rtlCol="0" anchor="t">
            <a:noAutofit/>
          </a:bodyPr>
          <a:lstStyle/>
          <a:p>
            <a:pPr marL="0" indent="0">
              <a:lnSpc>
                <a:spcPct val="110000"/>
              </a:lnSpc>
              <a:buNone/>
            </a:pPr>
            <a:r>
              <a:rPr lang="en-US" sz="2400" b="1" i="1" dirty="0">
                <a:solidFill>
                  <a:srgbClr val="1F2D29"/>
                </a:solidFill>
                <a:ea typeface="+mn-lt"/>
                <a:cs typeface="+mn-lt"/>
              </a:rPr>
              <a:t>Secondary Appraisal -</a:t>
            </a:r>
            <a:endParaRPr lang="en-US" dirty="0">
              <a:solidFill>
                <a:srgbClr val="1F2D29"/>
              </a:solidFill>
              <a:cs typeface="Arial"/>
            </a:endParaRPr>
          </a:p>
          <a:p>
            <a:pPr marL="344170" indent="-344170">
              <a:lnSpc>
                <a:spcPct val="110000"/>
              </a:lnSpc>
            </a:pPr>
            <a:r>
              <a:rPr lang="en-US" dirty="0">
                <a:solidFill>
                  <a:srgbClr val="1F2D29"/>
                </a:solidFill>
                <a:ea typeface="+mn-lt"/>
                <a:cs typeface="+mn-lt"/>
              </a:rPr>
              <a:t>Unlike in other theories where the stages usually come one after </a:t>
            </a:r>
            <a:r>
              <a:rPr lang="en-US" dirty="0" err="1">
                <a:solidFill>
                  <a:srgbClr val="1F2D29"/>
                </a:solidFill>
                <a:ea typeface="+mn-lt"/>
                <a:cs typeface="+mn-lt"/>
              </a:rPr>
              <a:t>another,the</a:t>
            </a:r>
            <a:r>
              <a:rPr lang="en-US" dirty="0">
                <a:solidFill>
                  <a:srgbClr val="1F2D29"/>
                </a:solidFill>
                <a:ea typeface="+mn-lt"/>
                <a:cs typeface="+mn-lt"/>
              </a:rPr>
              <a:t> secondary appraisal actually happens simultaneously with the primary appraisal. In fact, </a:t>
            </a:r>
            <a:r>
              <a:rPr lang="en-US" dirty="0" smtClean="0">
                <a:solidFill>
                  <a:srgbClr val="1F2D29"/>
                </a:solidFill>
                <a:ea typeface="+mn-lt"/>
                <a:cs typeface="+mn-lt"/>
              </a:rPr>
              <a:t>there are </a:t>
            </a:r>
            <a:r>
              <a:rPr lang="en-US" dirty="0">
                <a:solidFill>
                  <a:srgbClr val="1F2D29"/>
                </a:solidFill>
                <a:ea typeface="+mn-lt"/>
                <a:cs typeface="+mn-lt"/>
              </a:rPr>
              <a:t>times that secondary appraisal becomes the cause of a primary appraisal. </a:t>
            </a:r>
            <a:r>
              <a:rPr lang="en-US" dirty="0" smtClean="0">
                <a:solidFill>
                  <a:srgbClr val="1F2D29"/>
                </a:solidFill>
                <a:ea typeface="+mn-lt"/>
                <a:cs typeface="+mn-lt"/>
              </a:rPr>
              <a:t>Secondary appraisals </a:t>
            </a:r>
            <a:r>
              <a:rPr lang="en-US" dirty="0">
                <a:solidFill>
                  <a:srgbClr val="1F2D29"/>
                </a:solidFill>
                <a:ea typeface="+mn-lt"/>
                <a:cs typeface="+mn-lt"/>
              </a:rPr>
              <a:t>involve those feelings related to dealing with the stressor or the stress it </a:t>
            </a:r>
            <a:r>
              <a:rPr lang="en-US" dirty="0" smtClean="0">
                <a:solidFill>
                  <a:srgbClr val="1F2D29"/>
                </a:solidFill>
                <a:ea typeface="+mn-lt"/>
                <a:cs typeface="+mn-lt"/>
              </a:rPr>
              <a:t>produces. Uttering </a:t>
            </a:r>
            <a:r>
              <a:rPr lang="en-US" dirty="0">
                <a:solidFill>
                  <a:srgbClr val="1F2D29"/>
                </a:solidFill>
                <a:ea typeface="+mn-lt"/>
                <a:cs typeface="+mn-lt"/>
              </a:rPr>
              <a:t>statements like,</a:t>
            </a:r>
            <a:endParaRPr lang="en-US" dirty="0">
              <a:solidFill>
                <a:srgbClr val="1F2D29"/>
              </a:solidFill>
              <a:cs typeface="Arial"/>
            </a:endParaRPr>
          </a:p>
          <a:p>
            <a:pPr marL="344170" indent="-344170">
              <a:lnSpc>
                <a:spcPct val="110000"/>
              </a:lnSpc>
            </a:pPr>
            <a:r>
              <a:rPr lang="en-US" i="1" dirty="0">
                <a:solidFill>
                  <a:srgbClr val="1F2D29"/>
                </a:solidFill>
                <a:ea typeface="+mn-lt"/>
                <a:cs typeface="+mn-lt"/>
              </a:rPr>
              <a:t>“I can do it if I do my best”</a:t>
            </a:r>
            <a:endParaRPr lang="en-US" dirty="0">
              <a:solidFill>
                <a:srgbClr val="1F2D29"/>
              </a:solidFill>
              <a:cs typeface="Arial"/>
            </a:endParaRPr>
          </a:p>
          <a:p>
            <a:pPr marL="344170" indent="-344170">
              <a:lnSpc>
                <a:spcPct val="110000"/>
              </a:lnSpc>
            </a:pPr>
            <a:r>
              <a:rPr lang="en-US" i="1" dirty="0">
                <a:solidFill>
                  <a:srgbClr val="1F2D29"/>
                </a:solidFill>
                <a:ea typeface="+mn-lt"/>
                <a:cs typeface="+mn-lt"/>
              </a:rPr>
              <a:t>“I will try whether my chances of </a:t>
            </a:r>
            <a:r>
              <a:rPr lang="en-US" i="1" dirty="0" err="1">
                <a:solidFill>
                  <a:srgbClr val="1F2D29"/>
                </a:solidFill>
                <a:ea typeface="+mn-lt"/>
                <a:cs typeface="+mn-lt"/>
              </a:rPr>
              <a:t>successare</a:t>
            </a:r>
            <a:r>
              <a:rPr lang="en-US" i="1" dirty="0">
                <a:solidFill>
                  <a:srgbClr val="1F2D29"/>
                </a:solidFill>
                <a:ea typeface="+mn-lt"/>
                <a:cs typeface="+mn-lt"/>
              </a:rPr>
              <a:t> high or not” </a:t>
            </a:r>
            <a:r>
              <a:rPr lang="en-US" dirty="0">
                <a:solidFill>
                  <a:srgbClr val="1F2D29"/>
                </a:solidFill>
                <a:ea typeface="+mn-lt"/>
                <a:cs typeface="+mn-lt"/>
              </a:rPr>
              <a:t>and</a:t>
            </a:r>
            <a:endParaRPr lang="en-US" dirty="0">
              <a:solidFill>
                <a:srgbClr val="1F2D29"/>
              </a:solidFill>
              <a:cs typeface="Arial"/>
            </a:endParaRPr>
          </a:p>
          <a:p>
            <a:pPr marL="344170" indent="-344170">
              <a:lnSpc>
                <a:spcPct val="110000"/>
              </a:lnSpc>
            </a:pPr>
            <a:r>
              <a:rPr lang="en-US" i="1" dirty="0">
                <a:solidFill>
                  <a:srgbClr val="1F2D29"/>
                </a:solidFill>
                <a:ea typeface="+mn-lt"/>
                <a:cs typeface="+mn-lt"/>
              </a:rPr>
              <a:t>“If this way fails, I can always try another method”</a:t>
            </a:r>
            <a:endParaRPr lang="en-US" dirty="0">
              <a:solidFill>
                <a:srgbClr val="1F2D29"/>
              </a:solidFill>
              <a:cs typeface="Arial"/>
            </a:endParaRPr>
          </a:p>
          <a:p>
            <a:pPr marL="344170" indent="-344170">
              <a:lnSpc>
                <a:spcPct val="110000"/>
              </a:lnSpc>
            </a:pPr>
            <a:r>
              <a:rPr lang="en-US" dirty="0">
                <a:solidFill>
                  <a:srgbClr val="1F2D29"/>
                </a:solidFill>
                <a:ea typeface="+mn-lt"/>
                <a:cs typeface="+mn-lt"/>
              </a:rPr>
              <a:t> indicates positive secondary appraisal. </a:t>
            </a:r>
            <a:endParaRPr lang="en-US" dirty="0">
              <a:solidFill>
                <a:srgbClr val="1F2D29"/>
              </a:solidFill>
              <a:cs typeface="Arial"/>
            </a:endParaRPr>
          </a:p>
          <a:p>
            <a:pPr marL="344170" indent="-344170">
              <a:lnSpc>
                <a:spcPct val="110000"/>
              </a:lnSpc>
            </a:pPr>
            <a:endParaRPr lang="en-US" sz="1200" dirty="0">
              <a:solidFill>
                <a:srgbClr val="1F2D29"/>
              </a:solidFill>
              <a:cs typeface="Arial"/>
            </a:endParaRPr>
          </a:p>
        </p:txBody>
      </p:sp>
    </p:spTree>
    <p:extLst>
      <p:ext uri="{BB962C8B-B14F-4D97-AF65-F5344CB8AC3E}">
        <p14:creationId xmlns:p14="http://schemas.microsoft.com/office/powerpoint/2010/main" val="1034115860"/>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2F0272-3878-4604-AA91-01CA8F08DEF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1F60EAEC-22E3-4448-8F0A-9ADAA793A95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355E0F90-3FFF-4E04-B3C8-3C969A415D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EC63A4EF-A033-4ED0-9EB6-6E1A8D264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64965EE-80F2-417F-9652-5BFF14DA7C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A3C9611-CFD7-4C23-A8F2-00E7865A5D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71E1850B-81EE-4905-9A6F-BDF593EC77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Diagram&#10;&#10;Description automatically generated">
            <a:extLst>
              <a:ext uri="{FF2B5EF4-FFF2-40B4-BE49-F238E27FC236}">
                <a16:creationId xmlns:a16="http://schemas.microsoft.com/office/drawing/2014/main" id="{8D86D386-256D-4378-972C-83D0DEB79FD8}"/>
              </a:ext>
            </a:extLst>
          </p:cNvPr>
          <p:cNvPicPr>
            <a:picLocks noGrp="1" noChangeAspect="1"/>
          </p:cNvPicPr>
          <p:nvPr>
            <p:ph idx="1"/>
          </p:nvPr>
        </p:nvPicPr>
        <p:blipFill>
          <a:blip r:embed="rId5"/>
          <a:stretch>
            <a:fillRect/>
          </a:stretch>
        </p:blipFill>
        <p:spPr>
          <a:xfrm>
            <a:off x="1300631" y="-4661"/>
            <a:ext cx="9646181" cy="6770966"/>
          </a:xfrm>
          <a:prstGeom prst="rect">
            <a:avLst/>
          </a:prstGeom>
        </p:spPr>
      </p:pic>
      <p:sp>
        <p:nvSpPr>
          <p:cNvPr id="23" name="Rectangle 22">
            <a:extLst>
              <a:ext uri="{FF2B5EF4-FFF2-40B4-BE49-F238E27FC236}">
                <a16:creationId xmlns:a16="http://schemas.microsoft.com/office/drawing/2014/main" id="{FA250539-5364-4CFC-82C6-D791BC0C88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3D46D8BF-31EF-4B9C-B91F-8B957D76A51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Click to add text</a:t>
            </a:r>
          </a:p>
        </p:txBody>
      </p:sp>
    </p:spTree>
    <p:extLst>
      <p:ext uri="{BB962C8B-B14F-4D97-AF65-F5344CB8AC3E}">
        <p14:creationId xmlns:p14="http://schemas.microsoft.com/office/powerpoint/2010/main" val="1166597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031D-271A-40BE-890F-3DBA4986D0E9}"/>
              </a:ext>
            </a:extLst>
          </p:cNvPr>
          <p:cNvSpPr>
            <a:spLocks noGrp="1"/>
          </p:cNvSpPr>
          <p:nvPr>
            <p:ph type="title"/>
          </p:nvPr>
        </p:nvSpPr>
        <p:spPr/>
        <p:txBody>
          <a:bodyPr/>
          <a:lstStyle/>
          <a:p>
            <a:r>
              <a:rPr lang="en-US">
                <a:cs typeface="Arial"/>
              </a:rPr>
              <a:t>PERSONALITY TYPES &amp; STRESS</a:t>
            </a:r>
            <a:endParaRPr lang="en-US"/>
          </a:p>
        </p:txBody>
      </p:sp>
      <p:sp>
        <p:nvSpPr>
          <p:cNvPr id="3" name="Content Placeholder 2">
            <a:extLst>
              <a:ext uri="{FF2B5EF4-FFF2-40B4-BE49-F238E27FC236}">
                <a16:creationId xmlns:a16="http://schemas.microsoft.com/office/drawing/2014/main" id="{EE728444-E87B-4B51-80B0-4E16A9572469}"/>
              </a:ext>
            </a:extLst>
          </p:cNvPr>
          <p:cNvSpPr>
            <a:spLocks noGrp="1"/>
          </p:cNvSpPr>
          <p:nvPr>
            <p:ph idx="1"/>
          </p:nvPr>
        </p:nvSpPr>
        <p:spPr>
          <a:xfrm>
            <a:off x="2773599" y="1520154"/>
            <a:ext cx="7796540" cy="4529790"/>
          </a:xfrm>
        </p:spPr>
        <p:txBody>
          <a:bodyPr vert="horz" lIns="91440" tIns="45720" rIns="91440" bIns="45720" rtlCol="0" anchor="ctr">
            <a:noAutofit/>
          </a:bodyPr>
          <a:lstStyle/>
          <a:p>
            <a:pPr marL="0" indent="0">
              <a:buNone/>
            </a:pPr>
            <a:endParaRPr lang="en-US" sz="2400">
              <a:cs typeface="Arial"/>
            </a:endParaRPr>
          </a:p>
          <a:p>
            <a:pPr marL="344170" indent="-344170"/>
            <a:r>
              <a:rPr lang="en-US" sz="2400">
                <a:ea typeface="+mn-lt"/>
                <a:cs typeface="+mn-lt"/>
              </a:rPr>
              <a:t>Stress is up to the individual and there are many</a:t>
            </a:r>
            <a:br>
              <a:rPr lang="en-US" sz="2400">
                <a:ea typeface="+mn-lt"/>
                <a:cs typeface="+mn-lt"/>
              </a:rPr>
            </a:br>
            <a:r>
              <a:rPr lang="en-US" sz="2400">
                <a:ea typeface="+mn-lt"/>
                <a:cs typeface="+mn-lt"/>
              </a:rPr>
              <a:t>factors that contribute to the feelings of</a:t>
            </a:r>
            <a:br>
              <a:rPr lang="en-US" sz="2400">
                <a:ea typeface="+mn-lt"/>
                <a:cs typeface="+mn-lt"/>
              </a:rPr>
            </a:br>
            <a:r>
              <a:rPr lang="en-US" sz="2400">
                <a:ea typeface="+mn-lt"/>
                <a:cs typeface="+mn-lt"/>
              </a:rPr>
              <a:t>stress.</a:t>
            </a:r>
          </a:p>
          <a:p>
            <a:pPr marL="344170" indent="-344170"/>
            <a:r>
              <a:rPr lang="en-US" sz="2400">
                <a:ea typeface="+mn-lt"/>
                <a:cs typeface="+mn-lt"/>
              </a:rPr>
              <a:t>Some people are more prone than others</a:t>
            </a:r>
          </a:p>
          <a:p>
            <a:pPr marL="344170" indent="-344170"/>
            <a:r>
              <a:rPr lang="en-US" sz="2400">
                <a:ea typeface="+mn-lt"/>
                <a:cs typeface="+mn-lt"/>
              </a:rPr>
              <a:t>Neurotic</a:t>
            </a:r>
          </a:p>
          <a:p>
            <a:pPr marL="344170" indent="-344170"/>
            <a:r>
              <a:rPr lang="en-US" sz="2400">
                <a:ea typeface="+mn-lt"/>
                <a:cs typeface="+mn-lt"/>
              </a:rPr>
              <a:t>Anxious</a:t>
            </a:r>
          </a:p>
          <a:p>
            <a:pPr marL="344170" indent="-344170"/>
            <a:r>
              <a:rPr lang="en-US" sz="2400">
                <a:ea typeface="+mn-lt"/>
                <a:cs typeface="+mn-lt"/>
              </a:rPr>
              <a:t>Unhappy people</a:t>
            </a:r>
          </a:p>
          <a:p>
            <a:pPr marL="344170" indent="-344170"/>
            <a:endParaRPr lang="en-US">
              <a:cs typeface="Arial"/>
            </a:endParaRPr>
          </a:p>
        </p:txBody>
      </p:sp>
    </p:spTree>
    <p:extLst>
      <p:ext uri="{BB962C8B-B14F-4D97-AF65-F5344CB8AC3E}">
        <p14:creationId xmlns:p14="http://schemas.microsoft.com/office/powerpoint/2010/main" val="496543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BBAF34-367D-4E18-A62E-4602BD908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A4CF08-858A-49E4-B707-4E7585D115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938E62-910D-4D69-AA09-567AAAC377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4E54C6-D084-4BC8-B3F9-8B9EC22A6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1F6A394B-CC35-4CC0-9B07-D69782771EEC}"/>
              </a:ext>
            </a:extLst>
          </p:cNvPr>
          <p:cNvSpPr>
            <a:spLocks noGrp="1"/>
          </p:cNvSpPr>
          <p:nvPr>
            <p:ph idx="1"/>
          </p:nvPr>
        </p:nvSpPr>
        <p:spPr>
          <a:xfrm>
            <a:off x="953947" y="513739"/>
            <a:ext cx="5922340" cy="5536205"/>
          </a:xfrm>
        </p:spPr>
        <p:txBody>
          <a:bodyPr>
            <a:normAutofit lnSpcReduction="10000"/>
          </a:bodyPr>
          <a:lstStyle/>
          <a:p>
            <a:pPr marL="0" indent="0">
              <a:lnSpc>
                <a:spcPct val="110000"/>
              </a:lnSpc>
              <a:buNone/>
            </a:pPr>
            <a:r>
              <a:rPr lang="en-US" sz="2200">
                <a:cs typeface="Arial"/>
              </a:rPr>
              <a:t>PERSONALITY</a:t>
            </a:r>
            <a:endParaRPr lang="en-US" sz="2200" dirty="0">
              <a:cs typeface="Arial"/>
            </a:endParaRPr>
          </a:p>
          <a:p>
            <a:pPr marL="344170" indent="-344170">
              <a:lnSpc>
                <a:spcPct val="110000"/>
              </a:lnSpc>
            </a:pPr>
            <a:r>
              <a:rPr lang="en-US" sz="2200">
                <a:ea typeface="+mn-lt"/>
                <a:cs typeface="+mn-lt"/>
              </a:rPr>
              <a:t>The term ‘personality’ is difficult to define, but a typical definition sees an individual’s personality as their characteristic ways of behaving, thinking, feeling, reacting and perceiving the world. Personalities are often seen as relatively stable over time and based on this, psychologists have attempted to classify people into ‘personality types’. </a:t>
            </a:r>
            <a:endParaRPr lang="en-US" sz="2200" dirty="0">
              <a:ea typeface="+mn-lt"/>
              <a:cs typeface="+mn-lt"/>
            </a:endParaRPr>
          </a:p>
          <a:p>
            <a:pPr marL="344170" indent="-344170">
              <a:lnSpc>
                <a:spcPct val="110000"/>
              </a:lnSpc>
            </a:pPr>
            <a:r>
              <a:rPr lang="en-US" sz="2200">
                <a:ea typeface="+mn-lt"/>
                <a:cs typeface="+mn-lt"/>
              </a:rPr>
              <a:t>These personality types may then be used to see if certain personality types are more susceptible to becoming stressed and, as a result, more likely to develop stress-related illnesses.</a:t>
            </a:r>
            <a:endParaRPr lang="en-US" sz="2200">
              <a:cs typeface="Arial" panose="020B0604020202020204"/>
            </a:endParaRPr>
          </a:p>
        </p:txBody>
      </p:sp>
      <p:sp>
        <p:nvSpPr>
          <p:cNvPr id="20" name="Rectangle 19">
            <a:extLst>
              <a:ext uri="{FF2B5EF4-FFF2-40B4-BE49-F238E27FC236}">
                <a16:creationId xmlns:a16="http://schemas.microsoft.com/office/drawing/2014/main" id="{777713DB-A0B1-4507-9991-B6DCAE436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One in a crowd">
            <a:extLst>
              <a:ext uri="{FF2B5EF4-FFF2-40B4-BE49-F238E27FC236}">
                <a16:creationId xmlns:a16="http://schemas.microsoft.com/office/drawing/2014/main" id="{30C74A0A-7EDC-49B9-8643-B88B874DFB79}"/>
              </a:ext>
            </a:extLst>
          </p:cNvPr>
          <p:cNvPicPr>
            <a:picLocks noChangeAspect="1"/>
          </p:cNvPicPr>
          <p:nvPr/>
        </p:nvPicPr>
        <p:blipFill rotWithShape="1">
          <a:blip r:embed="rId3"/>
          <a:srcRect l="28173" r="20899" b="3"/>
          <a:stretch/>
        </p:blipFill>
        <p:spPr>
          <a:xfrm>
            <a:off x="7534656" y="227"/>
            <a:ext cx="4657039" cy="6858000"/>
          </a:xfrm>
          <a:prstGeom prst="rect">
            <a:avLst/>
          </a:prstGeom>
        </p:spPr>
      </p:pic>
      <p:pic>
        <p:nvPicPr>
          <p:cNvPr id="22" name="Picture 21">
            <a:extLst>
              <a:ext uri="{FF2B5EF4-FFF2-40B4-BE49-F238E27FC236}">
                <a16:creationId xmlns:a16="http://schemas.microsoft.com/office/drawing/2014/main" id="{A9A96FF2-ACD7-48C4-BCE1-FC7F4210860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154196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158AA-AD95-491D-82A7-6E4EFDEABF45}"/>
              </a:ext>
            </a:extLst>
          </p:cNvPr>
          <p:cNvSpPr>
            <a:spLocks noGrp="1"/>
          </p:cNvSpPr>
          <p:nvPr>
            <p:ph idx="1"/>
          </p:nvPr>
        </p:nvSpPr>
        <p:spPr>
          <a:xfrm>
            <a:off x="1192090" y="758154"/>
            <a:ext cx="9378049" cy="5291790"/>
          </a:xfrm>
        </p:spPr>
        <p:txBody>
          <a:bodyPr/>
          <a:lstStyle/>
          <a:p>
            <a:pPr marL="344170" indent="-344170"/>
            <a:r>
              <a:rPr lang="en-US" sz="2400">
                <a:ea typeface="+mn-lt"/>
                <a:cs typeface="+mn-lt"/>
              </a:rPr>
              <a:t>There are two main groups of ‘personality types’ when it comes to assessing how susceptible people’s personalities are to becoming stressed. These are:</a:t>
            </a:r>
            <a:endParaRPr lang="en-US" sz="2400">
              <a:cs typeface="Arial" panose="020B0604020202020204"/>
            </a:endParaRPr>
          </a:p>
          <a:p>
            <a:pPr marL="344170" indent="-344170"/>
            <a:r>
              <a:rPr lang="en-US" sz="2400" b="1" i="1">
                <a:ea typeface="+mn-lt"/>
                <a:cs typeface="+mn-lt"/>
              </a:rPr>
              <a:t>Type A:</a:t>
            </a:r>
            <a:r>
              <a:rPr lang="en-US" sz="2400">
                <a:ea typeface="+mn-lt"/>
                <a:cs typeface="+mn-lt"/>
              </a:rPr>
              <a:t> According the Friedman and Rosenman, possess three characteristics, (1) competitiveness and achievement striving (2) patience and time urgency (3) hostility and aggressiveness These characteristics are believed to lead to raised blood pressure and raised levels of the stress hormones — linked to ill-health, specifically CHD.</a:t>
            </a:r>
            <a:endParaRPr lang="en-US" sz="2400"/>
          </a:p>
          <a:p>
            <a:pPr marL="344170" indent="-344170"/>
            <a:endParaRPr lang="en-US" dirty="0">
              <a:cs typeface="Arial"/>
            </a:endParaRPr>
          </a:p>
        </p:txBody>
      </p:sp>
    </p:spTree>
    <p:extLst>
      <p:ext uri="{BB962C8B-B14F-4D97-AF65-F5344CB8AC3E}">
        <p14:creationId xmlns:p14="http://schemas.microsoft.com/office/powerpoint/2010/main" val="3717356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3C38C329-05C1-44E0-942C-D7A60A7F2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9">
            <a:extLst>
              <a:ext uri="{FF2B5EF4-FFF2-40B4-BE49-F238E27FC236}">
                <a16:creationId xmlns:a16="http://schemas.microsoft.com/office/drawing/2014/main" id="{A40E99DB-69B1-42D9-9A2E-A196302E0CA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 name="Rectangle 11">
            <a:extLst>
              <a:ext uri="{FF2B5EF4-FFF2-40B4-BE49-F238E27FC236}">
                <a16:creationId xmlns:a16="http://schemas.microsoft.com/office/drawing/2014/main" id="{DA98F3A3-687B-4002-93F2-58E8590DC79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13">
            <a:extLst>
              <a:ext uri="{FF2B5EF4-FFF2-40B4-BE49-F238E27FC236}">
                <a16:creationId xmlns:a16="http://schemas.microsoft.com/office/drawing/2014/main" id="{27A1367E-049C-45E5-9C32-CC32DCEAEF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ight Triangle 15">
            <a:extLst>
              <a:ext uri="{FF2B5EF4-FFF2-40B4-BE49-F238E27FC236}">
                <a16:creationId xmlns:a16="http://schemas.microsoft.com/office/drawing/2014/main" id="{16E2DAB7-48CB-400E-9ED2-FB1762BE03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89439" y="326017"/>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D6A05E-A634-4724-8646-ABD64CB62503}"/>
              </a:ext>
            </a:extLst>
          </p:cNvPr>
          <p:cNvSpPr>
            <a:spLocks noGrp="1"/>
          </p:cNvSpPr>
          <p:nvPr>
            <p:ph idx="1"/>
          </p:nvPr>
        </p:nvSpPr>
        <p:spPr>
          <a:xfrm>
            <a:off x="1759308" y="1591733"/>
            <a:ext cx="7710141" cy="4684887"/>
          </a:xfrm>
        </p:spPr>
        <p:txBody>
          <a:bodyPr anchor="ctr">
            <a:normAutofit/>
          </a:bodyPr>
          <a:lstStyle/>
          <a:p>
            <a:pPr marL="344170" indent="-344170"/>
            <a:r>
              <a:rPr lang="en-US" sz="2400" b="1" i="1">
                <a:ea typeface="+mn-lt"/>
                <a:cs typeface="+mn-lt"/>
              </a:rPr>
              <a:t>Type B:</a:t>
            </a:r>
            <a:r>
              <a:rPr lang="en-US" sz="2400">
                <a:ea typeface="+mn-lt"/>
                <a:cs typeface="+mn-lt"/>
              </a:rPr>
              <a:t> In contrast, Type B was proposed as relatively lacking in these characteristics and tend to be more,(1) Patient(2) Relaxed(3) Easy-going These behaviours are believed to decrease an individual’s risk of stress-related illness.</a:t>
            </a:r>
            <a:endParaRPr lang="en-US" sz="2400">
              <a:cs typeface="Arial" panose="020B0604020202020204"/>
            </a:endParaRPr>
          </a:p>
          <a:p>
            <a:pPr marL="344170" indent="-344170"/>
            <a:endParaRPr lang="en-US" dirty="0">
              <a:cs typeface="Arial"/>
            </a:endParaRPr>
          </a:p>
        </p:txBody>
      </p:sp>
    </p:spTree>
    <p:extLst>
      <p:ext uri="{BB962C8B-B14F-4D97-AF65-F5344CB8AC3E}">
        <p14:creationId xmlns:p14="http://schemas.microsoft.com/office/powerpoint/2010/main" val="42310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1FBE9E-6276-405D-91EA-DF19259B0F7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9926316-50D2-44D1-9CCB-17497776A5E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30733C82-4E8F-41E8-B416-90B911525AC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737633AB-EA51-4D35-84A1-18B87D80B9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8765255-E119-4862-8E31-CB7F8A7F4C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761F753-0CEB-4435-8C0E-9B94D5A4F8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08D2E-978C-4464-A02C-702AD055FCB6}"/>
              </a:ext>
            </a:extLst>
          </p:cNvPr>
          <p:cNvSpPr>
            <a:spLocks noGrp="1"/>
          </p:cNvSpPr>
          <p:nvPr>
            <p:ph type="title"/>
          </p:nvPr>
        </p:nvSpPr>
        <p:spPr>
          <a:xfrm>
            <a:off x="2295928" y="808056"/>
            <a:ext cx="4203364" cy="1077229"/>
          </a:xfrm>
        </p:spPr>
        <p:txBody>
          <a:bodyPr>
            <a:normAutofit/>
          </a:bodyPr>
          <a:lstStyle/>
          <a:p>
            <a:pPr algn="l"/>
            <a:r>
              <a:rPr lang="en-US">
                <a:cs typeface="Arial"/>
              </a:rPr>
              <a:t>STRESS</a:t>
            </a:r>
            <a:endParaRPr lang="en-US"/>
          </a:p>
        </p:txBody>
      </p:sp>
      <p:sp>
        <p:nvSpPr>
          <p:cNvPr id="3" name="Content Placeholder 2">
            <a:extLst>
              <a:ext uri="{FF2B5EF4-FFF2-40B4-BE49-F238E27FC236}">
                <a16:creationId xmlns:a16="http://schemas.microsoft.com/office/drawing/2014/main" id="{AA17769E-DFE7-449A-B90E-3E3C14F8279A}"/>
              </a:ext>
            </a:extLst>
          </p:cNvPr>
          <p:cNvSpPr>
            <a:spLocks noGrp="1"/>
          </p:cNvSpPr>
          <p:nvPr>
            <p:ph idx="1"/>
          </p:nvPr>
        </p:nvSpPr>
        <p:spPr>
          <a:xfrm>
            <a:off x="2288303" y="2052116"/>
            <a:ext cx="4210990" cy="3997828"/>
          </a:xfrm>
        </p:spPr>
        <p:txBody>
          <a:bodyPr>
            <a:normAutofit/>
          </a:bodyPr>
          <a:lstStyle/>
          <a:p>
            <a:pPr marL="344170" indent="-344170"/>
            <a:r>
              <a:rPr lang="en-US" sz="1800">
                <a:ea typeface="+mn-lt"/>
                <a:cs typeface="+mn-lt"/>
              </a:rPr>
              <a:t>Stress can be defined as any type of change that causes physical, emotional, or psychological strain. Stress is your body's response to anything that requires attention or action. </a:t>
            </a:r>
            <a:endParaRPr lang="en-US" sz="1800">
              <a:cs typeface="Arial" panose="020B0604020202020204"/>
            </a:endParaRPr>
          </a:p>
          <a:p>
            <a:pPr marL="344170" indent="-344170"/>
            <a:r>
              <a:rPr lang="en-US" sz="1800">
                <a:ea typeface="+mn-lt"/>
                <a:cs typeface="+mn-lt"/>
              </a:rPr>
              <a:t>Everyone experiences stress to some degree. The way you respond to stress, however, makes a big difference to your overall well-being.</a:t>
            </a:r>
            <a:endParaRPr lang="en-US" sz="1800"/>
          </a:p>
          <a:p>
            <a:pPr marL="344170" indent="-344170"/>
            <a:endParaRPr lang="en-US" sz="1800">
              <a:cs typeface="Arial"/>
            </a:endParaRPr>
          </a:p>
        </p:txBody>
      </p:sp>
      <p:sp>
        <p:nvSpPr>
          <p:cNvPr id="22" name="Rectangle 21">
            <a:extLst>
              <a:ext uri="{FF2B5EF4-FFF2-40B4-BE49-F238E27FC236}">
                <a16:creationId xmlns:a16="http://schemas.microsoft.com/office/drawing/2014/main" id="{BEFB79B0-E84B-40FB-BCD1-5D6A79A04E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8260" y="0"/>
            <a:ext cx="407153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ain in head">
            <a:extLst>
              <a:ext uri="{FF2B5EF4-FFF2-40B4-BE49-F238E27FC236}">
                <a16:creationId xmlns:a16="http://schemas.microsoft.com/office/drawing/2014/main" id="{40B2ABFC-B31A-4C6D-99B5-B6C4CDAFA1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7639473" y="1721606"/>
            <a:ext cx="3409542" cy="3409542"/>
          </a:xfrm>
          <a:prstGeom prst="rect">
            <a:avLst/>
          </a:prstGeom>
          <a:ln w="12700">
            <a:noFill/>
          </a:ln>
        </p:spPr>
      </p:pic>
      <p:sp>
        <p:nvSpPr>
          <p:cNvPr id="24" name="Rectangle 23">
            <a:extLst>
              <a:ext uri="{FF2B5EF4-FFF2-40B4-BE49-F238E27FC236}">
                <a16:creationId xmlns:a16="http://schemas.microsoft.com/office/drawing/2014/main" id="{B5D944D5-5DCD-4FAF-B14E-15042C011E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648" y="235177"/>
            <a:ext cx="3570825" cy="6382191"/>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E70ED6-EC07-432E-ACC8-74BF49C2BA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620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BE3D13-5BE5-4B05-AFCF-2A2E059D29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76562092-3AA7-4EF0-9007-C44F879A13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11">
            <a:extLst>
              <a:ext uri="{FF2B5EF4-FFF2-40B4-BE49-F238E27FC236}">
                <a16:creationId xmlns:a16="http://schemas.microsoft.com/office/drawing/2014/main" id="{1AC85C80-0175-4214-A13D-03C224658C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E60B620B-3E81-4075-BC12-D4FB3E299C7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3" name="Content Placeholder 2">
            <a:extLst>
              <a:ext uri="{FF2B5EF4-FFF2-40B4-BE49-F238E27FC236}">
                <a16:creationId xmlns:a16="http://schemas.microsoft.com/office/drawing/2014/main" id="{459D3D64-910B-42BE-8716-D61C3132CF7D}"/>
              </a:ext>
            </a:extLst>
          </p:cNvPr>
          <p:cNvSpPr>
            <a:spLocks noGrp="1"/>
          </p:cNvSpPr>
          <p:nvPr>
            <p:ph idx="1"/>
          </p:nvPr>
        </p:nvSpPr>
        <p:spPr>
          <a:xfrm>
            <a:off x="2302933" y="1577680"/>
            <a:ext cx="8124813" cy="4507031"/>
          </a:xfrm>
        </p:spPr>
        <p:txBody>
          <a:bodyPr vert="horz" lIns="91440" tIns="45720" rIns="91440" bIns="45720" rtlCol="0" anchor="t">
            <a:noAutofit/>
          </a:bodyPr>
          <a:lstStyle/>
          <a:p>
            <a:pPr marL="344170" indent="-344170">
              <a:lnSpc>
                <a:spcPct val="110000"/>
              </a:lnSpc>
            </a:pPr>
            <a:r>
              <a:rPr lang="en-US" sz="2400">
                <a:solidFill>
                  <a:srgbClr val="1F2D29"/>
                </a:solidFill>
                <a:ea typeface="+mn-lt"/>
                <a:cs typeface="+mn-lt"/>
              </a:rPr>
              <a:t>Type A personality Strongly competitive,</a:t>
            </a:r>
            <a:r>
              <a:rPr lang="en-US" sz="2400" dirty="0">
                <a:ea typeface="+mn-lt"/>
                <a:cs typeface="+mn-lt"/>
              </a:rPr>
              <a:t/>
            </a:r>
            <a:br>
              <a:rPr lang="en-US" sz="2400" dirty="0">
                <a:ea typeface="+mn-lt"/>
                <a:cs typeface="+mn-lt"/>
              </a:rPr>
            </a:br>
            <a:r>
              <a:rPr lang="en-US" sz="2400">
                <a:solidFill>
                  <a:srgbClr val="1F2D29"/>
                </a:solidFill>
                <a:ea typeface="+mn-lt"/>
                <a:cs typeface="+mn-lt"/>
              </a:rPr>
              <a:t>impatience, anger, and hostility, ambitious, hard</a:t>
            </a:r>
            <a:r>
              <a:rPr lang="en-US" sz="2400" dirty="0">
                <a:ea typeface="+mn-lt"/>
                <a:cs typeface="+mn-lt"/>
              </a:rPr>
              <a:t/>
            </a:r>
            <a:br>
              <a:rPr lang="en-US" sz="2400" dirty="0">
                <a:ea typeface="+mn-lt"/>
                <a:cs typeface="+mn-lt"/>
              </a:rPr>
            </a:br>
            <a:r>
              <a:rPr lang="en-US" sz="2400">
                <a:solidFill>
                  <a:srgbClr val="1F2D29"/>
                </a:solidFill>
                <a:ea typeface="+mn-lt"/>
                <a:cs typeface="+mn-lt"/>
              </a:rPr>
              <a:t>working, perfectionists, time conscious. Brief</a:t>
            </a:r>
            <a:r>
              <a:rPr lang="en-US" sz="2400" dirty="0">
                <a:ea typeface="+mn-lt"/>
                <a:cs typeface="+mn-lt"/>
              </a:rPr>
              <a:t/>
            </a:r>
            <a:br>
              <a:rPr lang="en-US" sz="2400" dirty="0">
                <a:ea typeface="+mn-lt"/>
                <a:cs typeface="+mn-lt"/>
              </a:rPr>
            </a:br>
            <a:r>
              <a:rPr lang="en-US" sz="2400">
                <a:solidFill>
                  <a:srgbClr val="1F2D29"/>
                </a:solidFill>
                <a:ea typeface="+mn-lt"/>
                <a:cs typeface="+mn-lt"/>
              </a:rPr>
              <a:t>delays easy to irritate and anger.</a:t>
            </a:r>
            <a:endParaRPr lang="en-US" sz="2400">
              <a:solidFill>
                <a:srgbClr val="1F2D29"/>
              </a:solidFill>
              <a:cs typeface="Arial"/>
            </a:endParaRPr>
          </a:p>
          <a:p>
            <a:pPr marL="344170" indent="-344170">
              <a:lnSpc>
                <a:spcPct val="110000"/>
              </a:lnSpc>
            </a:pPr>
            <a:r>
              <a:rPr lang="en-US" sz="2400">
                <a:solidFill>
                  <a:srgbClr val="1F2D29"/>
                </a:solidFill>
                <a:ea typeface="+mn-lt"/>
                <a:cs typeface="+mn-lt"/>
              </a:rPr>
              <a:t>Type B personality Relatively relaxed, patient,</a:t>
            </a:r>
            <a:r>
              <a:rPr lang="en-US" sz="2400" dirty="0">
                <a:ea typeface="+mn-lt"/>
                <a:cs typeface="+mn-lt"/>
              </a:rPr>
              <a:t/>
            </a:r>
            <a:br>
              <a:rPr lang="en-US" sz="2400" dirty="0">
                <a:ea typeface="+mn-lt"/>
                <a:cs typeface="+mn-lt"/>
              </a:rPr>
            </a:br>
            <a:r>
              <a:rPr lang="en-US" sz="2400">
                <a:solidFill>
                  <a:srgbClr val="1F2D29"/>
                </a:solidFill>
                <a:ea typeface="+mn-lt"/>
                <a:cs typeface="+mn-lt"/>
              </a:rPr>
              <a:t>easygoing, less hurried, less competitive</a:t>
            </a:r>
            <a:r>
              <a:rPr lang="en-US" sz="2400" dirty="0"/>
              <a:t/>
            </a:r>
            <a:br>
              <a:rPr lang="en-US" sz="2400" dirty="0"/>
            </a:br>
            <a:endParaRPr lang="en-US" sz="1500">
              <a:solidFill>
                <a:srgbClr val="1F2D29"/>
              </a:solidFill>
              <a:cs typeface="Arial" panose="020B0604020202020204"/>
            </a:endParaRPr>
          </a:p>
          <a:p>
            <a:pPr marL="0" indent="0">
              <a:lnSpc>
                <a:spcPct val="110000"/>
              </a:lnSpc>
              <a:buNone/>
            </a:pPr>
            <a:endParaRPr lang="en-US" sz="1500">
              <a:solidFill>
                <a:srgbClr val="1F2D29"/>
              </a:solidFill>
              <a:ea typeface="+mn-lt"/>
              <a:cs typeface="+mn-lt"/>
            </a:endParaRPr>
          </a:p>
        </p:txBody>
      </p:sp>
    </p:spTree>
    <p:extLst>
      <p:ext uri="{BB962C8B-B14F-4D97-AF65-F5344CB8AC3E}">
        <p14:creationId xmlns:p14="http://schemas.microsoft.com/office/powerpoint/2010/main" val="1625242324"/>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22F0272-3878-4604-AA91-01CA8F08DEF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1F60EAEC-22E3-4448-8F0A-9ADAA793A95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355E0F90-3FFF-4E04-B3C8-3C969A415D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EC63A4EF-A033-4ED0-9EB6-6E1A8D264FE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964965EE-80F2-417F-9652-5BFF14DA7C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AA3C9611-CFD7-4C23-A8F2-00E7865A5D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9A926BDB-98EF-43B0-A66B-1A6EF8FB28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A722A754-56A5-43DA-ADE3-C2704FABA2D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67" y="0"/>
            <a:ext cx="12189867" cy="6858000"/>
          </a:xfrm>
          <a:prstGeom prst="rect">
            <a:avLst/>
          </a:prstGeom>
          <a:solidFill>
            <a:srgbClr val="CE8E7F"/>
          </a:solidFill>
        </p:spPr>
      </p:pic>
      <p:sp>
        <p:nvSpPr>
          <p:cNvPr id="25" name="Rectangle 24">
            <a:extLst>
              <a:ext uri="{FF2B5EF4-FFF2-40B4-BE49-F238E27FC236}">
                <a16:creationId xmlns:a16="http://schemas.microsoft.com/office/drawing/2014/main" id="{90FADDEF-2C10-4B0B-868E-6A655B671D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22225">
            <a:solidFill>
              <a:srgbClr val="E68E7B"/>
            </a:solidFill>
            <a:miter lim="800000"/>
          </a:ln>
          <a:effectLst>
            <a:outerShdw blurRad="762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6CF9D6FC-1082-444D-A65A-C4234F1FEB87}"/>
              </a:ext>
            </a:extLst>
          </p:cNvPr>
          <p:cNvPicPr>
            <a:picLocks noGrp="1" noChangeAspect="1"/>
          </p:cNvPicPr>
          <p:nvPr>
            <p:ph idx="1"/>
          </p:nvPr>
        </p:nvPicPr>
        <p:blipFill>
          <a:blip r:embed="rId4"/>
          <a:stretch>
            <a:fillRect/>
          </a:stretch>
        </p:blipFill>
        <p:spPr>
          <a:xfrm>
            <a:off x="864951" y="643467"/>
            <a:ext cx="10462097" cy="5571066"/>
          </a:xfrm>
          <a:prstGeom prst="rect">
            <a:avLst/>
          </a:prstGeom>
        </p:spPr>
      </p:pic>
    </p:spTree>
    <p:extLst>
      <p:ext uri="{BB962C8B-B14F-4D97-AF65-F5344CB8AC3E}">
        <p14:creationId xmlns:p14="http://schemas.microsoft.com/office/powerpoint/2010/main" val="4018657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4DA9E8CC-6C73-43E6-AF09-B4B1083BCD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C6DFF5FD-BEF9-4B06-B7C2-58C5CFC92B34}"/>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C9A18D1D-88E7-41EF-892F-C99BDEEE5E78}"/>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113E1A2F-E5D7-4888-BA8C-1CDDC7CE2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625649A-4F9D-4D90-8F0A-433D7A1F685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6CA0D-C5E0-432D-BCF7-DDC693AD676D}"/>
              </a:ext>
            </a:extLst>
          </p:cNvPr>
          <p:cNvSpPr>
            <a:spLocks noGrp="1"/>
          </p:cNvSpPr>
          <p:nvPr>
            <p:ph type="title"/>
          </p:nvPr>
        </p:nvSpPr>
        <p:spPr>
          <a:xfrm>
            <a:off x="1974254" y="5166421"/>
            <a:ext cx="8445357" cy="883524"/>
          </a:xfrm>
        </p:spPr>
        <p:txBody>
          <a:bodyPr vert="horz" lIns="91440" tIns="45720" rIns="91440" bIns="45720" rtlCol="0" anchor="t">
            <a:normAutofit/>
          </a:bodyPr>
          <a:lstStyle/>
          <a:p>
            <a:r>
              <a:rPr lang="en-US" sz="4800"/>
              <a:t>COPING WITH STRESS</a:t>
            </a:r>
          </a:p>
        </p:txBody>
      </p:sp>
      <p:sp>
        <p:nvSpPr>
          <p:cNvPr id="33" name="Rectangle 32">
            <a:extLst>
              <a:ext uri="{FF2B5EF4-FFF2-40B4-BE49-F238E27FC236}">
                <a16:creationId xmlns:a16="http://schemas.microsoft.com/office/drawing/2014/main" id="{B6F31202-25B1-43E6-94C1-CDCAFFE33CE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stones balanced in a stack">
            <a:extLst>
              <a:ext uri="{FF2B5EF4-FFF2-40B4-BE49-F238E27FC236}">
                <a16:creationId xmlns:a16="http://schemas.microsoft.com/office/drawing/2014/main" id="{53414B5B-D9C8-42FB-99BC-F3E30B4DE767}"/>
              </a:ext>
            </a:extLst>
          </p:cNvPr>
          <p:cNvPicPr>
            <a:picLocks noChangeAspect="1"/>
          </p:cNvPicPr>
          <p:nvPr/>
        </p:nvPicPr>
        <p:blipFill rotWithShape="1">
          <a:blip r:embed="rId5"/>
          <a:srcRect t="28254" r="-8" b="13481"/>
          <a:stretch/>
        </p:blipFill>
        <p:spPr>
          <a:xfrm>
            <a:off x="1005401" y="-1"/>
            <a:ext cx="10380133" cy="4030679"/>
          </a:xfrm>
          <a:prstGeom prst="rect">
            <a:avLst/>
          </a:prstGeom>
          <a:ln>
            <a:solidFill>
              <a:schemeClr val="accent6"/>
            </a:solidFill>
          </a:ln>
        </p:spPr>
      </p:pic>
      <p:sp>
        <p:nvSpPr>
          <p:cNvPr id="35" name="Rectangle 34">
            <a:extLst>
              <a:ext uri="{FF2B5EF4-FFF2-40B4-BE49-F238E27FC236}">
                <a16:creationId xmlns:a16="http://schemas.microsoft.com/office/drawing/2014/main" id="{588507C5-B772-411D-B50E-0C075AD253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540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ilver metal newtons cradle">
            <a:extLst>
              <a:ext uri="{FF2B5EF4-FFF2-40B4-BE49-F238E27FC236}">
                <a16:creationId xmlns:a16="http://schemas.microsoft.com/office/drawing/2014/main" id="{3B61CA4D-9D3D-416C-8FB2-E39F1BA73C88}"/>
              </a:ext>
            </a:extLst>
          </p:cNvPr>
          <p:cNvPicPr>
            <a:picLocks noChangeAspect="1"/>
          </p:cNvPicPr>
          <p:nvPr/>
        </p:nvPicPr>
        <p:blipFill rotWithShape="1">
          <a:blip r:embed="rId2">
            <a:duotone>
              <a:schemeClr val="bg2">
                <a:shade val="45000"/>
                <a:satMod val="135000"/>
              </a:schemeClr>
              <a:prstClr val="white"/>
            </a:duotone>
            <a:alphaModFix amt="25000"/>
          </a:blip>
          <a:srcRect t="17311" b="3130"/>
          <a:stretch/>
        </p:blipFill>
        <p:spPr>
          <a:xfrm>
            <a:off x="0" y="-78648"/>
            <a:ext cx="12191695" cy="6857990"/>
          </a:xfrm>
          <a:prstGeom prst="rect">
            <a:avLst/>
          </a:prstGeom>
        </p:spPr>
      </p:pic>
      <p:sp>
        <p:nvSpPr>
          <p:cNvPr id="3" name="Content Placeholder 2">
            <a:extLst>
              <a:ext uri="{FF2B5EF4-FFF2-40B4-BE49-F238E27FC236}">
                <a16:creationId xmlns:a16="http://schemas.microsoft.com/office/drawing/2014/main" id="{4A30DAF8-CAF3-4751-908A-F7AD763CF595}"/>
              </a:ext>
            </a:extLst>
          </p:cNvPr>
          <p:cNvSpPr>
            <a:spLocks noGrp="1"/>
          </p:cNvSpPr>
          <p:nvPr>
            <p:ph idx="1"/>
          </p:nvPr>
        </p:nvSpPr>
        <p:spPr>
          <a:xfrm>
            <a:off x="1111045" y="442452"/>
            <a:ext cx="9459094" cy="5607492"/>
          </a:xfrm>
        </p:spPr>
        <p:txBody>
          <a:bodyPr>
            <a:normAutofit fontScale="85000" lnSpcReduction="20000"/>
          </a:bodyPr>
          <a:lstStyle/>
          <a:p>
            <a:pPr marL="344170" indent="-344170"/>
            <a:endParaRPr lang="en-US" sz="3600" b="1" dirty="0" smtClean="0">
              <a:cs typeface="Arial"/>
            </a:endParaRPr>
          </a:p>
          <a:p>
            <a:pPr marL="344170" indent="-344170"/>
            <a:r>
              <a:rPr lang="en-US" sz="3600" b="1" dirty="0" smtClean="0">
                <a:cs typeface="Arial"/>
              </a:rPr>
              <a:t>Cognitive coping strategies </a:t>
            </a:r>
          </a:p>
          <a:p>
            <a:pPr marL="0" indent="0">
              <a:buNone/>
            </a:pPr>
            <a:endParaRPr lang="en-US" sz="3600" b="1" dirty="0" smtClean="0">
              <a:cs typeface="Arial"/>
            </a:endParaRPr>
          </a:p>
          <a:p>
            <a:pPr marL="344170" indent="-344170"/>
            <a:r>
              <a:rPr lang="en-US" sz="3600" b="1" dirty="0" smtClean="0">
                <a:cs typeface="Arial"/>
              </a:rPr>
              <a:t>Behavioral coping strategies </a:t>
            </a:r>
          </a:p>
          <a:p>
            <a:pPr marL="344170" indent="-344170"/>
            <a:endParaRPr lang="en-US" sz="3600" b="1" dirty="0">
              <a:cs typeface="Arial"/>
            </a:endParaRPr>
          </a:p>
          <a:p>
            <a:pPr marL="344170" indent="-344170"/>
            <a:r>
              <a:rPr lang="en-US" sz="3600" b="1" dirty="0" smtClean="0">
                <a:cs typeface="Arial"/>
              </a:rPr>
              <a:t>Religious coping strategies</a:t>
            </a:r>
          </a:p>
          <a:p>
            <a:pPr marL="0" indent="0">
              <a:buNone/>
            </a:pPr>
            <a:endParaRPr lang="en-US" sz="3600" b="1" dirty="0" smtClean="0">
              <a:cs typeface="Arial"/>
            </a:endParaRPr>
          </a:p>
          <a:p>
            <a:pPr marL="344170" indent="-344170"/>
            <a:r>
              <a:rPr lang="en-US" sz="3600" b="1" dirty="0">
                <a:cs typeface="Arial"/>
              </a:rPr>
              <a:t>E</a:t>
            </a:r>
            <a:r>
              <a:rPr lang="en-US" sz="3600" b="1" dirty="0" smtClean="0">
                <a:cs typeface="Arial"/>
              </a:rPr>
              <a:t>motion focused </a:t>
            </a:r>
          </a:p>
          <a:p>
            <a:pPr marL="344170" indent="-344170"/>
            <a:endParaRPr lang="en-US" sz="4800" b="1" dirty="0">
              <a:cs typeface="Arial"/>
            </a:endParaRPr>
          </a:p>
        </p:txBody>
      </p:sp>
    </p:spTree>
    <p:extLst>
      <p:ext uri="{BB962C8B-B14F-4D97-AF65-F5344CB8AC3E}">
        <p14:creationId xmlns:p14="http://schemas.microsoft.com/office/powerpoint/2010/main" val="25057436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858" y="808056"/>
            <a:ext cx="9272281" cy="1077229"/>
          </a:xfrm>
        </p:spPr>
        <p:txBody>
          <a:bodyPr/>
          <a:lstStyle/>
          <a:p>
            <a:pPr algn="l"/>
            <a:r>
              <a:rPr lang="en-US" dirty="0"/>
              <a:t>Cognitive Coping </a:t>
            </a:r>
            <a:r>
              <a:rPr lang="en-US" dirty="0" smtClean="0"/>
              <a:t>Strategies</a:t>
            </a:r>
            <a:r>
              <a:rPr lang="en-US" dirty="0"/>
              <a:t> </a:t>
            </a:r>
            <a:r>
              <a:rPr lang="en-US" dirty="0" smtClean="0"/>
              <a:t>– </a:t>
            </a:r>
            <a:r>
              <a:rPr lang="en-US" sz="2400" dirty="0" smtClean="0"/>
              <a:t>rethinking </a:t>
            </a:r>
            <a:r>
              <a:rPr lang="en-US" sz="2400" dirty="0"/>
              <a:t>the problem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a:t>
            </a:r>
            <a:r>
              <a:rPr lang="en-US" sz="2200" b="1" dirty="0"/>
              <a:t>Cognitive Restructuring </a:t>
            </a:r>
            <a:r>
              <a:rPr lang="en-US" dirty="0"/>
              <a:t>- modify or change distorted thinking patterns and irrational beliefs </a:t>
            </a:r>
            <a:endParaRPr lang="en-US" dirty="0" smtClean="0"/>
          </a:p>
          <a:p>
            <a:r>
              <a:rPr lang="en-US" sz="2200" b="1" dirty="0" smtClean="0"/>
              <a:t>Social </a:t>
            </a:r>
            <a:r>
              <a:rPr lang="en-US" sz="2200" b="1" dirty="0"/>
              <a:t>Comparison </a:t>
            </a:r>
            <a:r>
              <a:rPr lang="en-US" dirty="0"/>
              <a:t>- identify someone that is worse off than you </a:t>
            </a:r>
            <a:endParaRPr lang="en-US" dirty="0" smtClean="0"/>
          </a:p>
          <a:p>
            <a:r>
              <a:rPr lang="en-US" sz="2200" b="1" dirty="0" smtClean="0"/>
              <a:t>Reappraisal </a:t>
            </a:r>
            <a:r>
              <a:rPr lang="en-US" dirty="0" smtClean="0"/>
              <a:t>- </a:t>
            </a:r>
            <a:r>
              <a:rPr lang="en-US" dirty="0"/>
              <a:t>what is positive about present challenge </a:t>
            </a:r>
            <a:endParaRPr lang="en-US" dirty="0" smtClean="0"/>
          </a:p>
          <a:p>
            <a:r>
              <a:rPr lang="en-US" sz="2200" b="1" dirty="0" smtClean="0"/>
              <a:t>Humor </a:t>
            </a:r>
            <a:r>
              <a:rPr lang="en-US" dirty="0"/>
              <a:t>- identify absurd or lighter side of challenge. Laugh at yourself. Actually improves immune functioning and increases endorphin level </a:t>
            </a:r>
            <a:endParaRPr lang="en-US" dirty="0" smtClean="0"/>
          </a:p>
          <a:p>
            <a:r>
              <a:rPr lang="en-US" sz="2200" b="1" dirty="0" smtClean="0"/>
              <a:t>Self </a:t>
            </a:r>
            <a:r>
              <a:rPr lang="en-US" sz="2200" b="1" dirty="0"/>
              <a:t>- Efficacy </a:t>
            </a:r>
            <a:r>
              <a:rPr lang="en-US" dirty="0"/>
              <a:t>- belief that you can master/cope with any challenge</a:t>
            </a:r>
          </a:p>
        </p:txBody>
      </p:sp>
    </p:spTree>
    <p:extLst>
      <p:ext uri="{BB962C8B-B14F-4D97-AF65-F5344CB8AC3E}">
        <p14:creationId xmlns:p14="http://schemas.microsoft.com/office/powerpoint/2010/main" val="3167354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Emotional Focused Coping Strategies</a:t>
            </a:r>
          </a:p>
        </p:txBody>
      </p:sp>
      <p:sp>
        <p:nvSpPr>
          <p:cNvPr id="3" name="Content Placeholder 2"/>
          <p:cNvSpPr>
            <a:spLocks noGrp="1"/>
          </p:cNvSpPr>
          <p:nvPr>
            <p:ph idx="1"/>
          </p:nvPr>
        </p:nvSpPr>
        <p:spPr/>
        <p:txBody>
          <a:bodyPr>
            <a:normAutofit lnSpcReduction="10000"/>
          </a:bodyPr>
          <a:lstStyle/>
          <a:p>
            <a:pPr marL="0" indent="0">
              <a:buNone/>
            </a:pPr>
            <a:r>
              <a:rPr lang="en-US" b="1" dirty="0" smtClean="0"/>
              <a:t>1. Ventilate </a:t>
            </a:r>
            <a:r>
              <a:rPr lang="en-US" b="1" dirty="0"/>
              <a:t>feelings in a constructive way </a:t>
            </a:r>
            <a:endParaRPr lang="en-US" b="1" dirty="0" smtClean="0"/>
          </a:p>
          <a:p>
            <a:r>
              <a:rPr lang="en-US" dirty="0" smtClean="0"/>
              <a:t> </a:t>
            </a:r>
            <a:r>
              <a:rPr lang="en-US" dirty="0"/>
              <a:t>Talk to a friend, counselor, minister </a:t>
            </a:r>
            <a:endParaRPr lang="en-US" dirty="0" smtClean="0"/>
          </a:p>
          <a:p>
            <a:r>
              <a:rPr lang="en-US" dirty="0" smtClean="0"/>
              <a:t>Write </a:t>
            </a:r>
            <a:r>
              <a:rPr lang="en-US" dirty="0"/>
              <a:t>in a journal or write letters </a:t>
            </a:r>
            <a:endParaRPr lang="en-US" dirty="0" smtClean="0"/>
          </a:p>
          <a:p>
            <a:r>
              <a:rPr lang="en-US" dirty="0" smtClean="0"/>
              <a:t>Crying </a:t>
            </a:r>
            <a:r>
              <a:rPr lang="en-US" dirty="0"/>
              <a:t>- tears are the river to your soul </a:t>
            </a:r>
            <a:endParaRPr lang="en-US" dirty="0" smtClean="0"/>
          </a:p>
          <a:p>
            <a:r>
              <a:rPr lang="en-US" dirty="0" smtClean="0"/>
              <a:t>Physical </a:t>
            </a:r>
            <a:r>
              <a:rPr lang="en-US" dirty="0"/>
              <a:t>Exercise - running, punching a "bop" bag or pillow (do not hit a wall) </a:t>
            </a:r>
            <a:endParaRPr lang="en-US" dirty="0" smtClean="0"/>
          </a:p>
          <a:p>
            <a:r>
              <a:rPr lang="en-US" dirty="0" smtClean="0"/>
              <a:t>Screaming </a:t>
            </a:r>
            <a:r>
              <a:rPr lang="en-US" dirty="0"/>
              <a:t>in a remote or private area </a:t>
            </a:r>
            <a:endParaRPr lang="en-US" dirty="0" smtClean="0"/>
          </a:p>
          <a:p>
            <a:pPr marL="0" indent="0">
              <a:buNone/>
            </a:pPr>
            <a:r>
              <a:rPr lang="en-US" b="1" dirty="0" smtClean="0"/>
              <a:t>2. Seek/create </a:t>
            </a:r>
            <a:r>
              <a:rPr lang="en-US" b="1" dirty="0"/>
              <a:t>a social support system</a:t>
            </a:r>
          </a:p>
        </p:txBody>
      </p:sp>
    </p:spTree>
    <p:extLst>
      <p:ext uri="{BB962C8B-B14F-4D97-AF65-F5344CB8AC3E}">
        <p14:creationId xmlns:p14="http://schemas.microsoft.com/office/powerpoint/2010/main" val="4142624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Behavioral Coping Strategies</a:t>
            </a:r>
          </a:p>
        </p:txBody>
      </p:sp>
      <p:sp>
        <p:nvSpPr>
          <p:cNvPr id="3" name="Content Placeholder 2"/>
          <p:cNvSpPr>
            <a:spLocks noGrp="1"/>
          </p:cNvSpPr>
          <p:nvPr>
            <p:ph idx="1"/>
          </p:nvPr>
        </p:nvSpPr>
        <p:spPr>
          <a:xfrm>
            <a:off x="2773599" y="2052116"/>
            <a:ext cx="7796540" cy="3997828"/>
          </a:xfrm>
        </p:spPr>
        <p:txBody>
          <a:bodyPr>
            <a:normAutofit fontScale="77500" lnSpcReduction="20000"/>
          </a:bodyPr>
          <a:lstStyle/>
          <a:p>
            <a:pPr marL="0" indent="0">
              <a:buNone/>
            </a:pPr>
            <a:r>
              <a:rPr lang="en-US" dirty="0" smtClean="0"/>
              <a:t>1</a:t>
            </a:r>
            <a:r>
              <a:rPr lang="en-US" sz="2200" b="1" dirty="0" smtClean="0"/>
              <a:t>. Time-Management</a:t>
            </a:r>
          </a:p>
          <a:p>
            <a:r>
              <a:rPr lang="en-US" dirty="0" smtClean="0"/>
              <a:t>Keep </a:t>
            </a:r>
            <a:r>
              <a:rPr lang="en-US" dirty="0"/>
              <a:t>a daily </a:t>
            </a:r>
            <a:r>
              <a:rPr lang="en-US" dirty="0" smtClean="0"/>
              <a:t>planner</a:t>
            </a:r>
          </a:p>
          <a:p>
            <a:r>
              <a:rPr lang="en-US" dirty="0" smtClean="0"/>
              <a:t>Make </a:t>
            </a:r>
            <a:r>
              <a:rPr lang="en-US" dirty="0"/>
              <a:t>a "to do" list for each </a:t>
            </a:r>
            <a:r>
              <a:rPr lang="en-US" dirty="0" smtClean="0"/>
              <a:t>day</a:t>
            </a:r>
          </a:p>
          <a:p>
            <a:r>
              <a:rPr lang="en-US" dirty="0" smtClean="0"/>
              <a:t>Prioritize </a:t>
            </a:r>
            <a:r>
              <a:rPr lang="en-US" dirty="0"/>
              <a:t>your </a:t>
            </a:r>
            <a:r>
              <a:rPr lang="en-US" dirty="0" smtClean="0"/>
              <a:t>responsibilities</a:t>
            </a:r>
          </a:p>
          <a:p>
            <a:r>
              <a:rPr lang="en-US" dirty="0" smtClean="0"/>
              <a:t>Cross </a:t>
            </a:r>
            <a:r>
              <a:rPr lang="en-US" dirty="0"/>
              <a:t>off responsibilities when accomplished (provides reinforcement) </a:t>
            </a:r>
            <a:endParaRPr lang="en-US" dirty="0" smtClean="0"/>
          </a:p>
          <a:p>
            <a:r>
              <a:rPr lang="en-US" dirty="0" smtClean="0"/>
              <a:t>Complete </a:t>
            </a:r>
            <a:r>
              <a:rPr lang="en-US" dirty="0"/>
              <a:t>one task at a time </a:t>
            </a:r>
            <a:endParaRPr lang="en-US" dirty="0" smtClean="0"/>
          </a:p>
          <a:p>
            <a:r>
              <a:rPr lang="en-US" dirty="0" smtClean="0"/>
              <a:t>Make </a:t>
            </a:r>
            <a:r>
              <a:rPr lang="en-US" dirty="0"/>
              <a:t>use of down - time (waiting for class to </a:t>
            </a:r>
            <a:r>
              <a:rPr lang="en-US" dirty="0" smtClean="0"/>
              <a:t>start) </a:t>
            </a:r>
          </a:p>
          <a:p>
            <a:r>
              <a:rPr lang="en-US" dirty="0" smtClean="0"/>
              <a:t>Delegate responsibility</a:t>
            </a:r>
          </a:p>
          <a:p>
            <a:r>
              <a:rPr lang="en-US" dirty="0" smtClean="0"/>
              <a:t>Just </a:t>
            </a:r>
            <a:r>
              <a:rPr lang="en-US" dirty="0"/>
              <a:t>say no! Recognize your </a:t>
            </a:r>
            <a:r>
              <a:rPr lang="en-US" dirty="0" smtClean="0"/>
              <a:t>limitations</a:t>
            </a:r>
          </a:p>
        </p:txBody>
      </p:sp>
    </p:spTree>
    <p:extLst>
      <p:ext uri="{BB962C8B-B14F-4D97-AF65-F5344CB8AC3E}">
        <p14:creationId xmlns:p14="http://schemas.microsoft.com/office/powerpoint/2010/main" val="2740385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D17B9-9E6C-4DD1-9728-97B5E5FCCAB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D7AC3F90-A588-42FF-B41D-062A8D91B9E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lver metal newtons cradle">
            <a:extLst>
              <a:ext uri="{FF2B5EF4-FFF2-40B4-BE49-F238E27FC236}">
                <a16:creationId xmlns:a16="http://schemas.microsoft.com/office/drawing/2014/main" id="{3B61CA4D-9D3D-416C-8FB2-E39F1BA73C88}"/>
              </a:ext>
            </a:extLst>
          </p:cNvPr>
          <p:cNvPicPr>
            <a:picLocks noChangeAspect="1"/>
          </p:cNvPicPr>
          <p:nvPr/>
        </p:nvPicPr>
        <p:blipFill rotWithShape="1">
          <a:blip r:embed="rId2">
            <a:duotone>
              <a:schemeClr val="bg2">
                <a:shade val="45000"/>
                <a:satMod val="135000"/>
              </a:schemeClr>
              <a:prstClr val="white"/>
            </a:duotone>
            <a:alphaModFix amt="25000"/>
          </a:blip>
          <a:srcRect t="17311" b="3130"/>
          <a:stretch/>
        </p:blipFill>
        <p:spPr>
          <a:xfrm>
            <a:off x="153" y="10"/>
            <a:ext cx="12191695" cy="6857990"/>
          </a:xfrm>
          <a:prstGeom prst="rect">
            <a:avLst/>
          </a:prstGeom>
        </p:spPr>
      </p:pic>
      <p:pic>
        <p:nvPicPr>
          <p:cNvPr id="13" name="Picture 12">
            <a:extLst>
              <a:ext uri="{FF2B5EF4-FFF2-40B4-BE49-F238E27FC236}">
                <a16:creationId xmlns:a16="http://schemas.microsoft.com/office/drawing/2014/main" id="{015AB904-4FB7-4A0D-B43E-03ACF05E144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15" name="Rectangle 14">
            <a:extLst>
              <a:ext uri="{FF2B5EF4-FFF2-40B4-BE49-F238E27FC236}">
                <a16:creationId xmlns:a16="http://schemas.microsoft.com/office/drawing/2014/main" id="{E1AADF25-43E9-4DE0-AD82-4F60523191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C2D515-EF3C-4E4E-8BC1-192B21E9271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30DAF8-CAF3-4751-908A-F7AD763CF595}"/>
              </a:ext>
            </a:extLst>
          </p:cNvPr>
          <p:cNvSpPr>
            <a:spLocks noGrp="1"/>
          </p:cNvSpPr>
          <p:nvPr>
            <p:ph idx="1"/>
          </p:nvPr>
        </p:nvSpPr>
        <p:spPr>
          <a:xfrm>
            <a:off x="2610579" y="2052116"/>
            <a:ext cx="7959560" cy="3997828"/>
          </a:xfrm>
        </p:spPr>
        <p:txBody>
          <a:bodyPr>
            <a:normAutofit/>
          </a:bodyPr>
          <a:lstStyle/>
          <a:p>
            <a:pPr marL="344170" indent="-344170"/>
            <a:r>
              <a:rPr lang="en-US" sz="4800" b="1">
                <a:cs typeface="Arial"/>
              </a:rPr>
              <a:t>PHYSICAL ACTIVITY</a:t>
            </a:r>
          </a:p>
        </p:txBody>
      </p:sp>
    </p:spTree>
    <p:extLst>
      <p:ext uri="{BB962C8B-B14F-4D97-AF65-F5344CB8AC3E}">
        <p14:creationId xmlns:p14="http://schemas.microsoft.com/office/powerpoint/2010/main" val="17491778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Exercise </a:t>
            </a:r>
            <a:endParaRPr lang="en-US" dirty="0" smtClean="0"/>
          </a:p>
          <a:p>
            <a:pPr marL="0" indent="0">
              <a:buNone/>
            </a:pPr>
            <a:r>
              <a:rPr lang="en-US" dirty="0" smtClean="0"/>
              <a:t>Rest </a:t>
            </a:r>
            <a:r>
              <a:rPr lang="en-US" dirty="0"/>
              <a:t>and appropriate </a:t>
            </a:r>
            <a:r>
              <a:rPr lang="en-US" dirty="0" smtClean="0"/>
              <a:t>nutrition</a:t>
            </a:r>
          </a:p>
          <a:p>
            <a:pPr marL="0" indent="0">
              <a:buNone/>
            </a:pPr>
            <a:r>
              <a:rPr lang="en-US" dirty="0" smtClean="0"/>
              <a:t>Progressive relaxation</a:t>
            </a:r>
          </a:p>
          <a:p>
            <a:pPr marL="0" indent="0">
              <a:buNone/>
            </a:pPr>
            <a:r>
              <a:rPr lang="en-US" dirty="0" smtClean="0"/>
              <a:t>Meditation</a:t>
            </a:r>
          </a:p>
          <a:p>
            <a:pPr marL="0" indent="0">
              <a:buNone/>
            </a:pPr>
            <a:r>
              <a:rPr lang="en-US" dirty="0" smtClean="0"/>
              <a:t>Biofeedback </a:t>
            </a:r>
            <a:r>
              <a:rPr lang="en-US" dirty="0"/>
              <a:t>- learn to control your autonomic responses</a:t>
            </a:r>
          </a:p>
        </p:txBody>
      </p:sp>
    </p:spTree>
    <p:extLst>
      <p:ext uri="{BB962C8B-B14F-4D97-AF65-F5344CB8AC3E}">
        <p14:creationId xmlns:p14="http://schemas.microsoft.com/office/powerpoint/2010/main" val="2550290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258C8-3CAE-4F88-A2FD-E4844CB789C0}"/>
              </a:ext>
            </a:extLst>
          </p:cNvPr>
          <p:cNvSpPr>
            <a:spLocks noGrp="1"/>
          </p:cNvSpPr>
          <p:nvPr>
            <p:ph idx="1"/>
          </p:nvPr>
        </p:nvSpPr>
        <p:spPr/>
        <p:txBody>
          <a:bodyPr>
            <a:normAutofit/>
          </a:bodyPr>
          <a:lstStyle/>
          <a:p>
            <a:pPr marL="344170" indent="-344170"/>
            <a:r>
              <a:rPr lang="en-US" sz="3600" b="1">
                <a:cs typeface="Arial"/>
              </a:rPr>
              <a:t>SELF CARE</a:t>
            </a:r>
          </a:p>
          <a:p>
            <a:pPr marL="344170" indent="-344170">
              <a:spcAft>
                <a:spcPts val="0"/>
              </a:spcAft>
            </a:pPr>
            <a:r>
              <a:rPr lang="en-US" b="1">
                <a:ea typeface="+mn-lt"/>
                <a:cs typeface="+mn-lt"/>
              </a:rPr>
              <a:t>How do you relax?</a:t>
            </a:r>
            <a:endParaRPr lang="en-US" dirty="0">
              <a:ea typeface="+mn-lt"/>
              <a:cs typeface="+mn-lt"/>
            </a:endParaRPr>
          </a:p>
          <a:p>
            <a:pPr marL="344170" indent="-344170">
              <a:spcAft>
                <a:spcPts val="0"/>
              </a:spcAft>
            </a:pPr>
            <a:endParaRPr lang="en-US" dirty="0">
              <a:ea typeface="+mn-lt"/>
              <a:cs typeface="+mn-lt"/>
            </a:endParaRPr>
          </a:p>
          <a:p>
            <a:pPr marL="344170" indent="-344170">
              <a:spcAft>
                <a:spcPts val="0"/>
              </a:spcAft>
            </a:pPr>
            <a:r>
              <a:rPr lang="en-US" b="1">
                <a:ea typeface="+mn-lt"/>
                <a:cs typeface="+mn-lt"/>
              </a:rPr>
              <a:t>What do you need right now?  Where do you get your energy?</a:t>
            </a:r>
            <a:endParaRPr lang="en-US">
              <a:cs typeface="Arial"/>
            </a:endParaRPr>
          </a:p>
        </p:txBody>
      </p:sp>
    </p:spTree>
    <p:extLst>
      <p:ext uri="{BB962C8B-B14F-4D97-AF65-F5344CB8AC3E}">
        <p14:creationId xmlns:p14="http://schemas.microsoft.com/office/powerpoint/2010/main" val="141877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8D8B8BFF-ABC6-4302-9767-D2ADEE381F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7">
            <a:extLst>
              <a:ext uri="{FF2B5EF4-FFF2-40B4-BE49-F238E27FC236}">
                <a16:creationId xmlns:a16="http://schemas.microsoft.com/office/drawing/2014/main" id="{D5F431FD-989C-4F7B-9EF1-BDED51AED4C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7" name="Rectangle 19">
            <a:extLst>
              <a:ext uri="{FF2B5EF4-FFF2-40B4-BE49-F238E27FC236}">
                <a16:creationId xmlns:a16="http://schemas.microsoft.com/office/drawing/2014/main" id="{BB17FFD2-DBC7-4ABB-B2A0-7E18EC1B80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21">
            <a:extLst>
              <a:ext uri="{FF2B5EF4-FFF2-40B4-BE49-F238E27FC236}">
                <a16:creationId xmlns:a16="http://schemas.microsoft.com/office/drawing/2014/main" id="{7AFFF3F7-4395-4F19-BC12-8940796BE3C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3">
            <a:extLst>
              <a:ext uri="{FF2B5EF4-FFF2-40B4-BE49-F238E27FC236}">
                <a16:creationId xmlns:a16="http://schemas.microsoft.com/office/drawing/2014/main" id="{92806DFD-E192-42CC-B190-3C4C95B8FF4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5906" y="0"/>
            <a:ext cx="10906093"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0BFD2628-8E1E-4A9C-8CC0-A043326831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809734" y="808056"/>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53C184-4F4D-41D0-98AD-CF551435B4A7}"/>
              </a:ext>
            </a:extLst>
          </p:cNvPr>
          <p:cNvSpPr>
            <a:spLocks noGrp="1"/>
          </p:cNvSpPr>
          <p:nvPr>
            <p:ph idx="1"/>
          </p:nvPr>
        </p:nvSpPr>
        <p:spPr>
          <a:xfrm>
            <a:off x="2250080" y="937444"/>
            <a:ext cx="8006760" cy="5112499"/>
          </a:xfrm>
        </p:spPr>
        <p:txBody>
          <a:bodyPr anchor="ctr">
            <a:normAutofit/>
          </a:bodyPr>
          <a:lstStyle/>
          <a:p>
            <a:pPr marL="0" indent="0">
              <a:lnSpc>
                <a:spcPct val="110000"/>
              </a:lnSpc>
              <a:buNone/>
            </a:pPr>
            <a:r>
              <a:rPr lang="en-US" sz="1800" b="1" dirty="0">
                <a:solidFill>
                  <a:schemeClr val="tx2"/>
                </a:solidFill>
                <a:cs typeface="Arial"/>
              </a:rPr>
              <a:t>TYPES</a:t>
            </a:r>
          </a:p>
          <a:p>
            <a:pPr marL="344170" indent="-344170">
              <a:lnSpc>
                <a:spcPct val="110000"/>
              </a:lnSpc>
            </a:pPr>
            <a:r>
              <a:rPr lang="en-US" sz="1800" dirty="0">
                <a:solidFill>
                  <a:schemeClr val="tx2"/>
                </a:solidFill>
                <a:cs typeface="Arial"/>
              </a:rPr>
              <a:t>Not all types of stress are harmful or even negative. Some of the different types of stress that you might experience include:</a:t>
            </a:r>
          </a:p>
          <a:p>
            <a:pPr marL="344170" indent="-344170">
              <a:lnSpc>
                <a:spcPct val="110000"/>
              </a:lnSpc>
            </a:pPr>
            <a:r>
              <a:rPr lang="en-US" sz="1800" b="1" dirty="0">
                <a:solidFill>
                  <a:schemeClr val="tx2"/>
                </a:solidFill>
                <a:cs typeface="Arial"/>
              </a:rPr>
              <a:t>Acute stress</a:t>
            </a:r>
            <a:r>
              <a:rPr lang="en-US" sz="1800" dirty="0">
                <a:solidFill>
                  <a:schemeClr val="tx2"/>
                </a:solidFill>
                <a:cs typeface="Arial"/>
              </a:rPr>
              <a:t>: Acute stress is a very short-term type of stress that can either be positive or more distressing; this is the type of stress we most often encounter in day-to-day life.</a:t>
            </a:r>
          </a:p>
          <a:p>
            <a:pPr marL="344170" indent="-344170">
              <a:lnSpc>
                <a:spcPct val="110000"/>
              </a:lnSpc>
            </a:pPr>
            <a:r>
              <a:rPr lang="en-US" sz="1800" b="1" dirty="0">
                <a:solidFill>
                  <a:schemeClr val="tx2"/>
                </a:solidFill>
                <a:cs typeface="Arial"/>
              </a:rPr>
              <a:t>Chronic stress</a:t>
            </a:r>
            <a:r>
              <a:rPr lang="en-US" sz="1800" dirty="0">
                <a:solidFill>
                  <a:schemeClr val="tx2"/>
                </a:solidFill>
                <a:cs typeface="Arial"/>
              </a:rPr>
              <a:t>: Chronic stress is stress that seems never-ending and inescapable, like the stress of a bad marriage or an extremely taxing job; chronic stress can also stem from traumatic experiences and childhood trauma.</a:t>
            </a:r>
          </a:p>
          <a:p>
            <a:pPr marL="344170" indent="-344170">
              <a:lnSpc>
                <a:spcPct val="110000"/>
              </a:lnSpc>
            </a:pPr>
            <a:r>
              <a:rPr lang="en-US" sz="1800" b="1" dirty="0">
                <a:solidFill>
                  <a:schemeClr val="tx2"/>
                </a:solidFill>
                <a:cs typeface="Arial"/>
              </a:rPr>
              <a:t>Episodic acute stress</a:t>
            </a:r>
            <a:r>
              <a:rPr lang="en-US" sz="1800" dirty="0">
                <a:solidFill>
                  <a:schemeClr val="tx2"/>
                </a:solidFill>
                <a:cs typeface="Arial"/>
              </a:rPr>
              <a:t>: Episodic acute stress is acute stress that seems to run rampant and be a way of life, creating a life of ongoing distress.</a:t>
            </a:r>
          </a:p>
          <a:p>
            <a:pPr marL="344170" indent="-344170">
              <a:lnSpc>
                <a:spcPct val="110000"/>
              </a:lnSpc>
            </a:pPr>
            <a:endParaRPr lang="en-US" sz="1400" dirty="0">
              <a:solidFill>
                <a:schemeClr val="tx2"/>
              </a:solidFill>
              <a:cs typeface="Arial"/>
            </a:endParaRPr>
          </a:p>
        </p:txBody>
      </p:sp>
      <p:sp>
        <p:nvSpPr>
          <p:cNvPr id="28" name="Rectangle 27">
            <a:extLst>
              <a:ext uri="{FF2B5EF4-FFF2-40B4-BE49-F238E27FC236}">
                <a16:creationId xmlns:a16="http://schemas.microsoft.com/office/drawing/2014/main" id="{D0DAE048-BF8A-4A95-8DBC-D3A926B94C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71960" y="0"/>
            <a:ext cx="32004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6269908"/>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F14BF3-D237-40CE-80E0-CB2269C611B6}"/>
              </a:ext>
            </a:extLst>
          </p:cNvPr>
          <p:cNvSpPr>
            <a:spLocks noGrp="1"/>
          </p:cNvSpPr>
          <p:nvPr>
            <p:ph sz="half" idx="1"/>
          </p:nvPr>
        </p:nvSpPr>
        <p:spPr>
          <a:xfrm>
            <a:off x="2605374" y="743777"/>
            <a:ext cx="3891960" cy="5306167"/>
          </a:xfrm>
        </p:spPr>
        <p:txBody>
          <a:bodyPr vert="horz" lIns="91440" tIns="45720" rIns="91440" bIns="45720" rtlCol="0" anchor="t">
            <a:normAutofit/>
          </a:bodyPr>
          <a:lstStyle/>
          <a:p>
            <a:pPr marL="344170" indent="-344170">
              <a:lnSpc>
                <a:spcPct val="100000"/>
              </a:lnSpc>
              <a:spcBef>
                <a:spcPts val="0"/>
              </a:spcBef>
              <a:spcAft>
                <a:spcPts val="0"/>
              </a:spcAft>
            </a:pPr>
            <a:r>
              <a:rPr lang="en-US" sz="2400">
                <a:ea typeface="+mn-lt"/>
                <a:cs typeface="+mn-lt"/>
              </a:rPr>
              <a:t>Short term strategies:  </a:t>
            </a:r>
            <a:endParaRPr lang="en-US" sz="2400" dirty="0">
              <a:ea typeface="+mn-lt"/>
              <a:cs typeface="+mn-lt"/>
            </a:endParaRPr>
          </a:p>
          <a:p>
            <a:pPr marL="344170" indent="-344170">
              <a:lnSpc>
                <a:spcPct val="100000"/>
              </a:lnSpc>
              <a:spcBef>
                <a:spcPts val="0"/>
              </a:spcBef>
              <a:spcAft>
                <a:spcPts val="0"/>
              </a:spcAft>
            </a:pPr>
            <a:endParaRPr lang="en-US" sz="2400" dirty="0">
              <a:ea typeface="+mn-lt"/>
              <a:cs typeface="+mn-lt"/>
            </a:endParaRPr>
          </a:p>
          <a:p>
            <a:pPr marL="344170" indent="-344170">
              <a:lnSpc>
                <a:spcPct val="100000"/>
              </a:lnSpc>
              <a:spcBef>
                <a:spcPts val="0"/>
              </a:spcBef>
              <a:spcAft>
                <a:spcPts val="0"/>
              </a:spcAft>
            </a:pPr>
            <a:r>
              <a:rPr lang="en-US" sz="2400">
                <a:ea typeface="+mn-lt"/>
                <a:cs typeface="+mn-lt"/>
              </a:rPr>
              <a:t>performed anywhere, take little practice, provide immediate relief </a:t>
            </a:r>
            <a:endParaRPr lang="en-US" sz="2400" dirty="0">
              <a:ea typeface="+mn-lt"/>
              <a:cs typeface="+mn-lt"/>
            </a:endParaRPr>
          </a:p>
          <a:p>
            <a:pPr marL="344170" indent="-344170">
              <a:lnSpc>
                <a:spcPct val="100000"/>
              </a:lnSpc>
              <a:spcBef>
                <a:spcPts val="0"/>
              </a:spcBef>
              <a:spcAft>
                <a:spcPts val="0"/>
              </a:spcAft>
            </a:pPr>
            <a:r>
              <a:rPr lang="en-US" sz="2400" dirty="0">
                <a:ea typeface="+mn-lt"/>
                <a:cs typeface="+mn-lt"/>
              </a:rPr>
              <a:t>  </a:t>
            </a:r>
          </a:p>
          <a:p>
            <a:pPr marL="344170" indent="-344170">
              <a:lnSpc>
                <a:spcPct val="100000"/>
              </a:lnSpc>
              <a:spcBef>
                <a:spcPts val="0"/>
              </a:spcBef>
              <a:spcAft>
                <a:spcPts val="0"/>
              </a:spcAft>
            </a:pPr>
            <a:r>
              <a:rPr lang="en-US" sz="2400">
                <a:ea typeface="+mn-lt"/>
                <a:cs typeface="+mn-lt"/>
              </a:rPr>
              <a:t>Guided imagery, meditation, progressive muscle relaxation, breathing, walk, take a moment in nature</a:t>
            </a:r>
          </a:p>
          <a:p>
            <a:pPr marL="344170" indent="-344170"/>
            <a:endParaRPr lang="en-US" dirty="0">
              <a:cs typeface="Arial"/>
            </a:endParaRPr>
          </a:p>
        </p:txBody>
      </p:sp>
      <p:sp>
        <p:nvSpPr>
          <p:cNvPr id="5" name="Content Placeholder 4">
            <a:extLst>
              <a:ext uri="{FF2B5EF4-FFF2-40B4-BE49-F238E27FC236}">
                <a16:creationId xmlns:a16="http://schemas.microsoft.com/office/drawing/2014/main" id="{AACB78D0-6FED-4409-91F2-1C08F892A7D7}"/>
              </a:ext>
            </a:extLst>
          </p:cNvPr>
          <p:cNvSpPr>
            <a:spLocks noGrp="1"/>
          </p:cNvSpPr>
          <p:nvPr>
            <p:ph sz="half" idx="2"/>
          </p:nvPr>
        </p:nvSpPr>
        <p:spPr>
          <a:xfrm>
            <a:off x="6666636" y="671888"/>
            <a:ext cx="3894222" cy="5378055"/>
          </a:xfrm>
        </p:spPr>
        <p:txBody>
          <a:bodyPr vert="horz" lIns="91440" tIns="45720" rIns="91440" bIns="45720" rtlCol="0" anchor="t">
            <a:normAutofit/>
          </a:bodyPr>
          <a:lstStyle/>
          <a:p>
            <a:pPr marL="344170" indent="-344170">
              <a:lnSpc>
                <a:spcPct val="100000"/>
              </a:lnSpc>
              <a:spcBef>
                <a:spcPts val="0"/>
              </a:spcBef>
              <a:spcAft>
                <a:spcPts val="0"/>
              </a:spcAft>
            </a:pPr>
            <a:r>
              <a:rPr lang="en-US" sz="2400">
                <a:ea typeface="+mn-lt"/>
                <a:cs typeface="+mn-lt"/>
              </a:rPr>
              <a:t>Long term strategies:</a:t>
            </a:r>
            <a:r>
              <a:rPr lang="en-US" sz="2400" dirty="0">
                <a:solidFill>
                  <a:schemeClr val="lt1"/>
                </a:solidFill>
                <a:ea typeface="+mn-lt"/>
                <a:cs typeface="+mn-lt"/>
              </a:rPr>
              <a:t> </a:t>
            </a:r>
          </a:p>
          <a:p>
            <a:pPr marL="344170" indent="-344170">
              <a:lnSpc>
                <a:spcPct val="100000"/>
              </a:lnSpc>
              <a:spcBef>
                <a:spcPts val="0"/>
              </a:spcBef>
              <a:spcAft>
                <a:spcPts val="0"/>
              </a:spcAft>
            </a:pPr>
            <a:endParaRPr lang="en-US" sz="2400" dirty="0">
              <a:ea typeface="+mn-lt"/>
              <a:cs typeface="+mn-lt"/>
            </a:endParaRPr>
          </a:p>
          <a:p>
            <a:pPr marL="344170" indent="-344170">
              <a:lnSpc>
                <a:spcPct val="100000"/>
              </a:lnSpc>
              <a:spcBef>
                <a:spcPts val="0"/>
              </a:spcBef>
              <a:spcAft>
                <a:spcPts val="0"/>
              </a:spcAft>
            </a:pPr>
            <a:r>
              <a:rPr lang="en-US" sz="2400">
                <a:ea typeface="+mn-lt"/>
                <a:cs typeface="+mn-lt"/>
              </a:rPr>
              <a:t>Take more time and practice</a:t>
            </a:r>
            <a:endParaRPr lang="en-US" sz="2400" dirty="0">
              <a:ea typeface="+mn-lt"/>
              <a:cs typeface="+mn-lt"/>
            </a:endParaRPr>
          </a:p>
          <a:p>
            <a:pPr marL="344170" indent="-344170">
              <a:lnSpc>
                <a:spcPct val="100000"/>
              </a:lnSpc>
              <a:spcBef>
                <a:spcPts val="0"/>
              </a:spcBef>
              <a:spcAft>
                <a:spcPts val="0"/>
              </a:spcAft>
            </a:pPr>
            <a:endParaRPr lang="en-US" sz="2400" dirty="0">
              <a:ea typeface="+mn-lt"/>
              <a:cs typeface="+mn-lt"/>
            </a:endParaRPr>
          </a:p>
          <a:p>
            <a:pPr marL="344170" indent="-344170">
              <a:lnSpc>
                <a:spcPct val="100000"/>
              </a:lnSpc>
              <a:spcBef>
                <a:spcPts val="0"/>
              </a:spcBef>
              <a:spcAft>
                <a:spcPts val="0"/>
              </a:spcAft>
            </a:pPr>
            <a:r>
              <a:rPr lang="en-US" sz="2400">
                <a:solidFill>
                  <a:schemeClr val="lt1"/>
                </a:solidFill>
                <a:ea typeface="+mn-lt"/>
                <a:cs typeface="+mn-lt"/>
              </a:rPr>
              <a:t>Leisure activities, positive self-talk, yoga, gratitude, time management, reframe your thinking, self-compassion</a:t>
            </a:r>
            <a:endParaRPr lang="en-US" sz="2800" dirty="0">
              <a:solidFill>
                <a:schemeClr val="lt1"/>
              </a:solidFill>
              <a:ea typeface="+mn-lt"/>
              <a:cs typeface="+mn-lt"/>
            </a:endParaRPr>
          </a:p>
          <a:p>
            <a:pPr marL="344170" indent="-344170"/>
            <a:endParaRPr lang="en-US" dirty="0">
              <a:cs typeface="Arial"/>
            </a:endParaRPr>
          </a:p>
        </p:txBody>
      </p:sp>
      <p:pic>
        <p:nvPicPr>
          <p:cNvPr id="6" name="Picture 6" descr="Text, whiteboard&#10;&#10;Description automatically generated">
            <a:extLst>
              <a:ext uri="{FF2B5EF4-FFF2-40B4-BE49-F238E27FC236}">
                <a16:creationId xmlns:a16="http://schemas.microsoft.com/office/drawing/2014/main" id="{5167108A-9227-4A3B-9CD9-D8AACE828B73}"/>
              </a:ext>
            </a:extLst>
          </p:cNvPr>
          <p:cNvPicPr>
            <a:picLocks noChangeAspect="1"/>
          </p:cNvPicPr>
          <p:nvPr/>
        </p:nvPicPr>
        <p:blipFill>
          <a:blip r:embed="rId2"/>
          <a:stretch>
            <a:fillRect/>
          </a:stretch>
        </p:blipFill>
        <p:spPr>
          <a:xfrm>
            <a:off x="380551" y="4240872"/>
            <a:ext cx="2143125" cy="2143125"/>
          </a:xfrm>
          <a:prstGeom prst="rect">
            <a:avLst/>
          </a:prstGeom>
        </p:spPr>
      </p:pic>
    </p:spTree>
    <p:extLst>
      <p:ext uri="{BB962C8B-B14F-4D97-AF65-F5344CB8AC3E}">
        <p14:creationId xmlns:p14="http://schemas.microsoft.com/office/powerpoint/2010/main" val="4219036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7E45EB-2082-42A1-A5FC-6D53F21DB3E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6A5C072-919B-4308-A48B-96DC0CBFBEB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A8F74E2F-7C51-4D72-96BA-528A50748125}"/>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1B61F797-14BD-476F-B569-140E96CB6B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A0235D8-BAC3-4440-8A9B-43D98243C7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F2FD5C-3192-4646-91D2-C907BDC4C1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A18AE-F557-417B-A69E-E2D59F43F980}"/>
              </a:ext>
            </a:extLst>
          </p:cNvPr>
          <p:cNvSpPr>
            <a:spLocks noGrp="1"/>
          </p:cNvSpPr>
          <p:nvPr>
            <p:ph type="title"/>
          </p:nvPr>
        </p:nvSpPr>
        <p:spPr>
          <a:xfrm>
            <a:off x="1969803" y="808056"/>
            <a:ext cx="8608037" cy="1077229"/>
          </a:xfrm>
        </p:spPr>
        <p:txBody>
          <a:bodyPr>
            <a:normAutofit/>
          </a:bodyPr>
          <a:lstStyle/>
          <a:p>
            <a:pPr algn="l"/>
            <a:r>
              <a:rPr lang="en-US" b="1" cap="all">
                <a:ea typeface="+mj-lt"/>
                <a:cs typeface="+mj-lt"/>
              </a:rPr>
              <a:t>ADJUST EXPECTATIONS</a:t>
            </a:r>
            <a:endParaRPr lang="en-US">
              <a:ea typeface="+mj-lt"/>
              <a:cs typeface="+mj-lt"/>
            </a:endParaRPr>
          </a:p>
          <a:p>
            <a:pPr algn="l"/>
            <a:endParaRPr lang="en-US">
              <a:cs typeface="Arial"/>
            </a:endParaRPr>
          </a:p>
        </p:txBody>
      </p:sp>
      <p:pic>
        <p:nvPicPr>
          <p:cNvPr id="5" name="Picture 5" descr="Diagram&#10;&#10;Description automatically generated">
            <a:extLst>
              <a:ext uri="{FF2B5EF4-FFF2-40B4-BE49-F238E27FC236}">
                <a16:creationId xmlns:a16="http://schemas.microsoft.com/office/drawing/2014/main" id="{9A39557F-C968-4FDE-BAA8-E6C53EAA81D4}"/>
              </a:ext>
            </a:extLst>
          </p:cNvPr>
          <p:cNvPicPr>
            <a:picLocks noChangeAspect="1"/>
          </p:cNvPicPr>
          <p:nvPr/>
        </p:nvPicPr>
        <p:blipFill>
          <a:blip r:embed="rId5"/>
          <a:stretch>
            <a:fillRect/>
          </a:stretch>
        </p:blipFill>
        <p:spPr>
          <a:xfrm>
            <a:off x="2720745" y="2364159"/>
            <a:ext cx="3376329" cy="336405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 name="Content Placeholder 2">
            <a:extLst>
              <a:ext uri="{FF2B5EF4-FFF2-40B4-BE49-F238E27FC236}">
                <a16:creationId xmlns:a16="http://schemas.microsoft.com/office/drawing/2014/main" id="{6DE3198B-6234-4F80-9402-9F5183B3C7F4}"/>
              </a:ext>
            </a:extLst>
          </p:cNvPr>
          <p:cNvSpPr>
            <a:spLocks noGrp="1"/>
          </p:cNvSpPr>
          <p:nvPr>
            <p:ph idx="1"/>
          </p:nvPr>
        </p:nvSpPr>
        <p:spPr>
          <a:xfrm>
            <a:off x="7286175" y="1635173"/>
            <a:ext cx="3289986" cy="4414771"/>
          </a:xfrm>
        </p:spPr>
        <p:txBody>
          <a:bodyPr vert="horz" lIns="91440" tIns="45720" rIns="91440" bIns="45720" rtlCol="0" anchor="ctr">
            <a:noAutofit/>
          </a:bodyPr>
          <a:lstStyle/>
          <a:p>
            <a:pPr marL="344170" indent="-344170">
              <a:spcAft>
                <a:spcPts val="0"/>
              </a:spcAft>
            </a:pPr>
            <a:r>
              <a:rPr lang="en-US">
                <a:ea typeface="+mn-lt"/>
                <a:cs typeface="+mn-lt"/>
              </a:rPr>
              <a:t>Set realistic goals for yourself during stressful times</a:t>
            </a:r>
            <a:endParaRPr lang="en-US" dirty="0">
              <a:ea typeface="+mn-lt"/>
              <a:cs typeface="+mn-lt"/>
            </a:endParaRPr>
          </a:p>
          <a:p>
            <a:pPr marL="344170" indent="-344170">
              <a:spcAft>
                <a:spcPts val="0"/>
              </a:spcAft>
            </a:pPr>
            <a:endParaRPr lang="en-US" dirty="0">
              <a:ea typeface="+mn-lt"/>
              <a:cs typeface="+mn-lt"/>
            </a:endParaRPr>
          </a:p>
          <a:p>
            <a:pPr marL="344170" indent="-344170">
              <a:spcAft>
                <a:spcPts val="0"/>
              </a:spcAft>
            </a:pPr>
            <a:r>
              <a:rPr lang="en-US">
                <a:ea typeface="+mn-lt"/>
                <a:cs typeface="+mn-lt"/>
              </a:rPr>
              <a:t>Stress uses up a lot of energy</a:t>
            </a:r>
            <a:endParaRPr lang="en-US" dirty="0">
              <a:ea typeface="+mn-lt"/>
              <a:cs typeface="+mn-lt"/>
            </a:endParaRPr>
          </a:p>
          <a:p>
            <a:pPr marL="344170" indent="-344170">
              <a:spcAft>
                <a:spcPts val="0"/>
              </a:spcAft>
            </a:pPr>
            <a:endParaRPr lang="en-US" dirty="0">
              <a:ea typeface="+mn-lt"/>
              <a:cs typeface="+mn-lt"/>
            </a:endParaRPr>
          </a:p>
          <a:p>
            <a:pPr marL="344170" indent="-344170">
              <a:spcAft>
                <a:spcPts val="0"/>
              </a:spcAft>
            </a:pPr>
            <a:r>
              <a:rPr lang="en-US">
                <a:ea typeface="+mn-lt"/>
                <a:cs typeface="+mn-lt"/>
              </a:rPr>
              <a:t>Allow yourself to adjust expectations of yourself and others.</a:t>
            </a:r>
            <a:endParaRPr lang="en-US">
              <a:cs typeface="Arial"/>
            </a:endParaRPr>
          </a:p>
        </p:txBody>
      </p:sp>
      <p:sp>
        <p:nvSpPr>
          <p:cNvPr id="22" name="Rectangle 21">
            <a:extLst>
              <a:ext uri="{FF2B5EF4-FFF2-40B4-BE49-F238E27FC236}">
                <a16:creationId xmlns:a16="http://schemas.microsoft.com/office/drawing/2014/main" id="{28564258-BA63-4452-B6A7-27E3497D93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1643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0C8693A-B687-4F5E-B86B-B4F11D5234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51084F9-D042-49BE-9E1A-43E583B98FC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EE65CA45-264D-4FD3-9249-3CB04EC97E80}"/>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E7B58214-716F-43B8-8272-85CE2B9AB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A5C070E-7DB1-4147-B6A8-D14B9C40E1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31070C9-36CD-4B65-8159-324995821F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B5B0F-80CE-427B-BF67-4E9FBF8068FD}"/>
              </a:ext>
            </a:extLst>
          </p:cNvPr>
          <p:cNvSpPr>
            <a:spLocks noGrp="1"/>
          </p:cNvSpPr>
          <p:nvPr>
            <p:ph type="title"/>
          </p:nvPr>
        </p:nvSpPr>
        <p:spPr>
          <a:xfrm>
            <a:off x="1969803" y="808056"/>
            <a:ext cx="8608037" cy="1077229"/>
          </a:xfrm>
        </p:spPr>
        <p:txBody>
          <a:bodyPr>
            <a:normAutofit/>
          </a:bodyPr>
          <a:lstStyle/>
          <a:p>
            <a:pPr algn="l"/>
            <a:r>
              <a:rPr lang="en-US" b="1" cap="all">
                <a:ea typeface="+mj-lt"/>
                <a:cs typeface="+mj-lt"/>
              </a:rPr>
              <a:t>Ask for help</a:t>
            </a:r>
            <a:endParaRPr lang="en-US"/>
          </a:p>
        </p:txBody>
      </p:sp>
      <p:sp>
        <p:nvSpPr>
          <p:cNvPr id="9" name="Content Placeholder 8">
            <a:extLst>
              <a:ext uri="{FF2B5EF4-FFF2-40B4-BE49-F238E27FC236}">
                <a16:creationId xmlns:a16="http://schemas.microsoft.com/office/drawing/2014/main" id="{F82C246A-7878-4D0E-8325-102584F98985}"/>
              </a:ext>
            </a:extLst>
          </p:cNvPr>
          <p:cNvSpPr>
            <a:spLocks noGrp="1"/>
          </p:cNvSpPr>
          <p:nvPr>
            <p:ph idx="1"/>
          </p:nvPr>
        </p:nvSpPr>
        <p:spPr>
          <a:xfrm>
            <a:off x="1975805" y="2052116"/>
            <a:ext cx="2908167" cy="3997828"/>
          </a:xfrm>
        </p:spPr>
        <p:txBody>
          <a:bodyPr>
            <a:normAutofit/>
          </a:bodyPr>
          <a:lstStyle/>
          <a:p>
            <a:pPr marL="344170" indent="-344170"/>
            <a:r>
              <a:rPr lang="en-US" sz="2400" b="1">
                <a:latin typeface="Avenir Next LT Pro"/>
                <a:cs typeface="Segoe UI"/>
              </a:rPr>
              <a:t>What are healthy ways to process your emotions?</a:t>
            </a:r>
            <a:r>
              <a:rPr lang="en-US" sz="2400">
                <a:latin typeface="Avenir Next LT Pro"/>
                <a:cs typeface="Segoe UI"/>
              </a:rPr>
              <a:t>​</a:t>
            </a:r>
            <a:endParaRPr lang="en-US" sz="2400"/>
          </a:p>
          <a:p>
            <a:pPr marL="0" indent="0">
              <a:buNone/>
            </a:pPr>
            <a:endParaRPr lang="en-US" sz="1600" dirty="0">
              <a:latin typeface="Avenir Next LT Pro"/>
              <a:cs typeface="Segoe UI"/>
            </a:endParaRPr>
          </a:p>
        </p:txBody>
      </p:sp>
      <p:pic>
        <p:nvPicPr>
          <p:cNvPr id="4" name="Picture 4" descr="A picture containing chart&#10;&#10;Description automatically generated">
            <a:extLst>
              <a:ext uri="{FF2B5EF4-FFF2-40B4-BE49-F238E27FC236}">
                <a16:creationId xmlns:a16="http://schemas.microsoft.com/office/drawing/2014/main" id="{ACD0D0E9-E711-42A6-8E22-D64C06E6E058}"/>
              </a:ext>
            </a:extLst>
          </p:cNvPr>
          <p:cNvPicPr>
            <a:picLocks noChangeAspect="1"/>
          </p:cNvPicPr>
          <p:nvPr/>
        </p:nvPicPr>
        <p:blipFill rotWithShape="1">
          <a:blip r:embed="rId5"/>
          <a:srcRect t="9673" r="-4" b="-4"/>
          <a:stretch/>
        </p:blipFill>
        <p:spPr>
          <a:xfrm>
            <a:off x="5432992" y="2348779"/>
            <a:ext cx="4818974" cy="337346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4" name="Rectangle 23">
            <a:extLst>
              <a:ext uri="{FF2B5EF4-FFF2-40B4-BE49-F238E27FC236}">
                <a16:creationId xmlns:a16="http://schemas.microsoft.com/office/drawing/2014/main" id="{89C35FB2-5194-4BE0-92D0-464E2B7116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363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DBA74-8ED9-4D5E-AE0A-10F7B7A636A6}"/>
              </a:ext>
            </a:extLst>
          </p:cNvPr>
          <p:cNvSpPr>
            <a:spLocks noGrp="1"/>
          </p:cNvSpPr>
          <p:nvPr>
            <p:ph idx="1"/>
          </p:nvPr>
        </p:nvSpPr>
        <p:spPr>
          <a:xfrm>
            <a:off x="2773599" y="2150438"/>
            <a:ext cx="7796540" cy="3997828"/>
          </a:xfrm>
        </p:spPr>
        <p:txBody>
          <a:bodyPr>
            <a:normAutofit/>
          </a:bodyPr>
          <a:lstStyle/>
          <a:p>
            <a:pPr marL="0" indent="0" algn="ctr">
              <a:buNone/>
            </a:pPr>
            <a:r>
              <a:rPr lang="en-US" sz="3600" dirty="0" smtClean="0">
                <a:latin typeface="Comic Sans MS" panose="030F0702030302020204" pitchFamily="66" charset="0"/>
                <a:cs typeface="Arial"/>
              </a:rPr>
              <a:t>Always be Thankful</a:t>
            </a:r>
          </a:p>
          <a:p>
            <a:pPr marL="0" indent="0" algn="ctr">
              <a:buNone/>
            </a:pPr>
            <a:endParaRPr lang="en-US" sz="3600" dirty="0">
              <a:latin typeface="Comic Sans MS" panose="030F0702030302020204" pitchFamily="66" charset="0"/>
              <a:cs typeface="Arial"/>
            </a:endParaRPr>
          </a:p>
          <a:p>
            <a:pPr marL="0" indent="0" algn="ctr">
              <a:buNone/>
            </a:pPr>
            <a:endParaRPr lang="en-US" sz="3600" dirty="0" smtClean="0">
              <a:latin typeface="Comic Sans MS" panose="030F0702030302020204" pitchFamily="66" charset="0"/>
              <a:cs typeface="Arial"/>
            </a:endParaRPr>
          </a:p>
          <a:p>
            <a:pPr marL="0" indent="0" algn="ctr">
              <a:buNone/>
            </a:pPr>
            <a:r>
              <a:rPr lang="en-US" sz="3600" dirty="0" smtClean="0">
                <a:latin typeface="Comic Sans MS" panose="030F0702030302020204" pitchFamily="66" charset="0"/>
                <a:cs typeface="Arial"/>
              </a:rPr>
              <a:t>Thank you </a:t>
            </a:r>
            <a:endParaRPr lang="en-US" sz="3600" dirty="0">
              <a:latin typeface="Comic Sans MS" panose="030F0702030302020204" pitchFamily="66" charset="0"/>
              <a:cs typeface="Arial"/>
            </a:endParaRPr>
          </a:p>
        </p:txBody>
      </p:sp>
    </p:spTree>
    <p:extLst>
      <p:ext uri="{BB962C8B-B14F-4D97-AF65-F5344CB8AC3E}">
        <p14:creationId xmlns:p14="http://schemas.microsoft.com/office/powerpoint/2010/main" val="165463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423F1E-F9FE-4037-BF7C-F32AACD456C9}"/>
              </a:ext>
            </a:extLst>
          </p:cNvPr>
          <p:cNvSpPr>
            <a:spLocks noGrp="1"/>
          </p:cNvSpPr>
          <p:nvPr>
            <p:ph idx="1"/>
          </p:nvPr>
        </p:nvSpPr>
        <p:spPr>
          <a:xfrm>
            <a:off x="1974739" y="2052116"/>
            <a:ext cx="4901548" cy="3997828"/>
          </a:xfrm>
        </p:spPr>
        <p:txBody>
          <a:bodyPr>
            <a:normAutofit/>
          </a:bodyPr>
          <a:lstStyle/>
          <a:p>
            <a:pPr marL="0" indent="0">
              <a:buNone/>
            </a:pPr>
            <a:endParaRPr lang="en-US" sz="1800" dirty="0" smtClean="0">
              <a:ea typeface="+mn-lt"/>
              <a:cs typeface="+mn-lt"/>
            </a:endParaRPr>
          </a:p>
          <a:p>
            <a:pPr marL="0" indent="0">
              <a:buNone/>
            </a:pPr>
            <a:r>
              <a:rPr lang="en-US" sz="1800" dirty="0">
                <a:ea typeface="+mn-lt"/>
                <a:cs typeface="+mn-lt"/>
              </a:rPr>
              <a:t>W</a:t>
            </a:r>
            <a:r>
              <a:rPr lang="en-US" sz="1800" dirty="0" smtClean="0">
                <a:ea typeface="+mn-lt"/>
                <a:cs typeface="+mn-lt"/>
              </a:rPr>
              <a:t>hat </a:t>
            </a:r>
            <a:r>
              <a:rPr lang="en-US" sz="1800" dirty="0">
                <a:ea typeface="+mn-lt"/>
                <a:cs typeface="+mn-lt"/>
              </a:rPr>
              <a:t>causes stress?</a:t>
            </a:r>
            <a:endParaRPr lang="en-US" sz="1800" dirty="0">
              <a:cs typeface="Arial" panose="020B0604020202020204"/>
            </a:endParaRPr>
          </a:p>
          <a:p>
            <a:pPr marL="344170" indent="-344170"/>
            <a:r>
              <a:rPr lang="en-US" sz="1800" dirty="0">
                <a:ea typeface="+mn-lt"/>
                <a:cs typeface="+mn-lt"/>
              </a:rPr>
              <a:t>Can be a variety of things that cause stress.</a:t>
            </a:r>
            <a:endParaRPr lang="en-US" sz="1800" dirty="0"/>
          </a:p>
          <a:p>
            <a:pPr marL="344170" indent="-344170"/>
            <a:r>
              <a:rPr lang="en-US" sz="1800" dirty="0">
                <a:ea typeface="+mn-lt"/>
                <a:cs typeface="+mn-lt"/>
              </a:rPr>
              <a:t>There are different models that explain stress.</a:t>
            </a:r>
            <a:endParaRPr lang="en-US" sz="1800" dirty="0"/>
          </a:p>
          <a:p>
            <a:pPr marL="0" indent="0">
              <a:buNone/>
            </a:pPr>
            <a:r>
              <a:rPr lang="en-US" sz="1800" dirty="0"/>
              <a:t/>
            </a:r>
            <a:br>
              <a:rPr lang="en-US" sz="1800" dirty="0"/>
            </a:br>
            <a:endParaRPr lang="en-US" sz="1800" dirty="0">
              <a:cs typeface="Arial" panose="020B0604020202020204"/>
            </a:endParaRPr>
          </a:p>
        </p:txBody>
      </p:sp>
      <p:sp>
        <p:nvSpPr>
          <p:cNvPr id="17" name="Rectangle 16">
            <a:extLst>
              <a:ext uri="{FF2B5EF4-FFF2-40B4-BE49-F238E27FC236}">
                <a16:creationId xmlns:a16="http://schemas.microsoft.com/office/drawing/2014/main" id="{777713DB-A0B1-4507-9991-B6DCAE436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nt growing in a concrete crack">
            <a:extLst>
              <a:ext uri="{FF2B5EF4-FFF2-40B4-BE49-F238E27FC236}">
                <a16:creationId xmlns:a16="http://schemas.microsoft.com/office/drawing/2014/main" id="{25419771-0AC0-4743-9EDB-546CF63BE724}"/>
              </a:ext>
            </a:extLst>
          </p:cNvPr>
          <p:cNvPicPr>
            <a:picLocks noChangeAspect="1"/>
          </p:cNvPicPr>
          <p:nvPr/>
        </p:nvPicPr>
        <p:blipFill rotWithShape="1">
          <a:blip r:embed="rId3"/>
          <a:srcRect l="18271" r="36467" b="-3"/>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392320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423F1E-F9FE-4037-BF7C-F32AACD456C9}"/>
              </a:ext>
            </a:extLst>
          </p:cNvPr>
          <p:cNvSpPr>
            <a:spLocks noGrp="1"/>
          </p:cNvSpPr>
          <p:nvPr>
            <p:ph idx="1"/>
          </p:nvPr>
        </p:nvSpPr>
        <p:spPr>
          <a:xfrm>
            <a:off x="1974739" y="2052116"/>
            <a:ext cx="4901548" cy="3997828"/>
          </a:xfrm>
        </p:spPr>
        <p:txBody>
          <a:bodyPr>
            <a:normAutofit/>
          </a:bodyPr>
          <a:lstStyle/>
          <a:p>
            <a:pPr marL="0" indent="0">
              <a:buNone/>
            </a:pPr>
            <a:r>
              <a:rPr lang="en-US" sz="1800" dirty="0" smtClean="0">
                <a:ea typeface="+mn-lt"/>
                <a:cs typeface="+mn-lt"/>
              </a:rPr>
              <a:t>Stressors </a:t>
            </a:r>
          </a:p>
          <a:p>
            <a:pPr marL="344170" indent="-344170"/>
            <a:r>
              <a:rPr lang="en-US" sz="1800" dirty="0" smtClean="0">
                <a:ea typeface="+mn-lt"/>
                <a:cs typeface="+mn-lt"/>
              </a:rPr>
              <a:t>Can </a:t>
            </a:r>
            <a:r>
              <a:rPr lang="en-US" sz="1800" dirty="0">
                <a:ea typeface="+mn-lt"/>
                <a:cs typeface="+mn-lt"/>
              </a:rPr>
              <a:t>be </a:t>
            </a:r>
            <a:r>
              <a:rPr lang="en-US" sz="1800" dirty="0" smtClean="0">
                <a:ea typeface="+mn-lt"/>
                <a:cs typeface="+mn-lt"/>
              </a:rPr>
              <a:t>cataclysmic </a:t>
            </a:r>
          </a:p>
          <a:p>
            <a:pPr marL="344170" indent="-344170"/>
            <a:r>
              <a:rPr lang="en-US" sz="1800" dirty="0" smtClean="0">
                <a:ea typeface="+mn-lt"/>
                <a:cs typeface="+mn-lt"/>
              </a:rPr>
              <a:t>Can be personal life events </a:t>
            </a:r>
          </a:p>
          <a:p>
            <a:pPr marL="344170" indent="-344170"/>
            <a:r>
              <a:rPr lang="en-US" sz="1800" dirty="0" smtClean="0">
                <a:ea typeface="+mn-lt"/>
                <a:cs typeface="+mn-lt"/>
              </a:rPr>
              <a:t>Can be daily hassles</a:t>
            </a:r>
            <a:endParaRPr lang="en-US" sz="1800" dirty="0"/>
          </a:p>
          <a:p>
            <a:pPr marL="0" indent="0">
              <a:buNone/>
            </a:pPr>
            <a:endParaRPr lang="en-US" sz="1800" dirty="0">
              <a:cs typeface="Arial" panose="020B0604020202020204"/>
            </a:endParaRPr>
          </a:p>
        </p:txBody>
      </p:sp>
      <p:pic>
        <p:nvPicPr>
          <p:cNvPr id="5" name="Picture 4" descr="Plant growing in a concrete crack">
            <a:extLst>
              <a:ext uri="{FF2B5EF4-FFF2-40B4-BE49-F238E27FC236}">
                <a16:creationId xmlns:a16="http://schemas.microsoft.com/office/drawing/2014/main" id="{25419771-0AC0-4743-9EDB-546CF63BE724}"/>
              </a:ext>
            </a:extLst>
          </p:cNvPr>
          <p:cNvPicPr>
            <a:picLocks noChangeAspect="1"/>
          </p:cNvPicPr>
          <p:nvPr/>
        </p:nvPicPr>
        <p:blipFill rotWithShape="1">
          <a:blip r:embed="rId2"/>
          <a:srcRect l="18271" r="36467" b="-3"/>
          <a:stretch/>
        </p:blipFill>
        <p:spPr>
          <a:xfrm>
            <a:off x="7534656" y="227"/>
            <a:ext cx="4657039" cy="6858000"/>
          </a:xfrm>
          <a:prstGeom prst="rect">
            <a:avLst/>
          </a:prstGeom>
        </p:spPr>
      </p:pic>
    </p:spTree>
    <p:extLst>
      <p:ext uri="{BB962C8B-B14F-4D97-AF65-F5344CB8AC3E}">
        <p14:creationId xmlns:p14="http://schemas.microsoft.com/office/powerpoint/2010/main" val="110889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B2CEF2-2266-485C-91EC-58D9A3CEB05E}"/>
              </a:ext>
            </a:extLst>
          </p:cNvPr>
          <p:cNvSpPr>
            <a:spLocks noGrp="1"/>
          </p:cNvSpPr>
          <p:nvPr>
            <p:ph idx="1"/>
          </p:nvPr>
        </p:nvSpPr>
        <p:spPr>
          <a:xfrm>
            <a:off x="1974739" y="2052116"/>
            <a:ext cx="4901548" cy="3997828"/>
          </a:xfrm>
        </p:spPr>
        <p:txBody>
          <a:bodyPr>
            <a:normAutofit/>
          </a:bodyPr>
          <a:lstStyle/>
          <a:p>
            <a:pPr marL="0" indent="0">
              <a:buNone/>
            </a:pPr>
            <a:endParaRPr lang="en-US" sz="1800">
              <a:ea typeface="+mn-lt"/>
              <a:cs typeface="+mn-lt"/>
            </a:endParaRPr>
          </a:p>
          <a:p>
            <a:pPr marL="344170" indent="-344170"/>
            <a:r>
              <a:rPr lang="en-US" sz="1800">
                <a:ea typeface="+mn-lt"/>
                <a:cs typeface="+mn-lt"/>
              </a:rPr>
              <a:t>Change : life changes or any noticeable</a:t>
            </a:r>
            <a:br>
              <a:rPr lang="en-US" sz="1800">
                <a:ea typeface="+mn-lt"/>
                <a:cs typeface="+mn-lt"/>
              </a:rPr>
            </a:br>
            <a:r>
              <a:rPr lang="en-US" sz="1800">
                <a:ea typeface="+mn-lt"/>
                <a:cs typeface="+mn-lt"/>
              </a:rPr>
              <a:t>alterations in ones living circumstances that require readjustment.</a:t>
            </a:r>
          </a:p>
          <a:p>
            <a:pPr marL="344170" indent="-344170"/>
            <a:r>
              <a:rPr lang="en-US" sz="1800">
                <a:ea typeface="+mn-lt"/>
                <a:cs typeface="+mn-lt"/>
              </a:rPr>
              <a:t>Pressure Expectations or demands that one behave in a certain way. Workers on commission, comedians to be funny etc.</a:t>
            </a:r>
            <a:r>
              <a:rPr lang="en-US" sz="1800"/>
              <a:t/>
            </a:r>
            <a:br>
              <a:rPr lang="en-US" sz="1800"/>
            </a:br>
            <a:endParaRPr lang="en-US" sz="1800">
              <a:cs typeface="Arial"/>
            </a:endParaRPr>
          </a:p>
        </p:txBody>
      </p:sp>
      <p:sp>
        <p:nvSpPr>
          <p:cNvPr id="17" name="Rectangle 16">
            <a:extLst>
              <a:ext uri="{FF2B5EF4-FFF2-40B4-BE49-F238E27FC236}">
                <a16:creationId xmlns:a16="http://schemas.microsoft.com/office/drawing/2014/main" id="{777713DB-A0B1-4507-9991-B6DCAE436C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Plant growing in a concrete crack">
            <a:extLst>
              <a:ext uri="{FF2B5EF4-FFF2-40B4-BE49-F238E27FC236}">
                <a16:creationId xmlns:a16="http://schemas.microsoft.com/office/drawing/2014/main" id="{C21D40C7-13EA-4321-B49B-A94FF1BD2A70}"/>
              </a:ext>
            </a:extLst>
          </p:cNvPr>
          <p:cNvPicPr>
            <a:picLocks noChangeAspect="1"/>
          </p:cNvPicPr>
          <p:nvPr/>
        </p:nvPicPr>
        <p:blipFill rotWithShape="1">
          <a:blip r:embed="rId3"/>
          <a:srcRect l="18271" r="36467" b="-3"/>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151881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Stress Reaction </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a:t>Stress Reactions - physical, psychological, and behavioral responses used to meet demands </a:t>
            </a:r>
            <a:endParaRPr lang="en-US" dirty="0" smtClean="0"/>
          </a:p>
          <a:p>
            <a:r>
              <a:rPr lang="en-US" dirty="0" smtClean="0"/>
              <a:t>1</a:t>
            </a:r>
            <a:r>
              <a:rPr lang="en-US" dirty="0"/>
              <a:t>. Physical Stress Responses - General Adaptation Syndrome (Hans </a:t>
            </a:r>
            <a:r>
              <a:rPr lang="en-US" dirty="0" err="1"/>
              <a:t>Seyle</a:t>
            </a:r>
            <a:r>
              <a:rPr lang="en-US" dirty="0"/>
              <a:t>) </a:t>
            </a:r>
            <a:endParaRPr lang="en-US" dirty="0" smtClean="0"/>
          </a:p>
          <a:p>
            <a:r>
              <a:rPr lang="en-US" dirty="0" smtClean="0"/>
              <a:t>a</a:t>
            </a:r>
            <a:r>
              <a:rPr lang="en-US" dirty="0"/>
              <a:t>. Alarm Stage - immediate, fight or flight response to mobilize body for action (increased heart rate, rapid breathing, sweating, digestion slows down, etc.) </a:t>
            </a:r>
            <a:endParaRPr lang="en-US" dirty="0" smtClean="0"/>
          </a:p>
          <a:p>
            <a:r>
              <a:rPr lang="en-US" dirty="0" smtClean="0"/>
              <a:t>b</a:t>
            </a:r>
            <a:r>
              <a:rPr lang="en-US" dirty="0"/>
              <a:t>. Resistance Stage - change of initial alarm subsides and a new wave of "adaptive energy" helps combat the stressor (endorphins &amp; corticosteroids released) </a:t>
            </a:r>
            <a:endParaRPr lang="en-US" dirty="0" smtClean="0"/>
          </a:p>
          <a:p>
            <a:r>
              <a:rPr lang="en-US" dirty="0" smtClean="0"/>
              <a:t>c</a:t>
            </a:r>
            <a:r>
              <a:rPr lang="en-US" dirty="0"/>
              <a:t>. Exhaustion Stage - resources/biochemical are depleted. Physical wear and tear takes its toll, producing diseases of adaptation, such as heart disease, arthritis, and colds. </a:t>
            </a:r>
          </a:p>
        </p:txBody>
      </p:sp>
    </p:spTree>
    <p:extLst>
      <p:ext uri="{BB962C8B-B14F-4D97-AF65-F5344CB8AC3E}">
        <p14:creationId xmlns:p14="http://schemas.microsoft.com/office/powerpoint/2010/main" val="90476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dirty="0"/>
              <a:t>2</a:t>
            </a:r>
            <a:r>
              <a:rPr lang="en-US" sz="2400" b="1" dirty="0"/>
              <a:t>. Emotional Stress Responses </a:t>
            </a:r>
            <a:r>
              <a:rPr lang="en-US" dirty="0"/>
              <a:t>- include fear, anger, irritability, and anxiety </a:t>
            </a:r>
            <a:endParaRPr lang="en-US" dirty="0" smtClean="0"/>
          </a:p>
          <a:p>
            <a:pPr marL="0" indent="0">
              <a:buNone/>
            </a:pPr>
            <a:r>
              <a:rPr lang="en-US" dirty="0" smtClean="0"/>
              <a:t>3</a:t>
            </a:r>
            <a:r>
              <a:rPr lang="en-US" sz="2400" b="1" dirty="0"/>
              <a:t>. Cognitive Stress Responses </a:t>
            </a:r>
            <a:r>
              <a:rPr lang="en-US" dirty="0"/>
              <a:t>- poor concentration, distorted thinking, and forgetfulness </a:t>
            </a:r>
            <a:endParaRPr lang="en-US" dirty="0" smtClean="0"/>
          </a:p>
          <a:p>
            <a:pPr marL="0" indent="0">
              <a:buNone/>
            </a:pPr>
            <a:r>
              <a:rPr lang="en-US" dirty="0" smtClean="0"/>
              <a:t>a. 	Ruminative Thinking - recurring intrusion of thoughts about stressful events </a:t>
            </a:r>
          </a:p>
          <a:p>
            <a:pPr marL="0" indent="0">
              <a:buNone/>
            </a:pPr>
            <a:r>
              <a:rPr lang="en-US" dirty="0" smtClean="0"/>
              <a:t>b</a:t>
            </a:r>
            <a:r>
              <a:rPr lang="en-US" dirty="0"/>
              <a:t>. </a:t>
            </a:r>
            <a:r>
              <a:rPr lang="en-US" dirty="0" smtClean="0"/>
              <a:t>	Catastrophizing </a:t>
            </a:r>
            <a:r>
              <a:rPr lang="en-US" dirty="0"/>
              <a:t>- overemphasizing possible negative consequences </a:t>
            </a:r>
            <a:endParaRPr lang="en-US" dirty="0" smtClean="0"/>
          </a:p>
          <a:p>
            <a:pPr marL="0" indent="0">
              <a:buNone/>
            </a:pPr>
            <a:r>
              <a:rPr lang="en-US" dirty="0" smtClean="0"/>
              <a:t>c</a:t>
            </a:r>
            <a:r>
              <a:rPr lang="en-US" dirty="0"/>
              <a:t>. </a:t>
            </a:r>
            <a:r>
              <a:rPr lang="en-US" dirty="0" smtClean="0"/>
              <a:t>	Increased </a:t>
            </a:r>
            <a:r>
              <a:rPr lang="en-US" dirty="0"/>
              <a:t>tendency to rely on mental sets and functional fixedness </a:t>
            </a:r>
            <a:endParaRPr lang="en-US" dirty="0" smtClean="0"/>
          </a:p>
          <a:p>
            <a:pPr marL="0" indent="0">
              <a:buNone/>
            </a:pPr>
            <a:r>
              <a:rPr lang="en-US" dirty="0" smtClean="0"/>
              <a:t>d</a:t>
            </a:r>
            <a:r>
              <a:rPr lang="en-US" dirty="0"/>
              <a:t>. </a:t>
            </a:r>
            <a:r>
              <a:rPr lang="en-US" dirty="0" smtClean="0"/>
              <a:t>	Stress </a:t>
            </a:r>
            <a:r>
              <a:rPr lang="en-US" dirty="0"/>
              <a:t>impairs effective decision - making </a:t>
            </a:r>
            <a:endParaRPr lang="en-US" dirty="0" smtClean="0"/>
          </a:p>
        </p:txBody>
      </p:sp>
    </p:spTree>
    <p:extLst>
      <p:ext uri="{BB962C8B-B14F-4D97-AF65-F5344CB8AC3E}">
        <p14:creationId xmlns:p14="http://schemas.microsoft.com/office/powerpoint/2010/main" val="2729535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7C2F7BF6-CD39-4568-B8BD-EA8D252E100B}">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0455F8-10A0-4EEF-9BB1-9035E295B165}">
  <ds:schemaRefs>
    <ds:schemaRef ds:uri="http://schemas.microsoft.com/sharepoint/v3/contenttype/forms"/>
  </ds:schemaRefs>
</ds:datastoreItem>
</file>

<file path=customXml/itemProps3.xml><?xml version="1.0" encoding="utf-8"?>
<ds:datastoreItem xmlns:ds="http://schemas.openxmlformats.org/officeDocument/2006/customXml" ds:itemID="{79B0F2AC-8567-4D03-BFFC-653DB596C528}">
  <ds:schemaRefs>
    <ds:schemaRef ds:uri="http://schemas.microsoft.com/sharepoint/v3"/>
    <ds:schemaRef ds:uri="http://purl.org/dc/elements/1.1/"/>
    <ds:schemaRef ds:uri="71af3243-3dd4-4a8d-8c0d-dd76da1f02a5"/>
    <ds:schemaRef ds:uri="230e9df3-be65-4c73-a93b-d1236ebd677e"/>
    <ds:schemaRef ds:uri="http://schemas.microsoft.com/office/2006/documentManagement/types"/>
    <ds:schemaRef ds:uri="http://purl.org/dc/dcmitype/"/>
    <ds:schemaRef ds:uri="http://www.w3.org/XML/1998/namespace"/>
    <ds:schemaRef ds:uri="http://schemas.microsoft.com/office/infopath/2007/PartnerControls"/>
    <ds:schemaRef ds:uri="http://purl.org/dc/terms/"/>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TM16401375[[fn=Madison]]</Template>
  <TotalTime>40</TotalTime>
  <Words>1105</Words>
  <Application>Microsoft Office PowerPoint</Application>
  <PresentationFormat>Widescreen</PresentationFormat>
  <Paragraphs>186</Paragraphs>
  <Slides>43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Arial</vt:lpstr>
      <vt:lpstr>Avenir Next LT Pro</vt:lpstr>
      <vt:lpstr>Calibri</vt:lpstr>
      <vt:lpstr>Comic Sans MS</vt:lpstr>
      <vt:lpstr>MS Shell Dlg 2</vt:lpstr>
      <vt:lpstr>Segoe UI</vt:lpstr>
      <vt:lpstr>Times New Roman</vt:lpstr>
      <vt:lpstr>Wingdings</vt:lpstr>
      <vt:lpstr>Wingdings 3</vt:lpstr>
      <vt:lpstr>Madison</vt:lpstr>
      <vt:lpstr>Introduction to Psychology</vt:lpstr>
      <vt:lpstr>STRESS, HEALTH &amp; COPING STRATEGIES </vt:lpstr>
      <vt:lpstr>STRESS</vt:lpstr>
      <vt:lpstr>PowerPoint Presentation</vt:lpstr>
      <vt:lpstr>PowerPoint Presentation</vt:lpstr>
      <vt:lpstr>PowerPoint Presentation</vt:lpstr>
      <vt:lpstr>PowerPoint Presentation</vt:lpstr>
      <vt:lpstr>Stress Reaction </vt:lpstr>
      <vt:lpstr>PowerPoint Presentation</vt:lpstr>
      <vt:lpstr>PowerPoint Presentation</vt:lpstr>
      <vt:lpstr>PowerPoint Presentation</vt:lpstr>
      <vt:lpstr>CONFLICT AND ITS APPROACHES</vt:lpstr>
      <vt:lpstr>PowerPoint Presentation</vt:lpstr>
      <vt:lpstr>PowerPoint Presentation</vt:lpstr>
      <vt:lpstr>PowerPoint Presentation</vt:lpstr>
      <vt:lpstr>STRESS AND HEALTH</vt:lpstr>
      <vt:lpstr>WHERE ARE YOU ON THE STRESS CURVE?</vt:lpstr>
      <vt:lpstr>PowerPoint Presentation</vt:lpstr>
      <vt:lpstr>LAZARUS COGNITIVE APPRAISAL MODEL</vt:lpstr>
      <vt:lpstr>PowerPoint Presentation</vt:lpstr>
      <vt:lpstr>PowerPoint Presentation</vt:lpstr>
      <vt:lpstr>PowerPoint Presentation</vt:lpstr>
      <vt:lpstr>PowerPoint Presentation</vt:lpstr>
      <vt:lpstr>PowerPoint Presentation</vt:lpstr>
      <vt:lpstr>PowerPoint Presentation</vt:lpstr>
      <vt:lpstr>PERSONALITY TYPES &amp; STRESS</vt:lpstr>
      <vt:lpstr>PowerPoint Presentation</vt:lpstr>
      <vt:lpstr>PowerPoint Presentation</vt:lpstr>
      <vt:lpstr>PowerPoint Presentation</vt:lpstr>
      <vt:lpstr>PowerPoint Presentation</vt:lpstr>
      <vt:lpstr>PowerPoint Presentation</vt:lpstr>
      <vt:lpstr>COPING WITH STRESS</vt:lpstr>
      <vt:lpstr>PowerPoint Presentation</vt:lpstr>
      <vt:lpstr>Cognitive Coping Strategies – rethinking the problem </vt:lpstr>
      <vt:lpstr>Emotional Focused Coping Strategies</vt:lpstr>
      <vt:lpstr>Behavioral Coping Strategies</vt:lpstr>
      <vt:lpstr>PowerPoint Presentation</vt:lpstr>
      <vt:lpstr>PowerPoint Presentation</vt:lpstr>
      <vt:lpstr>PowerPoint Presentation</vt:lpstr>
      <vt:lpstr>PowerPoint Presentation</vt:lpstr>
      <vt:lpstr>ADJUST EXPECTATIONS </vt:lpstr>
      <vt:lpstr>Ask for help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Amna Nisar</dc:creator>
  <cp:lastModifiedBy>Gulshair</cp:lastModifiedBy>
  <cp:revision>113</cp:revision>
  <dcterms:created xsi:type="dcterms:W3CDTF">2021-11-08T06:03:23Z</dcterms:created>
  <dcterms:modified xsi:type="dcterms:W3CDTF">2023-05-29T12:02:52Z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