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326" r:id="rId2"/>
    <p:sldId id="327" r:id="rId3"/>
    <p:sldId id="328" r:id="rId4"/>
    <p:sldId id="329" r:id="rId5"/>
    <p:sldId id="367" r:id="rId6"/>
    <p:sldId id="330" r:id="rId7"/>
    <p:sldId id="368" r:id="rId8"/>
    <p:sldId id="393" r:id="rId9"/>
    <p:sldId id="394" r:id="rId10"/>
    <p:sldId id="395" r:id="rId11"/>
    <p:sldId id="396" r:id="rId12"/>
    <p:sldId id="397" r:id="rId13"/>
    <p:sldId id="402" r:id="rId14"/>
    <p:sldId id="398" r:id="rId15"/>
    <p:sldId id="401" r:id="rId16"/>
    <p:sldId id="400" r:id="rId17"/>
    <p:sldId id="369" r:id="rId18"/>
    <p:sldId id="405" r:id="rId19"/>
    <p:sldId id="370" r:id="rId20"/>
    <p:sldId id="371" r:id="rId21"/>
    <p:sldId id="372" r:id="rId22"/>
    <p:sldId id="373" r:id="rId23"/>
    <p:sldId id="374" r:id="rId24"/>
    <p:sldId id="378" r:id="rId25"/>
    <p:sldId id="380" r:id="rId26"/>
    <p:sldId id="381" r:id="rId27"/>
    <p:sldId id="382" r:id="rId28"/>
    <p:sldId id="403" r:id="rId29"/>
    <p:sldId id="406" r:id="rId30"/>
    <p:sldId id="383" r:id="rId31"/>
    <p:sldId id="384" r:id="rId32"/>
    <p:sldId id="407" r:id="rId33"/>
    <p:sldId id="388" r:id="rId34"/>
    <p:sldId id="389" r:id="rId35"/>
    <p:sldId id="390" r:id="rId36"/>
    <p:sldId id="364" r:id="rId37"/>
    <p:sldId id="391" r:id="rId38"/>
    <p:sldId id="404" r:id="rId39"/>
    <p:sldId id="392" r:id="rId40"/>
    <p:sldId id="324" r:id="rId4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65" d="100"/>
          <a:sy n="65" d="100"/>
        </p:scale>
        <p:origin x="1344" y="2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442AF42-50CD-46FC-A492-711DBB2474B5}" type="slidenum">
              <a:rPr lang="en-US" altLang="en-US" smtClean="0"/>
              <a:pPr/>
              <a:t>‹#›</a:t>
            </a:fld>
            <a:endParaRPr lang="en-US" altLang="en-US"/>
          </a:p>
        </p:txBody>
      </p:sp>
    </p:spTree>
    <p:extLst>
      <p:ext uri="{BB962C8B-B14F-4D97-AF65-F5344CB8AC3E}">
        <p14:creationId xmlns:p14="http://schemas.microsoft.com/office/powerpoint/2010/main" val="4176535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017BC0A-E8C9-4A04-8582-1875CC6AD049}" type="slidenum">
              <a:rPr lang="en-US" altLang="en-US" smtClean="0"/>
              <a:pPr/>
              <a:t>‹#›</a:t>
            </a:fld>
            <a:endParaRPr lang="en-US" altLang="en-US"/>
          </a:p>
        </p:txBody>
      </p:sp>
    </p:spTree>
    <p:extLst>
      <p:ext uri="{BB962C8B-B14F-4D97-AF65-F5344CB8AC3E}">
        <p14:creationId xmlns:p14="http://schemas.microsoft.com/office/powerpoint/2010/main" val="1855148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017BC0A-E8C9-4A04-8582-1875CC6AD049}" type="slidenum">
              <a:rPr lang="en-US" altLang="en-US" smtClean="0"/>
              <a:pPr/>
              <a:t>‹#›</a:t>
            </a:fld>
            <a:endParaRPr lang="en-US" altLang="en-US"/>
          </a:p>
        </p:txBody>
      </p:sp>
    </p:spTree>
    <p:extLst>
      <p:ext uri="{BB962C8B-B14F-4D97-AF65-F5344CB8AC3E}">
        <p14:creationId xmlns:p14="http://schemas.microsoft.com/office/powerpoint/2010/main" val="3533006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017BC0A-E8C9-4A04-8582-1875CC6AD049}" type="slidenum">
              <a:rPr lang="en-US" altLang="en-US" smtClean="0"/>
              <a:pPr/>
              <a:t>‹#›</a:t>
            </a:fld>
            <a:endParaRPr lang="en-US"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54426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017BC0A-E8C9-4A04-8582-1875CC6AD049}" type="slidenum">
              <a:rPr lang="en-US" altLang="en-US" smtClean="0"/>
              <a:pPr/>
              <a:t>‹#›</a:t>
            </a:fld>
            <a:endParaRPr lang="en-US" altLang="en-US"/>
          </a:p>
        </p:txBody>
      </p:sp>
    </p:spTree>
    <p:extLst>
      <p:ext uri="{BB962C8B-B14F-4D97-AF65-F5344CB8AC3E}">
        <p14:creationId xmlns:p14="http://schemas.microsoft.com/office/powerpoint/2010/main" val="1105158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017BC0A-E8C9-4A04-8582-1875CC6AD049}" type="slidenum">
              <a:rPr lang="en-US" altLang="en-US" smtClean="0"/>
              <a:pPr/>
              <a:t>‹#›</a:t>
            </a:fld>
            <a:endParaRPr lang="en-US" altLang="en-US"/>
          </a:p>
        </p:txBody>
      </p:sp>
    </p:spTree>
    <p:extLst>
      <p:ext uri="{BB962C8B-B14F-4D97-AF65-F5344CB8AC3E}">
        <p14:creationId xmlns:p14="http://schemas.microsoft.com/office/powerpoint/2010/main" val="794237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017BC0A-E8C9-4A04-8582-1875CC6AD049}" type="slidenum">
              <a:rPr lang="en-US" altLang="en-US" smtClean="0"/>
              <a:pPr/>
              <a:t>‹#›</a:t>
            </a:fld>
            <a:endParaRPr lang="en-US" altLang="en-US"/>
          </a:p>
        </p:txBody>
      </p:sp>
    </p:spTree>
    <p:extLst>
      <p:ext uri="{BB962C8B-B14F-4D97-AF65-F5344CB8AC3E}">
        <p14:creationId xmlns:p14="http://schemas.microsoft.com/office/powerpoint/2010/main" val="1770286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1C341B4-3E38-43C6-B7FD-3D451F84DF5F}" type="slidenum">
              <a:rPr lang="en-US" altLang="en-US" smtClean="0"/>
              <a:pPr/>
              <a:t>‹#›</a:t>
            </a:fld>
            <a:endParaRPr lang="en-US" altLang="en-US"/>
          </a:p>
        </p:txBody>
      </p:sp>
    </p:spTree>
    <p:extLst>
      <p:ext uri="{BB962C8B-B14F-4D97-AF65-F5344CB8AC3E}">
        <p14:creationId xmlns:p14="http://schemas.microsoft.com/office/powerpoint/2010/main" val="987990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D27140F-0B9D-4C1F-AD0B-23542519EE3B}" type="slidenum">
              <a:rPr lang="en-US" altLang="en-US" smtClean="0"/>
              <a:pPr/>
              <a:t>‹#›</a:t>
            </a:fld>
            <a:endParaRPr lang="en-US" altLang="en-US"/>
          </a:p>
        </p:txBody>
      </p:sp>
    </p:spTree>
    <p:extLst>
      <p:ext uri="{BB962C8B-B14F-4D97-AF65-F5344CB8AC3E}">
        <p14:creationId xmlns:p14="http://schemas.microsoft.com/office/powerpoint/2010/main" val="159812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FA4CE7D-1912-4791-9066-0507EA262936}" type="slidenum">
              <a:rPr lang="en-US" altLang="en-US" smtClean="0"/>
              <a:pPr/>
              <a:t>‹#›</a:t>
            </a:fld>
            <a:endParaRPr lang="en-US" altLang="en-US"/>
          </a:p>
        </p:txBody>
      </p:sp>
    </p:spTree>
    <p:extLst>
      <p:ext uri="{BB962C8B-B14F-4D97-AF65-F5344CB8AC3E}">
        <p14:creationId xmlns:p14="http://schemas.microsoft.com/office/powerpoint/2010/main" val="221214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21530AF-A194-4F72-A596-9ECAE51E16A0}" type="slidenum">
              <a:rPr lang="en-US" altLang="en-US" smtClean="0"/>
              <a:pPr/>
              <a:t>‹#›</a:t>
            </a:fld>
            <a:endParaRPr lang="en-US" altLang="en-US"/>
          </a:p>
        </p:txBody>
      </p:sp>
    </p:spTree>
    <p:extLst>
      <p:ext uri="{BB962C8B-B14F-4D97-AF65-F5344CB8AC3E}">
        <p14:creationId xmlns:p14="http://schemas.microsoft.com/office/powerpoint/2010/main" val="137541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1FBE3E1-CE51-4FA6-9DF5-6A9AAFF3A01C}" type="slidenum">
              <a:rPr lang="en-US" altLang="en-US" smtClean="0"/>
              <a:pPr/>
              <a:t>‹#›</a:t>
            </a:fld>
            <a:endParaRPr lang="en-US" altLang="en-US"/>
          </a:p>
        </p:txBody>
      </p:sp>
    </p:spTree>
    <p:extLst>
      <p:ext uri="{BB962C8B-B14F-4D97-AF65-F5344CB8AC3E}">
        <p14:creationId xmlns:p14="http://schemas.microsoft.com/office/powerpoint/2010/main" val="361180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F4D4C510-7648-4BE5-93F9-FD862E0BC01A}" type="slidenum">
              <a:rPr lang="en-US" altLang="en-US" smtClean="0"/>
              <a:pPr/>
              <a:t>‹#›</a:t>
            </a:fld>
            <a:endParaRPr lang="en-US" altLang="en-US"/>
          </a:p>
        </p:txBody>
      </p:sp>
    </p:spTree>
    <p:extLst>
      <p:ext uri="{BB962C8B-B14F-4D97-AF65-F5344CB8AC3E}">
        <p14:creationId xmlns:p14="http://schemas.microsoft.com/office/powerpoint/2010/main" val="255069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endParaRPr lang="en-US"/>
          </a:p>
        </p:txBody>
      </p:sp>
      <p:sp>
        <p:nvSpPr>
          <p:cNvPr id="5" name="Footer Placeholder 3"/>
          <p:cNvSpPr>
            <a:spLocks noGrp="1"/>
          </p:cNvSpPr>
          <p:nvPr>
            <p:ph type="ftr" sz="quarter" idx="11"/>
          </p:nvPr>
        </p:nvSpPr>
        <p:spPr/>
        <p:txBody>
          <a:bodyPr/>
          <a:lstStyle/>
          <a:p>
            <a:pPr>
              <a:defRPr/>
            </a:pPr>
            <a:endParaRPr lang="en-US"/>
          </a:p>
        </p:txBody>
      </p:sp>
      <p:sp>
        <p:nvSpPr>
          <p:cNvPr id="6" name="Slide Number Placeholder 4"/>
          <p:cNvSpPr>
            <a:spLocks noGrp="1"/>
          </p:cNvSpPr>
          <p:nvPr>
            <p:ph type="sldNum" sz="quarter" idx="12"/>
          </p:nvPr>
        </p:nvSpPr>
        <p:spPr/>
        <p:txBody>
          <a:bodyPr/>
          <a:lstStyle/>
          <a:p>
            <a:fld id="{2D9DA3BF-4ED1-4EA0-876C-31D59EA55BF1}" type="slidenum">
              <a:rPr lang="en-US" altLang="en-US" smtClean="0"/>
              <a:pPr/>
              <a:t>‹#›</a:t>
            </a:fld>
            <a:endParaRPr lang="en-US" altLang="en-US"/>
          </a:p>
        </p:txBody>
      </p:sp>
    </p:spTree>
    <p:extLst>
      <p:ext uri="{BB962C8B-B14F-4D97-AF65-F5344CB8AC3E}">
        <p14:creationId xmlns:p14="http://schemas.microsoft.com/office/powerpoint/2010/main" val="307448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endParaRPr lang="en-US"/>
          </a:p>
        </p:txBody>
      </p:sp>
      <p:sp>
        <p:nvSpPr>
          <p:cNvPr id="5" name="Footer Placeholder 2"/>
          <p:cNvSpPr>
            <a:spLocks noGrp="1"/>
          </p:cNvSpPr>
          <p:nvPr>
            <p:ph type="ftr" sz="quarter" idx="11"/>
          </p:nvPr>
        </p:nvSpPr>
        <p:spPr/>
        <p:txBody>
          <a:bodyPr/>
          <a:lstStyle/>
          <a:p>
            <a:pPr>
              <a:defRPr/>
            </a:pPr>
            <a:endParaRPr lang="en-US"/>
          </a:p>
        </p:txBody>
      </p:sp>
      <p:sp>
        <p:nvSpPr>
          <p:cNvPr id="6" name="Slide Number Placeholder 3"/>
          <p:cNvSpPr>
            <a:spLocks noGrp="1"/>
          </p:cNvSpPr>
          <p:nvPr>
            <p:ph type="sldNum" sz="quarter" idx="12"/>
          </p:nvPr>
        </p:nvSpPr>
        <p:spPr/>
        <p:txBody>
          <a:bodyPr/>
          <a:lstStyle/>
          <a:p>
            <a:fld id="{8831DCE2-3F39-4F74-9AC1-5DAC81D89409}" type="slidenum">
              <a:rPr lang="en-US" altLang="en-US" smtClean="0"/>
              <a:pPr/>
              <a:t>‹#›</a:t>
            </a:fld>
            <a:endParaRPr lang="en-US" altLang="en-US"/>
          </a:p>
        </p:txBody>
      </p:sp>
    </p:spTree>
    <p:extLst>
      <p:ext uri="{BB962C8B-B14F-4D97-AF65-F5344CB8AC3E}">
        <p14:creationId xmlns:p14="http://schemas.microsoft.com/office/powerpoint/2010/main" val="2180430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pPr>
              <a:defRPr/>
            </a:pPr>
            <a:endParaRPr lang="en-US"/>
          </a:p>
        </p:txBody>
      </p:sp>
      <p:sp>
        <p:nvSpPr>
          <p:cNvPr id="5" name="Footer Placeholder 5"/>
          <p:cNvSpPr>
            <a:spLocks noGrp="1"/>
          </p:cNvSpPr>
          <p:nvPr>
            <p:ph type="ftr" sz="quarter" idx="11"/>
          </p:nvPr>
        </p:nvSpPr>
        <p:spPr/>
        <p:txBody>
          <a:bodyPr/>
          <a:lstStyle/>
          <a:p>
            <a:pPr>
              <a:defRPr/>
            </a:pPr>
            <a:endParaRPr lang="en-US"/>
          </a:p>
        </p:txBody>
      </p:sp>
      <p:sp>
        <p:nvSpPr>
          <p:cNvPr id="6" name="Slide Number Placeholder 6"/>
          <p:cNvSpPr>
            <a:spLocks noGrp="1"/>
          </p:cNvSpPr>
          <p:nvPr>
            <p:ph type="sldNum" sz="quarter" idx="12"/>
          </p:nvPr>
        </p:nvSpPr>
        <p:spPr/>
        <p:txBody>
          <a:bodyPr/>
          <a:lstStyle/>
          <a:p>
            <a:fld id="{2AAE73CF-1D26-46A4-85EA-382A8E83B4D3}" type="slidenum">
              <a:rPr lang="en-US" altLang="en-US" smtClean="0"/>
              <a:pPr/>
              <a:t>‹#›</a:t>
            </a:fld>
            <a:endParaRPr lang="en-US" altLang="en-US"/>
          </a:p>
        </p:txBody>
      </p:sp>
    </p:spTree>
    <p:extLst>
      <p:ext uri="{BB962C8B-B14F-4D97-AF65-F5344CB8AC3E}">
        <p14:creationId xmlns:p14="http://schemas.microsoft.com/office/powerpoint/2010/main" val="1725287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853E8CB-9760-49AA-AE6C-44CF740BDA59}" type="slidenum">
              <a:rPr lang="en-US" altLang="en-US" smtClean="0"/>
              <a:pPr/>
              <a:t>‹#›</a:t>
            </a:fld>
            <a:endParaRPr lang="en-US" altLang="en-US"/>
          </a:p>
        </p:txBody>
      </p:sp>
    </p:spTree>
    <p:extLst>
      <p:ext uri="{BB962C8B-B14F-4D97-AF65-F5344CB8AC3E}">
        <p14:creationId xmlns:p14="http://schemas.microsoft.com/office/powerpoint/2010/main" val="3000522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017BC0A-E8C9-4A04-8582-1875CC6AD049}" type="slidenum">
              <a:rPr lang="en-US" altLang="en-US" smtClean="0"/>
              <a:pPr/>
              <a:t>‹#›</a:t>
            </a:fld>
            <a:endParaRPr lang="en-US" altLang="en-US"/>
          </a:p>
        </p:txBody>
      </p:sp>
    </p:spTree>
    <p:extLst>
      <p:ext uri="{BB962C8B-B14F-4D97-AF65-F5344CB8AC3E}">
        <p14:creationId xmlns:p14="http://schemas.microsoft.com/office/powerpoint/2010/main" val="1014037938"/>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google.com/url?sa=t&amp;rct=j&amp;q=&amp;esrc=s&amp;frm=1&amp;source=images&amp;cd=&amp;cad=rja&amp;ved=0CAQQjRw&amp;url=http://www.britannica.com/EBchecked/media/76426/Aristotle-marble-portrait-bust-Roman-copy-of-a-Greek-original&amp;ei=uFkGU9DGHNDx0wGojYCgBg&amp;usg=AFQjCNHa0qxofvMCix-yf7P0v87xRsqphA&amp;bvm=bv.61725948,d.dmQ"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www.google.com/url?sa=i&amp;rct=j&amp;q=&amp;esrc=s&amp;frm=1&amp;source=images&amp;cd=&amp;cad=rja&amp;docid=fzlo2o3M48N47M&amp;tbnid=Y8U67Q7sX6MJZM:&amp;ved=0CAUQjRw&amp;url=http://www.nosweatpublicspeaking.com/make-your-quotes-quotable/&amp;ei=B1sGU-HCJc--sQS26YGQBg&amp;bvm=bv.61725948,d.dmQ&amp;psig=AFQjCNEO4odu16CkhVlnCqGj37r56fo8KQ&amp;ust=1393011815884102"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9725" y="1962150"/>
            <a:ext cx="5887974" cy="1334024"/>
          </a:xfrm>
        </p:spPr>
        <p:txBody>
          <a:bodyPr>
            <a:normAutofit fontScale="90000"/>
          </a:bodyPr>
          <a:lstStyle/>
          <a:p>
            <a:r>
              <a:rPr lang="en-US" b="1" dirty="0" smtClean="0"/>
              <a:t>Introduction to Psychology</a:t>
            </a:r>
            <a:endParaRPr lang="en-US" b="1" dirty="0"/>
          </a:p>
        </p:txBody>
      </p:sp>
      <p:sp>
        <p:nvSpPr>
          <p:cNvPr id="3" name="Subtitle 2"/>
          <p:cNvSpPr>
            <a:spLocks noGrp="1"/>
          </p:cNvSpPr>
          <p:nvPr>
            <p:ph type="subTitle" idx="1"/>
          </p:nvPr>
        </p:nvSpPr>
        <p:spPr>
          <a:xfrm>
            <a:off x="1819275" y="3181350"/>
            <a:ext cx="5534025" cy="2228850"/>
          </a:xfrm>
        </p:spPr>
        <p:txBody>
          <a:bodyPr>
            <a:normAutofit/>
          </a:bodyPr>
          <a:lstStyle/>
          <a:p>
            <a:endParaRPr lang="en-US" sz="1500" dirty="0"/>
          </a:p>
          <a:p>
            <a:r>
              <a:rPr lang="en-US" sz="1700" dirty="0"/>
              <a:t>Delivered by</a:t>
            </a:r>
          </a:p>
          <a:p>
            <a:r>
              <a:rPr lang="en-US" sz="1700" b="1" dirty="0" smtClean="0">
                <a:latin typeface="Times New Roman" panose="02020603050405020304" pitchFamily="18" charset="0"/>
                <a:cs typeface="Times New Roman" panose="02020603050405020304" pitchFamily="18" charset="0"/>
              </a:rPr>
              <a:t>Amna Nisar </a:t>
            </a:r>
          </a:p>
          <a:p>
            <a:r>
              <a:rPr lang="en-US" sz="1700" dirty="0"/>
              <a:t>Clinical Psychologist </a:t>
            </a:r>
          </a:p>
          <a:p>
            <a:r>
              <a:rPr lang="en-US" sz="1700" dirty="0"/>
              <a:t>Speech and l</a:t>
            </a:r>
            <a:r>
              <a:rPr lang="en-US" sz="1700" dirty="0" smtClean="0"/>
              <a:t>anguage Pathologist </a:t>
            </a:r>
            <a:endParaRPr lang="en-US" sz="1700" dirty="0"/>
          </a:p>
          <a:p>
            <a:endParaRPr lang="en-US" dirty="0"/>
          </a:p>
        </p:txBody>
      </p:sp>
    </p:spTree>
    <p:extLst>
      <p:ext uri="{BB962C8B-B14F-4D97-AF65-F5344CB8AC3E}">
        <p14:creationId xmlns:p14="http://schemas.microsoft.com/office/powerpoint/2010/main" val="3163346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E643-95C2-408D-8889-4AE695A432D8}"/>
              </a:ext>
            </a:extLst>
          </p:cNvPr>
          <p:cNvSpPr>
            <a:spLocks noGrp="1"/>
          </p:cNvSpPr>
          <p:nvPr>
            <p:ph type="title"/>
          </p:nvPr>
        </p:nvSpPr>
        <p:spPr/>
        <p:txBody>
          <a:bodyPr/>
          <a:lstStyle/>
          <a:p>
            <a:r>
              <a:rPr lang="en-US" dirty="0"/>
              <a:t>Negative Emotions:</a:t>
            </a:r>
          </a:p>
        </p:txBody>
      </p:sp>
      <p:sp>
        <p:nvSpPr>
          <p:cNvPr id="3" name="Content Placeholder 2">
            <a:extLst>
              <a:ext uri="{FF2B5EF4-FFF2-40B4-BE49-F238E27FC236}">
                <a16:creationId xmlns:a16="http://schemas.microsoft.com/office/drawing/2014/main" id="{B2C87879-3086-4028-A0C2-388C890FA4EB}"/>
              </a:ext>
            </a:extLst>
          </p:cNvPr>
          <p:cNvSpPr>
            <a:spLocks noGrp="1"/>
          </p:cNvSpPr>
          <p:nvPr>
            <p:ph idx="1"/>
          </p:nvPr>
        </p:nvSpPr>
        <p:spPr/>
        <p:txBody>
          <a:bodyPr>
            <a:normAutofit lnSpcReduction="10000"/>
          </a:bodyPr>
          <a:lstStyle/>
          <a:p>
            <a:r>
              <a:rPr lang="en-US" dirty="0"/>
              <a:t>Fear</a:t>
            </a:r>
          </a:p>
          <a:p>
            <a:r>
              <a:rPr lang="en-US" dirty="0"/>
              <a:t>Anger</a:t>
            </a:r>
          </a:p>
          <a:p>
            <a:r>
              <a:rPr lang="en-US" dirty="0"/>
              <a:t>Guilt</a:t>
            </a:r>
          </a:p>
          <a:p>
            <a:r>
              <a:rPr lang="en-US" dirty="0"/>
              <a:t>Depression</a:t>
            </a:r>
          </a:p>
          <a:p>
            <a:r>
              <a:rPr lang="en-US" dirty="0"/>
              <a:t>Jealousy</a:t>
            </a:r>
          </a:p>
          <a:p>
            <a:r>
              <a:rPr lang="en-US" dirty="0"/>
              <a:t>Anxiety</a:t>
            </a:r>
          </a:p>
          <a:p>
            <a:r>
              <a:rPr lang="en-US" dirty="0"/>
              <a:t>Shame</a:t>
            </a:r>
          </a:p>
          <a:p>
            <a:r>
              <a:rPr lang="en-US" dirty="0"/>
              <a:t>Regret</a:t>
            </a:r>
          </a:p>
          <a:p>
            <a:r>
              <a:rPr lang="en-US" dirty="0"/>
              <a:t>Worried</a:t>
            </a:r>
          </a:p>
          <a:p>
            <a:r>
              <a:rPr lang="en-US" dirty="0"/>
              <a:t>Sad</a:t>
            </a:r>
          </a:p>
        </p:txBody>
      </p:sp>
    </p:spTree>
    <p:extLst>
      <p:ext uri="{BB962C8B-B14F-4D97-AF65-F5344CB8AC3E}">
        <p14:creationId xmlns:p14="http://schemas.microsoft.com/office/powerpoint/2010/main" val="218314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8E4D-9A1A-4864-A282-BD0C694DF0CE}"/>
              </a:ext>
            </a:extLst>
          </p:cNvPr>
          <p:cNvSpPr>
            <a:spLocks noGrp="1"/>
          </p:cNvSpPr>
          <p:nvPr>
            <p:ph type="title"/>
          </p:nvPr>
        </p:nvSpPr>
        <p:spPr/>
        <p:txBody>
          <a:bodyPr/>
          <a:lstStyle/>
          <a:p>
            <a:r>
              <a:rPr lang="en-US" dirty="0" smtClean="0"/>
              <a:t>Experiencing Emotions</a:t>
            </a:r>
            <a:endParaRPr lang="en-US" dirty="0"/>
          </a:p>
        </p:txBody>
      </p:sp>
      <p:sp>
        <p:nvSpPr>
          <p:cNvPr id="3" name="Content Placeholder 2">
            <a:extLst>
              <a:ext uri="{FF2B5EF4-FFF2-40B4-BE49-F238E27FC236}">
                <a16:creationId xmlns:a16="http://schemas.microsoft.com/office/drawing/2014/main" id="{E3084823-663A-4180-8460-FC948B8F90A3}"/>
              </a:ext>
            </a:extLst>
          </p:cNvPr>
          <p:cNvSpPr>
            <a:spLocks noGrp="1"/>
          </p:cNvSpPr>
          <p:nvPr>
            <p:ph idx="1"/>
          </p:nvPr>
        </p:nvSpPr>
        <p:spPr>
          <a:xfrm>
            <a:off x="628650" y="2517913"/>
            <a:ext cx="7829550" cy="3273287"/>
          </a:xfrm>
        </p:spPr>
        <p:txBody>
          <a:bodyPr/>
          <a:lstStyle/>
          <a:p>
            <a:pPr marL="0" indent="0">
              <a:buNone/>
            </a:pPr>
            <a:r>
              <a:rPr lang="en-US" dirty="0" smtClean="0"/>
              <a:t>Emotional experiences have three components </a:t>
            </a:r>
          </a:p>
          <a:p>
            <a:pPr marL="0" indent="0">
              <a:buNone/>
            </a:pPr>
            <a:endParaRPr lang="en-US" dirty="0" smtClean="0"/>
          </a:p>
          <a:p>
            <a:r>
              <a:rPr lang="en-US" dirty="0" smtClean="0"/>
              <a:t>Subjective </a:t>
            </a:r>
            <a:r>
              <a:rPr lang="en-US" dirty="0"/>
              <a:t>feelings</a:t>
            </a:r>
          </a:p>
          <a:p>
            <a:r>
              <a:rPr lang="en-US" dirty="0" smtClean="0"/>
              <a:t>Physiological responses</a:t>
            </a:r>
          </a:p>
          <a:p>
            <a:r>
              <a:rPr lang="en-US" dirty="0"/>
              <a:t>Expressive behavior</a:t>
            </a:r>
          </a:p>
          <a:p>
            <a:pPr marL="0" indent="0">
              <a:buNone/>
            </a:pPr>
            <a:endParaRPr lang="en-US" dirty="0"/>
          </a:p>
        </p:txBody>
      </p:sp>
    </p:spTree>
    <p:extLst>
      <p:ext uri="{BB962C8B-B14F-4D97-AF65-F5344CB8AC3E}">
        <p14:creationId xmlns:p14="http://schemas.microsoft.com/office/powerpoint/2010/main" val="3014618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68693-F560-4DED-9446-8CE5EC24D4C6}"/>
              </a:ext>
            </a:extLst>
          </p:cNvPr>
          <p:cNvSpPr>
            <a:spLocks noGrp="1"/>
          </p:cNvSpPr>
          <p:nvPr>
            <p:ph type="title"/>
          </p:nvPr>
        </p:nvSpPr>
        <p:spPr/>
        <p:txBody>
          <a:bodyPr/>
          <a:lstStyle/>
          <a:p>
            <a:r>
              <a:rPr lang="en-US" dirty="0"/>
              <a:t>Subjective </a:t>
            </a:r>
            <a:r>
              <a:rPr lang="en-US" dirty="0" smtClean="0"/>
              <a:t>feeling</a:t>
            </a:r>
            <a:endParaRPr lang="en-US" dirty="0"/>
          </a:p>
        </p:txBody>
      </p:sp>
      <p:sp>
        <p:nvSpPr>
          <p:cNvPr id="3" name="Content Placeholder 2">
            <a:extLst>
              <a:ext uri="{FF2B5EF4-FFF2-40B4-BE49-F238E27FC236}">
                <a16:creationId xmlns:a16="http://schemas.microsoft.com/office/drawing/2014/main" id="{A0C8511D-2172-4899-B4FA-82B7DA80C4CC}"/>
              </a:ext>
            </a:extLst>
          </p:cNvPr>
          <p:cNvSpPr>
            <a:spLocks noGrp="1"/>
          </p:cNvSpPr>
          <p:nvPr>
            <p:ph idx="1"/>
          </p:nvPr>
        </p:nvSpPr>
        <p:spPr>
          <a:xfrm>
            <a:off x="990600" y="2590800"/>
            <a:ext cx="7010400" cy="3505200"/>
          </a:xfrm>
        </p:spPr>
        <p:txBody>
          <a:bodyPr>
            <a:normAutofit/>
          </a:bodyPr>
          <a:lstStyle/>
          <a:p>
            <a:pPr marL="0" indent="0">
              <a:buNone/>
            </a:pPr>
            <a:r>
              <a:rPr lang="en-US" dirty="0"/>
              <a:t>That is how the individual interprets what they are feeling at any point.</a:t>
            </a:r>
          </a:p>
          <a:p>
            <a:pPr marL="0" indent="0">
              <a:buNone/>
            </a:pPr>
            <a:r>
              <a:rPr lang="en-US" dirty="0"/>
              <a:t>These are inner personal experiences. Subjective feelings in response to an emotion cannot be readily observed.</a:t>
            </a:r>
          </a:p>
          <a:p>
            <a:pPr marL="0" indent="0">
              <a:buNone/>
            </a:pPr>
            <a:endParaRPr lang="en-US" dirty="0"/>
          </a:p>
        </p:txBody>
      </p:sp>
    </p:spTree>
    <p:extLst>
      <p:ext uri="{BB962C8B-B14F-4D97-AF65-F5344CB8AC3E}">
        <p14:creationId xmlns:p14="http://schemas.microsoft.com/office/powerpoint/2010/main" val="982336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dirty="0">
                <a:cs typeface="Times New Roman" panose="02020603050405020304" pitchFamily="18" charset="0"/>
              </a:rPr>
              <a:t>We also don't always experience pure forms of each emotion. Mixed emotions over different events or situations in our lives are common. </a:t>
            </a:r>
          </a:p>
          <a:p>
            <a:r>
              <a:rPr lang="en-US" dirty="0" smtClean="0">
                <a:cs typeface="Times New Roman" panose="02020603050405020304" pitchFamily="18" charset="0"/>
              </a:rPr>
              <a:t>When </a:t>
            </a:r>
            <a:r>
              <a:rPr lang="en-US" dirty="0">
                <a:cs typeface="Times New Roman" panose="02020603050405020304" pitchFamily="18" charset="0"/>
              </a:rPr>
              <a:t>faced with starting </a:t>
            </a:r>
            <a:r>
              <a:rPr lang="en-US" dirty="0" smtClean="0">
                <a:cs typeface="Times New Roman" panose="02020603050405020304" pitchFamily="18" charset="0"/>
              </a:rPr>
              <a:t>a</a:t>
            </a:r>
            <a:r>
              <a:rPr lang="en-US" dirty="0">
                <a:cs typeface="Times New Roman" panose="02020603050405020304" pitchFamily="18" charset="0"/>
              </a:rPr>
              <a:t> </a:t>
            </a:r>
            <a:r>
              <a:rPr lang="en-US" dirty="0" smtClean="0">
                <a:cs typeface="Times New Roman" panose="02020603050405020304" pitchFamily="18" charset="0"/>
              </a:rPr>
              <a:t>new job </a:t>
            </a:r>
            <a:r>
              <a:rPr lang="en-US" dirty="0">
                <a:cs typeface="Times New Roman" panose="02020603050405020304" pitchFamily="18" charset="0"/>
              </a:rPr>
              <a:t>you might feel both excited and nervous. </a:t>
            </a:r>
            <a:endParaRPr lang="en-US" dirty="0" smtClean="0">
              <a:cs typeface="Times New Roman" panose="02020603050405020304" pitchFamily="18" charset="0"/>
            </a:endParaRPr>
          </a:p>
          <a:p>
            <a:r>
              <a:rPr lang="en-US" dirty="0" smtClean="0">
                <a:cs typeface="Times New Roman" panose="02020603050405020304" pitchFamily="18" charset="0"/>
              </a:rPr>
              <a:t>Getting </a:t>
            </a:r>
            <a:r>
              <a:rPr lang="en-US" dirty="0">
                <a:cs typeface="Times New Roman" panose="02020603050405020304" pitchFamily="18" charset="0"/>
              </a:rPr>
              <a:t>married or having a child might be marked by a wide variety of emotions ranging from joy to anxiety. These emotions might occur simultaneously, or you might feel them one after another.</a:t>
            </a:r>
          </a:p>
        </p:txBody>
      </p:sp>
    </p:spTree>
    <p:extLst>
      <p:ext uri="{BB962C8B-B14F-4D97-AF65-F5344CB8AC3E}">
        <p14:creationId xmlns:p14="http://schemas.microsoft.com/office/powerpoint/2010/main" val="882999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39D3-0095-4027-AEDE-0C80F564CFB2}"/>
              </a:ext>
            </a:extLst>
          </p:cNvPr>
          <p:cNvSpPr>
            <a:spLocks noGrp="1"/>
          </p:cNvSpPr>
          <p:nvPr>
            <p:ph type="title"/>
          </p:nvPr>
        </p:nvSpPr>
        <p:spPr/>
        <p:txBody>
          <a:bodyPr/>
          <a:lstStyle/>
          <a:p>
            <a:r>
              <a:rPr lang="en-US" dirty="0"/>
              <a:t>Physiological </a:t>
            </a:r>
            <a:r>
              <a:rPr lang="en-US" dirty="0" smtClean="0"/>
              <a:t>responses</a:t>
            </a:r>
            <a:endParaRPr lang="en-US" dirty="0"/>
          </a:p>
        </p:txBody>
      </p:sp>
      <p:sp>
        <p:nvSpPr>
          <p:cNvPr id="3" name="Content Placeholder 2">
            <a:extLst>
              <a:ext uri="{FF2B5EF4-FFF2-40B4-BE49-F238E27FC236}">
                <a16:creationId xmlns:a16="http://schemas.microsoft.com/office/drawing/2014/main" id="{8AB3DA22-E704-4FBE-8C1E-4446F502E95A}"/>
              </a:ext>
            </a:extLst>
          </p:cNvPr>
          <p:cNvSpPr>
            <a:spLocks noGrp="1"/>
          </p:cNvSpPr>
          <p:nvPr>
            <p:ph idx="1"/>
          </p:nvPr>
        </p:nvSpPr>
        <p:spPr>
          <a:xfrm>
            <a:off x="628650" y="2438399"/>
            <a:ext cx="7886700" cy="3048001"/>
          </a:xfrm>
        </p:spPr>
        <p:txBody>
          <a:bodyPr>
            <a:normAutofit/>
          </a:bodyPr>
          <a:lstStyle/>
          <a:p>
            <a:pPr marL="0" indent="0">
              <a:buNone/>
            </a:pPr>
            <a:r>
              <a:rPr lang="en-US" dirty="0"/>
              <a:t>This involves bodily changes which occur when we experience an emotion. This involves the operation of the brain as well as the Autonomic Nervous System and it also involves the cells in our body.</a:t>
            </a:r>
          </a:p>
          <a:p>
            <a:pPr marL="0" indent="0">
              <a:buNone/>
            </a:pPr>
            <a:r>
              <a:rPr lang="en-US" dirty="0"/>
              <a:t>It is often our awareness of the arousal that makes us suddenly aware that we are experiencing an emotion.</a:t>
            </a:r>
          </a:p>
        </p:txBody>
      </p:sp>
    </p:spTree>
    <p:extLst>
      <p:ext uri="{BB962C8B-B14F-4D97-AF65-F5344CB8AC3E}">
        <p14:creationId xmlns:p14="http://schemas.microsoft.com/office/powerpoint/2010/main" val="2208251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Expressive </a:t>
            </a:r>
            <a:r>
              <a:rPr lang="en-US" dirty="0" smtClean="0"/>
              <a:t>behavior</a:t>
            </a:r>
            <a:endParaRPr lang="en-US" dirty="0"/>
          </a:p>
        </p:txBody>
      </p:sp>
      <p:sp>
        <p:nvSpPr>
          <p:cNvPr id="3" name="Content Placeholder 2"/>
          <p:cNvSpPr>
            <a:spLocks noGrp="1"/>
          </p:cNvSpPr>
          <p:nvPr>
            <p:ph idx="1"/>
          </p:nvPr>
        </p:nvSpPr>
        <p:spPr/>
        <p:txBody>
          <a:bodyPr/>
          <a:lstStyle/>
          <a:p>
            <a:r>
              <a:rPr lang="en-US" dirty="0"/>
              <a:t>This refers to the outward signs that an emotion is being experienced.</a:t>
            </a:r>
          </a:p>
          <a:p>
            <a:r>
              <a:rPr lang="en-US" dirty="0"/>
              <a:t> Such behavior can be intentional or Unintentional and includes </a:t>
            </a:r>
          </a:p>
          <a:p>
            <a:r>
              <a:rPr lang="en-US" dirty="0"/>
              <a:t>facial expressions as well as body language.</a:t>
            </a:r>
          </a:p>
          <a:p>
            <a:endParaRPr lang="en-US" dirty="0"/>
          </a:p>
        </p:txBody>
      </p:sp>
    </p:spTree>
    <p:extLst>
      <p:ext uri="{BB962C8B-B14F-4D97-AF65-F5344CB8AC3E}">
        <p14:creationId xmlns:p14="http://schemas.microsoft.com/office/powerpoint/2010/main" val="1445881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351B9-ED36-4B5B-9B5B-D6B8E3531731}"/>
              </a:ext>
            </a:extLst>
          </p:cNvPr>
          <p:cNvSpPr>
            <a:spLocks noGrp="1"/>
          </p:cNvSpPr>
          <p:nvPr>
            <p:ph type="title"/>
          </p:nvPr>
        </p:nvSpPr>
        <p:spPr/>
        <p:txBody>
          <a:bodyPr/>
          <a:lstStyle/>
          <a:p>
            <a:r>
              <a:rPr lang="en-US" dirty="0"/>
              <a:t>Factors Influencing Emotions</a:t>
            </a:r>
          </a:p>
        </p:txBody>
      </p:sp>
      <p:sp>
        <p:nvSpPr>
          <p:cNvPr id="3" name="Content Placeholder 2">
            <a:extLst>
              <a:ext uri="{FF2B5EF4-FFF2-40B4-BE49-F238E27FC236}">
                <a16:creationId xmlns:a16="http://schemas.microsoft.com/office/drawing/2014/main" id="{CFC73E65-4897-4A21-AA84-27EA2230D420}"/>
              </a:ext>
            </a:extLst>
          </p:cNvPr>
          <p:cNvSpPr>
            <a:spLocks noGrp="1"/>
          </p:cNvSpPr>
          <p:nvPr>
            <p:ph idx="1"/>
          </p:nvPr>
        </p:nvSpPr>
        <p:spPr/>
        <p:txBody>
          <a:bodyPr>
            <a:normAutofit/>
          </a:bodyPr>
          <a:lstStyle/>
          <a:p>
            <a:r>
              <a:rPr lang="en-US" dirty="0"/>
              <a:t>Personality</a:t>
            </a:r>
          </a:p>
          <a:p>
            <a:r>
              <a:rPr lang="en-US" dirty="0"/>
              <a:t>Weather</a:t>
            </a:r>
          </a:p>
          <a:p>
            <a:r>
              <a:rPr lang="en-US" dirty="0"/>
              <a:t>Stress</a:t>
            </a:r>
          </a:p>
          <a:p>
            <a:r>
              <a:rPr lang="en-US" dirty="0"/>
              <a:t>Social activities</a:t>
            </a:r>
          </a:p>
          <a:p>
            <a:r>
              <a:rPr lang="en-US" dirty="0"/>
              <a:t>Sleep</a:t>
            </a:r>
          </a:p>
          <a:p>
            <a:r>
              <a:rPr lang="en-US" dirty="0"/>
              <a:t>Exercise</a:t>
            </a:r>
          </a:p>
          <a:p>
            <a:r>
              <a:rPr lang="en-US" dirty="0"/>
              <a:t>Age</a:t>
            </a:r>
          </a:p>
          <a:p>
            <a:r>
              <a:rPr lang="en-US" dirty="0"/>
              <a:t>Gender</a:t>
            </a:r>
          </a:p>
          <a:p>
            <a:r>
              <a:rPr lang="en-US" dirty="0"/>
              <a:t>Health</a:t>
            </a:r>
          </a:p>
        </p:txBody>
      </p:sp>
    </p:spTree>
    <p:extLst>
      <p:ext uri="{BB962C8B-B14F-4D97-AF65-F5344CB8AC3E}">
        <p14:creationId xmlns:p14="http://schemas.microsoft.com/office/powerpoint/2010/main" val="1314326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Emotional intelligence </a:t>
            </a:r>
            <a:endParaRPr lang="en-US" dirty="0"/>
          </a:p>
        </p:txBody>
      </p:sp>
      <p:sp>
        <p:nvSpPr>
          <p:cNvPr id="3" name="Content Placeholder 2"/>
          <p:cNvSpPr>
            <a:spLocks noGrp="1"/>
          </p:cNvSpPr>
          <p:nvPr>
            <p:ph idx="1"/>
          </p:nvPr>
        </p:nvSpPr>
        <p:spPr/>
        <p:txBody>
          <a:bodyPr>
            <a:normAutofit/>
          </a:bodyPr>
          <a:lstStyle/>
          <a:p>
            <a:pPr marL="12700" marR="5080" algn="just">
              <a:lnSpc>
                <a:spcPct val="100000"/>
              </a:lnSpc>
              <a:spcBef>
                <a:spcPts val="100"/>
              </a:spcBef>
            </a:pPr>
            <a:r>
              <a:rPr lang="en-US" spc="-5" dirty="0" smtClean="0">
                <a:solidFill>
                  <a:schemeClr val="tx1"/>
                </a:solidFill>
                <a:latin typeface="Calibri" panose="020F0502020204030204" pitchFamily="34" charset="0"/>
                <a:cs typeface="Calibri" panose="020F0502020204030204" pitchFamily="34" charset="0"/>
              </a:rPr>
              <a:t>Emotional intelligence is the ability </a:t>
            </a:r>
            <a:r>
              <a:rPr lang="en-US" spc="-5" dirty="0">
                <a:solidFill>
                  <a:schemeClr val="tx1"/>
                </a:solidFill>
                <a:latin typeface="Calibri" panose="020F0502020204030204" pitchFamily="34" charset="0"/>
                <a:cs typeface="Calibri" panose="020F0502020204030204" pitchFamily="34" charset="0"/>
              </a:rPr>
              <a:t>to understand their </a:t>
            </a:r>
            <a:r>
              <a:rPr lang="en-US" dirty="0">
                <a:solidFill>
                  <a:schemeClr val="tx1"/>
                </a:solidFill>
                <a:latin typeface="Calibri" panose="020F0502020204030204" pitchFamily="34" charset="0"/>
                <a:cs typeface="Calibri" panose="020F0502020204030204" pitchFamily="34" charset="0"/>
              </a:rPr>
              <a:t>own </a:t>
            </a:r>
            <a:r>
              <a:rPr lang="en-US" spc="-5" dirty="0">
                <a:solidFill>
                  <a:schemeClr val="tx1"/>
                </a:solidFill>
                <a:latin typeface="Calibri" panose="020F0502020204030204" pitchFamily="34" charset="0"/>
                <a:cs typeface="Calibri" panose="020F0502020204030204" pitchFamily="34" charset="0"/>
              </a:rPr>
              <a:t>emotions, </a:t>
            </a:r>
            <a:r>
              <a:rPr lang="en-US" dirty="0">
                <a:solidFill>
                  <a:schemeClr val="tx1"/>
                </a:solidFill>
                <a:latin typeface="Calibri" panose="020F0502020204030204" pitchFamily="34" charset="0"/>
                <a:cs typeface="Calibri" panose="020F0502020204030204" pitchFamily="34" charset="0"/>
              </a:rPr>
              <a:t> the</a:t>
            </a:r>
            <a:r>
              <a:rPr lang="en-US" spc="5" dirty="0">
                <a:solidFill>
                  <a:schemeClr val="tx1"/>
                </a:solidFill>
                <a:latin typeface="Calibri" panose="020F0502020204030204" pitchFamily="34" charset="0"/>
                <a:cs typeface="Calibri" panose="020F0502020204030204" pitchFamily="34" charset="0"/>
              </a:rPr>
              <a:t> </a:t>
            </a:r>
            <a:r>
              <a:rPr lang="en-US" spc="-5" dirty="0">
                <a:solidFill>
                  <a:schemeClr val="tx1"/>
                </a:solidFill>
                <a:latin typeface="Calibri" panose="020F0502020204030204" pitchFamily="34" charset="0"/>
                <a:cs typeface="Calibri" panose="020F0502020204030204" pitchFamily="34" charset="0"/>
              </a:rPr>
              <a:t>emotions</a:t>
            </a:r>
            <a:r>
              <a:rPr lang="en-US" dirty="0">
                <a:solidFill>
                  <a:schemeClr val="tx1"/>
                </a:solidFill>
                <a:latin typeface="Calibri" panose="020F0502020204030204" pitchFamily="34" charset="0"/>
                <a:cs typeface="Calibri" panose="020F0502020204030204" pitchFamily="34" charset="0"/>
              </a:rPr>
              <a:t> of</a:t>
            </a:r>
            <a:r>
              <a:rPr lang="en-US" spc="5" dirty="0">
                <a:solidFill>
                  <a:schemeClr val="tx1"/>
                </a:solidFill>
                <a:latin typeface="Calibri" panose="020F0502020204030204" pitchFamily="34" charset="0"/>
                <a:cs typeface="Calibri" panose="020F0502020204030204" pitchFamily="34" charset="0"/>
              </a:rPr>
              <a:t> </a:t>
            </a:r>
            <a:r>
              <a:rPr lang="en-US" spc="-5" dirty="0">
                <a:solidFill>
                  <a:schemeClr val="tx1"/>
                </a:solidFill>
                <a:latin typeface="Calibri" panose="020F0502020204030204" pitchFamily="34" charset="0"/>
                <a:cs typeface="Calibri" panose="020F0502020204030204" pitchFamily="34" charset="0"/>
              </a:rPr>
              <a:t>others,</a:t>
            </a:r>
            <a:r>
              <a:rPr lang="en-US" dirty="0">
                <a:solidFill>
                  <a:schemeClr val="tx1"/>
                </a:solidFill>
                <a:latin typeface="Calibri" panose="020F0502020204030204" pitchFamily="34" charset="0"/>
                <a:cs typeface="Calibri" panose="020F0502020204030204" pitchFamily="34" charset="0"/>
              </a:rPr>
              <a:t> </a:t>
            </a:r>
            <a:r>
              <a:rPr lang="en-US" spc="-5" dirty="0">
                <a:solidFill>
                  <a:schemeClr val="tx1"/>
                </a:solidFill>
                <a:latin typeface="Calibri" panose="020F0502020204030204" pitchFamily="34" charset="0"/>
                <a:cs typeface="Calibri" panose="020F0502020204030204" pitchFamily="34" charset="0"/>
              </a:rPr>
              <a:t>and</a:t>
            </a:r>
            <a:r>
              <a:rPr lang="en-US" dirty="0">
                <a:solidFill>
                  <a:schemeClr val="tx1"/>
                </a:solidFill>
                <a:latin typeface="Calibri" panose="020F0502020204030204" pitchFamily="34" charset="0"/>
                <a:cs typeface="Calibri" panose="020F0502020204030204" pitchFamily="34" charset="0"/>
              </a:rPr>
              <a:t> </a:t>
            </a:r>
            <a:r>
              <a:rPr lang="en-US" spc="-5" dirty="0">
                <a:solidFill>
                  <a:schemeClr val="tx1"/>
                </a:solidFill>
                <a:latin typeface="Calibri" panose="020F0502020204030204" pitchFamily="34" charset="0"/>
                <a:cs typeface="Calibri" panose="020F0502020204030204" pitchFamily="34" charset="0"/>
              </a:rPr>
              <a:t>to</a:t>
            </a:r>
            <a:r>
              <a:rPr lang="en-US" dirty="0">
                <a:solidFill>
                  <a:schemeClr val="tx1"/>
                </a:solidFill>
                <a:latin typeface="Calibri" panose="020F0502020204030204" pitchFamily="34" charset="0"/>
                <a:cs typeface="Calibri" panose="020F0502020204030204" pitchFamily="34" charset="0"/>
              </a:rPr>
              <a:t> </a:t>
            </a:r>
            <a:r>
              <a:rPr lang="en-US" spc="-15" dirty="0">
                <a:solidFill>
                  <a:schemeClr val="tx1"/>
                </a:solidFill>
                <a:latin typeface="Calibri" panose="020F0502020204030204" pitchFamily="34" charset="0"/>
                <a:cs typeface="Calibri" panose="020F0502020204030204" pitchFamily="34" charset="0"/>
              </a:rPr>
              <a:t>act </a:t>
            </a:r>
            <a:r>
              <a:rPr lang="en-US" spc="-819" dirty="0">
                <a:solidFill>
                  <a:schemeClr val="tx1"/>
                </a:solidFill>
                <a:latin typeface="Calibri" panose="020F0502020204030204" pitchFamily="34" charset="0"/>
                <a:cs typeface="Calibri" panose="020F0502020204030204" pitchFamily="34" charset="0"/>
              </a:rPr>
              <a:t> </a:t>
            </a:r>
            <a:r>
              <a:rPr lang="en-US" spc="-5" dirty="0">
                <a:solidFill>
                  <a:schemeClr val="tx1"/>
                </a:solidFill>
                <a:latin typeface="Calibri" panose="020F0502020204030204" pitchFamily="34" charset="0"/>
                <a:cs typeface="Calibri" panose="020F0502020204030204" pitchFamily="34" charset="0"/>
              </a:rPr>
              <a:t>appropriately</a:t>
            </a:r>
            <a:r>
              <a:rPr lang="en-US" spc="-2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using</a:t>
            </a:r>
            <a:r>
              <a:rPr lang="en-US" spc="-25"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these</a:t>
            </a:r>
            <a:r>
              <a:rPr lang="en-US" spc="-20" dirty="0">
                <a:solidFill>
                  <a:schemeClr val="tx1"/>
                </a:solidFill>
                <a:latin typeface="Calibri" panose="020F0502020204030204" pitchFamily="34" charset="0"/>
                <a:cs typeface="Calibri" panose="020F0502020204030204" pitchFamily="34" charset="0"/>
              </a:rPr>
              <a:t> </a:t>
            </a:r>
            <a:r>
              <a:rPr lang="en-US" spc="-5" dirty="0">
                <a:solidFill>
                  <a:schemeClr val="tx1"/>
                </a:solidFill>
                <a:latin typeface="Calibri" panose="020F0502020204030204" pitchFamily="34" charset="0"/>
                <a:cs typeface="Calibri" panose="020F0502020204030204" pitchFamily="34" charset="0"/>
              </a:rPr>
              <a:t>emotions</a:t>
            </a:r>
            <a:r>
              <a:rPr lang="en-US" spc="-5" dirty="0" smtClean="0">
                <a:solidFill>
                  <a:schemeClr val="tx1"/>
                </a:solidFill>
                <a:latin typeface="Calibri" panose="020F0502020204030204" pitchFamily="34" charset="0"/>
                <a:cs typeface="Calibri" panose="020F0502020204030204" pitchFamily="34" charset="0"/>
              </a:rPr>
              <a:t>.</a:t>
            </a:r>
          </a:p>
          <a:p>
            <a:pPr marL="12700" marR="5080">
              <a:lnSpc>
                <a:spcPct val="100000"/>
              </a:lnSpc>
              <a:spcBef>
                <a:spcPts val="100"/>
              </a:spcBef>
              <a:tabLst>
                <a:tab pos="2099310" algn="l"/>
                <a:tab pos="4187190" algn="l"/>
                <a:tab pos="5237480" algn="l"/>
                <a:tab pos="6344285" algn="l"/>
              </a:tabLst>
            </a:pPr>
            <a:r>
              <a:rPr lang="en-US" dirty="0" smtClean="0">
                <a:solidFill>
                  <a:schemeClr val="tx1"/>
                </a:solidFill>
                <a:latin typeface="Calibri" panose="020F0502020204030204" pitchFamily="34" charset="0"/>
                <a:cs typeface="Calibri" panose="020F0502020204030204" pitchFamily="34" charset="0"/>
              </a:rPr>
              <a:t>Emotional intelligence never stops growi</a:t>
            </a:r>
            <a:r>
              <a:rPr lang="en-US" spc="-30" dirty="0" smtClean="0">
                <a:solidFill>
                  <a:schemeClr val="tx1"/>
                </a:solidFill>
                <a:latin typeface="Calibri" panose="020F0502020204030204" pitchFamily="34" charset="0"/>
                <a:cs typeface="Calibri" panose="020F0502020204030204" pitchFamily="34" charset="0"/>
              </a:rPr>
              <a:t>n</a:t>
            </a:r>
            <a:r>
              <a:rPr lang="en-US" spc="-20" dirty="0" smtClean="0">
                <a:solidFill>
                  <a:schemeClr val="tx1"/>
                </a:solidFill>
                <a:latin typeface="Calibri" panose="020F0502020204030204" pitchFamily="34" charset="0"/>
                <a:cs typeface="Calibri" panose="020F0502020204030204" pitchFamily="34" charset="0"/>
              </a:rPr>
              <a:t>g</a:t>
            </a:r>
            <a:r>
              <a:rPr lang="en-US" dirty="0" smtClean="0">
                <a:solidFill>
                  <a:schemeClr val="tx1"/>
                </a:solidFill>
                <a:latin typeface="Calibri" panose="020F0502020204030204" pitchFamily="34" charset="0"/>
                <a:cs typeface="Calibri" panose="020F0502020204030204" pitchFamily="34" charset="0"/>
              </a:rPr>
              <a:t>. Because we are always evolving as people, EQ is something that must be nurtured. </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3588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Aristotle says,</a:t>
            </a:r>
            <a:endParaRPr lang="en-US" dirty="0"/>
          </a:p>
        </p:txBody>
      </p:sp>
      <p:pic>
        <p:nvPicPr>
          <p:cNvPr id="1026" name="Picture 2" descr="https://encrypted-tbn2.gstatic.com/images?q=tbn:ANd9GcTaYofLBVeYqAaS6tLdVqOVNrjzs8UazvMIjTqWFrkD_05HAtTS">
            <a:hlinkClick r:id="rId2"/>
          </p:cNvPr>
          <p:cNvPicPr>
            <a:picLocks noChangeAspect="1" noChangeArrowheads="1"/>
          </p:cNvPicPr>
          <p:nvPr/>
        </p:nvPicPr>
        <p:blipFill>
          <a:blip r:embed="rId3" cstate="print"/>
          <a:srcRect/>
          <a:stretch>
            <a:fillRect/>
          </a:stretch>
        </p:blipFill>
        <p:spPr bwMode="auto">
          <a:xfrm>
            <a:off x="6705600" y="1962654"/>
            <a:ext cx="1952625" cy="2343151"/>
          </a:xfrm>
          <a:prstGeom prst="rect">
            <a:avLst/>
          </a:prstGeom>
          <a:noFill/>
        </p:spPr>
      </p:pic>
      <p:sp>
        <p:nvSpPr>
          <p:cNvPr id="5" name="TextBox 4"/>
          <p:cNvSpPr txBox="1"/>
          <p:nvPr/>
        </p:nvSpPr>
        <p:spPr>
          <a:xfrm>
            <a:off x="533400" y="1981200"/>
            <a:ext cx="5715000" cy="4031873"/>
          </a:xfrm>
          <a:prstGeom prst="rect">
            <a:avLst/>
          </a:prstGeom>
          <a:noFill/>
        </p:spPr>
        <p:txBody>
          <a:bodyPr wrap="square" rtlCol="0">
            <a:spAutoFit/>
          </a:bodyPr>
          <a:lstStyle/>
          <a:p>
            <a:pPr algn="just"/>
            <a:r>
              <a:rPr lang="en-US" sz="3200" dirty="0" smtClean="0"/>
              <a:t>	Anybody can become angry – that is easy, but to be angry with the right person and to the right degree and at the right time and for the right purpose, and in the right way – that is not within everybody’s power and is not easy.</a:t>
            </a:r>
            <a:endParaRPr lang="en-US" sz="3200" dirty="0"/>
          </a:p>
        </p:txBody>
      </p:sp>
      <p:pic>
        <p:nvPicPr>
          <p:cNvPr id="1028" name="Picture 4" descr="https://encrypted-tbn2.gstatic.com/images?q=tbn:ANd9GcSvyx0MmcXCXQajQS7qgcamXMUoXMt2AJYVSPRutiA8IIXwYO2nAg">
            <a:hlinkClick r:id="rId4"/>
          </p:cNvPr>
          <p:cNvPicPr>
            <a:picLocks noChangeAspect="1" noChangeArrowheads="1"/>
          </p:cNvPicPr>
          <p:nvPr/>
        </p:nvPicPr>
        <p:blipFill>
          <a:blip r:embed="rId5" cstate="print"/>
          <a:srcRect r="58730"/>
          <a:stretch>
            <a:fillRect/>
          </a:stretch>
        </p:blipFill>
        <p:spPr bwMode="auto">
          <a:xfrm>
            <a:off x="1143000" y="1981200"/>
            <a:ext cx="315414" cy="304799"/>
          </a:xfrm>
          <a:prstGeom prst="rect">
            <a:avLst/>
          </a:prstGeom>
          <a:noFill/>
        </p:spPr>
      </p:pic>
      <p:pic>
        <p:nvPicPr>
          <p:cNvPr id="1030" name="Picture 6" descr="https://encrypted-tbn2.gstatic.com/images?q=tbn:ANd9GcSvyx0MmcXCXQajQS7qgcamXMUoXMt2AJYVSPRutiA8IIXwYO2nAg">
            <a:hlinkClick r:id="rId4"/>
          </p:cNvPr>
          <p:cNvPicPr>
            <a:picLocks noChangeAspect="1" noChangeArrowheads="1"/>
          </p:cNvPicPr>
          <p:nvPr/>
        </p:nvPicPr>
        <p:blipFill>
          <a:blip r:embed="rId5" cstate="print"/>
          <a:srcRect l="58730"/>
          <a:stretch>
            <a:fillRect/>
          </a:stretch>
        </p:blipFill>
        <p:spPr bwMode="auto">
          <a:xfrm>
            <a:off x="4724400" y="5410200"/>
            <a:ext cx="315415" cy="304800"/>
          </a:xfrm>
          <a:prstGeom prst="rect">
            <a:avLst/>
          </a:prstGeom>
          <a:noFill/>
        </p:spPr>
      </p:pic>
    </p:spTree>
    <p:extLst>
      <p:ext uri="{BB962C8B-B14F-4D97-AF65-F5344CB8AC3E}">
        <p14:creationId xmlns:p14="http://schemas.microsoft.com/office/powerpoint/2010/main" val="289709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867400" y="3619164"/>
            <a:ext cx="3037281" cy="282891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itle 1"/>
          <p:cNvSpPr>
            <a:spLocks noGrp="1"/>
          </p:cNvSpPr>
          <p:nvPr>
            <p:ph type="title"/>
          </p:nvPr>
        </p:nvSpPr>
        <p:spPr/>
        <p:txBody>
          <a:bodyPr/>
          <a:lstStyle/>
          <a:p>
            <a:r>
              <a:rPr lang="en-US" dirty="0" smtClean="0"/>
              <a:t>1. Self </a:t>
            </a:r>
            <a:r>
              <a:rPr lang="en-US" dirty="0" smtClean="0"/>
              <a:t>Awareness </a:t>
            </a:r>
            <a:endParaRPr lang="en-US" dirty="0"/>
          </a:p>
        </p:txBody>
      </p:sp>
      <p:sp>
        <p:nvSpPr>
          <p:cNvPr id="3" name="Content Placeholder 2"/>
          <p:cNvSpPr>
            <a:spLocks noGrp="1"/>
          </p:cNvSpPr>
          <p:nvPr>
            <p:ph idx="1"/>
          </p:nvPr>
        </p:nvSpPr>
        <p:spPr/>
        <p:txBody>
          <a:bodyPr/>
          <a:lstStyle/>
          <a:p>
            <a:r>
              <a:rPr lang="en-US" dirty="0" smtClean="0"/>
              <a:t>Recognize internal feelings</a:t>
            </a:r>
          </a:p>
          <a:p>
            <a:r>
              <a:rPr lang="en-US" dirty="0" smtClean="0"/>
              <a:t>Recognize how someone is feeling, without them having to say anything.</a:t>
            </a:r>
          </a:p>
          <a:p>
            <a:endParaRPr lang="en-US" dirty="0"/>
          </a:p>
          <a:p>
            <a:r>
              <a:rPr lang="en-US" dirty="0" smtClean="0"/>
              <a:t>Using your gut feeling to guide decisions.  </a:t>
            </a:r>
            <a:endParaRPr lang="en-US" dirty="0"/>
          </a:p>
        </p:txBody>
      </p:sp>
    </p:spTree>
    <p:extLst>
      <p:ext uri="{BB962C8B-B14F-4D97-AF65-F5344CB8AC3E}">
        <p14:creationId xmlns:p14="http://schemas.microsoft.com/office/powerpoint/2010/main" val="2457232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b="1" dirty="0"/>
              <a:t>Introduction to Psychology</a:t>
            </a:r>
            <a:endParaRPr lang="en-US" sz="3600" dirty="0"/>
          </a:p>
        </p:txBody>
      </p:sp>
      <p:sp>
        <p:nvSpPr>
          <p:cNvPr id="3" name="Subtitle 2"/>
          <p:cNvSpPr>
            <a:spLocks noGrp="1"/>
          </p:cNvSpPr>
          <p:nvPr>
            <p:ph type="subTitle" idx="1"/>
          </p:nvPr>
        </p:nvSpPr>
        <p:spPr/>
        <p:txBody>
          <a:bodyPr>
            <a:normAutofit/>
          </a:bodyPr>
          <a:lstStyle/>
          <a:p>
            <a:r>
              <a:rPr lang="en-US" sz="3600" b="1" dirty="0" smtClean="0"/>
              <a:t>Intelligence </a:t>
            </a:r>
          </a:p>
        </p:txBody>
      </p:sp>
    </p:spTree>
    <p:extLst>
      <p:ext uri="{BB962C8B-B14F-4D97-AF65-F5344CB8AC3E}">
        <p14:creationId xmlns:p14="http://schemas.microsoft.com/office/powerpoint/2010/main" val="3408873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Managing emotions </a:t>
            </a:r>
            <a:endParaRPr lang="en-US" dirty="0"/>
          </a:p>
        </p:txBody>
      </p:sp>
      <p:sp>
        <p:nvSpPr>
          <p:cNvPr id="3" name="Content Placeholder 2"/>
          <p:cNvSpPr>
            <a:spLocks noGrp="1"/>
          </p:cNvSpPr>
          <p:nvPr>
            <p:ph idx="1"/>
          </p:nvPr>
        </p:nvSpPr>
        <p:spPr/>
        <p:txBody>
          <a:bodyPr/>
          <a:lstStyle/>
          <a:p>
            <a:r>
              <a:rPr lang="en-US" dirty="0" smtClean="0"/>
              <a:t>Finding ways to  handle emotions that are appropriate to the situations  </a:t>
            </a:r>
            <a:endParaRPr lang="en-US" dirty="0"/>
          </a:p>
        </p:txBody>
      </p:sp>
      <p:pic>
        <p:nvPicPr>
          <p:cNvPr id="4" name="object 7"/>
          <p:cNvPicPr/>
          <p:nvPr/>
        </p:nvPicPr>
        <p:blipFill>
          <a:blip r:embed="rId2" cstate="print"/>
          <a:stretch>
            <a:fillRect/>
          </a:stretch>
        </p:blipFill>
        <p:spPr>
          <a:xfrm>
            <a:off x="5486400" y="2971800"/>
            <a:ext cx="2594101" cy="2819024"/>
          </a:xfrm>
          <a:prstGeom prst="rect">
            <a:avLst/>
          </a:prstGeom>
        </p:spPr>
      </p:pic>
    </p:spTree>
    <p:extLst>
      <p:ext uri="{BB962C8B-B14F-4D97-AF65-F5344CB8AC3E}">
        <p14:creationId xmlns:p14="http://schemas.microsoft.com/office/powerpoint/2010/main" val="3726383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Motivation </a:t>
            </a:r>
            <a:endParaRPr lang="en-US" dirty="0"/>
          </a:p>
        </p:txBody>
      </p:sp>
      <p:sp>
        <p:nvSpPr>
          <p:cNvPr id="3" name="Content Placeholder 2"/>
          <p:cNvSpPr>
            <a:spLocks noGrp="1"/>
          </p:cNvSpPr>
          <p:nvPr>
            <p:ph idx="1"/>
          </p:nvPr>
        </p:nvSpPr>
        <p:spPr/>
        <p:txBody>
          <a:bodyPr/>
          <a:lstStyle/>
          <a:p>
            <a:r>
              <a:rPr lang="en-US" dirty="0" smtClean="0"/>
              <a:t>Using self control to channel emotions towards a goal</a:t>
            </a:r>
            <a:endParaRPr lang="en-US" dirty="0"/>
          </a:p>
        </p:txBody>
      </p:sp>
    </p:spTree>
    <p:extLst>
      <p:ext uri="{BB962C8B-B14F-4D97-AF65-F5344CB8AC3E}">
        <p14:creationId xmlns:p14="http://schemas.microsoft.com/office/powerpoint/2010/main" val="639829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Empathy</a:t>
            </a:r>
            <a:endParaRPr lang="en-US" dirty="0"/>
          </a:p>
        </p:txBody>
      </p:sp>
      <p:sp>
        <p:nvSpPr>
          <p:cNvPr id="3" name="Content Placeholder 2"/>
          <p:cNvSpPr>
            <a:spLocks noGrp="1"/>
          </p:cNvSpPr>
          <p:nvPr>
            <p:ph idx="1"/>
          </p:nvPr>
        </p:nvSpPr>
        <p:spPr/>
        <p:txBody>
          <a:bodyPr/>
          <a:lstStyle/>
          <a:p>
            <a:r>
              <a:rPr lang="en-US" dirty="0"/>
              <a:t>Understanding the emotional perspective of other person </a:t>
            </a:r>
          </a:p>
        </p:txBody>
      </p:sp>
      <p:pic>
        <p:nvPicPr>
          <p:cNvPr id="2050" name="Picture 2" descr="Empathy vs. Sympathy – The Real Ze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053589"/>
            <a:ext cx="4038600" cy="316777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255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Handling Relationships</a:t>
            </a:r>
            <a:endParaRPr lang="en-US" dirty="0"/>
          </a:p>
        </p:txBody>
      </p:sp>
      <p:sp>
        <p:nvSpPr>
          <p:cNvPr id="3" name="Content Placeholder 2"/>
          <p:cNvSpPr>
            <a:spLocks noGrp="1"/>
          </p:cNvSpPr>
          <p:nvPr>
            <p:ph idx="1"/>
          </p:nvPr>
        </p:nvSpPr>
        <p:spPr/>
        <p:txBody>
          <a:bodyPr/>
          <a:lstStyle/>
          <a:p>
            <a:r>
              <a:rPr lang="en-US" dirty="0" smtClean="0"/>
              <a:t>Using personal information and information of others to handle social relationships and to develop interpersonal skills </a:t>
            </a:r>
            <a:endParaRPr lang="en-US" dirty="0"/>
          </a:p>
        </p:txBody>
      </p:sp>
    </p:spTree>
    <p:extLst>
      <p:ext uri="{BB962C8B-B14F-4D97-AF65-F5344CB8AC3E}">
        <p14:creationId xmlns:p14="http://schemas.microsoft.com/office/powerpoint/2010/main" val="1823927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IQ vs EQ</a:t>
            </a:r>
            <a:endParaRPr lang="en-US" dirty="0"/>
          </a:p>
        </p:txBody>
      </p:sp>
      <p:sp>
        <p:nvSpPr>
          <p:cNvPr id="3" name="Content Placeholder 2"/>
          <p:cNvSpPr>
            <a:spLocks noGrp="1"/>
          </p:cNvSpPr>
          <p:nvPr>
            <p:ph idx="1"/>
          </p:nvPr>
        </p:nvSpPr>
        <p:spPr/>
        <p:txBody>
          <a:bodyPr/>
          <a:lstStyle/>
          <a:p>
            <a:endParaRPr lang="en-US"/>
          </a:p>
        </p:txBody>
      </p:sp>
      <p:pic>
        <p:nvPicPr>
          <p:cNvPr id="4" name="object 11"/>
          <p:cNvPicPr/>
          <p:nvPr/>
        </p:nvPicPr>
        <p:blipFill>
          <a:blip r:embed="rId2" cstate="print"/>
          <a:stretch>
            <a:fillRect/>
          </a:stretch>
        </p:blipFill>
        <p:spPr>
          <a:xfrm>
            <a:off x="1337733" y="2362200"/>
            <a:ext cx="6477000" cy="4155564"/>
          </a:xfrm>
          <a:prstGeom prst="rect">
            <a:avLst/>
          </a:prstGeom>
        </p:spPr>
      </p:pic>
    </p:spTree>
    <p:extLst>
      <p:ext uri="{BB962C8B-B14F-4D97-AF65-F5344CB8AC3E}">
        <p14:creationId xmlns:p14="http://schemas.microsoft.com/office/powerpoint/2010/main" val="330245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IQ vs EQ</a:t>
            </a:r>
            <a:endParaRPr lang="en-US" dirty="0"/>
          </a:p>
        </p:txBody>
      </p:sp>
      <p:sp>
        <p:nvSpPr>
          <p:cNvPr id="3" name="Content Placeholder 2"/>
          <p:cNvSpPr>
            <a:spLocks noGrp="1"/>
          </p:cNvSpPr>
          <p:nvPr>
            <p:ph idx="1"/>
          </p:nvPr>
        </p:nvSpPr>
        <p:spPr/>
        <p:txBody>
          <a:bodyPr>
            <a:normAutofit/>
          </a:bodyPr>
          <a:lstStyle/>
          <a:p>
            <a:pPr marL="12065" indent="0">
              <a:lnSpc>
                <a:spcPct val="100000"/>
              </a:lnSpc>
              <a:spcBef>
                <a:spcPts val="95"/>
              </a:spcBef>
              <a:buSzPct val="80357"/>
              <a:buNone/>
              <a:tabLst>
                <a:tab pos="396240" algn="l"/>
                <a:tab pos="396875" algn="l"/>
              </a:tabLst>
            </a:pPr>
            <a:r>
              <a:rPr lang="en-US" sz="2800" spc="-5" dirty="0" smtClean="0">
                <a:latin typeface="Century Gothic"/>
                <a:cs typeface="Century Gothic"/>
              </a:rPr>
              <a:t>IQ</a:t>
            </a:r>
            <a:endParaRPr lang="en-US" sz="2800" dirty="0" smtClean="0">
              <a:latin typeface="Century Gothic"/>
              <a:cs typeface="Century Gothic"/>
            </a:endParaRPr>
          </a:p>
          <a:p>
            <a:pPr marL="469265" indent="-457200">
              <a:lnSpc>
                <a:spcPct val="100000"/>
              </a:lnSpc>
              <a:spcBef>
                <a:spcPts val="95"/>
              </a:spcBef>
              <a:buSzPct val="80357"/>
              <a:buFont typeface="Arial" panose="020B0604020202020204" pitchFamily="34" charset="0"/>
              <a:buChar char="•"/>
              <a:tabLst>
                <a:tab pos="396240" algn="l"/>
                <a:tab pos="396875" algn="l"/>
              </a:tabLst>
            </a:pPr>
            <a:r>
              <a:rPr lang="en-US" sz="2600" dirty="0" smtClean="0">
                <a:latin typeface="Century Gothic"/>
                <a:cs typeface="Century Gothic"/>
              </a:rPr>
              <a:t>Me</a:t>
            </a:r>
            <a:r>
              <a:rPr lang="en-US" sz="2600" spc="-10" dirty="0" smtClean="0">
                <a:latin typeface="Century Gothic"/>
                <a:cs typeface="Century Gothic"/>
              </a:rPr>
              <a:t>a</a:t>
            </a:r>
            <a:r>
              <a:rPr lang="en-US" sz="2600" spc="-5" dirty="0" smtClean="0">
                <a:latin typeface="Century Gothic"/>
                <a:cs typeface="Century Gothic"/>
              </a:rPr>
              <a:t>sur</a:t>
            </a:r>
            <a:r>
              <a:rPr lang="en-US" sz="2600" dirty="0" smtClean="0">
                <a:latin typeface="Century Gothic"/>
                <a:cs typeface="Century Gothic"/>
              </a:rPr>
              <a:t>e</a:t>
            </a:r>
            <a:r>
              <a:rPr lang="en-US" sz="2600" dirty="0">
                <a:latin typeface="Century Gothic"/>
                <a:cs typeface="Century Gothic"/>
              </a:rPr>
              <a:t>	</a:t>
            </a:r>
            <a:r>
              <a:rPr lang="en-US" sz="2600" spc="-5" dirty="0">
                <a:latin typeface="Century Gothic"/>
                <a:cs typeface="Century Gothic"/>
              </a:rPr>
              <a:t>o</a:t>
            </a:r>
            <a:r>
              <a:rPr lang="en-US" sz="2600" dirty="0">
                <a:latin typeface="Century Gothic"/>
                <a:cs typeface="Century Gothic"/>
              </a:rPr>
              <a:t>f	</a:t>
            </a:r>
            <a:r>
              <a:rPr lang="en-US" sz="2600" spc="-5" dirty="0">
                <a:latin typeface="Century Gothic"/>
                <a:cs typeface="Century Gothic"/>
              </a:rPr>
              <a:t>a</a:t>
            </a:r>
            <a:r>
              <a:rPr lang="en-US" sz="2600" dirty="0">
                <a:latin typeface="Century Gothic"/>
                <a:cs typeface="Century Gothic"/>
              </a:rPr>
              <a:t>n	</a:t>
            </a:r>
            <a:r>
              <a:rPr lang="en-US" sz="2600" spc="-5" dirty="0">
                <a:latin typeface="Century Gothic"/>
                <a:cs typeface="Century Gothic"/>
              </a:rPr>
              <a:t>ind</a:t>
            </a:r>
            <a:r>
              <a:rPr lang="en-US" sz="2600" spc="-15" dirty="0">
                <a:latin typeface="Century Gothic"/>
                <a:cs typeface="Century Gothic"/>
              </a:rPr>
              <a:t>i</a:t>
            </a:r>
            <a:r>
              <a:rPr lang="en-US" sz="2600" spc="15" dirty="0">
                <a:latin typeface="Century Gothic"/>
                <a:cs typeface="Century Gothic"/>
              </a:rPr>
              <a:t>v</a:t>
            </a:r>
            <a:r>
              <a:rPr lang="en-US" sz="2600" spc="-5" dirty="0">
                <a:latin typeface="Century Gothic"/>
                <a:cs typeface="Century Gothic"/>
              </a:rPr>
              <a:t>i</a:t>
            </a:r>
            <a:r>
              <a:rPr lang="en-US" sz="2600" spc="-15" dirty="0">
                <a:latin typeface="Century Gothic"/>
                <a:cs typeface="Century Gothic"/>
              </a:rPr>
              <a:t>d</a:t>
            </a:r>
            <a:r>
              <a:rPr lang="en-US" sz="2600" dirty="0">
                <a:latin typeface="Century Gothic"/>
                <a:cs typeface="Century Gothic"/>
              </a:rPr>
              <a:t>ual</a:t>
            </a:r>
            <a:r>
              <a:rPr lang="en-US" sz="2600" spc="-10" dirty="0">
                <a:latin typeface="Century Gothic"/>
                <a:cs typeface="Century Gothic"/>
              </a:rPr>
              <a:t>’</a:t>
            </a:r>
            <a:r>
              <a:rPr lang="en-US" sz="2600" dirty="0">
                <a:latin typeface="Century Gothic"/>
                <a:cs typeface="Century Gothic"/>
              </a:rPr>
              <a:t>s	</a:t>
            </a:r>
            <a:r>
              <a:rPr lang="en-US" sz="2600" spc="-5" dirty="0">
                <a:latin typeface="Century Gothic"/>
                <a:cs typeface="Century Gothic"/>
              </a:rPr>
              <a:t>pers</a:t>
            </a:r>
            <a:r>
              <a:rPr lang="en-US" sz="2600" spc="-10" dirty="0">
                <a:latin typeface="Century Gothic"/>
                <a:cs typeface="Century Gothic"/>
              </a:rPr>
              <a:t>o</a:t>
            </a:r>
            <a:r>
              <a:rPr lang="en-US" sz="2600" dirty="0">
                <a:latin typeface="Century Gothic"/>
                <a:cs typeface="Century Gothic"/>
              </a:rPr>
              <a:t>nal  information</a:t>
            </a:r>
            <a:r>
              <a:rPr lang="en-US" sz="2600" spc="-10" dirty="0">
                <a:latin typeface="Century Gothic"/>
                <a:cs typeface="Century Gothic"/>
              </a:rPr>
              <a:t> </a:t>
            </a:r>
            <a:r>
              <a:rPr lang="en-US" sz="2600" spc="-5" dirty="0" smtClean="0">
                <a:latin typeface="Century Gothic"/>
                <a:cs typeface="Century Gothic"/>
              </a:rPr>
              <a:t>bank</a:t>
            </a:r>
            <a:endParaRPr lang="en-US" sz="2600" dirty="0" smtClean="0">
              <a:latin typeface="Century Gothic"/>
              <a:cs typeface="Century Gothic"/>
            </a:endParaRPr>
          </a:p>
          <a:p>
            <a:pPr marL="469265" indent="-457200">
              <a:lnSpc>
                <a:spcPct val="100000"/>
              </a:lnSpc>
              <a:spcBef>
                <a:spcPts val="95"/>
              </a:spcBef>
              <a:buSzPct val="80357"/>
              <a:buFont typeface="Arial" panose="020B0604020202020204" pitchFamily="34" charset="0"/>
              <a:buChar char="•"/>
              <a:tabLst>
                <a:tab pos="396240" algn="l"/>
                <a:tab pos="396875" algn="l"/>
              </a:tabLst>
            </a:pPr>
            <a:r>
              <a:rPr lang="en-US" sz="2600" spc="-5" dirty="0" smtClean="0">
                <a:latin typeface="Century Gothic"/>
                <a:cs typeface="Century Gothic"/>
              </a:rPr>
              <a:t>Memory</a:t>
            </a:r>
            <a:r>
              <a:rPr lang="en-US" sz="2600" spc="-5" dirty="0">
                <a:latin typeface="Century Gothic"/>
                <a:cs typeface="Century Gothic"/>
              </a:rPr>
              <a:t>,</a:t>
            </a:r>
            <a:r>
              <a:rPr lang="en-US" sz="2600" spc="5" dirty="0">
                <a:latin typeface="Century Gothic"/>
                <a:cs typeface="Century Gothic"/>
              </a:rPr>
              <a:t> </a:t>
            </a:r>
            <a:r>
              <a:rPr lang="en-US" sz="2600" spc="-5" dirty="0">
                <a:latin typeface="Century Gothic"/>
                <a:cs typeface="Century Gothic"/>
              </a:rPr>
              <a:t>vocabulary</a:t>
            </a:r>
            <a:r>
              <a:rPr lang="en-US" sz="2600" spc="-15" dirty="0">
                <a:latin typeface="Century Gothic"/>
                <a:cs typeface="Century Gothic"/>
              </a:rPr>
              <a:t> </a:t>
            </a:r>
            <a:r>
              <a:rPr lang="en-US" sz="2600" spc="-5" dirty="0">
                <a:latin typeface="Century Gothic"/>
                <a:cs typeface="Century Gothic"/>
              </a:rPr>
              <a:t>and</a:t>
            </a:r>
            <a:r>
              <a:rPr lang="en-US" sz="2600" spc="5" dirty="0">
                <a:latin typeface="Century Gothic"/>
                <a:cs typeface="Century Gothic"/>
              </a:rPr>
              <a:t> </a:t>
            </a:r>
            <a:r>
              <a:rPr lang="en-US" sz="2600" dirty="0">
                <a:latin typeface="Century Gothic"/>
                <a:cs typeface="Century Gothic"/>
              </a:rPr>
              <a:t>visual</a:t>
            </a:r>
            <a:r>
              <a:rPr lang="en-US" sz="2600" spc="-25" dirty="0">
                <a:latin typeface="Century Gothic"/>
                <a:cs typeface="Century Gothic"/>
              </a:rPr>
              <a:t> </a:t>
            </a:r>
            <a:r>
              <a:rPr lang="en-US" sz="2600" dirty="0">
                <a:latin typeface="Century Gothic"/>
                <a:cs typeface="Century Gothic"/>
              </a:rPr>
              <a:t>motor</a:t>
            </a:r>
            <a:r>
              <a:rPr lang="en-US" sz="2600" spc="-15" dirty="0">
                <a:latin typeface="Century Gothic"/>
                <a:cs typeface="Century Gothic"/>
              </a:rPr>
              <a:t> </a:t>
            </a:r>
            <a:r>
              <a:rPr lang="en-US" sz="2600" spc="-5" dirty="0" smtClean="0">
                <a:latin typeface="Century Gothic"/>
                <a:cs typeface="Century Gothic"/>
              </a:rPr>
              <a:t>skills</a:t>
            </a:r>
            <a:endParaRPr lang="en-US" sz="2600" dirty="0" smtClean="0">
              <a:latin typeface="Century Gothic"/>
              <a:cs typeface="Century Gothic"/>
            </a:endParaRPr>
          </a:p>
          <a:p>
            <a:pPr marL="469265" indent="-457200">
              <a:lnSpc>
                <a:spcPct val="100000"/>
              </a:lnSpc>
              <a:spcBef>
                <a:spcPts val="95"/>
              </a:spcBef>
              <a:buSzPct val="80357"/>
              <a:buFont typeface="Arial" panose="020B0604020202020204" pitchFamily="34" charset="0"/>
              <a:buChar char="•"/>
              <a:tabLst>
                <a:tab pos="396240" algn="l"/>
                <a:tab pos="396875" algn="l"/>
              </a:tabLst>
            </a:pPr>
            <a:r>
              <a:rPr lang="en-US" sz="2600" spc="10" dirty="0" smtClean="0">
                <a:latin typeface="Century Gothic"/>
                <a:cs typeface="Century Gothic"/>
              </a:rPr>
              <a:t>IQ</a:t>
            </a:r>
            <a:r>
              <a:rPr lang="en-US" sz="2600" spc="-30" dirty="0" smtClean="0">
                <a:latin typeface="Century Gothic"/>
                <a:cs typeface="Century Gothic"/>
              </a:rPr>
              <a:t> </a:t>
            </a:r>
            <a:r>
              <a:rPr lang="en-US" sz="2600" spc="-5" dirty="0">
                <a:latin typeface="Century Gothic"/>
                <a:cs typeface="Century Gothic"/>
              </a:rPr>
              <a:t>is</a:t>
            </a:r>
            <a:r>
              <a:rPr lang="en-US" sz="2600" spc="5" dirty="0">
                <a:latin typeface="Century Gothic"/>
                <a:cs typeface="Century Gothic"/>
              </a:rPr>
              <a:t> </a:t>
            </a:r>
            <a:r>
              <a:rPr lang="en-US" sz="2600" spc="-5" dirty="0">
                <a:latin typeface="Century Gothic"/>
                <a:cs typeface="Century Gothic"/>
              </a:rPr>
              <a:t>set</a:t>
            </a:r>
            <a:r>
              <a:rPr lang="en-US" sz="2600" spc="-10" dirty="0">
                <a:latin typeface="Century Gothic"/>
                <a:cs typeface="Century Gothic"/>
              </a:rPr>
              <a:t> </a:t>
            </a:r>
            <a:r>
              <a:rPr lang="en-US" sz="2600" spc="-5" dirty="0">
                <a:latin typeface="Century Gothic"/>
                <a:cs typeface="Century Gothic"/>
              </a:rPr>
              <a:t>and peaks</a:t>
            </a:r>
            <a:r>
              <a:rPr lang="en-US" sz="2600" spc="-20" dirty="0">
                <a:latin typeface="Century Gothic"/>
                <a:cs typeface="Century Gothic"/>
              </a:rPr>
              <a:t> </a:t>
            </a:r>
            <a:r>
              <a:rPr lang="en-US" sz="2600" spc="-5" dirty="0">
                <a:latin typeface="Century Gothic"/>
                <a:cs typeface="Century Gothic"/>
              </a:rPr>
              <a:t>at age</a:t>
            </a:r>
            <a:r>
              <a:rPr lang="en-US" sz="2600" dirty="0">
                <a:latin typeface="Century Gothic"/>
                <a:cs typeface="Century Gothic"/>
              </a:rPr>
              <a:t> </a:t>
            </a:r>
            <a:r>
              <a:rPr lang="en-US" sz="2600" spc="-5" dirty="0" smtClean="0">
                <a:latin typeface="Century Gothic"/>
                <a:cs typeface="Century Gothic"/>
              </a:rPr>
              <a:t>17</a:t>
            </a:r>
            <a:endParaRPr lang="en-US" sz="2600" dirty="0" smtClean="0">
              <a:latin typeface="Century Gothic"/>
              <a:cs typeface="Century Gothic"/>
            </a:endParaRPr>
          </a:p>
          <a:p>
            <a:pPr marL="469265" indent="-457200">
              <a:lnSpc>
                <a:spcPct val="100000"/>
              </a:lnSpc>
              <a:spcBef>
                <a:spcPts val="95"/>
              </a:spcBef>
              <a:buSzPct val="80357"/>
              <a:buFont typeface="Arial" panose="020B0604020202020204" pitchFamily="34" charset="0"/>
              <a:buChar char="•"/>
              <a:tabLst>
                <a:tab pos="396240" algn="l"/>
                <a:tab pos="396875" algn="l"/>
              </a:tabLst>
            </a:pPr>
            <a:r>
              <a:rPr lang="en-US" sz="2600" dirty="0" smtClean="0">
                <a:latin typeface="Century Gothic"/>
                <a:cs typeface="Century Gothic"/>
              </a:rPr>
              <a:t>Remains</a:t>
            </a:r>
            <a:r>
              <a:rPr lang="en-US" sz="2600" spc="-5" dirty="0" smtClean="0">
                <a:latin typeface="Century Gothic"/>
                <a:cs typeface="Century Gothic"/>
              </a:rPr>
              <a:t> </a:t>
            </a:r>
            <a:r>
              <a:rPr lang="en-US" sz="2600" spc="-5" dirty="0">
                <a:latin typeface="Century Gothic"/>
                <a:cs typeface="Century Gothic"/>
              </a:rPr>
              <a:t>constant </a:t>
            </a:r>
            <a:r>
              <a:rPr lang="en-US" sz="2600" dirty="0">
                <a:latin typeface="Century Gothic"/>
                <a:cs typeface="Century Gothic"/>
              </a:rPr>
              <a:t>through</a:t>
            </a:r>
            <a:r>
              <a:rPr lang="en-US" sz="2600" spc="-25" dirty="0">
                <a:latin typeface="Century Gothic"/>
                <a:cs typeface="Century Gothic"/>
              </a:rPr>
              <a:t> </a:t>
            </a:r>
            <a:r>
              <a:rPr lang="en-US" sz="2600" spc="-5" dirty="0">
                <a:latin typeface="Century Gothic"/>
                <a:cs typeface="Century Gothic"/>
              </a:rPr>
              <a:t>adulthood</a:t>
            </a:r>
            <a:endParaRPr lang="en-US" sz="2600" dirty="0">
              <a:latin typeface="Century Gothic"/>
              <a:cs typeface="Century Gothic"/>
            </a:endParaRPr>
          </a:p>
          <a:p>
            <a:endParaRPr lang="en-US" dirty="0"/>
          </a:p>
        </p:txBody>
      </p:sp>
    </p:spTree>
    <p:extLst>
      <p:ext uri="{BB962C8B-B14F-4D97-AF65-F5344CB8AC3E}">
        <p14:creationId xmlns:p14="http://schemas.microsoft.com/office/powerpoint/2010/main" val="2353762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12700" indent="0">
              <a:lnSpc>
                <a:spcPct val="100000"/>
              </a:lnSpc>
              <a:spcBef>
                <a:spcPts val="880"/>
              </a:spcBef>
              <a:buNone/>
              <a:tabLst>
                <a:tab pos="469900" algn="l"/>
              </a:tabLst>
            </a:pPr>
            <a:r>
              <a:rPr lang="en-US" sz="3200" spc="-5" dirty="0" smtClean="0">
                <a:latin typeface="Century Gothic"/>
                <a:cs typeface="Century Gothic"/>
              </a:rPr>
              <a:t>EQ</a:t>
            </a:r>
            <a:endParaRPr lang="en-US" sz="3200" dirty="0" smtClean="0">
              <a:latin typeface="Century Gothic"/>
              <a:cs typeface="Century Gothic"/>
            </a:endParaRPr>
          </a:p>
          <a:p>
            <a:pPr marL="12700" indent="0">
              <a:lnSpc>
                <a:spcPct val="100000"/>
              </a:lnSpc>
              <a:spcBef>
                <a:spcPts val="880"/>
              </a:spcBef>
              <a:buNone/>
              <a:tabLst>
                <a:tab pos="469900" algn="l"/>
              </a:tabLst>
            </a:pPr>
            <a:r>
              <a:rPr lang="en-US" sz="2800" spc="-5" dirty="0" smtClean="0">
                <a:latin typeface="Century Gothic"/>
                <a:cs typeface="Century Gothic"/>
              </a:rPr>
              <a:t>	Not</a:t>
            </a:r>
            <a:r>
              <a:rPr lang="en-US" sz="2800" spc="-35" dirty="0" smtClean="0">
                <a:latin typeface="Century Gothic"/>
                <a:cs typeface="Century Gothic"/>
              </a:rPr>
              <a:t> </a:t>
            </a:r>
            <a:r>
              <a:rPr lang="en-US" sz="2800" dirty="0">
                <a:latin typeface="Century Gothic"/>
                <a:cs typeface="Century Gothic"/>
              </a:rPr>
              <a:t>fixed</a:t>
            </a:r>
          </a:p>
          <a:p>
            <a:pPr marL="469900" lvl="1" indent="0">
              <a:lnSpc>
                <a:spcPct val="100000"/>
              </a:lnSpc>
              <a:spcBef>
                <a:spcPts val="670"/>
              </a:spcBef>
              <a:buClr>
                <a:srgbClr val="FFFF00"/>
              </a:buClr>
              <a:buNone/>
              <a:tabLst>
                <a:tab pos="926465" algn="l"/>
                <a:tab pos="927100" algn="l"/>
              </a:tabLst>
            </a:pPr>
            <a:r>
              <a:rPr lang="en-US" sz="2800" spc="-5" dirty="0">
                <a:latin typeface="Century Gothic"/>
                <a:cs typeface="Century Gothic"/>
              </a:rPr>
              <a:t>Can </a:t>
            </a:r>
            <a:r>
              <a:rPr lang="en-US" sz="2800" spc="-10" dirty="0">
                <a:latin typeface="Century Gothic"/>
                <a:cs typeface="Century Gothic"/>
              </a:rPr>
              <a:t>be</a:t>
            </a:r>
            <a:r>
              <a:rPr lang="en-US" sz="2800" dirty="0">
                <a:latin typeface="Century Gothic"/>
                <a:cs typeface="Century Gothic"/>
              </a:rPr>
              <a:t> </a:t>
            </a:r>
            <a:r>
              <a:rPr lang="en-US" sz="2800" spc="-5" dirty="0">
                <a:latin typeface="Century Gothic"/>
                <a:cs typeface="Century Gothic"/>
              </a:rPr>
              <a:t>improved</a:t>
            </a:r>
            <a:r>
              <a:rPr lang="en-US" sz="2800" spc="-10" dirty="0">
                <a:latin typeface="Century Gothic"/>
                <a:cs typeface="Century Gothic"/>
              </a:rPr>
              <a:t> </a:t>
            </a:r>
            <a:r>
              <a:rPr lang="en-US" sz="2800" spc="-5" dirty="0">
                <a:latin typeface="Century Gothic"/>
                <a:cs typeface="Century Gothic"/>
              </a:rPr>
              <a:t>throughout</a:t>
            </a:r>
            <a:r>
              <a:rPr lang="en-US" sz="2800" spc="15" dirty="0">
                <a:latin typeface="Century Gothic"/>
                <a:cs typeface="Century Gothic"/>
              </a:rPr>
              <a:t> </a:t>
            </a:r>
            <a:r>
              <a:rPr lang="en-US" sz="2800" dirty="0">
                <a:latin typeface="Century Gothic"/>
                <a:cs typeface="Century Gothic"/>
              </a:rPr>
              <a:t>life</a:t>
            </a:r>
          </a:p>
          <a:p>
            <a:pPr lvl="1">
              <a:lnSpc>
                <a:spcPct val="100000"/>
              </a:lnSpc>
              <a:spcBef>
                <a:spcPts val="40"/>
              </a:spcBef>
              <a:buClr>
                <a:srgbClr val="FFFF00"/>
              </a:buClr>
              <a:buFont typeface="Wingdings"/>
              <a:buChar char=""/>
            </a:pPr>
            <a:endParaRPr lang="en-US" sz="4350" dirty="0">
              <a:latin typeface="Century Gothic"/>
              <a:cs typeface="Century Gothic"/>
            </a:endParaRPr>
          </a:p>
          <a:p>
            <a:pPr marL="12700" indent="0">
              <a:lnSpc>
                <a:spcPct val="100000"/>
              </a:lnSpc>
              <a:buNone/>
              <a:tabLst>
                <a:tab pos="469900" algn="l"/>
              </a:tabLst>
            </a:pPr>
            <a:r>
              <a:rPr lang="en-US" sz="3200" spc="-5" dirty="0">
                <a:latin typeface="Century Gothic"/>
                <a:cs typeface="Century Gothic"/>
              </a:rPr>
              <a:t>IQ</a:t>
            </a:r>
            <a:endParaRPr lang="en-US" sz="3200" dirty="0">
              <a:latin typeface="Century Gothic"/>
              <a:cs typeface="Century Gothic"/>
            </a:endParaRPr>
          </a:p>
          <a:p>
            <a:pPr marL="469900" lvl="1" indent="0">
              <a:lnSpc>
                <a:spcPct val="100000"/>
              </a:lnSpc>
              <a:spcBef>
                <a:spcPts val="675"/>
              </a:spcBef>
              <a:buClr>
                <a:srgbClr val="FFFF00"/>
              </a:buClr>
              <a:buNone/>
              <a:tabLst>
                <a:tab pos="926465" algn="l"/>
                <a:tab pos="927100" algn="l"/>
              </a:tabLst>
            </a:pPr>
            <a:r>
              <a:rPr lang="en-US" sz="2800" spc="-10" dirty="0" smtClean="0">
                <a:latin typeface="Century Gothic"/>
                <a:cs typeface="Century Gothic"/>
              </a:rPr>
              <a:t>Established</a:t>
            </a:r>
            <a:r>
              <a:rPr lang="en-US" sz="2800" spc="5" dirty="0" smtClean="0">
                <a:latin typeface="Century Gothic"/>
                <a:cs typeface="Century Gothic"/>
              </a:rPr>
              <a:t> </a:t>
            </a:r>
            <a:r>
              <a:rPr lang="en-US" sz="2800" spc="-5" dirty="0">
                <a:latin typeface="Century Gothic"/>
                <a:cs typeface="Century Gothic"/>
              </a:rPr>
              <a:t>by</a:t>
            </a:r>
            <a:r>
              <a:rPr lang="en-US" sz="2800" spc="-20" dirty="0">
                <a:latin typeface="Century Gothic"/>
                <a:cs typeface="Century Gothic"/>
              </a:rPr>
              <a:t> </a:t>
            </a:r>
            <a:r>
              <a:rPr lang="en-US" sz="2800" dirty="0">
                <a:latin typeface="Century Gothic"/>
                <a:cs typeface="Century Gothic"/>
              </a:rPr>
              <a:t>mid-teens</a:t>
            </a:r>
          </a:p>
          <a:p>
            <a:pPr marL="469900" lvl="1" indent="0">
              <a:lnSpc>
                <a:spcPct val="100000"/>
              </a:lnSpc>
              <a:spcBef>
                <a:spcPts val="675"/>
              </a:spcBef>
              <a:buClr>
                <a:srgbClr val="FFFF00"/>
              </a:buClr>
              <a:buNone/>
              <a:tabLst>
                <a:tab pos="926465" algn="l"/>
                <a:tab pos="927100" algn="l"/>
              </a:tabLst>
            </a:pPr>
            <a:r>
              <a:rPr lang="en-US" sz="2800" spc="-5" dirty="0">
                <a:latin typeface="Century Gothic"/>
                <a:cs typeface="Century Gothic"/>
              </a:rPr>
              <a:t>Can’t</a:t>
            </a:r>
            <a:r>
              <a:rPr lang="en-US" sz="2800" spc="-15" dirty="0">
                <a:latin typeface="Century Gothic"/>
                <a:cs typeface="Century Gothic"/>
              </a:rPr>
              <a:t> </a:t>
            </a:r>
            <a:r>
              <a:rPr lang="en-US" sz="2800" spc="-5" dirty="0">
                <a:latin typeface="Century Gothic"/>
                <a:cs typeface="Century Gothic"/>
              </a:rPr>
              <a:t>increase</a:t>
            </a:r>
            <a:endParaRPr lang="en-US" sz="2800" dirty="0">
              <a:latin typeface="Century Gothic"/>
              <a:cs typeface="Century Gothic"/>
            </a:endParaRPr>
          </a:p>
          <a:p>
            <a:pPr marL="469900" lvl="1" indent="0">
              <a:lnSpc>
                <a:spcPct val="100000"/>
              </a:lnSpc>
              <a:spcBef>
                <a:spcPts val="675"/>
              </a:spcBef>
              <a:buClr>
                <a:srgbClr val="FFFF00"/>
              </a:buClr>
              <a:buNone/>
              <a:tabLst>
                <a:tab pos="926465" algn="l"/>
                <a:tab pos="927100" algn="l"/>
              </a:tabLst>
            </a:pPr>
            <a:r>
              <a:rPr lang="en-US" sz="2800" spc="-5" dirty="0">
                <a:latin typeface="Century Gothic"/>
                <a:cs typeface="Century Gothic"/>
              </a:rPr>
              <a:t>Predicts only</a:t>
            </a:r>
            <a:r>
              <a:rPr lang="en-US" sz="2800" spc="20" dirty="0">
                <a:latin typeface="Century Gothic"/>
                <a:cs typeface="Century Gothic"/>
              </a:rPr>
              <a:t> </a:t>
            </a:r>
            <a:r>
              <a:rPr lang="en-US" sz="2800" spc="-10" dirty="0">
                <a:latin typeface="Century Gothic"/>
                <a:cs typeface="Century Gothic"/>
              </a:rPr>
              <a:t>10%</a:t>
            </a:r>
            <a:r>
              <a:rPr lang="en-US" sz="2800" spc="20" dirty="0">
                <a:latin typeface="Century Gothic"/>
                <a:cs typeface="Century Gothic"/>
              </a:rPr>
              <a:t> </a:t>
            </a:r>
            <a:r>
              <a:rPr lang="en-US" sz="2800" spc="-5" dirty="0">
                <a:latin typeface="Century Gothic"/>
                <a:cs typeface="Century Gothic"/>
              </a:rPr>
              <a:t>–</a:t>
            </a:r>
            <a:r>
              <a:rPr lang="en-US" sz="2800" dirty="0">
                <a:latin typeface="Century Gothic"/>
                <a:cs typeface="Century Gothic"/>
              </a:rPr>
              <a:t> </a:t>
            </a:r>
            <a:r>
              <a:rPr lang="en-US" sz="2800" spc="-10" dirty="0">
                <a:latin typeface="Century Gothic"/>
                <a:cs typeface="Century Gothic"/>
              </a:rPr>
              <a:t>20%</a:t>
            </a:r>
            <a:r>
              <a:rPr lang="en-US" sz="2800" spc="5" dirty="0">
                <a:latin typeface="Century Gothic"/>
                <a:cs typeface="Century Gothic"/>
              </a:rPr>
              <a:t> </a:t>
            </a:r>
            <a:r>
              <a:rPr lang="en-US" sz="2800" spc="-5" dirty="0">
                <a:latin typeface="Century Gothic"/>
                <a:cs typeface="Century Gothic"/>
              </a:rPr>
              <a:t>of</a:t>
            </a:r>
            <a:r>
              <a:rPr lang="en-US" sz="2800" spc="5" dirty="0">
                <a:latin typeface="Century Gothic"/>
                <a:cs typeface="Century Gothic"/>
              </a:rPr>
              <a:t> </a:t>
            </a:r>
            <a:r>
              <a:rPr lang="en-US" sz="2800" dirty="0">
                <a:latin typeface="Century Gothic"/>
                <a:cs typeface="Century Gothic"/>
              </a:rPr>
              <a:t>life</a:t>
            </a:r>
            <a:r>
              <a:rPr lang="en-US" sz="2800" spc="-15" dirty="0">
                <a:latin typeface="Century Gothic"/>
                <a:cs typeface="Century Gothic"/>
              </a:rPr>
              <a:t> </a:t>
            </a:r>
            <a:r>
              <a:rPr lang="en-US" sz="2800" spc="-10" dirty="0">
                <a:latin typeface="Century Gothic"/>
                <a:cs typeface="Century Gothic"/>
              </a:rPr>
              <a:t>success</a:t>
            </a:r>
            <a:endParaRPr lang="en-US" sz="2800" dirty="0">
              <a:latin typeface="Century Gothic"/>
              <a:cs typeface="Century Gothic"/>
            </a:endParaRPr>
          </a:p>
          <a:p>
            <a:endParaRPr lang="en-US" dirty="0"/>
          </a:p>
        </p:txBody>
      </p:sp>
    </p:spTree>
    <p:extLst>
      <p:ext uri="{BB962C8B-B14F-4D97-AF65-F5344CB8AC3E}">
        <p14:creationId xmlns:p14="http://schemas.microsoft.com/office/powerpoint/2010/main" val="1142119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pc="-5" dirty="0">
                <a:latin typeface="Calibri"/>
                <a:cs typeface="Calibri"/>
              </a:rPr>
              <a:t>90% </a:t>
            </a:r>
            <a:r>
              <a:rPr lang="en-US" dirty="0">
                <a:latin typeface="Calibri"/>
                <a:cs typeface="Calibri"/>
              </a:rPr>
              <a:t>of </a:t>
            </a:r>
            <a:r>
              <a:rPr lang="en-US" spc="-10" dirty="0">
                <a:latin typeface="Calibri"/>
                <a:cs typeface="Calibri"/>
              </a:rPr>
              <a:t>the </a:t>
            </a:r>
            <a:r>
              <a:rPr lang="en-US" spc="-5" dirty="0">
                <a:latin typeface="Calibri"/>
                <a:cs typeface="Calibri"/>
              </a:rPr>
              <a:t>success of </a:t>
            </a:r>
            <a:r>
              <a:rPr lang="en-US" spc="-10" dirty="0">
                <a:latin typeface="Calibri"/>
                <a:cs typeface="Calibri"/>
              </a:rPr>
              <a:t>outstanding </a:t>
            </a:r>
            <a:r>
              <a:rPr lang="en-US" spc="-5" dirty="0">
                <a:latin typeface="Calibri"/>
                <a:cs typeface="Calibri"/>
              </a:rPr>
              <a:t> </a:t>
            </a:r>
            <a:r>
              <a:rPr lang="en-US" spc="-10" dirty="0">
                <a:latin typeface="Calibri"/>
                <a:cs typeface="Calibri"/>
              </a:rPr>
              <a:t>leaders</a:t>
            </a:r>
            <a:r>
              <a:rPr lang="en-US" spc="-5" dirty="0">
                <a:latin typeface="Calibri"/>
                <a:cs typeface="Calibri"/>
              </a:rPr>
              <a:t> </a:t>
            </a:r>
            <a:r>
              <a:rPr lang="en-US" dirty="0">
                <a:latin typeface="Calibri"/>
                <a:cs typeface="Calibri"/>
              </a:rPr>
              <a:t>is </a:t>
            </a:r>
            <a:r>
              <a:rPr lang="en-US" spc="-15" dirty="0">
                <a:latin typeface="Calibri"/>
                <a:cs typeface="Calibri"/>
              </a:rPr>
              <a:t>attributable</a:t>
            </a:r>
            <a:r>
              <a:rPr lang="en-US" spc="20" dirty="0">
                <a:latin typeface="Calibri"/>
                <a:cs typeface="Calibri"/>
              </a:rPr>
              <a:t> </a:t>
            </a:r>
            <a:r>
              <a:rPr lang="en-US" spc="-20" dirty="0">
                <a:latin typeface="Calibri"/>
                <a:cs typeface="Calibri"/>
              </a:rPr>
              <a:t>to</a:t>
            </a:r>
            <a:r>
              <a:rPr lang="en-US" spc="-5" dirty="0">
                <a:latin typeface="Calibri"/>
                <a:cs typeface="Calibri"/>
              </a:rPr>
              <a:t> </a:t>
            </a:r>
            <a:r>
              <a:rPr lang="en-US" dirty="0">
                <a:latin typeface="Calibri"/>
                <a:cs typeface="Calibri"/>
              </a:rPr>
              <a:t>emotional </a:t>
            </a:r>
            <a:r>
              <a:rPr lang="en-US" spc="5" dirty="0">
                <a:latin typeface="Calibri"/>
                <a:cs typeface="Calibri"/>
              </a:rPr>
              <a:t> </a:t>
            </a:r>
            <a:r>
              <a:rPr lang="en-US" spc="-10" dirty="0">
                <a:latin typeface="Calibri"/>
                <a:cs typeface="Calibri"/>
              </a:rPr>
              <a:t>intelligence</a:t>
            </a:r>
            <a:r>
              <a:rPr lang="en-US" spc="-5" dirty="0">
                <a:latin typeface="Calibri"/>
                <a:cs typeface="Calibri"/>
              </a:rPr>
              <a:t> (EQ), </a:t>
            </a:r>
            <a:r>
              <a:rPr lang="en-US" dirty="0">
                <a:latin typeface="Calibri"/>
                <a:cs typeface="Calibri"/>
              </a:rPr>
              <a:t>which is</a:t>
            </a:r>
            <a:r>
              <a:rPr lang="en-US" spc="-5" dirty="0">
                <a:latin typeface="Calibri"/>
                <a:cs typeface="Calibri"/>
              </a:rPr>
              <a:t> twice</a:t>
            </a:r>
            <a:r>
              <a:rPr lang="en-US" dirty="0">
                <a:latin typeface="Calibri"/>
                <a:cs typeface="Calibri"/>
              </a:rPr>
              <a:t> as </a:t>
            </a:r>
            <a:r>
              <a:rPr lang="en-US" spc="5" dirty="0">
                <a:latin typeface="Calibri"/>
                <a:cs typeface="Calibri"/>
              </a:rPr>
              <a:t> </a:t>
            </a:r>
            <a:r>
              <a:rPr lang="en-US" spc="-10" dirty="0">
                <a:latin typeface="Calibri"/>
                <a:cs typeface="Calibri"/>
              </a:rPr>
              <a:t>important</a:t>
            </a:r>
            <a:r>
              <a:rPr lang="en-US" spc="10" dirty="0">
                <a:latin typeface="Calibri"/>
                <a:cs typeface="Calibri"/>
              </a:rPr>
              <a:t> </a:t>
            </a:r>
            <a:r>
              <a:rPr lang="en-US" dirty="0">
                <a:latin typeface="Calibri"/>
                <a:cs typeface="Calibri"/>
              </a:rPr>
              <a:t>than </a:t>
            </a:r>
            <a:r>
              <a:rPr lang="en-US" spc="-10" dirty="0">
                <a:latin typeface="Calibri"/>
                <a:cs typeface="Calibri"/>
              </a:rPr>
              <a:t>intellectual</a:t>
            </a:r>
            <a:r>
              <a:rPr lang="en-US" spc="15" dirty="0">
                <a:latin typeface="Calibri"/>
                <a:cs typeface="Calibri"/>
              </a:rPr>
              <a:t> </a:t>
            </a:r>
            <a:r>
              <a:rPr lang="en-US" spc="-10" dirty="0">
                <a:latin typeface="Calibri"/>
                <a:cs typeface="Calibri"/>
              </a:rPr>
              <a:t>intelligence </a:t>
            </a:r>
            <a:r>
              <a:rPr lang="en-US" spc="-710" dirty="0">
                <a:latin typeface="Calibri"/>
                <a:cs typeface="Calibri"/>
              </a:rPr>
              <a:t> </a:t>
            </a:r>
            <a:r>
              <a:rPr lang="en-US" spc="5" dirty="0">
                <a:latin typeface="Calibri"/>
                <a:cs typeface="Calibri"/>
              </a:rPr>
              <a:t>(IQ).</a:t>
            </a:r>
            <a:endParaRPr lang="en-US" dirty="0">
              <a:latin typeface="Calibri"/>
              <a:cs typeface="Calibri"/>
            </a:endParaRPr>
          </a:p>
          <a:p>
            <a:pPr marL="0" indent="0">
              <a:buNone/>
            </a:pPr>
            <a:endParaRPr lang="en-US" dirty="0"/>
          </a:p>
        </p:txBody>
      </p:sp>
    </p:spTree>
    <p:extLst>
      <p:ext uri="{BB962C8B-B14F-4D97-AF65-F5344CB8AC3E}">
        <p14:creationId xmlns:p14="http://schemas.microsoft.com/office/powerpoint/2010/main" val="1043239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EI is the strongest predictor of workplace performance.</a:t>
            </a:r>
          </a:p>
          <a:p>
            <a:endParaRPr lang="en-US" sz="1000" dirty="0"/>
          </a:p>
          <a:p>
            <a:r>
              <a:rPr lang="en-US" dirty="0"/>
              <a:t>90% of top performers have high emotional intelligence.</a:t>
            </a:r>
          </a:p>
          <a:p>
            <a:endParaRPr lang="en-US" sz="1000" dirty="0"/>
          </a:p>
          <a:p>
            <a:r>
              <a:rPr lang="en-US" dirty="0"/>
              <a:t>People with average IQs outperform those with the highest IQs 70% of the time.</a:t>
            </a:r>
          </a:p>
          <a:p>
            <a:endParaRPr lang="en-US" sz="1000" dirty="0"/>
          </a:p>
          <a:p>
            <a:r>
              <a:rPr lang="en-US" dirty="0"/>
              <a:t>Decades of research now point to EI as being the critical factor that sets star performers apart from the rest of the pack. </a:t>
            </a:r>
          </a:p>
          <a:p>
            <a:endParaRPr lang="en-US" dirty="0">
              <a:solidFill>
                <a:srgbClr val="005643"/>
              </a:solidFill>
            </a:endParaRPr>
          </a:p>
          <a:p>
            <a:endParaRPr lang="en-US" dirty="0"/>
          </a:p>
          <a:p>
            <a:endParaRPr lang="en-US" dirty="0"/>
          </a:p>
        </p:txBody>
      </p:sp>
    </p:spTree>
    <p:extLst>
      <p:ext uri="{BB962C8B-B14F-4D97-AF65-F5344CB8AC3E}">
        <p14:creationId xmlns:p14="http://schemas.microsoft.com/office/powerpoint/2010/main" val="297858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arren G. Bennis quote: Emotional intelligence, more than any other factor,  more than I.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096250" cy="38100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Intelligence</a:t>
            </a:r>
            <a:endParaRPr lang="en-US" dirty="0"/>
          </a:p>
        </p:txBody>
      </p:sp>
      <p:sp>
        <p:nvSpPr>
          <p:cNvPr id="3" name="Content Placeholder 2"/>
          <p:cNvSpPr>
            <a:spLocks noGrp="1"/>
          </p:cNvSpPr>
          <p:nvPr>
            <p:ph idx="1"/>
          </p:nvPr>
        </p:nvSpPr>
        <p:spPr/>
        <p:txBody>
          <a:bodyPr>
            <a:normAutofit/>
          </a:bodyPr>
          <a:lstStyle/>
          <a:p>
            <a:r>
              <a:rPr lang="en-US" altLang="en-US" dirty="0"/>
              <a:t>Intelligence is an inferred process that humans use to explain the different degrees of adaptive success in people’s </a:t>
            </a:r>
            <a:r>
              <a:rPr lang="en-US" altLang="en-US" dirty="0" smtClean="0"/>
              <a:t>behavior.</a:t>
            </a:r>
          </a:p>
          <a:p>
            <a:r>
              <a:rPr lang="en-US" altLang="en-US" b="1" dirty="0"/>
              <a:t>The capacity to understand the world, think rationally, and use resources effectively when faced with challenges. </a:t>
            </a:r>
            <a:endParaRPr lang="en-US" altLang="en-US" dirty="0"/>
          </a:p>
          <a:p>
            <a:pPr lvl="1">
              <a:defRPr/>
            </a:pPr>
            <a:r>
              <a:rPr lang="en-US" altLang="en-US" dirty="0" smtClean="0"/>
              <a:t>The </a:t>
            </a:r>
            <a:r>
              <a:rPr lang="en-US" altLang="en-US" dirty="0"/>
              <a:t>ability to understand and deal with people, objects, and symbols</a:t>
            </a:r>
          </a:p>
          <a:p>
            <a:pPr lvl="1">
              <a:defRPr/>
            </a:pPr>
            <a:r>
              <a:rPr lang="en-US" altLang="en-US" dirty="0"/>
              <a:t>The ability to act purposefully, think rationally, and deal effectively with the </a:t>
            </a:r>
            <a:r>
              <a:rPr lang="en-US" altLang="en-US" dirty="0" smtClean="0"/>
              <a:t>environment</a:t>
            </a:r>
            <a:endParaRPr lang="en-US" altLang="en-US" dirty="0"/>
          </a:p>
        </p:txBody>
      </p:sp>
    </p:spTree>
    <p:extLst>
      <p:ext uri="{BB962C8B-B14F-4D97-AF65-F5344CB8AC3E}">
        <p14:creationId xmlns:p14="http://schemas.microsoft.com/office/powerpoint/2010/main" val="1144258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Components of </a:t>
            </a:r>
            <a:r>
              <a:rPr lang="en-US" dirty="0"/>
              <a:t>E</a:t>
            </a:r>
            <a:r>
              <a:rPr lang="en-US" dirty="0" smtClean="0"/>
              <a:t>motional quotient </a:t>
            </a:r>
            <a:endParaRPr lang="en-US" dirty="0"/>
          </a:p>
        </p:txBody>
      </p:sp>
      <p:sp>
        <p:nvSpPr>
          <p:cNvPr id="3" name="Content Placeholder 2"/>
          <p:cNvSpPr>
            <a:spLocks noGrp="1"/>
          </p:cNvSpPr>
          <p:nvPr>
            <p:ph idx="1"/>
          </p:nvPr>
        </p:nvSpPr>
        <p:spPr/>
        <p:txBody>
          <a:bodyPr>
            <a:normAutofit/>
          </a:bodyPr>
          <a:lstStyle/>
          <a:p>
            <a:r>
              <a:rPr lang="en-US" sz="2800" b="1" dirty="0">
                <a:latin typeface="Calibri"/>
                <a:cs typeface="Calibri"/>
              </a:rPr>
              <a:t>I</a:t>
            </a:r>
            <a:r>
              <a:rPr lang="en-US" sz="2800" b="1" spc="-35" dirty="0">
                <a:latin typeface="Calibri"/>
                <a:cs typeface="Calibri"/>
              </a:rPr>
              <a:t>n</a:t>
            </a:r>
            <a:r>
              <a:rPr lang="en-US" sz="2800" b="1" dirty="0">
                <a:latin typeface="Calibri"/>
                <a:cs typeface="Calibri"/>
              </a:rPr>
              <a:t>t</a:t>
            </a:r>
            <a:r>
              <a:rPr lang="en-US" sz="2800" b="1" spc="-75" dirty="0">
                <a:latin typeface="Calibri"/>
                <a:cs typeface="Calibri"/>
              </a:rPr>
              <a:t>r</a:t>
            </a:r>
            <a:r>
              <a:rPr lang="en-US" sz="2800" b="1" dirty="0">
                <a:latin typeface="Calibri"/>
                <a:cs typeface="Calibri"/>
              </a:rPr>
              <a:t>ape</a:t>
            </a:r>
            <a:r>
              <a:rPr lang="en-US" sz="2800" b="1" spc="-25" dirty="0">
                <a:latin typeface="Calibri"/>
                <a:cs typeface="Calibri"/>
              </a:rPr>
              <a:t>r</a:t>
            </a:r>
            <a:r>
              <a:rPr lang="en-US" sz="2800" b="1" dirty="0">
                <a:latin typeface="Calibri"/>
                <a:cs typeface="Calibri"/>
              </a:rPr>
              <a:t>sonal</a:t>
            </a:r>
            <a:r>
              <a:rPr lang="en-US" sz="3200" b="1" dirty="0">
                <a:latin typeface="Calibri"/>
                <a:cs typeface="Calibri"/>
              </a:rPr>
              <a:t>	</a:t>
            </a:r>
            <a:r>
              <a:rPr lang="en-US" sz="3200" dirty="0">
                <a:latin typeface="Calibri"/>
                <a:cs typeface="Calibri"/>
              </a:rPr>
              <a:t>–	</a:t>
            </a:r>
            <a:r>
              <a:rPr lang="en-US" spc="-10" dirty="0">
                <a:latin typeface="Calibri"/>
                <a:cs typeface="Calibri"/>
              </a:rPr>
              <a:t>Self-</a:t>
            </a:r>
            <a:r>
              <a:rPr lang="en-US" spc="-45" dirty="0">
                <a:latin typeface="Calibri"/>
                <a:cs typeface="Calibri"/>
              </a:rPr>
              <a:t>r</a:t>
            </a:r>
            <a:r>
              <a:rPr lang="en-US" spc="-5" dirty="0">
                <a:latin typeface="Calibri"/>
                <a:cs typeface="Calibri"/>
              </a:rPr>
              <a:t>e</a:t>
            </a:r>
            <a:r>
              <a:rPr lang="en-US" spc="-45" dirty="0">
                <a:latin typeface="Calibri"/>
                <a:cs typeface="Calibri"/>
              </a:rPr>
              <a:t>g</a:t>
            </a:r>
            <a:r>
              <a:rPr lang="en-US" spc="-5" dirty="0">
                <a:latin typeface="Calibri"/>
                <a:cs typeface="Calibri"/>
              </a:rPr>
              <a:t>a</a:t>
            </a:r>
            <a:r>
              <a:rPr lang="en-US" spc="-50" dirty="0">
                <a:latin typeface="Calibri"/>
                <a:cs typeface="Calibri"/>
              </a:rPr>
              <a:t>r</a:t>
            </a:r>
            <a:r>
              <a:rPr lang="en-US" spc="-10" dirty="0">
                <a:latin typeface="Calibri"/>
                <a:cs typeface="Calibri"/>
              </a:rPr>
              <a:t>d</a:t>
            </a:r>
            <a:r>
              <a:rPr lang="en-US" spc="-5" dirty="0">
                <a:latin typeface="Calibri"/>
                <a:cs typeface="Calibri"/>
              </a:rPr>
              <a:t>,</a:t>
            </a:r>
            <a:r>
              <a:rPr lang="en-US" dirty="0">
                <a:latin typeface="Calibri"/>
                <a:cs typeface="Calibri"/>
              </a:rPr>
              <a:t>	</a:t>
            </a:r>
            <a:r>
              <a:rPr lang="en-US" spc="5" dirty="0">
                <a:latin typeface="Calibri"/>
                <a:cs typeface="Calibri"/>
              </a:rPr>
              <a:t>e</a:t>
            </a:r>
            <a:r>
              <a:rPr lang="en-US" spc="-5" dirty="0">
                <a:latin typeface="Calibri"/>
                <a:cs typeface="Calibri"/>
              </a:rPr>
              <a:t>mot</a:t>
            </a:r>
            <a:r>
              <a:rPr lang="en-US" dirty="0">
                <a:latin typeface="Calibri"/>
                <a:cs typeface="Calibri"/>
              </a:rPr>
              <a:t>i</a:t>
            </a:r>
            <a:r>
              <a:rPr lang="en-US" spc="-10" dirty="0">
                <a:latin typeface="Calibri"/>
                <a:cs typeface="Calibri"/>
              </a:rPr>
              <a:t>on</a:t>
            </a:r>
            <a:r>
              <a:rPr lang="en-US" dirty="0">
                <a:latin typeface="Calibri"/>
                <a:cs typeface="Calibri"/>
              </a:rPr>
              <a:t>a</a:t>
            </a:r>
            <a:r>
              <a:rPr lang="en-US" spc="-5" dirty="0">
                <a:latin typeface="Calibri"/>
                <a:cs typeface="Calibri"/>
              </a:rPr>
              <a:t>l</a:t>
            </a:r>
            <a:r>
              <a:rPr lang="en-US" dirty="0">
                <a:latin typeface="Calibri"/>
                <a:cs typeface="Calibri"/>
              </a:rPr>
              <a:t>	</a:t>
            </a:r>
            <a:r>
              <a:rPr lang="en-US" spc="-10" dirty="0">
                <a:latin typeface="Calibri"/>
                <a:cs typeface="Calibri"/>
              </a:rPr>
              <a:t>self  awareness,</a:t>
            </a:r>
            <a:r>
              <a:rPr lang="en-US" spc="-5" dirty="0">
                <a:latin typeface="Calibri"/>
                <a:cs typeface="Calibri"/>
              </a:rPr>
              <a:t> independence,</a:t>
            </a:r>
            <a:r>
              <a:rPr lang="en-US" spc="20" dirty="0">
                <a:latin typeface="Calibri"/>
                <a:cs typeface="Calibri"/>
              </a:rPr>
              <a:t> </a:t>
            </a:r>
            <a:r>
              <a:rPr lang="en-US" spc="-10" dirty="0">
                <a:latin typeface="Calibri"/>
                <a:cs typeface="Calibri"/>
              </a:rPr>
              <a:t>self-actualization</a:t>
            </a:r>
            <a:r>
              <a:rPr lang="en-US" spc="-10" dirty="0" smtClean="0">
                <a:latin typeface="Calibri"/>
                <a:cs typeface="Calibri"/>
              </a:rPr>
              <a:t>.</a:t>
            </a:r>
            <a:endParaRPr lang="en-US" spc="-10" dirty="0">
              <a:latin typeface="Calibri"/>
              <a:cs typeface="Calibri"/>
            </a:endParaRPr>
          </a:p>
          <a:p>
            <a:r>
              <a:rPr lang="en-US" sz="2800" b="1" dirty="0" smtClean="0">
                <a:latin typeface="Calibri"/>
                <a:cs typeface="Calibri"/>
              </a:rPr>
              <a:t>Interpersonal-</a:t>
            </a:r>
            <a:r>
              <a:rPr lang="en-US" dirty="0" smtClean="0">
                <a:latin typeface="Calibri"/>
                <a:cs typeface="Calibri"/>
              </a:rPr>
              <a:t> Empathy, Social responsibility and interpersonal relationships</a:t>
            </a:r>
          </a:p>
          <a:p>
            <a:r>
              <a:rPr lang="en-US" sz="2800" b="1" dirty="0" smtClean="0">
                <a:latin typeface="Calibri"/>
                <a:cs typeface="Calibri"/>
              </a:rPr>
              <a:t>Adaptability- </a:t>
            </a:r>
            <a:r>
              <a:rPr lang="en-US" dirty="0" smtClean="0">
                <a:latin typeface="Calibri"/>
                <a:cs typeface="Calibri"/>
              </a:rPr>
              <a:t>reality testing, flexibility, problem solving </a:t>
            </a:r>
          </a:p>
          <a:p>
            <a:r>
              <a:rPr lang="en-US" sz="2600" b="1" dirty="0" smtClean="0">
                <a:latin typeface="Calibri"/>
                <a:cs typeface="Calibri"/>
              </a:rPr>
              <a:t>Stress management- </a:t>
            </a:r>
            <a:r>
              <a:rPr lang="en-US" dirty="0" smtClean="0">
                <a:latin typeface="Calibri"/>
                <a:cs typeface="Calibri"/>
              </a:rPr>
              <a:t>stress tolerance, impulse control</a:t>
            </a:r>
          </a:p>
          <a:p>
            <a:r>
              <a:rPr lang="en-US" sz="2600" b="1" dirty="0" smtClean="0">
                <a:latin typeface="Calibri"/>
                <a:cs typeface="Calibri"/>
              </a:rPr>
              <a:t>General mood- </a:t>
            </a:r>
            <a:r>
              <a:rPr lang="en-US" dirty="0" smtClean="0">
                <a:latin typeface="Calibri"/>
                <a:cs typeface="Calibri"/>
              </a:rPr>
              <a:t>optimism, happiness </a:t>
            </a:r>
          </a:p>
          <a:p>
            <a:endParaRPr lang="en-US" dirty="0" smtClean="0">
              <a:latin typeface="Calibri"/>
              <a:cs typeface="Calibri"/>
            </a:endParaRPr>
          </a:p>
          <a:p>
            <a:endParaRPr lang="en-US" dirty="0"/>
          </a:p>
        </p:txBody>
      </p:sp>
    </p:spTree>
    <p:extLst>
      <p:ext uri="{BB962C8B-B14F-4D97-AF65-F5344CB8AC3E}">
        <p14:creationId xmlns:p14="http://schemas.microsoft.com/office/powerpoint/2010/main" val="1611826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Emotional intelligence chart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37415934"/>
              </p:ext>
            </p:extLst>
          </p:nvPr>
        </p:nvGraphicFramePr>
        <p:xfrm>
          <a:off x="1063090" y="2743200"/>
          <a:ext cx="6477000" cy="2642552"/>
        </p:xfrm>
        <a:graphic>
          <a:graphicData uri="http://schemas.openxmlformats.org/drawingml/2006/table">
            <a:tbl>
              <a:tblPr firstRow="1" bandRow="1">
                <a:tableStyleId>{5C22544A-7EE6-4342-B048-85BDC9FD1C3A}</a:tableStyleId>
              </a:tblPr>
              <a:tblGrid>
                <a:gridCol w="2159000">
                  <a:extLst>
                    <a:ext uri="{9D8B030D-6E8A-4147-A177-3AD203B41FA5}">
                      <a16:colId xmlns:a16="http://schemas.microsoft.com/office/drawing/2014/main" val="1505349074"/>
                    </a:ext>
                  </a:extLst>
                </a:gridCol>
                <a:gridCol w="2159000">
                  <a:extLst>
                    <a:ext uri="{9D8B030D-6E8A-4147-A177-3AD203B41FA5}">
                      <a16:colId xmlns:a16="http://schemas.microsoft.com/office/drawing/2014/main" val="392165510"/>
                    </a:ext>
                  </a:extLst>
                </a:gridCol>
                <a:gridCol w="2159000">
                  <a:extLst>
                    <a:ext uri="{9D8B030D-6E8A-4147-A177-3AD203B41FA5}">
                      <a16:colId xmlns:a16="http://schemas.microsoft.com/office/drawing/2014/main" val="1486998930"/>
                    </a:ext>
                  </a:extLst>
                </a:gridCol>
              </a:tblGrid>
              <a:tr h="712340">
                <a:tc>
                  <a:txBody>
                    <a:bodyPr/>
                    <a:lstStyle/>
                    <a:p>
                      <a:endParaRPr lang="en-US" dirty="0"/>
                    </a:p>
                  </a:txBody>
                  <a:tcPr/>
                </a:tc>
                <a:tc>
                  <a:txBody>
                    <a:bodyPr/>
                    <a:lstStyle/>
                    <a:p>
                      <a:r>
                        <a:rPr lang="en-US" dirty="0" smtClean="0"/>
                        <a:t>What I observe </a:t>
                      </a:r>
                      <a:endParaRPr lang="en-US" dirty="0"/>
                    </a:p>
                  </a:txBody>
                  <a:tcPr/>
                </a:tc>
                <a:tc>
                  <a:txBody>
                    <a:bodyPr/>
                    <a:lstStyle/>
                    <a:p>
                      <a:r>
                        <a:rPr lang="en-US" dirty="0" smtClean="0"/>
                        <a:t>What I do </a:t>
                      </a:r>
                      <a:endParaRPr lang="en-US" dirty="0"/>
                    </a:p>
                  </a:txBody>
                  <a:tcPr/>
                </a:tc>
                <a:extLst>
                  <a:ext uri="{0D108BD9-81ED-4DB2-BD59-A6C34878D82A}">
                    <a16:rowId xmlns:a16="http://schemas.microsoft.com/office/drawing/2014/main" val="530218501"/>
                  </a:ext>
                </a:extLst>
              </a:tr>
              <a:tr h="965106">
                <a:tc>
                  <a:txBody>
                    <a:bodyPr/>
                    <a:lstStyle/>
                    <a:p>
                      <a:r>
                        <a:rPr lang="en-US" dirty="0" smtClean="0"/>
                        <a:t>Personal Competence </a:t>
                      </a:r>
                      <a:endParaRPr lang="en-US" dirty="0"/>
                    </a:p>
                  </a:txBody>
                  <a:tcPr/>
                </a:tc>
                <a:tc>
                  <a:txBody>
                    <a:bodyPr/>
                    <a:lstStyle/>
                    <a:p>
                      <a:r>
                        <a:rPr lang="en-US" dirty="0" smtClean="0"/>
                        <a:t>Self a</a:t>
                      </a:r>
                    </a:p>
                    <a:p>
                      <a:r>
                        <a:rPr lang="en-US" dirty="0" smtClean="0"/>
                        <a:t>Awareness </a:t>
                      </a:r>
                      <a:endParaRPr lang="en-US" dirty="0"/>
                    </a:p>
                  </a:txBody>
                  <a:tcPr/>
                </a:tc>
                <a:tc>
                  <a:txBody>
                    <a:bodyPr/>
                    <a:lstStyle/>
                    <a:p>
                      <a:r>
                        <a:rPr lang="en-US" dirty="0" smtClean="0"/>
                        <a:t>Self management </a:t>
                      </a:r>
                      <a:endParaRPr lang="en-US" dirty="0"/>
                    </a:p>
                  </a:txBody>
                  <a:tcPr/>
                </a:tc>
                <a:extLst>
                  <a:ext uri="{0D108BD9-81ED-4DB2-BD59-A6C34878D82A}">
                    <a16:rowId xmlns:a16="http://schemas.microsoft.com/office/drawing/2014/main" val="1112680328"/>
                  </a:ext>
                </a:extLst>
              </a:tr>
              <a:tr h="965106">
                <a:tc>
                  <a:txBody>
                    <a:bodyPr/>
                    <a:lstStyle/>
                    <a:p>
                      <a:r>
                        <a:rPr lang="en-US" dirty="0" smtClean="0"/>
                        <a:t>Social Competence </a:t>
                      </a:r>
                      <a:endParaRPr lang="en-US" dirty="0"/>
                    </a:p>
                  </a:txBody>
                  <a:tcPr/>
                </a:tc>
                <a:tc>
                  <a:txBody>
                    <a:bodyPr/>
                    <a:lstStyle/>
                    <a:p>
                      <a:r>
                        <a:rPr lang="en-US" dirty="0" smtClean="0"/>
                        <a:t>Social Awareness </a:t>
                      </a:r>
                      <a:endParaRPr lang="en-US" dirty="0"/>
                    </a:p>
                  </a:txBody>
                  <a:tcPr/>
                </a:tc>
                <a:tc>
                  <a:txBody>
                    <a:bodyPr/>
                    <a:lstStyle/>
                    <a:p>
                      <a:r>
                        <a:rPr lang="en-US" dirty="0" smtClean="0"/>
                        <a:t>Relationship management </a:t>
                      </a:r>
                      <a:endParaRPr lang="en-US" dirty="0"/>
                    </a:p>
                  </a:txBody>
                  <a:tcPr/>
                </a:tc>
                <a:extLst>
                  <a:ext uri="{0D108BD9-81ED-4DB2-BD59-A6C34878D82A}">
                    <a16:rowId xmlns:a16="http://schemas.microsoft.com/office/drawing/2014/main" val="451382897"/>
                  </a:ext>
                </a:extLst>
              </a:tr>
            </a:tbl>
          </a:graphicData>
        </a:graphic>
      </p:graphicFrame>
    </p:spTree>
    <p:extLst>
      <p:ext uri="{BB962C8B-B14F-4D97-AF65-F5344CB8AC3E}">
        <p14:creationId xmlns:p14="http://schemas.microsoft.com/office/powerpoint/2010/main" val="2582639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emotional competence </a:t>
            </a:r>
            <a:endParaRPr lang="en-US" dirty="0"/>
          </a:p>
        </p:txBody>
      </p:sp>
      <p:pic>
        <p:nvPicPr>
          <p:cNvPr id="4" name="object 2"/>
          <p:cNvPicPr>
            <a:picLocks noGrp="1"/>
          </p:cNvPicPr>
          <p:nvPr>
            <p:ph idx="1"/>
          </p:nvPr>
        </p:nvPicPr>
        <p:blipFill>
          <a:blip r:embed="rId2" cstate="print"/>
          <a:stretch>
            <a:fillRect/>
          </a:stretch>
        </p:blipFill>
        <p:spPr>
          <a:xfrm>
            <a:off x="942174" y="2052638"/>
            <a:ext cx="6481777" cy="4195762"/>
          </a:xfrm>
          <a:prstGeom prst="rect">
            <a:avLst/>
          </a:prstGeom>
        </p:spPr>
      </p:pic>
    </p:spTree>
    <p:extLst>
      <p:ext uri="{BB962C8B-B14F-4D97-AF65-F5344CB8AC3E}">
        <p14:creationId xmlns:p14="http://schemas.microsoft.com/office/powerpoint/2010/main" val="3882871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457199"/>
            <a:ext cx="6798734" cy="1979995"/>
          </a:xfrm>
        </p:spPr>
        <p:txBody>
          <a:bodyPr>
            <a:normAutofit fontScale="90000"/>
          </a:bodyPr>
          <a:lstStyle/>
          <a:p>
            <a:r>
              <a:rPr lang="en-US" dirty="0" smtClean="0"/>
              <a:t>Characteristics of emotionally intelligent people </a:t>
            </a:r>
            <a:endParaRPr lang="en-US" dirty="0"/>
          </a:p>
        </p:txBody>
      </p:sp>
      <p:sp>
        <p:nvSpPr>
          <p:cNvPr id="3" name="Content Placeholder 2"/>
          <p:cNvSpPr>
            <a:spLocks noGrp="1"/>
          </p:cNvSpPr>
          <p:nvPr>
            <p:ph idx="1"/>
          </p:nvPr>
        </p:nvSpPr>
        <p:spPr>
          <a:xfrm>
            <a:off x="827700" y="2667000"/>
            <a:ext cx="6711654" cy="3581406"/>
          </a:xfrm>
        </p:spPr>
        <p:txBody>
          <a:bodyPr>
            <a:normAutofit/>
          </a:bodyPr>
          <a:lstStyle/>
          <a:p>
            <a:pPr marL="396240" indent="-384175">
              <a:lnSpc>
                <a:spcPct val="100000"/>
              </a:lnSpc>
              <a:spcBef>
                <a:spcPts val="770"/>
              </a:spcBef>
              <a:buClr>
                <a:srgbClr val="2CA1BE"/>
              </a:buClr>
              <a:buSzPct val="80357"/>
              <a:buFont typeface="Wingdings"/>
              <a:buChar char=""/>
              <a:tabLst>
                <a:tab pos="396240" algn="l"/>
                <a:tab pos="396875" algn="l"/>
              </a:tabLst>
            </a:pPr>
            <a:r>
              <a:rPr lang="en-US" spc="-15" dirty="0">
                <a:latin typeface="Calibri"/>
                <a:cs typeface="Calibri"/>
              </a:rPr>
              <a:t>Knowing </a:t>
            </a:r>
            <a:r>
              <a:rPr lang="en-US" spc="-40" dirty="0">
                <a:latin typeface="Calibri"/>
                <a:cs typeface="Calibri"/>
              </a:rPr>
              <a:t>one’s</a:t>
            </a:r>
            <a:r>
              <a:rPr lang="en-US" spc="-5" dirty="0">
                <a:latin typeface="Calibri"/>
                <a:cs typeface="Calibri"/>
              </a:rPr>
              <a:t> </a:t>
            </a:r>
            <a:r>
              <a:rPr lang="en-US" spc="-15" dirty="0">
                <a:latin typeface="Calibri"/>
                <a:cs typeface="Calibri"/>
              </a:rPr>
              <a:t>feelings</a:t>
            </a:r>
            <a:endParaRPr lang="en-US" dirty="0">
              <a:latin typeface="Calibri"/>
              <a:cs typeface="Calibri"/>
            </a:endParaRPr>
          </a:p>
          <a:p>
            <a:pPr marL="396240" indent="-384175">
              <a:lnSpc>
                <a:spcPct val="100000"/>
              </a:lnSpc>
              <a:spcBef>
                <a:spcPts val="675"/>
              </a:spcBef>
              <a:buClr>
                <a:srgbClr val="2CA1BE"/>
              </a:buClr>
              <a:buSzPct val="80357"/>
              <a:buFont typeface="Wingdings"/>
              <a:buChar char=""/>
              <a:tabLst>
                <a:tab pos="396240" algn="l"/>
                <a:tab pos="396875" algn="l"/>
              </a:tabLst>
            </a:pPr>
            <a:r>
              <a:rPr lang="en-US" spc="-5" dirty="0">
                <a:latin typeface="Calibri"/>
                <a:cs typeface="Calibri"/>
              </a:rPr>
              <a:t>Managing</a:t>
            </a:r>
            <a:r>
              <a:rPr lang="en-US" spc="5" dirty="0">
                <a:latin typeface="Calibri"/>
                <a:cs typeface="Calibri"/>
              </a:rPr>
              <a:t> </a:t>
            </a:r>
            <a:r>
              <a:rPr lang="en-US" spc="-5" dirty="0">
                <a:latin typeface="Calibri"/>
                <a:cs typeface="Calibri"/>
              </a:rPr>
              <a:t>emotions</a:t>
            </a:r>
            <a:r>
              <a:rPr lang="en-US" spc="15" dirty="0">
                <a:latin typeface="Calibri"/>
                <a:cs typeface="Calibri"/>
              </a:rPr>
              <a:t> </a:t>
            </a:r>
            <a:r>
              <a:rPr lang="en-US" spc="-5" dirty="0">
                <a:latin typeface="Calibri"/>
                <a:cs typeface="Calibri"/>
              </a:rPr>
              <a:t>&amp; </a:t>
            </a:r>
            <a:r>
              <a:rPr lang="en-US" spc="-15" dirty="0">
                <a:latin typeface="Calibri"/>
                <a:cs typeface="Calibri"/>
              </a:rPr>
              <a:t>feelings</a:t>
            </a:r>
            <a:r>
              <a:rPr lang="en-US" dirty="0">
                <a:latin typeface="Calibri"/>
                <a:cs typeface="Calibri"/>
              </a:rPr>
              <a:t> </a:t>
            </a:r>
            <a:r>
              <a:rPr lang="en-US" spc="-15" dirty="0">
                <a:latin typeface="Calibri"/>
                <a:cs typeface="Calibri"/>
              </a:rPr>
              <a:t>appropriately</a:t>
            </a:r>
            <a:endParaRPr lang="en-US" dirty="0">
              <a:latin typeface="Calibri"/>
              <a:cs typeface="Calibri"/>
            </a:endParaRPr>
          </a:p>
          <a:p>
            <a:pPr marL="396240" indent="-384175">
              <a:lnSpc>
                <a:spcPct val="100000"/>
              </a:lnSpc>
              <a:spcBef>
                <a:spcPts val="675"/>
              </a:spcBef>
              <a:buClr>
                <a:srgbClr val="2CA1BE"/>
              </a:buClr>
              <a:buSzPct val="80357"/>
              <a:buFont typeface="Wingdings"/>
              <a:buChar char=""/>
              <a:tabLst>
                <a:tab pos="396240" algn="l"/>
                <a:tab pos="396875" algn="l"/>
              </a:tabLst>
            </a:pPr>
            <a:r>
              <a:rPr lang="en-US" spc="-10" dirty="0">
                <a:latin typeface="Calibri"/>
                <a:cs typeface="Calibri"/>
              </a:rPr>
              <a:t>Able</a:t>
            </a:r>
            <a:r>
              <a:rPr lang="en-US" dirty="0">
                <a:latin typeface="Calibri"/>
                <a:cs typeface="Calibri"/>
              </a:rPr>
              <a:t> </a:t>
            </a:r>
            <a:r>
              <a:rPr lang="en-US" spc="-20" dirty="0">
                <a:latin typeface="Calibri"/>
                <a:cs typeface="Calibri"/>
              </a:rPr>
              <a:t>to </a:t>
            </a:r>
            <a:r>
              <a:rPr lang="en-US" spc="-15" dirty="0">
                <a:latin typeface="Calibri"/>
                <a:cs typeface="Calibri"/>
              </a:rPr>
              <a:t>motivate</a:t>
            </a:r>
            <a:r>
              <a:rPr lang="en-US" spc="-10" dirty="0">
                <a:latin typeface="Calibri"/>
                <a:cs typeface="Calibri"/>
              </a:rPr>
              <a:t> </a:t>
            </a:r>
            <a:r>
              <a:rPr lang="en-US" spc="-5" dirty="0">
                <a:latin typeface="Calibri"/>
                <a:cs typeface="Calibri"/>
              </a:rPr>
              <a:t>self</a:t>
            </a:r>
            <a:endParaRPr lang="en-US" dirty="0">
              <a:latin typeface="Calibri"/>
              <a:cs typeface="Calibri"/>
            </a:endParaRPr>
          </a:p>
          <a:p>
            <a:pPr marL="396240" indent="-384175">
              <a:lnSpc>
                <a:spcPct val="100000"/>
              </a:lnSpc>
              <a:spcBef>
                <a:spcPts val="670"/>
              </a:spcBef>
              <a:buClr>
                <a:srgbClr val="2CA1BE"/>
              </a:buClr>
              <a:buSzPct val="80357"/>
              <a:buFont typeface="Wingdings"/>
              <a:buChar char=""/>
              <a:tabLst>
                <a:tab pos="396240" algn="l"/>
                <a:tab pos="396875" algn="l"/>
              </a:tabLst>
            </a:pPr>
            <a:r>
              <a:rPr lang="en-US" spc="-10" dirty="0">
                <a:latin typeface="Calibri"/>
                <a:cs typeface="Calibri"/>
              </a:rPr>
              <a:t>Ability</a:t>
            </a:r>
            <a:r>
              <a:rPr lang="en-US" spc="10" dirty="0">
                <a:latin typeface="Calibri"/>
                <a:cs typeface="Calibri"/>
              </a:rPr>
              <a:t> </a:t>
            </a:r>
            <a:r>
              <a:rPr lang="en-US" spc="-20" dirty="0">
                <a:latin typeface="Calibri"/>
                <a:cs typeface="Calibri"/>
              </a:rPr>
              <a:t>to</a:t>
            </a:r>
            <a:r>
              <a:rPr lang="en-US" spc="-10" dirty="0">
                <a:latin typeface="Calibri"/>
                <a:cs typeface="Calibri"/>
              </a:rPr>
              <a:t> </a:t>
            </a:r>
            <a:r>
              <a:rPr lang="en-US" spc="-20" dirty="0">
                <a:latin typeface="Calibri"/>
                <a:cs typeface="Calibri"/>
              </a:rPr>
              <a:t>persist</a:t>
            </a:r>
            <a:r>
              <a:rPr lang="en-US" spc="30" dirty="0">
                <a:latin typeface="Calibri"/>
                <a:cs typeface="Calibri"/>
              </a:rPr>
              <a:t> </a:t>
            </a:r>
            <a:r>
              <a:rPr lang="en-US" spc="-5" dirty="0">
                <a:latin typeface="Calibri"/>
                <a:cs typeface="Calibri"/>
              </a:rPr>
              <a:t>in </a:t>
            </a:r>
            <a:r>
              <a:rPr lang="en-US" spc="-20" dirty="0">
                <a:latin typeface="Calibri"/>
                <a:cs typeface="Calibri"/>
              </a:rPr>
              <a:t>face</a:t>
            </a:r>
            <a:r>
              <a:rPr lang="en-US" spc="-5" dirty="0">
                <a:latin typeface="Calibri"/>
                <a:cs typeface="Calibri"/>
              </a:rPr>
              <a:t> of</a:t>
            </a:r>
            <a:r>
              <a:rPr lang="en-US" spc="-10" dirty="0">
                <a:latin typeface="Calibri"/>
                <a:cs typeface="Calibri"/>
              </a:rPr>
              <a:t> </a:t>
            </a:r>
            <a:r>
              <a:rPr lang="en-US" spc="-15" dirty="0">
                <a:latin typeface="Calibri"/>
                <a:cs typeface="Calibri"/>
              </a:rPr>
              <a:t>frustrations</a:t>
            </a:r>
            <a:endParaRPr lang="en-US" dirty="0">
              <a:latin typeface="Calibri"/>
              <a:cs typeface="Calibri"/>
            </a:endParaRPr>
          </a:p>
          <a:p>
            <a:pPr marL="396240" indent="-384175">
              <a:lnSpc>
                <a:spcPct val="100000"/>
              </a:lnSpc>
              <a:spcBef>
                <a:spcPts val="675"/>
              </a:spcBef>
              <a:buClr>
                <a:srgbClr val="2CA1BE"/>
              </a:buClr>
              <a:buSzPct val="80357"/>
              <a:buFont typeface="Wingdings"/>
              <a:buChar char=""/>
              <a:tabLst>
                <a:tab pos="396240" algn="l"/>
                <a:tab pos="396875" algn="l"/>
              </a:tabLst>
            </a:pPr>
            <a:r>
              <a:rPr lang="en-US" spc="-5" dirty="0">
                <a:latin typeface="Calibri"/>
                <a:cs typeface="Calibri"/>
              </a:rPr>
              <a:t>Ability</a:t>
            </a:r>
            <a:r>
              <a:rPr lang="en-US" spc="15" dirty="0">
                <a:latin typeface="Calibri"/>
                <a:cs typeface="Calibri"/>
              </a:rPr>
              <a:t> </a:t>
            </a:r>
            <a:r>
              <a:rPr lang="en-US" spc="-20" dirty="0">
                <a:latin typeface="Calibri"/>
                <a:cs typeface="Calibri"/>
              </a:rPr>
              <a:t>to</a:t>
            </a:r>
            <a:r>
              <a:rPr lang="en-US" spc="-5" dirty="0">
                <a:latin typeface="Calibri"/>
                <a:cs typeface="Calibri"/>
              </a:rPr>
              <a:t> </a:t>
            </a:r>
            <a:r>
              <a:rPr lang="en-US" spc="-20" dirty="0">
                <a:latin typeface="Calibri"/>
                <a:cs typeface="Calibri"/>
              </a:rPr>
              <a:t>control</a:t>
            </a:r>
            <a:r>
              <a:rPr lang="en-US" spc="15" dirty="0">
                <a:latin typeface="Calibri"/>
                <a:cs typeface="Calibri"/>
              </a:rPr>
              <a:t> </a:t>
            </a:r>
            <a:r>
              <a:rPr lang="en-US" spc="-10" dirty="0">
                <a:latin typeface="Calibri"/>
                <a:cs typeface="Calibri"/>
              </a:rPr>
              <a:t>impulses</a:t>
            </a:r>
            <a:r>
              <a:rPr lang="en-US" spc="35" dirty="0">
                <a:latin typeface="Calibri"/>
                <a:cs typeface="Calibri"/>
              </a:rPr>
              <a:t> </a:t>
            </a:r>
            <a:r>
              <a:rPr lang="en-US" spc="-5" dirty="0">
                <a:latin typeface="Calibri"/>
                <a:cs typeface="Calibri"/>
              </a:rPr>
              <a:t>&amp;</a:t>
            </a:r>
            <a:r>
              <a:rPr lang="en-US" spc="10" dirty="0">
                <a:latin typeface="Calibri"/>
                <a:cs typeface="Calibri"/>
              </a:rPr>
              <a:t> </a:t>
            </a:r>
            <a:r>
              <a:rPr lang="en-US" spc="-20" dirty="0">
                <a:latin typeface="Calibri"/>
                <a:cs typeface="Calibri"/>
              </a:rPr>
              <a:t>delay</a:t>
            </a:r>
            <a:r>
              <a:rPr lang="en-US" dirty="0">
                <a:latin typeface="Calibri"/>
                <a:cs typeface="Calibri"/>
              </a:rPr>
              <a:t> </a:t>
            </a:r>
            <a:r>
              <a:rPr lang="en-US" spc="-15" dirty="0">
                <a:latin typeface="Calibri"/>
                <a:cs typeface="Calibri"/>
              </a:rPr>
              <a:t>gratification</a:t>
            </a:r>
            <a:endParaRPr lang="en-US" dirty="0">
              <a:latin typeface="Calibri"/>
              <a:cs typeface="Calibri"/>
            </a:endParaRPr>
          </a:p>
          <a:p>
            <a:pPr marL="396240" indent="-384175">
              <a:lnSpc>
                <a:spcPct val="100000"/>
              </a:lnSpc>
              <a:spcBef>
                <a:spcPts val="670"/>
              </a:spcBef>
              <a:buClr>
                <a:srgbClr val="2CA1BE"/>
              </a:buClr>
              <a:buSzPct val="80357"/>
              <a:buFont typeface="Wingdings"/>
              <a:buChar char=""/>
              <a:tabLst>
                <a:tab pos="396240" algn="l"/>
                <a:tab pos="396875" algn="l"/>
              </a:tabLst>
            </a:pPr>
            <a:r>
              <a:rPr lang="en-US" spc="-10" dirty="0">
                <a:latin typeface="Calibri"/>
                <a:cs typeface="Calibri"/>
              </a:rPr>
              <a:t>Ability</a:t>
            </a:r>
            <a:r>
              <a:rPr lang="en-US" spc="5" dirty="0">
                <a:latin typeface="Calibri"/>
                <a:cs typeface="Calibri"/>
              </a:rPr>
              <a:t> </a:t>
            </a:r>
            <a:r>
              <a:rPr lang="en-US" spc="-20" dirty="0">
                <a:latin typeface="Calibri"/>
                <a:cs typeface="Calibri"/>
              </a:rPr>
              <a:t>to</a:t>
            </a:r>
            <a:r>
              <a:rPr lang="en-US" spc="-10" dirty="0">
                <a:latin typeface="Calibri"/>
                <a:cs typeface="Calibri"/>
              </a:rPr>
              <a:t> </a:t>
            </a:r>
            <a:r>
              <a:rPr lang="en-US" spc="-15" dirty="0">
                <a:latin typeface="Calibri"/>
                <a:cs typeface="Calibri"/>
              </a:rPr>
              <a:t>empathize</a:t>
            </a:r>
            <a:r>
              <a:rPr lang="en-US" spc="10" dirty="0">
                <a:latin typeface="Calibri"/>
                <a:cs typeface="Calibri"/>
              </a:rPr>
              <a:t> </a:t>
            </a:r>
            <a:r>
              <a:rPr lang="en-US" spc="-5" dirty="0">
                <a:latin typeface="Calibri"/>
                <a:cs typeface="Calibri"/>
              </a:rPr>
              <a:t>with</a:t>
            </a:r>
            <a:r>
              <a:rPr lang="en-US" dirty="0">
                <a:latin typeface="Calibri"/>
                <a:cs typeface="Calibri"/>
              </a:rPr>
              <a:t> </a:t>
            </a:r>
            <a:r>
              <a:rPr lang="en-US" spc="-15" dirty="0">
                <a:latin typeface="Calibri"/>
                <a:cs typeface="Calibri"/>
              </a:rPr>
              <a:t>others</a:t>
            </a:r>
            <a:endParaRPr lang="en-US" dirty="0">
              <a:latin typeface="Calibri"/>
              <a:cs typeface="Calibri"/>
            </a:endParaRPr>
          </a:p>
          <a:p>
            <a:pPr marL="396240" indent="-384175">
              <a:lnSpc>
                <a:spcPct val="100000"/>
              </a:lnSpc>
              <a:spcBef>
                <a:spcPts val="675"/>
              </a:spcBef>
              <a:buClr>
                <a:srgbClr val="2CA1BE"/>
              </a:buClr>
              <a:buSzPct val="80357"/>
              <a:buFont typeface="Wingdings"/>
              <a:buChar char=""/>
              <a:tabLst>
                <a:tab pos="396240" algn="l"/>
                <a:tab pos="396875" algn="l"/>
              </a:tabLst>
            </a:pPr>
            <a:r>
              <a:rPr lang="en-US" spc="-5" dirty="0">
                <a:latin typeface="Calibri"/>
                <a:cs typeface="Calibri"/>
              </a:rPr>
              <a:t>Capacity</a:t>
            </a:r>
            <a:r>
              <a:rPr lang="en-US" spc="-40" dirty="0">
                <a:latin typeface="Calibri"/>
                <a:cs typeface="Calibri"/>
              </a:rPr>
              <a:t> </a:t>
            </a:r>
            <a:r>
              <a:rPr lang="en-US" spc="-15" dirty="0">
                <a:latin typeface="Calibri"/>
                <a:cs typeface="Calibri"/>
              </a:rPr>
              <a:t>to</a:t>
            </a:r>
            <a:r>
              <a:rPr lang="en-US" spc="-25" dirty="0">
                <a:latin typeface="Calibri"/>
                <a:cs typeface="Calibri"/>
              </a:rPr>
              <a:t> </a:t>
            </a:r>
            <a:r>
              <a:rPr lang="en-US" spc="-10" dirty="0">
                <a:latin typeface="Calibri"/>
                <a:cs typeface="Calibri"/>
              </a:rPr>
              <a:t>HOPE</a:t>
            </a:r>
            <a:endParaRPr lang="en-US" dirty="0">
              <a:latin typeface="Calibri"/>
              <a:cs typeface="Calibri"/>
            </a:endParaRPr>
          </a:p>
          <a:p>
            <a:pPr marL="396240" indent="-384175">
              <a:lnSpc>
                <a:spcPct val="100000"/>
              </a:lnSpc>
              <a:spcBef>
                <a:spcPts val="675"/>
              </a:spcBef>
              <a:buClr>
                <a:srgbClr val="2CA1BE"/>
              </a:buClr>
              <a:buSzPct val="80357"/>
              <a:buFont typeface="Wingdings"/>
              <a:buChar char=""/>
              <a:tabLst>
                <a:tab pos="396240" algn="l"/>
                <a:tab pos="396875" algn="l"/>
              </a:tabLst>
            </a:pPr>
            <a:r>
              <a:rPr lang="en-US" spc="-5" dirty="0">
                <a:latin typeface="Calibri"/>
                <a:cs typeface="Calibri"/>
              </a:rPr>
              <a:t>Social</a:t>
            </a:r>
            <a:r>
              <a:rPr lang="en-US" spc="-45" dirty="0">
                <a:latin typeface="Calibri"/>
                <a:cs typeface="Calibri"/>
              </a:rPr>
              <a:t> </a:t>
            </a:r>
            <a:r>
              <a:rPr lang="en-US" spc="-10" dirty="0">
                <a:latin typeface="Calibri"/>
                <a:cs typeface="Calibri"/>
              </a:rPr>
              <a:t>competencies</a:t>
            </a:r>
            <a:endParaRPr lang="en-US" dirty="0">
              <a:latin typeface="Calibri"/>
              <a:cs typeface="Calibri"/>
            </a:endParaRPr>
          </a:p>
          <a:p>
            <a:endParaRPr lang="en-US" dirty="0"/>
          </a:p>
        </p:txBody>
      </p:sp>
    </p:spTree>
    <p:extLst>
      <p:ext uri="{BB962C8B-B14F-4D97-AF65-F5344CB8AC3E}">
        <p14:creationId xmlns:p14="http://schemas.microsoft.com/office/powerpoint/2010/main" val="451977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increase EQ</a:t>
            </a:r>
            <a:endParaRPr lang="en-US" dirty="0"/>
          </a:p>
        </p:txBody>
      </p:sp>
      <p:sp>
        <p:nvSpPr>
          <p:cNvPr id="3" name="Content Placeholder 2"/>
          <p:cNvSpPr>
            <a:spLocks noGrp="1"/>
          </p:cNvSpPr>
          <p:nvPr>
            <p:ph idx="1"/>
          </p:nvPr>
        </p:nvSpPr>
        <p:spPr>
          <a:xfrm>
            <a:off x="1176865" y="1981200"/>
            <a:ext cx="6798736" cy="3953933"/>
          </a:xfrm>
        </p:spPr>
        <p:txBody>
          <a:bodyPr>
            <a:normAutofit fontScale="25000" lnSpcReduction="20000"/>
          </a:bodyPr>
          <a:lstStyle/>
          <a:p>
            <a:pPr marL="469900" indent="-457834">
              <a:lnSpc>
                <a:spcPct val="120000"/>
              </a:lnSpc>
              <a:spcBef>
                <a:spcPts val="1105"/>
              </a:spcBef>
              <a:buClr>
                <a:srgbClr val="00AFEF"/>
              </a:buClr>
              <a:buFont typeface="Wingdings"/>
              <a:buChar char=""/>
              <a:tabLst>
                <a:tab pos="469900" algn="l"/>
                <a:tab pos="470534" algn="l"/>
              </a:tabLst>
            </a:pPr>
            <a:r>
              <a:rPr lang="en-US" sz="7200" spc="-10" dirty="0">
                <a:solidFill>
                  <a:schemeClr val="tx1"/>
                </a:solidFill>
                <a:cs typeface="Calibri" panose="020F0502020204030204" pitchFamily="34" charset="0"/>
              </a:rPr>
              <a:t>Conduct</a:t>
            </a:r>
            <a:r>
              <a:rPr lang="en-US" sz="7200" spc="35" dirty="0">
                <a:solidFill>
                  <a:schemeClr val="tx1"/>
                </a:solidFill>
                <a:cs typeface="Calibri" panose="020F0502020204030204" pitchFamily="34" charset="0"/>
              </a:rPr>
              <a:t> </a:t>
            </a:r>
            <a:r>
              <a:rPr lang="en-US" sz="7200" spc="-5" dirty="0">
                <a:solidFill>
                  <a:schemeClr val="tx1"/>
                </a:solidFill>
                <a:cs typeface="Calibri" panose="020F0502020204030204" pitchFamily="34" charset="0"/>
              </a:rPr>
              <a:t>a </a:t>
            </a:r>
            <a:r>
              <a:rPr lang="en-US" sz="7200" spc="-15" dirty="0">
                <a:solidFill>
                  <a:schemeClr val="tx1"/>
                </a:solidFill>
                <a:cs typeface="Calibri" panose="020F0502020204030204" pitchFamily="34" charset="0"/>
              </a:rPr>
              <a:t>“personal</a:t>
            </a:r>
            <a:r>
              <a:rPr lang="en-US" sz="7200" spc="15" dirty="0">
                <a:solidFill>
                  <a:schemeClr val="tx1"/>
                </a:solidFill>
                <a:cs typeface="Calibri" panose="020F0502020204030204" pitchFamily="34" charset="0"/>
              </a:rPr>
              <a:t> </a:t>
            </a:r>
            <a:r>
              <a:rPr lang="en-US" sz="7200" spc="-55" dirty="0">
                <a:solidFill>
                  <a:schemeClr val="tx1"/>
                </a:solidFill>
                <a:cs typeface="Calibri" panose="020F0502020204030204" pitchFamily="34" charset="0"/>
              </a:rPr>
              <a:t>inventory</a:t>
            </a:r>
            <a:r>
              <a:rPr lang="en-US" sz="7200" spc="-55" dirty="0" smtClean="0">
                <a:solidFill>
                  <a:schemeClr val="tx1"/>
                </a:solidFill>
                <a:cs typeface="Calibri" panose="020F0502020204030204" pitchFamily="34" charset="0"/>
              </a:rPr>
              <a:t>.”</a:t>
            </a:r>
            <a:endParaRPr lang="en-US" sz="7200" dirty="0">
              <a:solidFill>
                <a:schemeClr val="tx1"/>
              </a:solidFill>
              <a:cs typeface="Calibri" panose="020F0502020204030204" pitchFamily="34" charset="0"/>
            </a:endParaRPr>
          </a:p>
          <a:p>
            <a:pPr marL="469900" indent="-457834">
              <a:lnSpc>
                <a:spcPct val="120000"/>
              </a:lnSpc>
              <a:spcBef>
                <a:spcPts val="1105"/>
              </a:spcBef>
              <a:buClr>
                <a:srgbClr val="00AFEF"/>
              </a:buClr>
              <a:buFont typeface="Wingdings"/>
              <a:buChar char=""/>
              <a:tabLst>
                <a:tab pos="469900" algn="l"/>
                <a:tab pos="470534" algn="l"/>
              </a:tabLst>
            </a:pPr>
            <a:r>
              <a:rPr lang="en-US" sz="7200" spc="-20" dirty="0" smtClean="0">
                <a:solidFill>
                  <a:schemeClr val="tx1"/>
                </a:solidFill>
                <a:cs typeface="Calibri" panose="020F0502020204030204" pitchFamily="34" charset="0"/>
              </a:rPr>
              <a:t>Analyze</a:t>
            </a:r>
            <a:r>
              <a:rPr lang="en-US" sz="7200" spc="5" dirty="0" smtClean="0">
                <a:solidFill>
                  <a:schemeClr val="tx1"/>
                </a:solidFill>
                <a:cs typeface="Calibri" panose="020F0502020204030204" pitchFamily="34" charset="0"/>
              </a:rPr>
              <a:t> </a:t>
            </a:r>
            <a:r>
              <a:rPr lang="en-US" sz="7200" spc="-5" dirty="0">
                <a:solidFill>
                  <a:schemeClr val="tx1"/>
                </a:solidFill>
                <a:cs typeface="Calibri" panose="020F0502020204030204" pitchFamily="34" charset="0"/>
              </a:rPr>
              <a:t>the</a:t>
            </a:r>
            <a:r>
              <a:rPr lang="en-US" sz="7200" spc="15" dirty="0">
                <a:solidFill>
                  <a:schemeClr val="tx1"/>
                </a:solidFill>
                <a:cs typeface="Calibri" panose="020F0502020204030204" pitchFamily="34" charset="0"/>
              </a:rPr>
              <a:t> </a:t>
            </a:r>
            <a:r>
              <a:rPr lang="en-US" sz="7200" spc="-15" dirty="0">
                <a:solidFill>
                  <a:schemeClr val="tx1"/>
                </a:solidFill>
                <a:cs typeface="Calibri" panose="020F0502020204030204" pitchFamily="34" charset="0"/>
              </a:rPr>
              <a:t>setting</a:t>
            </a:r>
            <a:r>
              <a:rPr lang="en-US" sz="7200" spc="20" dirty="0">
                <a:solidFill>
                  <a:schemeClr val="tx1"/>
                </a:solidFill>
                <a:cs typeface="Calibri" panose="020F0502020204030204" pitchFamily="34" charset="0"/>
              </a:rPr>
              <a:t> </a:t>
            </a:r>
            <a:r>
              <a:rPr lang="en-US" sz="7200" spc="-5" dirty="0">
                <a:solidFill>
                  <a:schemeClr val="tx1"/>
                </a:solidFill>
                <a:cs typeface="Calibri" panose="020F0502020204030204" pitchFamily="34" charset="0"/>
              </a:rPr>
              <a:t>&amp;</a:t>
            </a:r>
            <a:r>
              <a:rPr lang="en-US" sz="7200" spc="5" dirty="0">
                <a:solidFill>
                  <a:schemeClr val="tx1"/>
                </a:solidFill>
                <a:cs typeface="Calibri" panose="020F0502020204030204" pitchFamily="34" charset="0"/>
              </a:rPr>
              <a:t> </a:t>
            </a:r>
            <a:r>
              <a:rPr lang="en-US" sz="7200" spc="-10" dirty="0">
                <a:solidFill>
                  <a:schemeClr val="tx1"/>
                </a:solidFill>
                <a:cs typeface="Calibri" panose="020F0502020204030204" pitchFamily="34" charset="0"/>
              </a:rPr>
              <a:t>identify</a:t>
            </a:r>
            <a:r>
              <a:rPr lang="en-US" sz="7200" spc="25" dirty="0">
                <a:solidFill>
                  <a:schemeClr val="tx1"/>
                </a:solidFill>
                <a:cs typeface="Calibri" panose="020F0502020204030204" pitchFamily="34" charset="0"/>
              </a:rPr>
              <a:t> </a:t>
            </a:r>
            <a:r>
              <a:rPr lang="en-US" sz="7200" spc="-10" dirty="0">
                <a:solidFill>
                  <a:schemeClr val="tx1"/>
                </a:solidFill>
                <a:cs typeface="Calibri" panose="020F0502020204030204" pitchFamily="34" charset="0"/>
              </a:rPr>
              <a:t>skills</a:t>
            </a:r>
            <a:r>
              <a:rPr lang="en-US" sz="7200" spc="25" dirty="0">
                <a:solidFill>
                  <a:schemeClr val="tx1"/>
                </a:solidFill>
                <a:cs typeface="Calibri" panose="020F0502020204030204" pitchFamily="34" charset="0"/>
              </a:rPr>
              <a:t> </a:t>
            </a:r>
            <a:r>
              <a:rPr lang="en-US" sz="7200" spc="-10" dirty="0">
                <a:solidFill>
                  <a:schemeClr val="tx1"/>
                </a:solidFill>
                <a:cs typeface="Calibri" panose="020F0502020204030204" pitchFamily="34" charset="0"/>
              </a:rPr>
              <a:t>needed.</a:t>
            </a:r>
            <a:endParaRPr lang="en-US" sz="7200" dirty="0">
              <a:solidFill>
                <a:schemeClr val="tx1"/>
              </a:solidFill>
              <a:cs typeface="Calibri" panose="020F0502020204030204" pitchFamily="34" charset="0"/>
            </a:endParaRPr>
          </a:p>
          <a:p>
            <a:pPr marL="469900" indent="-457834">
              <a:lnSpc>
                <a:spcPct val="120000"/>
              </a:lnSpc>
              <a:spcBef>
                <a:spcPts val="1010"/>
              </a:spcBef>
              <a:buClr>
                <a:srgbClr val="00AFEF"/>
              </a:buClr>
              <a:buFont typeface="Wingdings"/>
              <a:buChar char=""/>
              <a:tabLst>
                <a:tab pos="469900" algn="l"/>
                <a:tab pos="470534" algn="l"/>
              </a:tabLst>
            </a:pPr>
            <a:r>
              <a:rPr lang="en-US" sz="7200" spc="-15" dirty="0" smtClean="0">
                <a:solidFill>
                  <a:schemeClr val="tx1"/>
                </a:solidFill>
                <a:cs typeface="Calibri" panose="020F0502020204030204" pitchFamily="34" charset="0"/>
              </a:rPr>
              <a:t>Enlist</a:t>
            </a:r>
            <a:r>
              <a:rPr lang="en-US" sz="7200" spc="5" dirty="0" smtClean="0">
                <a:solidFill>
                  <a:schemeClr val="tx1"/>
                </a:solidFill>
                <a:cs typeface="Calibri" panose="020F0502020204030204" pitchFamily="34" charset="0"/>
              </a:rPr>
              <a:t> </a:t>
            </a:r>
            <a:r>
              <a:rPr lang="en-US" sz="7200" spc="-15" dirty="0">
                <a:solidFill>
                  <a:schemeClr val="tx1"/>
                </a:solidFill>
                <a:cs typeface="Calibri" panose="020F0502020204030204" pitchFamily="34" charset="0"/>
              </a:rPr>
              <a:t>trusted</a:t>
            </a:r>
            <a:r>
              <a:rPr lang="en-US" sz="7200" spc="20" dirty="0">
                <a:solidFill>
                  <a:schemeClr val="tx1"/>
                </a:solidFill>
                <a:cs typeface="Calibri" panose="020F0502020204030204" pitchFamily="34" charset="0"/>
              </a:rPr>
              <a:t> </a:t>
            </a:r>
            <a:r>
              <a:rPr lang="en-US" sz="7200" spc="-10" dirty="0">
                <a:solidFill>
                  <a:schemeClr val="tx1"/>
                </a:solidFill>
                <a:cs typeface="Calibri" panose="020F0502020204030204" pitchFamily="34" charset="0"/>
              </a:rPr>
              <a:t>friends.</a:t>
            </a:r>
            <a:endParaRPr lang="en-US" sz="7200" dirty="0">
              <a:solidFill>
                <a:schemeClr val="tx1"/>
              </a:solidFill>
              <a:cs typeface="Calibri" panose="020F0502020204030204" pitchFamily="34" charset="0"/>
            </a:endParaRPr>
          </a:p>
          <a:p>
            <a:pPr marL="469900" indent="-457834">
              <a:lnSpc>
                <a:spcPct val="120000"/>
              </a:lnSpc>
              <a:spcBef>
                <a:spcPts val="1010"/>
              </a:spcBef>
              <a:buClr>
                <a:srgbClr val="00AFEF"/>
              </a:buClr>
              <a:buFont typeface="Wingdings"/>
              <a:buChar char=""/>
              <a:tabLst>
                <a:tab pos="469900" algn="l"/>
                <a:tab pos="470534" algn="l"/>
              </a:tabLst>
            </a:pPr>
            <a:r>
              <a:rPr lang="en-US" sz="7200" spc="-15" dirty="0">
                <a:solidFill>
                  <a:schemeClr val="tx1"/>
                </a:solidFill>
                <a:cs typeface="Calibri" panose="020F0502020204030204" pitchFamily="34" charset="0"/>
              </a:rPr>
              <a:t>Focus</a:t>
            </a:r>
            <a:r>
              <a:rPr lang="en-US" sz="7200" spc="10" dirty="0">
                <a:solidFill>
                  <a:schemeClr val="tx1"/>
                </a:solidFill>
                <a:cs typeface="Calibri" panose="020F0502020204030204" pitchFamily="34" charset="0"/>
              </a:rPr>
              <a:t> </a:t>
            </a:r>
            <a:r>
              <a:rPr lang="en-US" sz="7200" spc="-5" dirty="0">
                <a:solidFill>
                  <a:schemeClr val="tx1"/>
                </a:solidFill>
                <a:cs typeface="Calibri" panose="020F0502020204030204" pitchFamily="34" charset="0"/>
              </a:rPr>
              <a:t>on a</a:t>
            </a:r>
            <a:r>
              <a:rPr lang="en-US" sz="7200" spc="-15" dirty="0">
                <a:solidFill>
                  <a:schemeClr val="tx1"/>
                </a:solidFill>
                <a:cs typeface="Calibri" panose="020F0502020204030204" pitchFamily="34" charset="0"/>
              </a:rPr>
              <a:t> </a:t>
            </a:r>
            <a:r>
              <a:rPr lang="en-US" sz="7200" spc="-35" dirty="0">
                <a:solidFill>
                  <a:schemeClr val="tx1"/>
                </a:solidFill>
                <a:cs typeface="Calibri" panose="020F0502020204030204" pitchFamily="34" charset="0"/>
              </a:rPr>
              <a:t>few</a:t>
            </a:r>
            <a:r>
              <a:rPr lang="en-US" sz="7200" spc="-5" dirty="0">
                <a:solidFill>
                  <a:schemeClr val="tx1"/>
                </a:solidFill>
                <a:cs typeface="Calibri" panose="020F0502020204030204" pitchFamily="34" charset="0"/>
              </a:rPr>
              <a:t> </a:t>
            </a:r>
            <a:r>
              <a:rPr lang="en-US" sz="7200" spc="-10" dirty="0">
                <a:solidFill>
                  <a:schemeClr val="tx1"/>
                </a:solidFill>
                <a:cs typeface="Calibri" panose="020F0502020204030204" pitchFamily="34" charset="0"/>
              </a:rPr>
              <a:t>competencies.</a:t>
            </a:r>
            <a:endParaRPr lang="en-US" sz="7200" dirty="0">
              <a:solidFill>
                <a:schemeClr val="tx1"/>
              </a:solidFill>
              <a:cs typeface="Calibri" panose="020F0502020204030204" pitchFamily="34" charset="0"/>
            </a:endParaRPr>
          </a:p>
          <a:p>
            <a:pPr marL="469900" indent="-457834">
              <a:lnSpc>
                <a:spcPct val="120000"/>
              </a:lnSpc>
              <a:spcBef>
                <a:spcPts val="1005"/>
              </a:spcBef>
              <a:buClr>
                <a:srgbClr val="00AFEF"/>
              </a:buClr>
              <a:buFont typeface="Wingdings"/>
              <a:buChar char=""/>
              <a:tabLst>
                <a:tab pos="469900" algn="l"/>
                <a:tab pos="470534" algn="l"/>
              </a:tabLst>
            </a:pPr>
            <a:r>
              <a:rPr lang="en-US" sz="7200" spc="-10" dirty="0">
                <a:solidFill>
                  <a:schemeClr val="tx1"/>
                </a:solidFill>
                <a:cs typeface="Calibri" panose="020F0502020204030204" pitchFamily="34" charset="0"/>
              </a:rPr>
              <a:t>Practice,</a:t>
            </a:r>
            <a:r>
              <a:rPr lang="en-US" sz="7200" spc="-20" dirty="0">
                <a:solidFill>
                  <a:schemeClr val="tx1"/>
                </a:solidFill>
                <a:cs typeface="Calibri" panose="020F0502020204030204" pitchFamily="34" charset="0"/>
              </a:rPr>
              <a:t> </a:t>
            </a:r>
            <a:r>
              <a:rPr lang="en-US" sz="7200" spc="-10" dirty="0">
                <a:solidFill>
                  <a:schemeClr val="tx1"/>
                </a:solidFill>
                <a:cs typeface="Calibri" panose="020F0502020204030204" pitchFamily="34" charset="0"/>
              </a:rPr>
              <a:t>practice,</a:t>
            </a:r>
            <a:r>
              <a:rPr lang="en-US" sz="7200" spc="-15" dirty="0">
                <a:solidFill>
                  <a:schemeClr val="tx1"/>
                </a:solidFill>
                <a:cs typeface="Calibri" panose="020F0502020204030204" pitchFamily="34" charset="0"/>
              </a:rPr>
              <a:t> </a:t>
            </a:r>
            <a:r>
              <a:rPr lang="en-US" sz="7200" spc="-10" dirty="0">
                <a:solidFill>
                  <a:schemeClr val="tx1"/>
                </a:solidFill>
                <a:cs typeface="Calibri" panose="020F0502020204030204" pitchFamily="34" charset="0"/>
              </a:rPr>
              <a:t>practice.</a:t>
            </a:r>
            <a:endParaRPr lang="en-US" sz="7200" dirty="0">
              <a:solidFill>
                <a:schemeClr val="tx1"/>
              </a:solidFill>
              <a:cs typeface="Calibri" panose="020F0502020204030204" pitchFamily="34" charset="0"/>
            </a:endParaRPr>
          </a:p>
          <a:p>
            <a:pPr marL="469900" indent="-457834">
              <a:lnSpc>
                <a:spcPct val="120000"/>
              </a:lnSpc>
              <a:spcBef>
                <a:spcPts val="1010"/>
              </a:spcBef>
              <a:buClr>
                <a:srgbClr val="00AFEF"/>
              </a:buClr>
              <a:buFont typeface="Wingdings"/>
              <a:buChar char=""/>
              <a:tabLst>
                <a:tab pos="469900" algn="l"/>
                <a:tab pos="470534" algn="l"/>
              </a:tabLst>
            </a:pPr>
            <a:r>
              <a:rPr lang="en-US" sz="7200" spc="-5" dirty="0">
                <a:solidFill>
                  <a:schemeClr val="tx1"/>
                </a:solidFill>
                <a:cs typeface="Calibri" panose="020F0502020204030204" pitchFamily="34" charset="0"/>
              </a:rPr>
              <a:t>Be</a:t>
            </a:r>
            <a:r>
              <a:rPr lang="en-US" sz="7200" spc="-10" dirty="0">
                <a:solidFill>
                  <a:schemeClr val="tx1"/>
                </a:solidFill>
                <a:cs typeface="Calibri" panose="020F0502020204030204" pitchFamily="34" charset="0"/>
              </a:rPr>
              <a:t> </a:t>
            </a:r>
            <a:r>
              <a:rPr lang="en-US" sz="7200" spc="-15" dirty="0">
                <a:solidFill>
                  <a:schemeClr val="tx1"/>
                </a:solidFill>
                <a:cs typeface="Calibri" panose="020F0502020204030204" pitchFamily="34" charset="0"/>
              </a:rPr>
              <a:t>observant</a:t>
            </a:r>
            <a:r>
              <a:rPr lang="en-US" sz="7200" spc="15" dirty="0">
                <a:solidFill>
                  <a:schemeClr val="tx1"/>
                </a:solidFill>
                <a:cs typeface="Calibri" panose="020F0502020204030204" pitchFamily="34" charset="0"/>
              </a:rPr>
              <a:t> </a:t>
            </a:r>
            <a:r>
              <a:rPr lang="en-US" sz="7200" spc="-5" dirty="0">
                <a:solidFill>
                  <a:schemeClr val="tx1"/>
                </a:solidFill>
                <a:cs typeface="Calibri" panose="020F0502020204030204" pitchFamily="34" charset="0"/>
              </a:rPr>
              <a:t>and</a:t>
            </a:r>
            <a:r>
              <a:rPr lang="en-US" sz="7200" spc="5" dirty="0">
                <a:solidFill>
                  <a:schemeClr val="tx1"/>
                </a:solidFill>
                <a:cs typeface="Calibri" panose="020F0502020204030204" pitchFamily="34" charset="0"/>
              </a:rPr>
              <a:t> </a:t>
            </a:r>
            <a:r>
              <a:rPr lang="en-US" sz="7200" spc="-15" dirty="0">
                <a:solidFill>
                  <a:schemeClr val="tx1"/>
                </a:solidFill>
                <a:cs typeface="Calibri" panose="020F0502020204030204" pitchFamily="34" charset="0"/>
              </a:rPr>
              <a:t>reflective.</a:t>
            </a:r>
            <a:endParaRPr lang="en-US" sz="7200" dirty="0">
              <a:solidFill>
                <a:schemeClr val="tx1"/>
              </a:solidFill>
              <a:cs typeface="Calibri" panose="020F0502020204030204" pitchFamily="34" charset="0"/>
            </a:endParaRPr>
          </a:p>
          <a:p>
            <a:pPr marL="469900" indent="-457834">
              <a:lnSpc>
                <a:spcPct val="120000"/>
              </a:lnSpc>
              <a:spcBef>
                <a:spcPts val="1010"/>
              </a:spcBef>
              <a:buClr>
                <a:srgbClr val="00AFEF"/>
              </a:buClr>
              <a:buFont typeface="Wingdings"/>
              <a:buChar char=""/>
              <a:tabLst>
                <a:tab pos="469900" algn="l"/>
                <a:tab pos="470534" algn="l"/>
              </a:tabLst>
            </a:pPr>
            <a:r>
              <a:rPr lang="en-US" sz="7200" spc="-10" dirty="0">
                <a:solidFill>
                  <a:schemeClr val="tx1"/>
                </a:solidFill>
                <a:cs typeface="Calibri" panose="020F0502020204030204" pitchFamily="34" charset="0"/>
              </a:rPr>
              <a:t>Don’t</a:t>
            </a:r>
            <a:r>
              <a:rPr lang="en-US" sz="7200" dirty="0">
                <a:solidFill>
                  <a:schemeClr val="tx1"/>
                </a:solidFill>
                <a:cs typeface="Calibri" panose="020F0502020204030204" pitchFamily="34" charset="0"/>
              </a:rPr>
              <a:t> </a:t>
            </a:r>
            <a:r>
              <a:rPr lang="en-US" sz="7200" spc="-15" dirty="0">
                <a:solidFill>
                  <a:schemeClr val="tx1"/>
                </a:solidFill>
                <a:cs typeface="Calibri" panose="020F0502020204030204" pitchFamily="34" charset="0"/>
              </a:rPr>
              <a:t>expect</a:t>
            </a:r>
            <a:r>
              <a:rPr lang="en-US" sz="7200" dirty="0">
                <a:solidFill>
                  <a:schemeClr val="tx1"/>
                </a:solidFill>
                <a:cs typeface="Calibri" panose="020F0502020204030204" pitchFamily="34" charset="0"/>
              </a:rPr>
              <a:t> </a:t>
            </a:r>
            <a:r>
              <a:rPr lang="en-US" sz="7200" spc="-10" dirty="0">
                <a:solidFill>
                  <a:schemeClr val="tx1"/>
                </a:solidFill>
                <a:cs typeface="Calibri" panose="020F0502020204030204" pitchFamily="34" charset="0"/>
              </a:rPr>
              <a:t>immediate results.</a:t>
            </a:r>
            <a:endParaRPr lang="en-US" sz="7200" dirty="0">
              <a:solidFill>
                <a:schemeClr val="tx1"/>
              </a:solidFill>
              <a:cs typeface="Calibri" panose="020F0502020204030204" pitchFamily="34" charset="0"/>
            </a:endParaRPr>
          </a:p>
          <a:p>
            <a:pPr marL="469900" indent="-457834">
              <a:lnSpc>
                <a:spcPct val="120000"/>
              </a:lnSpc>
              <a:spcBef>
                <a:spcPts val="1010"/>
              </a:spcBef>
              <a:buClr>
                <a:srgbClr val="00AFEF"/>
              </a:buClr>
              <a:buFont typeface="Wingdings"/>
              <a:buChar char=""/>
              <a:tabLst>
                <a:tab pos="469900" algn="l"/>
                <a:tab pos="470534" algn="l"/>
              </a:tabLst>
            </a:pPr>
            <a:r>
              <a:rPr lang="en-US" sz="7200" spc="-5" dirty="0">
                <a:solidFill>
                  <a:schemeClr val="tx1"/>
                </a:solidFill>
                <a:cs typeface="Calibri" panose="020F0502020204030204" pitchFamily="34" charset="0"/>
              </a:rPr>
              <a:t>Learn</a:t>
            </a:r>
            <a:r>
              <a:rPr lang="en-US" sz="7200" spc="-20" dirty="0">
                <a:solidFill>
                  <a:schemeClr val="tx1"/>
                </a:solidFill>
                <a:cs typeface="Calibri" panose="020F0502020204030204" pitchFamily="34" charset="0"/>
              </a:rPr>
              <a:t> from</a:t>
            </a:r>
            <a:r>
              <a:rPr lang="en-US" sz="7200" spc="-5" dirty="0">
                <a:solidFill>
                  <a:schemeClr val="tx1"/>
                </a:solidFill>
                <a:cs typeface="Calibri" panose="020F0502020204030204" pitchFamily="34" charset="0"/>
              </a:rPr>
              <a:t> </a:t>
            </a:r>
            <a:r>
              <a:rPr lang="en-US" sz="7200" spc="-15" dirty="0">
                <a:solidFill>
                  <a:schemeClr val="tx1"/>
                </a:solidFill>
                <a:cs typeface="Calibri" panose="020F0502020204030204" pitchFamily="34" charset="0"/>
              </a:rPr>
              <a:t>your</a:t>
            </a:r>
            <a:r>
              <a:rPr lang="en-US" sz="7200" spc="5" dirty="0">
                <a:solidFill>
                  <a:schemeClr val="tx1"/>
                </a:solidFill>
                <a:cs typeface="Calibri" panose="020F0502020204030204" pitchFamily="34" charset="0"/>
              </a:rPr>
              <a:t> </a:t>
            </a:r>
            <a:r>
              <a:rPr lang="en-US" sz="7200" spc="-25" dirty="0">
                <a:solidFill>
                  <a:schemeClr val="tx1"/>
                </a:solidFill>
                <a:cs typeface="Calibri" panose="020F0502020204030204" pitchFamily="34" charset="0"/>
              </a:rPr>
              <a:t>mistakes.</a:t>
            </a:r>
            <a:endParaRPr lang="en-US" sz="7200" dirty="0">
              <a:solidFill>
                <a:schemeClr val="tx1"/>
              </a:solidFill>
              <a:cs typeface="Calibri" panose="020F0502020204030204" pitchFamily="34" charset="0"/>
            </a:endParaRPr>
          </a:p>
          <a:p>
            <a:pPr marL="469900" indent="-457834">
              <a:lnSpc>
                <a:spcPct val="120000"/>
              </a:lnSpc>
              <a:spcBef>
                <a:spcPts val="1010"/>
              </a:spcBef>
              <a:buClr>
                <a:srgbClr val="00AFEF"/>
              </a:buClr>
              <a:buFont typeface="Wingdings"/>
              <a:buChar char=""/>
              <a:tabLst>
                <a:tab pos="469900" algn="l"/>
                <a:tab pos="470534" algn="l"/>
              </a:tabLst>
            </a:pPr>
            <a:r>
              <a:rPr lang="en-US" sz="7200" spc="-10" dirty="0">
                <a:solidFill>
                  <a:schemeClr val="tx1"/>
                </a:solidFill>
                <a:cs typeface="Calibri" panose="020F0502020204030204" pitchFamily="34" charset="0"/>
              </a:rPr>
              <a:t>Acknowledge</a:t>
            </a:r>
            <a:r>
              <a:rPr lang="en-US" sz="7200" spc="15" dirty="0">
                <a:solidFill>
                  <a:schemeClr val="tx1"/>
                </a:solidFill>
                <a:cs typeface="Calibri" panose="020F0502020204030204" pitchFamily="34" charset="0"/>
              </a:rPr>
              <a:t> </a:t>
            </a:r>
            <a:r>
              <a:rPr lang="en-US" sz="7200" spc="-20" dirty="0">
                <a:solidFill>
                  <a:schemeClr val="tx1"/>
                </a:solidFill>
                <a:cs typeface="Calibri" panose="020F0502020204030204" pitchFamily="34" charset="0"/>
              </a:rPr>
              <a:t>your</a:t>
            </a:r>
            <a:r>
              <a:rPr lang="en-US" sz="7200" spc="15" dirty="0">
                <a:solidFill>
                  <a:schemeClr val="tx1"/>
                </a:solidFill>
                <a:cs typeface="Calibri" panose="020F0502020204030204" pitchFamily="34" charset="0"/>
              </a:rPr>
              <a:t> </a:t>
            </a:r>
            <a:r>
              <a:rPr lang="en-US" sz="7200" spc="-10" dirty="0">
                <a:solidFill>
                  <a:schemeClr val="tx1"/>
                </a:solidFill>
                <a:cs typeface="Calibri" panose="020F0502020204030204" pitchFamily="34" charset="0"/>
              </a:rPr>
              <a:t>successes.</a:t>
            </a:r>
            <a:endParaRPr lang="en-US" sz="7200" dirty="0">
              <a:solidFill>
                <a:schemeClr val="tx1"/>
              </a:solidFill>
              <a:cs typeface="Calibri" panose="020F0502020204030204" pitchFamily="34" charset="0"/>
            </a:endParaRPr>
          </a:p>
          <a:p>
            <a:endParaRPr lang="en-US" dirty="0">
              <a:solidFill>
                <a:schemeClr val="tx1"/>
              </a:solidFill>
            </a:endParaRPr>
          </a:p>
        </p:txBody>
      </p:sp>
    </p:spTree>
    <p:extLst>
      <p:ext uri="{BB962C8B-B14F-4D97-AF65-F5344CB8AC3E}">
        <p14:creationId xmlns:p14="http://schemas.microsoft.com/office/powerpoint/2010/main" val="2664072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 values </a:t>
            </a:r>
            <a:endParaRPr lang="en-US" dirty="0"/>
          </a:p>
        </p:txBody>
      </p:sp>
      <p:sp>
        <p:nvSpPr>
          <p:cNvPr id="3" name="Content Placeholder 2"/>
          <p:cNvSpPr>
            <a:spLocks noGrp="1"/>
          </p:cNvSpPr>
          <p:nvPr>
            <p:ph idx="1"/>
          </p:nvPr>
        </p:nvSpPr>
        <p:spPr/>
        <p:txBody>
          <a:bodyPr>
            <a:normAutofit/>
          </a:bodyPr>
          <a:lstStyle/>
          <a:p>
            <a:pPr marL="788670" indent="-457200">
              <a:lnSpc>
                <a:spcPct val="100000"/>
              </a:lnSpc>
              <a:spcBef>
                <a:spcPts val="1635"/>
              </a:spcBef>
              <a:buClr>
                <a:srgbClr val="00AFEF"/>
              </a:buClr>
              <a:buFont typeface="Wingdings"/>
              <a:buChar char=""/>
              <a:tabLst>
                <a:tab pos="789305" algn="l"/>
              </a:tabLst>
            </a:pPr>
            <a:r>
              <a:rPr lang="en-US" spc="-5" dirty="0"/>
              <a:t>Creativity</a:t>
            </a:r>
          </a:p>
          <a:p>
            <a:pPr marL="788670" indent="-457200">
              <a:lnSpc>
                <a:spcPct val="100000"/>
              </a:lnSpc>
              <a:spcBef>
                <a:spcPts val="1535"/>
              </a:spcBef>
              <a:buClr>
                <a:srgbClr val="00AFEF"/>
              </a:buClr>
              <a:buFont typeface="Wingdings"/>
              <a:buChar char=""/>
              <a:tabLst>
                <a:tab pos="789305" algn="l"/>
              </a:tabLst>
            </a:pPr>
            <a:r>
              <a:rPr lang="en-US" spc="-5" dirty="0"/>
              <a:t>Stress</a:t>
            </a:r>
            <a:r>
              <a:rPr lang="en-US" spc="-50" dirty="0"/>
              <a:t> </a:t>
            </a:r>
            <a:r>
              <a:rPr lang="en-US" dirty="0"/>
              <a:t>Management</a:t>
            </a:r>
          </a:p>
          <a:p>
            <a:pPr marL="788670" indent="-457200">
              <a:lnSpc>
                <a:spcPct val="100000"/>
              </a:lnSpc>
              <a:spcBef>
                <a:spcPts val="1540"/>
              </a:spcBef>
              <a:buClr>
                <a:srgbClr val="00AFEF"/>
              </a:buClr>
              <a:buFont typeface="Wingdings"/>
              <a:buChar char=""/>
              <a:tabLst>
                <a:tab pos="789305" algn="l"/>
              </a:tabLst>
            </a:pPr>
            <a:r>
              <a:rPr lang="en-US" dirty="0"/>
              <a:t>Decision</a:t>
            </a:r>
            <a:r>
              <a:rPr lang="en-US" spc="-50" dirty="0"/>
              <a:t> </a:t>
            </a:r>
            <a:r>
              <a:rPr lang="en-US" spc="-5" dirty="0"/>
              <a:t>Making</a:t>
            </a:r>
          </a:p>
          <a:p>
            <a:pPr marL="788670" indent="-457200">
              <a:lnSpc>
                <a:spcPct val="100000"/>
              </a:lnSpc>
              <a:spcBef>
                <a:spcPts val="1535"/>
              </a:spcBef>
              <a:buClr>
                <a:srgbClr val="00AFEF"/>
              </a:buClr>
              <a:buFont typeface="Wingdings"/>
              <a:buChar char=""/>
              <a:tabLst>
                <a:tab pos="789305" algn="l"/>
              </a:tabLst>
            </a:pPr>
            <a:r>
              <a:rPr lang="en-US" spc="-5" dirty="0"/>
              <a:t>Relationship</a:t>
            </a:r>
            <a:r>
              <a:rPr lang="en-US" spc="-55" dirty="0"/>
              <a:t> </a:t>
            </a:r>
            <a:r>
              <a:rPr lang="en-US" spc="-5" dirty="0"/>
              <a:t>Building</a:t>
            </a:r>
          </a:p>
          <a:p>
            <a:pPr marL="788670" indent="-457200">
              <a:lnSpc>
                <a:spcPct val="100000"/>
              </a:lnSpc>
              <a:spcBef>
                <a:spcPts val="1540"/>
              </a:spcBef>
              <a:buClr>
                <a:srgbClr val="00AFEF"/>
              </a:buClr>
              <a:buFont typeface="Wingdings"/>
              <a:buChar char=""/>
              <a:tabLst>
                <a:tab pos="789305" algn="l"/>
              </a:tabLst>
            </a:pPr>
            <a:r>
              <a:rPr lang="en-US" dirty="0"/>
              <a:t>Can</a:t>
            </a:r>
            <a:r>
              <a:rPr lang="en-US" spc="-40" dirty="0"/>
              <a:t> </a:t>
            </a:r>
            <a:r>
              <a:rPr lang="en-US" dirty="0"/>
              <a:t>be</a:t>
            </a:r>
            <a:r>
              <a:rPr lang="en-US" spc="-20" dirty="0"/>
              <a:t> </a:t>
            </a:r>
            <a:r>
              <a:rPr lang="en-US" dirty="0"/>
              <a:t>enhanced</a:t>
            </a:r>
          </a:p>
          <a:p>
            <a:pPr marL="788670" indent="-457200">
              <a:lnSpc>
                <a:spcPct val="100000"/>
              </a:lnSpc>
              <a:spcBef>
                <a:spcPts val="1535"/>
              </a:spcBef>
              <a:buClr>
                <a:srgbClr val="00AFEF"/>
              </a:buClr>
              <a:buFont typeface="Wingdings"/>
              <a:buChar char=""/>
              <a:tabLst>
                <a:tab pos="789305" algn="l"/>
              </a:tabLst>
            </a:pPr>
            <a:r>
              <a:rPr lang="en-US" dirty="0"/>
              <a:t>What</a:t>
            </a:r>
            <a:r>
              <a:rPr lang="en-US" spc="-20" dirty="0"/>
              <a:t> </a:t>
            </a:r>
            <a:r>
              <a:rPr lang="en-US" dirty="0"/>
              <a:t>else</a:t>
            </a:r>
            <a:r>
              <a:rPr lang="en-US" spc="-35" dirty="0"/>
              <a:t> </a:t>
            </a:r>
            <a:r>
              <a:rPr lang="en-US" spc="-5" dirty="0"/>
              <a:t>is</a:t>
            </a:r>
            <a:r>
              <a:rPr lang="en-US" spc="-25" dirty="0"/>
              <a:t> </a:t>
            </a:r>
            <a:r>
              <a:rPr lang="en-US" spc="-5" dirty="0"/>
              <a:t>important </a:t>
            </a:r>
            <a:r>
              <a:rPr lang="en-US" dirty="0"/>
              <a:t>to</a:t>
            </a:r>
            <a:r>
              <a:rPr lang="en-US" spc="-10" dirty="0"/>
              <a:t> </a:t>
            </a:r>
            <a:r>
              <a:rPr lang="en-US" spc="-5" dirty="0"/>
              <a:t>you?</a:t>
            </a:r>
          </a:p>
        </p:txBody>
      </p:sp>
    </p:spTree>
    <p:extLst>
      <p:ext uri="{BB962C8B-B14F-4D97-AF65-F5344CB8AC3E}">
        <p14:creationId xmlns:p14="http://schemas.microsoft.com/office/powerpoint/2010/main" val="2623201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4762" y="736091"/>
            <a:ext cx="8474075" cy="5718175"/>
            <a:chOff x="-4762" y="736091"/>
            <a:chExt cx="8474075" cy="5718175"/>
          </a:xfrm>
        </p:grpSpPr>
        <p:pic>
          <p:nvPicPr>
            <p:cNvPr id="4" name="object 4"/>
            <p:cNvPicPr/>
            <p:nvPr/>
          </p:nvPicPr>
          <p:blipFill>
            <a:blip r:embed="rId3" cstate="print"/>
            <a:stretch>
              <a:fillRect/>
            </a:stretch>
          </p:blipFill>
          <p:spPr>
            <a:xfrm>
              <a:off x="609599" y="812291"/>
              <a:ext cx="3813048" cy="5641848"/>
            </a:xfrm>
            <a:prstGeom prst="rect">
              <a:avLst/>
            </a:prstGeom>
          </p:spPr>
        </p:pic>
        <p:pic>
          <p:nvPicPr>
            <p:cNvPr id="5" name="object 5"/>
            <p:cNvPicPr/>
            <p:nvPr/>
          </p:nvPicPr>
          <p:blipFill>
            <a:blip r:embed="rId4" cstate="print"/>
            <a:stretch>
              <a:fillRect/>
            </a:stretch>
          </p:blipFill>
          <p:spPr>
            <a:xfrm>
              <a:off x="4427220" y="736091"/>
              <a:ext cx="4041648" cy="5718048"/>
            </a:xfrm>
            <a:prstGeom prst="rect">
              <a:avLst/>
            </a:prstGeom>
          </p:spPr>
        </p:pic>
        <p:pic>
          <p:nvPicPr>
            <p:cNvPr id="6" name="object 6"/>
            <p:cNvPicPr/>
            <p:nvPr/>
          </p:nvPicPr>
          <p:blipFill>
            <a:blip r:embed="rId5" cstate="print"/>
            <a:stretch>
              <a:fillRect/>
            </a:stretch>
          </p:blipFill>
          <p:spPr>
            <a:xfrm>
              <a:off x="0" y="1824227"/>
              <a:ext cx="701040" cy="3773424"/>
            </a:xfrm>
            <a:prstGeom prst="rect">
              <a:avLst/>
            </a:prstGeom>
          </p:spPr>
        </p:pic>
        <p:pic>
          <p:nvPicPr>
            <p:cNvPr id="7" name="object 7"/>
            <p:cNvPicPr/>
            <p:nvPr/>
          </p:nvPicPr>
          <p:blipFill>
            <a:blip r:embed="rId6" cstate="print"/>
            <a:stretch>
              <a:fillRect/>
            </a:stretch>
          </p:blipFill>
          <p:spPr>
            <a:xfrm>
              <a:off x="0" y="2985515"/>
              <a:ext cx="746760" cy="1508760"/>
            </a:xfrm>
            <a:prstGeom prst="rect">
              <a:avLst/>
            </a:prstGeom>
          </p:spPr>
        </p:pic>
        <p:pic>
          <p:nvPicPr>
            <p:cNvPr id="8" name="object 8"/>
            <p:cNvPicPr/>
            <p:nvPr/>
          </p:nvPicPr>
          <p:blipFill>
            <a:blip r:embed="rId7" cstate="print"/>
            <a:stretch>
              <a:fillRect/>
            </a:stretch>
          </p:blipFill>
          <p:spPr>
            <a:xfrm>
              <a:off x="0" y="1916811"/>
              <a:ext cx="658812" cy="3657600"/>
            </a:xfrm>
            <a:prstGeom prst="rect">
              <a:avLst/>
            </a:prstGeom>
          </p:spPr>
        </p:pic>
        <p:sp>
          <p:nvSpPr>
            <p:cNvPr id="9" name="object 9"/>
            <p:cNvSpPr/>
            <p:nvPr/>
          </p:nvSpPr>
          <p:spPr>
            <a:xfrm>
              <a:off x="0" y="1916811"/>
              <a:ext cx="659130" cy="3657600"/>
            </a:xfrm>
            <a:custGeom>
              <a:avLst/>
              <a:gdLst/>
              <a:ahLst/>
              <a:cxnLst/>
              <a:rect l="l" t="t" r="r" b="b"/>
              <a:pathLst>
                <a:path w="659130" h="3657600">
                  <a:moveTo>
                    <a:pt x="0" y="3657600"/>
                  </a:moveTo>
                  <a:lnTo>
                    <a:pt x="658812" y="3657600"/>
                  </a:lnTo>
                  <a:lnTo>
                    <a:pt x="658812" y="0"/>
                  </a:lnTo>
                  <a:lnTo>
                    <a:pt x="0" y="0"/>
                  </a:lnTo>
                  <a:lnTo>
                    <a:pt x="0" y="3657600"/>
                  </a:lnTo>
                  <a:close/>
                </a:path>
              </a:pathLst>
            </a:custGeom>
            <a:ln w="9525">
              <a:solidFill>
                <a:srgbClr val="1EABCE"/>
              </a:solidFill>
            </a:ln>
          </p:spPr>
          <p:txBody>
            <a:bodyPr wrap="square" lIns="0" tIns="0" rIns="0" bIns="0" rtlCol="0"/>
            <a:lstStyle/>
            <a:p>
              <a:endParaRPr/>
            </a:p>
          </p:txBody>
        </p:sp>
      </p:grpSp>
      <p:sp>
        <p:nvSpPr>
          <p:cNvPr id="10" name="object 10"/>
          <p:cNvSpPr txBox="1"/>
          <p:nvPr/>
        </p:nvSpPr>
        <p:spPr>
          <a:xfrm>
            <a:off x="0" y="3119373"/>
            <a:ext cx="654050" cy="1244600"/>
          </a:xfrm>
          <a:prstGeom prst="rect">
            <a:avLst/>
          </a:prstGeom>
        </p:spPr>
        <p:txBody>
          <a:bodyPr vert="horz" wrap="square" lIns="0" tIns="12065" rIns="0" bIns="0" rtlCol="0">
            <a:spAutoFit/>
          </a:bodyPr>
          <a:lstStyle/>
          <a:p>
            <a:pPr marL="76200" marR="59690" indent="81915" algn="just">
              <a:lnSpc>
                <a:spcPct val="100000"/>
              </a:lnSpc>
              <a:spcBef>
                <a:spcPts val="95"/>
              </a:spcBef>
            </a:pPr>
            <a:r>
              <a:rPr sz="1600" dirty="0">
                <a:solidFill>
                  <a:srgbClr val="FFFFFF"/>
                </a:solidFill>
                <a:latin typeface="Century Gothic"/>
                <a:cs typeface="Century Gothic"/>
              </a:rPr>
              <a:t>Are </a:t>
            </a:r>
            <a:r>
              <a:rPr sz="1600" spc="5" dirty="0">
                <a:solidFill>
                  <a:srgbClr val="FFFFFF"/>
                </a:solidFill>
                <a:latin typeface="Century Gothic"/>
                <a:cs typeface="Century Gothic"/>
              </a:rPr>
              <a:t> </a:t>
            </a:r>
            <a:r>
              <a:rPr sz="1600" spc="-5" dirty="0">
                <a:solidFill>
                  <a:srgbClr val="FFFFFF"/>
                </a:solidFill>
                <a:latin typeface="Century Gothic"/>
                <a:cs typeface="Century Gothic"/>
              </a:rPr>
              <a:t>you </a:t>
            </a:r>
            <a:r>
              <a:rPr sz="1600" dirty="0">
                <a:solidFill>
                  <a:srgbClr val="FFFFFF"/>
                </a:solidFill>
                <a:latin typeface="Century Gothic"/>
                <a:cs typeface="Century Gothic"/>
              </a:rPr>
              <a:t> </a:t>
            </a:r>
            <a:r>
              <a:rPr sz="1600" spc="-10" dirty="0">
                <a:solidFill>
                  <a:srgbClr val="FFFFFF"/>
                </a:solidFill>
                <a:latin typeface="Century Gothic"/>
                <a:cs typeface="Century Gothic"/>
              </a:rPr>
              <a:t>on </a:t>
            </a:r>
            <a:r>
              <a:rPr sz="1600" spc="-5" dirty="0">
                <a:solidFill>
                  <a:srgbClr val="FFFFFF"/>
                </a:solidFill>
                <a:latin typeface="Century Gothic"/>
                <a:cs typeface="Century Gothic"/>
              </a:rPr>
              <a:t> </a:t>
            </a:r>
            <a:r>
              <a:rPr sz="1600" spc="-10" dirty="0">
                <a:solidFill>
                  <a:srgbClr val="FFFFFF"/>
                </a:solidFill>
                <a:latin typeface="Century Gothic"/>
                <a:cs typeface="Century Gothic"/>
              </a:rPr>
              <a:t>this </a:t>
            </a:r>
            <a:r>
              <a:rPr sz="1600" spc="-5" dirty="0">
                <a:solidFill>
                  <a:srgbClr val="FFFFFF"/>
                </a:solidFill>
                <a:latin typeface="Century Gothic"/>
                <a:cs typeface="Century Gothic"/>
              </a:rPr>
              <a:t> </a:t>
            </a:r>
            <a:r>
              <a:rPr sz="1600" spc="-10" dirty="0">
                <a:solidFill>
                  <a:srgbClr val="FFFFFF"/>
                </a:solidFill>
                <a:latin typeface="Century Gothic"/>
                <a:cs typeface="Century Gothic"/>
              </a:rPr>
              <a:t>s</a:t>
            </a:r>
            <a:r>
              <a:rPr sz="1600" dirty="0">
                <a:solidFill>
                  <a:srgbClr val="FFFFFF"/>
                </a:solidFill>
                <a:latin typeface="Century Gothic"/>
                <a:cs typeface="Century Gothic"/>
              </a:rPr>
              <a:t>i</a:t>
            </a:r>
            <a:r>
              <a:rPr sz="1600" spc="-10" dirty="0">
                <a:solidFill>
                  <a:srgbClr val="FFFFFF"/>
                </a:solidFill>
                <a:latin typeface="Century Gothic"/>
                <a:cs typeface="Century Gothic"/>
              </a:rPr>
              <a:t>d</a:t>
            </a:r>
            <a:r>
              <a:rPr sz="1600" spc="-15" dirty="0">
                <a:solidFill>
                  <a:srgbClr val="FFFFFF"/>
                </a:solidFill>
                <a:latin typeface="Century Gothic"/>
                <a:cs typeface="Century Gothic"/>
              </a:rPr>
              <a:t>e</a:t>
            </a:r>
            <a:r>
              <a:rPr sz="1600" spc="-5" dirty="0">
                <a:solidFill>
                  <a:srgbClr val="FFFFFF"/>
                </a:solidFill>
                <a:latin typeface="Century Gothic"/>
                <a:cs typeface="Century Gothic"/>
              </a:rPr>
              <a:t>?</a:t>
            </a:r>
            <a:endParaRPr sz="1600">
              <a:latin typeface="Century Gothic"/>
              <a:cs typeface="Century Gothic"/>
            </a:endParaRPr>
          </a:p>
        </p:txBody>
      </p:sp>
      <p:grpSp>
        <p:nvGrpSpPr>
          <p:cNvPr id="11" name="object 11"/>
          <p:cNvGrpSpPr/>
          <p:nvPr/>
        </p:nvGrpSpPr>
        <p:grpSpPr>
          <a:xfrm>
            <a:off x="8156447" y="1246632"/>
            <a:ext cx="988060" cy="3773804"/>
            <a:chOff x="8156447" y="1246632"/>
            <a:chExt cx="988060" cy="3773804"/>
          </a:xfrm>
        </p:grpSpPr>
        <p:pic>
          <p:nvPicPr>
            <p:cNvPr id="12" name="object 12"/>
            <p:cNvPicPr/>
            <p:nvPr/>
          </p:nvPicPr>
          <p:blipFill>
            <a:blip r:embed="rId8" cstate="print"/>
            <a:stretch>
              <a:fillRect/>
            </a:stretch>
          </p:blipFill>
          <p:spPr>
            <a:xfrm>
              <a:off x="8241791" y="1246632"/>
              <a:ext cx="902207" cy="3773424"/>
            </a:xfrm>
            <a:prstGeom prst="rect">
              <a:avLst/>
            </a:prstGeom>
          </p:spPr>
        </p:pic>
        <p:pic>
          <p:nvPicPr>
            <p:cNvPr id="13" name="object 13"/>
            <p:cNvPicPr/>
            <p:nvPr/>
          </p:nvPicPr>
          <p:blipFill>
            <a:blip r:embed="rId9" cstate="print"/>
            <a:stretch>
              <a:fillRect/>
            </a:stretch>
          </p:blipFill>
          <p:spPr>
            <a:xfrm>
              <a:off x="8156447" y="2261616"/>
              <a:ext cx="987551" cy="1801368"/>
            </a:xfrm>
            <a:prstGeom prst="rect">
              <a:avLst/>
            </a:prstGeom>
          </p:spPr>
        </p:pic>
        <p:pic>
          <p:nvPicPr>
            <p:cNvPr id="14" name="object 14"/>
            <p:cNvPicPr/>
            <p:nvPr/>
          </p:nvPicPr>
          <p:blipFill>
            <a:blip r:embed="rId10" cstate="print"/>
            <a:stretch>
              <a:fillRect/>
            </a:stretch>
          </p:blipFill>
          <p:spPr>
            <a:xfrm>
              <a:off x="8316467" y="1338580"/>
              <a:ext cx="792086" cy="3657600"/>
            </a:xfrm>
            <a:prstGeom prst="rect">
              <a:avLst/>
            </a:prstGeom>
          </p:spPr>
        </p:pic>
      </p:grpSp>
      <p:sp>
        <p:nvSpPr>
          <p:cNvPr id="15" name="object 15"/>
          <p:cNvSpPr txBox="1"/>
          <p:nvPr/>
        </p:nvSpPr>
        <p:spPr>
          <a:xfrm>
            <a:off x="8316468" y="1338580"/>
            <a:ext cx="792480" cy="3657600"/>
          </a:xfrm>
          <a:prstGeom prst="rect">
            <a:avLst/>
          </a:prstGeom>
          <a:ln w="9525">
            <a:solidFill>
              <a:srgbClr val="1EABCE"/>
            </a:solidFill>
          </a:ln>
        </p:spPr>
        <p:txBody>
          <a:bodyPr vert="horz" wrap="square" lIns="0" tIns="0" rIns="0" bIns="0" rtlCol="0">
            <a:spAutoFit/>
          </a:bodyPr>
          <a:lstStyle/>
          <a:p>
            <a:pPr>
              <a:lnSpc>
                <a:spcPct val="100000"/>
              </a:lnSpc>
            </a:pPr>
            <a:endParaRPr sz="1900">
              <a:latin typeface="Times New Roman"/>
              <a:cs typeface="Times New Roman"/>
            </a:endParaRPr>
          </a:p>
          <a:p>
            <a:pPr>
              <a:lnSpc>
                <a:spcPct val="100000"/>
              </a:lnSpc>
            </a:pPr>
            <a:endParaRPr sz="1900">
              <a:latin typeface="Times New Roman"/>
              <a:cs typeface="Times New Roman"/>
            </a:endParaRPr>
          </a:p>
          <a:p>
            <a:pPr>
              <a:lnSpc>
                <a:spcPct val="100000"/>
              </a:lnSpc>
            </a:pPr>
            <a:endParaRPr sz="1900">
              <a:latin typeface="Times New Roman"/>
              <a:cs typeface="Times New Roman"/>
            </a:endParaRPr>
          </a:p>
          <a:p>
            <a:pPr marL="198755" marR="240029" indent="-55880" algn="ctr">
              <a:lnSpc>
                <a:spcPct val="120000"/>
              </a:lnSpc>
              <a:spcBef>
                <a:spcPts val="1475"/>
              </a:spcBef>
            </a:pPr>
            <a:r>
              <a:rPr sz="1600" spc="-5" dirty="0">
                <a:solidFill>
                  <a:srgbClr val="FFFFFF"/>
                </a:solidFill>
                <a:latin typeface="Century Gothic"/>
                <a:cs typeface="Century Gothic"/>
              </a:rPr>
              <a:t>Or </a:t>
            </a:r>
            <a:r>
              <a:rPr sz="1600" dirty="0">
                <a:solidFill>
                  <a:srgbClr val="FFFFFF"/>
                </a:solidFill>
                <a:latin typeface="Century Gothic"/>
                <a:cs typeface="Century Gothic"/>
              </a:rPr>
              <a:t> </a:t>
            </a:r>
            <a:r>
              <a:rPr sz="1600" spc="10" dirty="0">
                <a:solidFill>
                  <a:srgbClr val="FFFFFF"/>
                </a:solidFill>
                <a:latin typeface="Century Gothic"/>
                <a:cs typeface="Century Gothic"/>
              </a:rPr>
              <a:t>A</a:t>
            </a:r>
            <a:r>
              <a:rPr sz="1600" spc="-5" dirty="0">
                <a:solidFill>
                  <a:srgbClr val="FFFFFF"/>
                </a:solidFill>
                <a:latin typeface="Century Gothic"/>
                <a:cs typeface="Century Gothic"/>
              </a:rPr>
              <a:t>re</a:t>
            </a:r>
            <a:endParaRPr sz="1600">
              <a:latin typeface="Century Gothic"/>
              <a:cs typeface="Century Gothic"/>
            </a:endParaRPr>
          </a:p>
          <a:p>
            <a:pPr marL="33020" marR="72390" algn="ctr">
              <a:lnSpc>
                <a:spcPct val="100000"/>
              </a:lnSpc>
            </a:pPr>
            <a:r>
              <a:rPr sz="1600" spc="-5" dirty="0">
                <a:solidFill>
                  <a:srgbClr val="FFFFFF"/>
                </a:solidFill>
                <a:latin typeface="Century Gothic"/>
                <a:cs typeface="Century Gothic"/>
              </a:rPr>
              <a:t>you</a:t>
            </a:r>
            <a:r>
              <a:rPr sz="1600" spc="-85" dirty="0">
                <a:solidFill>
                  <a:srgbClr val="FFFFFF"/>
                </a:solidFill>
                <a:latin typeface="Century Gothic"/>
                <a:cs typeface="Century Gothic"/>
              </a:rPr>
              <a:t> </a:t>
            </a:r>
            <a:r>
              <a:rPr sz="1600" spc="-5" dirty="0">
                <a:solidFill>
                  <a:srgbClr val="FFFFFF"/>
                </a:solidFill>
                <a:latin typeface="Century Gothic"/>
                <a:cs typeface="Century Gothic"/>
              </a:rPr>
              <a:t>on </a:t>
            </a:r>
            <a:r>
              <a:rPr sz="1600" spc="-430" dirty="0">
                <a:solidFill>
                  <a:srgbClr val="FFFFFF"/>
                </a:solidFill>
                <a:latin typeface="Century Gothic"/>
                <a:cs typeface="Century Gothic"/>
              </a:rPr>
              <a:t> </a:t>
            </a:r>
            <a:r>
              <a:rPr sz="1600" spc="-10" dirty="0">
                <a:solidFill>
                  <a:srgbClr val="FFFFFF"/>
                </a:solidFill>
                <a:latin typeface="Century Gothic"/>
                <a:cs typeface="Century Gothic"/>
              </a:rPr>
              <a:t>the </a:t>
            </a:r>
            <a:r>
              <a:rPr sz="1600" spc="-5" dirty="0">
                <a:solidFill>
                  <a:srgbClr val="FFFFFF"/>
                </a:solidFill>
                <a:latin typeface="Century Gothic"/>
                <a:cs typeface="Century Gothic"/>
              </a:rPr>
              <a:t> happy </a:t>
            </a:r>
            <a:r>
              <a:rPr sz="1600" spc="-430" dirty="0">
                <a:solidFill>
                  <a:srgbClr val="FFFFFF"/>
                </a:solidFill>
                <a:latin typeface="Century Gothic"/>
                <a:cs typeface="Century Gothic"/>
              </a:rPr>
              <a:t> </a:t>
            </a:r>
            <a:r>
              <a:rPr sz="1600" spc="-5" dirty="0">
                <a:solidFill>
                  <a:srgbClr val="FFFFFF"/>
                </a:solidFill>
                <a:latin typeface="Century Gothic"/>
                <a:cs typeface="Century Gothic"/>
              </a:rPr>
              <a:t>side?</a:t>
            </a:r>
            <a:endParaRPr sz="1600">
              <a:latin typeface="Century Gothic"/>
              <a:cs typeface="Century Gothic"/>
            </a:endParaRPr>
          </a:p>
        </p:txBody>
      </p:sp>
    </p:spTree>
    <p:extLst>
      <p:ext uri="{BB962C8B-B14F-4D97-AF65-F5344CB8AC3E}">
        <p14:creationId xmlns:p14="http://schemas.microsoft.com/office/powerpoint/2010/main" val="137006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develop a higher sense of emotional intelligence </a:t>
            </a:r>
            <a:endParaRPr lang="en-US" dirty="0"/>
          </a:p>
        </p:txBody>
      </p:sp>
      <p:sp>
        <p:nvSpPr>
          <p:cNvPr id="3" name="Content Placeholder 2"/>
          <p:cNvSpPr>
            <a:spLocks noGrp="1"/>
          </p:cNvSpPr>
          <p:nvPr>
            <p:ph idx="1"/>
          </p:nvPr>
        </p:nvSpPr>
        <p:spPr>
          <a:xfrm>
            <a:off x="827700" y="2514600"/>
            <a:ext cx="6711654" cy="3733806"/>
          </a:xfrm>
        </p:spPr>
        <p:txBody>
          <a:bodyPr>
            <a:normAutofit/>
          </a:bodyPr>
          <a:lstStyle/>
          <a:p>
            <a:pPr marL="12065" marR="495934" indent="0">
              <a:lnSpc>
                <a:spcPct val="80000"/>
              </a:lnSpc>
              <a:spcBef>
                <a:spcPts val="820"/>
              </a:spcBef>
              <a:buClr>
                <a:srgbClr val="2CA1BE"/>
              </a:buClr>
              <a:buSzPct val="80000"/>
              <a:buNone/>
              <a:tabLst>
                <a:tab pos="584200" algn="l"/>
                <a:tab pos="584835" algn="l"/>
              </a:tabLst>
            </a:pPr>
            <a:r>
              <a:rPr lang="en-US" spc="-10" dirty="0">
                <a:solidFill>
                  <a:schemeClr val="tx1"/>
                </a:solidFill>
                <a:latin typeface="Calibri"/>
                <a:cs typeface="Calibri"/>
              </a:rPr>
              <a:t>Become </a:t>
            </a:r>
            <a:r>
              <a:rPr lang="en-US" spc="-5" dirty="0">
                <a:solidFill>
                  <a:schemeClr val="tx1"/>
                </a:solidFill>
                <a:latin typeface="Calibri"/>
                <a:cs typeface="Calibri"/>
              </a:rPr>
              <a:t>emotionally </a:t>
            </a:r>
            <a:r>
              <a:rPr lang="en-US" spc="-20" dirty="0">
                <a:solidFill>
                  <a:schemeClr val="tx1"/>
                </a:solidFill>
                <a:latin typeface="Calibri"/>
                <a:cs typeface="Calibri"/>
              </a:rPr>
              <a:t>literate; </a:t>
            </a:r>
            <a:r>
              <a:rPr lang="en-US" spc="-5" dirty="0">
                <a:solidFill>
                  <a:schemeClr val="tx1"/>
                </a:solidFill>
                <a:latin typeface="Calibri"/>
                <a:cs typeface="Calibri"/>
              </a:rPr>
              <a:t>Label </a:t>
            </a:r>
            <a:r>
              <a:rPr lang="en-US" spc="-15" dirty="0">
                <a:solidFill>
                  <a:schemeClr val="tx1"/>
                </a:solidFill>
                <a:latin typeface="Calibri"/>
                <a:cs typeface="Calibri"/>
              </a:rPr>
              <a:t>your </a:t>
            </a:r>
            <a:r>
              <a:rPr lang="en-US" spc="-665" dirty="0">
                <a:solidFill>
                  <a:schemeClr val="tx1"/>
                </a:solidFill>
                <a:latin typeface="Calibri"/>
                <a:cs typeface="Calibri"/>
              </a:rPr>
              <a:t> </a:t>
            </a:r>
            <a:r>
              <a:rPr lang="en-US" spc="-15" dirty="0">
                <a:solidFill>
                  <a:schemeClr val="tx1"/>
                </a:solidFill>
                <a:latin typeface="Calibri"/>
                <a:cs typeface="Calibri"/>
              </a:rPr>
              <a:t>feelings, rather </a:t>
            </a:r>
            <a:r>
              <a:rPr lang="en-US" dirty="0">
                <a:solidFill>
                  <a:schemeClr val="tx1"/>
                </a:solidFill>
                <a:latin typeface="Calibri"/>
                <a:cs typeface="Calibri"/>
              </a:rPr>
              <a:t>than </a:t>
            </a:r>
            <a:r>
              <a:rPr lang="en-US" spc="-5" dirty="0">
                <a:solidFill>
                  <a:schemeClr val="tx1"/>
                </a:solidFill>
                <a:latin typeface="Calibri"/>
                <a:cs typeface="Calibri"/>
              </a:rPr>
              <a:t>labeling </a:t>
            </a:r>
            <a:r>
              <a:rPr lang="en-US" spc="-10" dirty="0">
                <a:solidFill>
                  <a:schemeClr val="tx1"/>
                </a:solidFill>
                <a:latin typeface="Calibri"/>
                <a:cs typeface="Calibri"/>
              </a:rPr>
              <a:t>people </a:t>
            </a:r>
            <a:r>
              <a:rPr lang="en-US" spc="-5" dirty="0">
                <a:solidFill>
                  <a:schemeClr val="tx1"/>
                </a:solidFill>
                <a:latin typeface="Calibri"/>
                <a:cs typeface="Calibri"/>
              </a:rPr>
              <a:t>or </a:t>
            </a:r>
            <a:r>
              <a:rPr lang="en-US" dirty="0">
                <a:solidFill>
                  <a:schemeClr val="tx1"/>
                </a:solidFill>
                <a:latin typeface="Calibri"/>
                <a:cs typeface="Calibri"/>
              </a:rPr>
              <a:t> </a:t>
            </a:r>
            <a:r>
              <a:rPr lang="en-US" spc="-5" dirty="0">
                <a:solidFill>
                  <a:schemeClr val="tx1"/>
                </a:solidFill>
                <a:latin typeface="Calibri"/>
                <a:cs typeface="Calibri"/>
              </a:rPr>
              <a:t>situations.</a:t>
            </a:r>
            <a:r>
              <a:rPr lang="en-US" spc="-20" dirty="0">
                <a:solidFill>
                  <a:schemeClr val="tx1"/>
                </a:solidFill>
                <a:latin typeface="Calibri"/>
                <a:cs typeface="Calibri"/>
              </a:rPr>
              <a:t> </a:t>
            </a:r>
            <a:r>
              <a:rPr lang="en-US" dirty="0">
                <a:solidFill>
                  <a:schemeClr val="tx1"/>
                </a:solidFill>
                <a:latin typeface="Calibri"/>
                <a:cs typeface="Calibri"/>
              </a:rPr>
              <a:t>(</a:t>
            </a:r>
            <a:r>
              <a:rPr lang="en-US" spc="-5" dirty="0">
                <a:solidFill>
                  <a:schemeClr val="tx1"/>
                </a:solidFill>
                <a:latin typeface="Calibri"/>
                <a:cs typeface="Calibri"/>
              </a:rPr>
              <a:t> </a:t>
            </a:r>
            <a:r>
              <a:rPr lang="en-US" spc="-25" dirty="0">
                <a:solidFill>
                  <a:schemeClr val="tx1"/>
                </a:solidFill>
                <a:latin typeface="Calibri"/>
                <a:cs typeface="Calibri"/>
              </a:rPr>
              <a:t>Say</a:t>
            </a:r>
            <a:r>
              <a:rPr lang="en-US" spc="-5" dirty="0">
                <a:solidFill>
                  <a:schemeClr val="tx1"/>
                </a:solidFill>
                <a:latin typeface="Calibri"/>
                <a:cs typeface="Calibri"/>
              </a:rPr>
              <a:t> “I</a:t>
            </a:r>
            <a:r>
              <a:rPr lang="en-US" spc="-15" dirty="0">
                <a:solidFill>
                  <a:schemeClr val="tx1"/>
                </a:solidFill>
                <a:latin typeface="Calibri"/>
                <a:cs typeface="Calibri"/>
              </a:rPr>
              <a:t> </a:t>
            </a:r>
            <a:r>
              <a:rPr lang="en-US" spc="-20" dirty="0">
                <a:solidFill>
                  <a:schemeClr val="tx1"/>
                </a:solidFill>
                <a:latin typeface="Calibri"/>
                <a:cs typeface="Calibri"/>
              </a:rPr>
              <a:t>feel” </a:t>
            </a:r>
            <a:r>
              <a:rPr lang="en-US" spc="-15" dirty="0">
                <a:solidFill>
                  <a:schemeClr val="tx1"/>
                </a:solidFill>
                <a:latin typeface="Calibri"/>
                <a:cs typeface="Calibri"/>
              </a:rPr>
              <a:t>instead </a:t>
            </a:r>
            <a:r>
              <a:rPr lang="en-US" spc="-5" dirty="0">
                <a:solidFill>
                  <a:schemeClr val="tx1"/>
                </a:solidFill>
                <a:latin typeface="Calibri"/>
                <a:cs typeface="Calibri"/>
              </a:rPr>
              <a:t>of </a:t>
            </a:r>
            <a:r>
              <a:rPr lang="en-US" spc="5" dirty="0">
                <a:solidFill>
                  <a:schemeClr val="tx1"/>
                </a:solidFill>
                <a:latin typeface="Calibri"/>
                <a:cs typeface="Calibri"/>
              </a:rPr>
              <a:t>“</a:t>
            </a:r>
            <a:r>
              <a:rPr lang="en-US" spc="5" dirty="0" smtClean="0">
                <a:solidFill>
                  <a:schemeClr val="tx1"/>
                </a:solidFill>
                <a:latin typeface="Calibri"/>
                <a:cs typeface="Calibri"/>
              </a:rPr>
              <a:t>I</a:t>
            </a:r>
            <a:r>
              <a:rPr lang="en-US" dirty="0" smtClean="0">
                <a:solidFill>
                  <a:schemeClr val="tx1"/>
                </a:solidFill>
                <a:latin typeface="Calibri"/>
                <a:cs typeface="Calibri"/>
              </a:rPr>
              <a:t> </a:t>
            </a:r>
            <a:r>
              <a:rPr lang="en-US" spc="10" dirty="0" smtClean="0">
                <a:solidFill>
                  <a:schemeClr val="tx1"/>
                </a:solidFill>
                <a:latin typeface="Calibri"/>
                <a:cs typeface="Calibri"/>
              </a:rPr>
              <a:t>know</a:t>
            </a:r>
            <a:r>
              <a:rPr lang="en-US" spc="10" dirty="0">
                <a:solidFill>
                  <a:schemeClr val="tx1"/>
                </a:solidFill>
                <a:latin typeface="Calibri"/>
                <a:cs typeface="Calibri"/>
              </a:rPr>
              <a:t>”)</a:t>
            </a:r>
            <a:endParaRPr lang="en-US" dirty="0">
              <a:solidFill>
                <a:schemeClr val="tx1"/>
              </a:solidFill>
              <a:latin typeface="Calibri"/>
              <a:cs typeface="Calibri"/>
            </a:endParaRPr>
          </a:p>
          <a:p>
            <a:pPr marL="12065" indent="0">
              <a:lnSpc>
                <a:spcPct val="100000"/>
              </a:lnSpc>
              <a:buClr>
                <a:srgbClr val="2CA1BE"/>
              </a:buClr>
              <a:buSzPct val="80000"/>
              <a:buNone/>
              <a:tabLst>
                <a:tab pos="584200" algn="l"/>
                <a:tab pos="584835" algn="l"/>
              </a:tabLst>
            </a:pPr>
            <a:r>
              <a:rPr lang="en-US" spc="-10" dirty="0">
                <a:solidFill>
                  <a:schemeClr val="tx1"/>
                </a:solidFill>
                <a:latin typeface="Calibri"/>
                <a:cs typeface="Calibri"/>
              </a:rPr>
              <a:t>Distinguish</a:t>
            </a:r>
            <a:r>
              <a:rPr lang="en-US" spc="-15" dirty="0">
                <a:solidFill>
                  <a:schemeClr val="tx1"/>
                </a:solidFill>
                <a:latin typeface="Calibri"/>
                <a:cs typeface="Calibri"/>
              </a:rPr>
              <a:t> </a:t>
            </a:r>
            <a:r>
              <a:rPr lang="en-US" spc="-10" dirty="0">
                <a:solidFill>
                  <a:schemeClr val="tx1"/>
                </a:solidFill>
                <a:latin typeface="Calibri"/>
                <a:cs typeface="Calibri"/>
              </a:rPr>
              <a:t>between</a:t>
            </a:r>
            <a:r>
              <a:rPr lang="en-US" spc="-20" dirty="0">
                <a:solidFill>
                  <a:schemeClr val="tx1"/>
                </a:solidFill>
                <a:latin typeface="Calibri"/>
                <a:cs typeface="Calibri"/>
              </a:rPr>
              <a:t> </a:t>
            </a:r>
            <a:r>
              <a:rPr lang="en-US" spc="-5" dirty="0">
                <a:solidFill>
                  <a:schemeClr val="tx1"/>
                </a:solidFill>
                <a:latin typeface="Calibri"/>
                <a:cs typeface="Calibri"/>
              </a:rPr>
              <a:t>thoughts</a:t>
            </a:r>
            <a:r>
              <a:rPr lang="en-US" spc="-20" dirty="0">
                <a:solidFill>
                  <a:schemeClr val="tx1"/>
                </a:solidFill>
                <a:latin typeface="Calibri"/>
                <a:cs typeface="Calibri"/>
              </a:rPr>
              <a:t> </a:t>
            </a:r>
            <a:r>
              <a:rPr lang="en-US" dirty="0">
                <a:solidFill>
                  <a:schemeClr val="tx1"/>
                </a:solidFill>
                <a:latin typeface="Calibri"/>
                <a:cs typeface="Calibri"/>
              </a:rPr>
              <a:t>and</a:t>
            </a:r>
            <a:r>
              <a:rPr lang="en-US" spc="-10" dirty="0">
                <a:solidFill>
                  <a:schemeClr val="tx1"/>
                </a:solidFill>
                <a:latin typeface="Calibri"/>
                <a:cs typeface="Calibri"/>
              </a:rPr>
              <a:t> </a:t>
            </a:r>
            <a:r>
              <a:rPr lang="en-US" spc="-15" dirty="0">
                <a:solidFill>
                  <a:schemeClr val="tx1"/>
                </a:solidFill>
                <a:latin typeface="Calibri"/>
                <a:cs typeface="Calibri"/>
              </a:rPr>
              <a:t>feelings.</a:t>
            </a:r>
            <a:endParaRPr lang="en-US" dirty="0">
              <a:solidFill>
                <a:schemeClr val="tx1"/>
              </a:solidFill>
              <a:latin typeface="Calibri"/>
              <a:cs typeface="Calibri"/>
            </a:endParaRPr>
          </a:p>
          <a:p>
            <a:pPr marL="12065" indent="0">
              <a:lnSpc>
                <a:spcPct val="100000"/>
              </a:lnSpc>
              <a:buClr>
                <a:srgbClr val="2CA1BE"/>
              </a:buClr>
              <a:buSzPct val="80000"/>
              <a:buNone/>
              <a:tabLst>
                <a:tab pos="584200" algn="l"/>
                <a:tab pos="584835" algn="l"/>
              </a:tabLst>
            </a:pPr>
            <a:r>
              <a:rPr lang="en-US" spc="-85" dirty="0">
                <a:solidFill>
                  <a:schemeClr val="tx1"/>
                </a:solidFill>
                <a:latin typeface="Calibri"/>
                <a:cs typeface="Calibri"/>
              </a:rPr>
              <a:t>Take</a:t>
            </a:r>
            <a:r>
              <a:rPr lang="en-US" spc="-15" dirty="0">
                <a:solidFill>
                  <a:schemeClr val="tx1"/>
                </a:solidFill>
                <a:latin typeface="Calibri"/>
                <a:cs typeface="Calibri"/>
              </a:rPr>
              <a:t> </a:t>
            </a:r>
            <a:r>
              <a:rPr lang="en-US" spc="-10" dirty="0">
                <a:solidFill>
                  <a:schemeClr val="tx1"/>
                </a:solidFill>
                <a:latin typeface="Calibri"/>
                <a:cs typeface="Calibri"/>
              </a:rPr>
              <a:t>more</a:t>
            </a:r>
            <a:r>
              <a:rPr lang="en-US" dirty="0">
                <a:solidFill>
                  <a:schemeClr val="tx1"/>
                </a:solidFill>
                <a:latin typeface="Calibri"/>
                <a:cs typeface="Calibri"/>
              </a:rPr>
              <a:t> </a:t>
            </a:r>
            <a:r>
              <a:rPr lang="en-US" spc="-10" dirty="0">
                <a:solidFill>
                  <a:schemeClr val="tx1"/>
                </a:solidFill>
                <a:latin typeface="Calibri"/>
                <a:cs typeface="Calibri"/>
              </a:rPr>
              <a:t>responsibility</a:t>
            </a:r>
            <a:r>
              <a:rPr lang="en-US" spc="5" dirty="0">
                <a:solidFill>
                  <a:schemeClr val="tx1"/>
                </a:solidFill>
                <a:latin typeface="Calibri"/>
                <a:cs typeface="Calibri"/>
              </a:rPr>
              <a:t> </a:t>
            </a:r>
            <a:r>
              <a:rPr lang="en-US" spc="-25" dirty="0">
                <a:solidFill>
                  <a:schemeClr val="tx1"/>
                </a:solidFill>
                <a:latin typeface="Calibri"/>
                <a:cs typeface="Calibri"/>
              </a:rPr>
              <a:t>for</a:t>
            </a:r>
            <a:r>
              <a:rPr lang="en-US" spc="-5" dirty="0">
                <a:solidFill>
                  <a:schemeClr val="tx1"/>
                </a:solidFill>
                <a:latin typeface="Calibri"/>
                <a:cs typeface="Calibri"/>
              </a:rPr>
              <a:t> </a:t>
            </a:r>
            <a:r>
              <a:rPr lang="en-US" spc="-15" dirty="0">
                <a:solidFill>
                  <a:schemeClr val="tx1"/>
                </a:solidFill>
                <a:latin typeface="Calibri"/>
                <a:cs typeface="Calibri"/>
              </a:rPr>
              <a:t>your</a:t>
            </a:r>
            <a:r>
              <a:rPr lang="en-US" spc="5" dirty="0">
                <a:solidFill>
                  <a:schemeClr val="tx1"/>
                </a:solidFill>
                <a:latin typeface="Calibri"/>
                <a:cs typeface="Calibri"/>
              </a:rPr>
              <a:t> </a:t>
            </a:r>
            <a:r>
              <a:rPr lang="en-US" spc="-15" dirty="0">
                <a:solidFill>
                  <a:schemeClr val="tx1"/>
                </a:solidFill>
                <a:latin typeface="Calibri"/>
                <a:cs typeface="Calibri"/>
              </a:rPr>
              <a:t>feelings.</a:t>
            </a:r>
            <a:endParaRPr lang="en-US" dirty="0">
              <a:solidFill>
                <a:schemeClr val="tx1"/>
              </a:solidFill>
              <a:latin typeface="Calibri"/>
              <a:cs typeface="Calibri"/>
            </a:endParaRPr>
          </a:p>
          <a:p>
            <a:pPr marL="12065" indent="0">
              <a:lnSpc>
                <a:spcPct val="100000"/>
              </a:lnSpc>
              <a:buClr>
                <a:srgbClr val="2CA1BE"/>
              </a:buClr>
              <a:buSzPct val="80000"/>
              <a:buNone/>
              <a:tabLst>
                <a:tab pos="584200" algn="l"/>
                <a:tab pos="584835" algn="l"/>
              </a:tabLst>
            </a:pPr>
            <a:r>
              <a:rPr lang="en-US" dirty="0">
                <a:solidFill>
                  <a:schemeClr val="tx1"/>
                </a:solidFill>
                <a:latin typeface="Calibri"/>
                <a:cs typeface="Calibri"/>
              </a:rPr>
              <a:t>Use</a:t>
            </a:r>
            <a:r>
              <a:rPr lang="en-US" spc="-10" dirty="0">
                <a:solidFill>
                  <a:schemeClr val="tx1"/>
                </a:solidFill>
                <a:latin typeface="Calibri"/>
                <a:cs typeface="Calibri"/>
              </a:rPr>
              <a:t> </a:t>
            </a:r>
            <a:r>
              <a:rPr lang="en-US" spc="-15" dirty="0">
                <a:solidFill>
                  <a:schemeClr val="tx1"/>
                </a:solidFill>
                <a:latin typeface="Calibri"/>
                <a:cs typeface="Calibri"/>
              </a:rPr>
              <a:t>your</a:t>
            </a:r>
            <a:r>
              <a:rPr lang="en-US" spc="-10" dirty="0">
                <a:solidFill>
                  <a:schemeClr val="tx1"/>
                </a:solidFill>
                <a:latin typeface="Calibri"/>
                <a:cs typeface="Calibri"/>
              </a:rPr>
              <a:t> </a:t>
            </a:r>
            <a:r>
              <a:rPr lang="en-US" spc="-15" dirty="0">
                <a:solidFill>
                  <a:schemeClr val="tx1"/>
                </a:solidFill>
                <a:latin typeface="Calibri"/>
                <a:cs typeface="Calibri"/>
              </a:rPr>
              <a:t>feelings</a:t>
            </a:r>
            <a:r>
              <a:rPr lang="en-US" spc="-10" dirty="0">
                <a:solidFill>
                  <a:schemeClr val="tx1"/>
                </a:solidFill>
                <a:latin typeface="Calibri"/>
                <a:cs typeface="Calibri"/>
              </a:rPr>
              <a:t> </a:t>
            </a:r>
            <a:r>
              <a:rPr lang="en-US" spc="-15" dirty="0">
                <a:solidFill>
                  <a:schemeClr val="tx1"/>
                </a:solidFill>
                <a:latin typeface="Calibri"/>
                <a:cs typeface="Calibri"/>
              </a:rPr>
              <a:t>to</a:t>
            </a:r>
            <a:r>
              <a:rPr lang="en-US" spc="-25" dirty="0">
                <a:solidFill>
                  <a:schemeClr val="tx1"/>
                </a:solidFill>
                <a:latin typeface="Calibri"/>
                <a:cs typeface="Calibri"/>
              </a:rPr>
              <a:t> </a:t>
            </a:r>
            <a:r>
              <a:rPr lang="en-US" spc="-5" dirty="0">
                <a:solidFill>
                  <a:schemeClr val="tx1"/>
                </a:solidFill>
                <a:latin typeface="Calibri"/>
                <a:cs typeface="Calibri"/>
              </a:rPr>
              <a:t>help </a:t>
            </a:r>
            <a:r>
              <a:rPr lang="en-US" spc="-25" dirty="0">
                <a:solidFill>
                  <a:schemeClr val="tx1"/>
                </a:solidFill>
                <a:latin typeface="Calibri"/>
                <a:cs typeface="Calibri"/>
              </a:rPr>
              <a:t>make</a:t>
            </a:r>
            <a:r>
              <a:rPr lang="en-US" spc="-20" dirty="0">
                <a:solidFill>
                  <a:schemeClr val="tx1"/>
                </a:solidFill>
                <a:latin typeface="Calibri"/>
                <a:cs typeface="Calibri"/>
              </a:rPr>
              <a:t> </a:t>
            </a:r>
            <a:r>
              <a:rPr lang="en-US" spc="-5" dirty="0">
                <a:solidFill>
                  <a:schemeClr val="tx1"/>
                </a:solidFill>
                <a:latin typeface="Calibri"/>
                <a:cs typeface="Calibri"/>
              </a:rPr>
              <a:t>decisions</a:t>
            </a:r>
            <a:endParaRPr lang="en-US" dirty="0">
              <a:solidFill>
                <a:schemeClr val="tx1"/>
              </a:solidFill>
              <a:latin typeface="Calibri"/>
              <a:cs typeface="Calibri"/>
            </a:endParaRPr>
          </a:p>
          <a:p>
            <a:pPr marL="12065" indent="0">
              <a:lnSpc>
                <a:spcPct val="100000"/>
              </a:lnSpc>
              <a:buClr>
                <a:srgbClr val="2CA1BE"/>
              </a:buClr>
              <a:buSzPct val="80000"/>
              <a:buNone/>
              <a:tabLst>
                <a:tab pos="584200" algn="l"/>
                <a:tab pos="584835" algn="l"/>
              </a:tabLst>
            </a:pPr>
            <a:r>
              <a:rPr lang="en-US" dirty="0">
                <a:solidFill>
                  <a:schemeClr val="tx1"/>
                </a:solidFill>
                <a:latin typeface="Calibri"/>
                <a:cs typeface="Calibri"/>
              </a:rPr>
              <a:t>Use</a:t>
            </a:r>
            <a:r>
              <a:rPr lang="en-US" spc="-10" dirty="0">
                <a:solidFill>
                  <a:schemeClr val="tx1"/>
                </a:solidFill>
                <a:latin typeface="Calibri"/>
                <a:cs typeface="Calibri"/>
              </a:rPr>
              <a:t> </a:t>
            </a:r>
            <a:r>
              <a:rPr lang="en-US" spc="-15" dirty="0">
                <a:solidFill>
                  <a:schemeClr val="tx1"/>
                </a:solidFill>
                <a:latin typeface="Calibri"/>
                <a:cs typeface="Calibri"/>
              </a:rPr>
              <a:t>feelings to</a:t>
            </a:r>
            <a:r>
              <a:rPr lang="en-US" spc="-30" dirty="0">
                <a:solidFill>
                  <a:schemeClr val="tx1"/>
                </a:solidFill>
                <a:latin typeface="Calibri"/>
                <a:cs typeface="Calibri"/>
              </a:rPr>
              <a:t> </a:t>
            </a:r>
            <a:r>
              <a:rPr lang="en-US" spc="-10" dirty="0">
                <a:solidFill>
                  <a:schemeClr val="tx1"/>
                </a:solidFill>
                <a:latin typeface="Calibri"/>
                <a:cs typeface="Calibri"/>
              </a:rPr>
              <a:t>set</a:t>
            </a:r>
            <a:r>
              <a:rPr lang="en-US" spc="-5" dirty="0">
                <a:solidFill>
                  <a:schemeClr val="tx1"/>
                </a:solidFill>
                <a:latin typeface="Calibri"/>
                <a:cs typeface="Calibri"/>
              </a:rPr>
              <a:t> </a:t>
            </a:r>
            <a:r>
              <a:rPr lang="en-US" dirty="0">
                <a:solidFill>
                  <a:schemeClr val="tx1"/>
                </a:solidFill>
                <a:latin typeface="Calibri"/>
                <a:cs typeface="Calibri"/>
              </a:rPr>
              <a:t>and</a:t>
            </a:r>
            <a:r>
              <a:rPr lang="en-US" spc="-25" dirty="0">
                <a:solidFill>
                  <a:schemeClr val="tx1"/>
                </a:solidFill>
                <a:latin typeface="Calibri"/>
                <a:cs typeface="Calibri"/>
              </a:rPr>
              <a:t> </a:t>
            </a:r>
            <a:r>
              <a:rPr lang="en-US" spc="-10" dirty="0">
                <a:solidFill>
                  <a:schemeClr val="tx1"/>
                </a:solidFill>
                <a:latin typeface="Calibri"/>
                <a:cs typeface="Calibri"/>
              </a:rPr>
              <a:t>achieve</a:t>
            </a:r>
            <a:r>
              <a:rPr lang="en-US" spc="-35" dirty="0">
                <a:solidFill>
                  <a:schemeClr val="tx1"/>
                </a:solidFill>
                <a:latin typeface="Calibri"/>
                <a:cs typeface="Calibri"/>
              </a:rPr>
              <a:t> </a:t>
            </a:r>
            <a:r>
              <a:rPr lang="en-US" spc="-10" dirty="0">
                <a:solidFill>
                  <a:schemeClr val="tx1"/>
                </a:solidFill>
                <a:latin typeface="Calibri"/>
                <a:cs typeface="Calibri"/>
              </a:rPr>
              <a:t>goals</a:t>
            </a:r>
            <a:endParaRPr lang="en-US" dirty="0">
              <a:solidFill>
                <a:schemeClr val="tx1"/>
              </a:solidFill>
              <a:latin typeface="Calibri"/>
              <a:cs typeface="Calibri"/>
            </a:endParaRPr>
          </a:p>
        </p:txBody>
      </p:sp>
    </p:spTree>
    <p:extLst>
      <p:ext uri="{BB962C8B-B14F-4D97-AF65-F5344CB8AC3E}">
        <p14:creationId xmlns:p14="http://schemas.microsoft.com/office/powerpoint/2010/main" val="1782800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AU" dirty="0"/>
              <a:t>Be aware of how situations impact your thoughts, feelings and physical reactions and how these may influence your behaviours.</a:t>
            </a:r>
          </a:p>
          <a:p>
            <a:r>
              <a:rPr lang="en-AU" dirty="0"/>
              <a:t>Listen to verbal cues and observe non-verbal cues of others</a:t>
            </a:r>
          </a:p>
          <a:p>
            <a:r>
              <a:rPr lang="en-AU" dirty="0"/>
              <a:t>Use “I” statements not “you” statements</a:t>
            </a:r>
          </a:p>
          <a:p>
            <a:r>
              <a:rPr lang="en-AU" dirty="0"/>
              <a:t>STOPP (stop, take breath, observe, pull back, practice/proceed)</a:t>
            </a:r>
          </a:p>
          <a:p>
            <a:r>
              <a:rPr lang="en-AU" dirty="0"/>
              <a:t>Don’t immediately believe all of your thoughts-challenge them!</a:t>
            </a:r>
          </a:p>
          <a:p>
            <a:r>
              <a:rPr lang="en-AU" dirty="0"/>
              <a:t>Do regular self-care activities</a:t>
            </a:r>
          </a:p>
          <a:p>
            <a:endParaRPr lang="en-US" dirty="0"/>
          </a:p>
        </p:txBody>
      </p:sp>
    </p:spTree>
    <p:extLst>
      <p:ext uri="{BB962C8B-B14F-4D97-AF65-F5344CB8AC3E}">
        <p14:creationId xmlns:p14="http://schemas.microsoft.com/office/powerpoint/2010/main" val="164520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12700" indent="0">
              <a:lnSpc>
                <a:spcPct val="100000"/>
              </a:lnSpc>
              <a:spcBef>
                <a:spcPts val="1060"/>
              </a:spcBef>
              <a:buClr>
                <a:srgbClr val="2CA1BE"/>
              </a:buClr>
              <a:buSzPct val="80000"/>
              <a:buNone/>
              <a:tabLst>
                <a:tab pos="583565" algn="l"/>
                <a:tab pos="584200" algn="l"/>
              </a:tabLst>
            </a:pPr>
            <a:r>
              <a:rPr lang="en-US" spc="-10" dirty="0" smtClean="0">
                <a:latin typeface="Calibri"/>
                <a:cs typeface="Calibri"/>
              </a:rPr>
              <a:t> </a:t>
            </a:r>
            <a:r>
              <a:rPr lang="en-US" spc="-20" dirty="0">
                <a:latin typeface="Calibri"/>
                <a:cs typeface="Calibri"/>
              </a:rPr>
              <a:t>Feel</a:t>
            </a:r>
            <a:r>
              <a:rPr lang="en-US" spc="-5" dirty="0">
                <a:latin typeface="Calibri"/>
                <a:cs typeface="Calibri"/>
              </a:rPr>
              <a:t> </a:t>
            </a:r>
            <a:r>
              <a:rPr lang="en-US" spc="-20" dirty="0">
                <a:latin typeface="Calibri"/>
                <a:cs typeface="Calibri"/>
              </a:rPr>
              <a:t>energized, </a:t>
            </a:r>
            <a:r>
              <a:rPr lang="en-US" spc="-10" dirty="0">
                <a:latin typeface="Calibri"/>
                <a:cs typeface="Calibri"/>
              </a:rPr>
              <a:t>not</a:t>
            </a:r>
            <a:r>
              <a:rPr lang="en-US" dirty="0">
                <a:latin typeface="Calibri"/>
                <a:cs typeface="Calibri"/>
              </a:rPr>
              <a:t> </a:t>
            </a:r>
            <a:r>
              <a:rPr lang="en-US" spc="-45" dirty="0">
                <a:latin typeface="Calibri"/>
                <a:cs typeface="Calibri"/>
              </a:rPr>
              <a:t>angry.</a:t>
            </a:r>
            <a:endParaRPr lang="en-US" dirty="0">
              <a:latin typeface="Calibri"/>
              <a:cs typeface="Calibri"/>
            </a:endParaRPr>
          </a:p>
          <a:p>
            <a:pPr marL="12700" indent="0">
              <a:lnSpc>
                <a:spcPct val="100000"/>
              </a:lnSpc>
              <a:spcBef>
                <a:spcPts val="965"/>
              </a:spcBef>
              <a:buClr>
                <a:srgbClr val="2CA1BE"/>
              </a:buClr>
              <a:buSzPct val="80000"/>
              <a:buNone/>
              <a:tabLst>
                <a:tab pos="583565" algn="l"/>
                <a:tab pos="584200" algn="l"/>
              </a:tabLst>
            </a:pPr>
            <a:r>
              <a:rPr lang="en-US" spc="-45" dirty="0" smtClean="0">
                <a:latin typeface="Calibri"/>
                <a:cs typeface="Calibri"/>
              </a:rPr>
              <a:t>Validate</a:t>
            </a:r>
            <a:r>
              <a:rPr lang="en-US" spc="-10" dirty="0" smtClean="0">
                <a:latin typeface="Calibri"/>
                <a:cs typeface="Calibri"/>
              </a:rPr>
              <a:t> </a:t>
            </a:r>
            <a:r>
              <a:rPr lang="en-US" spc="-5" dirty="0">
                <a:latin typeface="Calibri"/>
                <a:cs typeface="Calibri"/>
              </a:rPr>
              <a:t>other</a:t>
            </a:r>
            <a:r>
              <a:rPr lang="en-US" dirty="0">
                <a:latin typeface="Calibri"/>
                <a:cs typeface="Calibri"/>
              </a:rPr>
              <a:t> </a:t>
            </a:r>
            <a:r>
              <a:rPr lang="en-US" spc="-10" dirty="0">
                <a:latin typeface="Calibri"/>
                <a:cs typeface="Calibri"/>
              </a:rPr>
              <a:t>people's</a:t>
            </a:r>
            <a:r>
              <a:rPr lang="en-US" dirty="0">
                <a:latin typeface="Calibri"/>
                <a:cs typeface="Calibri"/>
              </a:rPr>
              <a:t> </a:t>
            </a:r>
            <a:r>
              <a:rPr lang="en-US" spc="-15" dirty="0">
                <a:latin typeface="Calibri"/>
                <a:cs typeface="Calibri"/>
              </a:rPr>
              <a:t>feelings.</a:t>
            </a:r>
            <a:endParaRPr lang="en-US" dirty="0">
              <a:latin typeface="Calibri"/>
              <a:cs typeface="Calibri"/>
            </a:endParaRPr>
          </a:p>
          <a:p>
            <a:pPr marL="12700" marR="5080" indent="0">
              <a:lnSpc>
                <a:spcPct val="100000"/>
              </a:lnSpc>
              <a:spcBef>
                <a:spcPts val="960"/>
              </a:spcBef>
              <a:buClr>
                <a:srgbClr val="2CA1BE"/>
              </a:buClr>
              <a:buSzPct val="80000"/>
              <a:buNone/>
              <a:tabLst>
                <a:tab pos="583565" algn="l"/>
                <a:tab pos="584200" algn="l"/>
              </a:tabLst>
            </a:pPr>
            <a:r>
              <a:rPr lang="en-US" spc="-5" dirty="0" smtClean="0">
                <a:latin typeface="Calibri"/>
                <a:cs typeface="Calibri"/>
              </a:rPr>
              <a:t>Use </a:t>
            </a:r>
            <a:r>
              <a:rPr lang="en-US" spc="-15" dirty="0">
                <a:latin typeface="Calibri"/>
                <a:cs typeface="Calibri"/>
              </a:rPr>
              <a:t>feelings </a:t>
            </a:r>
            <a:r>
              <a:rPr lang="en-US" spc="-25" dirty="0">
                <a:latin typeface="Calibri"/>
                <a:cs typeface="Calibri"/>
              </a:rPr>
              <a:t>to </a:t>
            </a:r>
            <a:r>
              <a:rPr lang="en-US" spc="-10" dirty="0">
                <a:latin typeface="Calibri"/>
                <a:cs typeface="Calibri"/>
              </a:rPr>
              <a:t>help show respect </a:t>
            </a:r>
            <a:r>
              <a:rPr lang="en-US" spc="-890" dirty="0">
                <a:latin typeface="Calibri"/>
                <a:cs typeface="Calibri"/>
              </a:rPr>
              <a:t> </a:t>
            </a:r>
            <a:r>
              <a:rPr lang="en-US" spc="-35" dirty="0">
                <a:latin typeface="Calibri"/>
                <a:cs typeface="Calibri"/>
              </a:rPr>
              <a:t>for</a:t>
            </a:r>
            <a:r>
              <a:rPr lang="en-US" spc="-10" dirty="0">
                <a:latin typeface="Calibri"/>
                <a:cs typeface="Calibri"/>
              </a:rPr>
              <a:t> </a:t>
            </a:r>
            <a:r>
              <a:rPr lang="en-US" spc="-15" dirty="0">
                <a:latin typeface="Calibri"/>
                <a:cs typeface="Calibri"/>
              </a:rPr>
              <a:t>others.</a:t>
            </a:r>
            <a:endParaRPr lang="en-US" dirty="0">
              <a:latin typeface="Calibri"/>
              <a:cs typeface="Calibri"/>
            </a:endParaRPr>
          </a:p>
          <a:p>
            <a:pPr marL="12700" marR="209550" indent="0">
              <a:lnSpc>
                <a:spcPct val="100000"/>
              </a:lnSpc>
              <a:spcBef>
                <a:spcPts val="960"/>
              </a:spcBef>
              <a:buClr>
                <a:srgbClr val="2CA1BE"/>
              </a:buClr>
              <a:buSzPct val="80000"/>
              <a:buNone/>
              <a:tabLst>
                <a:tab pos="583565" algn="l"/>
                <a:tab pos="584200" algn="l"/>
              </a:tabLst>
            </a:pPr>
            <a:r>
              <a:rPr lang="en-US" spc="-5" dirty="0" smtClean="0">
                <a:latin typeface="Calibri"/>
                <a:cs typeface="Calibri"/>
              </a:rPr>
              <a:t>Don't </a:t>
            </a:r>
            <a:r>
              <a:rPr lang="en-US" spc="-5" dirty="0">
                <a:latin typeface="Calibri"/>
                <a:cs typeface="Calibri"/>
              </a:rPr>
              <a:t>advise, </a:t>
            </a:r>
            <a:r>
              <a:rPr lang="en-US" spc="-15" dirty="0">
                <a:latin typeface="Calibri"/>
                <a:cs typeface="Calibri"/>
              </a:rPr>
              <a:t>command, </a:t>
            </a:r>
            <a:r>
              <a:rPr lang="en-US" spc="-20" dirty="0">
                <a:latin typeface="Calibri"/>
                <a:cs typeface="Calibri"/>
              </a:rPr>
              <a:t>control, </a:t>
            </a:r>
            <a:r>
              <a:rPr lang="en-US" spc="-890" dirty="0">
                <a:latin typeface="Calibri"/>
                <a:cs typeface="Calibri"/>
              </a:rPr>
              <a:t> </a:t>
            </a:r>
            <a:r>
              <a:rPr lang="en-US" spc="-15" dirty="0">
                <a:latin typeface="Calibri"/>
                <a:cs typeface="Calibri"/>
              </a:rPr>
              <a:t>criticize,</a:t>
            </a:r>
            <a:r>
              <a:rPr lang="en-US" spc="-35" dirty="0">
                <a:latin typeface="Calibri"/>
                <a:cs typeface="Calibri"/>
              </a:rPr>
              <a:t> </a:t>
            </a:r>
            <a:r>
              <a:rPr lang="en-US" spc="-10" dirty="0">
                <a:latin typeface="Calibri"/>
                <a:cs typeface="Calibri"/>
              </a:rPr>
              <a:t>judge</a:t>
            </a:r>
            <a:r>
              <a:rPr lang="en-US" spc="-5" dirty="0">
                <a:latin typeface="Calibri"/>
                <a:cs typeface="Calibri"/>
              </a:rPr>
              <a:t> </a:t>
            </a:r>
            <a:r>
              <a:rPr lang="en-US" dirty="0">
                <a:latin typeface="Calibri"/>
                <a:cs typeface="Calibri"/>
              </a:rPr>
              <a:t>or </a:t>
            </a:r>
            <a:r>
              <a:rPr lang="en-US" spc="-10" dirty="0">
                <a:latin typeface="Calibri"/>
                <a:cs typeface="Calibri"/>
              </a:rPr>
              <a:t>lecture</a:t>
            </a:r>
            <a:r>
              <a:rPr lang="en-US" spc="-20" dirty="0">
                <a:latin typeface="Calibri"/>
                <a:cs typeface="Calibri"/>
              </a:rPr>
              <a:t> to</a:t>
            </a:r>
            <a:r>
              <a:rPr lang="en-US" spc="-10" dirty="0">
                <a:latin typeface="Calibri"/>
                <a:cs typeface="Calibri"/>
              </a:rPr>
              <a:t> </a:t>
            </a:r>
            <a:r>
              <a:rPr lang="en-US" spc="-20" dirty="0">
                <a:latin typeface="Calibri"/>
                <a:cs typeface="Calibri"/>
              </a:rPr>
              <a:t>others.</a:t>
            </a:r>
            <a:endParaRPr lang="en-US" dirty="0">
              <a:latin typeface="Calibri"/>
              <a:cs typeface="Calibri"/>
            </a:endParaRPr>
          </a:p>
          <a:p>
            <a:pPr marL="12700" marR="826135" indent="0">
              <a:lnSpc>
                <a:spcPct val="100000"/>
              </a:lnSpc>
              <a:spcBef>
                <a:spcPts val="965"/>
              </a:spcBef>
              <a:buClr>
                <a:srgbClr val="2CA1BE"/>
              </a:buClr>
              <a:buSzPct val="80000"/>
              <a:buNone/>
              <a:tabLst>
                <a:tab pos="583565" algn="l"/>
                <a:tab pos="584200" algn="l"/>
              </a:tabLst>
            </a:pPr>
            <a:r>
              <a:rPr lang="en-US" spc="-30" dirty="0" smtClean="0">
                <a:latin typeface="Calibri"/>
                <a:cs typeface="Calibri"/>
              </a:rPr>
              <a:t>Avoid </a:t>
            </a:r>
            <a:r>
              <a:rPr lang="en-US" spc="-10" dirty="0">
                <a:latin typeface="Calibri"/>
                <a:cs typeface="Calibri"/>
              </a:rPr>
              <a:t>people </a:t>
            </a:r>
            <a:r>
              <a:rPr lang="en-US" spc="-5" dirty="0">
                <a:latin typeface="Calibri"/>
                <a:cs typeface="Calibri"/>
              </a:rPr>
              <a:t>who </a:t>
            </a:r>
            <a:r>
              <a:rPr lang="en-US" spc="-25" dirty="0">
                <a:latin typeface="Calibri"/>
                <a:cs typeface="Calibri"/>
              </a:rPr>
              <a:t>invalidate </a:t>
            </a:r>
            <a:r>
              <a:rPr lang="en-US" spc="-890" dirty="0">
                <a:latin typeface="Calibri"/>
                <a:cs typeface="Calibri"/>
              </a:rPr>
              <a:t> </a:t>
            </a:r>
            <a:r>
              <a:rPr lang="en-US" spc="-20" dirty="0">
                <a:latin typeface="Calibri"/>
                <a:cs typeface="Calibri"/>
              </a:rPr>
              <a:t>you.</a:t>
            </a:r>
            <a:endParaRPr lang="en-US" dirty="0">
              <a:latin typeface="Calibri"/>
              <a:cs typeface="Calibri"/>
            </a:endParaRPr>
          </a:p>
          <a:p>
            <a:pPr marL="0" indent="0">
              <a:buNone/>
            </a:pPr>
            <a:endParaRPr lang="en-US" dirty="0"/>
          </a:p>
        </p:txBody>
      </p:sp>
    </p:spTree>
    <p:extLst>
      <p:ext uri="{BB962C8B-B14F-4D97-AF65-F5344CB8AC3E}">
        <p14:creationId xmlns:p14="http://schemas.microsoft.com/office/powerpoint/2010/main" val="1864297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Mental Age</a:t>
            </a:r>
            <a:endParaRPr lang="en-US" dirty="0"/>
          </a:p>
        </p:txBody>
      </p:sp>
      <p:sp>
        <p:nvSpPr>
          <p:cNvPr id="3" name="Content Placeholder 2"/>
          <p:cNvSpPr>
            <a:spLocks noGrp="1"/>
          </p:cNvSpPr>
          <p:nvPr>
            <p:ph idx="1"/>
          </p:nvPr>
        </p:nvSpPr>
        <p:spPr>
          <a:xfrm>
            <a:off x="827484" y="2362200"/>
            <a:ext cx="7630716" cy="3581400"/>
          </a:xfrm>
        </p:spPr>
        <p:txBody>
          <a:bodyPr>
            <a:normAutofit/>
          </a:bodyPr>
          <a:lstStyle/>
          <a:p>
            <a:r>
              <a:rPr lang="en-US" dirty="0" err="1" smtClean="0"/>
              <a:t>Binet</a:t>
            </a:r>
            <a:r>
              <a:rPr lang="en-US" dirty="0" smtClean="0"/>
              <a:t> </a:t>
            </a:r>
            <a:r>
              <a:rPr lang="en-US" dirty="0"/>
              <a:t>and Simon used Mental age to  distinguish “bright” from “dull” </a:t>
            </a:r>
            <a:r>
              <a:rPr lang="en-US" dirty="0" smtClean="0"/>
              <a:t>children</a:t>
            </a:r>
          </a:p>
          <a:p>
            <a:r>
              <a:rPr lang="en-US" b="1" dirty="0"/>
              <a:t>Mental age</a:t>
            </a:r>
            <a:r>
              <a:rPr lang="en-US" dirty="0"/>
              <a:t> is a concept related to intelligence. It looks at how a specific individual (usually a child), at a specific </a:t>
            </a:r>
            <a:r>
              <a:rPr lang="en-US" b="1" dirty="0"/>
              <a:t>age</a:t>
            </a:r>
            <a:r>
              <a:rPr lang="en-US" dirty="0"/>
              <a:t>, performs intellectually, compared to average intellectual performance for that individual's actual chronological </a:t>
            </a:r>
            <a:r>
              <a:rPr lang="en-US" b="1" dirty="0"/>
              <a:t>age</a:t>
            </a:r>
            <a:r>
              <a:rPr lang="en-US" dirty="0"/>
              <a:t> (i.e. time elapsed since birth).</a:t>
            </a:r>
          </a:p>
        </p:txBody>
      </p:sp>
    </p:spTree>
    <p:extLst>
      <p:ext uri="{BB962C8B-B14F-4D97-AF65-F5344CB8AC3E}">
        <p14:creationId xmlns:p14="http://schemas.microsoft.com/office/powerpoint/2010/main" val="3846987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4043082"/>
          </a:xfrm>
        </p:spPr>
        <p:txBody>
          <a:bodyPr/>
          <a:lstStyle/>
          <a:p>
            <a:pPr algn="ctr"/>
            <a:r>
              <a:rPr lang="en-US" sz="5400" b="1" dirty="0" smtClean="0">
                <a:latin typeface="Arial Black" panose="020B0A04020102020204" pitchFamily="34" charset="0"/>
              </a:rPr>
              <a:t/>
            </a:r>
            <a:br>
              <a:rPr lang="en-US" sz="5400" b="1" dirty="0" smtClean="0">
                <a:latin typeface="Arial Black" panose="020B0A04020102020204" pitchFamily="34" charset="0"/>
              </a:rPr>
            </a:br>
            <a:r>
              <a:rPr lang="en-US" sz="5400" b="1" dirty="0">
                <a:latin typeface="Arial Black" panose="020B0A04020102020204" pitchFamily="34" charset="0"/>
              </a:rPr>
              <a:t/>
            </a:r>
            <a:br>
              <a:rPr lang="en-US" sz="5400" b="1" dirty="0">
                <a:latin typeface="Arial Black" panose="020B0A04020102020204" pitchFamily="34" charset="0"/>
              </a:rPr>
            </a:br>
            <a:r>
              <a:rPr lang="en-US" sz="5400" b="1" dirty="0">
                <a:latin typeface="Comic Sans MS" panose="030F0702030302020204" pitchFamily="66" charset="0"/>
              </a:rPr>
              <a:t>A</a:t>
            </a:r>
            <a:r>
              <a:rPr lang="en-US" sz="5400" b="1" dirty="0" smtClean="0">
                <a:latin typeface="Comic Sans MS" panose="030F0702030302020204" pitchFamily="66" charset="0"/>
              </a:rPr>
              <a:t>lways be thankful </a:t>
            </a:r>
            <a:br>
              <a:rPr lang="en-US" sz="5400" b="1" dirty="0" smtClean="0">
                <a:latin typeface="Comic Sans MS" panose="030F0702030302020204" pitchFamily="66" charset="0"/>
              </a:rPr>
            </a:br>
            <a:r>
              <a:rPr lang="en-US" sz="5400" b="1" dirty="0">
                <a:latin typeface="Comic Sans MS" panose="030F0702030302020204" pitchFamily="66" charset="0"/>
              </a:rPr>
              <a:t/>
            </a:r>
            <a:br>
              <a:rPr lang="en-US" sz="5400" b="1" dirty="0">
                <a:latin typeface="Comic Sans MS" panose="030F0702030302020204" pitchFamily="66" charset="0"/>
              </a:rPr>
            </a:br>
            <a:r>
              <a:rPr lang="en-US" sz="5400" b="1" dirty="0" smtClean="0">
                <a:latin typeface="Comic Sans MS" panose="030F0702030302020204" pitchFamily="66" charset="0"/>
              </a:rPr>
              <a:t>Thank </a:t>
            </a:r>
            <a:r>
              <a:rPr lang="en-US" sz="5400" b="1" dirty="0" smtClean="0">
                <a:latin typeface="Comic Sans MS" panose="030F0702030302020204" pitchFamily="66" charset="0"/>
              </a:rPr>
              <a:t>you </a:t>
            </a:r>
            <a:endParaRPr lang="en-US" sz="5400" b="1" dirty="0">
              <a:latin typeface="Comic Sans MS" panose="030F0702030302020204" pitchFamily="66" charset="0"/>
            </a:endParaRPr>
          </a:p>
        </p:txBody>
      </p:sp>
    </p:spTree>
    <p:extLst>
      <p:ext uri="{BB962C8B-B14F-4D97-AF65-F5344CB8AC3E}">
        <p14:creationId xmlns:p14="http://schemas.microsoft.com/office/powerpoint/2010/main" val="2331140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Chronological age</a:t>
            </a:r>
            <a:r>
              <a:rPr lang="en-US" dirty="0"/>
              <a:t> </a:t>
            </a:r>
          </a:p>
        </p:txBody>
      </p:sp>
      <p:sp>
        <p:nvSpPr>
          <p:cNvPr id="3" name="Content Placeholder 2"/>
          <p:cNvSpPr>
            <a:spLocks noGrp="1"/>
          </p:cNvSpPr>
          <p:nvPr>
            <p:ph idx="1"/>
          </p:nvPr>
        </p:nvSpPr>
        <p:spPr/>
        <p:txBody>
          <a:bodyPr/>
          <a:lstStyle/>
          <a:p>
            <a:r>
              <a:rPr lang="en-US" b="1" dirty="0"/>
              <a:t>Chronological age</a:t>
            </a:r>
            <a:r>
              <a:rPr lang="en-US" dirty="0"/>
              <a:t> is a measure of an individual's </a:t>
            </a:r>
            <a:r>
              <a:rPr lang="en-US" b="1" dirty="0"/>
              <a:t>age</a:t>
            </a:r>
            <a:r>
              <a:rPr lang="en-US" dirty="0"/>
              <a:t> based on the calendar date on which he or she was born</a:t>
            </a:r>
          </a:p>
        </p:txBody>
      </p:sp>
    </p:spTree>
    <p:extLst>
      <p:ext uri="{BB962C8B-B14F-4D97-AF65-F5344CB8AC3E}">
        <p14:creationId xmlns:p14="http://schemas.microsoft.com/office/powerpoint/2010/main" val="221863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IQ?</a:t>
            </a:r>
            <a:endParaRPr lang="en-US" dirty="0"/>
          </a:p>
        </p:txBody>
      </p:sp>
      <p:sp>
        <p:nvSpPr>
          <p:cNvPr id="3" name="Content Placeholder 2"/>
          <p:cNvSpPr>
            <a:spLocks noGrp="1"/>
          </p:cNvSpPr>
          <p:nvPr>
            <p:ph idx="1"/>
          </p:nvPr>
        </p:nvSpPr>
        <p:spPr/>
        <p:txBody>
          <a:bodyPr>
            <a:normAutofit/>
          </a:bodyPr>
          <a:lstStyle/>
          <a:p>
            <a:r>
              <a:rPr lang="en-US" dirty="0"/>
              <a:t>Lewis </a:t>
            </a:r>
            <a:r>
              <a:rPr lang="en-US" dirty="0" err="1"/>
              <a:t>Terman</a:t>
            </a:r>
            <a:r>
              <a:rPr lang="en-US" dirty="0"/>
              <a:t> revised Simon and </a:t>
            </a:r>
            <a:r>
              <a:rPr lang="en-US" dirty="0" err="1"/>
              <a:t>Binet’s</a:t>
            </a:r>
            <a:r>
              <a:rPr lang="en-US" dirty="0"/>
              <a:t>  test and published a version known as the </a:t>
            </a:r>
            <a:r>
              <a:rPr lang="en-US" b="1" dirty="0"/>
              <a:t>Stanford-</a:t>
            </a:r>
            <a:r>
              <a:rPr lang="en-US" b="1" dirty="0" err="1"/>
              <a:t>Binet</a:t>
            </a:r>
            <a:r>
              <a:rPr lang="en-US" b="1" dirty="0"/>
              <a:t> Test </a:t>
            </a:r>
            <a:r>
              <a:rPr lang="en-US" dirty="0"/>
              <a:t>in 1916</a:t>
            </a:r>
            <a:r>
              <a:rPr lang="en-US" dirty="0" smtClean="0"/>
              <a:t>.</a:t>
            </a:r>
          </a:p>
          <a:p>
            <a:endParaRPr lang="en-US" dirty="0"/>
          </a:p>
          <a:p>
            <a:r>
              <a:rPr lang="en-US" dirty="0"/>
              <a:t>Performance was described as an intelligence quotient (IQ) which was imply the ratio of mental age to chronological age multiplied by 100:</a:t>
            </a:r>
          </a:p>
          <a:p>
            <a:endParaRPr lang="en-US" dirty="0"/>
          </a:p>
        </p:txBody>
      </p:sp>
    </p:spTree>
    <p:extLst>
      <p:ext uri="{BB962C8B-B14F-4D97-AF65-F5344CB8AC3E}">
        <p14:creationId xmlns:p14="http://schemas.microsoft.com/office/powerpoint/2010/main" val="4214266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Emotional Intelligence</a:t>
            </a:r>
            <a:endParaRPr lang="en-US" dirty="0"/>
          </a:p>
        </p:txBody>
      </p:sp>
      <p:sp>
        <p:nvSpPr>
          <p:cNvPr id="3" name="Content Placeholder 2"/>
          <p:cNvSpPr>
            <a:spLocks noGrp="1"/>
          </p:cNvSpPr>
          <p:nvPr>
            <p:ph idx="1"/>
          </p:nvPr>
        </p:nvSpPr>
        <p:spPr/>
        <p:txBody>
          <a:bodyPr/>
          <a:lstStyle/>
          <a:p>
            <a:r>
              <a:rPr lang="en-US" b="1" dirty="0"/>
              <a:t>EQ</a:t>
            </a:r>
            <a:r>
              <a:rPr lang="en-US" dirty="0"/>
              <a:t> (Emotional Intelligence): </a:t>
            </a:r>
            <a:r>
              <a:rPr lang="en-US" altLang="en-US" dirty="0"/>
              <a:t>Some psychologists broaden the concept of intelligence even further beyond the intellectual realm to include emotions. (EQ</a:t>
            </a:r>
            <a:r>
              <a:rPr lang="en-US" altLang="en-US" dirty="0" smtClean="0"/>
              <a:t>)</a:t>
            </a:r>
          </a:p>
          <a:p>
            <a:r>
              <a:rPr lang="en-US" altLang="en-US" b="1" dirty="0"/>
              <a:t>Emotional intelligence is the set of skills that underlie the accurate assessment, evaluation, expression, and regulation of emotions. </a:t>
            </a:r>
          </a:p>
          <a:p>
            <a:endParaRPr lang="en-US" altLang="en-US" dirty="0"/>
          </a:p>
          <a:p>
            <a:endParaRPr lang="en-US" dirty="0"/>
          </a:p>
        </p:txBody>
      </p:sp>
    </p:spTree>
    <p:extLst>
      <p:ext uri="{BB962C8B-B14F-4D97-AF65-F5344CB8AC3E}">
        <p14:creationId xmlns:p14="http://schemas.microsoft.com/office/powerpoint/2010/main" val="2846299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0231-A57C-4D79-892C-E82A50161179}"/>
              </a:ext>
            </a:extLst>
          </p:cNvPr>
          <p:cNvSpPr>
            <a:spLocks noGrp="1"/>
          </p:cNvSpPr>
          <p:nvPr>
            <p:ph type="title"/>
          </p:nvPr>
        </p:nvSpPr>
        <p:spPr/>
        <p:txBody>
          <a:bodyPr/>
          <a:lstStyle/>
          <a:p>
            <a:r>
              <a:rPr lang="en-US" dirty="0"/>
              <a:t>What are emotions</a:t>
            </a:r>
          </a:p>
        </p:txBody>
      </p:sp>
      <p:sp>
        <p:nvSpPr>
          <p:cNvPr id="3" name="Content Placeholder 2">
            <a:extLst>
              <a:ext uri="{FF2B5EF4-FFF2-40B4-BE49-F238E27FC236}">
                <a16:creationId xmlns:a16="http://schemas.microsoft.com/office/drawing/2014/main" id="{220036C4-2D89-411F-8AE3-6AD2D21C558C}"/>
              </a:ext>
            </a:extLst>
          </p:cNvPr>
          <p:cNvSpPr>
            <a:spLocks noGrp="1"/>
          </p:cNvSpPr>
          <p:nvPr>
            <p:ph idx="1"/>
          </p:nvPr>
        </p:nvSpPr>
        <p:spPr>
          <a:xfrm>
            <a:off x="628650" y="2590799"/>
            <a:ext cx="7886700" cy="3306417"/>
          </a:xfrm>
        </p:spPr>
        <p:txBody>
          <a:bodyPr>
            <a:normAutofit/>
          </a:bodyPr>
          <a:lstStyle/>
          <a:p>
            <a:pPr marL="0" indent="0">
              <a:buNone/>
            </a:pPr>
            <a:r>
              <a:rPr lang="en-US" dirty="0"/>
              <a:t>An Emotion is a natural instinctive state of mind deriving from one’s circumstances, mood or relationship with others.</a:t>
            </a:r>
          </a:p>
          <a:p>
            <a:pPr marL="0" indent="0">
              <a:buNone/>
            </a:pPr>
            <a:endParaRPr lang="en-US" dirty="0"/>
          </a:p>
          <a:p>
            <a:pPr marL="0" indent="0">
              <a:buNone/>
            </a:pPr>
            <a:r>
              <a:rPr lang="en-US" dirty="0"/>
              <a:t>Two types of Emotions:</a:t>
            </a:r>
          </a:p>
          <a:p>
            <a:pPr marL="0" indent="0">
              <a:buNone/>
            </a:pPr>
            <a:endParaRPr lang="en-US" dirty="0"/>
          </a:p>
          <a:p>
            <a:r>
              <a:rPr lang="en-US" dirty="0"/>
              <a:t>Positive Emotions</a:t>
            </a:r>
          </a:p>
          <a:p>
            <a:r>
              <a:rPr lang="en-US" dirty="0"/>
              <a:t>Negative Emotions</a:t>
            </a:r>
          </a:p>
          <a:p>
            <a:pPr marL="0" indent="0">
              <a:buNone/>
            </a:pPr>
            <a:endParaRPr lang="en-US" dirty="0"/>
          </a:p>
        </p:txBody>
      </p:sp>
    </p:spTree>
    <p:extLst>
      <p:ext uri="{BB962C8B-B14F-4D97-AF65-F5344CB8AC3E}">
        <p14:creationId xmlns:p14="http://schemas.microsoft.com/office/powerpoint/2010/main" val="4102447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B913-9192-4501-A38D-44FD6D6C5256}"/>
              </a:ext>
            </a:extLst>
          </p:cNvPr>
          <p:cNvSpPr>
            <a:spLocks noGrp="1"/>
          </p:cNvSpPr>
          <p:nvPr>
            <p:ph type="title"/>
          </p:nvPr>
        </p:nvSpPr>
        <p:spPr/>
        <p:txBody>
          <a:bodyPr/>
          <a:lstStyle/>
          <a:p>
            <a:r>
              <a:rPr lang="en-US" dirty="0"/>
              <a:t>Positive Emotions:</a:t>
            </a:r>
          </a:p>
        </p:txBody>
      </p:sp>
      <p:sp>
        <p:nvSpPr>
          <p:cNvPr id="3" name="Content Placeholder 2">
            <a:extLst>
              <a:ext uri="{FF2B5EF4-FFF2-40B4-BE49-F238E27FC236}">
                <a16:creationId xmlns:a16="http://schemas.microsoft.com/office/drawing/2014/main" id="{64561715-DA6A-41A7-A4A2-7DBAE86F9D23}"/>
              </a:ext>
            </a:extLst>
          </p:cNvPr>
          <p:cNvSpPr>
            <a:spLocks noGrp="1"/>
          </p:cNvSpPr>
          <p:nvPr>
            <p:ph idx="1"/>
          </p:nvPr>
        </p:nvSpPr>
        <p:spPr/>
        <p:txBody>
          <a:bodyPr>
            <a:normAutofit/>
          </a:bodyPr>
          <a:lstStyle/>
          <a:p>
            <a:r>
              <a:rPr lang="en-US" dirty="0"/>
              <a:t>Love</a:t>
            </a:r>
          </a:p>
          <a:p>
            <a:r>
              <a:rPr lang="en-US" dirty="0"/>
              <a:t>Appreciation</a:t>
            </a:r>
          </a:p>
          <a:p>
            <a:r>
              <a:rPr lang="en-US" dirty="0"/>
              <a:t>Happiness</a:t>
            </a:r>
          </a:p>
          <a:p>
            <a:r>
              <a:rPr lang="en-US" dirty="0"/>
              <a:t>Hope</a:t>
            </a:r>
          </a:p>
          <a:p>
            <a:r>
              <a:rPr lang="en-US" dirty="0"/>
              <a:t>Confidence</a:t>
            </a:r>
          </a:p>
          <a:p>
            <a:r>
              <a:rPr lang="en-US" dirty="0"/>
              <a:t>Patient</a:t>
            </a:r>
          </a:p>
          <a:p>
            <a:r>
              <a:rPr lang="en-US" dirty="0"/>
              <a:t>Trust</a:t>
            </a:r>
          </a:p>
          <a:p>
            <a:r>
              <a:rPr lang="en-US" dirty="0"/>
              <a:t>Vulnerable</a:t>
            </a:r>
          </a:p>
          <a:p>
            <a:pPr marL="0" indent="0">
              <a:buNone/>
            </a:pPr>
            <a:endParaRPr lang="en-US" dirty="0"/>
          </a:p>
        </p:txBody>
      </p:sp>
    </p:spTree>
    <p:extLst>
      <p:ext uri="{BB962C8B-B14F-4D97-AF65-F5344CB8AC3E}">
        <p14:creationId xmlns:p14="http://schemas.microsoft.com/office/powerpoint/2010/main" val="2965545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1431</TotalTime>
  <Words>1028</Words>
  <Application>Microsoft Office PowerPoint</Application>
  <PresentationFormat>On-screen Show (4:3)</PresentationFormat>
  <Paragraphs>190</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Arial Black</vt:lpstr>
      <vt:lpstr>Calibri</vt:lpstr>
      <vt:lpstr>Century Gothic</vt:lpstr>
      <vt:lpstr>Comic Sans MS</vt:lpstr>
      <vt:lpstr>Times New Roman</vt:lpstr>
      <vt:lpstr>Wingdings</vt:lpstr>
      <vt:lpstr>Wingdings 3</vt:lpstr>
      <vt:lpstr>Ion</vt:lpstr>
      <vt:lpstr>Introduction to Psychology</vt:lpstr>
      <vt:lpstr>Introduction to Psychology</vt:lpstr>
      <vt:lpstr>Intelligence</vt:lpstr>
      <vt:lpstr>Mental Age</vt:lpstr>
      <vt:lpstr>Chronological age </vt:lpstr>
      <vt:lpstr>What is IQ?</vt:lpstr>
      <vt:lpstr>Emotional Intelligence</vt:lpstr>
      <vt:lpstr>What are emotions</vt:lpstr>
      <vt:lpstr>Positive Emotions:</vt:lpstr>
      <vt:lpstr>Negative Emotions:</vt:lpstr>
      <vt:lpstr>Experiencing Emotions</vt:lpstr>
      <vt:lpstr>Subjective feeling</vt:lpstr>
      <vt:lpstr>PowerPoint Presentation</vt:lpstr>
      <vt:lpstr>Physiological responses</vt:lpstr>
      <vt:lpstr>Expressive behavior</vt:lpstr>
      <vt:lpstr>Factors Influencing Emotions</vt:lpstr>
      <vt:lpstr>Emotional intelligence </vt:lpstr>
      <vt:lpstr>Aristotle says,</vt:lpstr>
      <vt:lpstr>1. Self Awareness </vt:lpstr>
      <vt:lpstr>2. Managing emotions </vt:lpstr>
      <vt:lpstr>3. Motivation </vt:lpstr>
      <vt:lpstr>4. Empathy</vt:lpstr>
      <vt:lpstr>5. Handling Relationships</vt:lpstr>
      <vt:lpstr>IQ vs EQ</vt:lpstr>
      <vt:lpstr>IQ vs EQ</vt:lpstr>
      <vt:lpstr>PowerPoint Presentation</vt:lpstr>
      <vt:lpstr>PowerPoint Presentation</vt:lpstr>
      <vt:lpstr>PowerPoint Presentation</vt:lpstr>
      <vt:lpstr>PowerPoint Presentation</vt:lpstr>
      <vt:lpstr>Components of Emotional quotient </vt:lpstr>
      <vt:lpstr>Emotional intelligence chart </vt:lpstr>
      <vt:lpstr>The structure of emotional competence </vt:lpstr>
      <vt:lpstr>Characteristics of emotionally intelligent people </vt:lpstr>
      <vt:lpstr>How to increase EQ</vt:lpstr>
      <vt:lpstr>EQ values </vt:lpstr>
      <vt:lpstr>PowerPoint Presentation</vt:lpstr>
      <vt:lpstr>How to develop a higher sense of emotional intelligence </vt:lpstr>
      <vt:lpstr>PowerPoint Presentation</vt:lpstr>
      <vt:lpstr>PowerPoint Presentation</vt:lpstr>
      <vt:lpstr>  Always be thankful   Thank you </vt:lpstr>
    </vt:vector>
  </TitlesOfParts>
  <Company>Fast-NU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PSYCHOLOGY</dc:title>
  <dc:creator>husnine</dc:creator>
  <cp:lastModifiedBy>Gulshair</cp:lastModifiedBy>
  <cp:revision>69</cp:revision>
  <dcterms:created xsi:type="dcterms:W3CDTF">2009-04-17T12:05:13Z</dcterms:created>
  <dcterms:modified xsi:type="dcterms:W3CDTF">2023-10-17T04:18:03Z</dcterms:modified>
</cp:coreProperties>
</file>