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42"/>
  </p:notesMasterIdLst>
  <p:sldIdLst>
    <p:sldId id="256" r:id="rId2"/>
    <p:sldId id="257" r:id="rId3"/>
    <p:sldId id="294" r:id="rId4"/>
    <p:sldId id="259" r:id="rId5"/>
    <p:sldId id="260" r:id="rId6"/>
    <p:sldId id="261" r:id="rId7"/>
    <p:sldId id="262" r:id="rId8"/>
    <p:sldId id="263" r:id="rId9"/>
    <p:sldId id="264" r:id="rId10"/>
    <p:sldId id="265" r:id="rId11"/>
    <p:sldId id="266" r:id="rId12"/>
    <p:sldId id="267" r:id="rId13"/>
    <p:sldId id="268" r:id="rId14"/>
    <p:sldId id="269" r:id="rId15"/>
    <p:sldId id="295" r:id="rId16"/>
    <p:sldId id="270" r:id="rId17"/>
    <p:sldId id="271" r:id="rId18"/>
    <p:sldId id="272" r:id="rId19"/>
    <p:sldId id="298" r:id="rId20"/>
    <p:sldId id="301" r:id="rId21"/>
    <p:sldId id="299" r:id="rId22"/>
    <p:sldId id="273" r:id="rId23"/>
    <p:sldId id="274" r:id="rId24"/>
    <p:sldId id="276" r:id="rId25"/>
    <p:sldId id="280" r:id="rId26"/>
    <p:sldId id="281" r:id="rId27"/>
    <p:sldId id="282" r:id="rId28"/>
    <p:sldId id="283" r:id="rId29"/>
    <p:sldId id="284" r:id="rId30"/>
    <p:sldId id="285" r:id="rId31"/>
    <p:sldId id="296" r:id="rId32"/>
    <p:sldId id="286" r:id="rId33"/>
    <p:sldId id="287" r:id="rId34"/>
    <p:sldId id="288" r:id="rId35"/>
    <p:sldId id="289" r:id="rId36"/>
    <p:sldId id="290" r:id="rId37"/>
    <p:sldId id="302" r:id="rId38"/>
    <p:sldId id="303" r:id="rId39"/>
    <p:sldId id="292" r:id="rId40"/>
    <p:sldId id="293" r:id="rId41"/>
  </p:sldIdLst>
  <p:sldSz cx="9144000" cy="6858000" type="screen4x3"/>
  <p:notesSz cx="9144000" cy="6858000"/>
  <p:embeddedFontLst>
    <p:embeddedFont>
      <p:font typeface="Wingdings 3" panose="05040102010807070707" pitchFamily="18" charset="2"/>
      <p:regular r:id="rId43"/>
    </p:embeddedFont>
    <p:embeddedFont>
      <p:font typeface="Century Gothic" panose="020B0502020202020204" pitchFamily="34" charset="0"/>
      <p:regular r:id="rId44"/>
      <p:bold r:id="rId45"/>
      <p:italic r:id="rId46"/>
      <p:boldItalic r:id="rId47"/>
    </p:embeddedFont>
    <p:embeddedFont>
      <p:font typeface="Constantia" panose="02030602050306030303" pitchFamily="18" charset="0"/>
      <p:regular r:id="rId48"/>
      <p:bold r:id="rId49"/>
      <p:italic r:id="rId50"/>
      <p:boldItalic r:id="rId51"/>
    </p:embeddedFont>
    <p:embeddedFont>
      <p:font typeface="Calibri" panose="020F0502020204030204" pitchFamily="34" charset="0"/>
      <p:regular r:id="rId52"/>
      <p:bold r:id="rId53"/>
      <p:italic r:id="rId54"/>
      <p:boldItalic r:id="rId55"/>
    </p:embeddedFont>
    <p:embeddedFont>
      <p:font typeface="Garamond" panose="02020404030301010803" pitchFamily="18" charset="0"/>
      <p:regular r:id="rId56"/>
      <p:bold r:id="rId57"/>
      <p:italic r:id="rId58"/>
      <p:boldItalic r:id="rId59"/>
    </p:embeddedFont>
    <p:embeddedFont>
      <p:font typeface="Verdana" panose="020B0604030504040204" pitchFamily="34" charset="0"/>
      <p:regular r:id="rId60"/>
      <p:bold r:id="rId61"/>
      <p:italic r:id="rId62"/>
      <p:boldItalic r:id="rId63"/>
    </p:embeddedFont>
    <p:embeddedFont>
      <p:font typeface="Comic Sans MS" panose="030F0702030302020204" pitchFamily="66"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i27wW4GdWKaBXzBxUUKpIUvOokC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320" y="22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notesMaster" Target="notesMasters/notesMaster1.xml"/><Relationship Id="rId47" Type="http://schemas.openxmlformats.org/officeDocument/2006/relationships/font" Target="fonts/font5.fntdata"/><Relationship Id="rId63" Type="http://schemas.openxmlformats.org/officeDocument/2006/relationships/font" Target="fonts/font21.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8.fntdata"/><Relationship Id="rId5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5" name="Google Shape;295;p25: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25:notes"/>
          <p:cNvSpPr txBox="1">
            <a:spLocks noGrp="1"/>
          </p:cNvSpPr>
          <p:nvPr>
            <p:ph type="sldNum" idx="12"/>
          </p:nvPr>
        </p:nvSpPr>
        <p:spPr>
          <a:xfrm>
            <a:off x="5180013" y="6513513"/>
            <a:ext cx="3962400" cy="3429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Verdana"/>
                <a:ea typeface="Verdana"/>
                <a:cs typeface="Verdana"/>
                <a:sym typeface="Verdana"/>
              </a:rPr>
              <a:t>25</a:t>
            </a:fld>
            <a:endParaRPr sz="1200">
              <a:solidFill>
                <a:schemeClr val="dk1"/>
              </a:solidFill>
              <a:latin typeface="Verdana"/>
              <a:ea typeface="Verdana"/>
              <a:cs typeface="Verdana"/>
              <a:sym typeface="Verdan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3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3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3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3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7379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0960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3330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243804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0960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368390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37214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76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009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6273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6728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3061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2789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3676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23870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087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5141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8452268"/>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1609725" y="1962150"/>
            <a:ext cx="5887974" cy="1334024"/>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262626"/>
              </a:buClr>
              <a:buSzPct val="100000"/>
              <a:buFont typeface="Garamond"/>
              <a:buNone/>
            </a:pPr>
            <a:r>
              <a:rPr lang="en-US" b="1"/>
              <a:t>Introduction to Psychology</a:t>
            </a:r>
            <a:endParaRPr b="1"/>
          </a:p>
        </p:txBody>
      </p:sp>
      <p:sp>
        <p:nvSpPr>
          <p:cNvPr id="156" name="Google Shape;156;p1"/>
          <p:cNvSpPr txBox="1">
            <a:spLocks noGrp="1"/>
          </p:cNvSpPr>
          <p:nvPr>
            <p:ph type="subTitle" idx="1"/>
          </p:nvPr>
        </p:nvSpPr>
        <p:spPr>
          <a:xfrm>
            <a:off x="1819275" y="3181350"/>
            <a:ext cx="5534025" cy="1619250"/>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spcBef>
                <a:spcPts val="0"/>
              </a:spcBef>
              <a:spcAft>
                <a:spcPts val="0"/>
              </a:spcAft>
              <a:buSzPct val="115000"/>
              <a:buNone/>
            </a:pPr>
            <a:endParaRPr sz="1500"/>
          </a:p>
          <a:p>
            <a:pPr marL="0" lvl="0" indent="0" algn="ctr" rtl="0">
              <a:spcBef>
                <a:spcPts val="822"/>
              </a:spcBef>
              <a:spcAft>
                <a:spcPts val="0"/>
              </a:spcAft>
              <a:buSzPct val="115000"/>
              <a:buNone/>
            </a:pPr>
            <a:r>
              <a:rPr lang="en-US" sz="1200"/>
              <a:t>Delivered by</a:t>
            </a:r>
            <a:endParaRPr/>
          </a:p>
          <a:p>
            <a:pPr marL="0" lvl="0" indent="0" algn="ctr" rtl="0">
              <a:spcBef>
                <a:spcPts val="970"/>
              </a:spcBef>
              <a:spcAft>
                <a:spcPts val="0"/>
              </a:spcAft>
              <a:buSzPct val="115000"/>
              <a:buNone/>
            </a:pPr>
            <a:r>
              <a:rPr lang="en-US" b="1">
                <a:latin typeface="Times New Roman"/>
                <a:ea typeface="Times New Roman"/>
                <a:cs typeface="Times New Roman"/>
                <a:sym typeface="Times New Roman"/>
              </a:rPr>
              <a:t>Amna Nisar </a:t>
            </a:r>
            <a:endParaRPr/>
          </a:p>
          <a:p>
            <a:pPr marL="0" lvl="0" indent="0" algn="ctr" rtl="0">
              <a:spcBef>
                <a:spcPts val="877"/>
              </a:spcBef>
              <a:spcAft>
                <a:spcPts val="0"/>
              </a:spcAft>
              <a:buSzPct val="115000"/>
              <a:buNone/>
            </a:pPr>
            <a:r>
              <a:rPr lang="en-US" sz="1500"/>
              <a:t>Clinical Psychologist </a:t>
            </a:r>
            <a:endParaRPr/>
          </a:p>
          <a:p>
            <a:pPr marL="0" lvl="0" indent="0" algn="ctr" rtl="0">
              <a:spcBef>
                <a:spcPts val="877"/>
              </a:spcBef>
              <a:spcAft>
                <a:spcPts val="0"/>
              </a:spcAft>
              <a:buSzPct val="115000"/>
              <a:buNone/>
            </a:pPr>
            <a:r>
              <a:rPr lang="en-US" sz="1500"/>
              <a:t>Speech and language pathologist </a:t>
            </a:r>
            <a:endParaRPr/>
          </a:p>
          <a:p>
            <a:pPr marL="0" lvl="0" indent="0" algn="ctr" rtl="0">
              <a:spcBef>
                <a:spcPts val="970"/>
              </a:spcBef>
              <a:spcAft>
                <a:spcPts val="0"/>
              </a:spcAft>
              <a:buSzPct val="115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a:t>Incentive</a:t>
            </a:r>
            <a:endParaRPr/>
          </a:p>
        </p:txBody>
      </p:sp>
      <p:sp>
        <p:nvSpPr>
          <p:cNvPr id="211" name="Google Shape;211;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584200" marR="5080" lvl="0" indent="-571500" algn="l" rtl="0">
              <a:lnSpc>
                <a:spcPct val="150000"/>
              </a:lnSpc>
              <a:spcBef>
                <a:spcPts val="0"/>
              </a:spcBef>
              <a:spcAft>
                <a:spcPts val="0"/>
              </a:spcAft>
              <a:buSzPts val="2760"/>
              <a:buChar char="-"/>
            </a:pPr>
            <a:r>
              <a:rPr lang="en-US" dirty="0">
                <a:latin typeface="Constantia"/>
                <a:ea typeface="Constantia"/>
                <a:cs typeface="Constantia"/>
                <a:sym typeface="Constantia"/>
              </a:rPr>
              <a:t>An external benefit or reward of  some kind derived from an activity.</a:t>
            </a:r>
            <a:endParaRPr dirty="0">
              <a:latin typeface="Constantia"/>
              <a:ea typeface="Constantia"/>
              <a:cs typeface="Constantia"/>
              <a:sym typeface="Constantia"/>
            </a:endParaRPr>
          </a:p>
          <a:p>
            <a:pPr marL="584200" marR="235584" lvl="0" indent="-571500" algn="l" rtl="0">
              <a:lnSpc>
                <a:spcPct val="150000"/>
              </a:lnSpc>
              <a:spcBef>
                <a:spcPts val="605"/>
              </a:spcBef>
              <a:spcAft>
                <a:spcPts val="0"/>
              </a:spcAft>
              <a:buSzPts val="2760"/>
              <a:buChar char="-"/>
            </a:pPr>
            <a:r>
              <a:rPr lang="en-US" dirty="0">
                <a:latin typeface="Constantia"/>
                <a:ea typeface="Constantia"/>
                <a:cs typeface="Constantia"/>
                <a:sym typeface="Constantia"/>
              </a:rPr>
              <a:t>May come in the form of social  approval as praise, good grades,  honors, scholarships, medals, and  the like.</a:t>
            </a:r>
            <a:endParaRPr dirty="0">
              <a:latin typeface="Constantia"/>
              <a:ea typeface="Constantia"/>
              <a:cs typeface="Constantia"/>
              <a:sym typeface="Constantia"/>
            </a:endParaRPr>
          </a:p>
          <a:p>
            <a:pPr marL="285750" lvl="0" indent="-110490" algn="l" rtl="0">
              <a:spcBef>
                <a:spcPts val="1080"/>
              </a:spcBef>
              <a:spcAft>
                <a:spcPts val="0"/>
              </a:spcAft>
              <a:buSzPts val="276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a:t>Types of Motivation </a:t>
            </a:r>
            <a:endParaRPr/>
          </a:p>
        </p:txBody>
      </p:sp>
      <p:sp>
        <p:nvSpPr>
          <p:cNvPr id="217" name="Google Shape;217;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t>Intrinsic Motivation</a:t>
            </a:r>
            <a:endParaRPr/>
          </a:p>
          <a:p>
            <a:pPr marL="285750" lvl="0" indent="-285750" algn="l" rtl="0">
              <a:spcBef>
                <a:spcPts val="1080"/>
              </a:spcBef>
              <a:spcAft>
                <a:spcPts val="0"/>
              </a:spcAft>
              <a:buSzPts val="2760"/>
              <a:buChar char="•"/>
            </a:pPr>
            <a:r>
              <a:rPr lang="en-US"/>
              <a:t>Extrinsic Motivation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12700" lvl="0" indent="0" algn="ctr" rtl="0">
              <a:lnSpc>
                <a:spcPct val="100000"/>
              </a:lnSpc>
              <a:spcBef>
                <a:spcPts val="0"/>
              </a:spcBef>
              <a:spcAft>
                <a:spcPts val="0"/>
              </a:spcAft>
              <a:buClr>
                <a:schemeClr val="dk1"/>
              </a:buClr>
              <a:buSzPts val="4000"/>
              <a:buFont typeface="Comic Sans MS"/>
              <a:buNone/>
            </a:pPr>
            <a:r>
              <a:rPr lang="en-US">
                <a:solidFill>
                  <a:schemeClr val="dk1"/>
                </a:solidFill>
                <a:latin typeface="Comic Sans MS"/>
                <a:ea typeface="Comic Sans MS"/>
                <a:cs typeface="Comic Sans MS"/>
                <a:sym typeface="Comic Sans MS"/>
              </a:rPr>
              <a:t>Intrinsic Motivation</a:t>
            </a:r>
            <a:endParaRPr>
              <a:solidFill>
                <a:schemeClr val="dk1"/>
              </a:solidFill>
              <a:latin typeface="Comic Sans MS"/>
              <a:ea typeface="Comic Sans MS"/>
              <a:cs typeface="Comic Sans MS"/>
              <a:sym typeface="Comic Sans MS"/>
            </a:endParaRPr>
          </a:p>
        </p:txBody>
      </p:sp>
      <p:pic>
        <p:nvPicPr>
          <p:cNvPr id="2050" name="Picture 2" descr="https://media.istockphoto.com/id/1427112053/photo/silhouette-of-man-jumping-and-change-i-cant-do-it-to-i-can-do-it-text-on-mountain-sky-and-sun.jpg?s=612x612&amp;w=0&amp;k=20&amp;c=IJrPd8se0p5rVMJMKYgP4LMayN9abIJ42kAS2O6G-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541" y="2613810"/>
            <a:ext cx="4597557" cy="289225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223" name="Google Shape;223;p12"/>
          <p:cNvSpPr txBox="1">
            <a:spLocks noGrp="1"/>
          </p:cNvSpPr>
          <p:nvPr>
            <p:ph idx="1"/>
          </p:nvPr>
        </p:nvSpPr>
        <p:spPr>
          <a:xfrm>
            <a:off x="847365" y="2143432"/>
            <a:ext cx="2947888" cy="4183632"/>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ts val="2760"/>
              <a:buNone/>
            </a:pPr>
            <a:r>
              <a:rPr lang="en-US" dirty="0" smtClean="0">
                <a:latin typeface="Comic Sans MS"/>
                <a:ea typeface="Comic Sans MS"/>
                <a:cs typeface="Comic Sans MS"/>
                <a:sym typeface="Comic Sans MS"/>
              </a:rPr>
              <a:t>An </a:t>
            </a:r>
            <a:r>
              <a:rPr lang="en-US" dirty="0">
                <a:latin typeface="Comic Sans MS"/>
                <a:ea typeface="Comic Sans MS"/>
                <a:cs typeface="Comic Sans MS"/>
                <a:sym typeface="Comic Sans MS"/>
              </a:rPr>
              <a:t>internal stimulus that arouses one to action. It is based on  motive, which is always intrinsic. A  motive arouses one to do something.</a:t>
            </a:r>
            <a:endParaRPr dirty="0">
              <a:latin typeface="Comic Sans MS"/>
              <a:ea typeface="Comic Sans MS"/>
              <a:cs typeface="Comic Sans MS"/>
              <a:sym typeface="Comic Sans MS"/>
            </a:endParaRPr>
          </a:p>
          <a:p>
            <a:pPr marL="12700" marR="5080" lvl="0" indent="0" algn="l" rtl="0">
              <a:lnSpc>
                <a:spcPct val="100000"/>
              </a:lnSpc>
              <a:spcBef>
                <a:spcPts val="1465"/>
              </a:spcBef>
              <a:spcAft>
                <a:spcPts val="0"/>
              </a:spcAft>
              <a:buSzPts val="2760"/>
              <a:buNone/>
            </a:pPr>
            <a:r>
              <a:rPr lang="en-US" dirty="0">
                <a:latin typeface="Comic Sans MS"/>
                <a:ea typeface="Comic Sans MS"/>
                <a:cs typeface="Comic Sans MS"/>
                <a:sym typeface="Comic Sans MS"/>
              </a:rPr>
              <a:t>Ex. If a learner wants to solve a  mathematical problem however  difficult it is, he can solve it  correctly. He feels elated and with  self-fulfillment.</a:t>
            </a:r>
            <a:endParaRPr dirty="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12700" lvl="0" indent="0" algn="ctr" rtl="0">
              <a:lnSpc>
                <a:spcPct val="100000"/>
              </a:lnSpc>
              <a:spcBef>
                <a:spcPts val="0"/>
              </a:spcBef>
              <a:spcAft>
                <a:spcPts val="0"/>
              </a:spcAft>
              <a:buClr>
                <a:schemeClr val="dk1"/>
              </a:buClr>
              <a:buSzPts val="4000"/>
              <a:buFont typeface="Comic Sans MS"/>
              <a:buNone/>
            </a:pPr>
            <a:r>
              <a:rPr lang="en-US">
                <a:solidFill>
                  <a:schemeClr val="dk1"/>
                </a:solidFill>
                <a:latin typeface="Comic Sans MS"/>
                <a:ea typeface="Comic Sans MS"/>
                <a:cs typeface="Comic Sans MS"/>
                <a:sym typeface="Comic Sans MS"/>
              </a:rPr>
              <a:t>Extrinsic Motivation</a:t>
            </a:r>
            <a:endParaRPr/>
          </a:p>
        </p:txBody>
      </p:sp>
      <p:sp>
        <p:nvSpPr>
          <p:cNvPr id="229" name="Google Shape;229;p1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1560"/>
              </a:spcBef>
              <a:spcAft>
                <a:spcPts val="0"/>
              </a:spcAft>
              <a:buSzPct val="115000"/>
              <a:buNone/>
            </a:pPr>
            <a:r>
              <a:rPr lang="en-US" dirty="0" smtClean="0">
                <a:latin typeface="Comic Sans MS"/>
                <a:ea typeface="Comic Sans MS"/>
                <a:cs typeface="Comic Sans MS"/>
                <a:sym typeface="Comic Sans MS"/>
              </a:rPr>
              <a:t>An </a:t>
            </a:r>
            <a:r>
              <a:rPr lang="en-US" dirty="0">
                <a:latin typeface="Comic Sans MS"/>
                <a:ea typeface="Comic Sans MS"/>
                <a:cs typeface="Comic Sans MS"/>
                <a:sym typeface="Comic Sans MS"/>
              </a:rPr>
              <a:t>external stimulus to  action. This type of motivation is based on incentive. This type of  motivation comes from the outside of  the individual, that is, from the  external environment.</a:t>
            </a:r>
            <a:endParaRPr dirty="0"/>
          </a:p>
          <a:p>
            <a:pPr marL="12700" marR="510540" lvl="0" indent="0" algn="l" rtl="0">
              <a:lnSpc>
                <a:spcPct val="150000"/>
              </a:lnSpc>
              <a:spcBef>
                <a:spcPts val="1470"/>
              </a:spcBef>
              <a:spcAft>
                <a:spcPts val="0"/>
              </a:spcAft>
              <a:buSzPct val="115000"/>
              <a:buNone/>
            </a:pPr>
            <a:r>
              <a:rPr lang="en-US" dirty="0">
                <a:latin typeface="Comic Sans MS"/>
                <a:ea typeface="Comic Sans MS"/>
                <a:cs typeface="Comic Sans MS"/>
                <a:sym typeface="Comic Sans MS"/>
              </a:rPr>
              <a:t>It comes from the form of  praise, social approval, high grades,  medals and the </a:t>
            </a:r>
            <a:r>
              <a:rPr lang="en-US" dirty="0" smtClean="0">
                <a:latin typeface="Comic Sans MS"/>
                <a:ea typeface="Comic Sans MS"/>
                <a:cs typeface="Comic Sans MS"/>
                <a:sym typeface="Comic Sans MS"/>
              </a:rPr>
              <a:t>likes</a:t>
            </a:r>
            <a:r>
              <a:rPr lang="en-US" dirty="0">
                <a:latin typeface="Comic Sans MS"/>
                <a:ea typeface="Comic Sans MS"/>
                <a:cs typeface="Comic Sans MS"/>
                <a:sym typeface="Comic Sans MS"/>
              </a:rPr>
              <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14"/>
          <p:cNvSpPr/>
          <p:nvPr/>
        </p:nvSpPr>
        <p:spPr>
          <a:xfrm>
            <a:off x="0" y="0"/>
            <a:ext cx="9144000" cy="6858000"/>
          </a:xfrm>
          <a:custGeom>
            <a:avLst/>
            <a:gdLst/>
            <a:ahLst/>
            <a:cxnLst/>
            <a:rect l="l" t="t" r="r" b="b"/>
            <a:pathLst>
              <a:path w="9144000" h="6858000" extrusionOk="0">
                <a:moveTo>
                  <a:pt x="9144000" y="0"/>
                </a:moveTo>
                <a:lnTo>
                  <a:pt x="0" y="0"/>
                </a:lnTo>
                <a:lnTo>
                  <a:pt x="0" y="6858000"/>
                </a:lnTo>
                <a:lnTo>
                  <a:pt x="9144000" y="6858000"/>
                </a:lnTo>
                <a:lnTo>
                  <a:pt x="9144000" y="0"/>
                </a:lnTo>
                <a:close/>
              </a:path>
            </a:pathLst>
          </a:custGeom>
          <a:solidFill>
            <a:srgbClr val="04607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grpSp>
        <p:nvGrpSpPr>
          <p:cNvPr id="235" name="Google Shape;235;p14"/>
          <p:cNvGrpSpPr/>
          <p:nvPr/>
        </p:nvGrpSpPr>
        <p:grpSpPr>
          <a:xfrm>
            <a:off x="-828" y="0"/>
            <a:ext cx="9145590" cy="6857999"/>
            <a:chOff x="-828" y="0"/>
            <a:chExt cx="9145590" cy="6857999"/>
          </a:xfrm>
        </p:grpSpPr>
        <p:pic>
          <p:nvPicPr>
            <p:cNvPr id="236" name="Google Shape;236;p14"/>
            <p:cNvPicPr preferRelativeResize="0"/>
            <p:nvPr/>
          </p:nvPicPr>
          <p:blipFill rotWithShape="1">
            <a:blip r:embed="rId3">
              <a:alphaModFix/>
            </a:blip>
            <a:srcRect/>
            <a:stretch/>
          </p:blipFill>
          <p:spPr>
            <a:xfrm>
              <a:off x="0" y="0"/>
              <a:ext cx="9143999" cy="1028923"/>
            </a:xfrm>
            <a:prstGeom prst="rect">
              <a:avLst/>
            </a:prstGeom>
            <a:noFill/>
            <a:ln>
              <a:noFill/>
            </a:ln>
          </p:spPr>
        </p:pic>
        <p:pic>
          <p:nvPicPr>
            <p:cNvPr id="237" name="Google Shape;237;p14"/>
            <p:cNvPicPr preferRelativeResize="0"/>
            <p:nvPr/>
          </p:nvPicPr>
          <p:blipFill rotWithShape="1">
            <a:blip r:embed="rId4">
              <a:alphaModFix/>
            </a:blip>
            <a:srcRect/>
            <a:stretch/>
          </p:blipFill>
          <p:spPr>
            <a:xfrm>
              <a:off x="-828" y="0"/>
              <a:ext cx="9145590" cy="6857999"/>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2921" y="1613037"/>
            <a:ext cx="6620967" cy="1915647"/>
          </a:xfrm>
        </p:spPr>
        <p:txBody>
          <a:bodyPr/>
          <a:lstStyle/>
          <a:p>
            <a:pPr algn="ctr"/>
            <a:r>
              <a:rPr lang="en-US" sz="4400" b="1" dirty="0" smtClean="0"/>
              <a:t>Maslow’s hierarchy of need </a:t>
            </a:r>
            <a:endParaRPr lang="en-US" sz="4400" b="1" dirty="0"/>
          </a:p>
        </p:txBody>
      </p:sp>
      <p:sp>
        <p:nvSpPr>
          <p:cNvPr id="3" name="Text Placeholder 2"/>
          <p:cNvSpPr>
            <a:spLocks noGrp="1"/>
          </p:cNvSpPr>
          <p:nvPr>
            <p:ph type="body" idx="1"/>
          </p:nvPr>
        </p:nvSpPr>
        <p:spPr>
          <a:xfrm>
            <a:off x="1328558" y="3990801"/>
            <a:ext cx="6620968" cy="860400"/>
          </a:xfrm>
        </p:spPr>
        <p:txBody>
          <a:bodyPr/>
          <a:lstStyle/>
          <a:p>
            <a:pPr algn="ctr"/>
            <a:r>
              <a:rPr lang="en-US" dirty="0" smtClean="0"/>
              <a:t>(Humanistic Approach)</a:t>
            </a:r>
            <a:endParaRPr lang="en-US" dirty="0"/>
          </a:p>
        </p:txBody>
      </p:sp>
    </p:spTree>
    <p:extLst>
      <p:ext uri="{BB962C8B-B14F-4D97-AF65-F5344CB8AC3E}">
        <p14:creationId xmlns:p14="http://schemas.microsoft.com/office/powerpoint/2010/main" val="4271528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15"/>
          <p:cNvPicPr preferRelativeResize="0"/>
          <p:nvPr/>
        </p:nvPicPr>
        <p:blipFill rotWithShape="1">
          <a:blip r:embed="rId3">
            <a:alphaModFix/>
          </a:blip>
          <a:srcRect/>
          <a:stretch/>
        </p:blipFill>
        <p:spPr>
          <a:xfrm>
            <a:off x="152400" y="609600"/>
            <a:ext cx="8340436" cy="55416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6"/>
          <p:cNvSpPr txBox="1">
            <a:spLocks noGrp="1"/>
          </p:cNvSpPr>
          <p:nvPr>
            <p:ph idx="1"/>
          </p:nvPr>
        </p:nvSpPr>
        <p:spPr>
          <a:xfrm>
            <a:off x="609600" y="707923"/>
            <a:ext cx="8001000" cy="5417574"/>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2300"/>
              <a:buNone/>
            </a:pPr>
            <a:r>
              <a:rPr lang="en-US" sz="2000" b="1" dirty="0"/>
              <a:t>Physiological</a:t>
            </a:r>
            <a:endParaRPr dirty="0"/>
          </a:p>
          <a:p>
            <a:pPr marL="285750" lvl="0" indent="-285750" algn="l" rtl="0">
              <a:lnSpc>
                <a:spcPct val="115000"/>
              </a:lnSpc>
              <a:spcBef>
                <a:spcPts val="1000"/>
              </a:spcBef>
              <a:spcAft>
                <a:spcPts val="0"/>
              </a:spcAft>
              <a:buSzPts val="2300"/>
              <a:buChar char="•"/>
            </a:pPr>
            <a:r>
              <a:rPr lang="en-US" sz="2000" dirty="0"/>
              <a:t>These refer to basic physical needs, such as drinking when thirsty or eating when hungry. According to Maslow, some of these needs involve our efforts to meet the body’s need for homeostasis; that is, maintaining consistent levels in different bodily systems. For example, food. </a:t>
            </a:r>
            <a:endParaRPr dirty="0"/>
          </a:p>
          <a:p>
            <a:pPr marL="0" lvl="0" indent="0" algn="l" rtl="0">
              <a:lnSpc>
                <a:spcPct val="115000"/>
              </a:lnSpc>
              <a:spcBef>
                <a:spcPts val="1000"/>
              </a:spcBef>
              <a:spcAft>
                <a:spcPts val="0"/>
              </a:spcAft>
              <a:buSzPts val="2300"/>
              <a:buNone/>
            </a:pPr>
            <a:endParaRPr lang="en-US" sz="2000" b="1" dirty="0" smtClean="0"/>
          </a:p>
          <a:p>
            <a:pPr marL="0" lvl="0" indent="0" algn="l" rtl="0">
              <a:lnSpc>
                <a:spcPct val="115000"/>
              </a:lnSpc>
              <a:spcBef>
                <a:spcPts val="1000"/>
              </a:spcBef>
              <a:spcAft>
                <a:spcPts val="0"/>
              </a:spcAft>
              <a:buSzPts val="2300"/>
              <a:buNone/>
            </a:pPr>
            <a:r>
              <a:rPr lang="en-US" sz="2000" b="1" dirty="0" smtClean="0"/>
              <a:t>Safety</a:t>
            </a:r>
            <a:endParaRPr dirty="0"/>
          </a:p>
          <a:p>
            <a:pPr marL="285750" lvl="0" indent="-285750" algn="l" rtl="0">
              <a:lnSpc>
                <a:spcPct val="115000"/>
              </a:lnSpc>
              <a:spcBef>
                <a:spcPts val="1000"/>
              </a:spcBef>
              <a:spcAft>
                <a:spcPts val="0"/>
              </a:spcAft>
              <a:buSzPts val="2300"/>
              <a:buChar char="•"/>
            </a:pPr>
            <a:r>
              <a:rPr lang="en-US" sz="2000" dirty="0"/>
              <a:t>Once people’s physiological requirements are met, the next need that arises is a safe environment. Our safety needs are apparent even early in childhood, as children have a need for safe and predictable environments and typically react with fear or anxiety when these needs are not met. For example, shelter.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7"/>
          <p:cNvSpPr txBox="1">
            <a:spLocks noGrp="1"/>
          </p:cNvSpPr>
          <p:nvPr>
            <p:ph idx="1"/>
          </p:nvPr>
        </p:nvSpPr>
        <p:spPr>
          <a:xfrm>
            <a:off x="1049045" y="634181"/>
            <a:ext cx="7278877" cy="559947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15000"/>
              </a:lnSpc>
              <a:spcBef>
                <a:spcPts val="0"/>
              </a:spcBef>
              <a:spcAft>
                <a:spcPts val="0"/>
              </a:spcAft>
              <a:buSzPct val="115000"/>
              <a:buNone/>
            </a:pPr>
            <a:r>
              <a:rPr lang="en-US" b="1" dirty="0"/>
              <a:t>Love and Belonging</a:t>
            </a:r>
            <a:endParaRPr dirty="0"/>
          </a:p>
          <a:p>
            <a:pPr marL="285750" lvl="0" indent="-285750" algn="l" rtl="0">
              <a:lnSpc>
                <a:spcPct val="115000"/>
              </a:lnSpc>
              <a:spcBef>
                <a:spcPts val="936"/>
              </a:spcBef>
              <a:spcAft>
                <a:spcPts val="0"/>
              </a:spcAft>
              <a:buSzPct val="115000"/>
              <a:buChar char="•"/>
            </a:pPr>
            <a:r>
              <a:rPr lang="en-US" dirty="0"/>
              <a:t>According to Maslow, the next need in the hierarchy involves feeling loved and accepted. This need includes both romantic relationships as well as ties to friends and family members. It also includes our need to feel that we belong to a social group. For example, relationships. </a:t>
            </a:r>
            <a:endParaRPr dirty="0"/>
          </a:p>
          <a:p>
            <a:pPr marL="0" lvl="0" indent="0" algn="l" rtl="0">
              <a:lnSpc>
                <a:spcPct val="115000"/>
              </a:lnSpc>
              <a:spcBef>
                <a:spcPts val="936"/>
              </a:spcBef>
              <a:spcAft>
                <a:spcPts val="0"/>
              </a:spcAft>
              <a:buSzPct val="115000"/>
              <a:buNone/>
            </a:pPr>
            <a:r>
              <a:rPr lang="en-US" b="1" dirty="0"/>
              <a:t>Esteem</a:t>
            </a:r>
            <a:endParaRPr dirty="0"/>
          </a:p>
          <a:p>
            <a:pPr marL="285750" lvl="0" indent="-285750" algn="l" rtl="0">
              <a:lnSpc>
                <a:spcPct val="115000"/>
              </a:lnSpc>
              <a:spcBef>
                <a:spcPts val="936"/>
              </a:spcBef>
              <a:spcAft>
                <a:spcPts val="0"/>
              </a:spcAft>
              <a:buSzPct val="115000"/>
              <a:buChar char="•"/>
            </a:pPr>
            <a:r>
              <a:rPr lang="en-US" dirty="0"/>
              <a:t>Our esteem needs involve the desire to feel good about ourselves. According to Maslow, esteem needs include two components. The first involves feeling self-confidence and feeling good about oneself. When people’s esteem needs are met, they feel confident and see their contributions and achievements as valuable and important. </a:t>
            </a:r>
            <a:endParaRPr dirty="0"/>
          </a:p>
          <a:p>
            <a:pPr marL="0" lvl="0" indent="0" algn="l" rtl="0">
              <a:lnSpc>
                <a:spcPct val="115000"/>
              </a:lnSpc>
              <a:spcBef>
                <a:spcPts val="936"/>
              </a:spcBef>
              <a:spcAft>
                <a:spcPts val="0"/>
              </a:spcAft>
              <a:buSzPct val="115000"/>
              <a:buNone/>
            </a:pPr>
            <a:r>
              <a:rPr lang="en-US" b="1" dirty="0"/>
              <a:t>Self-Actualization</a:t>
            </a:r>
            <a:endParaRPr dirty="0"/>
          </a:p>
          <a:p>
            <a:pPr marL="285750" lvl="0" indent="-285750" algn="l" rtl="0">
              <a:lnSpc>
                <a:spcPct val="115000"/>
              </a:lnSpc>
              <a:spcBef>
                <a:spcPts val="936"/>
              </a:spcBef>
              <a:spcAft>
                <a:spcPts val="0"/>
              </a:spcAft>
              <a:buSzPct val="115000"/>
              <a:buChar char="•"/>
            </a:pPr>
            <a:r>
              <a:rPr lang="en-US" dirty="0"/>
              <a:t>Self-actualization refers to feeling fulfilled, or feeling that we are living up to our potential. One unique feature of self-actualization is that it looks different for everyone. For one person, self-actualization might involve helping others. </a:t>
            </a:r>
            <a:endParaRPr dirty="0"/>
          </a:p>
          <a:p>
            <a:pPr marL="285750" lvl="0" indent="-163068" algn="l" rtl="0">
              <a:spcBef>
                <a:spcPts val="936"/>
              </a:spcBef>
              <a:spcAft>
                <a:spcPts val="0"/>
              </a:spcAft>
              <a:buSzPct val="115000"/>
              <a:buNone/>
            </a:pPr>
            <a:endParaRPr dirty="0"/>
          </a:p>
          <a:p>
            <a:pPr marL="285750" lvl="0" indent="-163068" algn="l" rtl="0">
              <a:spcBef>
                <a:spcPts val="936"/>
              </a:spcBef>
              <a:spcAft>
                <a:spcPts val="0"/>
              </a:spcAft>
              <a:buSzPct val="1150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945" y="1474839"/>
            <a:ext cx="7726951" cy="3736259"/>
          </a:xfrm>
        </p:spPr>
        <p:txBody>
          <a:bodyPr/>
          <a:lstStyle/>
          <a:p>
            <a:pPr algn="ctr"/>
            <a:r>
              <a:rPr lang="en-US" sz="5400" b="1" dirty="0" smtClean="0"/>
              <a:t>Herzberg Two factor Theory</a:t>
            </a:r>
            <a:br>
              <a:rPr lang="en-US" sz="5400" b="1" dirty="0" smtClean="0"/>
            </a:br>
            <a:r>
              <a:rPr lang="en-US" sz="5400" b="1" dirty="0" smtClean="0"/>
              <a:t/>
            </a:r>
            <a:br>
              <a:rPr lang="en-US" sz="5400" b="1" dirty="0" smtClean="0"/>
            </a:br>
            <a:r>
              <a:rPr lang="en-US" sz="2800" dirty="0" smtClean="0"/>
              <a:t>by</a:t>
            </a:r>
            <a:r>
              <a:rPr lang="en-US" sz="5400" dirty="0" smtClean="0"/>
              <a:t/>
            </a:r>
            <a:br>
              <a:rPr lang="en-US" sz="5400" dirty="0" smtClean="0"/>
            </a:br>
            <a:r>
              <a:rPr lang="en-US" sz="5400" dirty="0" smtClean="0"/>
              <a:t> </a:t>
            </a:r>
            <a:r>
              <a:rPr lang="en-US" sz="3200" dirty="0"/>
              <a:t>Frederick </a:t>
            </a:r>
            <a:r>
              <a:rPr lang="en-US" sz="3200" dirty="0" smtClean="0"/>
              <a:t>Herzberg </a:t>
            </a:r>
            <a:r>
              <a:rPr lang="en-US" sz="3200" dirty="0"/>
              <a:t>1950s</a:t>
            </a:r>
            <a:endParaRPr lang="en-US" sz="3200" b="1" dirty="0"/>
          </a:p>
        </p:txBody>
      </p:sp>
    </p:spTree>
    <p:extLst>
      <p:ext uri="{BB962C8B-B14F-4D97-AF65-F5344CB8AC3E}">
        <p14:creationId xmlns:p14="http://schemas.microsoft.com/office/powerpoint/2010/main" val="40282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
          <p:cNvSpPr txBox="1">
            <a:spLocks noGrp="1"/>
          </p:cNvSpPr>
          <p:nvPr>
            <p:ph type="ctrTitle"/>
          </p:nvPr>
        </p:nvSpPr>
        <p:spPr>
          <a:xfrm>
            <a:off x="1377719" y="2290916"/>
            <a:ext cx="6620968" cy="93296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3600"/>
              <a:buFont typeface="Garamond"/>
              <a:buNone/>
            </a:pPr>
            <a:r>
              <a:rPr lang="en-US" sz="3600" b="1" dirty="0"/>
              <a:t>Introduction to Psychology</a:t>
            </a:r>
            <a:endParaRPr sz="3600" dirty="0"/>
          </a:p>
        </p:txBody>
      </p:sp>
      <p:sp>
        <p:nvSpPr>
          <p:cNvPr id="162" name="Google Shape;162;p2"/>
          <p:cNvSpPr txBox="1">
            <a:spLocks noGrp="1"/>
          </p:cNvSpPr>
          <p:nvPr>
            <p:ph type="subTitle" idx="1"/>
          </p:nvPr>
        </p:nvSpPr>
        <p:spPr>
          <a:xfrm>
            <a:off x="1505539" y="3853148"/>
            <a:ext cx="6620968" cy="86142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300"/>
              <a:buNone/>
            </a:pPr>
            <a:r>
              <a:rPr lang="en-US" dirty="0" smtClean="0"/>
              <a:t>Chapter</a:t>
            </a:r>
            <a:r>
              <a:rPr lang="en-US" dirty="0" smtClean="0"/>
              <a:t> </a:t>
            </a:r>
            <a:r>
              <a:rPr lang="en-US" dirty="0"/>
              <a:t>3</a:t>
            </a:r>
            <a:endParaRPr dirty="0"/>
          </a:p>
          <a:p>
            <a:pPr marL="0" lvl="0" indent="0" algn="ctr" rtl="0">
              <a:spcBef>
                <a:spcPts val="1000"/>
              </a:spcBef>
              <a:spcAft>
                <a:spcPts val="0"/>
              </a:spcAft>
              <a:buSzPts val="2300"/>
              <a:buNone/>
            </a:pPr>
            <a:r>
              <a:rPr lang="en-US" b="1" dirty="0"/>
              <a:t>Motivation and Theories of Motivation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09" y="452718"/>
            <a:ext cx="8403651" cy="864805"/>
          </a:xfrm>
        </p:spPr>
        <p:txBody>
          <a:bodyPr/>
          <a:lstStyle/>
          <a:p>
            <a:r>
              <a:rPr lang="en-US" dirty="0"/>
              <a:t>Herzberg's Two-Factor Theory</a:t>
            </a:r>
          </a:p>
        </p:txBody>
      </p:sp>
      <p:sp>
        <p:nvSpPr>
          <p:cNvPr id="3" name="Content Placeholder 2"/>
          <p:cNvSpPr>
            <a:spLocks noGrp="1"/>
          </p:cNvSpPr>
          <p:nvPr>
            <p:ph idx="1"/>
          </p:nvPr>
        </p:nvSpPr>
        <p:spPr>
          <a:xfrm>
            <a:off x="827699" y="1406013"/>
            <a:ext cx="7608377" cy="4842393"/>
          </a:xfrm>
        </p:spPr>
        <p:txBody>
          <a:bodyPr>
            <a:normAutofit/>
          </a:bodyPr>
          <a:lstStyle/>
          <a:p>
            <a:r>
              <a:rPr lang="en-US" dirty="0"/>
              <a:t>Herzberg's Two-Factor Theory, also known as the Motivation-Hygiene Theory, distinguishes between factors that create job satisfaction (Motivators) and factors that prevent dissatisfaction (Hygiene factors). </a:t>
            </a:r>
            <a:endParaRPr lang="en-US" dirty="0" smtClean="0"/>
          </a:p>
          <a:p>
            <a:endParaRPr lang="en-US" dirty="0"/>
          </a:p>
          <a:p>
            <a:r>
              <a:rPr lang="en-US" dirty="0"/>
              <a:t>Herzberg's theory emphasizes that to enhance employee motivation and satisfaction, employers should focus on adequately addressing hygiene factors to avoid dissatisfaction, and simultaneously work on enhancing motivators to foster job satisfaction and motivation. This approach suggests a dual strategy for improving work conditions and employee </a:t>
            </a:r>
            <a:r>
              <a:rPr lang="en-US" dirty="0" smtClean="0"/>
              <a:t>attitudes. </a:t>
            </a:r>
          </a:p>
        </p:txBody>
      </p:sp>
    </p:spTree>
    <p:extLst>
      <p:ext uri="{BB962C8B-B14F-4D97-AF65-F5344CB8AC3E}">
        <p14:creationId xmlns:p14="http://schemas.microsoft.com/office/powerpoint/2010/main" val="410079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28619"/>
            <a:ext cx="9144000" cy="5364025"/>
          </a:xfrm>
          <a:prstGeom prst="rect">
            <a:avLst/>
          </a:prstGeom>
        </p:spPr>
      </p:pic>
    </p:spTree>
    <p:extLst>
      <p:ext uri="{BB962C8B-B14F-4D97-AF65-F5344CB8AC3E}">
        <p14:creationId xmlns:p14="http://schemas.microsoft.com/office/powerpoint/2010/main" val="1081268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a:t>TYPES OF MOTIVES</a:t>
            </a:r>
            <a:endParaRPr/>
          </a:p>
        </p:txBody>
      </p:sp>
      <p:sp>
        <p:nvSpPr>
          <p:cNvPr id="258" name="Google Shape;258;p1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070"/>
              <a:buNone/>
            </a:pPr>
            <a:r>
              <a:rPr lang="en-US" sz="1800" b="1" dirty="0"/>
              <a:t>BIOLOGICAL </a:t>
            </a:r>
            <a:r>
              <a:rPr lang="en-US" sz="1800" b="1" dirty="0" smtClean="0"/>
              <a:t>MOTIVES</a:t>
            </a:r>
          </a:p>
          <a:p>
            <a:pPr marL="0" lvl="0" indent="0" algn="l" rtl="0">
              <a:lnSpc>
                <a:spcPct val="90000"/>
              </a:lnSpc>
              <a:spcBef>
                <a:spcPts val="0"/>
              </a:spcBef>
              <a:spcAft>
                <a:spcPts val="0"/>
              </a:spcAft>
              <a:buSzPts val="2070"/>
              <a:buNone/>
            </a:pPr>
            <a:endParaRPr b="1" dirty="0"/>
          </a:p>
          <a:p>
            <a:pPr marL="609600" lvl="0" indent="-609600" algn="l" rtl="0">
              <a:lnSpc>
                <a:spcPct val="90000"/>
              </a:lnSpc>
              <a:spcBef>
                <a:spcPts val="960"/>
              </a:spcBef>
              <a:spcAft>
                <a:spcPts val="0"/>
              </a:spcAft>
              <a:buSzPts val="2070"/>
              <a:buFont typeface="Noto Sans Symbols"/>
              <a:buAutoNum type="arabicPeriod"/>
            </a:pPr>
            <a:r>
              <a:rPr lang="en-US" sz="1800" dirty="0"/>
              <a:t>       Oxygen</a:t>
            </a:r>
            <a:endParaRPr dirty="0"/>
          </a:p>
          <a:p>
            <a:pPr marL="609600" lvl="0" indent="-609600" algn="l" rtl="0">
              <a:lnSpc>
                <a:spcPct val="90000"/>
              </a:lnSpc>
              <a:spcBef>
                <a:spcPts val="960"/>
              </a:spcBef>
              <a:spcAft>
                <a:spcPts val="0"/>
              </a:spcAft>
              <a:buSzPts val="2070"/>
              <a:buFont typeface="Noto Sans Symbols"/>
              <a:buAutoNum type="arabicPeriod"/>
            </a:pPr>
            <a:r>
              <a:rPr lang="en-US" sz="1800" dirty="0"/>
              <a:t>       Hunger</a:t>
            </a:r>
            <a:endParaRPr dirty="0"/>
          </a:p>
          <a:p>
            <a:pPr marL="609600" lvl="0" indent="-609600" algn="l" rtl="0">
              <a:lnSpc>
                <a:spcPct val="90000"/>
              </a:lnSpc>
              <a:spcBef>
                <a:spcPts val="960"/>
              </a:spcBef>
              <a:spcAft>
                <a:spcPts val="0"/>
              </a:spcAft>
              <a:buSzPts val="2070"/>
              <a:buFont typeface="Noto Sans Symbols"/>
              <a:buAutoNum type="arabicPeriod"/>
            </a:pPr>
            <a:r>
              <a:rPr lang="en-US" sz="1800" dirty="0"/>
              <a:t>       Thirst</a:t>
            </a:r>
            <a:endParaRPr dirty="0"/>
          </a:p>
          <a:p>
            <a:pPr marL="609600" lvl="0" indent="-609600" algn="l" rtl="0">
              <a:lnSpc>
                <a:spcPct val="90000"/>
              </a:lnSpc>
              <a:spcBef>
                <a:spcPts val="960"/>
              </a:spcBef>
              <a:spcAft>
                <a:spcPts val="0"/>
              </a:spcAft>
              <a:buSzPts val="2070"/>
              <a:buFont typeface="Noto Sans Symbols"/>
              <a:buAutoNum type="arabicPeriod"/>
            </a:pPr>
            <a:r>
              <a:rPr lang="en-US" sz="1800" dirty="0"/>
              <a:t>       Sex</a:t>
            </a:r>
            <a:endParaRPr dirty="0"/>
          </a:p>
          <a:p>
            <a:pPr marL="609600" lvl="0" indent="-609600" algn="l" rtl="0">
              <a:lnSpc>
                <a:spcPct val="90000"/>
              </a:lnSpc>
              <a:spcBef>
                <a:spcPts val="960"/>
              </a:spcBef>
              <a:spcAft>
                <a:spcPts val="0"/>
              </a:spcAft>
              <a:buSzPts val="2070"/>
              <a:buFont typeface="Noto Sans Symbols"/>
              <a:buAutoNum type="arabicPeriod"/>
            </a:pPr>
            <a:r>
              <a:rPr lang="en-US" sz="1800" dirty="0"/>
              <a:t>       Avoidance of Pain</a:t>
            </a:r>
            <a:endParaRPr dirty="0"/>
          </a:p>
          <a:p>
            <a:pPr marL="609600" lvl="0" indent="-609600" algn="l" rtl="0">
              <a:lnSpc>
                <a:spcPct val="90000"/>
              </a:lnSpc>
              <a:spcBef>
                <a:spcPts val="960"/>
              </a:spcBef>
              <a:spcAft>
                <a:spcPts val="0"/>
              </a:spcAft>
              <a:buSzPts val="2070"/>
              <a:buFont typeface="Noto Sans Symbols"/>
              <a:buAutoNum type="arabicPeriod"/>
            </a:pPr>
            <a:r>
              <a:rPr lang="en-US" sz="1800" dirty="0"/>
              <a:t>       Temperature regulation</a:t>
            </a:r>
            <a:endParaRPr dirty="0"/>
          </a:p>
          <a:p>
            <a:pPr marL="609600" lvl="0" indent="-609600" algn="l" rtl="0">
              <a:lnSpc>
                <a:spcPct val="90000"/>
              </a:lnSpc>
              <a:spcBef>
                <a:spcPts val="960"/>
              </a:spcBef>
              <a:spcAft>
                <a:spcPts val="0"/>
              </a:spcAft>
              <a:buSzPts val="2070"/>
              <a:buFont typeface="Noto Sans Symbols"/>
              <a:buAutoNum type="arabicPeriod"/>
            </a:pPr>
            <a:r>
              <a:rPr lang="en-US" sz="1800" dirty="0"/>
              <a:t>       Bladder tension</a:t>
            </a:r>
            <a:endParaRPr dirty="0"/>
          </a:p>
          <a:p>
            <a:pPr marL="609600" lvl="0" indent="-609600" algn="l" rtl="0">
              <a:lnSpc>
                <a:spcPct val="90000"/>
              </a:lnSpc>
              <a:spcBef>
                <a:spcPts val="960"/>
              </a:spcBef>
              <a:spcAft>
                <a:spcPts val="0"/>
              </a:spcAft>
              <a:buSzPts val="2070"/>
              <a:buFont typeface="Noto Sans Symbols"/>
              <a:buAutoNum type="arabicPeriod"/>
            </a:pPr>
            <a:r>
              <a:rPr lang="en-US" sz="1800" dirty="0"/>
              <a:t>       Fatigue</a:t>
            </a:r>
            <a:endParaRPr dirty="0"/>
          </a:p>
          <a:p>
            <a:pPr marL="609600" lvl="0" indent="-609600" algn="l" rtl="0">
              <a:lnSpc>
                <a:spcPct val="90000"/>
              </a:lnSpc>
              <a:spcBef>
                <a:spcPts val="960"/>
              </a:spcBef>
              <a:spcAft>
                <a:spcPts val="0"/>
              </a:spcAft>
              <a:buSzPts val="2070"/>
              <a:buFont typeface="Noto Sans Symbols"/>
              <a:buNone/>
            </a:pPr>
            <a:endParaRPr sz="1800" dirty="0"/>
          </a:p>
          <a:p>
            <a:pPr marL="609600" lvl="0" indent="-478155" algn="l" rtl="0">
              <a:lnSpc>
                <a:spcPct val="90000"/>
              </a:lnSpc>
              <a:spcBef>
                <a:spcPts val="960"/>
              </a:spcBef>
              <a:spcAft>
                <a:spcPts val="0"/>
              </a:spcAft>
              <a:buSzPts val="2070"/>
              <a:buNone/>
            </a:pPr>
            <a:endParaRPr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9"/>
          <p:cNvSpPr txBox="1">
            <a:spLocks noGrp="1"/>
          </p:cNvSpPr>
          <p:nvPr>
            <p:ph idx="1"/>
          </p:nvPr>
        </p:nvSpPr>
        <p:spPr>
          <a:xfrm>
            <a:off x="739878" y="2507225"/>
            <a:ext cx="7467600" cy="3539613"/>
          </a:xfrm>
          <a:prstGeom prst="rect">
            <a:avLst/>
          </a:prstGeom>
          <a:noFill/>
          <a:ln>
            <a:noFill/>
          </a:ln>
        </p:spPr>
        <p:txBody>
          <a:bodyPr spcFirstLastPara="1" wrap="square" lIns="91425" tIns="45700" rIns="91425" bIns="45700" anchor="t" anchorCtr="0">
            <a:normAutofit/>
          </a:bodyPr>
          <a:lstStyle/>
          <a:p>
            <a:pPr marL="609600" lvl="0" indent="-609600" algn="l" rtl="0">
              <a:spcBef>
                <a:spcPts val="0"/>
              </a:spcBef>
              <a:spcAft>
                <a:spcPts val="0"/>
              </a:spcAft>
              <a:buSzPts val="2760"/>
              <a:buFont typeface="Noto Sans Symbols"/>
              <a:buAutoNum type="arabicPeriod"/>
            </a:pPr>
            <a:r>
              <a:rPr lang="en-US" u="sng" dirty="0"/>
              <a:t>Oxygen</a:t>
            </a:r>
            <a:r>
              <a:rPr lang="en-US" dirty="0"/>
              <a:t>:</a:t>
            </a:r>
            <a:endParaRPr dirty="0"/>
          </a:p>
          <a:p>
            <a:pPr marL="609600" lvl="0" indent="-609600" algn="l" rtl="0">
              <a:spcBef>
                <a:spcPts val="1080"/>
              </a:spcBef>
              <a:spcAft>
                <a:spcPts val="0"/>
              </a:spcAft>
              <a:buSzPts val="2760"/>
              <a:buFont typeface="Noto Sans Symbols"/>
              <a:buNone/>
            </a:pPr>
            <a:r>
              <a:rPr lang="en-US" dirty="0"/>
              <a:t>    oxygen is the most basic need of every living being without it no one can survive.</a:t>
            </a:r>
            <a:endParaRPr dirty="0"/>
          </a:p>
          <a:p>
            <a:pPr marL="609600" lvl="0" indent="-609600" algn="l" rtl="0">
              <a:spcBef>
                <a:spcPts val="1080"/>
              </a:spcBef>
              <a:spcAft>
                <a:spcPts val="0"/>
              </a:spcAft>
              <a:buSzPts val="2760"/>
              <a:buFont typeface="Noto Sans Symbols"/>
              <a:buNone/>
            </a:pPr>
            <a:r>
              <a:rPr lang="en-US" dirty="0"/>
              <a:t>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1"/>
          <p:cNvSpPr txBox="1">
            <a:spLocks noGrp="1"/>
          </p:cNvSpPr>
          <p:nvPr>
            <p:ph idx="1"/>
          </p:nvPr>
        </p:nvSpPr>
        <p:spPr>
          <a:xfrm>
            <a:off x="609600" y="914400"/>
            <a:ext cx="8229600" cy="5668963"/>
          </a:xfrm>
          <a:prstGeom prst="rect">
            <a:avLst/>
          </a:prstGeom>
          <a:noFill/>
          <a:ln>
            <a:noFill/>
          </a:ln>
        </p:spPr>
        <p:txBody>
          <a:bodyPr spcFirstLastPara="1" wrap="square" lIns="91425" tIns="45700" rIns="91425" bIns="45700" anchor="t" anchorCtr="0">
            <a:normAutofit/>
          </a:bodyPr>
          <a:lstStyle/>
          <a:p>
            <a:pPr marL="609600" lvl="0" indent="-609600" algn="l" rtl="0">
              <a:spcBef>
                <a:spcPts val="0"/>
              </a:spcBef>
              <a:spcAft>
                <a:spcPts val="0"/>
              </a:spcAft>
              <a:buSzPts val="2760"/>
              <a:buFont typeface="Garamond"/>
              <a:buNone/>
            </a:pPr>
            <a:r>
              <a:rPr lang="en-US"/>
              <a:t>2. </a:t>
            </a:r>
            <a:r>
              <a:rPr lang="en-US" u="sng"/>
              <a:t>Hunger</a:t>
            </a:r>
            <a:r>
              <a:rPr lang="en-US"/>
              <a:t>:</a:t>
            </a:r>
            <a:endParaRPr/>
          </a:p>
          <a:p>
            <a:pPr marL="609600" lvl="0" indent="-609600" algn="l" rtl="0">
              <a:spcBef>
                <a:spcPts val="1080"/>
              </a:spcBef>
              <a:spcAft>
                <a:spcPts val="0"/>
              </a:spcAft>
              <a:buSzPts val="2760"/>
              <a:buChar char="•"/>
            </a:pPr>
            <a:r>
              <a:rPr lang="en-US"/>
              <a:t>Role of stomach cues </a:t>
            </a:r>
            <a:endParaRPr/>
          </a:p>
          <a:p>
            <a:pPr marL="609600" lvl="0" indent="-609600" algn="l" rtl="0">
              <a:spcBef>
                <a:spcPts val="1080"/>
              </a:spcBef>
              <a:spcAft>
                <a:spcPts val="0"/>
              </a:spcAft>
              <a:buSzPts val="2760"/>
              <a:buChar char="•"/>
            </a:pPr>
            <a:r>
              <a:rPr lang="en-US"/>
              <a:t>Role of the brain </a:t>
            </a:r>
            <a:endParaRPr/>
          </a:p>
          <a:p>
            <a:pPr marL="609600" lvl="0" indent="-609600" algn="l" rtl="0">
              <a:spcBef>
                <a:spcPts val="1080"/>
              </a:spcBef>
              <a:spcAft>
                <a:spcPts val="0"/>
              </a:spcAft>
              <a:buSzPts val="2760"/>
              <a:buChar char="•"/>
            </a:pPr>
            <a:r>
              <a:rPr lang="en-US"/>
              <a:t>Eating Disorders </a:t>
            </a:r>
            <a:endParaRPr/>
          </a:p>
          <a:p>
            <a:pPr marL="609600" lvl="0" indent="-609600" algn="l" rtl="0">
              <a:spcBef>
                <a:spcPts val="1080"/>
              </a:spcBef>
              <a:spcAft>
                <a:spcPts val="0"/>
              </a:spcAft>
              <a:buSzPts val="2760"/>
              <a:buFont typeface="Noto Sans Symbols"/>
              <a:buNone/>
            </a:pPr>
            <a:r>
              <a:rPr lang="en-US"/>
              <a:t>   1. Obesity </a:t>
            </a:r>
            <a:endParaRPr/>
          </a:p>
          <a:p>
            <a:pPr marL="609600" lvl="0" indent="-609600" algn="l" rtl="0">
              <a:spcBef>
                <a:spcPts val="1080"/>
              </a:spcBef>
              <a:spcAft>
                <a:spcPts val="0"/>
              </a:spcAft>
              <a:buSzPts val="2760"/>
              <a:buFont typeface="Noto Sans Symbols"/>
              <a:buNone/>
            </a:pPr>
            <a:r>
              <a:rPr lang="en-US"/>
              <a:t>   2. Anorexia Nervosa </a:t>
            </a:r>
            <a:endParaRPr/>
          </a:p>
          <a:p>
            <a:pPr marL="609600" lvl="0" indent="-609600" algn="l" rtl="0">
              <a:spcBef>
                <a:spcPts val="1080"/>
              </a:spcBef>
              <a:spcAft>
                <a:spcPts val="0"/>
              </a:spcAft>
              <a:buSzPts val="2760"/>
              <a:buFont typeface="Noto Sans Symbols"/>
              <a:buNone/>
            </a:pPr>
            <a:r>
              <a:rPr lang="en-US"/>
              <a:t>   3. Bulimia </a:t>
            </a:r>
            <a:endParaRPr/>
          </a:p>
          <a:p>
            <a:pPr marL="609600" lvl="0" indent="-609600" algn="l" rtl="0">
              <a:spcBef>
                <a:spcPts val="1080"/>
              </a:spcBef>
              <a:spcAft>
                <a:spcPts val="0"/>
              </a:spcAft>
              <a:buSzPts val="2760"/>
              <a:buFont typeface="Noto Sans Symbols"/>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5"/>
          <p:cNvSpPr txBox="1">
            <a:spLocks noGrp="1"/>
          </p:cNvSpPr>
          <p:nvPr>
            <p:ph idx="1"/>
          </p:nvPr>
        </p:nvSpPr>
        <p:spPr>
          <a:xfrm>
            <a:off x="532263" y="1257300"/>
            <a:ext cx="7884150" cy="4648200"/>
          </a:xfrm>
          <a:prstGeom prst="rect">
            <a:avLst/>
          </a:prstGeom>
          <a:noFill/>
          <a:ln>
            <a:noFill/>
          </a:ln>
        </p:spPr>
        <p:txBody>
          <a:bodyPr spcFirstLastPara="1" wrap="square" lIns="91425" tIns="45700" rIns="91425" bIns="45700" anchor="t" anchorCtr="0">
            <a:normAutofit/>
          </a:bodyPr>
          <a:lstStyle/>
          <a:p>
            <a:pPr marL="609600" lvl="0" indent="-609600" algn="l" rtl="0">
              <a:lnSpc>
                <a:spcPct val="80000"/>
              </a:lnSpc>
              <a:spcBef>
                <a:spcPts val="0"/>
              </a:spcBef>
              <a:spcAft>
                <a:spcPts val="0"/>
              </a:spcAft>
              <a:buSzPts val="3220"/>
              <a:buFont typeface="Noto Sans Symbols"/>
              <a:buNone/>
            </a:pPr>
            <a:r>
              <a:rPr lang="en-US" sz="2800" dirty="0"/>
              <a:t>3. </a:t>
            </a:r>
            <a:r>
              <a:rPr lang="en-US" sz="2800" u="sng" dirty="0"/>
              <a:t>Thirst</a:t>
            </a:r>
            <a:r>
              <a:rPr lang="en-US" sz="2800" dirty="0"/>
              <a:t>:</a:t>
            </a:r>
            <a:endParaRPr dirty="0"/>
          </a:p>
          <a:p>
            <a:pPr marL="609600" lvl="0" indent="-609600" algn="l" rtl="0">
              <a:lnSpc>
                <a:spcPct val="80000"/>
              </a:lnSpc>
              <a:spcBef>
                <a:spcPts val="1160"/>
              </a:spcBef>
              <a:spcAft>
                <a:spcPts val="0"/>
              </a:spcAft>
              <a:buSzPts val="3220"/>
              <a:buFont typeface="Noto Sans Symbols"/>
              <a:buNone/>
            </a:pPr>
            <a:r>
              <a:rPr lang="en-US" sz="2800" dirty="0"/>
              <a:t> </a:t>
            </a:r>
            <a:endParaRPr lang="en-US" sz="2800" dirty="0" smtClean="0"/>
          </a:p>
          <a:p>
            <a:pPr marL="609600" lvl="0" indent="-609600" algn="l" rtl="0">
              <a:lnSpc>
                <a:spcPct val="80000"/>
              </a:lnSpc>
              <a:spcBef>
                <a:spcPts val="1160"/>
              </a:spcBef>
              <a:spcAft>
                <a:spcPts val="0"/>
              </a:spcAft>
              <a:buSzPts val="3220"/>
              <a:buFont typeface="Noto Sans Symbols"/>
              <a:buNone/>
            </a:pPr>
            <a:r>
              <a:rPr lang="en-US" sz="2800" dirty="0" smtClean="0"/>
              <a:t>Thirst </a:t>
            </a:r>
            <a:r>
              <a:rPr lang="en-US" sz="2800" dirty="0"/>
              <a:t>is the regulation of fluid intake</a:t>
            </a:r>
            <a:endParaRPr dirty="0"/>
          </a:p>
          <a:p>
            <a:pPr marL="609600" lvl="0" indent="-609600" algn="l" rtl="0">
              <a:lnSpc>
                <a:spcPct val="80000"/>
              </a:lnSpc>
              <a:spcBef>
                <a:spcPts val="1160"/>
              </a:spcBef>
              <a:spcAft>
                <a:spcPts val="0"/>
              </a:spcAft>
              <a:buSzPts val="3220"/>
              <a:buFont typeface="Noto Sans Symbols"/>
              <a:buNone/>
            </a:pPr>
            <a:r>
              <a:rPr lang="en-US" sz="2800" dirty="0"/>
              <a:t>      Biological regulation of thirst</a:t>
            </a:r>
            <a:endParaRPr dirty="0"/>
          </a:p>
          <a:p>
            <a:pPr marL="990600" lvl="1" indent="-533400" algn="l" rtl="0">
              <a:lnSpc>
                <a:spcPct val="80000"/>
              </a:lnSpc>
              <a:spcBef>
                <a:spcPts val="1080"/>
              </a:spcBef>
              <a:spcAft>
                <a:spcPts val="0"/>
              </a:spcAft>
              <a:buSzPts val="2760"/>
              <a:buChar char="•"/>
            </a:pPr>
            <a:r>
              <a:rPr lang="en-US" sz="2400" dirty="0"/>
              <a:t>a “drink” and a “stop drinking” center are located in different sections of the hypothalamus</a:t>
            </a:r>
            <a:endParaRPr dirty="0"/>
          </a:p>
          <a:p>
            <a:pPr marL="990600" lvl="1" indent="-533400" algn="l" rtl="0">
              <a:lnSpc>
                <a:spcPct val="80000"/>
              </a:lnSpc>
              <a:spcBef>
                <a:spcPts val="1080"/>
              </a:spcBef>
              <a:spcAft>
                <a:spcPts val="0"/>
              </a:spcAft>
              <a:buSzPts val="2760"/>
              <a:buChar char="•"/>
            </a:pPr>
            <a:r>
              <a:rPr lang="en-US" sz="2400" dirty="0"/>
              <a:t>homeostatic </a:t>
            </a:r>
            <a:endParaRPr dirty="0"/>
          </a:p>
          <a:p>
            <a:pPr marL="990600" lvl="1" indent="-533400" algn="l" rtl="0">
              <a:lnSpc>
                <a:spcPct val="80000"/>
              </a:lnSpc>
              <a:spcBef>
                <a:spcPts val="1080"/>
              </a:spcBef>
              <a:spcAft>
                <a:spcPts val="0"/>
              </a:spcAft>
              <a:buSzPts val="2760"/>
              <a:buChar char="•"/>
            </a:pPr>
            <a:r>
              <a:rPr lang="en-US" sz="2400" dirty="0" smtClean="0"/>
              <a:t>Dehydration </a:t>
            </a:r>
            <a:endParaRPr dirty="0"/>
          </a:p>
          <a:p>
            <a:pPr marL="990600" lvl="1" indent="-533400" algn="l" rtl="0">
              <a:lnSpc>
                <a:spcPct val="80000"/>
              </a:lnSpc>
              <a:spcBef>
                <a:spcPts val="1080"/>
              </a:spcBef>
              <a:spcAft>
                <a:spcPts val="0"/>
              </a:spcAft>
              <a:buSzPts val="2760"/>
              <a:buChar char="•"/>
            </a:pPr>
            <a:r>
              <a:rPr lang="en-US" sz="2400" dirty="0"/>
              <a:t>Blood loss also cause thirst.</a:t>
            </a:r>
            <a:endParaRPr dirty="0"/>
          </a:p>
          <a:p>
            <a:pPr marL="990600" lvl="1" indent="-358140" algn="l" rtl="0">
              <a:lnSpc>
                <a:spcPct val="80000"/>
              </a:lnSpc>
              <a:spcBef>
                <a:spcPts val="1080"/>
              </a:spcBef>
              <a:spcAft>
                <a:spcPts val="0"/>
              </a:spcAft>
              <a:buSzPts val="2760"/>
              <a:buNone/>
            </a:pP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6"/>
          <p:cNvSpPr txBox="1">
            <a:spLocks noGrp="1"/>
          </p:cNvSpPr>
          <p:nvPr>
            <p:ph idx="1"/>
          </p:nvPr>
        </p:nvSpPr>
        <p:spPr>
          <a:xfrm>
            <a:off x="457200" y="762000"/>
            <a:ext cx="7620000" cy="5368925"/>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Font typeface="Noto Sans Symbols"/>
              <a:buNone/>
            </a:pPr>
            <a:r>
              <a:rPr lang="en-US"/>
              <a:t>4. </a:t>
            </a:r>
            <a:r>
              <a:rPr lang="en-US" u="sng"/>
              <a:t>Sex Motive</a:t>
            </a:r>
            <a:r>
              <a:rPr lang="en-US"/>
              <a:t>:</a:t>
            </a:r>
            <a:endParaRPr/>
          </a:p>
          <a:p>
            <a:pPr marL="285750" lvl="0" indent="-285750" algn="l" rtl="0">
              <a:spcBef>
                <a:spcPts val="1080"/>
              </a:spcBef>
              <a:spcAft>
                <a:spcPts val="0"/>
              </a:spcAft>
              <a:buSzPts val="2760"/>
              <a:buFont typeface="Noto Sans Symbols"/>
              <a:buNone/>
            </a:pPr>
            <a:r>
              <a:rPr lang="en-US"/>
              <a:t>  The biological need for sex is an unusual physical motive in such an individual can survive an entire lifetime without once satisfying it,but this need is Important for survival of the human race.</a:t>
            </a:r>
            <a:endParaRPr/>
          </a:p>
          <a:p>
            <a:pPr marL="285750" lvl="0" indent="-285750" algn="l" rtl="0">
              <a:spcBef>
                <a:spcPts val="1080"/>
              </a:spcBef>
              <a:spcAft>
                <a:spcPts val="0"/>
              </a:spcAft>
              <a:buSzPts val="2760"/>
              <a:buFont typeface="Noto Sans Symbols"/>
              <a:buNone/>
            </a:pPr>
            <a:r>
              <a:rPr lang="en-US"/>
              <a:t>  Role of hormones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7"/>
          <p:cNvSpPr txBox="1">
            <a:spLocks noGrp="1"/>
          </p:cNvSpPr>
          <p:nvPr>
            <p:ph idx="1"/>
          </p:nvPr>
        </p:nvSpPr>
        <p:spPr>
          <a:xfrm>
            <a:off x="457200" y="1641987"/>
            <a:ext cx="8229600" cy="4488938"/>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Font typeface="Noto Sans Symbols"/>
              <a:buNone/>
            </a:pPr>
            <a:r>
              <a:rPr lang="en-US" dirty="0"/>
              <a:t>5. </a:t>
            </a:r>
            <a:r>
              <a:rPr lang="en-US" u="sng" dirty="0"/>
              <a:t>Avoidance from pain:</a:t>
            </a:r>
            <a:endParaRPr dirty="0"/>
          </a:p>
          <a:p>
            <a:pPr marL="285750" lvl="0" indent="-285750" algn="l" rtl="0">
              <a:spcBef>
                <a:spcPts val="1080"/>
              </a:spcBef>
              <a:spcAft>
                <a:spcPts val="0"/>
              </a:spcAft>
              <a:buSzPts val="2760"/>
              <a:buFont typeface="Noto Sans Symbols"/>
              <a:buNone/>
            </a:pPr>
            <a:r>
              <a:rPr lang="en-US" dirty="0"/>
              <a:t>    Every one wants to get rid of pain.</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8"/>
          <p:cNvSpPr txBox="1">
            <a:spLocks noGrp="1"/>
          </p:cNvSpPr>
          <p:nvPr>
            <p:ph idx="1"/>
          </p:nvPr>
        </p:nvSpPr>
        <p:spPr>
          <a:xfrm>
            <a:off x="457200" y="2694039"/>
            <a:ext cx="8229600" cy="343688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Font typeface="Noto Sans Symbols"/>
              <a:buNone/>
            </a:pPr>
            <a:r>
              <a:rPr lang="en-US" dirty="0"/>
              <a:t>6. </a:t>
            </a:r>
            <a:r>
              <a:rPr lang="en-US" u="sng" dirty="0"/>
              <a:t>Temperature regulation:</a:t>
            </a:r>
            <a:endParaRPr dirty="0"/>
          </a:p>
          <a:p>
            <a:pPr marL="285750" lvl="0" indent="-285750" algn="l" rtl="0">
              <a:spcBef>
                <a:spcPts val="1080"/>
              </a:spcBef>
              <a:spcAft>
                <a:spcPts val="0"/>
              </a:spcAft>
              <a:buSzPts val="2760"/>
              <a:buFont typeface="Noto Sans Symbols"/>
              <a:buNone/>
            </a:pPr>
            <a:r>
              <a:rPr lang="en-US" dirty="0"/>
              <a:t>  This is obtained through the use of clothing, location, and the building of protecting structures. 98.6 degrees or 37degree </a:t>
            </a:r>
            <a:r>
              <a:rPr lang="en-US" dirty="0" smtClean="0"/>
              <a:t>Celsius</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idx="1"/>
          </p:nvPr>
        </p:nvSpPr>
        <p:spPr>
          <a:xfrm>
            <a:off x="457200" y="1143000"/>
            <a:ext cx="8229600" cy="4987925"/>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Font typeface="Noto Sans Symbols"/>
              <a:buNone/>
            </a:pPr>
            <a:r>
              <a:rPr lang="en-US"/>
              <a:t>7. </a:t>
            </a:r>
            <a:r>
              <a:rPr lang="en-US" u="sng"/>
              <a:t>Bowel and Bladder tension:</a:t>
            </a:r>
            <a:endParaRPr/>
          </a:p>
          <a:p>
            <a:pPr marL="285750" lvl="0" indent="-285750" algn="l" rtl="0">
              <a:spcBef>
                <a:spcPts val="1080"/>
              </a:spcBef>
              <a:spcAft>
                <a:spcPts val="0"/>
              </a:spcAft>
              <a:buSzPts val="2760"/>
              <a:buFont typeface="Noto Sans Symbols"/>
              <a:buNone/>
            </a:pPr>
            <a:r>
              <a:rPr lang="en-US"/>
              <a:t>  All organisms create waste products via the processes of living. Much waste comes from food. The rest is produced by movement, growth, and other functions of living. If this waste remained in living things, it would soon cause illness and death. Thus living things must have a way to dispose of waste matter.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t>
            </a:r>
            <a:endParaRPr lang="en-US" dirty="0"/>
          </a:p>
        </p:txBody>
      </p:sp>
      <p:sp>
        <p:nvSpPr>
          <p:cNvPr id="3" name="Text Placeholder 2"/>
          <p:cNvSpPr>
            <a:spLocks noGrp="1"/>
          </p:cNvSpPr>
          <p:nvPr>
            <p:ph idx="1"/>
          </p:nvPr>
        </p:nvSpPr>
        <p:spPr/>
        <p:txBody>
          <a:bodyPr/>
          <a:lstStyle/>
          <a:p>
            <a:r>
              <a:rPr lang="en-US" dirty="0" smtClean="0"/>
              <a:t>Motivation represents forces acting within a person that cause a person behave in a specific goal directed manner.</a:t>
            </a:r>
          </a:p>
          <a:p>
            <a:endParaRPr lang="en-US" dirty="0"/>
          </a:p>
          <a:p>
            <a:r>
              <a:rPr lang="en-US" dirty="0" smtClean="0"/>
              <a:t>The willingness to exert high level of effort to reach organizational goals, conditioned by the effort’s ability to satisfy some individual needs.  </a:t>
            </a:r>
            <a:endParaRPr lang="en-US" dirty="0"/>
          </a:p>
        </p:txBody>
      </p:sp>
    </p:spTree>
    <p:extLst>
      <p:ext uri="{BB962C8B-B14F-4D97-AF65-F5344CB8AC3E}">
        <p14:creationId xmlns:p14="http://schemas.microsoft.com/office/powerpoint/2010/main" val="4153985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0"/>
          <p:cNvSpPr txBox="1">
            <a:spLocks noGrp="1"/>
          </p:cNvSpPr>
          <p:nvPr>
            <p:ph idx="1"/>
          </p:nvPr>
        </p:nvSpPr>
        <p:spPr>
          <a:xfrm>
            <a:off x="1066800" y="304800"/>
            <a:ext cx="7620000" cy="5826125"/>
          </a:xfrm>
          <a:prstGeom prst="rect">
            <a:avLst/>
          </a:prstGeom>
          <a:noFill/>
          <a:ln>
            <a:noFill/>
          </a:ln>
        </p:spPr>
        <p:txBody>
          <a:bodyPr spcFirstLastPara="1" wrap="square" lIns="91425" tIns="45700" rIns="91425" bIns="45700" anchor="t" anchorCtr="0">
            <a:normAutofit/>
          </a:bodyPr>
          <a:lstStyle/>
          <a:p>
            <a:pPr marL="285750" lvl="0" indent="-110490" algn="l" rtl="0">
              <a:spcBef>
                <a:spcPts val="0"/>
              </a:spcBef>
              <a:spcAft>
                <a:spcPts val="0"/>
              </a:spcAft>
              <a:buSzPts val="2760"/>
              <a:buNone/>
            </a:pPr>
            <a:endParaRPr/>
          </a:p>
          <a:p>
            <a:pPr marL="285750" lvl="0" indent="-285750" algn="l" rtl="0">
              <a:spcBef>
                <a:spcPts val="1080"/>
              </a:spcBef>
              <a:spcAft>
                <a:spcPts val="0"/>
              </a:spcAft>
              <a:buSzPts val="2760"/>
              <a:buChar char="•"/>
            </a:pPr>
            <a:r>
              <a:rPr lang="en-US"/>
              <a:t>Fatigue.</a:t>
            </a:r>
            <a:endParaRPr/>
          </a:p>
          <a:p>
            <a:pPr marL="285750" lvl="0" indent="-285750" algn="l" rtl="0">
              <a:spcBef>
                <a:spcPts val="1080"/>
              </a:spcBef>
              <a:spcAft>
                <a:spcPts val="0"/>
              </a:spcAft>
              <a:buSzPts val="2760"/>
              <a:buChar char="•"/>
            </a:pPr>
            <a:r>
              <a:rPr lang="en-US"/>
              <a:t>Tiredness ,lethargy in muscles.</a:t>
            </a:r>
            <a:endParaRPr/>
          </a:p>
          <a:p>
            <a:pPr marL="285750" lvl="0" indent="-285750" algn="l" rtl="0">
              <a:spcBef>
                <a:spcPts val="1080"/>
              </a:spcBef>
              <a:spcAft>
                <a:spcPts val="0"/>
              </a:spcAft>
              <a:buSzPts val="2760"/>
              <a:buChar char="•"/>
            </a:pPr>
            <a:r>
              <a:rPr lang="en-US"/>
              <a:t>Types of fatigue</a:t>
            </a:r>
            <a:endParaRPr/>
          </a:p>
          <a:p>
            <a:pPr marL="285750" lvl="0" indent="-110490" algn="l" rtl="0">
              <a:spcBef>
                <a:spcPts val="1080"/>
              </a:spcBef>
              <a:spcAft>
                <a:spcPts val="0"/>
              </a:spcAft>
              <a:buSzPts val="2760"/>
              <a:buNone/>
            </a:pPr>
            <a:endParaRPr/>
          </a:p>
          <a:p>
            <a:pPr marL="285750" lvl="0" indent="-285750" algn="l" rtl="0">
              <a:spcBef>
                <a:spcPts val="1080"/>
              </a:spcBef>
              <a:spcAft>
                <a:spcPts val="0"/>
              </a:spcAft>
              <a:buSzPts val="2760"/>
              <a:buChar char="•"/>
            </a:pPr>
            <a:r>
              <a:rPr lang="en-US"/>
              <a:t>SLEEP.</a:t>
            </a:r>
            <a:endParaRPr/>
          </a:p>
          <a:p>
            <a:pPr marL="285750" lvl="0" indent="-285750" algn="l" rtl="0">
              <a:spcBef>
                <a:spcPts val="1080"/>
              </a:spcBef>
              <a:spcAft>
                <a:spcPts val="0"/>
              </a:spcAft>
              <a:buSzPts val="2760"/>
              <a:buFont typeface="Noto Sans Symbols"/>
              <a:buNone/>
            </a:pPr>
            <a:r>
              <a:rPr lang="en-US"/>
              <a:t>  Hypothalamus, insomnia, Time span, psychological and physical effects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746" y="502060"/>
            <a:ext cx="6620968" cy="1981200"/>
          </a:xfrm>
        </p:spPr>
        <p:txBody>
          <a:bodyPr/>
          <a:lstStyle/>
          <a:p>
            <a:pPr algn="ctr"/>
            <a:r>
              <a:rPr lang="en-US" b="1" dirty="0" smtClean="0"/>
              <a:t>Social motives </a:t>
            </a:r>
            <a:endParaRPr lang="en-US" b="1" dirty="0"/>
          </a:p>
        </p:txBody>
      </p:sp>
      <p:sp>
        <p:nvSpPr>
          <p:cNvPr id="3" name="Text Placeholder 2"/>
          <p:cNvSpPr>
            <a:spLocks noGrp="1"/>
          </p:cNvSpPr>
          <p:nvPr>
            <p:ph type="body" sz="half" idx="2"/>
          </p:nvPr>
        </p:nvSpPr>
        <p:spPr/>
        <p:txBody>
          <a:bodyPr/>
          <a:lstStyle/>
          <a:p>
            <a:endParaRPr lang="en-US" dirty="0"/>
          </a:p>
        </p:txBody>
      </p:sp>
      <p:pic>
        <p:nvPicPr>
          <p:cNvPr id="4" name="Picture 3"/>
          <p:cNvPicPr>
            <a:picLocks noChangeAspect="1"/>
          </p:cNvPicPr>
          <p:nvPr/>
        </p:nvPicPr>
        <p:blipFill>
          <a:blip r:embed="rId2"/>
          <a:stretch>
            <a:fillRect/>
          </a:stretch>
        </p:blipFill>
        <p:spPr>
          <a:xfrm>
            <a:off x="0" y="2483260"/>
            <a:ext cx="9144000" cy="4374740"/>
          </a:xfrm>
          <a:prstGeom prst="rect">
            <a:avLst/>
          </a:prstGeom>
        </p:spPr>
      </p:pic>
    </p:spTree>
    <p:extLst>
      <p:ext uri="{BB962C8B-B14F-4D97-AF65-F5344CB8AC3E}">
        <p14:creationId xmlns:p14="http://schemas.microsoft.com/office/powerpoint/2010/main" val="2597778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a:t>Social motives</a:t>
            </a:r>
            <a:endParaRPr/>
          </a:p>
        </p:txBody>
      </p:sp>
      <p:sp>
        <p:nvSpPr>
          <p:cNvPr id="332" name="Google Shape;332;p31"/>
          <p:cNvSpPr txBox="1">
            <a:spLocks noGrp="1"/>
          </p:cNvSpPr>
          <p:nvPr>
            <p:ph idx="1"/>
          </p:nvPr>
        </p:nvSpPr>
        <p:spPr>
          <a:xfrm>
            <a:off x="457200" y="1981200"/>
            <a:ext cx="8305800" cy="4800600"/>
          </a:xfrm>
          <a:prstGeom prst="rect">
            <a:avLst/>
          </a:prstGeom>
          <a:noFill/>
          <a:ln>
            <a:noFill/>
          </a:ln>
        </p:spPr>
        <p:txBody>
          <a:bodyPr spcFirstLastPara="1" wrap="square" lIns="91425" tIns="45700" rIns="91425" bIns="45700" anchor="t" anchorCtr="0">
            <a:normAutofit lnSpcReduction="10000"/>
          </a:bodyPr>
          <a:lstStyle/>
          <a:p>
            <a:pPr marL="285750" lvl="0" indent="-285750" algn="l" rtl="0">
              <a:spcBef>
                <a:spcPts val="0"/>
              </a:spcBef>
              <a:spcAft>
                <a:spcPts val="0"/>
              </a:spcAft>
              <a:buSzPts val="3220"/>
              <a:buChar char="•"/>
            </a:pPr>
            <a:r>
              <a:rPr lang="en-US" sz="2800" u="sng" dirty="0"/>
              <a:t>Need for achievement:</a:t>
            </a:r>
            <a:endParaRPr dirty="0"/>
          </a:p>
          <a:p>
            <a:pPr marL="285750" lvl="0" indent="-285750" algn="l" rtl="0">
              <a:lnSpc>
                <a:spcPct val="150000"/>
              </a:lnSpc>
              <a:spcBef>
                <a:spcPts val="1160"/>
              </a:spcBef>
              <a:spcAft>
                <a:spcPts val="0"/>
              </a:spcAft>
              <a:buSzPts val="3220"/>
              <a:buFont typeface="Noto Sans Symbols"/>
              <a:buNone/>
            </a:pPr>
            <a:r>
              <a:rPr lang="en-US" sz="2800" dirty="0"/>
              <a:t>  </a:t>
            </a:r>
            <a:r>
              <a:rPr lang="en-US" dirty="0"/>
              <a:t>Refers to an individual's desire for significant accomplishment, mastering of skills, control, or high standards. </a:t>
            </a:r>
            <a:endParaRPr sz="1600" dirty="0"/>
          </a:p>
          <a:p>
            <a:pPr marL="285750" lvl="0" indent="-285750" algn="l" rtl="0">
              <a:lnSpc>
                <a:spcPct val="150000"/>
              </a:lnSpc>
              <a:spcBef>
                <a:spcPts val="1160"/>
              </a:spcBef>
              <a:spcAft>
                <a:spcPts val="0"/>
              </a:spcAft>
              <a:buSzPts val="3220"/>
              <a:buFont typeface="Noto Sans Symbols"/>
              <a:buNone/>
            </a:pPr>
            <a:r>
              <a:rPr lang="en-US" dirty="0"/>
              <a:t>   The need for success in competitive situations</a:t>
            </a:r>
            <a:endParaRPr sz="1600" dirty="0"/>
          </a:p>
          <a:p>
            <a:pPr marL="742950" lvl="1" indent="-285750" algn="l" rtl="0">
              <a:lnSpc>
                <a:spcPct val="150000"/>
              </a:lnSpc>
              <a:spcBef>
                <a:spcPts val="1080"/>
              </a:spcBef>
              <a:spcAft>
                <a:spcPts val="0"/>
              </a:spcAft>
              <a:buSzPts val="2760"/>
              <a:buChar char="•"/>
            </a:pPr>
            <a:r>
              <a:rPr lang="en-US" dirty="0"/>
              <a:t>fear of failure</a:t>
            </a:r>
            <a:endParaRPr sz="1400" dirty="0"/>
          </a:p>
          <a:p>
            <a:pPr marL="1200150" lvl="2" indent="-285750" algn="l" rtl="0">
              <a:lnSpc>
                <a:spcPct val="150000"/>
              </a:lnSpc>
              <a:spcBef>
                <a:spcPts val="1000"/>
              </a:spcBef>
              <a:spcAft>
                <a:spcPts val="0"/>
              </a:spcAft>
              <a:buSzPts val="2300"/>
              <a:buChar char="•"/>
            </a:pPr>
            <a:r>
              <a:rPr lang="en-US" dirty="0"/>
              <a:t>failure to try because of fear you might not succeed</a:t>
            </a:r>
            <a:endParaRPr sz="1200" dirty="0"/>
          </a:p>
          <a:p>
            <a:pPr marL="742950" lvl="1" indent="-285750" algn="l" rtl="0">
              <a:lnSpc>
                <a:spcPct val="150000"/>
              </a:lnSpc>
              <a:spcBef>
                <a:spcPts val="1080"/>
              </a:spcBef>
              <a:spcAft>
                <a:spcPts val="0"/>
              </a:spcAft>
              <a:buSzPts val="2760"/>
              <a:buChar char="•"/>
            </a:pPr>
            <a:r>
              <a:rPr lang="en-US" dirty="0"/>
              <a:t>fear of success</a:t>
            </a:r>
            <a:endParaRPr sz="1400" dirty="0"/>
          </a:p>
          <a:p>
            <a:pPr marL="1200150" lvl="2" indent="-285750" algn="l" rtl="0">
              <a:lnSpc>
                <a:spcPct val="150000"/>
              </a:lnSpc>
              <a:spcBef>
                <a:spcPts val="1000"/>
              </a:spcBef>
              <a:spcAft>
                <a:spcPts val="0"/>
              </a:spcAft>
              <a:buSzPts val="2300"/>
              <a:buChar char="•"/>
            </a:pPr>
            <a:r>
              <a:rPr lang="en-US" dirty="0"/>
              <a:t>snatching defeat out of the mouth of victory because of fear of success</a:t>
            </a:r>
            <a:endParaRPr sz="1200" dirty="0"/>
          </a:p>
          <a:p>
            <a:pPr marL="285750" lvl="0" indent="-285750" algn="l" rtl="0">
              <a:spcBef>
                <a:spcPts val="1160"/>
              </a:spcBef>
              <a:spcAft>
                <a:spcPts val="0"/>
              </a:spcAft>
              <a:buSzPts val="3220"/>
              <a:buFont typeface="Noto Sans Symbols"/>
              <a:buNone/>
            </a:pPr>
            <a:endParaRPr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32"/>
          <p:cNvPicPr preferRelativeResize="0">
            <a:picLocks noGrp="1"/>
          </p:cNvPicPr>
          <p:nvPr>
            <p:ph idx="1"/>
          </p:nvPr>
        </p:nvPicPr>
        <p:blipFill rotWithShape="1">
          <a:blip r:embed="rId3">
            <a:alphaModFix/>
          </a:blip>
          <a:srcRect/>
          <a:stretch/>
        </p:blipFill>
        <p:spPr>
          <a:xfrm>
            <a:off x="457200" y="381000"/>
            <a:ext cx="8229600" cy="5749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3"/>
          <p:cNvSpPr txBox="1">
            <a:spLocks noGrp="1"/>
          </p:cNvSpPr>
          <p:nvPr>
            <p:ph idx="1"/>
          </p:nvPr>
        </p:nvSpPr>
        <p:spPr>
          <a:xfrm>
            <a:off x="457200" y="1376516"/>
            <a:ext cx="8229600" cy="3652684"/>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u="sng" dirty="0"/>
              <a:t>Need for affiliation:</a:t>
            </a:r>
            <a:endParaRPr dirty="0"/>
          </a:p>
          <a:p>
            <a:pPr marL="285750" lvl="0" indent="-285750" algn="l" rtl="0">
              <a:spcBef>
                <a:spcPts val="1080"/>
              </a:spcBef>
              <a:spcAft>
                <a:spcPts val="0"/>
              </a:spcAft>
              <a:buSzPts val="2760"/>
              <a:buFont typeface="Noto Sans Symbols"/>
              <a:buNone/>
            </a:pPr>
            <a:r>
              <a:rPr lang="en-US" dirty="0"/>
              <a:t> </a:t>
            </a:r>
            <a:endParaRPr lang="en-US" dirty="0" smtClean="0"/>
          </a:p>
          <a:p>
            <a:pPr marL="285750" lvl="0" indent="-285750" algn="l" rtl="0">
              <a:spcBef>
                <a:spcPts val="1080"/>
              </a:spcBef>
              <a:spcAft>
                <a:spcPts val="0"/>
              </a:spcAft>
              <a:buSzPts val="2760"/>
              <a:buFont typeface="Noto Sans Symbols"/>
              <a:buNone/>
            </a:pPr>
            <a:r>
              <a:rPr lang="en-US" dirty="0" smtClean="0"/>
              <a:t>  </a:t>
            </a:r>
            <a:r>
              <a:rPr lang="en-US" dirty="0"/>
              <a:t>The </a:t>
            </a:r>
            <a:r>
              <a:rPr lang="en-US" b="1" dirty="0"/>
              <a:t>Need for </a:t>
            </a:r>
            <a:r>
              <a:rPr lang="en-US" b="1" dirty="0" smtClean="0"/>
              <a:t>Affiliation</a:t>
            </a:r>
            <a:r>
              <a:rPr lang="en-US" dirty="0" smtClean="0"/>
              <a:t> </a:t>
            </a:r>
            <a:r>
              <a:rPr lang="en-US" dirty="0"/>
              <a:t>is a term that was popularized </a:t>
            </a:r>
            <a:r>
              <a:rPr lang="en-US" dirty="0" smtClean="0"/>
              <a:t>by David McClelland and </a:t>
            </a:r>
            <a:r>
              <a:rPr lang="en-US" dirty="0"/>
              <a:t>describes a person's need to feel a sense of involvement and 'belonging' within a social group. Every one wants to have friends. concept of attachment</a:t>
            </a:r>
            <a:endParaRPr dirty="0"/>
          </a:p>
          <a:p>
            <a:pPr marL="285750" lvl="0" indent="-110490" algn="l" rtl="0">
              <a:spcBef>
                <a:spcPts val="1080"/>
              </a:spcBef>
              <a:spcAft>
                <a:spcPts val="0"/>
              </a:spcAft>
              <a:buSzPts val="2760"/>
              <a:buNone/>
            </a:pP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a:t>Need for Achievement</a:t>
            </a:r>
            <a:endParaRPr/>
          </a:p>
        </p:txBody>
      </p:sp>
      <p:sp>
        <p:nvSpPr>
          <p:cNvPr id="348" name="Google Shape;348;p3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t>Highest in Maslow hierarchy</a:t>
            </a:r>
            <a:endParaRPr/>
          </a:p>
          <a:p>
            <a:pPr marL="285750" lvl="0" indent="-285750" algn="l" rtl="0">
              <a:spcBef>
                <a:spcPts val="1080"/>
              </a:spcBef>
              <a:spcAft>
                <a:spcPts val="0"/>
              </a:spcAft>
              <a:buSzPts val="2760"/>
              <a:buChar char="•"/>
            </a:pPr>
            <a:r>
              <a:rPr lang="en-US"/>
              <a:t>People high on Achievement are characterized by a tendency to seek challenges and a high degree of independence. Their most satisfying reward is the recognition of their achievements Need for Achievement is related to the difficulty of tasks people choose to undertake..</a:t>
            </a:r>
            <a:endParaRPr/>
          </a:p>
          <a:p>
            <a:pPr marL="285750" lvl="0" indent="-110490" algn="l" rtl="0">
              <a:spcBef>
                <a:spcPts val="1080"/>
              </a:spcBef>
              <a:spcAft>
                <a:spcPts val="0"/>
              </a:spcAft>
              <a:buSzPts val="276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5"/>
          <p:cNvSpPr txBox="1">
            <a:spLocks noGrp="1"/>
          </p:cNvSpPr>
          <p:nvPr>
            <p:ph idx="1"/>
          </p:nvPr>
        </p:nvSpPr>
        <p:spPr>
          <a:xfrm>
            <a:off x="457200" y="457200"/>
            <a:ext cx="8229600" cy="5673725"/>
          </a:xfrm>
          <a:prstGeom prst="rect">
            <a:avLst/>
          </a:prstGeom>
          <a:noFill/>
          <a:ln>
            <a:noFill/>
          </a:ln>
        </p:spPr>
        <p:txBody>
          <a:bodyPr spcFirstLastPara="1" wrap="square" lIns="91425" tIns="45700" rIns="91425" bIns="45700" anchor="t" anchorCtr="0">
            <a:normAutofit/>
          </a:bodyPr>
          <a:lstStyle/>
          <a:p>
            <a:pPr marL="285750" lvl="0" indent="-285750" algn="l" rtl="0">
              <a:lnSpc>
                <a:spcPct val="150000"/>
              </a:lnSpc>
              <a:spcBef>
                <a:spcPts val="0"/>
              </a:spcBef>
              <a:spcAft>
                <a:spcPts val="0"/>
              </a:spcAft>
              <a:buSzPts val="2760"/>
              <a:buChar char="•"/>
            </a:pPr>
            <a:r>
              <a:rPr lang="en-US" u="sng" dirty="0"/>
              <a:t>Need for power:</a:t>
            </a:r>
            <a:endParaRPr dirty="0"/>
          </a:p>
          <a:p>
            <a:pPr marL="285750" lvl="0" indent="-285750" algn="l" rtl="0">
              <a:lnSpc>
                <a:spcPct val="150000"/>
              </a:lnSpc>
              <a:spcBef>
                <a:spcPts val="1080"/>
              </a:spcBef>
              <a:spcAft>
                <a:spcPts val="0"/>
              </a:spcAft>
              <a:buSzPts val="2760"/>
              <a:buFont typeface="Noto Sans Symbols"/>
              <a:buNone/>
            </a:pPr>
            <a:r>
              <a:rPr lang="en-US" dirty="0"/>
              <a:t>   </a:t>
            </a:r>
            <a:endParaRPr lang="en-US" dirty="0" smtClean="0"/>
          </a:p>
          <a:p>
            <a:pPr marL="285750" lvl="0" indent="-285750" algn="l" rtl="0">
              <a:lnSpc>
                <a:spcPct val="150000"/>
              </a:lnSpc>
              <a:spcBef>
                <a:spcPts val="1080"/>
              </a:spcBef>
              <a:spcAft>
                <a:spcPts val="0"/>
              </a:spcAft>
              <a:buSzPts val="2760"/>
              <a:buFont typeface="Noto Sans Symbols"/>
              <a:buNone/>
            </a:pPr>
            <a:r>
              <a:rPr lang="en-US" dirty="0" smtClean="0"/>
              <a:t>People </a:t>
            </a:r>
            <a:r>
              <a:rPr lang="en-US" dirty="0"/>
              <a:t>who exhibit power tendencies are thought to be most satisfied by seeing their environment move in a certain direction, due to their involvements. As an example of the need for personal power, most corporate leaders seek high level positions so as to control the direction in which their company is moving. </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1" y="1848465"/>
            <a:ext cx="7490977" cy="3441290"/>
          </a:xfrm>
        </p:spPr>
        <p:txBody>
          <a:bodyPr/>
          <a:lstStyle/>
          <a:p>
            <a:pPr algn="ctr">
              <a:lnSpc>
                <a:spcPct val="150000"/>
              </a:lnSpc>
            </a:pPr>
            <a:r>
              <a:rPr lang="en-US" b="1" dirty="0" smtClean="0"/>
              <a:t>Motivation Application through Goal </a:t>
            </a:r>
            <a:r>
              <a:rPr lang="en-US" b="1" dirty="0"/>
              <a:t>S</a:t>
            </a:r>
            <a:r>
              <a:rPr lang="en-US" b="1" dirty="0" smtClean="0"/>
              <a:t>etting </a:t>
            </a:r>
            <a:br>
              <a:rPr lang="en-US" b="1" dirty="0" smtClean="0"/>
            </a:br>
            <a:r>
              <a:rPr lang="en-US" b="1" dirty="0"/>
              <a:t/>
            </a:r>
            <a:br>
              <a:rPr lang="en-US" b="1" dirty="0"/>
            </a:br>
            <a:r>
              <a:rPr lang="en-US" sz="1800" b="1" dirty="0"/>
              <a:t>from </a:t>
            </a:r>
            <a:br>
              <a:rPr lang="en-US" sz="1800" b="1" dirty="0"/>
            </a:br>
            <a:r>
              <a:rPr lang="en-US" sz="1800" b="1" dirty="0" err="1"/>
              <a:t>Luthans</a:t>
            </a:r>
            <a:r>
              <a:rPr lang="en-US" sz="1800" b="1" dirty="0"/>
              <a:t>, F. (2011). Organizational behavior: An evidence-based approach (12th ed.). McGraw-Hill.</a:t>
            </a:r>
          </a:p>
        </p:txBody>
      </p:sp>
    </p:spTree>
    <p:extLst>
      <p:ext uri="{BB962C8B-B14F-4D97-AF65-F5344CB8AC3E}">
        <p14:creationId xmlns:p14="http://schemas.microsoft.com/office/powerpoint/2010/main" val="329254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4262" y="1641986"/>
            <a:ext cx="7422151" cy="3726426"/>
          </a:xfrm>
        </p:spPr>
        <p:txBody>
          <a:bodyPr/>
          <a:lstStyle/>
          <a:p>
            <a:pPr algn="ctr">
              <a:lnSpc>
                <a:spcPct val="150000"/>
              </a:lnSpc>
            </a:pPr>
            <a:r>
              <a:rPr lang="en-US" b="1" dirty="0" smtClean="0"/>
              <a:t>Motivational application through job design </a:t>
            </a:r>
            <a:br>
              <a:rPr lang="en-US" b="1" dirty="0" smtClean="0"/>
            </a:br>
            <a:r>
              <a:rPr lang="en-US" sz="1800" b="1" dirty="0" smtClean="0"/>
              <a:t>from</a:t>
            </a:r>
            <a:r>
              <a:rPr lang="en-US" b="1" dirty="0" smtClean="0"/>
              <a:t> </a:t>
            </a:r>
            <a:r>
              <a:rPr lang="en-US" b="1" dirty="0"/>
              <a:t/>
            </a:r>
            <a:br>
              <a:rPr lang="en-US" b="1" dirty="0"/>
            </a:br>
            <a:r>
              <a:rPr lang="en-US" sz="1800" b="1" dirty="0" err="1"/>
              <a:t>Luthans</a:t>
            </a:r>
            <a:r>
              <a:rPr lang="en-US" sz="1800" b="1" dirty="0"/>
              <a:t>, F. (2011). Organizational behavior: An evidence-based approach (12th ed.). McGraw-Hill.</a:t>
            </a:r>
          </a:p>
        </p:txBody>
      </p:sp>
    </p:spTree>
    <p:extLst>
      <p:ext uri="{BB962C8B-B14F-4D97-AF65-F5344CB8AC3E}">
        <p14:creationId xmlns:p14="http://schemas.microsoft.com/office/powerpoint/2010/main" val="175574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grpSp>
        <p:nvGrpSpPr>
          <p:cNvPr id="364" name="Google Shape;364;p37"/>
          <p:cNvGrpSpPr/>
          <p:nvPr/>
        </p:nvGrpSpPr>
        <p:grpSpPr>
          <a:xfrm>
            <a:off x="1752600" y="493776"/>
            <a:ext cx="5789930" cy="923925"/>
            <a:chOff x="1752600" y="493776"/>
            <a:chExt cx="5789930" cy="923925"/>
          </a:xfrm>
        </p:grpSpPr>
        <p:sp>
          <p:nvSpPr>
            <p:cNvPr id="365" name="Google Shape;365;p37"/>
            <p:cNvSpPr/>
            <p:nvPr/>
          </p:nvSpPr>
          <p:spPr>
            <a:xfrm>
              <a:off x="1752600" y="493776"/>
              <a:ext cx="5789930" cy="923925"/>
            </a:xfrm>
            <a:custGeom>
              <a:avLst/>
              <a:gdLst/>
              <a:ahLst/>
              <a:cxnLst/>
              <a:rect l="l" t="t" r="r" b="b"/>
              <a:pathLst>
                <a:path w="5789930" h="923925" extrusionOk="0">
                  <a:moveTo>
                    <a:pt x="5789676" y="0"/>
                  </a:moveTo>
                  <a:lnTo>
                    <a:pt x="0" y="0"/>
                  </a:lnTo>
                  <a:lnTo>
                    <a:pt x="0" y="923544"/>
                  </a:lnTo>
                  <a:lnTo>
                    <a:pt x="5789676" y="923544"/>
                  </a:lnTo>
                  <a:lnTo>
                    <a:pt x="5789676" y="0"/>
                  </a:lnTo>
                  <a:close/>
                </a:path>
              </a:pathLst>
            </a:custGeom>
            <a:solidFill>
              <a:srgbClr val="386F2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aramond"/>
                <a:ea typeface="Garamond"/>
                <a:cs typeface="Garamond"/>
                <a:sym typeface="Garamond"/>
              </a:endParaRPr>
            </a:p>
          </p:txBody>
        </p:sp>
        <p:pic>
          <p:nvPicPr>
            <p:cNvPr id="366" name="Google Shape;366;p37"/>
            <p:cNvPicPr preferRelativeResize="0"/>
            <p:nvPr/>
          </p:nvPicPr>
          <p:blipFill rotWithShape="1">
            <a:blip r:embed="rId3">
              <a:alphaModFix/>
            </a:blip>
            <a:srcRect/>
            <a:stretch/>
          </p:blipFill>
          <p:spPr>
            <a:xfrm>
              <a:off x="2293619" y="649223"/>
              <a:ext cx="4721352" cy="595884"/>
            </a:xfrm>
            <a:prstGeom prst="rect">
              <a:avLst/>
            </a:prstGeom>
            <a:noFill/>
            <a:ln>
              <a:noFill/>
            </a:ln>
          </p:spPr>
        </p:pic>
        <p:pic>
          <p:nvPicPr>
            <p:cNvPr id="367" name="Google Shape;367;p37"/>
            <p:cNvPicPr preferRelativeResize="0"/>
            <p:nvPr/>
          </p:nvPicPr>
          <p:blipFill rotWithShape="1">
            <a:blip r:embed="rId4">
              <a:alphaModFix/>
            </a:blip>
            <a:srcRect/>
            <a:stretch/>
          </p:blipFill>
          <p:spPr>
            <a:xfrm>
              <a:off x="2337181" y="691769"/>
              <a:ext cx="4634103" cy="510540"/>
            </a:xfrm>
            <a:prstGeom prst="rect">
              <a:avLst/>
            </a:prstGeom>
            <a:noFill/>
            <a:ln>
              <a:noFill/>
            </a:ln>
          </p:spPr>
        </p:pic>
      </p:grpSp>
      <p:sp>
        <p:nvSpPr>
          <p:cNvPr id="368" name="Google Shape;368;p37"/>
          <p:cNvSpPr txBox="1"/>
          <p:nvPr/>
        </p:nvSpPr>
        <p:spPr>
          <a:xfrm>
            <a:off x="535940" y="1941703"/>
            <a:ext cx="8076565" cy="4150360"/>
          </a:xfrm>
          <a:prstGeom prst="rect">
            <a:avLst/>
          </a:prstGeom>
          <a:noFill/>
          <a:ln>
            <a:noFill/>
          </a:ln>
        </p:spPr>
        <p:txBody>
          <a:bodyPr spcFirstLastPara="1" wrap="square" lIns="0" tIns="12700" rIns="0" bIns="0" anchor="t" anchorCtr="0">
            <a:spAutoFit/>
          </a:bodyPr>
          <a:lstStyle/>
          <a:p>
            <a:pPr marL="12700" marR="527050" lvl="0" indent="914400" algn="l" rtl="0">
              <a:lnSpc>
                <a:spcPct val="100000"/>
              </a:lnSpc>
              <a:spcBef>
                <a:spcPts val="0"/>
              </a:spcBef>
              <a:spcAft>
                <a:spcPts val="0"/>
              </a:spcAft>
              <a:buNone/>
            </a:pPr>
            <a:r>
              <a:rPr lang="en-US" sz="3300" dirty="0">
                <a:solidFill>
                  <a:schemeClr val="tx1"/>
                </a:solidFill>
                <a:latin typeface="Constantia"/>
                <a:ea typeface="Constantia"/>
                <a:cs typeface="Constantia"/>
                <a:sym typeface="Constantia"/>
              </a:rPr>
              <a:t>Motivation is the process of arousing  and sustaining interest in an activity in  order to achieve a goal.</a:t>
            </a:r>
            <a:endParaRPr sz="3300" dirty="0">
              <a:solidFill>
                <a:schemeClr val="tx1"/>
              </a:solidFill>
              <a:latin typeface="Constantia"/>
              <a:ea typeface="Constantia"/>
              <a:cs typeface="Constantia"/>
              <a:sym typeface="Constantia"/>
            </a:endParaRPr>
          </a:p>
          <a:p>
            <a:pPr marL="12700" marR="5080" lvl="0" indent="914400" algn="l" rtl="0">
              <a:lnSpc>
                <a:spcPct val="100000"/>
              </a:lnSpc>
              <a:spcBef>
                <a:spcPts val="790"/>
              </a:spcBef>
              <a:spcAft>
                <a:spcPts val="0"/>
              </a:spcAft>
              <a:buNone/>
            </a:pPr>
            <a:r>
              <a:rPr lang="en-US" sz="3300" dirty="0">
                <a:solidFill>
                  <a:schemeClr val="tx1"/>
                </a:solidFill>
                <a:latin typeface="Constantia"/>
                <a:ea typeface="Constantia"/>
                <a:cs typeface="Constantia"/>
                <a:sym typeface="Constantia"/>
              </a:rPr>
              <a:t>Generally, the young learners do not  fully realize the importance of performing  well unless they are engaged in. Teachers has  to provide the necessary motivating factors  to achieve the desired objectives.</a:t>
            </a:r>
            <a:endParaRPr sz="3300" dirty="0">
              <a:solidFill>
                <a:schemeClr val="tx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a:t>Motivation</a:t>
            </a:r>
            <a:endParaRPr/>
          </a:p>
        </p:txBody>
      </p:sp>
      <p:sp>
        <p:nvSpPr>
          <p:cNvPr id="174" name="Google Shape;174;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t>The psychological feature that arouses an organism to action toward a desired goal; the reason for the action; that which gives purpose and direction to behavior.</a:t>
            </a:r>
            <a:endParaRPr/>
          </a:p>
          <a:p>
            <a:pPr marL="285750" lvl="0" indent="-285750" algn="l" rtl="0">
              <a:spcBef>
                <a:spcPts val="1080"/>
              </a:spcBef>
              <a:spcAft>
                <a:spcPts val="0"/>
              </a:spcAft>
              <a:buSzPts val="2760"/>
              <a:buNone/>
            </a:pPr>
            <a:endParaRPr/>
          </a:p>
          <a:p>
            <a:pPr marL="285750" lvl="0" indent="-285750" algn="l" rtl="0">
              <a:spcBef>
                <a:spcPts val="1080"/>
              </a:spcBef>
              <a:spcAft>
                <a:spcPts val="0"/>
              </a:spcAft>
              <a:buSzPts val="2760"/>
              <a:buChar char="•"/>
            </a:pPr>
            <a:r>
              <a:rPr lang="en-US" b="1"/>
              <a:t>Motivation</a:t>
            </a:r>
            <a:r>
              <a:rPr lang="en-US"/>
              <a:t> is the set of reasons that determines one to engage in a particular behavior. </a:t>
            </a:r>
            <a:endParaRPr/>
          </a:p>
          <a:p>
            <a:pPr marL="285750" lvl="0" indent="-110490" algn="l" rtl="0">
              <a:spcBef>
                <a:spcPts val="1080"/>
              </a:spcBef>
              <a:spcAft>
                <a:spcPts val="0"/>
              </a:spcAft>
              <a:buSzPts val="276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8"/>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4800"/>
              <a:buFont typeface="Garamond"/>
              <a:buNone/>
            </a:pPr>
            <a:r>
              <a:rPr lang="en-US"/>
              <a:t>Thank you</a:t>
            </a:r>
            <a:endParaRPr/>
          </a:p>
        </p:txBody>
      </p:sp>
      <p:sp>
        <p:nvSpPr>
          <p:cNvPr id="374" name="Google Shape;374;p38"/>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3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5"/>
          <p:cNvSpPr txBox="1">
            <a:spLocks noGrp="1"/>
          </p:cNvSpPr>
          <p:nvPr>
            <p:ph type="title"/>
          </p:nvPr>
        </p:nvSpPr>
        <p:spPr>
          <a:xfrm>
            <a:off x="1143000" y="3048000"/>
            <a:ext cx="6945630" cy="2220595"/>
          </a:xfrm>
          <a:prstGeom prst="rect">
            <a:avLst/>
          </a:prstGeom>
          <a:noFill/>
          <a:ln>
            <a:noFill/>
          </a:ln>
        </p:spPr>
        <p:txBody>
          <a:bodyPr spcFirstLastPara="1" wrap="square" lIns="0" tIns="12700" rIns="0" bIns="0" anchor="ctr" anchorCtr="0">
            <a:spAutoFit/>
          </a:bodyPr>
          <a:lstStyle/>
          <a:p>
            <a:pPr marL="12700" marR="5080" lvl="0" indent="913764" algn="ctr" rtl="0">
              <a:lnSpc>
                <a:spcPct val="100000"/>
              </a:lnSpc>
              <a:spcBef>
                <a:spcPts val="0"/>
              </a:spcBef>
              <a:spcAft>
                <a:spcPts val="0"/>
              </a:spcAft>
              <a:buClr>
                <a:srgbClr val="262626"/>
              </a:buClr>
              <a:buSzPts val="3600"/>
              <a:buFont typeface="Comic Sans MS"/>
              <a:buNone/>
            </a:pPr>
            <a:r>
              <a:rPr lang="en-US" sz="3600">
                <a:latin typeface="Comic Sans MS"/>
                <a:ea typeface="Comic Sans MS"/>
                <a:cs typeface="Comic Sans MS"/>
                <a:sym typeface="Comic Sans MS"/>
              </a:rPr>
              <a:t>Motivation is one of the  important factors in learning.  Without motivation, not much or  no learning at all will	take place.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55360" y="2687020"/>
            <a:ext cx="5194369" cy="38907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4" name="Google Shape;184;p6"/>
          <p:cNvSpPr txBox="1">
            <a:spLocks noGrp="1"/>
          </p:cNvSpPr>
          <p:nvPr>
            <p:ph type="title"/>
          </p:nvPr>
        </p:nvSpPr>
        <p:spPr>
          <a:xfrm>
            <a:off x="88490" y="317091"/>
            <a:ext cx="8770375" cy="3505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1F5F"/>
              </a:buClr>
              <a:buSzPts val="4000"/>
              <a:buFont typeface="Constantia"/>
              <a:buNone/>
            </a:pPr>
            <a:r>
              <a:rPr lang="en-US" sz="3600" dirty="0">
                <a:solidFill>
                  <a:schemeClr val="tx1"/>
                </a:solidFill>
                <a:latin typeface="Constantia"/>
                <a:ea typeface="Constantia"/>
                <a:cs typeface="Constantia"/>
                <a:sym typeface="Constantia"/>
              </a:rPr>
              <a:t>In totality, it is the process  of arousing and sustaining  interest in an activity in  order to achieve a goal.</a:t>
            </a:r>
            <a:r>
              <a:rPr lang="en-US" dirty="0">
                <a:solidFill>
                  <a:schemeClr val="tx1"/>
                </a:solidFill>
                <a:latin typeface="Constantia"/>
                <a:ea typeface="Constantia"/>
                <a:cs typeface="Constantia"/>
                <a:sym typeface="Constantia"/>
              </a:rPr>
              <a:t/>
            </a:r>
            <a:br>
              <a:rPr lang="en-US" dirty="0">
                <a:solidFill>
                  <a:schemeClr val="tx1"/>
                </a:solidFill>
                <a:latin typeface="Constantia"/>
                <a:ea typeface="Constantia"/>
                <a:cs typeface="Constantia"/>
                <a:sym typeface="Constantia"/>
              </a:rPr>
            </a:b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000"/>
              <a:buFont typeface="Garamond"/>
              <a:buNone/>
            </a:pPr>
            <a:r>
              <a:rPr lang="en-US"/>
              <a:t>Importance of Motivation</a:t>
            </a:r>
            <a:endParaRPr/>
          </a:p>
        </p:txBody>
      </p:sp>
      <p:sp>
        <p:nvSpPr>
          <p:cNvPr id="190" name="Google Shape;190;p7"/>
          <p:cNvSpPr txBox="1">
            <a:spLocks noGrp="1"/>
          </p:cNvSpPr>
          <p:nvPr>
            <p:ph idx="1"/>
          </p:nvPr>
        </p:nvSpPr>
        <p:spPr>
          <a:xfrm>
            <a:off x="827699" y="2052925"/>
            <a:ext cx="7755861" cy="4195481"/>
          </a:xfrm>
          <a:prstGeom prst="rect">
            <a:avLst/>
          </a:prstGeom>
          <a:noFill/>
          <a:ln>
            <a:noFill/>
          </a:ln>
        </p:spPr>
        <p:txBody>
          <a:bodyPr spcFirstLastPara="1" wrap="square" lIns="91425" tIns="45700" rIns="91425" bIns="45700" anchor="t" anchorCtr="0">
            <a:noAutofit/>
          </a:bodyPr>
          <a:lstStyle/>
          <a:p>
            <a:pPr marL="354965" marR="5080" lvl="0" indent="-342900" algn="l" rtl="0">
              <a:lnSpc>
                <a:spcPct val="150000"/>
              </a:lnSpc>
              <a:spcBef>
                <a:spcPts val="0"/>
              </a:spcBef>
              <a:spcAft>
                <a:spcPts val="0"/>
              </a:spcAft>
              <a:buClr>
                <a:srgbClr val="0AD0D9"/>
              </a:buClr>
              <a:buSzPts val="1886"/>
              <a:buFont typeface="Arial"/>
              <a:buChar char="•"/>
            </a:pPr>
            <a:r>
              <a:rPr lang="en-US" sz="2000" b="1" dirty="0"/>
              <a:t>Directs activities towards the  achievement of a goal.</a:t>
            </a:r>
            <a:endParaRPr sz="2000" b="1" dirty="0"/>
          </a:p>
          <a:p>
            <a:pPr marL="354965" marR="5080" lvl="0" indent="-342900" algn="l" rtl="0">
              <a:lnSpc>
                <a:spcPct val="150000"/>
              </a:lnSpc>
              <a:spcBef>
                <a:spcPts val="1305"/>
              </a:spcBef>
              <a:spcAft>
                <a:spcPts val="0"/>
              </a:spcAft>
              <a:buClr>
                <a:srgbClr val="0AD0D9"/>
              </a:buClr>
              <a:buSzPts val="1886"/>
              <a:buFont typeface="Arial"/>
              <a:buChar char="•"/>
            </a:pPr>
            <a:r>
              <a:rPr lang="en-US" sz="2000" b="1" dirty="0"/>
              <a:t>Controls and directs human  behavior.</a:t>
            </a:r>
            <a:endParaRPr sz="2000" b="1" dirty="0"/>
          </a:p>
          <a:p>
            <a:pPr marL="354965" marR="5080" lvl="0" indent="-342900" algn="l" rtl="0">
              <a:lnSpc>
                <a:spcPct val="150000"/>
              </a:lnSpc>
              <a:spcBef>
                <a:spcPts val="1305"/>
              </a:spcBef>
              <a:spcAft>
                <a:spcPts val="0"/>
              </a:spcAft>
              <a:buClr>
                <a:srgbClr val="0AD0D9"/>
              </a:buClr>
              <a:buSzPts val="1886"/>
              <a:buFont typeface="Arial"/>
              <a:buChar char="•"/>
            </a:pPr>
            <a:r>
              <a:rPr lang="en-US" sz="2000" b="1" dirty="0"/>
              <a:t>Inculcates spiritual and  moral values in the minds of  the young.</a:t>
            </a:r>
            <a:endParaRPr sz="2000" b="1" dirty="0"/>
          </a:p>
          <a:p>
            <a:pPr marL="354965" marR="5080" lvl="0" indent="-342900" algn="l" rtl="0">
              <a:lnSpc>
                <a:spcPct val="150000"/>
              </a:lnSpc>
              <a:spcBef>
                <a:spcPts val="1305"/>
              </a:spcBef>
              <a:spcAft>
                <a:spcPts val="0"/>
              </a:spcAft>
              <a:buClr>
                <a:srgbClr val="0AD0D9"/>
              </a:buClr>
              <a:buSzPts val="1886"/>
              <a:buFont typeface="Arial"/>
              <a:buChar char="•"/>
            </a:pPr>
            <a:r>
              <a:rPr lang="en-US" sz="2000" b="1" dirty="0"/>
              <a:t>Gives satisfaction and  happiness to the individual.</a:t>
            </a:r>
            <a:endParaRPr sz="2000" b="1" dirty="0"/>
          </a:p>
          <a:p>
            <a:pPr marL="285750" lvl="0" indent="-139700" algn="l" rtl="0">
              <a:spcBef>
                <a:spcPts val="1000"/>
              </a:spcBef>
              <a:spcAft>
                <a:spcPts val="0"/>
              </a:spcAft>
              <a:buSzPts val="2300"/>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8"/>
          <p:cNvPicPr preferRelativeResize="0"/>
          <p:nvPr/>
        </p:nvPicPr>
        <p:blipFill rotWithShape="1">
          <a:blip r:embed="rId3">
            <a:alphaModFix/>
          </a:blip>
          <a:srcRect b="6121"/>
          <a:stretch/>
        </p:blipFill>
        <p:spPr>
          <a:xfrm>
            <a:off x="435716" y="752168"/>
            <a:ext cx="8305800" cy="5579807"/>
          </a:xfrm>
          <a:prstGeom prst="rect">
            <a:avLst/>
          </a:prstGeom>
          <a:noFill/>
          <a:ln>
            <a:noFill/>
          </a:ln>
        </p:spPr>
      </p:pic>
      <p:sp>
        <p:nvSpPr>
          <p:cNvPr id="196" name="Google Shape;196;p8"/>
          <p:cNvSpPr txBox="1"/>
          <p:nvPr/>
        </p:nvSpPr>
        <p:spPr>
          <a:xfrm>
            <a:off x="688340" y="2039493"/>
            <a:ext cx="1797050" cy="4222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600" b="1" i="0" u="none" strike="noStrike" cap="none">
                <a:solidFill>
                  <a:srgbClr val="0A5294"/>
                </a:solidFill>
                <a:latin typeface="Comic Sans MS"/>
                <a:ea typeface="Comic Sans MS"/>
                <a:cs typeface="Comic Sans MS"/>
                <a:sym typeface="Comic Sans MS"/>
              </a:rPr>
              <a:t>First stage</a:t>
            </a:r>
            <a:endParaRPr sz="2600" b="0" i="0" u="none" strike="noStrike" cap="none">
              <a:solidFill>
                <a:schemeClr val="dk1"/>
              </a:solidFill>
              <a:latin typeface="Comic Sans MS"/>
              <a:ea typeface="Comic Sans MS"/>
              <a:cs typeface="Comic Sans MS"/>
              <a:sym typeface="Comic Sans MS"/>
            </a:endParaRPr>
          </a:p>
        </p:txBody>
      </p:sp>
      <p:sp>
        <p:nvSpPr>
          <p:cNvPr id="197" name="Google Shape;197;p8"/>
          <p:cNvSpPr txBox="1">
            <a:spLocks noGrp="1"/>
          </p:cNvSpPr>
          <p:nvPr>
            <p:ph type="title"/>
          </p:nvPr>
        </p:nvSpPr>
        <p:spPr>
          <a:xfrm>
            <a:off x="6176009" y="2039493"/>
            <a:ext cx="2151380" cy="422275"/>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A5294"/>
              </a:buClr>
              <a:buSzPts val="2600"/>
              <a:buFont typeface="Comic Sans MS"/>
              <a:buNone/>
            </a:pPr>
            <a:r>
              <a:rPr lang="en-US" sz="2600" b="1">
                <a:solidFill>
                  <a:srgbClr val="0A5294"/>
                </a:solidFill>
                <a:latin typeface="Comic Sans MS"/>
                <a:ea typeface="Comic Sans MS"/>
                <a:cs typeface="Comic Sans MS"/>
                <a:sym typeface="Comic Sans MS"/>
              </a:rPr>
              <a:t>Second stage</a:t>
            </a:r>
            <a:endParaRPr sz="2600">
              <a:latin typeface="Comic Sans MS"/>
              <a:ea typeface="Comic Sans MS"/>
              <a:cs typeface="Comic Sans MS"/>
              <a:sym typeface="Comic Sans MS"/>
            </a:endParaRPr>
          </a:p>
        </p:txBody>
      </p:sp>
      <p:sp>
        <p:nvSpPr>
          <p:cNvPr id="198" name="Google Shape;198;p8"/>
          <p:cNvSpPr txBox="1"/>
          <p:nvPr/>
        </p:nvSpPr>
        <p:spPr>
          <a:xfrm>
            <a:off x="3508375" y="4458715"/>
            <a:ext cx="1895475" cy="4222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600" b="1" i="0" u="none" strike="noStrike" cap="none">
                <a:solidFill>
                  <a:srgbClr val="0A5294"/>
                </a:solidFill>
                <a:latin typeface="Comic Sans MS"/>
                <a:ea typeface="Comic Sans MS"/>
                <a:cs typeface="Comic Sans MS"/>
                <a:sym typeface="Comic Sans MS"/>
              </a:rPr>
              <a:t>Third stage</a:t>
            </a:r>
            <a:endParaRPr sz="2600" b="0" i="0" u="none" strike="noStrike" cap="none">
              <a:solidFill>
                <a:schemeClr val="dk1"/>
              </a:solidFill>
              <a:latin typeface="Comic Sans MS"/>
              <a:ea typeface="Comic Sans MS"/>
              <a:cs typeface="Comic Sans MS"/>
              <a:sym typeface="Comic Sans MS"/>
            </a:endParaRPr>
          </a:p>
        </p:txBody>
      </p:sp>
      <p:sp>
        <p:nvSpPr>
          <p:cNvPr id="199" name="Google Shape;199;p8"/>
          <p:cNvSpPr txBox="1"/>
          <p:nvPr/>
        </p:nvSpPr>
        <p:spPr>
          <a:xfrm>
            <a:off x="3885691" y="2039493"/>
            <a:ext cx="1086485" cy="422275"/>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600" b="1" i="0" u="none" strike="noStrike" cap="none">
                <a:solidFill>
                  <a:srgbClr val="0A5294"/>
                </a:solidFill>
                <a:latin typeface="Comic Sans MS"/>
                <a:ea typeface="Comic Sans MS"/>
                <a:cs typeface="Comic Sans MS"/>
                <a:sym typeface="Comic Sans MS"/>
              </a:rPr>
              <a:t>Motive</a:t>
            </a:r>
            <a:endParaRPr sz="2600" b="0" i="0" u="none" strike="noStrike" cap="none">
              <a:solidFill>
                <a:schemeClr val="dk1"/>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9"/>
          <p:cNvSpPr txBox="1">
            <a:spLocks noGrp="1"/>
          </p:cNvSpPr>
          <p:nvPr>
            <p:ph type="title"/>
          </p:nvPr>
        </p:nvSpPr>
        <p:spPr>
          <a:xfrm>
            <a:off x="609600" y="915337"/>
            <a:ext cx="8001000" cy="1303867"/>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262626"/>
              </a:buClr>
              <a:buSzPct val="100000"/>
              <a:buFont typeface="Garamond"/>
              <a:buNone/>
            </a:pPr>
            <a:r>
              <a:rPr lang="en-US" dirty="0"/>
              <a:t>MOTIVATION AS  DIFFERENTIATED FROM MOTIVE  AND INCENTIVE</a:t>
            </a:r>
            <a:endParaRPr dirty="0"/>
          </a:p>
        </p:txBody>
      </p:sp>
      <p:sp>
        <p:nvSpPr>
          <p:cNvPr id="205" name="Google Shape;205;p9"/>
          <p:cNvSpPr txBox="1">
            <a:spLocks noGrp="1"/>
          </p:cNvSpPr>
          <p:nvPr>
            <p:ph idx="1"/>
          </p:nvPr>
        </p:nvSpPr>
        <p:spPr>
          <a:xfrm>
            <a:off x="827700" y="2703871"/>
            <a:ext cx="6711654" cy="3544535"/>
          </a:xfrm>
          <a:prstGeom prst="rect">
            <a:avLst/>
          </a:prstGeom>
          <a:noFill/>
          <a:ln>
            <a:noFill/>
          </a:ln>
        </p:spPr>
        <p:txBody>
          <a:bodyPr spcFirstLastPara="1" wrap="square" lIns="91425" tIns="45700" rIns="91425" bIns="45700" anchor="t" anchorCtr="0">
            <a:normAutofit/>
          </a:bodyPr>
          <a:lstStyle/>
          <a:p>
            <a:pPr marL="299085" marR="286385" lvl="0" indent="-287019" algn="l" rtl="0">
              <a:lnSpc>
                <a:spcPct val="150000"/>
              </a:lnSpc>
              <a:spcBef>
                <a:spcPts val="0"/>
              </a:spcBef>
              <a:spcAft>
                <a:spcPts val="0"/>
              </a:spcAft>
              <a:buSzPts val="2760"/>
              <a:buChar char="-"/>
            </a:pPr>
            <a:r>
              <a:rPr lang="en-US" dirty="0">
                <a:latin typeface="Constantia"/>
                <a:ea typeface="Constantia"/>
                <a:cs typeface="Constantia"/>
                <a:sym typeface="Constantia"/>
              </a:rPr>
              <a:t>A disposition, tendency,  desire, or aspiration</a:t>
            </a:r>
            <a:endParaRPr dirty="0"/>
          </a:p>
          <a:p>
            <a:pPr marL="299085" marR="5080" lvl="0" indent="-287019" algn="l" rtl="0">
              <a:lnSpc>
                <a:spcPct val="150000"/>
              </a:lnSpc>
              <a:spcBef>
                <a:spcPts val="605"/>
              </a:spcBef>
              <a:spcAft>
                <a:spcPts val="0"/>
              </a:spcAft>
              <a:buSzPts val="2760"/>
              <a:buChar char="-"/>
            </a:pPr>
            <a:r>
              <a:rPr lang="en-US" dirty="0">
                <a:latin typeface="Constantia"/>
                <a:ea typeface="Constantia"/>
                <a:cs typeface="Constantia"/>
                <a:sym typeface="Constantia"/>
              </a:rPr>
              <a:t>A drive or impulse, an  attitude that arouses  interest, and sustains and  regulates behavior.</a:t>
            </a:r>
            <a:endParaRPr dirty="0">
              <a:latin typeface="Constantia"/>
              <a:ea typeface="Constantia"/>
              <a:cs typeface="Constantia"/>
              <a:sym typeface="Constantia"/>
            </a:endParaRPr>
          </a:p>
          <a:p>
            <a:pPr marL="299085" marR="66040" lvl="0" indent="-287019" algn="l" rtl="0">
              <a:lnSpc>
                <a:spcPct val="150000"/>
              </a:lnSpc>
              <a:spcBef>
                <a:spcPts val="605"/>
              </a:spcBef>
              <a:spcAft>
                <a:spcPts val="0"/>
              </a:spcAft>
              <a:buSzPts val="2760"/>
              <a:buChar char="-"/>
            </a:pPr>
            <a:r>
              <a:rPr lang="en-US" dirty="0">
                <a:latin typeface="Constantia"/>
                <a:ea typeface="Constantia"/>
                <a:cs typeface="Constantia"/>
                <a:sym typeface="Constantia"/>
              </a:rPr>
              <a:t>It is internal, within an  individual , has a definite  goal to achieve</a:t>
            </a:r>
            <a:endParaRPr dirty="0">
              <a:latin typeface="Constantia"/>
              <a:ea typeface="Constantia"/>
              <a:cs typeface="Constantia"/>
              <a:sym typeface="Constantia"/>
            </a:endParaRPr>
          </a:p>
          <a:p>
            <a:pPr marL="285750" lvl="0" indent="-110490" algn="l" rtl="0">
              <a:spcBef>
                <a:spcPts val="1080"/>
              </a:spcBef>
              <a:spcAft>
                <a:spcPts val="0"/>
              </a:spcAft>
              <a:buSzPts val="2760"/>
              <a:buNone/>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238</TotalTime>
  <Words>1342</Words>
  <Application>Microsoft Office PowerPoint</Application>
  <PresentationFormat>On-screen Show (4:3)</PresentationFormat>
  <Paragraphs>131</Paragraphs>
  <Slides>40</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Wingdings 3</vt:lpstr>
      <vt:lpstr>Century Gothic</vt:lpstr>
      <vt:lpstr>Arial</vt:lpstr>
      <vt:lpstr>Constantia</vt:lpstr>
      <vt:lpstr>Times New Roman</vt:lpstr>
      <vt:lpstr>Noto Sans Symbols</vt:lpstr>
      <vt:lpstr>Calibri</vt:lpstr>
      <vt:lpstr>Garamond</vt:lpstr>
      <vt:lpstr>Verdana</vt:lpstr>
      <vt:lpstr>Comic Sans MS</vt:lpstr>
      <vt:lpstr>Ion</vt:lpstr>
      <vt:lpstr>Introduction to Psychology</vt:lpstr>
      <vt:lpstr>Introduction to Psychology</vt:lpstr>
      <vt:lpstr>Motivation </vt:lpstr>
      <vt:lpstr>Motivation</vt:lpstr>
      <vt:lpstr>Motivation is one of the  important factors in learning.  Without motivation, not much or  no learning at all will take place.</vt:lpstr>
      <vt:lpstr>In totality, it is the process  of arousing and sustaining  interest in an activity in  order to achieve a goal. </vt:lpstr>
      <vt:lpstr>Importance of Motivation</vt:lpstr>
      <vt:lpstr>Second stage</vt:lpstr>
      <vt:lpstr>MOTIVATION AS  DIFFERENTIATED FROM MOTIVE  AND INCENTIVE</vt:lpstr>
      <vt:lpstr>Incentive</vt:lpstr>
      <vt:lpstr>Types of Motivation </vt:lpstr>
      <vt:lpstr>Intrinsic Motivation</vt:lpstr>
      <vt:lpstr>Extrinsic Motivation</vt:lpstr>
      <vt:lpstr>PowerPoint Presentation</vt:lpstr>
      <vt:lpstr>Maslow’s hierarchy of need </vt:lpstr>
      <vt:lpstr>PowerPoint Presentation</vt:lpstr>
      <vt:lpstr>PowerPoint Presentation</vt:lpstr>
      <vt:lpstr>PowerPoint Presentation</vt:lpstr>
      <vt:lpstr>Herzberg Two factor Theory  by  Frederick Herzberg 1950s</vt:lpstr>
      <vt:lpstr>Herzberg's Two-Factor Theory</vt:lpstr>
      <vt:lpstr>PowerPoint Presentation</vt:lpstr>
      <vt:lpstr>TYPES OF MOTIVES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motives </vt:lpstr>
      <vt:lpstr>Social motives</vt:lpstr>
      <vt:lpstr>PowerPoint Presentation</vt:lpstr>
      <vt:lpstr>PowerPoint Presentation</vt:lpstr>
      <vt:lpstr>Need for Achievement</vt:lpstr>
      <vt:lpstr>PowerPoint Presentation</vt:lpstr>
      <vt:lpstr>Motivation Application through Goal Setting   from  Luthans, F. (2011). Organizational behavior: An evidence-based approach (12th ed.). McGraw-Hill.</vt:lpstr>
      <vt:lpstr>Motivational application through job design  from  Luthans, F. (2011). Organizational behavior: An evidence-based approach (12th ed.). McGraw-Hill.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dc:creator>pc</dc:creator>
  <cp:lastModifiedBy>Gulshair</cp:lastModifiedBy>
  <cp:revision>18</cp:revision>
  <dcterms:created xsi:type="dcterms:W3CDTF">2021-03-05T04:57:40Z</dcterms:created>
  <dcterms:modified xsi:type="dcterms:W3CDTF">2024-03-19T14:28:16Z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2015-08-31T00:00:00Z</vt:filetime>
  </property>
  <property fmtid="{D5CDD505-2E9C-101B-9397-08002B2CF9AE}" pid="3" name="Creator">
    <vt:lpwstr>Microsoft® PowerPoint® 2013</vt:lpwstr>
  </property>
  <property fmtid="{D5CDD505-2E9C-101B-9397-08002B2CF9AE}" pid="4" name="LastSaved">
    <vt:filetime>2021-03-05T00:00:00Z</vt:filetime>
  </property>
</Properties>
</file>