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35"/>
  </p:notesMasterIdLst>
  <p:sldIdLst>
    <p:sldId id="291" r:id="rId2"/>
    <p:sldId id="256" r:id="rId3"/>
    <p:sldId id="257" r:id="rId4"/>
    <p:sldId id="258" r:id="rId5"/>
    <p:sldId id="259" r:id="rId6"/>
    <p:sldId id="304" r:id="rId7"/>
    <p:sldId id="292" r:id="rId8"/>
    <p:sldId id="286" r:id="rId9"/>
    <p:sldId id="261" r:id="rId10"/>
    <p:sldId id="262" r:id="rId11"/>
    <p:sldId id="263" r:id="rId12"/>
    <p:sldId id="264" r:id="rId13"/>
    <p:sldId id="293" r:id="rId14"/>
    <p:sldId id="267" r:id="rId15"/>
    <p:sldId id="268" r:id="rId16"/>
    <p:sldId id="269" r:id="rId17"/>
    <p:sldId id="270" r:id="rId18"/>
    <p:sldId id="271" r:id="rId19"/>
    <p:sldId id="272" r:id="rId20"/>
    <p:sldId id="294" r:id="rId21"/>
    <p:sldId id="275" r:id="rId22"/>
    <p:sldId id="273" r:id="rId23"/>
    <p:sldId id="274" r:id="rId24"/>
    <p:sldId id="288" r:id="rId25"/>
    <p:sldId id="289" r:id="rId26"/>
    <p:sldId id="303" r:id="rId27"/>
    <p:sldId id="297" r:id="rId28"/>
    <p:sldId id="298" r:id="rId29"/>
    <p:sldId id="299" r:id="rId30"/>
    <p:sldId id="265" r:id="rId31"/>
    <p:sldId id="266" r:id="rId32"/>
    <p:sldId id="287" r:id="rId33"/>
    <p:sldId id="29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6" d="100"/>
          <a:sy n="66" d="100"/>
        </p:scale>
        <p:origin x="44" y="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87B0B7-62A0-46B3-9343-21C99053D9BF}"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n-US"/>
        </a:p>
      </dgm:t>
    </dgm:pt>
    <dgm:pt modelId="{FA733907-9161-4F04-B665-DA1179FAE7E4}">
      <dgm:prSet phldrT="[Text]"/>
      <dgm:spPr/>
      <dgm:t>
        <a:bodyPr/>
        <a:lstStyle/>
        <a:p>
          <a:r>
            <a:rPr lang="en-US" dirty="0" smtClean="0"/>
            <a:t>Determinants of personality</a:t>
          </a:r>
          <a:endParaRPr lang="en-US" dirty="0"/>
        </a:p>
      </dgm:t>
    </dgm:pt>
    <dgm:pt modelId="{C0C30F28-9273-42E6-BC18-A81DE8F14D5E}" type="parTrans" cxnId="{CA433AD5-96C3-4CA2-B9DF-B459F79153C4}">
      <dgm:prSet/>
      <dgm:spPr/>
      <dgm:t>
        <a:bodyPr/>
        <a:lstStyle/>
        <a:p>
          <a:endParaRPr lang="en-US"/>
        </a:p>
      </dgm:t>
    </dgm:pt>
    <dgm:pt modelId="{B8929AE9-7137-4738-9BB8-AEEC545B0B77}" type="sibTrans" cxnId="{CA433AD5-96C3-4CA2-B9DF-B459F79153C4}">
      <dgm:prSet/>
      <dgm:spPr/>
      <dgm:t>
        <a:bodyPr/>
        <a:lstStyle/>
        <a:p>
          <a:endParaRPr lang="en-US"/>
        </a:p>
      </dgm:t>
    </dgm:pt>
    <dgm:pt modelId="{44C7396F-DEA8-4068-9EF4-D7117F08B5AF}">
      <dgm:prSet phldrT="[Text]"/>
      <dgm:spPr>
        <a:solidFill>
          <a:schemeClr val="accent4">
            <a:lumMod val="50000"/>
          </a:schemeClr>
        </a:solidFill>
      </dgm:spPr>
      <dgm:t>
        <a:bodyPr/>
        <a:lstStyle/>
        <a:p>
          <a:r>
            <a:rPr lang="en-US" dirty="0" smtClean="0"/>
            <a:t>Biological factors </a:t>
          </a:r>
          <a:endParaRPr lang="en-US" dirty="0"/>
        </a:p>
      </dgm:t>
    </dgm:pt>
    <dgm:pt modelId="{2C34BA40-EF0A-4398-B3C5-71291355E667}" type="parTrans" cxnId="{2EF8241B-8F4C-411C-8D6A-72EB5BE44FA1}">
      <dgm:prSet/>
      <dgm:spPr/>
      <dgm:t>
        <a:bodyPr/>
        <a:lstStyle/>
        <a:p>
          <a:endParaRPr lang="en-US"/>
        </a:p>
      </dgm:t>
    </dgm:pt>
    <dgm:pt modelId="{54804D1D-1446-4613-9000-348544768C61}" type="sibTrans" cxnId="{2EF8241B-8F4C-411C-8D6A-72EB5BE44FA1}">
      <dgm:prSet/>
      <dgm:spPr/>
      <dgm:t>
        <a:bodyPr/>
        <a:lstStyle/>
        <a:p>
          <a:endParaRPr lang="en-US"/>
        </a:p>
      </dgm:t>
    </dgm:pt>
    <dgm:pt modelId="{00866B7D-A88F-4A1F-BD3C-DE3404FAB2D7}">
      <dgm:prSet phldrT="[Text]"/>
      <dgm:spPr>
        <a:solidFill>
          <a:schemeClr val="accent1">
            <a:lumMod val="50000"/>
          </a:schemeClr>
        </a:solidFill>
      </dgm:spPr>
      <dgm:t>
        <a:bodyPr/>
        <a:lstStyle/>
        <a:p>
          <a:r>
            <a:rPr lang="en-US" dirty="0" smtClean="0"/>
            <a:t>Family factors </a:t>
          </a:r>
          <a:endParaRPr lang="en-US" dirty="0"/>
        </a:p>
      </dgm:t>
    </dgm:pt>
    <dgm:pt modelId="{00A0D503-6772-41B1-BF26-E0A8AFA12FED}" type="parTrans" cxnId="{20242914-E598-4BD6-BD03-652D2E2AB765}">
      <dgm:prSet/>
      <dgm:spPr/>
      <dgm:t>
        <a:bodyPr/>
        <a:lstStyle/>
        <a:p>
          <a:endParaRPr lang="en-US"/>
        </a:p>
      </dgm:t>
    </dgm:pt>
    <dgm:pt modelId="{42D9627A-2789-48F0-A178-4F35F23EB13C}" type="sibTrans" cxnId="{20242914-E598-4BD6-BD03-652D2E2AB765}">
      <dgm:prSet/>
      <dgm:spPr/>
      <dgm:t>
        <a:bodyPr/>
        <a:lstStyle/>
        <a:p>
          <a:endParaRPr lang="en-US"/>
        </a:p>
      </dgm:t>
    </dgm:pt>
    <dgm:pt modelId="{137D634C-EACC-4736-8274-0FE0AF911878}">
      <dgm:prSet phldrT="[Text]"/>
      <dgm:spPr>
        <a:solidFill>
          <a:schemeClr val="accent2">
            <a:lumMod val="50000"/>
          </a:schemeClr>
        </a:solidFill>
      </dgm:spPr>
      <dgm:t>
        <a:bodyPr/>
        <a:lstStyle/>
        <a:p>
          <a:r>
            <a:rPr lang="en-US" dirty="0" smtClean="0"/>
            <a:t>Situational factors </a:t>
          </a:r>
          <a:endParaRPr lang="en-US" dirty="0"/>
        </a:p>
      </dgm:t>
    </dgm:pt>
    <dgm:pt modelId="{6668E502-5178-4A67-A0B7-6F1132E0F819}" type="parTrans" cxnId="{6477E1C8-461F-4D98-83C6-5327C1D341CB}">
      <dgm:prSet/>
      <dgm:spPr/>
      <dgm:t>
        <a:bodyPr/>
        <a:lstStyle/>
        <a:p>
          <a:endParaRPr lang="en-US"/>
        </a:p>
      </dgm:t>
    </dgm:pt>
    <dgm:pt modelId="{D9D632B4-4A77-4778-826E-8711357AB9F4}" type="sibTrans" cxnId="{6477E1C8-461F-4D98-83C6-5327C1D341CB}">
      <dgm:prSet/>
      <dgm:spPr/>
      <dgm:t>
        <a:bodyPr/>
        <a:lstStyle/>
        <a:p>
          <a:endParaRPr lang="en-US"/>
        </a:p>
      </dgm:t>
    </dgm:pt>
    <dgm:pt modelId="{A03865AD-11CA-42C5-AC23-F00E1294DE70}">
      <dgm:prSet phldrT="[Text]"/>
      <dgm:spPr>
        <a:solidFill>
          <a:schemeClr val="accent5">
            <a:lumMod val="50000"/>
          </a:schemeClr>
        </a:solidFill>
      </dgm:spPr>
      <dgm:t>
        <a:bodyPr/>
        <a:lstStyle/>
        <a:p>
          <a:r>
            <a:rPr lang="en-US" dirty="0" smtClean="0"/>
            <a:t>Cultural factors </a:t>
          </a:r>
          <a:endParaRPr lang="en-US" dirty="0"/>
        </a:p>
      </dgm:t>
    </dgm:pt>
    <dgm:pt modelId="{21A66074-8257-4235-981C-7589EB410E42}" type="parTrans" cxnId="{6054D4FB-97A8-440C-BDE1-F72AF0168BF4}">
      <dgm:prSet/>
      <dgm:spPr/>
      <dgm:t>
        <a:bodyPr/>
        <a:lstStyle/>
        <a:p>
          <a:endParaRPr lang="en-US"/>
        </a:p>
      </dgm:t>
    </dgm:pt>
    <dgm:pt modelId="{511E760A-2AEF-4B39-B0F0-2C5DCBF20D35}" type="sibTrans" cxnId="{6054D4FB-97A8-440C-BDE1-F72AF0168BF4}">
      <dgm:prSet/>
      <dgm:spPr/>
      <dgm:t>
        <a:bodyPr/>
        <a:lstStyle/>
        <a:p>
          <a:endParaRPr lang="en-US"/>
        </a:p>
      </dgm:t>
    </dgm:pt>
    <dgm:pt modelId="{561EEA7D-B4FB-4644-A024-26DC0C28A924}" type="pres">
      <dgm:prSet presAssocID="{9087B0B7-62A0-46B3-9343-21C99053D9BF}" presName="diagram" presStyleCnt="0">
        <dgm:presLayoutVars>
          <dgm:chMax val="1"/>
          <dgm:dir/>
          <dgm:animLvl val="ctr"/>
          <dgm:resizeHandles val="exact"/>
        </dgm:presLayoutVars>
      </dgm:prSet>
      <dgm:spPr/>
      <dgm:t>
        <a:bodyPr/>
        <a:lstStyle/>
        <a:p>
          <a:endParaRPr lang="en-US"/>
        </a:p>
      </dgm:t>
    </dgm:pt>
    <dgm:pt modelId="{AA6395F9-FE88-4548-A85A-B623DAE97744}" type="pres">
      <dgm:prSet presAssocID="{9087B0B7-62A0-46B3-9343-21C99053D9BF}" presName="matrix" presStyleCnt="0"/>
      <dgm:spPr/>
    </dgm:pt>
    <dgm:pt modelId="{7B95531D-E37A-4154-BCFB-E95A5B4DB88E}" type="pres">
      <dgm:prSet presAssocID="{9087B0B7-62A0-46B3-9343-21C99053D9BF}" presName="tile1" presStyleLbl="node1" presStyleIdx="0" presStyleCnt="4"/>
      <dgm:spPr/>
      <dgm:t>
        <a:bodyPr/>
        <a:lstStyle/>
        <a:p>
          <a:endParaRPr lang="en-US"/>
        </a:p>
      </dgm:t>
    </dgm:pt>
    <dgm:pt modelId="{CB13533E-066A-4652-AFE7-18CE35170B8E}" type="pres">
      <dgm:prSet presAssocID="{9087B0B7-62A0-46B3-9343-21C99053D9BF}" presName="tile1text" presStyleLbl="node1" presStyleIdx="0" presStyleCnt="4">
        <dgm:presLayoutVars>
          <dgm:chMax val="0"/>
          <dgm:chPref val="0"/>
          <dgm:bulletEnabled val="1"/>
        </dgm:presLayoutVars>
      </dgm:prSet>
      <dgm:spPr/>
      <dgm:t>
        <a:bodyPr/>
        <a:lstStyle/>
        <a:p>
          <a:endParaRPr lang="en-US"/>
        </a:p>
      </dgm:t>
    </dgm:pt>
    <dgm:pt modelId="{095C4815-586E-4A9A-B919-672B6A16B4F5}" type="pres">
      <dgm:prSet presAssocID="{9087B0B7-62A0-46B3-9343-21C99053D9BF}" presName="tile2" presStyleLbl="node1" presStyleIdx="1" presStyleCnt="4"/>
      <dgm:spPr/>
      <dgm:t>
        <a:bodyPr/>
        <a:lstStyle/>
        <a:p>
          <a:endParaRPr lang="en-US"/>
        </a:p>
      </dgm:t>
    </dgm:pt>
    <dgm:pt modelId="{C7ABA622-3679-4CF2-8626-395057B99104}" type="pres">
      <dgm:prSet presAssocID="{9087B0B7-62A0-46B3-9343-21C99053D9BF}" presName="tile2text" presStyleLbl="node1" presStyleIdx="1" presStyleCnt="4">
        <dgm:presLayoutVars>
          <dgm:chMax val="0"/>
          <dgm:chPref val="0"/>
          <dgm:bulletEnabled val="1"/>
        </dgm:presLayoutVars>
      </dgm:prSet>
      <dgm:spPr/>
      <dgm:t>
        <a:bodyPr/>
        <a:lstStyle/>
        <a:p>
          <a:endParaRPr lang="en-US"/>
        </a:p>
      </dgm:t>
    </dgm:pt>
    <dgm:pt modelId="{5BEA6F1D-E6E0-4114-9FA7-1ED5FF950A28}" type="pres">
      <dgm:prSet presAssocID="{9087B0B7-62A0-46B3-9343-21C99053D9BF}" presName="tile3" presStyleLbl="node1" presStyleIdx="2" presStyleCnt="4"/>
      <dgm:spPr/>
      <dgm:t>
        <a:bodyPr/>
        <a:lstStyle/>
        <a:p>
          <a:endParaRPr lang="en-US"/>
        </a:p>
      </dgm:t>
    </dgm:pt>
    <dgm:pt modelId="{972FF6A3-C845-4B08-8DC3-CC9C9AEBE985}" type="pres">
      <dgm:prSet presAssocID="{9087B0B7-62A0-46B3-9343-21C99053D9BF}" presName="tile3text" presStyleLbl="node1" presStyleIdx="2" presStyleCnt="4">
        <dgm:presLayoutVars>
          <dgm:chMax val="0"/>
          <dgm:chPref val="0"/>
          <dgm:bulletEnabled val="1"/>
        </dgm:presLayoutVars>
      </dgm:prSet>
      <dgm:spPr/>
      <dgm:t>
        <a:bodyPr/>
        <a:lstStyle/>
        <a:p>
          <a:endParaRPr lang="en-US"/>
        </a:p>
      </dgm:t>
    </dgm:pt>
    <dgm:pt modelId="{6BFD6D45-2615-481A-8510-8B92DC5F0F0B}" type="pres">
      <dgm:prSet presAssocID="{9087B0B7-62A0-46B3-9343-21C99053D9BF}" presName="tile4" presStyleLbl="node1" presStyleIdx="3" presStyleCnt="4"/>
      <dgm:spPr/>
      <dgm:t>
        <a:bodyPr/>
        <a:lstStyle/>
        <a:p>
          <a:endParaRPr lang="en-US"/>
        </a:p>
      </dgm:t>
    </dgm:pt>
    <dgm:pt modelId="{650CD0AE-850E-4A35-A518-F9C84811CA19}" type="pres">
      <dgm:prSet presAssocID="{9087B0B7-62A0-46B3-9343-21C99053D9BF}" presName="tile4text" presStyleLbl="node1" presStyleIdx="3" presStyleCnt="4">
        <dgm:presLayoutVars>
          <dgm:chMax val="0"/>
          <dgm:chPref val="0"/>
          <dgm:bulletEnabled val="1"/>
        </dgm:presLayoutVars>
      </dgm:prSet>
      <dgm:spPr/>
      <dgm:t>
        <a:bodyPr/>
        <a:lstStyle/>
        <a:p>
          <a:endParaRPr lang="en-US"/>
        </a:p>
      </dgm:t>
    </dgm:pt>
    <dgm:pt modelId="{68F2D2F8-FF5B-45B8-9594-0F1E8CC7CC77}" type="pres">
      <dgm:prSet presAssocID="{9087B0B7-62A0-46B3-9343-21C99053D9BF}" presName="centerTile" presStyleLbl="fgShp" presStyleIdx="0" presStyleCnt="1">
        <dgm:presLayoutVars>
          <dgm:chMax val="0"/>
          <dgm:chPref val="0"/>
        </dgm:presLayoutVars>
      </dgm:prSet>
      <dgm:spPr/>
      <dgm:t>
        <a:bodyPr/>
        <a:lstStyle/>
        <a:p>
          <a:endParaRPr lang="en-US"/>
        </a:p>
      </dgm:t>
    </dgm:pt>
  </dgm:ptLst>
  <dgm:cxnLst>
    <dgm:cxn modelId="{6E5ECA8D-19F4-4A86-8D80-DAE63A4EBD80}" type="presOf" srcId="{44C7396F-DEA8-4068-9EF4-D7117F08B5AF}" destId="{CB13533E-066A-4652-AFE7-18CE35170B8E}" srcOrd="1" destOrd="0" presId="urn:microsoft.com/office/officeart/2005/8/layout/matrix1"/>
    <dgm:cxn modelId="{0B594711-C5BA-4246-9CFC-856D8C68C5A1}" type="presOf" srcId="{A03865AD-11CA-42C5-AC23-F00E1294DE70}" destId="{650CD0AE-850E-4A35-A518-F9C84811CA19}" srcOrd="1" destOrd="0" presId="urn:microsoft.com/office/officeart/2005/8/layout/matrix1"/>
    <dgm:cxn modelId="{705C3F46-3742-42C0-AA7F-2643B3965451}" type="presOf" srcId="{137D634C-EACC-4736-8274-0FE0AF911878}" destId="{972FF6A3-C845-4B08-8DC3-CC9C9AEBE985}" srcOrd="1" destOrd="0" presId="urn:microsoft.com/office/officeart/2005/8/layout/matrix1"/>
    <dgm:cxn modelId="{54DCBE12-1C5A-46B6-B966-06D8E1AA601F}" type="presOf" srcId="{00866B7D-A88F-4A1F-BD3C-DE3404FAB2D7}" destId="{C7ABA622-3679-4CF2-8626-395057B99104}" srcOrd="1" destOrd="0" presId="urn:microsoft.com/office/officeart/2005/8/layout/matrix1"/>
    <dgm:cxn modelId="{3E487850-AC65-48DC-B2FF-63F9FFF29C66}" type="presOf" srcId="{A03865AD-11CA-42C5-AC23-F00E1294DE70}" destId="{6BFD6D45-2615-481A-8510-8B92DC5F0F0B}" srcOrd="0" destOrd="0" presId="urn:microsoft.com/office/officeart/2005/8/layout/matrix1"/>
    <dgm:cxn modelId="{2EF8241B-8F4C-411C-8D6A-72EB5BE44FA1}" srcId="{FA733907-9161-4F04-B665-DA1179FAE7E4}" destId="{44C7396F-DEA8-4068-9EF4-D7117F08B5AF}" srcOrd="0" destOrd="0" parTransId="{2C34BA40-EF0A-4398-B3C5-71291355E667}" sibTransId="{54804D1D-1446-4613-9000-348544768C61}"/>
    <dgm:cxn modelId="{FC3816DF-C3B2-4970-98CC-930E8BC0DA4F}" type="presOf" srcId="{00866B7D-A88F-4A1F-BD3C-DE3404FAB2D7}" destId="{095C4815-586E-4A9A-B919-672B6A16B4F5}" srcOrd="0" destOrd="0" presId="urn:microsoft.com/office/officeart/2005/8/layout/matrix1"/>
    <dgm:cxn modelId="{FAD48A78-CF56-42E0-A196-959DE2026AFD}" type="presOf" srcId="{137D634C-EACC-4736-8274-0FE0AF911878}" destId="{5BEA6F1D-E6E0-4114-9FA7-1ED5FF950A28}" srcOrd="0" destOrd="0" presId="urn:microsoft.com/office/officeart/2005/8/layout/matrix1"/>
    <dgm:cxn modelId="{FECAE51E-61BE-4785-87AC-3B3A63044F03}" type="presOf" srcId="{9087B0B7-62A0-46B3-9343-21C99053D9BF}" destId="{561EEA7D-B4FB-4644-A024-26DC0C28A924}" srcOrd="0" destOrd="0" presId="urn:microsoft.com/office/officeart/2005/8/layout/matrix1"/>
    <dgm:cxn modelId="{6477E1C8-461F-4D98-83C6-5327C1D341CB}" srcId="{FA733907-9161-4F04-B665-DA1179FAE7E4}" destId="{137D634C-EACC-4736-8274-0FE0AF911878}" srcOrd="2" destOrd="0" parTransId="{6668E502-5178-4A67-A0B7-6F1132E0F819}" sibTransId="{D9D632B4-4A77-4778-826E-8711357AB9F4}"/>
    <dgm:cxn modelId="{9FE82D79-BD6D-46D1-B4C1-8D3395D45068}" type="presOf" srcId="{FA733907-9161-4F04-B665-DA1179FAE7E4}" destId="{68F2D2F8-FF5B-45B8-9594-0F1E8CC7CC77}" srcOrd="0" destOrd="0" presId="urn:microsoft.com/office/officeart/2005/8/layout/matrix1"/>
    <dgm:cxn modelId="{CA433AD5-96C3-4CA2-B9DF-B459F79153C4}" srcId="{9087B0B7-62A0-46B3-9343-21C99053D9BF}" destId="{FA733907-9161-4F04-B665-DA1179FAE7E4}" srcOrd="0" destOrd="0" parTransId="{C0C30F28-9273-42E6-BC18-A81DE8F14D5E}" sibTransId="{B8929AE9-7137-4738-9BB8-AEEC545B0B77}"/>
    <dgm:cxn modelId="{2EB7D6BE-E490-45C7-8163-B1DADC8400EC}" type="presOf" srcId="{44C7396F-DEA8-4068-9EF4-D7117F08B5AF}" destId="{7B95531D-E37A-4154-BCFB-E95A5B4DB88E}" srcOrd="0" destOrd="0" presId="urn:microsoft.com/office/officeart/2005/8/layout/matrix1"/>
    <dgm:cxn modelId="{6054D4FB-97A8-440C-BDE1-F72AF0168BF4}" srcId="{FA733907-9161-4F04-B665-DA1179FAE7E4}" destId="{A03865AD-11CA-42C5-AC23-F00E1294DE70}" srcOrd="3" destOrd="0" parTransId="{21A66074-8257-4235-981C-7589EB410E42}" sibTransId="{511E760A-2AEF-4B39-B0F0-2C5DCBF20D35}"/>
    <dgm:cxn modelId="{20242914-E598-4BD6-BD03-652D2E2AB765}" srcId="{FA733907-9161-4F04-B665-DA1179FAE7E4}" destId="{00866B7D-A88F-4A1F-BD3C-DE3404FAB2D7}" srcOrd="1" destOrd="0" parTransId="{00A0D503-6772-41B1-BF26-E0A8AFA12FED}" sibTransId="{42D9627A-2789-48F0-A178-4F35F23EB13C}"/>
    <dgm:cxn modelId="{54061F14-CA99-443F-86C9-517CFCFBB6A4}" type="presParOf" srcId="{561EEA7D-B4FB-4644-A024-26DC0C28A924}" destId="{AA6395F9-FE88-4548-A85A-B623DAE97744}" srcOrd="0" destOrd="0" presId="urn:microsoft.com/office/officeart/2005/8/layout/matrix1"/>
    <dgm:cxn modelId="{BD470399-5DD4-4009-8AD5-F7C39E3FB969}" type="presParOf" srcId="{AA6395F9-FE88-4548-A85A-B623DAE97744}" destId="{7B95531D-E37A-4154-BCFB-E95A5B4DB88E}" srcOrd="0" destOrd="0" presId="urn:microsoft.com/office/officeart/2005/8/layout/matrix1"/>
    <dgm:cxn modelId="{C4ADC42D-F312-4158-ADB7-7A2179ECB326}" type="presParOf" srcId="{AA6395F9-FE88-4548-A85A-B623DAE97744}" destId="{CB13533E-066A-4652-AFE7-18CE35170B8E}" srcOrd="1" destOrd="0" presId="urn:microsoft.com/office/officeart/2005/8/layout/matrix1"/>
    <dgm:cxn modelId="{C238BB0F-8D01-4048-8753-2A4136E9B19A}" type="presParOf" srcId="{AA6395F9-FE88-4548-A85A-B623DAE97744}" destId="{095C4815-586E-4A9A-B919-672B6A16B4F5}" srcOrd="2" destOrd="0" presId="urn:microsoft.com/office/officeart/2005/8/layout/matrix1"/>
    <dgm:cxn modelId="{1F3610F4-3CF4-4E2E-9009-D95D2F381FC9}" type="presParOf" srcId="{AA6395F9-FE88-4548-A85A-B623DAE97744}" destId="{C7ABA622-3679-4CF2-8626-395057B99104}" srcOrd="3" destOrd="0" presId="urn:microsoft.com/office/officeart/2005/8/layout/matrix1"/>
    <dgm:cxn modelId="{9A37A840-65B7-4183-A30D-D35E7915FFE6}" type="presParOf" srcId="{AA6395F9-FE88-4548-A85A-B623DAE97744}" destId="{5BEA6F1D-E6E0-4114-9FA7-1ED5FF950A28}" srcOrd="4" destOrd="0" presId="urn:microsoft.com/office/officeart/2005/8/layout/matrix1"/>
    <dgm:cxn modelId="{C6E73C86-DF84-4B66-8B5C-774F9B75EC22}" type="presParOf" srcId="{AA6395F9-FE88-4548-A85A-B623DAE97744}" destId="{972FF6A3-C845-4B08-8DC3-CC9C9AEBE985}" srcOrd="5" destOrd="0" presId="urn:microsoft.com/office/officeart/2005/8/layout/matrix1"/>
    <dgm:cxn modelId="{A24D9FD7-8100-4CDF-842C-8A2B720802BE}" type="presParOf" srcId="{AA6395F9-FE88-4548-A85A-B623DAE97744}" destId="{6BFD6D45-2615-481A-8510-8B92DC5F0F0B}" srcOrd="6" destOrd="0" presId="urn:microsoft.com/office/officeart/2005/8/layout/matrix1"/>
    <dgm:cxn modelId="{3E7DBF7D-5873-4CCA-93EA-A9EEF1467EE1}" type="presParOf" srcId="{AA6395F9-FE88-4548-A85A-B623DAE97744}" destId="{650CD0AE-850E-4A35-A518-F9C84811CA19}" srcOrd="7" destOrd="0" presId="urn:microsoft.com/office/officeart/2005/8/layout/matrix1"/>
    <dgm:cxn modelId="{1764F707-0A74-4283-A3CB-B2ABAAFDACC2}" type="presParOf" srcId="{561EEA7D-B4FB-4644-A024-26DC0C28A924}" destId="{68F2D2F8-FF5B-45B8-9594-0F1E8CC7CC77}"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95531D-E37A-4154-BCFB-E95A5B4DB88E}">
      <dsp:nvSpPr>
        <dsp:cNvPr id="0" name=""/>
        <dsp:cNvSpPr/>
      </dsp:nvSpPr>
      <dsp:spPr>
        <a:xfrm rot="16200000">
          <a:off x="1318757" y="-1318757"/>
          <a:ext cx="2170011" cy="4807527"/>
        </a:xfrm>
        <a:prstGeom prst="round1Rect">
          <a:avLst/>
        </a:prstGeom>
        <a:solidFill>
          <a:schemeClr val="accent4">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en-US" sz="2800" kern="1200" dirty="0" smtClean="0"/>
            <a:t>Biological factors </a:t>
          </a:r>
          <a:endParaRPr lang="en-US" sz="2800" kern="1200" dirty="0"/>
        </a:p>
      </dsp:txBody>
      <dsp:txXfrm rot="5400000">
        <a:off x="0" y="0"/>
        <a:ext cx="4807527" cy="1627508"/>
      </dsp:txXfrm>
    </dsp:sp>
    <dsp:sp modelId="{095C4815-586E-4A9A-B919-672B6A16B4F5}">
      <dsp:nvSpPr>
        <dsp:cNvPr id="0" name=""/>
        <dsp:cNvSpPr/>
      </dsp:nvSpPr>
      <dsp:spPr>
        <a:xfrm>
          <a:off x="4807527" y="0"/>
          <a:ext cx="4807527" cy="2170011"/>
        </a:xfrm>
        <a:prstGeom prst="round1Rect">
          <a:avLst/>
        </a:prstGeom>
        <a:solidFill>
          <a:schemeClr val="accent1">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en-US" sz="2800" kern="1200" dirty="0" smtClean="0"/>
            <a:t>Family factors </a:t>
          </a:r>
          <a:endParaRPr lang="en-US" sz="2800" kern="1200" dirty="0"/>
        </a:p>
      </dsp:txBody>
      <dsp:txXfrm>
        <a:off x="4807527" y="0"/>
        <a:ext cx="4807527" cy="1627508"/>
      </dsp:txXfrm>
    </dsp:sp>
    <dsp:sp modelId="{5BEA6F1D-E6E0-4114-9FA7-1ED5FF950A28}">
      <dsp:nvSpPr>
        <dsp:cNvPr id="0" name=""/>
        <dsp:cNvSpPr/>
      </dsp:nvSpPr>
      <dsp:spPr>
        <a:xfrm rot="10800000">
          <a:off x="0" y="2170011"/>
          <a:ext cx="4807527" cy="2170011"/>
        </a:xfrm>
        <a:prstGeom prst="round1Rect">
          <a:avLst/>
        </a:prstGeom>
        <a:solidFill>
          <a:schemeClr val="accent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en-US" sz="2800" kern="1200" dirty="0" smtClean="0"/>
            <a:t>Situational factors </a:t>
          </a:r>
          <a:endParaRPr lang="en-US" sz="2800" kern="1200" dirty="0"/>
        </a:p>
      </dsp:txBody>
      <dsp:txXfrm rot="10800000">
        <a:off x="0" y="2712514"/>
        <a:ext cx="4807527" cy="1627508"/>
      </dsp:txXfrm>
    </dsp:sp>
    <dsp:sp modelId="{6BFD6D45-2615-481A-8510-8B92DC5F0F0B}">
      <dsp:nvSpPr>
        <dsp:cNvPr id="0" name=""/>
        <dsp:cNvSpPr/>
      </dsp:nvSpPr>
      <dsp:spPr>
        <a:xfrm rot="5400000">
          <a:off x="6126284" y="851253"/>
          <a:ext cx="2170011" cy="4807527"/>
        </a:xfrm>
        <a:prstGeom prst="round1Rect">
          <a:avLst/>
        </a:prstGeom>
        <a:solidFill>
          <a:schemeClr val="accent5">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en-US" sz="2800" kern="1200" dirty="0" smtClean="0"/>
            <a:t>Cultural factors </a:t>
          </a:r>
          <a:endParaRPr lang="en-US" sz="2800" kern="1200" dirty="0"/>
        </a:p>
      </dsp:txBody>
      <dsp:txXfrm rot="-5400000">
        <a:off x="4807527" y="2712514"/>
        <a:ext cx="4807527" cy="1627508"/>
      </dsp:txXfrm>
    </dsp:sp>
    <dsp:sp modelId="{68F2D2F8-FF5B-45B8-9594-0F1E8CC7CC77}">
      <dsp:nvSpPr>
        <dsp:cNvPr id="0" name=""/>
        <dsp:cNvSpPr/>
      </dsp:nvSpPr>
      <dsp:spPr>
        <a:xfrm>
          <a:off x="3365268" y="1627508"/>
          <a:ext cx="2884516" cy="1085005"/>
        </a:xfrm>
        <a:prstGeom prst="roundRect">
          <a:avLst/>
        </a:prstGeom>
        <a:solidFill>
          <a:schemeClr val="accent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Determinants of personality</a:t>
          </a:r>
          <a:endParaRPr lang="en-US" sz="2800" kern="1200" dirty="0"/>
        </a:p>
      </dsp:txBody>
      <dsp:txXfrm>
        <a:off x="3418234" y="1680474"/>
        <a:ext cx="2778584" cy="979073"/>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65046A-4CEA-4070-809E-FBD8BDDD1E97}" type="datetimeFigureOut">
              <a:rPr lang="en-US" smtClean="0"/>
              <a:t>5/30/2025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0D7256-1375-4886-A24C-D79256B735C1}" type="slidenum">
              <a:rPr lang="en-US" smtClean="0"/>
              <a:t>‹#›</a:t>
            </a:fld>
            <a:endParaRPr lang="en-US"/>
          </a:p>
        </p:txBody>
      </p:sp>
    </p:spTree>
    <p:extLst>
      <p:ext uri="{BB962C8B-B14F-4D97-AF65-F5344CB8AC3E}">
        <p14:creationId xmlns:p14="http://schemas.microsoft.com/office/powerpoint/2010/main" val="792262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7"/>
          <p:cNvSpPr>
            <a:spLocks noGrp="1" noChangeArrowheads="1"/>
          </p:cNvSpPr>
          <p:nvPr>
            <p:ph type="sldNum" sz="quarter" idx="5"/>
          </p:nvPr>
        </p:nvSpPr>
        <p:spPr>
          <a:ln/>
        </p:spPr>
        <p:txBody>
          <a:bodyPr/>
          <a:lstStyle/>
          <a:p>
            <a:fld id="{91D9AA88-6CA2-49EB-AD6E-457639CBC1DF}" type="slidenum">
              <a:rPr lang="en-US" altLang="en-US"/>
              <a:pPr/>
              <a:t>8</a:t>
            </a:fld>
            <a:endParaRPr lang="en-US" altLang="en-US"/>
          </a:p>
        </p:txBody>
      </p:sp>
      <p:sp>
        <p:nvSpPr>
          <p:cNvPr id="49154"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55"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eaLnBrk="0" hangingPunct="0"/>
            <a:r>
              <a:rPr lang="en-US" altLang="en-US" sz="1000" i="1">
                <a:latin typeface="Times New Roman" panose="02020603050405020304" pitchFamily="18" charset="0"/>
              </a:rPr>
              <a:t>4</a:t>
            </a:r>
          </a:p>
        </p:txBody>
      </p:sp>
      <p:sp>
        <p:nvSpPr>
          <p:cNvPr id="49156"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57"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58" name="Rectangle 6"/>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59" name="Rectangle 7"/>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eaLnBrk="0" hangingPunct="0"/>
            <a:r>
              <a:rPr lang="en-US" altLang="en-US" sz="1000" i="1">
                <a:latin typeface="Times New Roman" panose="02020603050405020304" pitchFamily="18" charset="0"/>
              </a:rPr>
              <a:t>4</a:t>
            </a:r>
          </a:p>
        </p:txBody>
      </p:sp>
      <p:sp>
        <p:nvSpPr>
          <p:cNvPr id="49160" name="Rectangle 8"/>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61" name="Rectangle 9"/>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62" name="Rectangle 10"/>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63" name="Rectangle 11"/>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eaLnBrk="0" hangingPunct="0"/>
            <a:r>
              <a:rPr lang="en-US" altLang="en-US" sz="1000" i="1">
                <a:latin typeface="Times New Roman" panose="02020603050405020304" pitchFamily="18" charset="0"/>
              </a:rPr>
              <a:t>4</a:t>
            </a:r>
          </a:p>
        </p:txBody>
      </p:sp>
      <p:sp>
        <p:nvSpPr>
          <p:cNvPr id="49164" name="Rectangle 12"/>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65" name="Rectangle 13"/>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66" name="Rectangle 14"/>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67" name="Rectangle 15"/>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r" eaLnBrk="0" hangingPunct="0"/>
            <a:r>
              <a:rPr lang="en-US" altLang="en-US" sz="1200">
                <a:latin typeface="Times New Roman" panose="02020603050405020304" pitchFamily="18" charset="0"/>
              </a:rPr>
              <a:t>5</a:t>
            </a:r>
          </a:p>
        </p:txBody>
      </p:sp>
      <p:sp>
        <p:nvSpPr>
          <p:cNvPr id="49168" name="Rectangle 16"/>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69" name="Rectangle 17"/>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70" name="Rectangle 18"/>
          <p:cNvSpPr>
            <a:spLocks noGrp="1" noRot="1" noChangeAspect="1" noChangeArrowheads="1"/>
          </p:cNvSpPr>
          <p:nvPr>
            <p:ph type="sldImg"/>
          </p:nvPr>
        </p:nvSpPr>
        <p:spPr bwMode="auto">
          <a:xfrm>
            <a:off x="393700" y="692150"/>
            <a:ext cx="6070600" cy="3416300"/>
          </a:xfrm>
          <a:prstGeom prst="rect">
            <a:avLst/>
          </a:prstGeom>
          <a:solidFill>
            <a:srgbClr val="FFFFFF"/>
          </a:solidFill>
          <a:ln w="12700" cap="flat">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9171" name="Rectangle 19"/>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en-US" altLang="en-US"/>
          </a:p>
        </p:txBody>
      </p:sp>
    </p:spTree>
    <p:extLst>
      <p:ext uri="{BB962C8B-B14F-4D97-AF65-F5344CB8AC3E}">
        <p14:creationId xmlns:p14="http://schemas.microsoft.com/office/powerpoint/2010/main" val="1366890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4: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8907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7"/>
          <p:cNvSpPr>
            <a:spLocks noGrp="1" noChangeArrowheads="1"/>
          </p:cNvSpPr>
          <p:nvPr>
            <p:ph type="sldNum" sz="quarter" idx="5"/>
          </p:nvPr>
        </p:nvSpPr>
        <p:spPr>
          <a:ln/>
        </p:spPr>
        <p:txBody>
          <a:bodyPr/>
          <a:lstStyle/>
          <a:p>
            <a:fld id="{375B7D01-CA93-460F-9C71-8FA19A6B622F}" type="slidenum">
              <a:rPr lang="en-US" altLang="en-US"/>
              <a:pPr/>
              <a:t>27</a:t>
            </a:fld>
            <a:endParaRPr lang="en-US" altLang="en-US"/>
          </a:p>
        </p:txBody>
      </p:sp>
      <p:sp>
        <p:nvSpPr>
          <p:cNvPr id="67586"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587"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eaLnBrk="0" hangingPunct="0"/>
            <a:r>
              <a:rPr lang="en-US" altLang="en-US" sz="1000" i="1">
                <a:latin typeface="Times New Roman" panose="02020603050405020304" pitchFamily="18" charset="0"/>
              </a:rPr>
              <a:t>13</a:t>
            </a:r>
          </a:p>
        </p:txBody>
      </p:sp>
      <p:sp>
        <p:nvSpPr>
          <p:cNvPr id="67588"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589"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590" name="Rectangle 6"/>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591" name="Rectangle 7"/>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eaLnBrk="0" hangingPunct="0"/>
            <a:r>
              <a:rPr lang="en-US" altLang="en-US" sz="1000" i="1">
                <a:latin typeface="Times New Roman" panose="02020603050405020304" pitchFamily="18" charset="0"/>
              </a:rPr>
              <a:t>13</a:t>
            </a:r>
          </a:p>
        </p:txBody>
      </p:sp>
      <p:sp>
        <p:nvSpPr>
          <p:cNvPr id="67592" name="Rectangle 8"/>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593" name="Rectangle 9"/>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594" name="Rectangle 10"/>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595" name="Rectangle 11"/>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eaLnBrk="0" hangingPunct="0"/>
            <a:r>
              <a:rPr lang="en-US" altLang="en-US" sz="1000" i="1">
                <a:latin typeface="Times New Roman" panose="02020603050405020304" pitchFamily="18" charset="0"/>
              </a:rPr>
              <a:t>13</a:t>
            </a:r>
          </a:p>
        </p:txBody>
      </p:sp>
      <p:sp>
        <p:nvSpPr>
          <p:cNvPr id="67596" name="Rectangle 12"/>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597" name="Rectangle 13"/>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598" name="Rectangle 14"/>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599" name="Rectangle 15"/>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r" eaLnBrk="0" hangingPunct="0"/>
            <a:r>
              <a:rPr lang="en-US" altLang="en-US" sz="1200">
                <a:latin typeface="Times New Roman" panose="02020603050405020304" pitchFamily="18" charset="0"/>
              </a:rPr>
              <a:t>12</a:t>
            </a:r>
          </a:p>
        </p:txBody>
      </p:sp>
      <p:sp>
        <p:nvSpPr>
          <p:cNvPr id="67600" name="Rectangle 16"/>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01" name="Rectangle 17"/>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02" name="Rectangle 18"/>
          <p:cNvSpPr>
            <a:spLocks noGrp="1" noRot="1" noChangeAspect="1" noChangeArrowheads="1"/>
          </p:cNvSpPr>
          <p:nvPr>
            <p:ph type="sldImg"/>
          </p:nvPr>
        </p:nvSpPr>
        <p:spPr bwMode="auto">
          <a:xfrm>
            <a:off x="393700" y="692150"/>
            <a:ext cx="6070600" cy="3416300"/>
          </a:xfrm>
          <a:prstGeom prst="rect">
            <a:avLst/>
          </a:prstGeom>
          <a:solidFill>
            <a:srgbClr val="FFFFFF"/>
          </a:solidFill>
          <a:ln w="12700" cap="flat">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7603" name="Rectangle 19"/>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en-US" altLang="en-US"/>
          </a:p>
        </p:txBody>
      </p:sp>
    </p:spTree>
    <p:extLst>
      <p:ext uri="{BB962C8B-B14F-4D97-AF65-F5344CB8AC3E}">
        <p14:creationId xmlns:p14="http://schemas.microsoft.com/office/powerpoint/2010/main" val="4112955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7"/>
          <p:cNvSpPr>
            <a:spLocks noGrp="1" noChangeArrowheads="1"/>
          </p:cNvSpPr>
          <p:nvPr>
            <p:ph type="sldNum" sz="quarter" idx="5"/>
          </p:nvPr>
        </p:nvSpPr>
        <p:spPr>
          <a:ln/>
        </p:spPr>
        <p:txBody>
          <a:bodyPr/>
          <a:lstStyle/>
          <a:p>
            <a:fld id="{0551F11B-AC3E-456D-B115-0E0737272672}" type="slidenum">
              <a:rPr lang="en-US" altLang="en-US"/>
              <a:pPr/>
              <a:t>28</a:t>
            </a:fld>
            <a:endParaRPr lang="en-US" altLang="en-US"/>
          </a:p>
        </p:txBody>
      </p:sp>
      <p:sp>
        <p:nvSpPr>
          <p:cNvPr id="69634"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35"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eaLnBrk="0" hangingPunct="0"/>
            <a:r>
              <a:rPr lang="en-US" altLang="en-US" sz="1000" i="1">
                <a:latin typeface="Times New Roman" panose="02020603050405020304" pitchFamily="18" charset="0"/>
              </a:rPr>
              <a:t>14</a:t>
            </a:r>
          </a:p>
        </p:txBody>
      </p:sp>
      <p:sp>
        <p:nvSpPr>
          <p:cNvPr id="69636"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37"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38" name="Rectangle 6"/>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39" name="Rectangle 7"/>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eaLnBrk="0" hangingPunct="0"/>
            <a:r>
              <a:rPr lang="en-US" altLang="en-US" sz="1000" i="1">
                <a:latin typeface="Times New Roman" panose="02020603050405020304" pitchFamily="18" charset="0"/>
              </a:rPr>
              <a:t>14</a:t>
            </a:r>
          </a:p>
        </p:txBody>
      </p:sp>
      <p:sp>
        <p:nvSpPr>
          <p:cNvPr id="69640" name="Rectangle 8"/>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41" name="Rectangle 9"/>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42" name="Rectangle 10"/>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43" name="Rectangle 11"/>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eaLnBrk="0" hangingPunct="0"/>
            <a:r>
              <a:rPr lang="en-US" altLang="en-US" sz="1000" i="1">
                <a:latin typeface="Times New Roman" panose="02020603050405020304" pitchFamily="18" charset="0"/>
              </a:rPr>
              <a:t>14</a:t>
            </a:r>
          </a:p>
        </p:txBody>
      </p:sp>
      <p:sp>
        <p:nvSpPr>
          <p:cNvPr id="69644" name="Rectangle 12"/>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45" name="Rectangle 13"/>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46" name="Rectangle 14"/>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47" name="Rectangle 15"/>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r" eaLnBrk="0" hangingPunct="0"/>
            <a:r>
              <a:rPr lang="en-US" altLang="en-US" sz="1200">
                <a:latin typeface="Times New Roman" panose="02020603050405020304" pitchFamily="18" charset="0"/>
              </a:rPr>
              <a:t>13</a:t>
            </a:r>
          </a:p>
        </p:txBody>
      </p:sp>
      <p:sp>
        <p:nvSpPr>
          <p:cNvPr id="69648" name="Rectangle 16"/>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49" name="Rectangle 17"/>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50" name="Rectangle 18"/>
          <p:cNvSpPr>
            <a:spLocks noGrp="1" noRot="1" noChangeAspect="1" noChangeArrowheads="1"/>
          </p:cNvSpPr>
          <p:nvPr>
            <p:ph type="sldImg"/>
          </p:nvPr>
        </p:nvSpPr>
        <p:spPr bwMode="auto">
          <a:xfrm>
            <a:off x="393700" y="692150"/>
            <a:ext cx="6070600" cy="3416300"/>
          </a:xfrm>
          <a:prstGeom prst="rect">
            <a:avLst/>
          </a:prstGeom>
          <a:solidFill>
            <a:srgbClr val="FFFFFF"/>
          </a:solidFill>
          <a:ln w="12700" cap="flat">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9651" name="Rectangle 19"/>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en-US" altLang="en-US"/>
          </a:p>
        </p:txBody>
      </p:sp>
    </p:spTree>
    <p:extLst>
      <p:ext uri="{BB962C8B-B14F-4D97-AF65-F5344CB8AC3E}">
        <p14:creationId xmlns:p14="http://schemas.microsoft.com/office/powerpoint/2010/main" val="4025779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7"/>
          <p:cNvSpPr>
            <a:spLocks noGrp="1" noChangeArrowheads="1"/>
          </p:cNvSpPr>
          <p:nvPr>
            <p:ph type="sldNum" sz="quarter" idx="5"/>
          </p:nvPr>
        </p:nvSpPr>
        <p:spPr>
          <a:ln/>
        </p:spPr>
        <p:txBody>
          <a:bodyPr/>
          <a:lstStyle/>
          <a:p>
            <a:fld id="{957F23E1-9A91-46C7-BDE1-C92B6275400D}" type="slidenum">
              <a:rPr lang="en-US" altLang="en-US"/>
              <a:pPr/>
              <a:t>29</a:t>
            </a:fld>
            <a:endParaRPr lang="en-US" altLang="en-US"/>
          </a:p>
        </p:txBody>
      </p:sp>
      <p:sp>
        <p:nvSpPr>
          <p:cNvPr id="71682"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83"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eaLnBrk="0" hangingPunct="0"/>
            <a:r>
              <a:rPr lang="en-US" altLang="en-US" sz="1000" i="1">
                <a:latin typeface="Times New Roman" panose="02020603050405020304" pitchFamily="18" charset="0"/>
              </a:rPr>
              <a:t>15</a:t>
            </a:r>
          </a:p>
        </p:txBody>
      </p:sp>
      <p:sp>
        <p:nvSpPr>
          <p:cNvPr id="71684"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85"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86" name="Rectangle 6"/>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87" name="Rectangle 7"/>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eaLnBrk="0" hangingPunct="0"/>
            <a:r>
              <a:rPr lang="en-US" altLang="en-US" sz="1000" i="1">
                <a:latin typeface="Times New Roman" panose="02020603050405020304" pitchFamily="18" charset="0"/>
              </a:rPr>
              <a:t>15</a:t>
            </a:r>
          </a:p>
        </p:txBody>
      </p:sp>
      <p:sp>
        <p:nvSpPr>
          <p:cNvPr id="71688" name="Rectangle 8"/>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89" name="Rectangle 9"/>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90" name="Rectangle 10"/>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91" name="Rectangle 11"/>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eaLnBrk="0" hangingPunct="0"/>
            <a:r>
              <a:rPr lang="en-US" altLang="en-US" sz="1000" i="1">
                <a:latin typeface="Times New Roman" panose="02020603050405020304" pitchFamily="18" charset="0"/>
              </a:rPr>
              <a:t>15</a:t>
            </a:r>
          </a:p>
        </p:txBody>
      </p:sp>
      <p:sp>
        <p:nvSpPr>
          <p:cNvPr id="71692" name="Rectangle 12"/>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93" name="Rectangle 13"/>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94" name="Rectangle 14"/>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95" name="Rectangle 15"/>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r" eaLnBrk="0" hangingPunct="0"/>
            <a:r>
              <a:rPr lang="en-US" altLang="en-US" sz="1200">
                <a:latin typeface="Times New Roman" panose="02020603050405020304" pitchFamily="18" charset="0"/>
              </a:rPr>
              <a:t>14</a:t>
            </a:r>
          </a:p>
        </p:txBody>
      </p:sp>
      <p:sp>
        <p:nvSpPr>
          <p:cNvPr id="71696" name="Rectangle 16"/>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97" name="Rectangle 17"/>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98" name="Rectangle 18"/>
          <p:cNvSpPr>
            <a:spLocks noGrp="1" noRot="1" noChangeAspect="1" noChangeArrowheads="1"/>
          </p:cNvSpPr>
          <p:nvPr>
            <p:ph type="sldImg"/>
          </p:nvPr>
        </p:nvSpPr>
        <p:spPr bwMode="auto">
          <a:xfrm>
            <a:off x="393700" y="692150"/>
            <a:ext cx="6070600" cy="3416300"/>
          </a:xfrm>
          <a:prstGeom prst="rect">
            <a:avLst/>
          </a:prstGeom>
          <a:solidFill>
            <a:srgbClr val="FFFFFF"/>
          </a:solidFill>
          <a:ln w="12700" cap="flat">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699" name="Rectangle 19"/>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en-US" altLang="en-US"/>
          </a:p>
        </p:txBody>
      </p:sp>
    </p:spTree>
    <p:extLst>
      <p:ext uri="{BB962C8B-B14F-4D97-AF65-F5344CB8AC3E}">
        <p14:creationId xmlns:p14="http://schemas.microsoft.com/office/powerpoint/2010/main" val="420577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A61AD6D-6591-4145-AD18-5E8276BD5917}" type="datetimeFigureOut">
              <a:rPr lang="en-US" smtClean="0"/>
              <a:t>5/30/2025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168AA28B-E654-4B2C-A2D4-27BAF3F5F6D6}"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315397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61AD6D-6591-4145-AD18-5E8276BD5917}" type="datetimeFigureOut">
              <a:rPr lang="en-US" smtClean="0"/>
              <a:t>5/30/2025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AA28B-E654-4B2C-A2D4-27BAF3F5F6D6}" type="slidenum">
              <a:rPr lang="en-US" smtClean="0"/>
              <a:t>‹#›</a:t>
            </a:fld>
            <a:endParaRPr lang="en-US"/>
          </a:p>
        </p:txBody>
      </p:sp>
    </p:spTree>
    <p:extLst>
      <p:ext uri="{BB962C8B-B14F-4D97-AF65-F5344CB8AC3E}">
        <p14:creationId xmlns:p14="http://schemas.microsoft.com/office/powerpoint/2010/main" val="469993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61AD6D-6591-4145-AD18-5E8276BD5917}" type="datetimeFigureOut">
              <a:rPr lang="en-US" smtClean="0"/>
              <a:t>5/30/2025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AA28B-E654-4B2C-A2D4-27BAF3F5F6D6}" type="slidenum">
              <a:rPr lang="en-US" smtClean="0"/>
              <a:t>‹#›</a:t>
            </a:fld>
            <a:endParaRPr lang="en-US"/>
          </a:p>
        </p:txBody>
      </p:sp>
    </p:spTree>
    <p:extLst>
      <p:ext uri="{BB962C8B-B14F-4D97-AF65-F5344CB8AC3E}">
        <p14:creationId xmlns:p14="http://schemas.microsoft.com/office/powerpoint/2010/main" val="562914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61AD6D-6591-4145-AD18-5E8276BD5917}" type="datetimeFigureOut">
              <a:rPr lang="en-US" smtClean="0"/>
              <a:t>5/30/2025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AA28B-E654-4B2C-A2D4-27BAF3F5F6D6}"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565100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A61AD6D-6591-4145-AD18-5E8276BD5917}" type="datetimeFigureOut">
              <a:rPr lang="en-US" smtClean="0"/>
              <a:t>5/30/2025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AA28B-E654-4B2C-A2D4-27BAF3F5F6D6}" type="slidenum">
              <a:rPr lang="en-US" smtClean="0"/>
              <a:t>‹#›</a:t>
            </a:fld>
            <a:endParaRPr lang="en-US"/>
          </a:p>
        </p:txBody>
      </p:sp>
    </p:spTree>
    <p:extLst>
      <p:ext uri="{BB962C8B-B14F-4D97-AF65-F5344CB8AC3E}">
        <p14:creationId xmlns:p14="http://schemas.microsoft.com/office/powerpoint/2010/main" val="3319758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A61AD6D-6591-4145-AD18-5E8276BD5917}" type="datetimeFigureOut">
              <a:rPr lang="en-US" smtClean="0"/>
              <a:t>5/30/2025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8AA28B-E654-4B2C-A2D4-27BAF3F5F6D6}"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41241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A61AD6D-6591-4145-AD18-5E8276BD5917}" type="datetimeFigureOut">
              <a:rPr lang="en-US" smtClean="0"/>
              <a:t>5/30/2025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8AA28B-E654-4B2C-A2D4-27BAF3F5F6D6}" type="slidenum">
              <a:rPr lang="en-US" smtClean="0"/>
              <a:t>‹#›</a:t>
            </a:fld>
            <a:endParaRPr lang="en-US"/>
          </a:p>
        </p:txBody>
      </p:sp>
    </p:spTree>
    <p:extLst>
      <p:ext uri="{BB962C8B-B14F-4D97-AF65-F5344CB8AC3E}">
        <p14:creationId xmlns:p14="http://schemas.microsoft.com/office/powerpoint/2010/main" val="1543283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A61AD6D-6591-4145-AD18-5E8276BD5917}" type="datetimeFigureOut">
              <a:rPr lang="en-US" smtClean="0"/>
              <a:t>5/30/2025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8AA28B-E654-4B2C-A2D4-27BAF3F5F6D6}"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014775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0A61AD6D-6591-4145-AD18-5E8276BD5917}" type="datetimeFigureOut">
              <a:rPr lang="en-US" smtClean="0"/>
              <a:t>5/30/2025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8AA28B-E654-4B2C-A2D4-27BAF3F5F6D6}" type="slidenum">
              <a:rPr lang="en-US" smtClean="0"/>
              <a:t>‹#›</a:t>
            </a:fld>
            <a:endParaRPr lang="en-US"/>
          </a:p>
        </p:txBody>
      </p:sp>
    </p:spTree>
    <p:extLst>
      <p:ext uri="{BB962C8B-B14F-4D97-AF65-F5344CB8AC3E}">
        <p14:creationId xmlns:p14="http://schemas.microsoft.com/office/powerpoint/2010/main" val="1707456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A61AD6D-6591-4145-AD18-5E8276BD5917}" type="datetimeFigureOut">
              <a:rPr lang="en-US" smtClean="0"/>
              <a:t>5/30/2025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8AA28B-E654-4B2C-A2D4-27BAF3F5F6D6}" type="slidenum">
              <a:rPr lang="en-US" smtClean="0"/>
              <a:t>‹#›</a:t>
            </a:fld>
            <a:endParaRPr lang="en-US"/>
          </a:p>
        </p:txBody>
      </p:sp>
    </p:spTree>
    <p:extLst>
      <p:ext uri="{BB962C8B-B14F-4D97-AF65-F5344CB8AC3E}">
        <p14:creationId xmlns:p14="http://schemas.microsoft.com/office/powerpoint/2010/main" val="2074280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A61AD6D-6591-4145-AD18-5E8276BD5917}" type="datetimeFigureOut">
              <a:rPr lang="en-US" smtClean="0"/>
              <a:t>5/30/2025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8AA28B-E654-4B2C-A2D4-27BAF3F5F6D6}" type="slidenum">
              <a:rPr lang="en-US" smtClean="0"/>
              <a:t>‹#›</a:t>
            </a:fld>
            <a:endParaRPr lang="en-US"/>
          </a:p>
        </p:txBody>
      </p:sp>
    </p:spTree>
    <p:extLst>
      <p:ext uri="{BB962C8B-B14F-4D97-AF65-F5344CB8AC3E}">
        <p14:creationId xmlns:p14="http://schemas.microsoft.com/office/powerpoint/2010/main" val="3296423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0A61AD6D-6591-4145-AD18-5E8276BD5917}" type="datetimeFigureOut">
              <a:rPr lang="en-US" smtClean="0"/>
              <a:t>5/30/2025</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168AA28B-E654-4B2C-A2D4-27BAF3F5F6D6}"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5912341"/>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65131" y="880601"/>
            <a:ext cx="5887974" cy="1334024"/>
          </a:xfrm>
        </p:spPr>
        <p:txBody>
          <a:bodyPr>
            <a:normAutofit fontScale="90000"/>
          </a:bodyPr>
          <a:lstStyle/>
          <a:p>
            <a:r>
              <a:rPr lang="en-US" b="1" dirty="0" smtClean="0"/>
              <a:t>Introduction to Psychology</a:t>
            </a:r>
            <a:endParaRPr lang="en-US" b="1" dirty="0"/>
          </a:p>
        </p:txBody>
      </p:sp>
      <p:sp>
        <p:nvSpPr>
          <p:cNvPr id="3" name="Subtitle 2"/>
          <p:cNvSpPr>
            <a:spLocks noGrp="1"/>
          </p:cNvSpPr>
          <p:nvPr>
            <p:ph type="subTitle" idx="1"/>
          </p:nvPr>
        </p:nvSpPr>
        <p:spPr>
          <a:xfrm>
            <a:off x="2310582" y="3181350"/>
            <a:ext cx="6272979" cy="2228850"/>
          </a:xfrm>
        </p:spPr>
        <p:txBody>
          <a:bodyPr>
            <a:normAutofit fontScale="85000" lnSpcReduction="20000"/>
          </a:bodyPr>
          <a:lstStyle/>
          <a:p>
            <a:endParaRPr lang="en-US" sz="1500" dirty="0"/>
          </a:p>
          <a:p>
            <a:r>
              <a:rPr lang="en-US" sz="1700" dirty="0"/>
              <a:t>Delivered by</a:t>
            </a:r>
          </a:p>
          <a:p>
            <a:r>
              <a:rPr lang="en-US" sz="3300" b="1" dirty="0">
                <a:latin typeface="Times New Roman" panose="02020603050405020304" pitchFamily="18" charset="0"/>
                <a:cs typeface="Times New Roman" panose="02020603050405020304" pitchFamily="18" charset="0"/>
              </a:rPr>
              <a:t>Amna Nisar </a:t>
            </a:r>
            <a:endParaRPr lang="en-US" sz="1700" b="1" dirty="0">
              <a:latin typeface="Times New Roman" panose="02020603050405020304" pitchFamily="18" charset="0"/>
              <a:cs typeface="Times New Roman" panose="02020603050405020304" pitchFamily="18" charset="0"/>
            </a:endParaRPr>
          </a:p>
          <a:p>
            <a:r>
              <a:rPr lang="en-US" sz="1700" dirty="0"/>
              <a:t>Clinical Psychologist </a:t>
            </a:r>
          </a:p>
          <a:p>
            <a:r>
              <a:rPr lang="en-US" sz="1700" dirty="0"/>
              <a:t>Speech and language Pathologist </a:t>
            </a:r>
          </a:p>
          <a:p>
            <a:endParaRPr lang="en-US" dirty="0"/>
          </a:p>
        </p:txBody>
      </p:sp>
    </p:spTree>
    <p:extLst>
      <p:ext uri="{BB962C8B-B14F-4D97-AF65-F5344CB8AC3E}">
        <p14:creationId xmlns:p14="http://schemas.microsoft.com/office/powerpoint/2010/main" val="8210698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3599" y="1513501"/>
            <a:ext cx="7958331" cy="1077229"/>
          </a:xfrm>
        </p:spPr>
        <p:txBody>
          <a:bodyPr/>
          <a:lstStyle/>
          <a:p>
            <a:pPr algn="l" fontAlgn="base"/>
            <a:r>
              <a:rPr lang="en-US" b="1" u="sng" dirty="0"/>
              <a:t>1. Extrovert Personality</a:t>
            </a:r>
          </a:p>
        </p:txBody>
      </p:sp>
      <p:sp>
        <p:nvSpPr>
          <p:cNvPr id="3" name="Content Placeholder 2"/>
          <p:cNvSpPr>
            <a:spLocks noGrp="1"/>
          </p:cNvSpPr>
          <p:nvPr>
            <p:ph idx="1"/>
          </p:nvPr>
        </p:nvSpPr>
        <p:spPr/>
        <p:txBody>
          <a:bodyPr/>
          <a:lstStyle/>
          <a:p>
            <a:r>
              <a:rPr lang="en-US" dirty="0"/>
              <a:t>This type has the tendency to live mostly outside the like to live with others. Those individuals are highly socialized and have contact with outside people in the society. They want to join other groups who are more in number</a:t>
            </a:r>
            <a:r>
              <a:rPr lang="en-US" dirty="0" smtClean="0"/>
              <a:t>.</a:t>
            </a:r>
            <a:endParaRPr lang="en-US" dirty="0"/>
          </a:p>
        </p:txBody>
      </p:sp>
    </p:spTree>
    <p:extLst>
      <p:ext uri="{BB962C8B-B14F-4D97-AF65-F5344CB8AC3E}">
        <p14:creationId xmlns:p14="http://schemas.microsoft.com/office/powerpoint/2010/main" val="3822103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u="sng" dirty="0" smtClean="0"/>
              <a:t/>
            </a:r>
            <a:br>
              <a:rPr lang="en-US" b="1" u="sng" dirty="0" smtClean="0"/>
            </a:br>
            <a:r>
              <a:rPr lang="en-US" sz="4900" b="1" u="sng" dirty="0" smtClean="0"/>
              <a:t>2</a:t>
            </a:r>
            <a:r>
              <a:rPr lang="en-US" sz="4900" b="1" u="sng" dirty="0"/>
              <a:t>. Introvert Personality</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a:t>Introvert is opposite to extrovert. Those people are always live alone in their rooms and do not want to go outside. They have their own imaginary world. They are teachers, scientists, thinkers and </a:t>
            </a:r>
            <a:r>
              <a:rPr lang="en-US" dirty="0" smtClean="0"/>
              <a:t>philosophers.</a:t>
            </a:r>
            <a:endParaRPr lang="en-US" dirty="0"/>
          </a:p>
        </p:txBody>
      </p:sp>
    </p:spTree>
    <p:extLst>
      <p:ext uri="{BB962C8B-B14F-4D97-AF65-F5344CB8AC3E}">
        <p14:creationId xmlns:p14="http://schemas.microsoft.com/office/powerpoint/2010/main" val="440290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1808" y="1087188"/>
            <a:ext cx="7958331" cy="1077229"/>
          </a:xfrm>
        </p:spPr>
        <p:txBody>
          <a:bodyPr/>
          <a:lstStyle/>
          <a:p>
            <a:pPr algn="l"/>
            <a:r>
              <a:rPr lang="en-US" b="1" u="sng" dirty="0"/>
              <a:t>3. </a:t>
            </a:r>
            <a:r>
              <a:rPr lang="en-US" b="1" u="sng" dirty="0" err="1"/>
              <a:t>Ambivert</a:t>
            </a:r>
            <a:r>
              <a:rPr lang="en-US" b="1" u="sng" dirty="0"/>
              <a:t> </a:t>
            </a:r>
            <a:r>
              <a:rPr lang="en-US" b="1" u="sng" dirty="0" smtClean="0"/>
              <a:t>Personality</a:t>
            </a:r>
            <a:endParaRPr lang="en-US" u="sng" dirty="0"/>
          </a:p>
        </p:txBody>
      </p:sp>
      <p:sp>
        <p:nvSpPr>
          <p:cNvPr id="3" name="Content Placeholder 2"/>
          <p:cNvSpPr>
            <a:spLocks noGrp="1"/>
          </p:cNvSpPr>
          <p:nvPr>
            <p:ph idx="1"/>
          </p:nvPr>
        </p:nvSpPr>
        <p:spPr>
          <a:xfrm>
            <a:off x="2194560" y="2052116"/>
            <a:ext cx="8375579" cy="3997828"/>
          </a:xfrm>
        </p:spPr>
        <p:txBody>
          <a:bodyPr/>
          <a:lstStyle/>
          <a:p>
            <a:r>
              <a:rPr lang="en-US" dirty="0"/>
              <a:t>Between extrovert and introvert personalities there is a third one type called </a:t>
            </a:r>
            <a:r>
              <a:rPr lang="en-US" dirty="0" err="1"/>
              <a:t>ambivert</a:t>
            </a:r>
            <a:r>
              <a:rPr lang="en-US" dirty="0"/>
              <a:t>. People belonging to this type enjoy both the groups and attend them. They have middle mind and want to live in both parties.  Sometimes they join outside people but sometimes they live in their own rooms.</a:t>
            </a:r>
          </a:p>
        </p:txBody>
      </p:sp>
    </p:spTree>
    <p:extLst>
      <p:ext uri="{BB962C8B-B14F-4D97-AF65-F5344CB8AC3E}">
        <p14:creationId xmlns:p14="http://schemas.microsoft.com/office/powerpoint/2010/main" val="1690342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9492" y="1274618"/>
            <a:ext cx="8870648" cy="4959927"/>
          </a:xfrm>
        </p:spPr>
        <p:txBody>
          <a:bodyPr>
            <a:normAutofit/>
          </a:bodyPr>
          <a:lstStyle/>
          <a:p>
            <a:pPr algn="ctr"/>
            <a:r>
              <a:rPr lang="en-US" sz="6000" b="1" dirty="0" smtClean="0"/>
              <a:t>Big Five </a:t>
            </a:r>
            <a:r>
              <a:rPr lang="en-US" sz="6000" b="1" dirty="0"/>
              <a:t>Personality </a:t>
            </a:r>
            <a:r>
              <a:rPr lang="en-US" sz="6000" b="1" dirty="0" smtClean="0"/>
              <a:t/>
            </a:r>
            <a:br>
              <a:rPr lang="en-US" sz="6000" b="1" dirty="0" smtClean="0"/>
            </a:br>
            <a:r>
              <a:rPr lang="en-US" sz="6000" b="1" dirty="0" smtClean="0"/>
              <a:t>Traits</a:t>
            </a:r>
            <a:br>
              <a:rPr lang="en-US" sz="6000" b="1" dirty="0" smtClean="0"/>
            </a:br>
            <a:r>
              <a:rPr lang="en-US" sz="6000" b="1" dirty="0"/>
              <a:t/>
            </a:r>
            <a:br>
              <a:rPr lang="en-US" sz="6000" b="1" dirty="0"/>
            </a:br>
            <a:r>
              <a:rPr lang="en-US" sz="6000" b="1" dirty="0" smtClean="0"/>
              <a:t/>
            </a:r>
            <a:br>
              <a:rPr lang="en-US" sz="6000" b="1" dirty="0" smtClean="0"/>
            </a:br>
            <a:r>
              <a:rPr lang="en-US" sz="2400" dirty="0" smtClean="0"/>
              <a:t>by</a:t>
            </a:r>
            <a:r>
              <a:rPr lang="en-US" sz="4000" b="1" dirty="0" smtClean="0"/>
              <a:t> </a:t>
            </a:r>
            <a:br>
              <a:rPr lang="en-US" sz="4000" b="1" dirty="0" smtClean="0"/>
            </a:br>
            <a:r>
              <a:rPr lang="en-US" sz="2000" dirty="0"/>
              <a:t>Lewis Goldberg and McCrae &amp; Costa</a:t>
            </a:r>
            <a:endParaRPr lang="en-US" sz="6000" dirty="0"/>
          </a:p>
        </p:txBody>
      </p:sp>
    </p:spTree>
    <p:extLst>
      <p:ext uri="{BB962C8B-B14F-4D97-AF65-F5344CB8AC3E}">
        <p14:creationId xmlns:p14="http://schemas.microsoft.com/office/powerpoint/2010/main" val="2848191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Big 5 Personality Traits: The 5-Factor Model of Personalit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24729" y="283323"/>
            <a:ext cx="6696362" cy="669453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8005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1808" y="808056"/>
            <a:ext cx="7958331" cy="1390199"/>
          </a:xfrm>
        </p:spPr>
        <p:txBody>
          <a:bodyPr/>
          <a:lstStyle/>
          <a:p>
            <a:pPr algn="l"/>
            <a:r>
              <a:rPr lang="en-US" b="1" u="sng" dirty="0" smtClean="0"/>
              <a:t>Openness</a:t>
            </a:r>
            <a:endParaRPr lang="en-US" u="sng" dirty="0"/>
          </a:p>
        </p:txBody>
      </p:sp>
      <p:sp>
        <p:nvSpPr>
          <p:cNvPr id="3" name="Content Placeholder 2"/>
          <p:cNvSpPr>
            <a:spLocks noGrp="1"/>
          </p:cNvSpPr>
          <p:nvPr>
            <p:ph idx="1"/>
          </p:nvPr>
        </p:nvSpPr>
        <p:spPr/>
        <p:txBody>
          <a:bodyPr/>
          <a:lstStyle/>
          <a:p>
            <a:r>
              <a:rPr lang="en-US" dirty="0"/>
              <a:t>Openness is shorthand for "openness to experience." People who are high in openness enjoy adventure. They're curious and appreciate art, imagination and new things. The motto of the open individual might be "Variety is the spice of life."</a:t>
            </a:r>
          </a:p>
        </p:txBody>
      </p:sp>
    </p:spTree>
    <p:extLst>
      <p:ext uri="{BB962C8B-B14F-4D97-AF65-F5344CB8AC3E}">
        <p14:creationId xmlns:p14="http://schemas.microsoft.com/office/powerpoint/2010/main" val="3478504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u="sng" dirty="0" smtClean="0"/>
              <a:t>Conscientiousness</a:t>
            </a:r>
            <a:endParaRPr lang="en-US" u="sng" dirty="0"/>
          </a:p>
        </p:txBody>
      </p:sp>
      <p:sp>
        <p:nvSpPr>
          <p:cNvPr id="3" name="Content Placeholder 2"/>
          <p:cNvSpPr>
            <a:spLocks noGrp="1"/>
          </p:cNvSpPr>
          <p:nvPr>
            <p:ph idx="1"/>
          </p:nvPr>
        </p:nvSpPr>
        <p:spPr>
          <a:xfrm>
            <a:off x="1951562" y="1885285"/>
            <a:ext cx="7796540" cy="3214380"/>
          </a:xfrm>
        </p:spPr>
        <p:txBody>
          <a:bodyPr/>
          <a:lstStyle/>
          <a:p>
            <a:r>
              <a:rPr lang="en-US" dirty="0"/>
              <a:t>People who are conscientious are organized and have a strong sense of duty. They're dependable, disciplined and achievement-focused. You won't find conscientious types jetting off on round-the-world journeys with only a backpack; they're planners.</a:t>
            </a:r>
          </a:p>
        </p:txBody>
      </p:sp>
    </p:spTree>
    <p:extLst>
      <p:ext uri="{BB962C8B-B14F-4D97-AF65-F5344CB8AC3E}">
        <p14:creationId xmlns:p14="http://schemas.microsoft.com/office/powerpoint/2010/main" val="20249801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fontAlgn="base"/>
            <a:r>
              <a:rPr lang="en-US" b="1" u="sng" dirty="0" smtClean="0"/>
              <a:t>Extraversion</a:t>
            </a:r>
            <a:endParaRPr lang="en-US" u="sng" dirty="0"/>
          </a:p>
        </p:txBody>
      </p:sp>
      <p:sp>
        <p:nvSpPr>
          <p:cNvPr id="3" name="Content Placeholder 2"/>
          <p:cNvSpPr>
            <a:spLocks noGrp="1"/>
          </p:cNvSpPr>
          <p:nvPr>
            <p:ph idx="1"/>
          </p:nvPr>
        </p:nvSpPr>
        <p:spPr/>
        <p:txBody>
          <a:bodyPr/>
          <a:lstStyle/>
          <a:p>
            <a:r>
              <a:rPr lang="en-US" dirty="0" smtClean="0"/>
              <a:t>Extraversion versus introversion is possibly the most recognizable personality trait of the Big Five. The more of an extravert someone is, the more of a social butterfly they are. Extraverts are chatty, sociable and draw energy from crowds. They tend to be assertive and cheerful in their social interactions.</a:t>
            </a:r>
            <a:endParaRPr lang="en-US" dirty="0"/>
          </a:p>
        </p:txBody>
      </p:sp>
    </p:spTree>
    <p:extLst>
      <p:ext uri="{BB962C8B-B14F-4D97-AF65-F5344CB8AC3E}">
        <p14:creationId xmlns:p14="http://schemas.microsoft.com/office/powerpoint/2010/main" val="1745003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Agreeableness</a:t>
            </a:r>
            <a:endParaRPr lang="en-US" u="sng" dirty="0"/>
          </a:p>
        </p:txBody>
      </p:sp>
      <p:sp>
        <p:nvSpPr>
          <p:cNvPr id="3" name="Content Placeholder 2"/>
          <p:cNvSpPr>
            <a:spLocks noGrp="1"/>
          </p:cNvSpPr>
          <p:nvPr>
            <p:ph idx="1"/>
          </p:nvPr>
        </p:nvSpPr>
        <p:spPr/>
        <p:txBody>
          <a:bodyPr/>
          <a:lstStyle/>
          <a:p>
            <a:r>
              <a:rPr lang="en-US" dirty="0"/>
              <a:t>Agreeableness measures the extent of a person's warmth and kindness. The more agreeable someone is, the more likely they are to be trusting, helpful and compassionate. Disagreeable people are cold and suspicious of others, and they're less likely to </a:t>
            </a:r>
            <a:r>
              <a:rPr lang="en-US" dirty="0" smtClean="0"/>
              <a:t>cooperate.</a:t>
            </a:r>
            <a:endParaRPr lang="en-US" dirty="0"/>
          </a:p>
        </p:txBody>
      </p:sp>
    </p:spTree>
    <p:extLst>
      <p:ext uri="{BB962C8B-B14F-4D97-AF65-F5344CB8AC3E}">
        <p14:creationId xmlns:p14="http://schemas.microsoft.com/office/powerpoint/2010/main" val="33065785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Neuroticism</a:t>
            </a:r>
            <a:endParaRPr lang="en-US" u="sng" dirty="0"/>
          </a:p>
        </p:txBody>
      </p:sp>
      <p:sp>
        <p:nvSpPr>
          <p:cNvPr id="3" name="Content Placeholder 2"/>
          <p:cNvSpPr>
            <a:spLocks noGrp="1"/>
          </p:cNvSpPr>
          <p:nvPr>
            <p:ph idx="1"/>
          </p:nvPr>
        </p:nvSpPr>
        <p:spPr/>
        <p:txBody>
          <a:bodyPr/>
          <a:lstStyle/>
          <a:p>
            <a:r>
              <a:rPr lang="en-US" dirty="0" smtClean="0"/>
              <a:t>They </a:t>
            </a:r>
            <a:r>
              <a:rPr lang="en-US" dirty="0"/>
              <a:t>worries about everything, obsesses over germs and disease and once quits a job because his anxiety over not having access to a private bathroom is too overwhelming</a:t>
            </a:r>
            <a:r>
              <a:rPr lang="en-US" dirty="0" smtClean="0"/>
              <a:t>.</a:t>
            </a:r>
            <a:r>
              <a:rPr lang="en-US" dirty="0"/>
              <a:t> People high in neuroticism worry frequently and easily slip into anxiety and depression. </a:t>
            </a:r>
          </a:p>
        </p:txBody>
      </p:sp>
    </p:spTree>
    <p:extLst>
      <p:ext uri="{BB962C8B-B14F-4D97-AF65-F5344CB8AC3E}">
        <p14:creationId xmlns:p14="http://schemas.microsoft.com/office/powerpoint/2010/main" val="3430643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11808" y="2798618"/>
            <a:ext cx="5518066" cy="2898939"/>
          </a:xfrm>
        </p:spPr>
        <p:txBody>
          <a:bodyPr/>
          <a:lstStyle/>
          <a:p>
            <a:r>
              <a:rPr lang="en-US" dirty="0" smtClean="0"/>
              <a:t>Personality</a:t>
            </a:r>
            <a:endParaRPr lang="en-US" dirty="0"/>
          </a:p>
        </p:txBody>
      </p:sp>
    </p:spTree>
    <p:extLst>
      <p:ext uri="{BB962C8B-B14F-4D97-AF65-F5344CB8AC3E}">
        <p14:creationId xmlns:p14="http://schemas.microsoft.com/office/powerpoint/2010/main" val="38522977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1808" y="808056"/>
            <a:ext cx="7958331" cy="5204817"/>
          </a:xfrm>
        </p:spPr>
        <p:txBody>
          <a:bodyPr>
            <a:normAutofit/>
          </a:bodyPr>
          <a:lstStyle/>
          <a:p>
            <a:pPr algn="ctr"/>
            <a:r>
              <a:rPr lang="en-US" sz="6000" dirty="0" smtClean="0"/>
              <a:t/>
            </a:r>
            <a:br>
              <a:rPr lang="en-US" sz="6000" dirty="0" smtClean="0"/>
            </a:br>
            <a:r>
              <a:rPr lang="en-US" sz="6000" dirty="0"/>
              <a:t/>
            </a:r>
            <a:br>
              <a:rPr lang="en-US" sz="6000" dirty="0"/>
            </a:br>
            <a:r>
              <a:rPr lang="en-US" sz="6000" dirty="0" smtClean="0"/>
              <a:t>Type A vs Type B </a:t>
            </a:r>
            <a:r>
              <a:rPr lang="en-US" sz="6000" dirty="0"/>
              <a:t/>
            </a:r>
            <a:br>
              <a:rPr lang="en-US" sz="6000" dirty="0"/>
            </a:br>
            <a:r>
              <a:rPr lang="en-US" sz="6000" dirty="0" smtClean="0"/>
              <a:t/>
            </a:r>
            <a:br>
              <a:rPr lang="en-US" sz="6000" dirty="0" smtClean="0"/>
            </a:br>
            <a:r>
              <a:rPr lang="en-US" sz="2400" dirty="0" smtClean="0"/>
              <a:t>by </a:t>
            </a:r>
            <a:br>
              <a:rPr lang="en-US" sz="2400" dirty="0" smtClean="0"/>
            </a:br>
            <a:r>
              <a:rPr lang="en-US" sz="4000" dirty="0" smtClean="0"/>
              <a:t/>
            </a:r>
            <a:br>
              <a:rPr lang="en-US" sz="4000" dirty="0" smtClean="0"/>
            </a:br>
            <a:r>
              <a:rPr lang="en-US" sz="2000" dirty="0"/>
              <a:t>Meyer Friedman and Ray </a:t>
            </a:r>
            <a:r>
              <a:rPr lang="en-US" sz="2000" dirty="0" err="1"/>
              <a:t>Rosenman</a:t>
            </a:r>
            <a:endParaRPr lang="en-US" sz="6000" dirty="0"/>
          </a:p>
        </p:txBody>
      </p:sp>
    </p:spTree>
    <p:extLst>
      <p:ext uri="{BB962C8B-B14F-4D97-AF65-F5344CB8AC3E}">
        <p14:creationId xmlns:p14="http://schemas.microsoft.com/office/powerpoint/2010/main" val="42761906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3269088" y="650093"/>
            <a:ext cx="5651500" cy="756920"/>
          </a:xfrm>
          <a:prstGeom prst="rect">
            <a:avLst/>
          </a:prstGeom>
          <a:noFill/>
          <a:ln>
            <a:noFill/>
          </a:ln>
        </p:spPr>
        <p:txBody>
          <a:bodyPr spcFirstLastPara="1" vert="horz" wrap="square" lIns="0" tIns="12700" rIns="0" bIns="0" rtlCol="0" anchor="t" anchorCtr="0">
            <a:noAutofit/>
          </a:bodyPr>
          <a:lstStyle/>
          <a:p>
            <a:pPr marL="12700">
              <a:lnSpc>
                <a:spcPct val="100000"/>
              </a:lnSpc>
              <a:spcBef>
                <a:spcPts val="0"/>
              </a:spcBef>
              <a:buClr>
                <a:schemeClr val="accent1"/>
              </a:buClr>
              <a:buSzPts val="4800"/>
            </a:pPr>
            <a:r>
              <a:rPr lang="en-US" sz="4800" dirty="0" smtClean="0"/>
              <a:t>TYPE A VS TYPE B</a:t>
            </a:r>
            <a:endParaRPr sz="4800" dirty="0"/>
          </a:p>
        </p:txBody>
      </p:sp>
      <p:sp>
        <p:nvSpPr>
          <p:cNvPr id="96" name="Google Shape;96;p18"/>
          <p:cNvSpPr txBox="1"/>
          <p:nvPr/>
        </p:nvSpPr>
        <p:spPr>
          <a:xfrm>
            <a:off x="1302328" y="1505527"/>
            <a:ext cx="1854419" cy="1324738"/>
          </a:xfrm>
          <a:prstGeom prst="rect">
            <a:avLst/>
          </a:prstGeom>
          <a:noFill/>
          <a:ln>
            <a:noFill/>
          </a:ln>
        </p:spPr>
        <p:txBody>
          <a:bodyPr spcFirstLastPara="1" wrap="square" lIns="0" tIns="88900" rIns="0" bIns="0" anchor="t" anchorCtr="0">
            <a:noAutofit/>
          </a:bodyPr>
          <a:lstStyle/>
          <a:p>
            <a:pPr marL="140970" indent="-174622">
              <a:buClr>
                <a:srgbClr val="3891A7"/>
              </a:buClr>
              <a:buSzPts val="2750"/>
              <a:buFont typeface="Arial"/>
              <a:buChar char="•"/>
            </a:pPr>
            <a:r>
              <a:rPr lang="en-AU" sz="3600" dirty="0">
                <a:latin typeface="Times New Roman"/>
                <a:ea typeface="Times New Roman"/>
                <a:cs typeface="Times New Roman"/>
                <a:sym typeface="Times New Roman"/>
              </a:rPr>
              <a:t>Type </a:t>
            </a:r>
            <a:r>
              <a:rPr lang="en-AU" sz="3600" dirty="0" smtClean="0">
                <a:latin typeface="Times New Roman"/>
                <a:ea typeface="Times New Roman"/>
                <a:cs typeface="Times New Roman"/>
                <a:sym typeface="Times New Roman"/>
              </a:rPr>
              <a:t>A</a:t>
            </a:r>
            <a:endParaRPr sz="3600" dirty="0">
              <a:latin typeface="Times New Roman"/>
              <a:ea typeface="Times New Roman"/>
              <a:cs typeface="Times New Roman"/>
              <a:sym typeface="Times New Roman"/>
            </a:endParaRPr>
          </a:p>
        </p:txBody>
      </p:sp>
      <p:pic>
        <p:nvPicPr>
          <p:cNvPr id="97" name="Google Shape;97;p18"/>
          <p:cNvPicPr preferRelativeResize="0"/>
          <p:nvPr/>
        </p:nvPicPr>
        <p:blipFill rotWithShape="1">
          <a:blip r:embed="rId3">
            <a:alphaModFix/>
          </a:blip>
          <a:srcRect/>
          <a:stretch/>
        </p:blipFill>
        <p:spPr>
          <a:xfrm>
            <a:off x="2978729" y="1749344"/>
            <a:ext cx="3687097" cy="4572000"/>
          </a:xfrm>
          <a:prstGeom prst="rect">
            <a:avLst/>
          </a:prstGeom>
          <a:noFill/>
          <a:ln>
            <a:noFill/>
          </a:ln>
        </p:spPr>
      </p:pic>
      <p:sp>
        <p:nvSpPr>
          <p:cNvPr id="6" name="Google Shape;96;p18"/>
          <p:cNvSpPr txBox="1"/>
          <p:nvPr/>
        </p:nvSpPr>
        <p:spPr>
          <a:xfrm>
            <a:off x="1302328" y="4954753"/>
            <a:ext cx="1480185" cy="1275080"/>
          </a:xfrm>
          <a:prstGeom prst="rect">
            <a:avLst/>
          </a:prstGeom>
          <a:noFill/>
          <a:ln>
            <a:noFill/>
          </a:ln>
        </p:spPr>
        <p:txBody>
          <a:bodyPr spcFirstLastPara="1" wrap="square" lIns="0" tIns="88900" rIns="0" bIns="0" anchor="t" anchorCtr="0">
            <a:noAutofit/>
          </a:bodyPr>
          <a:lstStyle/>
          <a:p>
            <a:pPr marL="140970" indent="-174622">
              <a:buClr>
                <a:srgbClr val="3891A7"/>
              </a:buClr>
              <a:buSzPts val="2750"/>
              <a:buFont typeface="Arial"/>
              <a:buChar char="•"/>
            </a:pPr>
            <a:r>
              <a:rPr lang="en-AU" sz="3600" dirty="0">
                <a:latin typeface="Times New Roman"/>
                <a:ea typeface="Times New Roman"/>
                <a:cs typeface="Times New Roman"/>
                <a:sym typeface="Times New Roman"/>
              </a:rPr>
              <a:t>Type B</a:t>
            </a:r>
            <a:endParaRPr sz="3600" dirty="0">
              <a:latin typeface="Times New Roman"/>
              <a:ea typeface="Times New Roman"/>
              <a:cs typeface="Times New Roman"/>
              <a:sym typeface="Times New Roman"/>
            </a:endParaRPr>
          </a:p>
        </p:txBody>
      </p:sp>
      <p:pic>
        <p:nvPicPr>
          <p:cNvPr id="7" name="Google Shape;152;p27"/>
          <p:cNvPicPr preferRelativeResize="0">
            <a:picLocks noGrp="1"/>
          </p:cNvPicPr>
          <p:nvPr>
            <p:ph idx="1"/>
          </p:nvPr>
        </p:nvPicPr>
        <p:blipFill rotWithShape="1">
          <a:blip r:embed="rId4">
            <a:alphaModFix/>
          </a:blip>
          <a:srcRect/>
          <a:stretch/>
        </p:blipFill>
        <p:spPr>
          <a:xfrm>
            <a:off x="7462983" y="1775741"/>
            <a:ext cx="3095433" cy="4454092"/>
          </a:xfrm>
          <a:prstGeom prst="rect">
            <a:avLst/>
          </a:prstGeom>
          <a:noFill/>
          <a:ln>
            <a:noFill/>
          </a:ln>
        </p:spPr>
      </p:pic>
    </p:spTree>
    <p:extLst>
      <p:ext uri="{BB962C8B-B14F-4D97-AF65-F5344CB8AC3E}">
        <p14:creationId xmlns:p14="http://schemas.microsoft.com/office/powerpoint/2010/main" val="38020200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11808" y="1588168"/>
            <a:ext cx="5518066" cy="4109389"/>
          </a:xfrm>
        </p:spPr>
        <p:txBody>
          <a:bodyPr>
            <a:normAutofit/>
          </a:bodyPr>
          <a:lstStyle/>
          <a:p>
            <a:pPr algn="ctr"/>
            <a:r>
              <a:rPr lang="en-US" dirty="0" smtClean="0"/>
              <a:t>Can Personality Change ?</a:t>
            </a:r>
            <a:endParaRPr lang="en-US" dirty="0"/>
          </a:p>
        </p:txBody>
      </p:sp>
    </p:spTree>
    <p:extLst>
      <p:ext uri="{BB962C8B-B14F-4D97-AF65-F5344CB8AC3E}">
        <p14:creationId xmlns:p14="http://schemas.microsoft.com/office/powerpoint/2010/main" val="24329526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Maybe. A study published in the January 2017 published research papers and found that personality may be altered through therapy. "For the people who want to change their spouse tomorrow, which a lot of people want to do, I don't hold out much hope for them," said study researcher Brent Roberts, a social and personality psychologist at the University of Illinois. However, he continued, "if you're willing to focus on one aspect of yourself, and you're willing to go at it systematically, there's now increased optimism that you can affect change in that domain."</a:t>
            </a:r>
            <a:endParaRPr lang="en-US" dirty="0"/>
          </a:p>
        </p:txBody>
      </p:sp>
    </p:spTree>
    <p:extLst>
      <p:ext uri="{BB962C8B-B14F-4D97-AF65-F5344CB8AC3E}">
        <p14:creationId xmlns:p14="http://schemas.microsoft.com/office/powerpoint/2010/main" val="36575608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en-US" sz="3600"/>
              <a:t>Personality Assessment</a:t>
            </a:r>
          </a:p>
        </p:txBody>
      </p:sp>
      <p:sp>
        <p:nvSpPr>
          <p:cNvPr id="48131" name="Rectangle 3"/>
          <p:cNvSpPr>
            <a:spLocks noGrp="1" noChangeArrowheads="1"/>
          </p:cNvSpPr>
          <p:nvPr>
            <p:ph type="body" idx="1"/>
          </p:nvPr>
        </p:nvSpPr>
        <p:spPr/>
        <p:txBody>
          <a:bodyPr>
            <a:normAutofit fontScale="92500"/>
          </a:bodyPr>
          <a:lstStyle/>
          <a:p>
            <a:pPr eaLnBrk="1" hangingPunct="1"/>
            <a:r>
              <a:rPr lang="en-US" altLang="en-US" sz="2800"/>
              <a:t>Interview: Face-to-face meeting designed to gain information about someone’s personality, current psychological state, or personal history</a:t>
            </a:r>
          </a:p>
          <a:p>
            <a:pPr lvl="1" eaLnBrk="1" hangingPunct="1"/>
            <a:r>
              <a:rPr lang="en-US" altLang="en-US" smtClean="0"/>
              <a:t>Unstructured Interview: Conversation is informal, and topics are discussed as they arise</a:t>
            </a:r>
          </a:p>
          <a:p>
            <a:pPr lvl="1" eaLnBrk="1" hangingPunct="1"/>
            <a:r>
              <a:rPr lang="en-US" altLang="en-US" smtClean="0"/>
              <a:t>Structured Interview: Follows a prearranged plan, using a series of planned questions</a:t>
            </a:r>
          </a:p>
          <a:p>
            <a:pPr eaLnBrk="1" hangingPunct="1"/>
            <a:r>
              <a:rPr lang="en-US" altLang="en-US" sz="2800"/>
              <a:t>Direct Observation: Looking at behavior</a:t>
            </a:r>
          </a:p>
          <a:p>
            <a:pPr eaLnBrk="1" hangingPunct="1">
              <a:buFontTx/>
              <a:buNone/>
            </a:pPr>
            <a:endParaRPr lang="en-US" altLang="en-US" sz="2800"/>
          </a:p>
        </p:txBody>
      </p:sp>
    </p:spTree>
    <p:extLst>
      <p:ext uri="{BB962C8B-B14F-4D97-AF65-F5344CB8AC3E}">
        <p14:creationId xmlns:p14="http://schemas.microsoft.com/office/powerpoint/2010/main" val="42430402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524000" y="685800"/>
            <a:ext cx="9144000" cy="731838"/>
          </a:xfrm>
        </p:spPr>
        <p:txBody>
          <a:bodyPr/>
          <a:lstStyle/>
          <a:p>
            <a:pPr eaLnBrk="1" hangingPunct="1"/>
            <a:r>
              <a:rPr lang="en-US" altLang="en-US" sz="3600"/>
              <a:t>Other Types of Personality Assessments</a:t>
            </a:r>
            <a:endParaRPr lang="en-US" altLang="en-US" sz="4000"/>
          </a:p>
        </p:txBody>
      </p:sp>
      <p:sp>
        <p:nvSpPr>
          <p:cNvPr id="49155" name="Rectangle 3"/>
          <p:cNvSpPr>
            <a:spLocks noGrp="1" noChangeArrowheads="1"/>
          </p:cNvSpPr>
          <p:nvPr>
            <p:ph type="body" idx="1"/>
          </p:nvPr>
        </p:nvSpPr>
        <p:spPr/>
        <p:txBody>
          <a:bodyPr>
            <a:normAutofit fontScale="92500"/>
          </a:bodyPr>
          <a:lstStyle/>
          <a:p>
            <a:pPr eaLnBrk="1" hangingPunct="1">
              <a:lnSpc>
                <a:spcPct val="90000"/>
              </a:lnSpc>
            </a:pPr>
            <a:r>
              <a:rPr lang="en-US" altLang="en-US" sz="2400"/>
              <a:t>Behavioral Assessment: Recording the frequency of specific behaviors</a:t>
            </a:r>
          </a:p>
          <a:p>
            <a:pPr eaLnBrk="1" hangingPunct="1">
              <a:lnSpc>
                <a:spcPct val="90000"/>
              </a:lnSpc>
            </a:pPr>
            <a:r>
              <a:rPr lang="en-US" altLang="en-US" sz="2400"/>
              <a:t>Situational Test: Real life situations are simulated so that someone’s spontaneous reactions can be recorded</a:t>
            </a:r>
          </a:p>
          <a:p>
            <a:pPr eaLnBrk="1" hangingPunct="1">
              <a:lnSpc>
                <a:spcPct val="90000"/>
              </a:lnSpc>
            </a:pPr>
            <a:r>
              <a:rPr lang="en-US" altLang="en-US" sz="2400"/>
              <a:t>In-Basket Test: Simulates decision-making challenges that executives face</a:t>
            </a:r>
          </a:p>
          <a:p>
            <a:pPr lvl="1" eaLnBrk="1" hangingPunct="1">
              <a:lnSpc>
                <a:spcPct val="90000"/>
              </a:lnSpc>
            </a:pPr>
            <a:r>
              <a:rPr lang="en-US" altLang="en-US" sz="2400"/>
              <a:t>Basket full of memos is given to applicant, and applicant must act appropriately as quickly as possible</a:t>
            </a:r>
          </a:p>
          <a:p>
            <a:pPr eaLnBrk="1" hangingPunct="1">
              <a:lnSpc>
                <a:spcPct val="90000"/>
              </a:lnSpc>
            </a:pPr>
            <a:r>
              <a:rPr lang="en-US" altLang="en-US" sz="2400"/>
              <a:t>Leaderless Group Discussion: Test of leadership that simulates group decision making and problem solving</a:t>
            </a:r>
          </a:p>
        </p:txBody>
      </p:sp>
    </p:spTree>
    <p:extLst>
      <p:ext uri="{BB962C8B-B14F-4D97-AF65-F5344CB8AC3E}">
        <p14:creationId xmlns:p14="http://schemas.microsoft.com/office/powerpoint/2010/main" val="388550237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9419" y="3298248"/>
            <a:ext cx="2955493" cy="3053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3092" y="508000"/>
            <a:ext cx="3048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Content Placeholder 3"/>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a:xfrm>
            <a:off x="1870395" y="3195175"/>
            <a:ext cx="3662188" cy="2956244"/>
          </a:xfrm>
        </p:spPr>
      </p:pic>
      <p:sp>
        <p:nvSpPr>
          <p:cNvPr id="5" name="Content Placeholder 1"/>
          <p:cNvSpPr txBox="1">
            <a:spLocks/>
          </p:cNvSpPr>
          <p:nvPr/>
        </p:nvSpPr>
        <p:spPr>
          <a:xfrm>
            <a:off x="1376218" y="1036116"/>
            <a:ext cx="4899011" cy="1845629"/>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algn="ctr">
              <a:buClr>
                <a:schemeClr val="tx1"/>
              </a:buClr>
              <a:buFontTx/>
              <a:buNone/>
            </a:pPr>
            <a:r>
              <a:rPr lang="en-US" altLang="en-US" b="1" dirty="0" smtClean="0"/>
              <a:t>Projective tests </a:t>
            </a:r>
          </a:p>
          <a:p>
            <a:pPr algn="ctr">
              <a:buClr>
                <a:schemeClr val="tx1"/>
              </a:buClr>
              <a:buFontTx/>
              <a:buNone/>
            </a:pPr>
            <a:r>
              <a:rPr lang="en-US" altLang="en-US" sz="1400" b="1" dirty="0" smtClean="0"/>
              <a:t>The Rorschach Ink blot Test</a:t>
            </a:r>
          </a:p>
          <a:p>
            <a:pPr algn="ctr">
              <a:buClr>
                <a:schemeClr val="tx1"/>
              </a:buClr>
              <a:buFontTx/>
              <a:buNone/>
            </a:pPr>
            <a:r>
              <a:rPr lang="en-US" altLang="en-US" sz="1400" b="1" dirty="0" smtClean="0"/>
              <a:t>Thematic Apperception test </a:t>
            </a:r>
            <a:endParaRPr lang="en-US" altLang="en-US" sz="1400" b="1" dirty="0"/>
          </a:p>
        </p:txBody>
      </p:sp>
    </p:spTree>
    <p:extLst>
      <p:ext uri="{BB962C8B-B14F-4D97-AF65-F5344CB8AC3E}">
        <p14:creationId xmlns:p14="http://schemas.microsoft.com/office/powerpoint/2010/main" val="17437847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3"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4" name="Rectangle 4"/>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5" name="Rectangle 5"/>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6" name="Rectangle 6"/>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7" name="Rectangle 7"/>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8" name="Rectangle 8"/>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9" name="Rectangle 9"/>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70" name="Rectangle 10"/>
          <p:cNvSpPr>
            <a:spLocks noGrp="1" noChangeArrowheads="1"/>
          </p:cNvSpPr>
          <p:nvPr>
            <p:ph type="title"/>
          </p:nvPr>
        </p:nvSpPr>
        <p:spPr>
          <a:xfrm>
            <a:off x="2514600" y="533400"/>
            <a:ext cx="7772400" cy="114300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t">
            <a:normAutofit/>
          </a:bodyPr>
          <a:lstStyle/>
          <a:p>
            <a:r>
              <a:rPr lang="en-US" altLang="en-US"/>
              <a:t>Personality Characteristics </a:t>
            </a:r>
            <a:br>
              <a:rPr lang="en-US" altLang="en-US"/>
            </a:br>
            <a:r>
              <a:rPr lang="en-US" altLang="en-US"/>
              <a:t>in Organizations</a:t>
            </a:r>
          </a:p>
        </p:txBody>
      </p:sp>
      <p:sp>
        <p:nvSpPr>
          <p:cNvPr id="66571" name="Rectangle 11"/>
          <p:cNvSpPr>
            <a:spLocks noChangeArrowheads="1"/>
          </p:cNvSpPr>
          <p:nvPr/>
        </p:nvSpPr>
        <p:spPr bwMode="auto">
          <a:xfrm>
            <a:off x="-2819400" y="1905000"/>
            <a:ext cx="7191375"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72" name="Rectangle 12"/>
          <p:cNvSpPr>
            <a:spLocks noGrp="1" noChangeArrowheads="1"/>
          </p:cNvSpPr>
          <p:nvPr>
            <p:ph type="body" idx="1"/>
          </p:nvPr>
        </p:nvSpPr>
        <p:spPr>
          <a:xfrm>
            <a:off x="2667000" y="2133600"/>
            <a:ext cx="7772400" cy="411480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ormAutofit/>
          </a:bodyPr>
          <a:lstStyle/>
          <a:p>
            <a:pPr>
              <a:buFont typeface="Wingdings" panose="05000000000000000000" pitchFamily="2" charset="2"/>
              <a:buNone/>
            </a:pPr>
            <a:r>
              <a:rPr lang="en-US" altLang="en-US" b="1" dirty="0"/>
              <a:t>Positive Affect -</a:t>
            </a:r>
            <a:r>
              <a:rPr lang="en-US" altLang="en-US" dirty="0"/>
              <a:t> an individual’s tendency to accentuate the </a:t>
            </a:r>
            <a:r>
              <a:rPr lang="en-US" altLang="en-US" i="1" dirty="0"/>
              <a:t>positive</a:t>
            </a:r>
            <a:r>
              <a:rPr lang="en-US" altLang="en-US" dirty="0"/>
              <a:t> aspects of oneself, other people, and the world in general</a:t>
            </a:r>
            <a:br>
              <a:rPr lang="en-US" altLang="en-US" dirty="0"/>
            </a:br>
            <a:endParaRPr lang="en-US" altLang="en-US" dirty="0"/>
          </a:p>
          <a:p>
            <a:pPr>
              <a:buFont typeface="Wingdings" panose="05000000000000000000" pitchFamily="2" charset="2"/>
              <a:buNone/>
            </a:pPr>
            <a:r>
              <a:rPr lang="en-US" altLang="en-US" b="1" dirty="0"/>
              <a:t>Negative Affect -</a:t>
            </a:r>
            <a:r>
              <a:rPr lang="en-US" altLang="en-US" dirty="0"/>
              <a:t> an individual’s tendency to accentuate the </a:t>
            </a:r>
            <a:r>
              <a:rPr lang="en-US" altLang="en-US" i="1" dirty="0"/>
              <a:t>negative</a:t>
            </a:r>
            <a:r>
              <a:rPr lang="en-US" altLang="en-US" dirty="0"/>
              <a:t> aspects of oneself, other people, and the world in general</a:t>
            </a:r>
          </a:p>
          <a:p>
            <a:pPr>
              <a:buFont typeface="Wingdings" panose="05000000000000000000" pitchFamily="2" charset="2"/>
              <a:buNone/>
            </a:pPr>
            <a:endParaRPr lang="en-US" altLang="en-US" dirty="0"/>
          </a:p>
        </p:txBody>
      </p:sp>
    </p:spTree>
    <p:extLst>
      <p:ext uri="{BB962C8B-B14F-4D97-AF65-F5344CB8AC3E}">
        <p14:creationId xmlns:p14="http://schemas.microsoft.com/office/powerpoint/2010/main" val="415324175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6572">
                                            <p:txEl>
                                              <p:pRg st="0" end="0"/>
                                            </p:txEl>
                                          </p:spTgt>
                                        </p:tgtEl>
                                        <p:attrNameLst>
                                          <p:attrName>style.visibility</p:attrName>
                                        </p:attrNameLst>
                                      </p:cBhvr>
                                      <p:to>
                                        <p:strVal val="visible"/>
                                      </p:to>
                                    </p:set>
                                    <p:animEffect transition="in" filter="wipe(up)">
                                      <p:cBhvr>
                                        <p:cTn id="7" dur="500"/>
                                        <p:tgtEl>
                                          <p:spTgt spid="66572">
                                            <p:txEl>
                                              <p:pRg st="0" end="0"/>
                                            </p:txEl>
                                          </p:spTgt>
                                        </p:tgtEl>
                                      </p:cBhvr>
                                    </p:animEffect>
                                  </p:childTnLst>
                                  <p:subTnLst>
                                    <p:animClr clrSpc="rgb" dir="cw">
                                      <p:cBhvr override="childStyle">
                                        <p:cTn dur="1" fill="hold" display="0" masterRel="nextClick" afterEffect="1"/>
                                        <p:tgtEl>
                                          <p:spTgt spid="66572">
                                            <p:txEl>
                                              <p:pRg st="0" end="0"/>
                                            </p:txEl>
                                          </p:spTgt>
                                        </p:tgtEl>
                                        <p:attrNameLst>
                                          <p:attrName>ppt_c</p:attrName>
                                        </p:attrNameLst>
                                      </p:cBhvr>
                                      <p:to>
                                        <a:srgbClr val="C0C0C0"/>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6572">
                                            <p:txEl>
                                              <p:pRg st="1" end="1"/>
                                            </p:txEl>
                                          </p:spTgt>
                                        </p:tgtEl>
                                        <p:attrNameLst>
                                          <p:attrName>style.visibility</p:attrName>
                                        </p:attrNameLst>
                                      </p:cBhvr>
                                      <p:to>
                                        <p:strVal val="visible"/>
                                      </p:to>
                                    </p:set>
                                    <p:animEffect transition="in" filter="wipe(up)">
                                      <p:cBhvr>
                                        <p:cTn id="12" dur="500"/>
                                        <p:tgtEl>
                                          <p:spTgt spid="66572">
                                            <p:txEl>
                                              <p:pRg st="1" end="1"/>
                                            </p:txEl>
                                          </p:spTgt>
                                        </p:tgtEl>
                                      </p:cBhvr>
                                    </p:animEffect>
                                  </p:childTnLst>
                                  <p:subTnLst>
                                    <p:animClr clrSpc="rgb" dir="cw">
                                      <p:cBhvr override="childStyle">
                                        <p:cTn dur="1" fill="hold" display="0" masterRel="nextClick" afterEffect="1"/>
                                        <p:tgtEl>
                                          <p:spTgt spid="66572">
                                            <p:txEl>
                                              <p:pRg st="1" end="1"/>
                                            </p:txEl>
                                          </p:spTgt>
                                        </p:tgtEl>
                                        <p:attrNameLst>
                                          <p:attrName>ppt_c</p:attrName>
                                        </p:attrNameLst>
                                      </p:cBhvr>
                                      <p:to>
                                        <a:srgbClr val="C0C0C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72"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11"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12" name="Rectangle 4"/>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13" name="Rectangle 5"/>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14" name="Rectangle 6"/>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15" name="Rectangle 7"/>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16" name="Rectangle 8"/>
          <p:cNvSpPr>
            <a:spLocks noChangeArrowheads="1"/>
          </p:cNvSpPr>
          <p:nvPr/>
        </p:nvSpPr>
        <p:spPr bwMode="auto">
          <a:xfrm>
            <a:off x="1828800" y="60960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17" name="Rectangle 9"/>
          <p:cNvSpPr>
            <a:spLocks noChangeArrowheads="1"/>
          </p:cNvSpPr>
          <p:nvPr/>
        </p:nvSpPr>
        <p:spPr bwMode="auto">
          <a:xfrm>
            <a:off x="4267200" y="60960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18" name="AutoShape 10"/>
          <p:cNvSpPr>
            <a:spLocks noChangeArrowheads="1"/>
          </p:cNvSpPr>
          <p:nvPr/>
        </p:nvSpPr>
        <p:spPr bwMode="auto">
          <a:xfrm>
            <a:off x="3425826" y="2286001"/>
            <a:ext cx="5260975" cy="4194175"/>
          </a:xfrm>
          <a:prstGeom prst="hexagon">
            <a:avLst>
              <a:gd name="adj" fmla="val 31301"/>
              <a:gd name="vf" fmla="val 115470"/>
            </a:avLst>
          </a:prstGeom>
          <a:solidFill>
            <a:schemeClr val="accent1"/>
          </a:solidFill>
          <a:ln w="28575">
            <a:solidFill>
              <a:srgbClr val="3333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19" name="Rectangle 11"/>
          <p:cNvSpPr>
            <a:spLocks noGrp="1" noChangeArrowheads="1"/>
          </p:cNvSpPr>
          <p:nvPr>
            <p:ph type="title"/>
          </p:nvPr>
        </p:nvSpPr>
        <p:spPr>
          <a:xfrm>
            <a:off x="2514600" y="533400"/>
            <a:ext cx="7772400" cy="114300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t">
            <a:normAutofit/>
          </a:bodyPr>
          <a:lstStyle/>
          <a:p>
            <a:pPr algn="l"/>
            <a:r>
              <a:rPr lang="en-US" altLang="en-US" dirty="0"/>
              <a:t>Personality Characteristics </a:t>
            </a:r>
            <a:r>
              <a:rPr lang="en-US" altLang="en-US" dirty="0" smtClean="0"/>
              <a:t>in </a:t>
            </a:r>
            <a:r>
              <a:rPr lang="en-US" altLang="en-US" dirty="0"/>
              <a:t>Organizations</a:t>
            </a:r>
          </a:p>
        </p:txBody>
      </p:sp>
      <p:sp>
        <p:nvSpPr>
          <p:cNvPr id="68620" name="Freeform 12"/>
          <p:cNvSpPr>
            <a:spLocks/>
          </p:cNvSpPr>
          <p:nvPr/>
        </p:nvSpPr>
        <p:spPr bwMode="auto">
          <a:xfrm>
            <a:off x="2286001" y="3352800"/>
            <a:ext cx="2665413" cy="2209800"/>
          </a:xfrm>
          <a:custGeom>
            <a:avLst/>
            <a:gdLst>
              <a:gd name="T0" fmla="*/ 658 w 1679"/>
              <a:gd name="T1" fmla="*/ 0 h 1392"/>
              <a:gd name="T2" fmla="*/ 0 w 1679"/>
              <a:gd name="T3" fmla="*/ 251 h 1392"/>
              <a:gd name="T4" fmla="*/ 591 w 1679"/>
              <a:gd name="T5" fmla="*/ 540 h 1392"/>
              <a:gd name="T6" fmla="*/ 391 w 1679"/>
              <a:gd name="T7" fmla="*/ 624 h 1392"/>
              <a:gd name="T8" fmla="*/ 950 w 1679"/>
              <a:gd name="T9" fmla="*/ 895 h 1392"/>
              <a:gd name="T10" fmla="*/ 778 w 1679"/>
              <a:gd name="T11" fmla="*/ 960 h 1392"/>
              <a:gd name="T12" fmla="*/ 1678 w 1679"/>
              <a:gd name="T13" fmla="*/ 1391 h 1392"/>
              <a:gd name="T14" fmla="*/ 1148 w 1679"/>
              <a:gd name="T15" fmla="*/ 829 h 1392"/>
              <a:gd name="T16" fmla="*/ 1288 w 1679"/>
              <a:gd name="T17" fmla="*/ 773 h 1392"/>
              <a:gd name="T18" fmla="*/ 859 w 1679"/>
              <a:gd name="T19" fmla="*/ 437 h 1392"/>
              <a:gd name="T20" fmla="*/ 999 w 1679"/>
              <a:gd name="T21" fmla="*/ 391 h 1392"/>
              <a:gd name="T22" fmla="*/ 658 w 1679"/>
              <a:gd name="T23" fmla="*/ 0 h 1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79" h="1392">
                <a:moveTo>
                  <a:pt x="658" y="0"/>
                </a:moveTo>
                <a:lnTo>
                  <a:pt x="0" y="251"/>
                </a:lnTo>
                <a:lnTo>
                  <a:pt x="591" y="540"/>
                </a:lnTo>
                <a:lnTo>
                  <a:pt x="391" y="624"/>
                </a:lnTo>
                <a:lnTo>
                  <a:pt x="950" y="895"/>
                </a:lnTo>
                <a:lnTo>
                  <a:pt x="778" y="960"/>
                </a:lnTo>
                <a:lnTo>
                  <a:pt x="1678" y="1391"/>
                </a:lnTo>
                <a:lnTo>
                  <a:pt x="1148" y="829"/>
                </a:lnTo>
                <a:lnTo>
                  <a:pt x="1288" y="773"/>
                </a:lnTo>
                <a:lnTo>
                  <a:pt x="859" y="437"/>
                </a:lnTo>
                <a:lnTo>
                  <a:pt x="999" y="391"/>
                </a:lnTo>
                <a:lnTo>
                  <a:pt x="658" y="0"/>
                </a:lnTo>
              </a:path>
            </a:pathLst>
          </a:custGeom>
          <a:solidFill>
            <a:schemeClr val="tx2"/>
          </a:solidFill>
          <a:ln>
            <a:noFill/>
          </a:ln>
          <a:effectLst/>
          <a:extLst>
            <a:ext uri="{91240B29-F687-4F45-9708-019B960494DF}">
              <a14:hiddenLine xmlns:a14="http://schemas.microsoft.com/office/drawing/2010/main" w="28575" cap="rnd" cmpd="sng">
                <a:solidFill>
                  <a:srgbClr val="FFFF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21" name="Rectangle 13"/>
          <p:cNvSpPr>
            <a:spLocks noChangeArrowheads="1"/>
          </p:cNvSpPr>
          <p:nvPr/>
        </p:nvSpPr>
        <p:spPr bwMode="auto">
          <a:xfrm>
            <a:off x="3956051" y="2432051"/>
            <a:ext cx="4365625" cy="2028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hangingPunct="0"/>
            <a:r>
              <a:rPr lang="en-US" altLang="en-US" b="1" dirty="0">
                <a:solidFill>
                  <a:srgbClr val="000000"/>
                </a:solidFill>
              </a:rPr>
              <a:t>A strong </a:t>
            </a:r>
          </a:p>
          <a:p>
            <a:pPr algn="ctr" eaLnBrk="0" hangingPunct="0"/>
            <a:r>
              <a:rPr lang="en-US" altLang="en-US" b="1" dirty="0">
                <a:solidFill>
                  <a:srgbClr val="000000"/>
                </a:solidFill>
              </a:rPr>
              <a:t>situation can </a:t>
            </a:r>
          </a:p>
          <a:p>
            <a:pPr algn="ctr" eaLnBrk="0" hangingPunct="0"/>
            <a:r>
              <a:rPr lang="en-US" altLang="en-US" b="1" dirty="0">
                <a:solidFill>
                  <a:srgbClr val="000000"/>
                </a:solidFill>
              </a:rPr>
              <a:t>overwhelm the effects</a:t>
            </a:r>
          </a:p>
          <a:p>
            <a:pPr algn="ctr" eaLnBrk="0" hangingPunct="0"/>
            <a:r>
              <a:rPr lang="en-US" altLang="en-US" b="1" dirty="0">
                <a:solidFill>
                  <a:srgbClr val="000000"/>
                </a:solidFill>
              </a:rPr>
              <a:t>of individual personalities</a:t>
            </a:r>
          </a:p>
          <a:p>
            <a:pPr algn="ctr" eaLnBrk="0" hangingPunct="0"/>
            <a:r>
              <a:rPr lang="en-US" altLang="en-US" b="1" dirty="0">
                <a:solidFill>
                  <a:srgbClr val="000000"/>
                </a:solidFill>
              </a:rPr>
              <a:t>by providing strong cues</a:t>
            </a:r>
          </a:p>
          <a:p>
            <a:pPr algn="ctr" eaLnBrk="0" hangingPunct="0"/>
            <a:r>
              <a:rPr lang="en-US" altLang="en-US" b="1" dirty="0">
                <a:solidFill>
                  <a:srgbClr val="000000"/>
                </a:solidFill>
              </a:rPr>
              <a:t>for appropriate </a:t>
            </a:r>
          </a:p>
          <a:p>
            <a:pPr algn="ctr" eaLnBrk="0" hangingPunct="0"/>
            <a:r>
              <a:rPr lang="en-US" altLang="en-US" b="1" dirty="0">
                <a:solidFill>
                  <a:srgbClr val="000000"/>
                </a:solidFill>
              </a:rPr>
              <a:t>behavior</a:t>
            </a:r>
          </a:p>
        </p:txBody>
      </p:sp>
      <p:sp>
        <p:nvSpPr>
          <p:cNvPr id="68622" name="Freeform 14"/>
          <p:cNvSpPr>
            <a:spLocks/>
          </p:cNvSpPr>
          <p:nvPr/>
        </p:nvSpPr>
        <p:spPr bwMode="auto">
          <a:xfrm>
            <a:off x="7620000" y="3352800"/>
            <a:ext cx="2363788" cy="2057400"/>
          </a:xfrm>
          <a:custGeom>
            <a:avLst/>
            <a:gdLst>
              <a:gd name="T0" fmla="*/ 904 w 1489"/>
              <a:gd name="T1" fmla="*/ 0 h 1296"/>
              <a:gd name="T2" fmla="*/ 1488 w 1489"/>
              <a:gd name="T3" fmla="*/ 233 h 1296"/>
              <a:gd name="T4" fmla="*/ 963 w 1489"/>
              <a:gd name="T5" fmla="*/ 503 h 1296"/>
              <a:gd name="T6" fmla="*/ 1141 w 1489"/>
              <a:gd name="T7" fmla="*/ 581 h 1296"/>
              <a:gd name="T8" fmla="*/ 645 w 1489"/>
              <a:gd name="T9" fmla="*/ 833 h 1296"/>
              <a:gd name="T10" fmla="*/ 798 w 1489"/>
              <a:gd name="T11" fmla="*/ 894 h 1296"/>
              <a:gd name="T12" fmla="*/ 0 w 1489"/>
              <a:gd name="T13" fmla="*/ 1295 h 1296"/>
              <a:gd name="T14" fmla="*/ 470 w 1489"/>
              <a:gd name="T15" fmla="*/ 771 h 1296"/>
              <a:gd name="T16" fmla="*/ 346 w 1489"/>
              <a:gd name="T17" fmla="*/ 720 h 1296"/>
              <a:gd name="T18" fmla="*/ 726 w 1489"/>
              <a:gd name="T19" fmla="*/ 407 h 1296"/>
              <a:gd name="T20" fmla="*/ 602 w 1489"/>
              <a:gd name="T21" fmla="*/ 364 h 1296"/>
              <a:gd name="T22" fmla="*/ 904 w 1489"/>
              <a:gd name="T23" fmla="*/ 0 h 1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89" h="1296">
                <a:moveTo>
                  <a:pt x="904" y="0"/>
                </a:moveTo>
                <a:lnTo>
                  <a:pt x="1488" y="233"/>
                </a:lnTo>
                <a:lnTo>
                  <a:pt x="963" y="503"/>
                </a:lnTo>
                <a:lnTo>
                  <a:pt x="1141" y="581"/>
                </a:lnTo>
                <a:lnTo>
                  <a:pt x="645" y="833"/>
                </a:lnTo>
                <a:lnTo>
                  <a:pt x="798" y="894"/>
                </a:lnTo>
                <a:lnTo>
                  <a:pt x="0" y="1295"/>
                </a:lnTo>
                <a:lnTo>
                  <a:pt x="470" y="771"/>
                </a:lnTo>
                <a:lnTo>
                  <a:pt x="346" y="720"/>
                </a:lnTo>
                <a:lnTo>
                  <a:pt x="726" y="407"/>
                </a:lnTo>
                <a:lnTo>
                  <a:pt x="602" y="364"/>
                </a:lnTo>
                <a:lnTo>
                  <a:pt x="904" y="0"/>
                </a:lnTo>
              </a:path>
            </a:pathLst>
          </a:custGeom>
          <a:solidFill>
            <a:schemeClr val="tx2"/>
          </a:solidFill>
          <a:ln>
            <a:noFill/>
          </a:ln>
          <a:effectLst/>
          <a:extLst>
            <a:ext uri="{91240B29-F687-4F45-9708-019B960494DF}">
              <a14:hiddenLine xmlns:a14="http://schemas.microsoft.com/office/drawing/2010/main" w="28575" cap="rnd" cmpd="sng">
                <a:solidFill>
                  <a:srgbClr val="FFFF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8696" name="Group 88"/>
          <p:cNvGrpSpPr>
            <a:grpSpLocks/>
          </p:cNvGrpSpPr>
          <p:nvPr/>
        </p:nvGrpSpPr>
        <p:grpSpPr bwMode="auto">
          <a:xfrm>
            <a:off x="5181601" y="4973639"/>
            <a:ext cx="2036763" cy="1501775"/>
            <a:chOff x="2304" y="3133"/>
            <a:chExt cx="1283" cy="946"/>
          </a:xfrm>
        </p:grpSpPr>
        <p:sp>
          <p:nvSpPr>
            <p:cNvPr id="68626" name="Freeform 18"/>
            <p:cNvSpPr>
              <a:spLocks/>
            </p:cNvSpPr>
            <p:nvPr/>
          </p:nvSpPr>
          <p:spPr bwMode="auto">
            <a:xfrm>
              <a:off x="2304" y="3144"/>
              <a:ext cx="1275" cy="915"/>
            </a:xfrm>
            <a:custGeom>
              <a:avLst/>
              <a:gdLst>
                <a:gd name="T0" fmla="*/ 82 w 2549"/>
                <a:gd name="T1" fmla="*/ 1829 h 1829"/>
                <a:gd name="T2" fmla="*/ 63 w 2549"/>
                <a:gd name="T3" fmla="*/ 1709 h 1829"/>
                <a:gd name="T4" fmla="*/ 49 w 2549"/>
                <a:gd name="T5" fmla="*/ 1592 h 1829"/>
                <a:gd name="T6" fmla="*/ 37 w 2549"/>
                <a:gd name="T7" fmla="*/ 1475 h 1829"/>
                <a:gd name="T8" fmla="*/ 28 w 2549"/>
                <a:gd name="T9" fmla="*/ 1361 h 1829"/>
                <a:gd name="T10" fmla="*/ 21 w 2549"/>
                <a:gd name="T11" fmla="*/ 1246 h 1829"/>
                <a:gd name="T12" fmla="*/ 16 w 2549"/>
                <a:gd name="T13" fmla="*/ 1133 h 1829"/>
                <a:gd name="T14" fmla="*/ 12 w 2549"/>
                <a:gd name="T15" fmla="*/ 1020 h 1829"/>
                <a:gd name="T16" fmla="*/ 9 w 2549"/>
                <a:gd name="T17" fmla="*/ 909 h 1829"/>
                <a:gd name="T18" fmla="*/ 7 w 2549"/>
                <a:gd name="T19" fmla="*/ 795 h 1829"/>
                <a:gd name="T20" fmla="*/ 5 w 2549"/>
                <a:gd name="T21" fmla="*/ 683 h 1829"/>
                <a:gd name="T22" fmla="*/ 3 w 2549"/>
                <a:gd name="T23" fmla="*/ 570 h 1829"/>
                <a:gd name="T24" fmla="*/ 1 w 2549"/>
                <a:gd name="T25" fmla="*/ 458 h 1829"/>
                <a:gd name="T26" fmla="*/ 0 w 2549"/>
                <a:gd name="T27" fmla="*/ 344 h 1829"/>
                <a:gd name="T28" fmla="*/ 0 w 2549"/>
                <a:gd name="T29" fmla="*/ 230 h 1829"/>
                <a:gd name="T30" fmla="*/ 0 w 2549"/>
                <a:gd name="T31" fmla="*/ 117 h 1829"/>
                <a:gd name="T32" fmla="*/ 0 w 2549"/>
                <a:gd name="T33" fmla="*/ 0 h 1829"/>
                <a:gd name="T34" fmla="*/ 162 w 2549"/>
                <a:gd name="T35" fmla="*/ 22 h 1829"/>
                <a:gd name="T36" fmla="*/ 332 w 2549"/>
                <a:gd name="T37" fmla="*/ 38 h 1829"/>
                <a:gd name="T38" fmla="*/ 499 w 2549"/>
                <a:gd name="T39" fmla="*/ 48 h 1829"/>
                <a:gd name="T40" fmla="*/ 662 w 2549"/>
                <a:gd name="T41" fmla="*/ 55 h 1829"/>
                <a:gd name="T42" fmla="*/ 823 w 2549"/>
                <a:gd name="T43" fmla="*/ 58 h 1829"/>
                <a:gd name="T44" fmla="*/ 980 w 2549"/>
                <a:gd name="T45" fmla="*/ 59 h 1829"/>
                <a:gd name="T46" fmla="*/ 1137 w 2549"/>
                <a:gd name="T47" fmla="*/ 58 h 1829"/>
                <a:gd name="T48" fmla="*/ 1293 w 2549"/>
                <a:gd name="T49" fmla="*/ 56 h 1829"/>
                <a:gd name="T50" fmla="*/ 1446 w 2549"/>
                <a:gd name="T51" fmla="*/ 54 h 1829"/>
                <a:gd name="T52" fmla="*/ 1601 w 2549"/>
                <a:gd name="T53" fmla="*/ 52 h 1829"/>
                <a:gd name="T54" fmla="*/ 1755 w 2549"/>
                <a:gd name="T55" fmla="*/ 51 h 1829"/>
                <a:gd name="T56" fmla="*/ 1911 w 2549"/>
                <a:gd name="T57" fmla="*/ 52 h 1829"/>
                <a:gd name="T58" fmla="*/ 2066 w 2549"/>
                <a:gd name="T59" fmla="*/ 56 h 1829"/>
                <a:gd name="T60" fmla="*/ 2226 w 2549"/>
                <a:gd name="T61" fmla="*/ 64 h 1829"/>
                <a:gd name="T62" fmla="*/ 2386 w 2549"/>
                <a:gd name="T63" fmla="*/ 75 h 1829"/>
                <a:gd name="T64" fmla="*/ 2549 w 2549"/>
                <a:gd name="T65" fmla="*/ 94 h 1829"/>
                <a:gd name="T66" fmla="*/ 2532 w 2549"/>
                <a:gd name="T67" fmla="*/ 200 h 1829"/>
                <a:gd name="T68" fmla="*/ 2520 w 2549"/>
                <a:gd name="T69" fmla="*/ 305 h 1829"/>
                <a:gd name="T70" fmla="*/ 2510 w 2549"/>
                <a:gd name="T71" fmla="*/ 414 h 1829"/>
                <a:gd name="T72" fmla="*/ 2504 w 2549"/>
                <a:gd name="T73" fmla="*/ 521 h 1829"/>
                <a:gd name="T74" fmla="*/ 2498 w 2549"/>
                <a:gd name="T75" fmla="*/ 629 h 1829"/>
                <a:gd name="T76" fmla="*/ 2494 w 2549"/>
                <a:gd name="T77" fmla="*/ 736 h 1829"/>
                <a:gd name="T78" fmla="*/ 2490 w 2549"/>
                <a:gd name="T79" fmla="*/ 846 h 1829"/>
                <a:gd name="T80" fmla="*/ 2486 w 2549"/>
                <a:gd name="T81" fmla="*/ 954 h 1829"/>
                <a:gd name="T82" fmla="*/ 2480 w 2549"/>
                <a:gd name="T83" fmla="*/ 1062 h 1829"/>
                <a:gd name="T84" fmla="*/ 2472 w 2549"/>
                <a:gd name="T85" fmla="*/ 1172 h 1829"/>
                <a:gd name="T86" fmla="*/ 2461 w 2549"/>
                <a:gd name="T87" fmla="*/ 1281 h 1829"/>
                <a:gd name="T88" fmla="*/ 2449 w 2549"/>
                <a:gd name="T89" fmla="*/ 1389 h 1829"/>
                <a:gd name="T90" fmla="*/ 2430 w 2549"/>
                <a:gd name="T91" fmla="*/ 1497 h 1829"/>
                <a:gd name="T92" fmla="*/ 2407 w 2549"/>
                <a:gd name="T93" fmla="*/ 1606 h 1829"/>
                <a:gd name="T94" fmla="*/ 2381 w 2549"/>
                <a:gd name="T95" fmla="*/ 1714 h 1829"/>
                <a:gd name="T96" fmla="*/ 2347 w 2549"/>
                <a:gd name="T97" fmla="*/ 1824 h 1829"/>
                <a:gd name="T98" fmla="*/ 82 w 2549"/>
                <a:gd name="T99" fmla="*/ 1829 h 1829"/>
                <a:gd name="T100" fmla="*/ 82 w 2549"/>
                <a:gd name="T101" fmla="*/ 1829 h 1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549" h="1829">
                  <a:moveTo>
                    <a:pt x="82" y="1829"/>
                  </a:moveTo>
                  <a:lnTo>
                    <a:pt x="63" y="1709"/>
                  </a:lnTo>
                  <a:lnTo>
                    <a:pt x="49" y="1592"/>
                  </a:lnTo>
                  <a:lnTo>
                    <a:pt x="37" y="1475"/>
                  </a:lnTo>
                  <a:lnTo>
                    <a:pt x="28" y="1361"/>
                  </a:lnTo>
                  <a:lnTo>
                    <a:pt x="21" y="1246"/>
                  </a:lnTo>
                  <a:lnTo>
                    <a:pt x="16" y="1133"/>
                  </a:lnTo>
                  <a:lnTo>
                    <a:pt x="12" y="1020"/>
                  </a:lnTo>
                  <a:lnTo>
                    <a:pt x="9" y="909"/>
                  </a:lnTo>
                  <a:lnTo>
                    <a:pt x="7" y="795"/>
                  </a:lnTo>
                  <a:lnTo>
                    <a:pt x="5" y="683"/>
                  </a:lnTo>
                  <a:lnTo>
                    <a:pt x="3" y="570"/>
                  </a:lnTo>
                  <a:lnTo>
                    <a:pt x="1" y="458"/>
                  </a:lnTo>
                  <a:lnTo>
                    <a:pt x="0" y="344"/>
                  </a:lnTo>
                  <a:lnTo>
                    <a:pt x="0" y="230"/>
                  </a:lnTo>
                  <a:lnTo>
                    <a:pt x="0" y="117"/>
                  </a:lnTo>
                  <a:lnTo>
                    <a:pt x="0" y="0"/>
                  </a:lnTo>
                  <a:lnTo>
                    <a:pt x="162" y="22"/>
                  </a:lnTo>
                  <a:lnTo>
                    <a:pt x="332" y="38"/>
                  </a:lnTo>
                  <a:lnTo>
                    <a:pt x="499" y="48"/>
                  </a:lnTo>
                  <a:lnTo>
                    <a:pt x="662" y="55"/>
                  </a:lnTo>
                  <a:lnTo>
                    <a:pt x="823" y="58"/>
                  </a:lnTo>
                  <a:lnTo>
                    <a:pt x="980" y="59"/>
                  </a:lnTo>
                  <a:lnTo>
                    <a:pt x="1137" y="58"/>
                  </a:lnTo>
                  <a:lnTo>
                    <a:pt x="1293" y="56"/>
                  </a:lnTo>
                  <a:lnTo>
                    <a:pt x="1446" y="54"/>
                  </a:lnTo>
                  <a:lnTo>
                    <a:pt x="1601" y="52"/>
                  </a:lnTo>
                  <a:lnTo>
                    <a:pt x="1755" y="51"/>
                  </a:lnTo>
                  <a:lnTo>
                    <a:pt x="1911" y="52"/>
                  </a:lnTo>
                  <a:lnTo>
                    <a:pt x="2066" y="56"/>
                  </a:lnTo>
                  <a:lnTo>
                    <a:pt x="2226" y="64"/>
                  </a:lnTo>
                  <a:lnTo>
                    <a:pt x="2386" y="75"/>
                  </a:lnTo>
                  <a:lnTo>
                    <a:pt x="2549" y="94"/>
                  </a:lnTo>
                  <a:lnTo>
                    <a:pt x="2532" y="200"/>
                  </a:lnTo>
                  <a:lnTo>
                    <a:pt x="2520" y="305"/>
                  </a:lnTo>
                  <a:lnTo>
                    <a:pt x="2510" y="414"/>
                  </a:lnTo>
                  <a:lnTo>
                    <a:pt x="2504" y="521"/>
                  </a:lnTo>
                  <a:lnTo>
                    <a:pt x="2498" y="629"/>
                  </a:lnTo>
                  <a:lnTo>
                    <a:pt x="2494" y="736"/>
                  </a:lnTo>
                  <a:lnTo>
                    <a:pt x="2490" y="846"/>
                  </a:lnTo>
                  <a:lnTo>
                    <a:pt x="2486" y="954"/>
                  </a:lnTo>
                  <a:lnTo>
                    <a:pt x="2480" y="1062"/>
                  </a:lnTo>
                  <a:lnTo>
                    <a:pt x="2472" y="1172"/>
                  </a:lnTo>
                  <a:lnTo>
                    <a:pt x="2461" y="1281"/>
                  </a:lnTo>
                  <a:lnTo>
                    <a:pt x="2449" y="1389"/>
                  </a:lnTo>
                  <a:lnTo>
                    <a:pt x="2430" y="1497"/>
                  </a:lnTo>
                  <a:lnTo>
                    <a:pt x="2407" y="1606"/>
                  </a:lnTo>
                  <a:lnTo>
                    <a:pt x="2381" y="1714"/>
                  </a:lnTo>
                  <a:lnTo>
                    <a:pt x="2347" y="1824"/>
                  </a:lnTo>
                  <a:lnTo>
                    <a:pt x="82" y="1829"/>
                  </a:lnTo>
                  <a:lnTo>
                    <a:pt x="82" y="1829"/>
                  </a:lnTo>
                  <a:close/>
                </a:path>
              </a:pathLst>
            </a:custGeom>
            <a:solidFill>
              <a:srgbClr val="3366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27" name="Freeform 19"/>
            <p:cNvSpPr>
              <a:spLocks/>
            </p:cNvSpPr>
            <p:nvPr/>
          </p:nvSpPr>
          <p:spPr bwMode="auto">
            <a:xfrm>
              <a:off x="2304" y="3254"/>
              <a:ext cx="1283" cy="75"/>
            </a:xfrm>
            <a:custGeom>
              <a:avLst/>
              <a:gdLst>
                <a:gd name="T0" fmla="*/ 2565 w 2565"/>
                <a:gd name="T1" fmla="*/ 116 h 149"/>
                <a:gd name="T2" fmla="*/ 0 w 2565"/>
                <a:gd name="T3" fmla="*/ 0 h 149"/>
                <a:gd name="T4" fmla="*/ 4 w 2565"/>
                <a:gd name="T5" fmla="*/ 53 h 149"/>
                <a:gd name="T6" fmla="*/ 2556 w 2565"/>
                <a:gd name="T7" fmla="*/ 149 h 149"/>
                <a:gd name="T8" fmla="*/ 2565 w 2565"/>
                <a:gd name="T9" fmla="*/ 116 h 149"/>
                <a:gd name="T10" fmla="*/ 2565 w 2565"/>
                <a:gd name="T11" fmla="*/ 116 h 149"/>
              </a:gdLst>
              <a:ahLst/>
              <a:cxnLst>
                <a:cxn ang="0">
                  <a:pos x="T0" y="T1"/>
                </a:cxn>
                <a:cxn ang="0">
                  <a:pos x="T2" y="T3"/>
                </a:cxn>
                <a:cxn ang="0">
                  <a:pos x="T4" y="T5"/>
                </a:cxn>
                <a:cxn ang="0">
                  <a:pos x="T6" y="T7"/>
                </a:cxn>
                <a:cxn ang="0">
                  <a:pos x="T8" y="T9"/>
                </a:cxn>
                <a:cxn ang="0">
                  <a:pos x="T10" y="T11"/>
                </a:cxn>
              </a:cxnLst>
              <a:rect l="0" t="0" r="r" b="b"/>
              <a:pathLst>
                <a:path w="2565" h="149">
                  <a:moveTo>
                    <a:pt x="2565" y="116"/>
                  </a:moveTo>
                  <a:lnTo>
                    <a:pt x="0" y="0"/>
                  </a:lnTo>
                  <a:lnTo>
                    <a:pt x="4" y="53"/>
                  </a:lnTo>
                  <a:lnTo>
                    <a:pt x="2556" y="149"/>
                  </a:lnTo>
                  <a:lnTo>
                    <a:pt x="2565" y="116"/>
                  </a:lnTo>
                  <a:lnTo>
                    <a:pt x="2565" y="116"/>
                  </a:lnTo>
                  <a:close/>
                </a:path>
              </a:pathLst>
            </a:custGeom>
            <a:solidFill>
              <a:srgbClr val="666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28" name="Freeform 20"/>
            <p:cNvSpPr>
              <a:spLocks/>
            </p:cNvSpPr>
            <p:nvPr/>
          </p:nvSpPr>
          <p:spPr bwMode="auto">
            <a:xfrm>
              <a:off x="2304" y="3254"/>
              <a:ext cx="1283" cy="75"/>
            </a:xfrm>
            <a:custGeom>
              <a:avLst/>
              <a:gdLst>
                <a:gd name="T0" fmla="*/ 0 w 2565"/>
                <a:gd name="T1" fmla="*/ 0 h 149"/>
                <a:gd name="T2" fmla="*/ 2565 w 2565"/>
                <a:gd name="T3" fmla="*/ 116 h 149"/>
                <a:gd name="T4" fmla="*/ 2556 w 2565"/>
                <a:gd name="T5" fmla="*/ 149 h 149"/>
                <a:gd name="T6" fmla="*/ 4 w 2565"/>
                <a:gd name="T7" fmla="*/ 53 h 149"/>
                <a:gd name="T8" fmla="*/ 0 w 2565"/>
                <a:gd name="T9" fmla="*/ 0 h 149"/>
                <a:gd name="T10" fmla="*/ 0 w 2565"/>
                <a:gd name="T11" fmla="*/ 0 h 149"/>
              </a:gdLst>
              <a:ahLst/>
              <a:cxnLst>
                <a:cxn ang="0">
                  <a:pos x="T0" y="T1"/>
                </a:cxn>
                <a:cxn ang="0">
                  <a:pos x="T2" y="T3"/>
                </a:cxn>
                <a:cxn ang="0">
                  <a:pos x="T4" y="T5"/>
                </a:cxn>
                <a:cxn ang="0">
                  <a:pos x="T6" y="T7"/>
                </a:cxn>
                <a:cxn ang="0">
                  <a:pos x="T8" y="T9"/>
                </a:cxn>
                <a:cxn ang="0">
                  <a:pos x="T10" y="T11"/>
                </a:cxn>
              </a:cxnLst>
              <a:rect l="0" t="0" r="r" b="b"/>
              <a:pathLst>
                <a:path w="2565" h="149">
                  <a:moveTo>
                    <a:pt x="0" y="0"/>
                  </a:moveTo>
                  <a:lnTo>
                    <a:pt x="2565" y="116"/>
                  </a:lnTo>
                  <a:lnTo>
                    <a:pt x="2556" y="149"/>
                  </a:lnTo>
                  <a:lnTo>
                    <a:pt x="4" y="53"/>
                  </a:lnTo>
                  <a:lnTo>
                    <a:pt x="0" y="0"/>
                  </a:lnTo>
                  <a:lnTo>
                    <a:pt x="0" y="0"/>
                  </a:lnTo>
                  <a:close/>
                </a:path>
              </a:pathLst>
            </a:custGeom>
            <a:solidFill>
              <a:srgbClr val="E6E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29" name="Freeform 21"/>
            <p:cNvSpPr>
              <a:spLocks/>
            </p:cNvSpPr>
            <p:nvPr/>
          </p:nvSpPr>
          <p:spPr bwMode="auto">
            <a:xfrm>
              <a:off x="2309" y="3364"/>
              <a:ext cx="1258" cy="75"/>
            </a:xfrm>
            <a:custGeom>
              <a:avLst/>
              <a:gdLst>
                <a:gd name="T0" fmla="*/ 0 w 2517"/>
                <a:gd name="T1" fmla="*/ 0 h 150"/>
                <a:gd name="T2" fmla="*/ 2517 w 2517"/>
                <a:gd name="T3" fmla="*/ 118 h 150"/>
                <a:gd name="T4" fmla="*/ 2508 w 2517"/>
                <a:gd name="T5" fmla="*/ 150 h 150"/>
                <a:gd name="T6" fmla="*/ 7 w 2517"/>
                <a:gd name="T7" fmla="*/ 53 h 150"/>
                <a:gd name="T8" fmla="*/ 0 w 2517"/>
                <a:gd name="T9" fmla="*/ 0 h 150"/>
                <a:gd name="T10" fmla="*/ 0 w 2517"/>
                <a:gd name="T11" fmla="*/ 0 h 150"/>
              </a:gdLst>
              <a:ahLst/>
              <a:cxnLst>
                <a:cxn ang="0">
                  <a:pos x="T0" y="T1"/>
                </a:cxn>
                <a:cxn ang="0">
                  <a:pos x="T2" y="T3"/>
                </a:cxn>
                <a:cxn ang="0">
                  <a:pos x="T4" y="T5"/>
                </a:cxn>
                <a:cxn ang="0">
                  <a:pos x="T6" y="T7"/>
                </a:cxn>
                <a:cxn ang="0">
                  <a:pos x="T8" y="T9"/>
                </a:cxn>
                <a:cxn ang="0">
                  <a:pos x="T10" y="T11"/>
                </a:cxn>
              </a:cxnLst>
              <a:rect l="0" t="0" r="r" b="b"/>
              <a:pathLst>
                <a:path w="2517" h="150">
                  <a:moveTo>
                    <a:pt x="0" y="0"/>
                  </a:moveTo>
                  <a:lnTo>
                    <a:pt x="2517" y="118"/>
                  </a:lnTo>
                  <a:lnTo>
                    <a:pt x="2508" y="150"/>
                  </a:lnTo>
                  <a:lnTo>
                    <a:pt x="7" y="53"/>
                  </a:lnTo>
                  <a:lnTo>
                    <a:pt x="0" y="0"/>
                  </a:lnTo>
                  <a:lnTo>
                    <a:pt x="0" y="0"/>
                  </a:lnTo>
                  <a:close/>
                </a:path>
              </a:pathLst>
            </a:custGeom>
            <a:solidFill>
              <a:srgbClr val="E6E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30" name="Freeform 22"/>
            <p:cNvSpPr>
              <a:spLocks/>
            </p:cNvSpPr>
            <p:nvPr/>
          </p:nvSpPr>
          <p:spPr bwMode="auto">
            <a:xfrm>
              <a:off x="2313" y="3475"/>
              <a:ext cx="1235" cy="74"/>
            </a:xfrm>
            <a:custGeom>
              <a:avLst/>
              <a:gdLst>
                <a:gd name="T0" fmla="*/ 0 w 2469"/>
                <a:gd name="T1" fmla="*/ 0 h 148"/>
                <a:gd name="T2" fmla="*/ 2469 w 2469"/>
                <a:gd name="T3" fmla="*/ 115 h 148"/>
                <a:gd name="T4" fmla="*/ 2461 w 2469"/>
                <a:gd name="T5" fmla="*/ 148 h 148"/>
                <a:gd name="T6" fmla="*/ 6 w 2469"/>
                <a:gd name="T7" fmla="*/ 50 h 148"/>
                <a:gd name="T8" fmla="*/ 0 w 2469"/>
                <a:gd name="T9" fmla="*/ 0 h 148"/>
                <a:gd name="T10" fmla="*/ 0 w 2469"/>
                <a:gd name="T11" fmla="*/ 0 h 148"/>
              </a:gdLst>
              <a:ahLst/>
              <a:cxnLst>
                <a:cxn ang="0">
                  <a:pos x="T0" y="T1"/>
                </a:cxn>
                <a:cxn ang="0">
                  <a:pos x="T2" y="T3"/>
                </a:cxn>
                <a:cxn ang="0">
                  <a:pos x="T4" y="T5"/>
                </a:cxn>
                <a:cxn ang="0">
                  <a:pos x="T6" y="T7"/>
                </a:cxn>
                <a:cxn ang="0">
                  <a:pos x="T8" y="T9"/>
                </a:cxn>
                <a:cxn ang="0">
                  <a:pos x="T10" y="T11"/>
                </a:cxn>
              </a:cxnLst>
              <a:rect l="0" t="0" r="r" b="b"/>
              <a:pathLst>
                <a:path w="2469" h="148">
                  <a:moveTo>
                    <a:pt x="0" y="0"/>
                  </a:moveTo>
                  <a:lnTo>
                    <a:pt x="2469" y="115"/>
                  </a:lnTo>
                  <a:lnTo>
                    <a:pt x="2461" y="148"/>
                  </a:lnTo>
                  <a:lnTo>
                    <a:pt x="6" y="50"/>
                  </a:lnTo>
                  <a:lnTo>
                    <a:pt x="0" y="0"/>
                  </a:lnTo>
                  <a:lnTo>
                    <a:pt x="0" y="0"/>
                  </a:lnTo>
                  <a:close/>
                </a:path>
              </a:pathLst>
            </a:custGeom>
            <a:solidFill>
              <a:srgbClr val="E6E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31" name="Freeform 23"/>
            <p:cNvSpPr>
              <a:spLocks/>
            </p:cNvSpPr>
            <p:nvPr/>
          </p:nvSpPr>
          <p:spPr bwMode="auto">
            <a:xfrm>
              <a:off x="2319" y="3586"/>
              <a:ext cx="1209" cy="72"/>
            </a:xfrm>
            <a:custGeom>
              <a:avLst/>
              <a:gdLst>
                <a:gd name="T0" fmla="*/ 0 w 2418"/>
                <a:gd name="T1" fmla="*/ 0 h 145"/>
                <a:gd name="T2" fmla="*/ 2418 w 2418"/>
                <a:gd name="T3" fmla="*/ 115 h 145"/>
                <a:gd name="T4" fmla="*/ 2410 w 2418"/>
                <a:gd name="T5" fmla="*/ 145 h 145"/>
                <a:gd name="T6" fmla="*/ 8 w 2418"/>
                <a:gd name="T7" fmla="*/ 48 h 145"/>
                <a:gd name="T8" fmla="*/ 0 w 2418"/>
                <a:gd name="T9" fmla="*/ 0 h 145"/>
                <a:gd name="T10" fmla="*/ 0 w 2418"/>
                <a:gd name="T11" fmla="*/ 0 h 145"/>
              </a:gdLst>
              <a:ahLst/>
              <a:cxnLst>
                <a:cxn ang="0">
                  <a:pos x="T0" y="T1"/>
                </a:cxn>
                <a:cxn ang="0">
                  <a:pos x="T2" y="T3"/>
                </a:cxn>
                <a:cxn ang="0">
                  <a:pos x="T4" y="T5"/>
                </a:cxn>
                <a:cxn ang="0">
                  <a:pos x="T6" y="T7"/>
                </a:cxn>
                <a:cxn ang="0">
                  <a:pos x="T8" y="T9"/>
                </a:cxn>
                <a:cxn ang="0">
                  <a:pos x="T10" y="T11"/>
                </a:cxn>
              </a:cxnLst>
              <a:rect l="0" t="0" r="r" b="b"/>
              <a:pathLst>
                <a:path w="2418" h="145">
                  <a:moveTo>
                    <a:pt x="0" y="0"/>
                  </a:moveTo>
                  <a:lnTo>
                    <a:pt x="2418" y="115"/>
                  </a:lnTo>
                  <a:lnTo>
                    <a:pt x="2410" y="145"/>
                  </a:lnTo>
                  <a:lnTo>
                    <a:pt x="8" y="48"/>
                  </a:lnTo>
                  <a:lnTo>
                    <a:pt x="0" y="0"/>
                  </a:lnTo>
                  <a:lnTo>
                    <a:pt x="0" y="0"/>
                  </a:lnTo>
                  <a:close/>
                </a:path>
              </a:pathLst>
            </a:custGeom>
            <a:solidFill>
              <a:srgbClr val="E6E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32" name="Freeform 24"/>
            <p:cNvSpPr>
              <a:spLocks/>
            </p:cNvSpPr>
            <p:nvPr/>
          </p:nvSpPr>
          <p:spPr bwMode="auto">
            <a:xfrm>
              <a:off x="2325" y="3696"/>
              <a:ext cx="1184" cy="72"/>
            </a:xfrm>
            <a:custGeom>
              <a:avLst/>
              <a:gdLst>
                <a:gd name="T0" fmla="*/ 0 w 2367"/>
                <a:gd name="T1" fmla="*/ 0 h 144"/>
                <a:gd name="T2" fmla="*/ 2367 w 2367"/>
                <a:gd name="T3" fmla="*/ 114 h 144"/>
                <a:gd name="T4" fmla="*/ 2360 w 2367"/>
                <a:gd name="T5" fmla="*/ 144 h 144"/>
                <a:gd name="T6" fmla="*/ 6 w 2367"/>
                <a:gd name="T7" fmla="*/ 47 h 144"/>
                <a:gd name="T8" fmla="*/ 0 w 2367"/>
                <a:gd name="T9" fmla="*/ 0 h 144"/>
                <a:gd name="T10" fmla="*/ 0 w 2367"/>
                <a:gd name="T11" fmla="*/ 0 h 144"/>
              </a:gdLst>
              <a:ahLst/>
              <a:cxnLst>
                <a:cxn ang="0">
                  <a:pos x="T0" y="T1"/>
                </a:cxn>
                <a:cxn ang="0">
                  <a:pos x="T2" y="T3"/>
                </a:cxn>
                <a:cxn ang="0">
                  <a:pos x="T4" y="T5"/>
                </a:cxn>
                <a:cxn ang="0">
                  <a:pos x="T6" y="T7"/>
                </a:cxn>
                <a:cxn ang="0">
                  <a:pos x="T8" y="T9"/>
                </a:cxn>
                <a:cxn ang="0">
                  <a:pos x="T10" y="T11"/>
                </a:cxn>
              </a:cxnLst>
              <a:rect l="0" t="0" r="r" b="b"/>
              <a:pathLst>
                <a:path w="2367" h="144">
                  <a:moveTo>
                    <a:pt x="0" y="0"/>
                  </a:moveTo>
                  <a:lnTo>
                    <a:pt x="2367" y="114"/>
                  </a:lnTo>
                  <a:lnTo>
                    <a:pt x="2360" y="144"/>
                  </a:lnTo>
                  <a:lnTo>
                    <a:pt x="6" y="47"/>
                  </a:lnTo>
                  <a:lnTo>
                    <a:pt x="0" y="0"/>
                  </a:lnTo>
                  <a:lnTo>
                    <a:pt x="0" y="0"/>
                  </a:lnTo>
                  <a:close/>
                </a:path>
              </a:pathLst>
            </a:custGeom>
            <a:solidFill>
              <a:srgbClr val="E6E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33" name="Freeform 25"/>
            <p:cNvSpPr>
              <a:spLocks/>
            </p:cNvSpPr>
            <p:nvPr/>
          </p:nvSpPr>
          <p:spPr bwMode="auto">
            <a:xfrm>
              <a:off x="2331" y="3807"/>
              <a:ext cx="1159" cy="71"/>
            </a:xfrm>
            <a:custGeom>
              <a:avLst/>
              <a:gdLst>
                <a:gd name="T0" fmla="*/ 0 w 2316"/>
                <a:gd name="T1" fmla="*/ 0 h 142"/>
                <a:gd name="T2" fmla="*/ 2316 w 2316"/>
                <a:gd name="T3" fmla="*/ 111 h 142"/>
                <a:gd name="T4" fmla="*/ 2310 w 2316"/>
                <a:gd name="T5" fmla="*/ 142 h 142"/>
                <a:gd name="T6" fmla="*/ 7 w 2316"/>
                <a:gd name="T7" fmla="*/ 44 h 142"/>
                <a:gd name="T8" fmla="*/ 0 w 2316"/>
                <a:gd name="T9" fmla="*/ 0 h 142"/>
                <a:gd name="T10" fmla="*/ 0 w 2316"/>
                <a:gd name="T11" fmla="*/ 0 h 142"/>
              </a:gdLst>
              <a:ahLst/>
              <a:cxnLst>
                <a:cxn ang="0">
                  <a:pos x="T0" y="T1"/>
                </a:cxn>
                <a:cxn ang="0">
                  <a:pos x="T2" y="T3"/>
                </a:cxn>
                <a:cxn ang="0">
                  <a:pos x="T4" y="T5"/>
                </a:cxn>
                <a:cxn ang="0">
                  <a:pos x="T6" y="T7"/>
                </a:cxn>
                <a:cxn ang="0">
                  <a:pos x="T8" y="T9"/>
                </a:cxn>
                <a:cxn ang="0">
                  <a:pos x="T10" y="T11"/>
                </a:cxn>
              </a:cxnLst>
              <a:rect l="0" t="0" r="r" b="b"/>
              <a:pathLst>
                <a:path w="2316" h="142">
                  <a:moveTo>
                    <a:pt x="0" y="0"/>
                  </a:moveTo>
                  <a:lnTo>
                    <a:pt x="2316" y="111"/>
                  </a:lnTo>
                  <a:lnTo>
                    <a:pt x="2310" y="142"/>
                  </a:lnTo>
                  <a:lnTo>
                    <a:pt x="7" y="44"/>
                  </a:lnTo>
                  <a:lnTo>
                    <a:pt x="0" y="0"/>
                  </a:lnTo>
                  <a:lnTo>
                    <a:pt x="0" y="0"/>
                  </a:lnTo>
                  <a:close/>
                </a:path>
              </a:pathLst>
            </a:custGeom>
            <a:solidFill>
              <a:srgbClr val="E6E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34" name="Freeform 26"/>
            <p:cNvSpPr>
              <a:spLocks/>
            </p:cNvSpPr>
            <p:nvPr/>
          </p:nvSpPr>
          <p:spPr bwMode="auto">
            <a:xfrm>
              <a:off x="2336" y="3917"/>
              <a:ext cx="1134" cy="71"/>
            </a:xfrm>
            <a:custGeom>
              <a:avLst/>
              <a:gdLst>
                <a:gd name="T0" fmla="*/ 0 w 2269"/>
                <a:gd name="T1" fmla="*/ 0 h 140"/>
                <a:gd name="T2" fmla="*/ 2269 w 2269"/>
                <a:gd name="T3" fmla="*/ 111 h 140"/>
                <a:gd name="T4" fmla="*/ 2262 w 2269"/>
                <a:gd name="T5" fmla="*/ 140 h 140"/>
                <a:gd name="T6" fmla="*/ 8 w 2269"/>
                <a:gd name="T7" fmla="*/ 43 h 140"/>
                <a:gd name="T8" fmla="*/ 0 w 2269"/>
                <a:gd name="T9" fmla="*/ 0 h 140"/>
                <a:gd name="T10" fmla="*/ 0 w 2269"/>
                <a:gd name="T11" fmla="*/ 0 h 140"/>
              </a:gdLst>
              <a:ahLst/>
              <a:cxnLst>
                <a:cxn ang="0">
                  <a:pos x="T0" y="T1"/>
                </a:cxn>
                <a:cxn ang="0">
                  <a:pos x="T2" y="T3"/>
                </a:cxn>
                <a:cxn ang="0">
                  <a:pos x="T4" y="T5"/>
                </a:cxn>
                <a:cxn ang="0">
                  <a:pos x="T6" y="T7"/>
                </a:cxn>
                <a:cxn ang="0">
                  <a:pos x="T8" y="T9"/>
                </a:cxn>
                <a:cxn ang="0">
                  <a:pos x="T10" y="T11"/>
                </a:cxn>
              </a:cxnLst>
              <a:rect l="0" t="0" r="r" b="b"/>
              <a:pathLst>
                <a:path w="2269" h="140">
                  <a:moveTo>
                    <a:pt x="0" y="0"/>
                  </a:moveTo>
                  <a:lnTo>
                    <a:pt x="2269" y="111"/>
                  </a:lnTo>
                  <a:lnTo>
                    <a:pt x="2262" y="140"/>
                  </a:lnTo>
                  <a:lnTo>
                    <a:pt x="8" y="43"/>
                  </a:lnTo>
                  <a:lnTo>
                    <a:pt x="0" y="0"/>
                  </a:lnTo>
                  <a:lnTo>
                    <a:pt x="0" y="0"/>
                  </a:lnTo>
                  <a:close/>
                </a:path>
              </a:pathLst>
            </a:custGeom>
            <a:solidFill>
              <a:srgbClr val="E6E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35" name="Freeform 27"/>
            <p:cNvSpPr>
              <a:spLocks/>
            </p:cNvSpPr>
            <p:nvPr/>
          </p:nvSpPr>
          <p:spPr bwMode="auto">
            <a:xfrm>
              <a:off x="2415" y="3133"/>
              <a:ext cx="55" cy="916"/>
            </a:xfrm>
            <a:custGeom>
              <a:avLst/>
              <a:gdLst>
                <a:gd name="T0" fmla="*/ 0 w 110"/>
                <a:gd name="T1" fmla="*/ 0 h 1830"/>
                <a:gd name="T2" fmla="*/ 41 w 110"/>
                <a:gd name="T3" fmla="*/ 4 h 1830"/>
                <a:gd name="T4" fmla="*/ 110 w 110"/>
                <a:gd name="T5" fmla="*/ 1830 h 1830"/>
                <a:gd name="T6" fmla="*/ 80 w 110"/>
                <a:gd name="T7" fmla="*/ 1823 h 1830"/>
                <a:gd name="T8" fmla="*/ 0 w 110"/>
                <a:gd name="T9" fmla="*/ 0 h 1830"/>
                <a:gd name="T10" fmla="*/ 0 w 110"/>
                <a:gd name="T11" fmla="*/ 0 h 1830"/>
              </a:gdLst>
              <a:ahLst/>
              <a:cxnLst>
                <a:cxn ang="0">
                  <a:pos x="T0" y="T1"/>
                </a:cxn>
                <a:cxn ang="0">
                  <a:pos x="T2" y="T3"/>
                </a:cxn>
                <a:cxn ang="0">
                  <a:pos x="T4" y="T5"/>
                </a:cxn>
                <a:cxn ang="0">
                  <a:pos x="T6" y="T7"/>
                </a:cxn>
                <a:cxn ang="0">
                  <a:pos x="T8" y="T9"/>
                </a:cxn>
                <a:cxn ang="0">
                  <a:pos x="T10" y="T11"/>
                </a:cxn>
              </a:cxnLst>
              <a:rect l="0" t="0" r="r" b="b"/>
              <a:pathLst>
                <a:path w="110" h="1830">
                  <a:moveTo>
                    <a:pt x="0" y="0"/>
                  </a:moveTo>
                  <a:lnTo>
                    <a:pt x="41" y="4"/>
                  </a:lnTo>
                  <a:lnTo>
                    <a:pt x="110" y="1830"/>
                  </a:lnTo>
                  <a:lnTo>
                    <a:pt x="80" y="1823"/>
                  </a:lnTo>
                  <a:lnTo>
                    <a:pt x="0" y="0"/>
                  </a:lnTo>
                  <a:lnTo>
                    <a:pt x="0" y="0"/>
                  </a:lnTo>
                  <a:close/>
                </a:path>
              </a:pathLst>
            </a:custGeom>
            <a:solidFill>
              <a:srgbClr val="E6E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36" name="Freeform 28"/>
            <p:cNvSpPr>
              <a:spLocks/>
            </p:cNvSpPr>
            <p:nvPr/>
          </p:nvSpPr>
          <p:spPr bwMode="auto">
            <a:xfrm>
              <a:off x="2537" y="3141"/>
              <a:ext cx="36" cy="909"/>
            </a:xfrm>
            <a:custGeom>
              <a:avLst/>
              <a:gdLst>
                <a:gd name="T0" fmla="*/ 0 w 71"/>
                <a:gd name="T1" fmla="*/ 0 h 1817"/>
                <a:gd name="T2" fmla="*/ 36 w 71"/>
                <a:gd name="T3" fmla="*/ 2 h 1817"/>
                <a:gd name="T4" fmla="*/ 71 w 71"/>
                <a:gd name="T5" fmla="*/ 1817 h 1817"/>
                <a:gd name="T6" fmla="*/ 40 w 71"/>
                <a:gd name="T7" fmla="*/ 1810 h 1817"/>
                <a:gd name="T8" fmla="*/ 0 w 71"/>
                <a:gd name="T9" fmla="*/ 0 h 1817"/>
                <a:gd name="T10" fmla="*/ 0 w 71"/>
                <a:gd name="T11" fmla="*/ 0 h 1817"/>
              </a:gdLst>
              <a:ahLst/>
              <a:cxnLst>
                <a:cxn ang="0">
                  <a:pos x="T0" y="T1"/>
                </a:cxn>
                <a:cxn ang="0">
                  <a:pos x="T2" y="T3"/>
                </a:cxn>
                <a:cxn ang="0">
                  <a:pos x="T4" y="T5"/>
                </a:cxn>
                <a:cxn ang="0">
                  <a:pos x="T6" y="T7"/>
                </a:cxn>
                <a:cxn ang="0">
                  <a:pos x="T8" y="T9"/>
                </a:cxn>
                <a:cxn ang="0">
                  <a:pos x="T10" y="T11"/>
                </a:cxn>
              </a:cxnLst>
              <a:rect l="0" t="0" r="r" b="b"/>
              <a:pathLst>
                <a:path w="71" h="1817">
                  <a:moveTo>
                    <a:pt x="0" y="0"/>
                  </a:moveTo>
                  <a:lnTo>
                    <a:pt x="36" y="2"/>
                  </a:lnTo>
                  <a:lnTo>
                    <a:pt x="71" y="1817"/>
                  </a:lnTo>
                  <a:lnTo>
                    <a:pt x="40" y="1810"/>
                  </a:lnTo>
                  <a:lnTo>
                    <a:pt x="0" y="0"/>
                  </a:lnTo>
                  <a:lnTo>
                    <a:pt x="0" y="0"/>
                  </a:lnTo>
                  <a:close/>
                </a:path>
              </a:pathLst>
            </a:custGeom>
            <a:solidFill>
              <a:srgbClr val="E6E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37" name="Freeform 29"/>
            <p:cNvSpPr>
              <a:spLocks/>
            </p:cNvSpPr>
            <p:nvPr/>
          </p:nvSpPr>
          <p:spPr bwMode="auto">
            <a:xfrm>
              <a:off x="2661" y="3149"/>
              <a:ext cx="19" cy="902"/>
            </a:xfrm>
            <a:custGeom>
              <a:avLst/>
              <a:gdLst>
                <a:gd name="T0" fmla="*/ 0 w 39"/>
                <a:gd name="T1" fmla="*/ 0 h 1802"/>
                <a:gd name="T2" fmla="*/ 39 w 39"/>
                <a:gd name="T3" fmla="*/ 0 h 1802"/>
                <a:gd name="T4" fmla="*/ 35 w 39"/>
                <a:gd name="T5" fmla="*/ 1802 h 1802"/>
                <a:gd name="T6" fmla="*/ 7 w 39"/>
                <a:gd name="T7" fmla="*/ 1797 h 1802"/>
                <a:gd name="T8" fmla="*/ 0 w 39"/>
                <a:gd name="T9" fmla="*/ 0 h 1802"/>
                <a:gd name="T10" fmla="*/ 0 w 39"/>
                <a:gd name="T11" fmla="*/ 0 h 1802"/>
              </a:gdLst>
              <a:ahLst/>
              <a:cxnLst>
                <a:cxn ang="0">
                  <a:pos x="T0" y="T1"/>
                </a:cxn>
                <a:cxn ang="0">
                  <a:pos x="T2" y="T3"/>
                </a:cxn>
                <a:cxn ang="0">
                  <a:pos x="T4" y="T5"/>
                </a:cxn>
                <a:cxn ang="0">
                  <a:pos x="T6" y="T7"/>
                </a:cxn>
                <a:cxn ang="0">
                  <a:pos x="T8" y="T9"/>
                </a:cxn>
                <a:cxn ang="0">
                  <a:pos x="T10" y="T11"/>
                </a:cxn>
              </a:cxnLst>
              <a:rect l="0" t="0" r="r" b="b"/>
              <a:pathLst>
                <a:path w="39" h="1802">
                  <a:moveTo>
                    <a:pt x="0" y="0"/>
                  </a:moveTo>
                  <a:lnTo>
                    <a:pt x="39" y="0"/>
                  </a:lnTo>
                  <a:lnTo>
                    <a:pt x="35" y="1802"/>
                  </a:lnTo>
                  <a:lnTo>
                    <a:pt x="7" y="1797"/>
                  </a:lnTo>
                  <a:lnTo>
                    <a:pt x="0" y="0"/>
                  </a:lnTo>
                  <a:lnTo>
                    <a:pt x="0" y="0"/>
                  </a:lnTo>
                  <a:close/>
                </a:path>
              </a:pathLst>
            </a:custGeom>
            <a:solidFill>
              <a:srgbClr val="E6E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38" name="Freeform 30"/>
            <p:cNvSpPr>
              <a:spLocks/>
            </p:cNvSpPr>
            <p:nvPr/>
          </p:nvSpPr>
          <p:spPr bwMode="auto">
            <a:xfrm>
              <a:off x="2763" y="3153"/>
              <a:ext cx="34" cy="898"/>
            </a:xfrm>
            <a:custGeom>
              <a:avLst/>
              <a:gdLst>
                <a:gd name="T0" fmla="*/ 31 w 67"/>
                <a:gd name="T1" fmla="*/ 0 h 1794"/>
                <a:gd name="T2" fmla="*/ 67 w 67"/>
                <a:gd name="T3" fmla="*/ 8 h 1794"/>
                <a:gd name="T4" fmla="*/ 28 w 67"/>
                <a:gd name="T5" fmla="*/ 1794 h 1794"/>
                <a:gd name="T6" fmla="*/ 0 w 67"/>
                <a:gd name="T7" fmla="*/ 1790 h 1794"/>
                <a:gd name="T8" fmla="*/ 31 w 67"/>
                <a:gd name="T9" fmla="*/ 0 h 1794"/>
                <a:gd name="T10" fmla="*/ 31 w 67"/>
                <a:gd name="T11" fmla="*/ 0 h 1794"/>
              </a:gdLst>
              <a:ahLst/>
              <a:cxnLst>
                <a:cxn ang="0">
                  <a:pos x="T0" y="T1"/>
                </a:cxn>
                <a:cxn ang="0">
                  <a:pos x="T2" y="T3"/>
                </a:cxn>
                <a:cxn ang="0">
                  <a:pos x="T4" y="T5"/>
                </a:cxn>
                <a:cxn ang="0">
                  <a:pos x="T6" y="T7"/>
                </a:cxn>
                <a:cxn ang="0">
                  <a:pos x="T8" y="T9"/>
                </a:cxn>
                <a:cxn ang="0">
                  <a:pos x="T10" y="T11"/>
                </a:cxn>
              </a:cxnLst>
              <a:rect l="0" t="0" r="r" b="b"/>
              <a:pathLst>
                <a:path w="67" h="1794">
                  <a:moveTo>
                    <a:pt x="31" y="0"/>
                  </a:moveTo>
                  <a:lnTo>
                    <a:pt x="67" y="8"/>
                  </a:lnTo>
                  <a:lnTo>
                    <a:pt x="28" y="1794"/>
                  </a:lnTo>
                  <a:lnTo>
                    <a:pt x="0" y="1790"/>
                  </a:lnTo>
                  <a:lnTo>
                    <a:pt x="31" y="0"/>
                  </a:lnTo>
                  <a:lnTo>
                    <a:pt x="31" y="0"/>
                  </a:lnTo>
                  <a:close/>
                </a:path>
              </a:pathLst>
            </a:custGeom>
            <a:solidFill>
              <a:srgbClr val="E6E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39" name="Freeform 31"/>
            <p:cNvSpPr>
              <a:spLocks/>
            </p:cNvSpPr>
            <p:nvPr/>
          </p:nvSpPr>
          <p:spPr bwMode="auto">
            <a:xfrm>
              <a:off x="2862" y="3163"/>
              <a:ext cx="52" cy="888"/>
            </a:xfrm>
            <a:custGeom>
              <a:avLst/>
              <a:gdLst>
                <a:gd name="T0" fmla="*/ 67 w 105"/>
                <a:gd name="T1" fmla="*/ 0 h 1776"/>
                <a:gd name="T2" fmla="*/ 105 w 105"/>
                <a:gd name="T3" fmla="*/ 2 h 1776"/>
                <a:gd name="T4" fmla="*/ 29 w 105"/>
                <a:gd name="T5" fmla="*/ 1776 h 1776"/>
                <a:gd name="T6" fmla="*/ 0 w 105"/>
                <a:gd name="T7" fmla="*/ 1775 h 1776"/>
                <a:gd name="T8" fmla="*/ 67 w 105"/>
                <a:gd name="T9" fmla="*/ 0 h 1776"/>
                <a:gd name="T10" fmla="*/ 67 w 105"/>
                <a:gd name="T11" fmla="*/ 0 h 1776"/>
              </a:gdLst>
              <a:ahLst/>
              <a:cxnLst>
                <a:cxn ang="0">
                  <a:pos x="T0" y="T1"/>
                </a:cxn>
                <a:cxn ang="0">
                  <a:pos x="T2" y="T3"/>
                </a:cxn>
                <a:cxn ang="0">
                  <a:pos x="T4" y="T5"/>
                </a:cxn>
                <a:cxn ang="0">
                  <a:pos x="T6" y="T7"/>
                </a:cxn>
                <a:cxn ang="0">
                  <a:pos x="T8" y="T9"/>
                </a:cxn>
                <a:cxn ang="0">
                  <a:pos x="T10" y="T11"/>
                </a:cxn>
              </a:cxnLst>
              <a:rect l="0" t="0" r="r" b="b"/>
              <a:pathLst>
                <a:path w="105" h="1776">
                  <a:moveTo>
                    <a:pt x="67" y="0"/>
                  </a:moveTo>
                  <a:lnTo>
                    <a:pt x="105" y="2"/>
                  </a:lnTo>
                  <a:lnTo>
                    <a:pt x="29" y="1776"/>
                  </a:lnTo>
                  <a:lnTo>
                    <a:pt x="0" y="1775"/>
                  </a:lnTo>
                  <a:lnTo>
                    <a:pt x="67" y="0"/>
                  </a:lnTo>
                  <a:lnTo>
                    <a:pt x="67" y="0"/>
                  </a:lnTo>
                  <a:close/>
                </a:path>
              </a:pathLst>
            </a:custGeom>
            <a:solidFill>
              <a:srgbClr val="E6E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40" name="Freeform 32"/>
            <p:cNvSpPr>
              <a:spLocks/>
            </p:cNvSpPr>
            <p:nvPr/>
          </p:nvSpPr>
          <p:spPr bwMode="auto">
            <a:xfrm>
              <a:off x="2960" y="3170"/>
              <a:ext cx="70" cy="883"/>
            </a:xfrm>
            <a:custGeom>
              <a:avLst/>
              <a:gdLst>
                <a:gd name="T0" fmla="*/ 104 w 140"/>
                <a:gd name="T1" fmla="*/ 0 h 1765"/>
                <a:gd name="T2" fmla="*/ 140 w 140"/>
                <a:gd name="T3" fmla="*/ 3 h 1765"/>
                <a:gd name="T4" fmla="*/ 29 w 140"/>
                <a:gd name="T5" fmla="*/ 1765 h 1765"/>
                <a:gd name="T6" fmla="*/ 0 w 140"/>
                <a:gd name="T7" fmla="*/ 1765 h 1765"/>
                <a:gd name="T8" fmla="*/ 104 w 140"/>
                <a:gd name="T9" fmla="*/ 0 h 1765"/>
                <a:gd name="T10" fmla="*/ 104 w 140"/>
                <a:gd name="T11" fmla="*/ 0 h 1765"/>
              </a:gdLst>
              <a:ahLst/>
              <a:cxnLst>
                <a:cxn ang="0">
                  <a:pos x="T0" y="T1"/>
                </a:cxn>
                <a:cxn ang="0">
                  <a:pos x="T2" y="T3"/>
                </a:cxn>
                <a:cxn ang="0">
                  <a:pos x="T4" y="T5"/>
                </a:cxn>
                <a:cxn ang="0">
                  <a:pos x="T6" y="T7"/>
                </a:cxn>
                <a:cxn ang="0">
                  <a:pos x="T8" y="T9"/>
                </a:cxn>
                <a:cxn ang="0">
                  <a:pos x="T10" y="T11"/>
                </a:cxn>
              </a:cxnLst>
              <a:rect l="0" t="0" r="r" b="b"/>
              <a:pathLst>
                <a:path w="140" h="1765">
                  <a:moveTo>
                    <a:pt x="104" y="0"/>
                  </a:moveTo>
                  <a:lnTo>
                    <a:pt x="140" y="3"/>
                  </a:lnTo>
                  <a:lnTo>
                    <a:pt x="29" y="1765"/>
                  </a:lnTo>
                  <a:lnTo>
                    <a:pt x="0" y="1765"/>
                  </a:lnTo>
                  <a:lnTo>
                    <a:pt x="104" y="0"/>
                  </a:lnTo>
                  <a:lnTo>
                    <a:pt x="104" y="0"/>
                  </a:lnTo>
                  <a:close/>
                </a:path>
              </a:pathLst>
            </a:custGeom>
            <a:solidFill>
              <a:srgbClr val="E6E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41" name="Freeform 33"/>
            <p:cNvSpPr>
              <a:spLocks/>
            </p:cNvSpPr>
            <p:nvPr/>
          </p:nvSpPr>
          <p:spPr bwMode="auto">
            <a:xfrm>
              <a:off x="3058" y="3179"/>
              <a:ext cx="88" cy="874"/>
            </a:xfrm>
            <a:custGeom>
              <a:avLst/>
              <a:gdLst>
                <a:gd name="T0" fmla="*/ 141 w 175"/>
                <a:gd name="T1" fmla="*/ 0 h 1748"/>
                <a:gd name="T2" fmla="*/ 175 w 175"/>
                <a:gd name="T3" fmla="*/ 1 h 1748"/>
                <a:gd name="T4" fmla="*/ 29 w 175"/>
                <a:gd name="T5" fmla="*/ 1748 h 1748"/>
                <a:gd name="T6" fmla="*/ 0 w 175"/>
                <a:gd name="T7" fmla="*/ 1748 h 1748"/>
                <a:gd name="T8" fmla="*/ 141 w 175"/>
                <a:gd name="T9" fmla="*/ 0 h 1748"/>
                <a:gd name="T10" fmla="*/ 141 w 175"/>
                <a:gd name="T11" fmla="*/ 0 h 1748"/>
              </a:gdLst>
              <a:ahLst/>
              <a:cxnLst>
                <a:cxn ang="0">
                  <a:pos x="T0" y="T1"/>
                </a:cxn>
                <a:cxn ang="0">
                  <a:pos x="T2" y="T3"/>
                </a:cxn>
                <a:cxn ang="0">
                  <a:pos x="T4" y="T5"/>
                </a:cxn>
                <a:cxn ang="0">
                  <a:pos x="T6" y="T7"/>
                </a:cxn>
                <a:cxn ang="0">
                  <a:pos x="T8" y="T9"/>
                </a:cxn>
                <a:cxn ang="0">
                  <a:pos x="T10" y="T11"/>
                </a:cxn>
              </a:cxnLst>
              <a:rect l="0" t="0" r="r" b="b"/>
              <a:pathLst>
                <a:path w="175" h="1748">
                  <a:moveTo>
                    <a:pt x="141" y="0"/>
                  </a:moveTo>
                  <a:lnTo>
                    <a:pt x="175" y="1"/>
                  </a:lnTo>
                  <a:lnTo>
                    <a:pt x="29" y="1748"/>
                  </a:lnTo>
                  <a:lnTo>
                    <a:pt x="0" y="1748"/>
                  </a:lnTo>
                  <a:lnTo>
                    <a:pt x="141" y="0"/>
                  </a:lnTo>
                  <a:lnTo>
                    <a:pt x="141" y="0"/>
                  </a:lnTo>
                  <a:close/>
                </a:path>
              </a:pathLst>
            </a:custGeom>
            <a:solidFill>
              <a:srgbClr val="E6E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42" name="Freeform 34"/>
            <p:cNvSpPr>
              <a:spLocks/>
            </p:cNvSpPr>
            <p:nvPr/>
          </p:nvSpPr>
          <p:spPr bwMode="auto">
            <a:xfrm>
              <a:off x="3158" y="3186"/>
              <a:ext cx="105" cy="869"/>
            </a:xfrm>
            <a:custGeom>
              <a:avLst/>
              <a:gdLst>
                <a:gd name="T0" fmla="*/ 176 w 210"/>
                <a:gd name="T1" fmla="*/ 0 h 1737"/>
                <a:gd name="T2" fmla="*/ 210 w 210"/>
                <a:gd name="T3" fmla="*/ 0 h 1737"/>
                <a:gd name="T4" fmla="*/ 27 w 210"/>
                <a:gd name="T5" fmla="*/ 1736 h 1737"/>
                <a:gd name="T6" fmla="*/ 0 w 210"/>
                <a:gd name="T7" fmla="*/ 1737 h 1737"/>
                <a:gd name="T8" fmla="*/ 176 w 210"/>
                <a:gd name="T9" fmla="*/ 0 h 1737"/>
                <a:gd name="T10" fmla="*/ 176 w 210"/>
                <a:gd name="T11" fmla="*/ 0 h 1737"/>
              </a:gdLst>
              <a:ahLst/>
              <a:cxnLst>
                <a:cxn ang="0">
                  <a:pos x="T0" y="T1"/>
                </a:cxn>
                <a:cxn ang="0">
                  <a:pos x="T2" y="T3"/>
                </a:cxn>
                <a:cxn ang="0">
                  <a:pos x="T4" y="T5"/>
                </a:cxn>
                <a:cxn ang="0">
                  <a:pos x="T6" y="T7"/>
                </a:cxn>
                <a:cxn ang="0">
                  <a:pos x="T8" y="T9"/>
                </a:cxn>
                <a:cxn ang="0">
                  <a:pos x="T10" y="T11"/>
                </a:cxn>
              </a:cxnLst>
              <a:rect l="0" t="0" r="r" b="b"/>
              <a:pathLst>
                <a:path w="210" h="1737">
                  <a:moveTo>
                    <a:pt x="176" y="0"/>
                  </a:moveTo>
                  <a:lnTo>
                    <a:pt x="210" y="0"/>
                  </a:lnTo>
                  <a:lnTo>
                    <a:pt x="27" y="1736"/>
                  </a:lnTo>
                  <a:lnTo>
                    <a:pt x="0" y="1737"/>
                  </a:lnTo>
                  <a:lnTo>
                    <a:pt x="176" y="0"/>
                  </a:lnTo>
                  <a:lnTo>
                    <a:pt x="176" y="0"/>
                  </a:lnTo>
                  <a:close/>
                </a:path>
              </a:pathLst>
            </a:custGeom>
            <a:solidFill>
              <a:srgbClr val="E6E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43" name="Freeform 35"/>
            <p:cNvSpPr>
              <a:spLocks/>
            </p:cNvSpPr>
            <p:nvPr/>
          </p:nvSpPr>
          <p:spPr bwMode="auto">
            <a:xfrm>
              <a:off x="3256" y="3194"/>
              <a:ext cx="123" cy="862"/>
            </a:xfrm>
            <a:custGeom>
              <a:avLst/>
              <a:gdLst>
                <a:gd name="T0" fmla="*/ 214 w 248"/>
                <a:gd name="T1" fmla="*/ 4 h 1725"/>
                <a:gd name="T2" fmla="*/ 248 w 248"/>
                <a:gd name="T3" fmla="*/ 0 h 1725"/>
                <a:gd name="T4" fmla="*/ 28 w 248"/>
                <a:gd name="T5" fmla="*/ 1722 h 1725"/>
                <a:gd name="T6" fmla="*/ 0 w 248"/>
                <a:gd name="T7" fmla="*/ 1725 h 1725"/>
                <a:gd name="T8" fmla="*/ 214 w 248"/>
                <a:gd name="T9" fmla="*/ 4 h 1725"/>
                <a:gd name="T10" fmla="*/ 214 w 248"/>
                <a:gd name="T11" fmla="*/ 4 h 1725"/>
              </a:gdLst>
              <a:ahLst/>
              <a:cxnLst>
                <a:cxn ang="0">
                  <a:pos x="T0" y="T1"/>
                </a:cxn>
                <a:cxn ang="0">
                  <a:pos x="T2" y="T3"/>
                </a:cxn>
                <a:cxn ang="0">
                  <a:pos x="T4" y="T5"/>
                </a:cxn>
                <a:cxn ang="0">
                  <a:pos x="T6" y="T7"/>
                </a:cxn>
                <a:cxn ang="0">
                  <a:pos x="T8" y="T9"/>
                </a:cxn>
                <a:cxn ang="0">
                  <a:pos x="T10" y="T11"/>
                </a:cxn>
              </a:cxnLst>
              <a:rect l="0" t="0" r="r" b="b"/>
              <a:pathLst>
                <a:path w="248" h="1725">
                  <a:moveTo>
                    <a:pt x="214" y="4"/>
                  </a:moveTo>
                  <a:lnTo>
                    <a:pt x="248" y="0"/>
                  </a:lnTo>
                  <a:lnTo>
                    <a:pt x="28" y="1722"/>
                  </a:lnTo>
                  <a:lnTo>
                    <a:pt x="0" y="1725"/>
                  </a:lnTo>
                  <a:lnTo>
                    <a:pt x="214" y="4"/>
                  </a:lnTo>
                  <a:lnTo>
                    <a:pt x="214" y="4"/>
                  </a:lnTo>
                  <a:close/>
                </a:path>
              </a:pathLst>
            </a:custGeom>
            <a:solidFill>
              <a:srgbClr val="E6E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44" name="Freeform 36"/>
            <p:cNvSpPr>
              <a:spLocks/>
            </p:cNvSpPr>
            <p:nvPr/>
          </p:nvSpPr>
          <p:spPr bwMode="auto">
            <a:xfrm>
              <a:off x="3355" y="3202"/>
              <a:ext cx="141" cy="855"/>
            </a:xfrm>
            <a:custGeom>
              <a:avLst/>
              <a:gdLst>
                <a:gd name="T0" fmla="*/ 252 w 284"/>
                <a:gd name="T1" fmla="*/ 4 h 1711"/>
                <a:gd name="T2" fmla="*/ 284 w 284"/>
                <a:gd name="T3" fmla="*/ 0 h 1711"/>
                <a:gd name="T4" fmla="*/ 28 w 284"/>
                <a:gd name="T5" fmla="*/ 1709 h 1711"/>
                <a:gd name="T6" fmla="*/ 0 w 284"/>
                <a:gd name="T7" fmla="*/ 1711 h 1711"/>
                <a:gd name="T8" fmla="*/ 252 w 284"/>
                <a:gd name="T9" fmla="*/ 4 h 1711"/>
                <a:gd name="T10" fmla="*/ 252 w 284"/>
                <a:gd name="T11" fmla="*/ 4 h 1711"/>
              </a:gdLst>
              <a:ahLst/>
              <a:cxnLst>
                <a:cxn ang="0">
                  <a:pos x="T0" y="T1"/>
                </a:cxn>
                <a:cxn ang="0">
                  <a:pos x="T2" y="T3"/>
                </a:cxn>
                <a:cxn ang="0">
                  <a:pos x="T4" y="T5"/>
                </a:cxn>
                <a:cxn ang="0">
                  <a:pos x="T6" y="T7"/>
                </a:cxn>
                <a:cxn ang="0">
                  <a:pos x="T8" y="T9"/>
                </a:cxn>
                <a:cxn ang="0">
                  <a:pos x="T10" y="T11"/>
                </a:cxn>
              </a:cxnLst>
              <a:rect l="0" t="0" r="r" b="b"/>
              <a:pathLst>
                <a:path w="284" h="1711">
                  <a:moveTo>
                    <a:pt x="252" y="4"/>
                  </a:moveTo>
                  <a:lnTo>
                    <a:pt x="284" y="0"/>
                  </a:lnTo>
                  <a:lnTo>
                    <a:pt x="28" y="1709"/>
                  </a:lnTo>
                  <a:lnTo>
                    <a:pt x="0" y="1711"/>
                  </a:lnTo>
                  <a:lnTo>
                    <a:pt x="252" y="4"/>
                  </a:lnTo>
                  <a:lnTo>
                    <a:pt x="252" y="4"/>
                  </a:lnTo>
                  <a:close/>
                </a:path>
              </a:pathLst>
            </a:custGeom>
            <a:solidFill>
              <a:srgbClr val="E6E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45" name="Freeform 37"/>
            <p:cNvSpPr>
              <a:spLocks/>
            </p:cNvSpPr>
            <p:nvPr/>
          </p:nvSpPr>
          <p:spPr bwMode="auto">
            <a:xfrm>
              <a:off x="2546" y="4034"/>
              <a:ext cx="911" cy="43"/>
            </a:xfrm>
            <a:custGeom>
              <a:avLst/>
              <a:gdLst>
                <a:gd name="T0" fmla="*/ 181 w 1822"/>
                <a:gd name="T1" fmla="*/ 0 h 84"/>
                <a:gd name="T2" fmla="*/ 1822 w 1822"/>
                <a:gd name="T3" fmla="*/ 49 h 84"/>
                <a:gd name="T4" fmla="*/ 487 w 1822"/>
                <a:gd name="T5" fmla="*/ 84 h 84"/>
                <a:gd name="T6" fmla="*/ 0 w 1822"/>
                <a:gd name="T7" fmla="*/ 78 h 84"/>
                <a:gd name="T8" fmla="*/ 181 w 1822"/>
                <a:gd name="T9" fmla="*/ 0 h 84"/>
                <a:gd name="T10" fmla="*/ 181 w 1822"/>
                <a:gd name="T11" fmla="*/ 0 h 84"/>
              </a:gdLst>
              <a:ahLst/>
              <a:cxnLst>
                <a:cxn ang="0">
                  <a:pos x="T0" y="T1"/>
                </a:cxn>
                <a:cxn ang="0">
                  <a:pos x="T2" y="T3"/>
                </a:cxn>
                <a:cxn ang="0">
                  <a:pos x="T4" y="T5"/>
                </a:cxn>
                <a:cxn ang="0">
                  <a:pos x="T6" y="T7"/>
                </a:cxn>
                <a:cxn ang="0">
                  <a:pos x="T8" y="T9"/>
                </a:cxn>
                <a:cxn ang="0">
                  <a:pos x="T10" y="T11"/>
                </a:cxn>
              </a:cxnLst>
              <a:rect l="0" t="0" r="r" b="b"/>
              <a:pathLst>
                <a:path w="1822" h="84">
                  <a:moveTo>
                    <a:pt x="181" y="0"/>
                  </a:moveTo>
                  <a:lnTo>
                    <a:pt x="1822" y="49"/>
                  </a:lnTo>
                  <a:lnTo>
                    <a:pt x="487" y="84"/>
                  </a:lnTo>
                  <a:lnTo>
                    <a:pt x="0" y="78"/>
                  </a:lnTo>
                  <a:lnTo>
                    <a:pt x="181" y="0"/>
                  </a:lnTo>
                  <a:lnTo>
                    <a:pt x="181" y="0"/>
                  </a:lnTo>
                  <a:close/>
                </a:path>
              </a:pathLst>
            </a:custGeom>
            <a:solidFill>
              <a:srgbClr val="6380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46" name="Freeform 38"/>
            <p:cNvSpPr>
              <a:spLocks/>
            </p:cNvSpPr>
            <p:nvPr/>
          </p:nvSpPr>
          <p:spPr bwMode="auto">
            <a:xfrm>
              <a:off x="2319" y="4027"/>
              <a:ext cx="42" cy="30"/>
            </a:xfrm>
            <a:custGeom>
              <a:avLst/>
              <a:gdLst>
                <a:gd name="T0" fmla="*/ 47 w 85"/>
                <a:gd name="T1" fmla="*/ 0 h 59"/>
                <a:gd name="T2" fmla="*/ 22 w 85"/>
                <a:gd name="T3" fmla="*/ 15 h 59"/>
                <a:gd name="T4" fmla="*/ 0 w 85"/>
                <a:gd name="T5" fmla="*/ 43 h 59"/>
                <a:gd name="T6" fmla="*/ 35 w 85"/>
                <a:gd name="T7" fmla="*/ 58 h 59"/>
                <a:gd name="T8" fmla="*/ 85 w 85"/>
                <a:gd name="T9" fmla="*/ 59 h 59"/>
                <a:gd name="T10" fmla="*/ 47 w 85"/>
                <a:gd name="T11" fmla="*/ 0 h 59"/>
                <a:gd name="T12" fmla="*/ 47 w 85"/>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85" h="59">
                  <a:moveTo>
                    <a:pt x="47" y="0"/>
                  </a:moveTo>
                  <a:lnTo>
                    <a:pt x="22" y="15"/>
                  </a:lnTo>
                  <a:lnTo>
                    <a:pt x="0" y="43"/>
                  </a:lnTo>
                  <a:lnTo>
                    <a:pt x="35" y="58"/>
                  </a:lnTo>
                  <a:lnTo>
                    <a:pt x="85" y="59"/>
                  </a:lnTo>
                  <a:lnTo>
                    <a:pt x="47" y="0"/>
                  </a:lnTo>
                  <a:lnTo>
                    <a:pt x="47" y="0"/>
                  </a:lnTo>
                  <a:close/>
                </a:path>
              </a:pathLst>
            </a:custGeom>
            <a:solidFill>
              <a:srgbClr val="E680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47" name="Freeform 39"/>
            <p:cNvSpPr>
              <a:spLocks/>
            </p:cNvSpPr>
            <p:nvPr/>
          </p:nvSpPr>
          <p:spPr bwMode="auto">
            <a:xfrm>
              <a:off x="2385" y="3258"/>
              <a:ext cx="997" cy="814"/>
            </a:xfrm>
            <a:custGeom>
              <a:avLst/>
              <a:gdLst>
                <a:gd name="T0" fmla="*/ 126 w 1994"/>
                <a:gd name="T1" fmla="*/ 1429 h 1628"/>
                <a:gd name="T2" fmla="*/ 130 w 1994"/>
                <a:gd name="T3" fmla="*/ 1426 h 1628"/>
                <a:gd name="T4" fmla="*/ 142 w 1994"/>
                <a:gd name="T5" fmla="*/ 1420 h 1628"/>
                <a:gd name="T6" fmla="*/ 150 w 1994"/>
                <a:gd name="T7" fmla="*/ 1416 h 1628"/>
                <a:gd name="T8" fmla="*/ 159 w 1994"/>
                <a:gd name="T9" fmla="*/ 1414 h 1628"/>
                <a:gd name="T10" fmla="*/ 171 w 1994"/>
                <a:gd name="T11" fmla="*/ 1410 h 1628"/>
                <a:gd name="T12" fmla="*/ 186 w 1994"/>
                <a:gd name="T13" fmla="*/ 1408 h 1628"/>
                <a:gd name="T14" fmla="*/ 202 w 1994"/>
                <a:gd name="T15" fmla="*/ 1406 h 1628"/>
                <a:gd name="T16" fmla="*/ 227 w 1994"/>
                <a:gd name="T17" fmla="*/ 1406 h 1628"/>
                <a:gd name="T18" fmla="*/ 254 w 1994"/>
                <a:gd name="T19" fmla="*/ 1406 h 1628"/>
                <a:gd name="T20" fmla="*/ 283 w 1994"/>
                <a:gd name="T21" fmla="*/ 1406 h 1628"/>
                <a:gd name="T22" fmla="*/ 310 w 1994"/>
                <a:gd name="T23" fmla="*/ 1406 h 1628"/>
                <a:gd name="T24" fmla="*/ 334 w 1994"/>
                <a:gd name="T25" fmla="*/ 1406 h 1628"/>
                <a:gd name="T26" fmla="*/ 352 w 1994"/>
                <a:gd name="T27" fmla="*/ 1406 h 1628"/>
                <a:gd name="T28" fmla="*/ 357 w 1994"/>
                <a:gd name="T29" fmla="*/ 1406 h 1628"/>
                <a:gd name="T30" fmla="*/ 571 w 1994"/>
                <a:gd name="T31" fmla="*/ 1103 h 1628"/>
                <a:gd name="T32" fmla="*/ 928 w 1994"/>
                <a:gd name="T33" fmla="*/ 785 h 1628"/>
                <a:gd name="T34" fmla="*/ 935 w 1994"/>
                <a:gd name="T35" fmla="*/ 781 h 1628"/>
                <a:gd name="T36" fmla="*/ 941 w 1994"/>
                <a:gd name="T37" fmla="*/ 776 h 1628"/>
                <a:gd name="T38" fmla="*/ 951 w 1994"/>
                <a:gd name="T39" fmla="*/ 773 h 1628"/>
                <a:gd name="T40" fmla="*/ 960 w 1994"/>
                <a:gd name="T41" fmla="*/ 766 h 1628"/>
                <a:gd name="T42" fmla="*/ 971 w 1994"/>
                <a:gd name="T43" fmla="*/ 761 h 1628"/>
                <a:gd name="T44" fmla="*/ 982 w 1994"/>
                <a:gd name="T45" fmla="*/ 757 h 1628"/>
                <a:gd name="T46" fmla="*/ 992 w 1994"/>
                <a:gd name="T47" fmla="*/ 753 h 1628"/>
                <a:gd name="T48" fmla="*/ 1008 w 1994"/>
                <a:gd name="T49" fmla="*/ 745 h 1628"/>
                <a:gd name="T50" fmla="*/ 1020 w 1994"/>
                <a:gd name="T51" fmla="*/ 741 h 1628"/>
                <a:gd name="T52" fmla="*/ 1031 w 1994"/>
                <a:gd name="T53" fmla="*/ 739 h 1628"/>
                <a:gd name="T54" fmla="*/ 1143 w 1994"/>
                <a:gd name="T55" fmla="*/ 789 h 1628"/>
                <a:gd name="T56" fmla="*/ 1153 w 1994"/>
                <a:gd name="T57" fmla="*/ 776 h 1628"/>
                <a:gd name="T58" fmla="*/ 1171 w 1994"/>
                <a:gd name="T59" fmla="*/ 750 h 1628"/>
                <a:gd name="T60" fmla="*/ 1197 w 1994"/>
                <a:gd name="T61" fmla="*/ 717 h 1628"/>
                <a:gd name="T62" fmla="*/ 1225 w 1994"/>
                <a:gd name="T63" fmla="*/ 678 h 1628"/>
                <a:gd name="T64" fmla="*/ 1254 w 1994"/>
                <a:gd name="T65" fmla="*/ 638 h 1628"/>
                <a:gd name="T66" fmla="*/ 1284 w 1994"/>
                <a:gd name="T67" fmla="*/ 598 h 1628"/>
                <a:gd name="T68" fmla="*/ 1311 w 1994"/>
                <a:gd name="T69" fmla="*/ 562 h 1628"/>
                <a:gd name="T70" fmla="*/ 1333 w 1994"/>
                <a:gd name="T71" fmla="*/ 531 h 1628"/>
                <a:gd name="T72" fmla="*/ 1351 w 1994"/>
                <a:gd name="T73" fmla="*/ 507 h 1628"/>
                <a:gd name="T74" fmla="*/ 1361 w 1994"/>
                <a:gd name="T75" fmla="*/ 489 h 1628"/>
                <a:gd name="T76" fmla="*/ 1369 w 1994"/>
                <a:gd name="T77" fmla="*/ 476 h 1628"/>
                <a:gd name="T78" fmla="*/ 1376 w 1994"/>
                <a:gd name="T79" fmla="*/ 465 h 1628"/>
                <a:gd name="T80" fmla="*/ 1377 w 1994"/>
                <a:gd name="T81" fmla="*/ 461 h 1628"/>
                <a:gd name="T82" fmla="*/ 1591 w 1994"/>
                <a:gd name="T83" fmla="*/ 481 h 1628"/>
                <a:gd name="T84" fmla="*/ 1594 w 1994"/>
                <a:gd name="T85" fmla="*/ 477 h 1628"/>
                <a:gd name="T86" fmla="*/ 1603 w 1994"/>
                <a:gd name="T87" fmla="*/ 467 h 1628"/>
                <a:gd name="T88" fmla="*/ 1618 w 1994"/>
                <a:gd name="T89" fmla="*/ 448 h 1628"/>
                <a:gd name="T90" fmla="*/ 1640 w 1994"/>
                <a:gd name="T91" fmla="*/ 425 h 1628"/>
                <a:gd name="T92" fmla="*/ 1662 w 1994"/>
                <a:gd name="T93" fmla="*/ 394 h 1628"/>
                <a:gd name="T94" fmla="*/ 1690 w 1994"/>
                <a:gd name="T95" fmla="*/ 360 h 1628"/>
                <a:gd name="T96" fmla="*/ 1720 w 1994"/>
                <a:gd name="T97" fmla="*/ 321 h 1628"/>
                <a:gd name="T98" fmla="*/ 1752 w 1994"/>
                <a:gd name="T99" fmla="*/ 278 h 1628"/>
                <a:gd name="T100" fmla="*/ 1783 w 1994"/>
                <a:gd name="T101" fmla="*/ 231 h 1628"/>
                <a:gd name="T102" fmla="*/ 1816 w 1994"/>
                <a:gd name="T103" fmla="*/ 183 h 1628"/>
                <a:gd name="T104" fmla="*/ 1847 w 1994"/>
                <a:gd name="T105" fmla="*/ 136 h 1628"/>
                <a:gd name="T106" fmla="*/ 1875 w 1994"/>
                <a:gd name="T107" fmla="*/ 93 h 1628"/>
                <a:gd name="T108" fmla="*/ 1899 w 1994"/>
                <a:gd name="T109" fmla="*/ 56 h 1628"/>
                <a:gd name="T110" fmla="*/ 1919 w 1994"/>
                <a:gd name="T111" fmla="*/ 26 h 1628"/>
                <a:gd name="T112" fmla="*/ 1931 w 1994"/>
                <a:gd name="T113" fmla="*/ 6 h 1628"/>
                <a:gd name="T114" fmla="*/ 1936 w 1994"/>
                <a:gd name="T115" fmla="*/ 0 h 1628"/>
                <a:gd name="T116" fmla="*/ 1741 w 1994"/>
                <a:gd name="T117" fmla="*/ 615 h 1628"/>
                <a:gd name="T118" fmla="*/ 1406 w 1994"/>
                <a:gd name="T119" fmla="*/ 1069 h 1628"/>
                <a:gd name="T120" fmla="*/ 967 w 1994"/>
                <a:gd name="T121" fmla="*/ 1304 h 1628"/>
                <a:gd name="T122" fmla="*/ 596 w 1994"/>
                <a:gd name="T123" fmla="*/ 1521 h 1628"/>
                <a:gd name="T124" fmla="*/ 0 w 1994"/>
                <a:gd name="T125" fmla="*/ 1624 h 1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94" h="1628">
                  <a:moveTo>
                    <a:pt x="0" y="1624"/>
                  </a:moveTo>
                  <a:lnTo>
                    <a:pt x="126" y="1429"/>
                  </a:lnTo>
                  <a:lnTo>
                    <a:pt x="126" y="1427"/>
                  </a:lnTo>
                  <a:lnTo>
                    <a:pt x="130" y="1426"/>
                  </a:lnTo>
                  <a:lnTo>
                    <a:pt x="134" y="1423"/>
                  </a:lnTo>
                  <a:lnTo>
                    <a:pt x="142" y="1420"/>
                  </a:lnTo>
                  <a:lnTo>
                    <a:pt x="144" y="1418"/>
                  </a:lnTo>
                  <a:lnTo>
                    <a:pt x="150" y="1416"/>
                  </a:lnTo>
                  <a:lnTo>
                    <a:pt x="155" y="1414"/>
                  </a:lnTo>
                  <a:lnTo>
                    <a:pt x="159" y="1414"/>
                  </a:lnTo>
                  <a:lnTo>
                    <a:pt x="164" y="1411"/>
                  </a:lnTo>
                  <a:lnTo>
                    <a:pt x="171" y="1410"/>
                  </a:lnTo>
                  <a:lnTo>
                    <a:pt x="178" y="1408"/>
                  </a:lnTo>
                  <a:lnTo>
                    <a:pt x="186" y="1408"/>
                  </a:lnTo>
                  <a:lnTo>
                    <a:pt x="192" y="1407"/>
                  </a:lnTo>
                  <a:lnTo>
                    <a:pt x="202" y="1406"/>
                  </a:lnTo>
                  <a:lnTo>
                    <a:pt x="212" y="1406"/>
                  </a:lnTo>
                  <a:lnTo>
                    <a:pt x="227" y="1406"/>
                  </a:lnTo>
                  <a:lnTo>
                    <a:pt x="239" y="1406"/>
                  </a:lnTo>
                  <a:lnTo>
                    <a:pt x="254" y="1406"/>
                  </a:lnTo>
                  <a:lnTo>
                    <a:pt x="269" y="1406"/>
                  </a:lnTo>
                  <a:lnTo>
                    <a:pt x="283" y="1406"/>
                  </a:lnTo>
                  <a:lnTo>
                    <a:pt x="297" y="1406"/>
                  </a:lnTo>
                  <a:lnTo>
                    <a:pt x="310" y="1406"/>
                  </a:lnTo>
                  <a:lnTo>
                    <a:pt x="322" y="1406"/>
                  </a:lnTo>
                  <a:lnTo>
                    <a:pt x="334" y="1406"/>
                  </a:lnTo>
                  <a:lnTo>
                    <a:pt x="344" y="1406"/>
                  </a:lnTo>
                  <a:lnTo>
                    <a:pt x="352" y="1406"/>
                  </a:lnTo>
                  <a:lnTo>
                    <a:pt x="356" y="1406"/>
                  </a:lnTo>
                  <a:lnTo>
                    <a:pt x="357" y="1406"/>
                  </a:lnTo>
                  <a:lnTo>
                    <a:pt x="489" y="1142"/>
                  </a:lnTo>
                  <a:lnTo>
                    <a:pt x="571" y="1103"/>
                  </a:lnTo>
                  <a:lnTo>
                    <a:pt x="750" y="1103"/>
                  </a:lnTo>
                  <a:lnTo>
                    <a:pt x="928" y="785"/>
                  </a:lnTo>
                  <a:lnTo>
                    <a:pt x="929" y="784"/>
                  </a:lnTo>
                  <a:lnTo>
                    <a:pt x="935" y="781"/>
                  </a:lnTo>
                  <a:lnTo>
                    <a:pt x="937" y="778"/>
                  </a:lnTo>
                  <a:lnTo>
                    <a:pt x="941" y="776"/>
                  </a:lnTo>
                  <a:lnTo>
                    <a:pt x="945" y="774"/>
                  </a:lnTo>
                  <a:lnTo>
                    <a:pt x="951" y="773"/>
                  </a:lnTo>
                  <a:lnTo>
                    <a:pt x="955" y="769"/>
                  </a:lnTo>
                  <a:lnTo>
                    <a:pt x="960" y="766"/>
                  </a:lnTo>
                  <a:lnTo>
                    <a:pt x="965" y="764"/>
                  </a:lnTo>
                  <a:lnTo>
                    <a:pt x="971" y="761"/>
                  </a:lnTo>
                  <a:lnTo>
                    <a:pt x="976" y="760"/>
                  </a:lnTo>
                  <a:lnTo>
                    <a:pt x="982" y="757"/>
                  </a:lnTo>
                  <a:lnTo>
                    <a:pt x="987" y="754"/>
                  </a:lnTo>
                  <a:lnTo>
                    <a:pt x="992" y="753"/>
                  </a:lnTo>
                  <a:lnTo>
                    <a:pt x="1000" y="748"/>
                  </a:lnTo>
                  <a:lnTo>
                    <a:pt x="1008" y="745"/>
                  </a:lnTo>
                  <a:lnTo>
                    <a:pt x="1015" y="742"/>
                  </a:lnTo>
                  <a:lnTo>
                    <a:pt x="1020" y="741"/>
                  </a:lnTo>
                  <a:lnTo>
                    <a:pt x="1027" y="739"/>
                  </a:lnTo>
                  <a:lnTo>
                    <a:pt x="1031" y="739"/>
                  </a:lnTo>
                  <a:lnTo>
                    <a:pt x="1142" y="792"/>
                  </a:lnTo>
                  <a:lnTo>
                    <a:pt x="1143" y="789"/>
                  </a:lnTo>
                  <a:lnTo>
                    <a:pt x="1147" y="784"/>
                  </a:lnTo>
                  <a:lnTo>
                    <a:pt x="1153" y="776"/>
                  </a:lnTo>
                  <a:lnTo>
                    <a:pt x="1162" y="764"/>
                  </a:lnTo>
                  <a:lnTo>
                    <a:pt x="1171" y="750"/>
                  </a:lnTo>
                  <a:lnTo>
                    <a:pt x="1183" y="735"/>
                  </a:lnTo>
                  <a:lnTo>
                    <a:pt x="1197" y="717"/>
                  </a:lnTo>
                  <a:lnTo>
                    <a:pt x="1212" y="698"/>
                  </a:lnTo>
                  <a:lnTo>
                    <a:pt x="1225" y="678"/>
                  </a:lnTo>
                  <a:lnTo>
                    <a:pt x="1241" y="658"/>
                  </a:lnTo>
                  <a:lnTo>
                    <a:pt x="1254" y="638"/>
                  </a:lnTo>
                  <a:lnTo>
                    <a:pt x="1270" y="618"/>
                  </a:lnTo>
                  <a:lnTo>
                    <a:pt x="1284" y="598"/>
                  </a:lnTo>
                  <a:lnTo>
                    <a:pt x="1299" y="579"/>
                  </a:lnTo>
                  <a:lnTo>
                    <a:pt x="1311" y="562"/>
                  </a:lnTo>
                  <a:lnTo>
                    <a:pt x="1324" y="545"/>
                  </a:lnTo>
                  <a:lnTo>
                    <a:pt x="1333" y="531"/>
                  </a:lnTo>
                  <a:lnTo>
                    <a:pt x="1343" y="517"/>
                  </a:lnTo>
                  <a:lnTo>
                    <a:pt x="1351" y="507"/>
                  </a:lnTo>
                  <a:lnTo>
                    <a:pt x="1357" y="497"/>
                  </a:lnTo>
                  <a:lnTo>
                    <a:pt x="1361" y="489"/>
                  </a:lnTo>
                  <a:lnTo>
                    <a:pt x="1367" y="481"/>
                  </a:lnTo>
                  <a:lnTo>
                    <a:pt x="1369" y="476"/>
                  </a:lnTo>
                  <a:lnTo>
                    <a:pt x="1373" y="472"/>
                  </a:lnTo>
                  <a:lnTo>
                    <a:pt x="1376" y="465"/>
                  </a:lnTo>
                  <a:lnTo>
                    <a:pt x="1377" y="463"/>
                  </a:lnTo>
                  <a:lnTo>
                    <a:pt x="1377" y="461"/>
                  </a:lnTo>
                  <a:lnTo>
                    <a:pt x="1490" y="418"/>
                  </a:lnTo>
                  <a:lnTo>
                    <a:pt x="1591" y="481"/>
                  </a:lnTo>
                  <a:lnTo>
                    <a:pt x="1591" y="480"/>
                  </a:lnTo>
                  <a:lnTo>
                    <a:pt x="1594" y="477"/>
                  </a:lnTo>
                  <a:lnTo>
                    <a:pt x="1598" y="472"/>
                  </a:lnTo>
                  <a:lnTo>
                    <a:pt x="1603" y="467"/>
                  </a:lnTo>
                  <a:lnTo>
                    <a:pt x="1611" y="457"/>
                  </a:lnTo>
                  <a:lnTo>
                    <a:pt x="1618" y="448"/>
                  </a:lnTo>
                  <a:lnTo>
                    <a:pt x="1628" y="437"/>
                  </a:lnTo>
                  <a:lnTo>
                    <a:pt x="1640" y="425"/>
                  </a:lnTo>
                  <a:lnTo>
                    <a:pt x="1650" y="410"/>
                  </a:lnTo>
                  <a:lnTo>
                    <a:pt x="1662" y="394"/>
                  </a:lnTo>
                  <a:lnTo>
                    <a:pt x="1676" y="377"/>
                  </a:lnTo>
                  <a:lnTo>
                    <a:pt x="1690" y="360"/>
                  </a:lnTo>
                  <a:lnTo>
                    <a:pt x="1704" y="341"/>
                  </a:lnTo>
                  <a:lnTo>
                    <a:pt x="1720" y="321"/>
                  </a:lnTo>
                  <a:lnTo>
                    <a:pt x="1735" y="299"/>
                  </a:lnTo>
                  <a:lnTo>
                    <a:pt x="1752" y="278"/>
                  </a:lnTo>
                  <a:lnTo>
                    <a:pt x="1767" y="254"/>
                  </a:lnTo>
                  <a:lnTo>
                    <a:pt x="1783" y="231"/>
                  </a:lnTo>
                  <a:lnTo>
                    <a:pt x="1800" y="207"/>
                  </a:lnTo>
                  <a:lnTo>
                    <a:pt x="1816" y="183"/>
                  </a:lnTo>
                  <a:lnTo>
                    <a:pt x="1832" y="160"/>
                  </a:lnTo>
                  <a:lnTo>
                    <a:pt x="1847" y="136"/>
                  </a:lnTo>
                  <a:lnTo>
                    <a:pt x="1862" y="115"/>
                  </a:lnTo>
                  <a:lnTo>
                    <a:pt x="1875" y="93"/>
                  </a:lnTo>
                  <a:lnTo>
                    <a:pt x="1887" y="73"/>
                  </a:lnTo>
                  <a:lnTo>
                    <a:pt x="1899" y="56"/>
                  </a:lnTo>
                  <a:lnTo>
                    <a:pt x="1910" y="38"/>
                  </a:lnTo>
                  <a:lnTo>
                    <a:pt x="1919" y="26"/>
                  </a:lnTo>
                  <a:lnTo>
                    <a:pt x="1926" y="14"/>
                  </a:lnTo>
                  <a:lnTo>
                    <a:pt x="1931" y="6"/>
                  </a:lnTo>
                  <a:lnTo>
                    <a:pt x="1934" y="1"/>
                  </a:lnTo>
                  <a:lnTo>
                    <a:pt x="1936" y="0"/>
                  </a:lnTo>
                  <a:lnTo>
                    <a:pt x="1994" y="160"/>
                  </a:lnTo>
                  <a:lnTo>
                    <a:pt x="1741" y="615"/>
                  </a:lnTo>
                  <a:lnTo>
                    <a:pt x="1500" y="604"/>
                  </a:lnTo>
                  <a:lnTo>
                    <a:pt x="1406" y="1069"/>
                  </a:lnTo>
                  <a:lnTo>
                    <a:pt x="964" y="1039"/>
                  </a:lnTo>
                  <a:lnTo>
                    <a:pt x="967" y="1304"/>
                  </a:lnTo>
                  <a:lnTo>
                    <a:pt x="624" y="1285"/>
                  </a:lnTo>
                  <a:lnTo>
                    <a:pt x="596" y="1521"/>
                  </a:lnTo>
                  <a:lnTo>
                    <a:pt x="150" y="1628"/>
                  </a:lnTo>
                  <a:lnTo>
                    <a:pt x="0" y="1624"/>
                  </a:lnTo>
                  <a:lnTo>
                    <a:pt x="0" y="1624"/>
                  </a:lnTo>
                  <a:close/>
                </a:path>
              </a:pathLst>
            </a:custGeom>
            <a:solidFill>
              <a:srgbClr val="FFC2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48" name="Freeform 40"/>
            <p:cNvSpPr>
              <a:spLocks/>
            </p:cNvSpPr>
            <p:nvPr/>
          </p:nvSpPr>
          <p:spPr bwMode="auto">
            <a:xfrm>
              <a:off x="3203" y="3394"/>
              <a:ext cx="125" cy="153"/>
            </a:xfrm>
            <a:custGeom>
              <a:avLst/>
              <a:gdLst>
                <a:gd name="T0" fmla="*/ 0 w 249"/>
                <a:gd name="T1" fmla="*/ 182 h 306"/>
                <a:gd name="T2" fmla="*/ 49 w 249"/>
                <a:gd name="T3" fmla="*/ 168 h 306"/>
                <a:gd name="T4" fmla="*/ 48 w 249"/>
                <a:gd name="T5" fmla="*/ 145 h 306"/>
                <a:gd name="T6" fmla="*/ 48 w 249"/>
                <a:gd name="T7" fmla="*/ 143 h 306"/>
                <a:gd name="T8" fmla="*/ 52 w 249"/>
                <a:gd name="T9" fmla="*/ 137 h 306"/>
                <a:gd name="T10" fmla="*/ 53 w 249"/>
                <a:gd name="T11" fmla="*/ 133 h 306"/>
                <a:gd name="T12" fmla="*/ 56 w 249"/>
                <a:gd name="T13" fmla="*/ 128 h 306"/>
                <a:gd name="T14" fmla="*/ 59 w 249"/>
                <a:gd name="T15" fmla="*/ 124 h 306"/>
                <a:gd name="T16" fmla="*/ 64 w 249"/>
                <a:gd name="T17" fmla="*/ 119 h 306"/>
                <a:gd name="T18" fmla="*/ 68 w 249"/>
                <a:gd name="T19" fmla="*/ 112 h 306"/>
                <a:gd name="T20" fmla="*/ 73 w 249"/>
                <a:gd name="T21" fmla="*/ 107 h 306"/>
                <a:gd name="T22" fmla="*/ 79 w 249"/>
                <a:gd name="T23" fmla="*/ 100 h 306"/>
                <a:gd name="T24" fmla="*/ 87 w 249"/>
                <a:gd name="T25" fmla="*/ 93 h 306"/>
                <a:gd name="T26" fmla="*/ 94 w 249"/>
                <a:gd name="T27" fmla="*/ 85 h 306"/>
                <a:gd name="T28" fmla="*/ 103 w 249"/>
                <a:gd name="T29" fmla="*/ 78 h 306"/>
                <a:gd name="T30" fmla="*/ 110 w 249"/>
                <a:gd name="T31" fmla="*/ 72 h 306"/>
                <a:gd name="T32" fmla="*/ 120 w 249"/>
                <a:gd name="T33" fmla="*/ 65 h 306"/>
                <a:gd name="T34" fmla="*/ 130 w 249"/>
                <a:gd name="T35" fmla="*/ 58 h 306"/>
                <a:gd name="T36" fmla="*/ 139 w 249"/>
                <a:gd name="T37" fmla="*/ 52 h 306"/>
                <a:gd name="T38" fmla="*/ 150 w 249"/>
                <a:gd name="T39" fmla="*/ 45 h 306"/>
                <a:gd name="T40" fmla="*/ 160 w 249"/>
                <a:gd name="T41" fmla="*/ 40 h 306"/>
                <a:gd name="T42" fmla="*/ 170 w 249"/>
                <a:gd name="T43" fmla="*/ 33 h 306"/>
                <a:gd name="T44" fmla="*/ 182 w 249"/>
                <a:gd name="T45" fmla="*/ 29 h 306"/>
                <a:gd name="T46" fmla="*/ 192 w 249"/>
                <a:gd name="T47" fmla="*/ 24 h 306"/>
                <a:gd name="T48" fmla="*/ 202 w 249"/>
                <a:gd name="T49" fmla="*/ 20 h 306"/>
                <a:gd name="T50" fmla="*/ 211 w 249"/>
                <a:gd name="T51" fmla="*/ 14 h 306"/>
                <a:gd name="T52" fmla="*/ 221 w 249"/>
                <a:gd name="T53" fmla="*/ 10 h 306"/>
                <a:gd name="T54" fmla="*/ 227 w 249"/>
                <a:gd name="T55" fmla="*/ 6 h 306"/>
                <a:gd name="T56" fmla="*/ 235 w 249"/>
                <a:gd name="T57" fmla="*/ 5 h 306"/>
                <a:gd name="T58" fmla="*/ 241 w 249"/>
                <a:gd name="T59" fmla="*/ 2 h 306"/>
                <a:gd name="T60" fmla="*/ 245 w 249"/>
                <a:gd name="T61" fmla="*/ 1 h 306"/>
                <a:gd name="T62" fmla="*/ 247 w 249"/>
                <a:gd name="T63" fmla="*/ 0 h 306"/>
                <a:gd name="T64" fmla="*/ 249 w 249"/>
                <a:gd name="T65" fmla="*/ 0 h 306"/>
                <a:gd name="T66" fmla="*/ 81 w 249"/>
                <a:gd name="T67" fmla="*/ 306 h 306"/>
                <a:gd name="T68" fmla="*/ 0 w 249"/>
                <a:gd name="T69" fmla="*/ 182 h 306"/>
                <a:gd name="T70" fmla="*/ 0 w 249"/>
                <a:gd name="T71" fmla="*/ 182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9" h="306">
                  <a:moveTo>
                    <a:pt x="0" y="182"/>
                  </a:moveTo>
                  <a:lnTo>
                    <a:pt x="49" y="168"/>
                  </a:lnTo>
                  <a:lnTo>
                    <a:pt x="48" y="145"/>
                  </a:lnTo>
                  <a:lnTo>
                    <a:pt x="48" y="143"/>
                  </a:lnTo>
                  <a:lnTo>
                    <a:pt x="52" y="137"/>
                  </a:lnTo>
                  <a:lnTo>
                    <a:pt x="53" y="133"/>
                  </a:lnTo>
                  <a:lnTo>
                    <a:pt x="56" y="128"/>
                  </a:lnTo>
                  <a:lnTo>
                    <a:pt x="59" y="124"/>
                  </a:lnTo>
                  <a:lnTo>
                    <a:pt x="64" y="119"/>
                  </a:lnTo>
                  <a:lnTo>
                    <a:pt x="68" y="112"/>
                  </a:lnTo>
                  <a:lnTo>
                    <a:pt x="73" y="107"/>
                  </a:lnTo>
                  <a:lnTo>
                    <a:pt x="79" y="100"/>
                  </a:lnTo>
                  <a:lnTo>
                    <a:pt x="87" y="93"/>
                  </a:lnTo>
                  <a:lnTo>
                    <a:pt x="94" y="85"/>
                  </a:lnTo>
                  <a:lnTo>
                    <a:pt x="103" y="78"/>
                  </a:lnTo>
                  <a:lnTo>
                    <a:pt x="110" y="72"/>
                  </a:lnTo>
                  <a:lnTo>
                    <a:pt x="120" y="65"/>
                  </a:lnTo>
                  <a:lnTo>
                    <a:pt x="130" y="58"/>
                  </a:lnTo>
                  <a:lnTo>
                    <a:pt x="139" y="52"/>
                  </a:lnTo>
                  <a:lnTo>
                    <a:pt x="150" y="45"/>
                  </a:lnTo>
                  <a:lnTo>
                    <a:pt x="160" y="40"/>
                  </a:lnTo>
                  <a:lnTo>
                    <a:pt x="170" y="33"/>
                  </a:lnTo>
                  <a:lnTo>
                    <a:pt x="182" y="29"/>
                  </a:lnTo>
                  <a:lnTo>
                    <a:pt x="192" y="24"/>
                  </a:lnTo>
                  <a:lnTo>
                    <a:pt x="202" y="20"/>
                  </a:lnTo>
                  <a:lnTo>
                    <a:pt x="211" y="14"/>
                  </a:lnTo>
                  <a:lnTo>
                    <a:pt x="221" y="10"/>
                  </a:lnTo>
                  <a:lnTo>
                    <a:pt x="227" y="6"/>
                  </a:lnTo>
                  <a:lnTo>
                    <a:pt x="235" y="5"/>
                  </a:lnTo>
                  <a:lnTo>
                    <a:pt x="241" y="2"/>
                  </a:lnTo>
                  <a:lnTo>
                    <a:pt x="245" y="1"/>
                  </a:lnTo>
                  <a:lnTo>
                    <a:pt x="247" y="0"/>
                  </a:lnTo>
                  <a:lnTo>
                    <a:pt x="249" y="0"/>
                  </a:lnTo>
                  <a:lnTo>
                    <a:pt x="81" y="306"/>
                  </a:lnTo>
                  <a:lnTo>
                    <a:pt x="0" y="182"/>
                  </a:lnTo>
                  <a:lnTo>
                    <a:pt x="0" y="182"/>
                  </a:lnTo>
                  <a:close/>
                </a:path>
              </a:pathLst>
            </a:custGeom>
            <a:solidFill>
              <a:srgbClr val="C2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49" name="Freeform 41"/>
            <p:cNvSpPr>
              <a:spLocks/>
            </p:cNvSpPr>
            <p:nvPr/>
          </p:nvSpPr>
          <p:spPr bwMode="auto">
            <a:xfrm>
              <a:off x="2571" y="3823"/>
              <a:ext cx="114" cy="143"/>
            </a:xfrm>
            <a:custGeom>
              <a:avLst/>
              <a:gdLst>
                <a:gd name="T0" fmla="*/ 0 w 228"/>
                <a:gd name="T1" fmla="*/ 269 h 286"/>
                <a:gd name="T2" fmla="*/ 77 w 228"/>
                <a:gd name="T3" fmla="*/ 230 h 286"/>
                <a:gd name="T4" fmla="*/ 65 w 228"/>
                <a:gd name="T5" fmla="*/ 214 h 286"/>
                <a:gd name="T6" fmla="*/ 65 w 228"/>
                <a:gd name="T7" fmla="*/ 213 h 286"/>
                <a:gd name="T8" fmla="*/ 67 w 228"/>
                <a:gd name="T9" fmla="*/ 210 h 286"/>
                <a:gd name="T10" fmla="*/ 67 w 228"/>
                <a:gd name="T11" fmla="*/ 206 h 286"/>
                <a:gd name="T12" fmla="*/ 69 w 228"/>
                <a:gd name="T13" fmla="*/ 202 h 286"/>
                <a:gd name="T14" fmla="*/ 72 w 228"/>
                <a:gd name="T15" fmla="*/ 195 h 286"/>
                <a:gd name="T16" fmla="*/ 76 w 228"/>
                <a:gd name="T17" fmla="*/ 189 h 286"/>
                <a:gd name="T18" fmla="*/ 79 w 228"/>
                <a:gd name="T19" fmla="*/ 181 h 286"/>
                <a:gd name="T20" fmla="*/ 84 w 228"/>
                <a:gd name="T21" fmla="*/ 173 h 286"/>
                <a:gd name="T22" fmla="*/ 88 w 228"/>
                <a:gd name="T23" fmla="*/ 162 h 286"/>
                <a:gd name="T24" fmla="*/ 93 w 228"/>
                <a:gd name="T25" fmla="*/ 153 h 286"/>
                <a:gd name="T26" fmla="*/ 100 w 228"/>
                <a:gd name="T27" fmla="*/ 142 h 286"/>
                <a:gd name="T28" fmla="*/ 107 w 228"/>
                <a:gd name="T29" fmla="*/ 133 h 286"/>
                <a:gd name="T30" fmla="*/ 112 w 228"/>
                <a:gd name="T31" fmla="*/ 122 h 286"/>
                <a:gd name="T32" fmla="*/ 120 w 228"/>
                <a:gd name="T33" fmla="*/ 111 h 286"/>
                <a:gd name="T34" fmla="*/ 127 w 228"/>
                <a:gd name="T35" fmla="*/ 100 h 286"/>
                <a:gd name="T36" fmla="*/ 136 w 228"/>
                <a:gd name="T37" fmla="*/ 91 h 286"/>
                <a:gd name="T38" fmla="*/ 143 w 228"/>
                <a:gd name="T39" fmla="*/ 82 h 286"/>
                <a:gd name="T40" fmla="*/ 151 w 228"/>
                <a:gd name="T41" fmla="*/ 71 h 286"/>
                <a:gd name="T42" fmla="*/ 159 w 228"/>
                <a:gd name="T43" fmla="*/ 62 h 286"/>
                <a:gd name="T44" fmla="*/ 167 w 228"/>
                <a:gd name="T45" fmla="*/ 54 h 286"/>
                <a:gd name="T46" fmla="*/ 174 w 228"/>
                <a:gd name="T47" fmla="*/ 46 h 286"/>
                <a:gd name="T48" fmla="*/ 182 w 228"/>
                <a:gd name="T49" fmla="*/ 38 h 286"/>
                <a:gd name="T50" fmla="*/ 190 w 228"/>
                <a:gd name="T51" fmla="*/ 31 h 286"/>
                <a:gd name="T52" fmla="*/ 198 w 228"/>
                <a:gd name="T53" fmla="*/ 26 h 286"/>
                <a:gd name="T54" fmla="*/ 203 w 228"/>
                <a:gd name="T55" fmla="*/ 19 h 286"/>
                <a:gd name="T56" fmla="*/ 210 w 228"/>
                <a:gd name="T57" fmla="*/ 14 h 286"/>
                <a:gd name="T58" fmla="*/ 214 w 228"/>
                <a:gd name="T59" fmla="*/ 8 h 286"/>
                <a:gd name="T60" fmla="*/ 219 w 228"/>
                <a:gd name="T61" fmla="*/ 7 h 286"/>
                <a:gd name="T62" fmla="*/ 226 w 228"/>
                <a:gd name="T63" fmla="*/ 1 h 286"/>
                <a:gd name="T64" fmla="*/ 228 w 228"/>
                <a:gd name="T65" fmla="*/ 0 h 286"/>
                <a:gd name="T66" fmla="*/ 153 w 228"/>
                <a:gd name="T67" fmla="*/ 286 h 286"/>
                <a:gd name="T68" fmla="*/ 0 w 228"/>
                <a:gd name="T69" fmla="*/ 269 h 286"/>
                <a:gd name="T70" fmla="*/ 0 w 228"/>
                <a:gd name="T71" fmla="*/ 269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8" h="286">
                  <a:moveTo>
                    <a:pt x="0" y="269"/>
                  </a:moveTo>
                  <a:lnTo>
                    <a:pt x="77" y="230"/>
                  </a:lnTo>
                  <a:lnTo>
                    <a:pt x="65" y="214"/>
                  </a:lnTo>
                  <a:lnTo>
                    <a:pt x="65" y="213"/>
                  </a:lnTo>
                  <a:lnTo>
                    <a:pt x="67" y="210"/>
                  </a:lnTo>
                  <a:lnTo>
                    <a:pt x="67" y="206"/>
                  </a:lnTo>
                  <a:lnTo>
                    <a:pt x="69" y="202"/>
                  </a:lnTo>
                  <a:lnTo>
                    <a:pt x="72" y="195"/>
                  </a:lnTo>
                  <a:lnTo>
                    <a:pt x="76" y="189"/>
                  </a:lnTo>
                  <a:lnTo>
                    <a:pt x="79" y="181"/>
                  </a:lnTo>
                  <a:lnTo>
                    <a:pt x="84" y="173"/>
                  </a:lnTo>
                  <a:lnTo>
                    <a:pt x="88" y="162"/>
                  </a:lnTo>
                  <a:lnTo>
                    <a:pt x="93" y="153"/>
                  </a:lnTo>
                  <a:lnTo>
                    <a:pt x="100" y="142"/>
                  </a:lnTo>
                  <a:lnTo>
                    <a:pt x="107" y="133"/>
                  </a:lnTo>
                  <a:lnTo>
                    <a:pt x="112" y="122"/>
                  </a:lnTo>
                  <a:lnTo>
                    <a:pt x="120" y="111"/>
                  </a:lnTo>
                  <a:lnTo>
                    <a:pt x="127" y="100"/>
                  </a:lnTo>
                  <a:lnTo>
                    <a:pt x="136" y="91"/>
                  </a:lnTo>
                  <a:lnTo>
                    <a:pt x="143" y="82"/>
                  </a:lnTo>
                  <a:lnTo>
                    <a:pt x="151" y="71"/>
                  </a:lnTo>
                  <a:lnTo>
                    <a:pt x="159" y="62"/>
                  </a:lnTo>
                  <a:lnTo>
                    <a:pt x="167" y="54"/>
                  </a:lnTo>
                  <a:lnTo>
                    <a:pt x="174" y="46"/>
                  </a:lnTo>
                  <a:lnTo>
                    <a:pt x="182" y="38"/>
                  </a:lnTo>
                  <a:lnTo>
                    <a:pt x="190" y="31"/>
                  </a:lnTo>
                  <a:lnTo>
                    <a:pt x="198" y="26"/>
                  </a:lnTo>
                  <a:lnTo>
                    <a:pt x="203" y="19"/>
                  </a:lnTo>
                  <a:lnTo>
                    <a:pt x="210" y="14"/>
                  </a:lnTo>
                  <a:lnTo>
                    <a:pt x="214" y="8"/>
                  </a:lnTo>
                  <a:lnTo>
                    <a:pt x="219" y="7"/>
                  </a:lnTo>
                  <a:lnTo>
                    <a:pt x="226" y="1"/>
                  </a:lnTo>
                  <a:lnTo>
                    <a:pt x="228" y="0"/>
                  </a:lnTo>
                  <a:lnTo>
                    <a:pt x="153" y="286"/>
                  </a:lnTo>
                  <a:lnTo>
                    <a:pt x="0" y="269"/>
                  </a:lnTo>
                  <a:lnTo>
                    <a:pt x="0" y="269"/>
                  </a:lnTo>
                  <a:close/>
                </a:path>
              </a:pathLst>
            </a:custGeom>
            <a:solidFill>
              <a:srgbClr val="C2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50" name="Freeform 42"/>
            <p:cNvSpPr>
              <a:spLocks/>
            </p:cNvSpPr>
            <p:nvPr/>
          </p:nvSpPr>
          <p:spPr bwMode="auto">
            <a:xfrm>
              <a:off x="2404" y="3958"/>
              <a:ext cx="126" cy="114"/>
            </a:xfrm>
            <a:custGeom>
              <a:avLst/>
              <a:gdLst>
                <a:gd name="T0" fmla="*/ 251 w 251"/>
                <a:gd name="T1" fmla="*/ 4 h 229"/>
                <a:gd name="T2" fmla="*/ 247 w 251"/>
                <a:gd name="T3" fmla="*/ 1 h 229"/>
                <a:gd name="T4" fmla="*/ 242 w 251"/>
                <a:gd name="T5" fmla="*/ 0 h 229"/>
                <a:gd name="T6" fmla="*/ 235 w 251"/>
                <a:gd name="T7" fmla="*/ 0 h 229"/>
                <a:gd name="T8" fmla="*/ 228 w 251"/>
                <a:gd name="T9" fmla="*/ 0 h 229"/>
                <a:gd name="T10" fmla="*/ 220 w 251"/>
                <a:gd name="T11" fmla="*/ 0 h 229"/>
                <a:gd name="T12" fmla="*/ 211 w 251"/>
                <a:gd name="T13" fmla="*/ 1 h 229"/>
                <a:gd name="T14" fmla="*/ 203 w 251"/>
                <a:gd name="T15" fmla="*/ 3 h 229"/>
                <a:gd name="T16" fmla="*/ 194 w 251"/>
                <a:gd name="T17" fmla="*/ 3 h 229"/>
                <a:gd name="T18" fmla="*/ 183 w 251"/>
                <a:gd name="T19" fmla="*/ 3 h 229"/>
                <a:gd name="T20" fmla="*/ 175 w 251"/>
                <a:gd name="T21" fmla="*/ 4 h 229"/>
                <a:gd name="T22" fmla="*/ 167 w 251"/>
                <a:gd name="T23" fmla="*/ 4 h 229"/>
                <a:gd name="T24" fmla="*/ 160 w 251"/>
                <a:gd name="T25" fmla="*/ 7 h 229"/>
                <a:gd name="T26" fmla="*/ 155 w 251"/>
                <a:gd name="T27" fmla="*/ 7 h 229"/>
                <a:gd name="T28" fmla="*/ 149 w 251"/>
                <a:gd name="T29" fmla="*/ 8 h 229"/>
                <a:gd name="T30" fmla="*/ 147 w 251"/>
                <a:gd name="T31" fmla="*/ 8 h 229"/>
                <a:gd name="T32" fmla="*/ 147 w 251"/>
                <a:gd name="T33" fmla="*/ 9 h 229"/>
                <a:gd name="T34" fmla="*/ 136 w 251"/>
                <a:gd name="T35" fmla="*/ 75 h 229"/>
                <a:gd name="T36" fmla="*/ 0 w 251"/>
                <a:gd name="T37" fmla="*/ 224 h 229"/>
                <a:gd name="T38" fmla="*/ 167 w 251"/>
                <a:gd name="T39" fmla="*/ 229 h 229"/>
                <a:gd name="T40" fmla="*/ 251 w 251"/>
                <a:gd name="T41" fmla="*/ 4 h 229"/>
                <a:gd name="T42" fmla="*/ 251 w 251"/>
                <a:gd name="T43" fmla="*/ 4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1" h="229">
                  <a:moveTo>
                    <a:pt x="251" y="4"/>
                  </a:moveTo>
                  <a:lnTo>
                    <a:pt x="247" y="1"/>
                  </a:lnTo>
                  <a:lnTo>
                    <a:pt x="242" y="0"/>
                  </a:lnTo>
                  <a:lnTo>
                    <a:pt x="235" y="0"/>
                  </a:lnTo>
                  <a:lnTo>
                    <a:pt x="228" y="0"/>
                  </a:lnTo>
                  <a:lnTo>
                    <a:pt x="220" y="0"/>
                  </a:lnTo>
                  <a:lnTo>
                    <a:pt x="211" y="1"/>
                  </a:lnTo>
                  <a:lnTo>
                    <a:pt x="203" y="3"/>
                  </a:lnTo>
                  <a:lnTo>
                    <a:pt x="194" y="3"/>
                  </a:lnTo>
                  <a:lnTo>
                    <a:pt x="183" y="3"/>
                  </a:lnTo>
                  <a:lnTo>
                    <a:pt x="175" y="4"/>
                  </a:lnTo>
                  <a:lnTo>
                    <a:pt x="167" y="4"/>
                  </a:lnTo>
                  <a:lnTo>
                    <a:pt x="160" y="7"/>
                  </a:lnTo>
                  <a:lnTo>
                    <a:pt x="155" y="7"/>
                  </a:lnTo>
                  <a:lnTo>
                    <a:pt x="149" y="8"/>
                  </a:lnTo>
                  <a:lnTo>
                    <a:pt x="147" y="8"/>
                  </a:lnTo>
                  <a:lnTo>
                    <a:pt x="147" y="9"/>
                  </a:lnTo>
                  <a:lnTo>
                    <a:pt x="136" y="75"/>
                  </a:lnTo>
                  <a:lnTo>
                    <a:pt x="0" y="224"/>
                  </a:lnTo>
                  <a:lnTo>
                    <a:pt x="167" y="229"/>
                  </a:lnTo>
                  <a:lnTo>
                    <a:pt x="251" y="4"/>
                  </a:lnTo>
                  <a:lnTo>
                    <a:pt x="251" y="4"/>
                  </a:lnTo>
                  <a:close/>
                </a:path>
              </a:pathLst>
            </a:custGeom>
            <a:solidFill>
              <a:srgbClr val="C2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51" name="Freeform 43"/>
            <p:cNvSpPr>
              <a:spLocks/>
            </p:cNvSpPr>
            <p:nvPr/>
          </p:nvSpPr>
          <p:spPr bwMode="auto">
            <a:xfrm>
              <a:off x="2981" y="3499"/>
              <a:ext cx="136" cy="199"/>
            </a:xfrm>
            <a:custGeom>
              <a:avLst/>
              <a:gdLst>
                <a:gd name="T0" fmla="*/ 0 w 270"/>
                <a:gd name="T1" fmla="*/ 283 h 399"/>
                <a:gd name="T2" fmla="*/ 69 w 270"/>
                <a:gd name="T3" fmla="*/ 241 h 399"/>
                <a:gd name="T4" fmla="*/ 55 w 270"/>
                <a:gd name="T5" fmla="*/ 214 h 399"/>
                <a:gd name="T6" fmla="*/ 55 w 270"/>
                <a:gd name="T7" fmla="*/ 213 h 399"/>
                <a:gd name="T8" fmla="*/ 55 w 270"/>
                <a:gd name="T9" fmla="*/ 210 h 399"/>
                <a:gd name="T10" fmla="*/ 56 w 270"/>
                <a:gd name="T11" fmla="*/ 205 h 399"/>
                <a:gd name="T12" fmla="*/ 60 w 270"/>
                <a:gd name="T13" fmla="*/ 198 h 399"/>
                <a:gd name="T14" fmla="*/ 61 w 270"/>
                <a:gd name="T15" fmla="*/ 193 h 399"/>
                <a:gd name="T16" fmla="*/ 64 w 270"/>
                <a:gd name="T17" fmla="*/ 188 h 399"/>
                <a:gd name="T18" fmla="*/ 69 w 270"/>
                <a:gd name="T19" fmla="*/ 182 h 399"/>
                <a:gd name="T20" fmla="*/ 73 w 270"/>
                <a:gd name="T21" fmla="*/ 176 h 399"/>
                <a:gd name="T22" fmla="*/ 79 w 270"/>
                <a:gd name="T23" fmla="*/ 169 h 399"/>
                <a:gd name="T24" fmla="*/ 87 w 270"/>
                <a:gd name="T25" fmla="*/ 161 h 399"/>
                <a:gd name="T26" fmla="*/ 96 w 270"/>
                <a:gd name="T27" fmla="*/ 151 h 399"/>
                <a:gd name="T28" fmla="*/ 106 w 270"/>
                <a:gd name="T29" fmla="*/ 142 h 399"/>
                <a:gd name="T30" fmla="*/ 115 w 270"/>
                <a:gd name="T31" fmla="*/ 131 h 399"/>
                <a:gd name="T32" fmla="*/ 127 w 270"/>
                <a:gd name="T33" fmla="*/ 119 h 399"/>
                <a:gd name="T34" fmla="*/ 140 w 270"/>
                <a:gd name="T35" fmla="*/ 109 h 399"/>
                <a:gd name="T36" fmla="*/ 154 w 270"/>
                <a:gd name="T37" fmla="*/ 98 h 399"/>
                <a:gd name="T38" fmla="*/ 166 w 270"/>
                <a:gd name="T39" fmla="*/ 86 h 399"/>
                <a:gd name="T40" fmla="*/ 180 w 270"/>
                <a:gd name="T41" fmla="*/ 74 h 399"/>
                <a:gd name="T42" fmla="*/ 194 w 270"/>
                <a:gd name="T43" fmla="*/ 62 h 399"/>
                <a:gd name="T44" fmla="*/ 207 w 270"/>
                <a:gd name="T45" fmla="*/ 52 h 399"/>
                <a:gd name="T46" fmla="*/ 219 w 270"/>
                <a:gd name="T47" fmla="*/ 40 h 399"/>
                <a:gd name="T48" fmla="*/ 231 w 270"/>
                <a:gd name="T49" fmla="*/ 31 h 399"/>
                <a:gd name="T50" fmla="*/ 242 w 270"/>
                <a:gd name="T51" fmla="*/ 22 h 399"/>
                <a:gd name="T52" fmla="*/ 251 w 270"/>
                <a:gd name="T53" fmla="*/ 15 h 399"/>
                <a:gd name="T54" fmla="*/ 258 w 270"/>
                <a:gd name="T55" fmla="*/ 8 h 399"/>
                <a:gd name="T56" fmla="*/ 265 w 270"/>
                <a:gd name="T57" fmla="*/ 4 h 399"/>
                <a:gd name="T58" fmla="*/ 269 w 270"/>
                <a:gd name="T59" fmla="*/ 0 h 399"/>
                <a:gd name="T60" fmla="*/ 270 w 270"/>
                <a:gd name="T61" fmla="*/ 0 h 399"/>
                <a:gd name="T62" fmla="*/ 168 w 270"/>
                <a:gd name="T63" fmla="*/ 399 h 399"/>
                <a:gd name="T64" fmla="*/ 0 w 270"/>
                <a:gd name="T65" fmla="*/ 283 h 399"/>
                <a:gd name="T66" fmla="*/ 0 w 270"/>
                <a:gd name="T67" fmla="*/ 283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0" h="399">
                  <a:moveTo>
                    <a:pt x="0" y="283"/>
                  </a:moveTo>
                  <a:lnTo>
                    <a:pt x="69" y="241"/>
                  </a:lnTo>
                  <a:lnTo>
                    <a:pt x="55" y="214"/>
                  </a:lnTo>
                  <a:lnTo>
                    <a:pt x="55" y="213"/>
                  </a:lnTo>
                  <a:lnTo>
                    <a:pt x="55" y="210"/>
                  </a:lnTo>
                  <a:lnTo>
                    <a:pt x="56" y="205"/>
                  </a:lnTo>
                  <a:lnTo>
                    <a:pt x="60" y="198"/>
                  </a:lnTo>
                  <a:lnTo>
                    <a:pt x="61" y="193"/>
                  </a:lnTo>
                  <a:lnTo>
                    <a:pt x="64" y="188"/>
                  </a:lnTo>
                  <a:lnTo>
                    <a:pt x="69" y="182"/>
                  </a:lnTo>
                  <a:lnTo>
                    <a:pt x="73" y="176"/>
                  </a:lnTo>
                  <a:lnTo>
                    <a:pt x="79" y="169"/>
                  </a:lnTo>
                  <a:lnTo>
                    <a:pt x="87" y="161"/>
                  </a:lnTo>
                  <a:lnTo>
                    <a:pt x="96" y="151"/>
                  </a:lnTo>
                  <a:lnTo>
                    <a:pt x="106" y="142"/>
                  </a:lnTo>
                  <a:lnTo>
                    <a:pt x="115" y="131"/>
                  </a:lnTo>
                  <a:lnTo>
                    <a:pt x="127" y="119"/>
                  </a:lnTo>
                  <a:lnTo>
                    <a:pt x="140" y="109"/>
                  </a:lnTo>
                  <a:lnTo>
                    <a:pt x="154" y="98"/>
                  </a:lnTo>
                  <a:lnTo>
                    <a:pt x="166" y="86"/>
                  </a:lnTo>
                  <a:lnTo>
                    <a:pt x="180" y="74"/>
                  </a:lnTo>
                  <a:lnTo>
                    <a:pt x="194" y="62"/>
                  </a:lnTo>
                  <a:lnTo>
                    <a:pt x="207" y="52"/>
                  </a:lnTo>
                  <a:lnTo>
                    <a:pt x="219" y="40"/>
                  </a:lnTo>
                  <a:lnTo>
                    <a:pt x="231" y="31"/>
                  </a:lnTo>
                  <a:lnTo>
                    <a:pt x="242" y="22"/>
                  </a:lnTo>
                  <a:lnTo>
                    <a:pt x="251" y="15"/>
                  </a:lnTo>
                  <a:lnTo>
                    <a:pt x="258" y="8"/>
                  </a:lnTo>
                  <a:lnTo>
                    <a:pt x="265" y="4"/>
                  </a:lnTo>
                  <a:lnTo>
                    <a:pt x="269" y="0"/>
                  </a:lnTo>
                  <a:lnTo>
                    <a:pt x="270" y="0"/>
                  </a:lnTo>
                  <a:lnTo>
                    <a:pt x="168" y="399"/>
                  </a:lnTo>
                  <a:lnTo>
                    <a:pt x="0" y="283"/>
                  </a:lnTo>
                  <a:lnTo>
                    <a:pt x="0" y="283"/>
                  </a:lnTo>
                  <a:close/>
                </a:path>
              </a:pathLst>
            </a:custGeom>
            <a:solidFill>
              <a:srgbClr val="C2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52" name="Freeform 44"/>
            <p:cNvSpPr>
              <a:spLocks/>
            </p:cNvSpPr>
            <p:nvPr/>
          </p:nvSpPr>
          <p:spPr bwMode="auto">
            <a:xfrm>
              <a:off x="2319" y="4027"/>
              <a:ext cx="85" cy="52"/>
            </a:xfrm>
            <a:custGeom>
              <a:avLst/>
              <a:gdLst>
                <a:gd name="T0" fmla="*/ 58 w 170"/>
                <a:gd name="T1" fmla="*/ 0 h 103"/>
                <a:gd name="T2" fmla="*/ 55 w 170"/>
                <a:gd name="T3" fmla="*/ 0 h 103"/>
                <a:gd name="T4" fmla="*/ 53 w 170"/>
                <a:gd name="T5" fmla="*/ 2 h 103"/>
                <a:gd name="T6" fmla="*/ 46 w 170"/>
                <a:gd name="T7" fmla="*/ 4 h 103"/>
                <a:gd name="T8" fmla="*/ 39 w 170"/>
                <a:gd name="T9" fmla="*/ 8 h 103"/>
                <a:gd name="T10" fmla="*/ 33 w 170"/>
                <a:gd name="T11" fmla="*/ 14 h 103"/>
                <a:gd name="T12" fmla="*/ 26 w 170"/>
                <a:gd name="T13" fmla="*/ 19 h 103"/>
                <a:gd name="T14" fmla="*/ 20 w 170"/>
                <a:gd name="T15" fmla="*/ 24 h 103"/>
                <a:gd name="T16" fmla="*/ 19 w 170"/>
                <a:gd name="T17" fmla="*/ 26 h 103"/>
                <a:gd name="T18" fmla="*/ 42 w 170"/>
                <a:gd name="T19" fmla="*/ 43 h 103"/>
                <a:gd name="T20" fmla="*/ 11 w 170"/>
                <a:gd name="T21" fmla="*/ 32 h 103"/>
                <a:gd name="T22" fmla="*/ 0 w 170"/>
                <a:gd name="T23" fmla="*/ 43 h 103"/>
                <a:gd name="T24" fmla="*/ 39 w 170"/>
                <a:gd name="T25" fmla="*/ 66 h 103"/>
                <a:gd name="T26" fmla="*/ 54 w 170"/>
                <a:gd name="T27" fmla="*/ 63 h 103"/>
                <a:gd name="T28" fmla="*/ 55 w 170"/>
                <a:gd name="T29" fmla="*/ 63 h 103"/>
                <a:gd name="T30" fmla="*/ 59 w 170"/>
                <a:gd name="T31" fmla="*/ 67 h 103"/>
                <a:gd name="T32" fmla="*/ 63 w 170"/>
                <a:gd name="T33" fmla="*/ 74 h 103"/>
                <a:gd name="T34" fmla="*/ 70 w 170"/>
                <a:gd name="T35" fmla="*/ 82 h 103"/>
                <a:gd name="T36" fmla="*/ 75 w 170"/>
                <a:gd name="T37" fmla="*/ 89 h 103"/>
                <a:gd name="T38" fmla="*/ 82 w 170"/>
                <a:gd name="T39" fmla="*/ 94 h 103"/>
                <a:gd name="T40" fmla="*/ 86 w 170"/>
                <a:gd name="T41" fmla="*/ 98 h 103"/>
                <a:gd name="T42" fmla="*/ 87 w 170"/>
                <a:gd name="T43" fmla="*/ 99 h 103"/>
                <a:gd name="T44" fmla="*/ 123 w 170"/>
                <a:gd name="T45" fmla="*/ 103 h 103"/>
                <a:gd name="T46" fmla="*/ 170 w 170"/>
                <a:gd name="T47" fmla="*/ 103 h 103"/>
                <a:gd name="T48" fmla="*/ 170 w 170"/>
                <a:gd name="T49" fmla="*/ 102 h 103"/>
                <a:gd name="T50" fmla="*/ 170 w 170"/>
                <a:gd name="T51" fmla="*/ 97 h 103"/>
                <a:gd name="T52" fmla="*/ 169 w 170"/>
                <a:gd name="T53" fmla="*/ 91 h 103"/>
                <a:gd name="T54" fmla="*/ 165 w 170"/>
                <a:gd name="T55" fmla="*/ 86 h 103"/>
                <a:gd name="T56" fmla="*/ 160 w 170"/>
                <a:gd name="T57" fmla="*/ 83 h 103"/>
                <a:gd name="T58" fmla="*/ 154 w 170"/>
                <a:gd name="T59" fmla="*/ 80 h 103"/>
                <a:gd name="T60" fmla="*/ 149 w 170"/>
                <a:gd name="T61" fmla="*/ 78 h 103"/>
                <a:gd name="T62" fmla="*/ 142 w 170"/>
                <a:gd name="T63" fmla="*/ 75 h 103"/>
                <a:gd name="T64" fmla="*/ 136 w 170"/>
                <a:gd name="T65" fmla="*/ 72 h 103"/>
                <a:gd name="T66" fmla="*/ 129 w 170"/>
                <a:gd name="T67" fmla="*/ 68 h 103"/>
                <a:gd name="T68" fmla="*/ 123 w 170"/>
                <a:gd name="T69" fmla="*/ 63 h 103"/>
                <a:gd name="T70" fmla="*/ 118 w 170"/>
                <a:gd name="T71" fmla="*/ 59 h 103"/>
                <a:gd name="T72" fmla="*/ 113 w 170"/>
                <a:gd name="T73" fmla="*/ 52 h 103"/>
                <a:gd name="T74" fmla="*/ 109 w 170"/>
                <a:gd name="T75" fmla="*/ 46 h 103"/>
                <a:gd name="T76" fmla="*/ 106 w 170"/>
                <a:gd name="T77" fmla="*/ 39 h 103"/>
                <a:gd name="T78" fmla="*/ 105 w 170"/>
                <a:gd name="T79" fmla="*/ 34 h 103"/>
                <a:gd name="T80" fmla="*/ 103 w 170"/>
                <a:gd name="T81" fmla="*/ 28 h 103"/>
                <a:gd name="T82" fmla="*/ 103 w 170"/>
                <a:gd name="T83" fmla="*/ 24 h 103"/>
                <a:gd name="T84" fmla="*/ 103 w 170"/>
                <a:gd name="T85" fmla="*/ 20 h 103"/>
                <a:gd name="T86" fmla="*/ 58 w 170"/>
                <a:gd name="T87" fmla="*/ 0 h 103"/>
                <a:gd name="T88" fmla="*/ 58 w 170"/>
                <a:gd name="T89"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0" h="103">
                  <a:moveTo>
                    <a:pt x="58" y="0"/>
                  </a:moveTo>
                  <a:lnTo>
                    <a:pt x="55" y="0"/>
                  </a:lnTo>
                  <a:lnTo>
                    <a:pt x="53" y="2"/>
                  </a:lnTo>
                  <a:lnTo>
                    <a:pt x="46" y="4"/>
                  </a:lnTo>
                  <a:lnTo>
                    <a:pt x="39" y="8"/>
                  </a:lnTo>
                  <a:lnTo>
                    <a:pt x="33" y="14"/>
                  </a:lnTo>
                  <a:lnTo>
                    <a:pt x="26" y="19"/>
                  </a:lnTo>
                  <a:lnTo>
                    <a:pt x="20" y="24"/>
                  </a:lnTo>
                  <a:lnTo>
                    <a:pt x="19" y="26"/>
                  </a:lnTo>
                  <a:lnTo>
                    <a:pt x="42" y="43"/>
                  </a:lnTo>
                  <a:lnTo>
                    <a:pt x="11" y="32"/>
                  </a:lnTo>
                  <a:lnTo>
                    <a:pt x="0" y="43"/>
                  </a:lnTo>
                  <a:lnTo>
                    <a:pt x="39" y="66"/>
                  </a:lnTo>
                  <a:lnTo>
                    <a:pt x="54" y="63"/>
                  </a:lnTo>
                  <a:lnTo>
                    <a:pt x="55" y="63"/>
                  </a:lnTo>
                  <a:lnTo>
                    <a:pt x="59" y="67"/>
                  </a:lnTo>
                  <a:lnTo>
                    <a:pt x="63" y="74"/>
                  </a:lnTo>
                  <a:lnTo>
                    <a:pt x="70" y="82"/>
                  </a:lnTo>
                  <a:lnTo>
                    <a:pt x="75" y="89"/>
                  </a:lnTo>
                  <a:lnTo>
                    <a:pt x="82" y="94"/>
                  </a:lnTo>
                  <a:lnTo>
                    <a:pt x="86" y="98"/>
                  </a:lnTo>
                  <a:lnTo>
                    <a:pt x="87" y="99"/>
                  </a:lnTo>
                  <a:lnTo>
                    <a:pt x="123" y="103"/>
                  </a:lnTo>
                  <a:lnTo>
                    <a:pt x="170" y="103"/>
                  </a:lnTo>
                  <a:lnTo>
                    <a:pt x="170" y="102"/>
                  </a:lnTo>
                  <a:lnTo>
                    <a:pt x="170" y="97"/>
                  </a:lnTo>
                  <a:lnTo>
                    <a:pt x="169" y="91"/>
                  </a:lnTo>
                  <a:lnTo>
                    <a:pt x="165" y="86"/>
                  </a:lnTo>
                  <a:lnTo>
                    <a:pt x="160" y="83"/>
                  </a:lnTo>
                  <a:lnTo>
                    <a:pt x="154" y="80"/>
                  </a:lnTo>
                  <a:lnTo>
                    <a:pt x="149" y="78"/>
                  </a:lnTo>
                  <a:lnTo>
                    <a:pt x="142" y="75"/>
                  </a:lnTo>
                  <a:lnTo>
                    <a:pt x="136" y="72"/>
                  </a:lnTo>
                  <a:lnTo>
                    <a:pt x="129" y="68"/>
                  </a:lnTo>
                  <a:lnTo>
                    <a:pt x="123" y="63"/>
                  </a:lnTo>
                  <a:lnTo>
                    <a:pt x="118" y="59"/>
                  </a:lnTo>
                  <a:lnTo>
                    <a:pt x="113" y="52"/>
                  </a:lnTo>
                  <a:lnTo>
                    <a:pt x="109" y="46"/>
                  </a:lnTo>
                  <a:lnTo>
                    <a:pt x="106" y="39"/>
                  </a:lnTo>
                  <a:lnTo>
                    <a:pt x="105" y="34"/>
                  </a:lnTo>
                  <a:lnTo>
                    <a:pt x="103" y="28"/>
                  </a:lnTo>
                  <a:lnTo>
                    <a:pt x="103" y="24"/>
                  </a:lnTo>
                  <a:lnTo>
                    <a:pt x="103" y="20"/>
                  </a:lnTo>
                  <a:lnTo>
                    <a:pt x="58" y="0"/>
                  </a:lnTo>
                  <a:lnTo>
                    <a:pt x="58" y="0"/>
                  </a:lnTo>
                  <a:close/>
                </a:path>
              </a:pathLst>
            </a:custGeom>
            <a:solidFill>
              <a:srgbClr val="913E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53" name="Freeform 45"/>
            <p:cNvSpPr>
              <a:spLocks/>
            </p:cNvSpPr>
            <p:nvPr/>
          </p:nvSpPr>
          <p:spPr bwMode="auto">
            <a:xfrm>
              <a:off x="2327" y="3761"/>
              <a:ext cx="299" cy="288"/>
            </a:xfrm>
            <a:custGeom>
              <a:avLst/>
              <a:gdLst>
                <a:gd name="T0" fmla="*/ 268 w 598"/>
                <a:gd name="T1" fmla="*/ 35 h 576"/>
                <a:gd name="T2" fmla="*/ 301 w 598"/>
                <a:gd name="T3" fmla="*/ 41 h 576"/>
                <a:gd name="T4" fmla="*/ 346 w 598"/>
                <a:gd name="T5" fmla="*/ 44 h 576"/>
                <a:gd name="T6" fmla="*/ 386 w 598"/>
                <a:gd name="T7" fmla="*/ 35 h 576"/>
                <a:gd name="T8" fmla="*/ 420 w 598"/>
                <a:gd name="T9" fmla="*/ 22 h 576"/>
                <a:gd name="T10" fmla="*/ 440 w 598"/>
                <a:gd name="T11" fmla="*/ 17 h 576"/>
                <a:gd name="T12" fmla="*/ 473 w 598"/>
                <a:gd name="T13" fmla="*/ 40 h 576"/>
                <a:gd name="T14" fmla="*/ 511 w 598"/>
                <a:gd name="T15" fmla="*/ 73 h 576"/>
                <a:gd name="T16" fmla="*/ 550 w 598"/>
                <a:gd name="T17" fmla="*/ 112 h 576"/>
                <a:gd name="T18" fmla="*/ 577 w 598"/>
                <a:gd name="T19" fmla="*/ 150 h 576"/>
                <a:gd name="T20" fmla="*/ 594 w 598"/>
                <a:gd name="T21" fmla="*/ 176 h 576"/>
                <a:gd name="T22" fmla="*/ 594 w 598"/>
                <a:gd name="T23" fmla="*/ 188 h 576"/>
                <a:gd name="T24" fmla="*/ 582 w 598"/>
                <a:gd name="T25" fmla="*/ 220 h 576"/>
                <a:gd name="T26" fmla="*/ 565 w 598"/>
                <a:gd name="T27" fmla="*/ 263 h 576"/>
                <a:gd name="T28" fmla="*/ 550 w 598"/>
                <a:gd name="T29" fmla="*/ 305 h 576"/>
                <a:gd name="T30" fmla="*/ 541 w 598"/>
                <a:gd name="T31" fmla="*/ 332 h 576"/>
                <a:gd name="T32" fmla="*/ 538 w 598"/>
                <a:gd name="T33" fmla="*/ 352 h 576"/>
                <a:gd name="T34" fmla="*/ 517 w 598"/>
                <a:gd name="T35" fmla="*/ 354 h 576"/>
                <a:gd name="T36" fmla="*/ 487 w 598"/>
                <a:gd name="T37" fmla="*/ 360 h 576"/>
                <a:gd name="T38" fmla="*/ 457 w 598"/>
                <a:gd name="T39" fmla="*/ 362 h 576"/>
                <a:gd name="T40" fmla="*/ 427 w 598"/>
                <a:gd name="T41" fmla="*/ 360 h 576"/>
                <a:gd name="T42" fmla="*/ 418 w 598"/>
                <a:gd name="T43" fmla="*/ 353 h 576"/>
                <a:gd name="T44" fmla="*/ 427 w 598"/>
                <a:gd name="T45" fmla="*/ 330 h 576"/>
                <a:gd name="T46" fmla="*/ 439 w 598"/>
                <a:gd name="T47" fmla="*/ 305 h 576"/>
                <a:gd name="T48" fmla="*/ 449 w 598"/>
                <a:gd name="T49" fmla="*/ 271 h 576"/>
                <a:gd name="T50" fmla="*/ 459 w 598"/>
                <a:gd name="T51" fmla="*/ 243 h 576"/>
                <a:gd name="T52" fmla="*/ 351 w 598"/>
                <a:gd name="T53" fmla="*/ 202 h 576"/>
                <a:gd name="T54" fmla="*/ 339 w 598"/>
                <a:gd name="T55" fmla="*/ 219 h 576"/>
                <a:gd name="T56" fmla="*/ 319 w 598"/>
                <a:gd name="T57" fmla="*/ 253 h 576"/>
                <a:gd name="T58" fmla="*/ 293 w 598"/>
                <a:gd name="T59" fmla="*/ 298 h 576"/>
                <a:gd name="T60" fmla="*/ 261 w 598"/>
                <a:gd name="T61" fmla="*/ 350 h 576"/>
                <a:gd name="T62" fmla="*/ 228 w 598"/>
                <a:gd name="T63" fmla="*/ 405 h 576"/>
                <a:gd name="T64" fmla="*/ 194 w 598"/>
                <a:gd name="T65" fmla="*/ 464 h 576"/>
                <a:gd name="T66" fmla="*/ 160 w 598"/>
                <a:gd name="T67" fmla="*/ 515 h 576"/>
                <a:gd name="T68" fmla="*/ 134 w 598"/>
                <a:gd name="T69" fmla="*/ 554 h 576"/>
                <a:gd name="T70" fmla="*/ 120 w 598"/>
                <a:gd name="T71" fmla="*/ 574 h 576"/>
                <a:gd name="T72" fmla="*/ 93 w 598"/>
                <a:gd name="T73" fmla="*/ 576 h 576"/>
                <a:gd name="T74" fmla="*/ 66 w 598"/>
                <a:gd name="T75" fmla="*/ 572 h 576"/>
                <a:gd name="T76" fmla="*/ 37 w 598"/>
                <a:gd name="T77" fmla="*/ 563 h 576"/>
                <a:gd name="T78" fmla="*/ 10 w 598"/>
                <a:gd name="T79" fmla="*/ 555 h 576"/>
                <a:gd name="T80" fmla="*/ 29 w 598"/>
                <a:gd name="T81" fmla="*/ 500 h 576"/>
                <a:gd name="T82" fmla="*/ 49 w 598"/>
                <a:gd name="T83" fmla="*/ 468 h 576"/>
                <a:gd name="T84" fmla="*/ 74 w 598"/>
                <a:gd name="T85" fmla="*/ 420 h 576"/>
                <a:gd name="T86" fmla="*/ 103 w 598"/>
                <a:gd name="T87" fmla="*/ 364 h 576"/>
                <a:gd name="T88" fmla="*/ 132 w 598"/>
                <a:gd name="T89" fmla="*/ 303 h 576"/>
                <a:gd name="T90" fmla="*/ 156 w 598"/>
                <a:gd name="T91" fmla="*/ 245 h 576"/>
                <a:gd name="T92" fmla="*/ 172 w 598"/>
                <a:gd name="T93" fmla="*/ 191 h 576"/>
                <a:gd name="T94" fmla="*/ 178 w 598"/>
                <a:gd name="T95" fmla="*/ 144 h 576"/>
                <a:gd name="T96" fmla="*/ 182 w 598"/>
                <a:gd name="T97" fmla="*/ 107 h 576"/>
                <a:gd name="T98" fmla="*/ 189 w 598"/>
                <a:gd name="T99" fmla="*/ 76 h 576"/>
                <a:gd name="T100" fmla="*/ 204 w 598"/>
                <a:gd name="T101" fmla="*/ 44 h 576"/>
                <a:gd name="T102" fmla="*/ 222 w 598"/>
                <a:gd name="T103" fmla="*/ 14 h 576"/>
                <a:gd name="T104" fmla="*/ 252 w 598"/>
                <a:gd name="T105" fmla="*/ 31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98" h="576">
                  <a:moveTo>
                    <a:pt x="252" y="31"/>
                  </a:moveTo>
                  <a:lnTo>
                    <a:pt x="253" y="31"/>
                  </a:lnTo>
                  <a:lnTo>
                    <a:pt x="260" y="33"/>
                  </a:lnTo>
                  <a:lnTo>
                    <a:pt x="263" y="33"/>
                  </a:lnTo>
                  <a:lnTo>
                    <a:pt x="268" y="35"/>
                  </a:lnTo>
                  <a:lnTo>
                    <a:pt x="273" y="36"/>
                  </a:lnTo>
                  <a:lnTo>
                    <a:pt x="280" y="37"/>
                  </a:lnTo>
                  <a:lnTo>
                    <a:pt x="287" y="39"/>
                  </a:lnTo>
                  <a:lnTo>
                    <a:pt x="293" y="40"/>
                  </a:lnTo>
                  <a:lnTo>
                    <a:pt x="301" y="41"/>
                  </a:lnTo>
                  <a:lnTo>
                    <a:pt x="311" y="43"/>
                  </a:lnTo>
                  <a:lnTo>
                    <a:pt x="317" y="43"/>
                  </a:lnTo>
                  <a:lnTo>
                    <a:pt x="327" y="44"/>
                  </a:lnTo>
                  <a:lnTo>
                    <a:pt x="336" y="44"/>
                  </a:lnTo>
                  <a:lnTo>
                    <a:pt x="346" y="44"/>
                  </a:lnTo>
                  <a:lnTo>
                    <a:pt x="354" y="43"/>
                  </a:lnTo>
                  <a:lnTo>
                    <a:pt x="362" y="41"/>
                  </a:lnTo>
                  <a:lnTo>
                    <a:pt x="370" y="40"/>
                  </a:lnTo>
                  <a:lnTo>
                    <a:pt x="378" y="37"/>
                  </a:lnTo>
                  <a:lnTo>
                    <a:pt x="386" y="35"/>
                  </a:lnTo>
                  <a:lnTo>
                    <a:pt x="394" y="33"/>
                  </a:lnTo>
                  <a:lnTo>
                    <a:pt x="400" y="31"/>
                  </a:lnTo>
                  <a:lnTo>
                    <a:pt x="408" y="28"/>
                  </a:lnTo>
                  <a:lnTo>
                    <a:pt x="415" y="25"/>
                  </a:lnTo>
                  <a:lnTo>
                    <a:pt x="420" y="22"/>
                  </a:lnTo>
                  <a:lnTo>
                    <a:pt x="424" y="21"/>
                  </a:lnTo>
                  <a:lnTo>
                    <a:pt x="430" y="20"/>
                  </a:lnTo>
                  <a:lnTo>
                    <a:pt x="436" y="16"/>
                  </a:lnTo>
                  <a:lnTo>
                    <a:pt x="439" y="16"/>
                  </a:lnTo>
                  <a:lnTo>
                    <a:pt x="440" y="17"/>
                  </a:lnTo>
                  <a:lnTo>
                    <a:pt x="449" y="22"/>
                  </a:lnTo>
                  <a:lnTo>
                    <a:pt x="453" y="25"/>
                  </a:lnTo>
                  <a:lnTo>
                    <a:pt x="458" y="31"/>
                  </a:lnTo>
                  <a:lnTo>
                    <a:pt x="465" y="35"/>
                  </a:lnTo>
                  <a:lnTo>
                    <a:pt x="473" y="40"/>
                  </a:lnTo>
                  <a:lnTo>
                    <a:pt x="479" y="45"/>
                  </a:lnTo>
                  <a:lnTo>
                    <a:pt x="487" y="52"/>
                  </a:lnTo>
                  <a:lnTo>
                    <a:pt x="495" y="59"/>
                  </a:lnTo>
                  <a:lnTo>
                    <a:pt x="505" y="67"/>
                  </a:lnTo>
                  <a:lnTo>
                    <a:pt x="511" y="73"/>
                  </a:lnTo>
                  <a:lnTo>
                    <a:pt x="521" y="81"/>
                  </a:lnTo>
                  <a:lnTo>
                    <a:pt x="529" y="89"/>
                  </a:lnTo>
                  <a:lnTo>
                    <a:pt x="538" y="97"/>
                  </a:lnTo>
                  <a:lnTo>
                    <a:pt x="543" y="104"/>
                  </a:lnTo>
                  <a:lnTo>
                    <a:pt x="550" y="112"/>
                  </a:lnTo>
                  <a:lnTo>
                    <a:pt x="557" y="120"/>
                  </a:lnTo>
                  <a:lnTo>
                    <a:pt x="562" y="128"/>
                  </a:lnTo>
                  <a:lnTo>
                    <a:pt x="568" y="135"/>
                  </a:lnTo>
                  <a:lnTo>
                    <a:pt x="573" y="143"/>
                  </a:lnTo>
                  <a:lnTo>
                    <a:pt x="577" y="150"/>
                  </a:lnTo>
                  <a:lnTo>
                    <a:pt x="582" y="156"/>
                  </a:lnTo>
                  <a:lnTo>
                    <a:pt x="584" y="162"/>
                  </a:lnTo>
                  <a:lnTo>
                    <a:pt x="588" y="167"/>
                  </a:lnTo>
                  <a:lnTo>
                    <a:pt x="590" y="171"/>
                  </a:lnTo>
                  <a:lnTo>
                    <a:pt x="594" y="176"/>
                  </a:lnTo>
                  <a:lnTo>
                    <a:pt x="596" y="182"/>
                  </a:lnTo>
                  <a:lnTo>
                    <a:pt x="598" y="183"/>
                  </a:lnTo>
                  <a:lnTo>
                    <a:pt x="597" y="183"/>
                  </a:lnTo>
                  <a:lnTo>
                    <a:pt x="596" y="186"/>
                  </a:lnTo>
                  <a:lnTo>
                    <a:pt x="594" y="188"/>
                  </a:lnTo>
                  <a:lnTo>
                    <a:pt x="593" y="194"/>
                  </a:lnTo>
                  <a:lnTo>
                    <a:pt x="589" y="198"/>
                  </a:lnTo>
                  <a:lnTo>
                    <a:pt x="586" y="206"/>
                  </a:lnTo>
                  <a:lnTo>
                    <a:pt x="584" y="212"/>
                  </a:lnTo>
                  <a:lnTo>
                    <a:pt x="582" y="220"/>
                  </a:lnTo>
                  <a:lnTo>
                    <a:pt x="577" y="229"/>
                  </a:lnTo>
                  <a:lnTo>
                    <a:pt x="574" y="237"/>
                  </a:lnTo>
                  <a:lnTo>
                    <a:pt x="570" y="246"/>
                  </a:lnTo>
                  <a:lnTo>
                    <a:pt x="568" y="255"/>
                  </a:lnTo>
                  <a:lnTo>
                    <a:pt x="565" y="263"/>
                  </a:lnTo>
                  <a:lnTo>
                    <a:pt x="561" y="273"/>
                  </a:lnTo>
                  <a:lnTo>
                    <a:pt x="558" y="281"/>
                  </a:lnTo>
                  <a:lnTo>
                    <a:pt x="556" y="291"/>
                  </a:lnTo>
                  <a:lnTo>
                    <a:pt x="553" y="298"/>
                  </a:lnTo>
                  <a:lnTo>
                    <a:pt x="550" y="305"/>
                  </a:lnTo>
                  <a:lnTo>
                    <a:pt x="547" y="310"/>
                  </a:lnTo>
                  <a:lnTo>
                    <a:pt x="546" y="317"/>
                  </a:lnTo>
                  <a:lnTo>
                    <a:pt x="543" y="322"/>
                  </a:lnTo>
                  <a:lnTo>
                    <a:pt x="542" y="328"/>
                  </a:lnTo>
                  <a:lnTo>
                    <a:pt x="541" y="332"/>
                  </a:lnTo>
                  <a:lnTo>
                    <a:pt x="541" y="337"/>
                  </a:lnTo>
                  <a:lnTo>
                    <a:pt x="538" y="342"/>
                  </a:lnTo>
                  <a:lnTo>
                    <a:pt x="538" y="348"/>
                  </a:lnTo>
                  <a:lnTo>
                    <a:pt x="538" y="350"/>
                  </a:lnTo>
                  <a:lnTo>
                    <a:pt x="538" y="352"/>
                  </a:lnTo>
                  <a:lnTo>
                    <a:pt x="535" y="352"/>
                  </a:lnTo>
                  <a:lnTo>
                    <a:pt x="530" y="353"/>
                  </a:lnTo>
                  <a:lnTo>
                    <a:pt x="526" y="353"/>
                  </a:lnTo>
                  <a:lnTo>
                    <a:pt x="521" y="354"/>
                  </a:lnTo>
                  <a:lnTo>
                    <a:pt x="517" y="354"/>
                  </a:lnTo>
                  <a:lnTo>
                    <a:pt x="511" y="357"/>
                  </a:lnTo>
                  <a:lnTo>
                    <a:pt x="505" y="357"/>
                  </a:lnTo>
                  <a:lnTo>
                    <a:pt x="499" y="358"/>
                  </a:lnTo>
                  <a:lnTo>
                    <a:pt x="493" y="358"/>
                  </a:lnTo>
                  <a:lnTo>
                    <a:pt x="487" y="360"/>
                  </a:lnTo>
                  <a:lnTo>
                    <a:pt x="481" y="361"/>
                  </a:lnTo>
                  <a:lnTo>
                    <a:pt x="475" y="361"/>
                  </a:lnTo>
                  <a:lnTo>
                    <a:pt x="469" y="362"/>
                  </a:lnTo>
                  <a:lnTo>
                    <a:pt x="463" y="364"/>
                  </a:lnTo>
                  <a:lnTo>
                    <a:pt x="457" y="362"/>
                  </a:lnTo>
                  <a:lnTo>
                    <a:pt x="451" y="362"/>
                  </a:lnTo>
                  <a:lnTo>
                    <a:pt x="446" y="361"/>
                  </a:lnTo>
                  <a:lnTo>
                    <a:pt x="442" y="361"/>
                  </a:lnTo>
                  <a:lnTo>
                    <a:pt x="434" y="361"/>
                  </a:lnTo>
                  <a:lnTo>
                    <a:pt x="427" y="360"/>
                  </a:lnTo>
                  <a:lnTo>
                    <a:pt x="422" y="358"/>
                  </a:lnTo>
                  <a:lnTo>
                    <a:pt x="419" y="357"/>
                  </a:lnTo>
                  <a:lnTo>
                    <a:pt x="416" y="357"/>
                  </a:lnTo>
                  <a:lnTo>
                    <a:pt x="416" y="356"/>
                  </a:lnTo>
                  <a:lnTo>
                    <a:pt x="418" y="353"/>
                  </a:lnTo>
                  <a:lnTo>
                    <a:pt x="419" y="348"/>
                  </a:lnTo>
                  <a:lnTo>
                    <a:pt x="422" y="342"/>
                  </a:lnTo>
                  <a:lnTo>
                    <a:pt x="423" y="338"/>
                  </a:lnTo>
                  <a:lnTo>
                    <a:pt x="424" y="334"/>
                  </a:lnTo>
                  <a:lnTo>
                    <a:pt x="427" y="330"/>
                  </a:lnTo>
                  <a:lnTo>
                    <a:pt x="430" y="325"/>
                  </a:lnTo>
                  <a:lnTo>
                    <a:pt x="431" y="319"/>
                  </a:lnTo>
                  <a:lnTo>
                    <a:pt x="434" y="315"/>
                  </a:lnTo>
                  <a:lnTo>
                    <a:pt x="436" y="310"/>
                  </a:lnTo>
                  <a:lnTo>
                    <a:pt x="439" y="305"/>
                  </a:lnTo>
                  <a:lnTo>
                    <a:pt x="440" y="298"/>
                  </a:lnTo>
                  <a:lnTo>
                    <a:pt x="443" y="291"/>
                  </a:lnTo>
                  <a:lnTo>
                    <a:pt x="445" y="285"/>
                  </a:lnTo>
                  <a:lnTo>
                    <a:pt x="447" y="278"/>
                  </a:lnTo>
                  <a:lnTo>
                    <a:pt x="449" y="271"/>
                  </a:lnTo>
                  <a:lnTo>
                    <a:pt x="451" y="266"/>
                  </a:lnTo>
                  <a:lnTo>
                    <a:pt x="454" y="259"/>
                  </a:lnTo>
                  <a:lnTo>
                    <a:pt x="457" y="254"/>
                  </a:lnTo>
                  <a:lnTo>
                    <a:pt x="458" y="249"/>
                  </a:lnTo>
                  <a:lnTo>
                    <a:pt x="459" y="243"/>
                  </a:lnTo>
                  <a:lnTo>
                    <a:pt x="461" y="238"/>
                  </a:lnTo>
                  <a:lnTo>
                    <a:pt x="463" y="235"/>
                  </a:lnTo>
                  <a:lnTo>
                    <a:pt x="465" y="230"/>
                  </a:lnTo>
                  <a:lnTo>
                    <a:pt x="466" y="229"/>
                  </a:lnTo>
                  <a:lnTo>
                    <a:pt x="351" y="202"/>
                  </a:lnTo>
                  <a:lnTo>
                    <a:pt x="350" y="203"/>
                  </a:lnTo>
                  <a:lnTo>
                    <a:pt x="347" y="208"/>
                  </a:lnTo>
                  <a:lnTo>
                    <a:pt x="344" y="211"/>
                  </a:lnTo>
                  <a:lnTo>
                    <a:pt x="342" y="215"/>
                  </a:lnTo>
                  <a:lnTo>
                    <a:pt x="339" y="219"/>
                  </a:lnTo>
                  <a:lnTo>
                    <a:pt x="336" y="224"/>
                  </a:lnTo>
                  <a:lnTo>
                    <a:pt x="332" y="230"/>
                  </a:lnTo>
                  <a:lnTo>
                    <a:pt x="327" y="237"/>
                  </a:lnTo>
                  <a:lnTo>
                    <a:pt x="323" y="245"/>
                  </a:lnTo>
                  <a:lnTo>
                    <a:pt x="319" y="253"/>
                  </a:lnTo>
                  <a:lnTo>
                    <a:pt x="313" y="261"/>
                  </a:lnTo>
                  <a:lnTo>
                    <a:pt x="308" y="269"/>
                  </a:lnTo>
                  <a:lnTo>
                    <a:pt x="303" y="278"/>
                  </a:lnTo>
                  <a:lnTo>
                    <a:pt x="299" y="289"/>
                  </a:lnTo>
                  <a:lnTo>
                    <a:pt x="293" y="298"/>
                  </a:lnTo>
                  <a:lnTo>
                    <a:pt x="287" y="307"/>
                  </a:lnTo>
                  <a:lnTo>
                    <a:pt x="281" y="318"/>
                  </a:lnTo>
                  <a:lnTo>
                    <a:pt x="275" y="329"/>
                  </a:lnTo>
                  <a:lnTo>
                    <a:pt x="268" y="340"/>
                  </a:lnTo>
                  <a:lnTo>
                    <a:pt x="261" y="350"/>
                  </a:lnTo>
                  <a:lnTo>
                    <a:pt x="255" y="361"/>
                  </a:lnTo>
                  <a:lnTo>
                    <a:pt x="249" y="373"/>
                  </a:lnTo>
                  <a:lnTo>
                    <a:pt x="243" y="384"/>
                  </a:lnTo>
                  <a:lnTo>
                    <a:pt x="235" y="396"/>
                  </a:lnTo>
                  <a:lnTo>
                    <a:pt x="228" y="405"/>
                  </a:lnTo>
                  <a:lnTo>
                    <a:pt x="221" y="417"/>
                  </a:lnTo>
                  <a:lnTo>
                    <a:pt x="214" y="429"/>
                  </a:lnTo>
                  <a:lnTo>
                    <a:pt x="208" y="440"/>
                  </a:lnTo>
                  <a:lnTo>
                    <a:pt x="201" y="452"/>
                  </a:lnTo>
                  <a:lnTo>
                    <a:pt x="194" y="464"/>
                  </a:lnTo>
                  <a:lnTo>
                    <a:pt x="186" y="473"/>
                  </a:lnTo>
                  <a:lnTo>
                    <a:pt x="180" y="485"/>
                  </a:lnTo>
                  <a:lnTo>
                    <a:pt x="173" y="495"/>
                  </a:lnTo>
                  <a:lnTo>
                    <a:pt x="168" y="505"/>
                  </a:lnTo>
                  <a:lnTo>
                    <a:pt x="160" y="515"/>
                  </a:lnTo>
                  <a:lnTo>
                    <a:pt x="154" y="524"/>
                  </a:lnTo>
                  <a:lnTo>
                    <a:pt x="148" y="532"/>
                  </a:lnTo>
                  <a:lnTo>
                    <a:pt x="144" y="542"/>
                  </a:lnTo>
                  <a:lnTo>
                    <a:pt x="138" y="547"/>
                  </a:lnTo>
                  <a:lnTo>
                    <a:pt x="134" y="554"/>
                  </a:lnTo>
                  <a:lnTo>
                    <a:pt x="129" y="559"/>
                  </a:lnTo>
                  <a:lnTo>
                    <a:pt x="126" y="564"/>
                  </a:lnTo>
                  <a:lnTo>
                    <a:pt x="121" y="571"/>
                  </a:lnTo>
                  <a:lnTo>
                    <a:pt x="121" y="574"/>
                  </a:lnTo>
                  <a:lnTo>
                    <a:pt x="120" y="574"/>
                  </a:lnTo>
                  <a:lnTo>
                    <a:pt x="117" y="575"/>
                  </a:lnTo>
                  <a:lnTo>
                    <a:pt x="113" y="575"/>
                  </a:lnTo>
                  <a:lnTo>
                    <a:pt x="107" y="576"/>
                  </a:lnTo>
                  <a:lnTo>
                    <a:pt x="99" y="576"/>
                  </a:lnTo>
                  <a:lnTo>
                    <a:pt x="93" y="576"/>
                  </a:lnTo>
                  <a:lnTo>
                    <a:pt x="87" y="575"/>
                  </a:lnTo>
                  <a:lnTo>
                    <a:pt x="82" y="575"/>
                  </a:lnTo>
                  <a:lnTo>
                    <a:pt x="78" y="575"/>
                  </a:lnTo>
                  <a:lnTo>
                    <a:pt x="73" y="574"/>
                  </a:lnTo>
                  <a:lnTo>
                    <a:pt x="66" y="572"/>
                  </a:lnTo>
                  <a:lnTo>
                    <a:pt x="61" y="571"/>
                  </a:lnTo>
                  <a:lnTo>
                    <a:pt x="54" y="568"/>
                  </a:lnTo>
                  <a:lnTo>
                    <a:pt x="49" y="567"/>
                  </a:lnTo>
                  <a:lnTo>
                    <a:pt x="42" y="566"/>
                  </a:lnTo>
                  <a:lnTo>
                    <a:pt x="37" y="563"/>
                  </a:lnTo>
                  <a:lnTo>
                    <a:pt x="30" y="562"/>
                  </a:lnTo>
                  <a:lnTo>
                    <a:pt x="25" y="560"/>
                  </a:lnTo>
                  <a:lnTo>
                    <a:pt x="19" y="558"/>
                  </a:lnTo>
                  <a:lnTo>
                    <a:pt x="15" y="556"/>
                  </a:lnTo>
                  <a:lnTo>
                    <a:pt x="10" y="555"/>
                  </a:lnTo>
                  <a:lnTo>
                    <a:pt x="7" y="554"/>
                  </a:lnTo>
                  <a:lnTo>
                    <a:pt x="3" y="552"/>
                  </a:lnTo>
                  <a:lnTo>
                    <a:pt x="0" y="552"/>
                  </a:lnTo>
                  <a:lnTo>
                    <a:pt x="27" y="503"/>
                  </a:lnTo>
                  <a:lnTo>
                    <a:pt x="29" y="500"/>
                  </a:lnTo>
                  <a:lnTo>
                    <a:pt x="33" y="493"/>
                  </a:lnTo>
                  <a:lnTo>
                    <a:pt x="35" y="488"/>
                  </a:lnTo>
                  <a:lnTo>
                    <a:pt x="39" y="483"/>
                  </a:lnTo>
                  <a:lnTo>
                    <a:pt x="43" y="476"/>
                  </a:lnTo>
                  <a:lnTo>
                    <a:pt x="49" y="468"/>
                  </a:lnTo>
                  <a:lnTo>
                    <a:pt x="53" y="459"/>
                  </a:lnTo>
                  <a:lnTo>
                    <a:pt x="58" y="451"/>
                  </a:lnTo>
                  <a:lnTo>
                    <a:pt x="63" y="441"/>
                  </a:lnTo>
                  <a:lnTo>
                    <a:pt x="69" y="432"/>
                  </a:lnTo>
                  <a:lnTo>
                    <a:pt x="74" y="420"/>
                  </a:lnTo>
                  <a:lnTo>
                    <a:pt x="81" y="410"/>
                  </a:lnTo>
                  <a:lnTo>
                    <a:pt x="85" y="398"/>
                  </a:lnTo>
                  <a:lnTo>
                    <a:pt x="93" y="388"/>
                  </a:lnTo>
                  <a:lnTo>
                    <a:pt x="97" y="376"/>
                  </a:lnTo>
                  <a:lnTo>
                    <a:pt x="103" y="364"/>
                  </a:lnTo>
                  <a:lnTo>
                    <a:pt x="109" y="352"/>
                  </a:lnTo>
                  <a:lnTo>
                    <a:pt x="115" y="340"/>
                  </a:lnTo>
                  <a:lnTo>
                    <a:pt x="121" y="328"/>
                  </a:lnTo>
                  <a:lnTo>
                    <a:pt x="126" y="315"/>
                  </a:lnTo>
                  <a:lnTo>
                    <a:pt x="132" y="303"/>
                  </a:lnTo>
                  <a:lnTo>
                    <a:pt x="138" y="293"/>
                  </a:lnTo>
                  <a:lnTo>
                    <a:pt x="142" y="279"/>
                  </a:lnTo>
                  <a:lnTo>
                    <a:pt x="148" y="269"/>
                  </a:lnTo>
                  <a:lnTo>
                    <a:pt x="152" y="257"/>
                  </a:lnTo>
                  <a:lnTo>
                    <a:pt x="156" y="245"/>
                  </a:lnTo>
                  <a:lnTo>
                    <a:pt x="160" y="234"/>
                  </a:lnTo>
                  <a:lnTo>
                    <a:pt x="164" y="223"/>
                  </a:lnTo>
                  <a:lnTo>
                    <a:pt x="168" y="212"/>
                  </a:lnTo>
                  <a:lnTo>
                    <a:pt x="170" y="202"/>
                  </a:lnTo>
                  <a:lnTo>
                    <a:pt x="172" y="191"/>
                  </a:lnTo>
                  <a:lnTo>
                    <a:pt x="173" y="182"/>
                  </a:lnTo>
                  <a:lnTo>
                    <a:pt x="174" y="171"/>
                  </a:lnTo>
                  <a:lnTo>
                    <a:pt x="177" y="163"/>
                  </a:lnTo>
                  <a:lnTo>
                    <a:pt x="177" y="154"/>
                  </a:lnTo>
                  <a:lnTo>
                    <a:pt x="178" y="144"/>
                  </a:lnTo>
                  <a:lnTo>
                    <a:pt x="180" y="138"/>
                  </a:lnTo>
                  <a:lnTo>
                    <a:pt x="180" y="130"/>
                  </a:lnTo>
                  <a:lnTo>
                    <a:pt x="180" y="121"/>
                  </a:lnTo>
                  <a:lnTo>
                    <a:pt x="181" y="113"/>
                  </a:lnTo>
                  <a:lnTo>
                    <a:pt x="182" y="107"/>
                  </a:lnTo>
                  <a:lnTo>
                    <a:pt x="184" y="101"/>
                  </a:lnTo>
                  <a:lnTo>
                    <a:pt x="185" y="93"/>
                  </a:lnTo>
                  <a:lnTo>
                    <a:pt x="186" y="87"/>
                  </a:lnTo>
                  <a:lnTo>
                    <a:pt x="186" y="81"/>
                  </a:lnTo>
                  <a:lnTo>
                    <a:pt x="189" y="76"/>
                  </a:lnTo>
                  <a:lnTo>
                    <a:pt x="192" y="69"/>
                  </a:lnTo>
                  <a:lnTo>
                    <a:pt x="194" y="63"/>
                  </a:lnTo>
                  <a:lnTo>
                    <a:pt x="196" y="57"/>
                  </a:lnTo>
                  <a:lnTo>
                    <a:pt x="201" y="51"/>
                  </a:lnTo>
                  <a:lnTo>
                    <a:pt x="204" y="44"/>
                  </a:lnTo>
                  <a:lnTo>
                    <a:pt x="208" y="37"/>
                  </a:lnTo>
                  <a:lnTo>
                    <a:pt x="212" y="31"/>
                  </a:lnTo>
                  <a:lnTo>
                    <a:pt x="216" y="25"/>
                  </a:lnTo>
                  <a:lnTo>
                    <a:pt x="218" y="20"/>
                  </a:lnTo>
                  <a:lnTo>
                    <a:pt x="222" y="14"/>
                  </a:lnTo>
                  <a:lnTo>
                    <a:pt x="225" y="10"/>
                  </a:lnTo>
                  <a:lnTo>
                    <a:pt x="228" y="6"/>
                  </a:lnTo>
                  <a:lnTo>
                    <a:pt x="233" y="1"/>
                  </a:lnTo>
                  <a:lnTo>
                    <a:pt x="235" y="0"/>
                  </a:lnTo>
                  <a:lnTo>
                    <a:pt x="252" y="31"/>
                  </a:lnTo>
                  <a:lnTo>
                    <a:pt x="252" y="31"/>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54" name="Freeform 46"/>
            <p:cNvSpPr>
              <a:spLocks/>
            </p:cNvSpPr>
            <p:nvPr/>
          </p:nvSpPr>
          <p:spPr bwMode="auto">
            <a:xfrm>
              <a:off x="2700" y="3541"/>
              <a:ext cx="94" cy="77"/>
            </a:xfrm>
            <a:custGeom>
              <a:avLst/>
              <a:gdLst>
                <a:gd name="T0" fmla="*/ 0 w 187"/>
                <a:gd name="T1" fmla="*/ 114 h 152"/>
                <a:gd name="T2" fmla="*/ 48 w 187"/>
                <a:gd name="T3" fmla="*/ 72 h 152"/>
                <a:gd name="T4" fmla="*/ 48 w 187"/>
                <a:gd name="T5" fmla="*/ 71 h 152"/>
                <a:gd name="T6" fmla="*/ 48 w 187"/>
                <a:gd name="T7" fmla="*/ 69 h 152"/>
                <a:gd name="T8" fmla="*/ 48 w 187"/>
                <a:gd name="T9" fmla="*/ 65 h 152"/>
                <a:gd name="T10" fmla="*/ 48 w 187"/>
                <a:gd name="T11" fmla="*/ 60 h 152"/>
                <a:gd name="T12" fmla="*/ 48 w 187"/>
                <a:gd name="T13" fmla="*/ 55 h 152"/>
                <a:gd name="T14" fmla="*/ 51 w 187"/>
                <a:gd name="T15" fmla="*/ 48 h 152"/>
                <a:gd name="T16" fmla="*/ 53 w 187"/>
                <a:gd name="T17" fmla="*/ 43 h 152"/>
                <a:gd name="T18" fmla="*/ 56 w 187"/>
                <a:gd name="T19" fmla="*/ 37 h 152"/>
                <a:gd name="T20" fmla="*/ 60 w 187"/>
                <a:gd name="T21" fmla="*/ 32 h 152"/>
                <a:gd name="T22" fmla="*/ 64 w 187"/>
                <a:gd name="T23" fmla="*/ 28 h 152"/>
                <a:gd name="T24" fmla="*/ 68 w 187"/>
                <a:gd name="T25" fmla="*/ 25 h 152"/>
                <a:gd name="T26" fmla="*/ 72 w 187"/>
                <a:gd name="T27" fmla="*/ 24 h 152"/>
                <a:gd name="T28" fmla="*/ 81 w 187"/>
                <a:gd name="T29" fmla="*/ 21 h 152"/>
                <a:gd name="T30" fmla="*/ 89 w 187"/>
                <a:gd name="T31" fmla="*/ 20 h 152"/>
                <a:gd name="T32" fmla="*/ 97 w 187"/>
                <a:gd name="T33" fmla="*/ 15 h 152"/>
                <a:gd name="T34" fmla="*/ 104 w 187"/>
                <a:gd name="T35" fmla="*/ 9 h 152"/>
                <a:gd name="T36" fmla="*/ 109 w 187"/>
                <a:gd name="T37" fmla="*/ 5 h 152"/>
                <a:gd name="T38" fmla="*/ 111 w 187"/>
                <a:gd name="T39" fmla="*/ 4 h 152"/>
                <a:gd name="T40" fmla="*/ 120 w 187"/>
                <a:gd name="T41" fmla="*/ 8 h 152"/>
                <a:gd name="T42" fmla="*/ 115 w 187"/>
                <a:gd name="T43" fmla="*/ 17 h 152"/>
                <a:gd name="T44" fmla="*/ 166 w 187"/>
                <a:gd name="T45" fmla="*/ 0 h 152"/>
                <a:gd name="T46" fmla="*/ 174 w 187"/>
                <a:gd name="T47" fmla="*/ 8 h 152"/>
                <a:gd name="T48" fmla="*/ 187 w 187"/>
                <a:gd name="T49" fmla="*/ 8 h 152"/>
                <a:gd name="T50" fmla="*/ 187 w 187"/>
                <a:gd name="T51" fmla="*/ 33 h 152"/>
                <a:gd name="T52" fmla="*/ 144 w 187"/>
                <a:gd name="T53" fmla="*/ 65 h 152"/>
                <a:gd name="T54" fmla="*/ 99 w 187"/>
                <a:gd name="T55" fmla="*/ 86 h 152"/>
                <a:gd name="T56" fmla="*/ 96 w 187"/>
                <a:gd name="T57" fmla="*/ 83 h 152"/>
                <a:gd name="T58" fmla="*/ 91 w 187"/>
                <a:gd name="T59" fmla="*/ 82 h 152"/>
                <a:gd name="T60" fmla="*/ 83 w 187"/>
                <a:gd name="T61" fmla="*/ 80 h 152"/>
                <a:gd name="T62" fmla="*/ 75 w 187"/>
                <a:gd name="T63" fmla="*/ 82 h 152"/>
                <a:gd name="T64" fmla="*/ 72 w 187"/>
                <a:gd name="T65" fmla="*/ 83 h 152"/>
                <a:gd name="T66" fmla="*/ 69 w 187"/>
                <a:gd name="T67" fmla="*/ 86 h 152"/>
                <a:gd name="T68" fmla="*/ 65 w 187"/>
                <a:gd name="T69" fmla="*/ 88 h 152"/>
                <a:gd name="T70" fmla="*/ 60 w 187"/>
                <a:gd name="T71" fmla="*/ 94 h 152"/>
                <a:gd name="T72" fmla="*/ 56 w 187"/>
                <a:gd name="T73" fmla="*/ 99 h 152"/>
                <a:gd name="T74" fmla="*/ 51 w 187"/>
                <a:gd name="T75" fmla="*/ 104 h 152"/>
                <a:gd name="T76" fmla="*/ 45 w 187"/>
                <a:gd name="T77" fmla="*/ 111 h 152"/>
                <a:gd name="T78" fmla="*/ 41 w 187"/>
                <a:gd name="T79" fmla="*/ 118 h 152"/>
                <a:gd name="T80" fmla="*/ 35 w 187"/>
                <a:gd name="T81" fmla="*/ 124 h 152"/>
                <a:gd name="T82" fmla="*/ 29 w 187"/>
                <a:gd name="T83" fmla="*/ 130 h 152"/>
                <a:gd name="T84" fmla="*/ 24 w 187"/>
                <a:gd name="T85" fmla="*/ 135 h 152"/>
                <a:gd name="T86" fmla="*/ 21 w 187"/>
                <a:gd name="T87" fmla="*/ 140 h 152"/>
                <a:gd name="T88" fmla="*/ 17 w 187"/>
                <a:gd name="T89" fmla="*/ 146 h 152"/>
                <a:gd name="T90" fmla="*/ 16 w 187"/>
                <a:gd name="T91" fmla="*/ 148 h 152"/>
                <a:gd name="T92" fmla="*/ 14 w 187"/>
                <a:gd name="T93" fmla="*/ 151 h 152"/>
                <a:gd name="T94" fmla="*/ 14 w 187"/>
                <a:gd name="T95" fmla="*/ 152 h 152"/>
                <a:gd name="T96" fmla="*/ 0 w 187"/>
                <a:gd name="T97" fmla="*/ 114 h 152"/>
                <a:gd name="T98" fmla="*/ 0 w 187"/>
                <a:gd name="T99" fmla="*/ 11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7" h="152">
                  <a:moveTo>
                    <a:pt x="0" y="114"/>
                  </a:moveTo>
                  <a:lnTo>
                    <a:pt x="48" y="72"/>
                  </a:lnTo>
                  <a:lnTo>
                    <a:pt x="48" y="71"/>
                  </a:lnTo>
                  <a:lnTo>
                    <a:pt x="48" y="69"/>
                  </a:lnTo>
                  <a:lnTo>
                    <a:pt x="48" y="65"/>
                  </a:lnTo>
                  <a:lnTo>
                    <a:pt x="48" y="60"/>
                  </a:lnTo>
                  <a:lnTo>
                    <a:pt x="48" y="55"/>
                  </a:lnTo>
                  <a:lnTo>
                    <a:pt x="51" y="48"/>
                  </a:lnTo>
                  <a:lnTo>
                    <a:pt x="53" y="43"/>
                  </a:lnTo>
                  <a:lnTo>
                    <a:pt x="56" y="37"/>
                  </a:lnTo>
                  <a:lnTo>
                    <a:pt x="60" y="32"/>
                  </a:lnTo>
                  <a:lnTo>
                    <a:pt x="64" y="28"/>
                  </a:lnTo>
                  <a:lnTo>
                    <a:pt x="68" y="25"/>
                  </a:lnTo>
                  <a:lnTo>
                    <a:pt x="72" y="24"/>
                  </a:lnTo>
                  <a:lnTo>
                    <a:pt x="81" y="21"/>
                  </a:lnTo>
                  <a:lnTo>
                    <a:pt x="89" y="20"/>
                  </a:lnTo>
                  <a:lnTo>
                    <a:pt x="97" y="15"/>
                  </a:lnTo>
                  <a:lnTo>
                    <a:pt x="104" y="9"/>
                  </a:lnTo>
                  <a:lnTo>
                    <a:pt x="109" y="5"/>
                  </a:lnTo>
                  <a:lnTo>
                    <a:pt x="111" y="4"/>
                  </a:lnTo>
                  <a:lnTo>
                    <a:pt x="120" y="8"/>
                  </a:lnTo>
                  <a:lnTo>
                    <a:pt x="115" y="17"/>
                  </a:lnTo>
                  <a:lnTo>
                    <a:pt x="166" y="0"/>
                  </a:lnTo>
                  <a:lnTo>
                    <a:pt x="174" y="8"/>
                  </a:lnTo>
                  <a:lnTo>
                    <a:pt x="187" y="8"/>
                  </a:lnTo>
                  <a:lnTo>
                    <a:pt x="187" y="33"/>
                  </a:lnTo>
                  <a:lnTo>
                    <a:pt x="144" y="65"/>
                  </a:lnTo>
                  <a:lnTo>
                    <a:pt x="99" y="86"/>
                  </a:lnTo>
                  <a:lnTo>
                    <a:pt x="96" y="83"/>
                  </a:lnTo>
                  <a:lnTo>
                    <a:pt x="91" y="82"/>
                  </a:lnTo>
                  <a:lnTo>
                    <a:pt x="83" y="80"/>
                  </a:lnTo>
                  <a:lnTo>
                    <a:pt x="75" y="82"/>
                  </a:lnTo>
                  <a:lnTo>
                    <a:pt x="72" y="83"/>
                  </a:lnTo>
                  <a:lnTo>
                    <a:pt x="69" y="86"/>
                  </a:lnTo>
                  <a:lnTo>
                    <a:pt x="65" y="88"/>
                  </a:lnTo>
                  <a:lnTo>
                    <a:pt x="60" y="94"/>
                  </a:lnTo>
                  <a:lnTo>
                    <a:pt x="56" y="99"/>
                  </a:lnTo>
                  <a:lnTo>
                    <a:pt x="51" y="104"/>
                  </a:lnTo>
                  <a:lnTo>
                    <a:pt x="45" y="111"/>
                  </a:lnTo>
                  <a:lnTo>
                    <a:pt x="41" y="118"/>
                  </a:lnTo>
                  <a:lnTo>
                    <a:pt x="35" y="124"/>
                  </a:lnTo>
                  <a:lnTo>
                    <a:pt x="29" y="130"/>
                  </a:lnTo>
                  <a:lnTo>
                    <a:pt x="24" y="135"/>
                  </a:lnTo>
                  <a:lnTo>
                    <a:pt x="21" y="140"/>
                  </a:lnTo>
                  <a:lnTo>
                    <a:pt x="17" y="146"/>
                  </a:lnTo>
                  <a:lnTo>
                    <a:pt x="16" y="148"/>
                  </a:lnTo>
                  <a:lnTo>
                    <a:pt x="14" y="151"/>
                  </a:lnTo>
                  <a:lnTo>
                    <a:pt x="14" y="152"/>
                  </a:lnTo>
                  <a:lnTo>
                    <a:pt x="0" y="114"/>
                  </a:lnTo>
                  <a:lnTo>
                    <a:pt x="0" y="114"/>
                  </a:lnTo>
                  <a:close/>
                </a:path>
              </a:pathLst>
            </a:custGeom>
            <a:solidFill>
              <a:srgbClr val="F2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55" name="Freeform 47"/>
            <p:cNvSpPr>
              <a:spLocks/>
            </p:cNvSpPr>
            <p:nvPr/>
          </p:nvSpPr>
          <p:spPr bwMode="auto">
            <a:xfrm>
              <a:off x="3274" y="3188"/>
              <a:ext cx="125" cy="155"/>
            </a:xfrm>
            <a:custGeom>
              <a:avLst/>
              <a:gdLst>
                <a:gd name="T0" fmla="*/ 65 w 250"/>
                <a:gd name="T1" fmla="*/ 0 h 312"/>
                <a:gd name="T2" fmla="*/ 64 w 250"/>
                <a:gd name="T3" fmla="*/ 0 h 312"/>
                <a:gd name="T4" fmla="*/ 64 w 250"/>
                <a:gd name="T5" fmla="*/ 5 h 312"/>
                <a:gd name="T6" fmla="*/ 63 w 250"/>
                <a:gd name="T7" fmla="*/ 12 h 312"/>
                <a:gd name="T8" fmla="*/ 63 w 250"/>
                <a:gd name="T9" fmla="*/ 20 h 312"/>
                <a:gd name="T10" fmla="*/ 61 w 250"/>
                <a:gd name="T11" fmla="*/ 24 h 312"/>
                <a:gd name="T12" fmla="*/ 60 w 250"/>
                <a:gd name="T13" fmla="*/ 30 h 312"/>
                <a:gd name="T14" fmla="*/ 60 w 250"/>
                <a:gd name="T15" fmla="*/ 35 h 312"/>
                <a:gd name="T16" fmla="*/ 60 w 250"/>
                <a:gd name="T17" fmla="*/ 40 h 312"/>
                <a:gd name="T18" fmla="*/ 57 w 250"/>
                <a:gd name="T19" fmla="*/ 44 h 312"/>
                <a:gd name="T20" fmla="*/ 57 w 250"/>
                <a:gd name="T21" fmla="*/ 50 h 312"/>
                <a:gd name="T22" fmla="*/ 56 w 250"/>
                <a:gd name="T23" fmla="*/ 55 h 312"/>
                <a:gd name="T24" fmla="*/ 54 w 250"/>
                <a:gd name="T25" fmla="*/ 60 h 312"/>
                <a:gd name="T26" fmla="*/ 52 w 250"/>
                <a:gd name="T27" fmla="*/ 63 h 312"/>
                <a:gd name="T28" fmla="*/ 49 w 250"/>
                <a:gd name="T29" fmla="*/ 68 h 312"/>
                <a:gd name="T30" fmla="*/ 45 w 250"/>
                <a:gd name="T31" fmla="*/ 74 h 312"/>
                <a:gd name="T32" fmla="*/ 41 w 250"/>
                <a:gd name="T33" fmla="*/ 80 h 312"/>
                <a:gd name="T34" fmla="*/ 36 w 250"/>
                <a:gd name="T35" fmla="*/ 86 h 312"/>
                <a:gd name="T36" fmla="*/ 32 w 250"/>
                <a:gd name="T37" fmla="*/ 92 h 312"/>
                <a:gd name="T38" fmla="*/ 28 w 250"/>
                <a:gd name="T39" fmla="*/ 98 h 312"/>
                <a:gd name="T40" fmla="*/ 24 w 250"/>
                <a:gd name="T41" fmla="*/ 104 h 312"/>
                <a:gd name="T42" fmla="*/ 18 w 250"/>
                <a:gd name="T43" fmla="*/ 110 h 312"/>
                <a:gd name="T44" fmla="*/ 13 w 250"/>
                <a:gd name="T45" fmla="*/ 114 h 312"/>
                <a:gd name="T46" fmla="*/ 9 w 250"/>
                <a:gd name="T47" fmla="*/ 119 h 312"/>
                <a:gd name="T48" fmla="*/ 6 w 250"/>
                <a:gd name="T49" fmla="*/ 125 h 312"/>
                <a:gd name="T50" fmla="*/ 1 w 250"/>
                <a:gd name="T51" fmla="*/ 130 h 312"/>
                <a:gd name="T52" fmla="*/ 0 w 250"/>
                <a:gd name="T53" fmla="*/ 133 h 312"/>
                <a:gd name="T54" fmla="*/ 1 w 250"/>
                <a:gd name="T55" fmla="*/ 133 h 312"/>
                <a:gd name="T56" fmla="*/ 6 w 250"/>
                <a:gd name="T57" fmla="*/ 134 h 312"/>
                <a:gd name="T58" fmla="*/ 9 w 250"/>
                <a:gd name="T59" fmla="*/ 134 h 312"/>
                <a:gd name="T60" fmla="*/ 14 w 250"/>
                <a:gd name="T61" fmla="*/ 137 h 312"/>
                <a:gd name="T62" fmla="*/ 20 w 250"/>
                <a:gd name="T63" fmla="*/ 138 h 312"/>
                <a:gd name="T64" fmla="*/ 26 w 250"/>
                <a:gd name="T65" fmla="*/ 141 h 312"/>
                <a:gd name="T66" fmla="*/ 30 w 250"/>
                <a:gd name="T67" fmla="*/ 142 h 312"/>
                <a:gd name="T68" fmla="*/ 36 w 250"/>
                <a:gd name="T69" fmla="*/ 145 h 312"/>
                <a:gd name="T70" fmla="*/ 42 w 250"/>
                <a:gd name="T71" fmla="*/ 147 h 312"/>
                <a:gd name="T72" fmla="*/ 48 w 250"/>
                <a:gd name="T73" fmla="*/ 151 h 312"/>
                <a:gd name="T74" fmla="*/ 53 w 250"/>
                <a:gd name="T75" fmla="*/ 154 h 312"/>
                <a:gd name="T76" fmla="*/ 59 w 250"/>
                <a:gd name="T77" fmla="*/ 157 h 312"/>
                <a:gd name="T78" fmla="*/ 63 w 250"/>
                <a:gd name="T79" fmla="*/ 161 h 312"/>
                <a:gd name="T80" fmla="*/ 68 w 250"/>
                <a:gd name="T81" fmla="*/ 165 h 312"/>
                <a:gd name="T82" fmla="*/ 75 w 250"/>
                <a:gd name="T83" fmla="*/ 171 h 312"/>
                <a:gd name="T84" fmla="*/ 83 w 250"/>
                <a:gd name="T85" fmla="*/ 179 h 312"/>
                <a:gd name="T86" fmla="*/ 89 w 250"/>
                <a:gd name="T87" fmla="*/ 187 h 312"/>
                <a:gd name="T88" fmla="*/ 96 w 250"/>
                <a:gd name="T89" fmla="*/ 197 h 312"/>
                <a:gd name="T90" fmla="*/ 100 w 250"/>
                <a:gd name="T91" fmla="*/ 202 h 312"/>
                <a:gd name="T92" fmla="*/ 104 w 250"/>
                <a:gd name="T93" fmla="*/ 209 h 312"/>
                <a:gd name="T94" fmla="*/ 107 w 250"/>
                <a:gd name="T95" fmla="*/ 212 h 312"/>
                <a:gd name="T96" fmla="*/ 108 w 250"/>
                <a:gd name="T97" fmla="*/ 214 h 312"/>
                <a:gd name="T98" fmla="*/ 100 w 250"/>
                <a:gd name="T99" fmla="*/ 226 h 312"/>
                <a:gd name="T100" fmla="*/ 107 w 250"/>
                <a:gd name="T101" fmla="*/ 312 h 312"/>
                <a:gd name="T102" fmla="*/ 250 w 250"/>
                <a:gd name="T103" fmla="*/ 121 h 312"/>
                <a:gd name="T104" fmla="*/ 170 w 250"/>
                <a:gd name="T105" fmla="*/ 36 h 312"/>
                <a:gd name="T106" fmla="*/ 65 w 250"/>
                <a:gd name="T107" fmla="*/ 0 h 312"/>
                <a:gd name="T108" fmla="*/ 65 w 250"/>
                <a:gd name="T109" fmla="*/ 0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0" h="312">
                  <a:moveTo>
                    <a:pt x="65" y="0"/>
                  </a:moveTo>
                  <a:lnTo>
                    <a:pt x="64" y="0"/>
                  </a:lnTo>
                  <a:lnTo>
                    <a:pt x="64" y="5"/>
                  </a:lnTo>
                  <a:lnTo>
                    <a:pt x="63" y="12"/>
                  </a:lnTo>
                  <a:lnTo>
                    <a:pt x="63" y="20"/>
                  </a:lnTo>
                  <a:lnTo>
                    <a:pt x="61" y="24"/>
                  </a:lnTo>
                  <a:lnTo>
                    <a:pt x="60" y="30"/>
                  </a:lnTo>
                  <a:lnTo>
                    <a:pt x="60" y="35"/>
                  </a:lnTo>
                  <a:lnTo>
                    <a:pt x="60" y="40"/>
                  </a:lnTo>
                  <a:lnTo>
                    <a:pt x="57" y="44"/>
                  </a:lnTo>
                  <a:lnTo>
                    <a:pt x="57" y="50"/>
                  </a:lnTo>
                  <a:lnTo>
                    <a:pt x="56" y="55"/>
                  </a:lnTo>
                  <a:lnTo>
                    <a:pt x="54" y="60"/>
                  </a:lnTo>
                  <a:lnTo>
                    <a:pt x="52" y="63"/>
                  </a:lnTo>
                  <a:lnTo>
                    <a:pt x="49" y="68"/>
                  </a:lnTo>
                  <a:lnTo>
                    <a:pt x="45" y="74"/>
                  </a:lnTo>
                  <a:lnTo>
                    <a:pt x="41" y="80"/>
                  </a:lnTo>
                  <a:lnTo>
                    <a:pt x="36" y="86"/>
                  </a:lnTo>
                  <a:lnTo>
                    <a:pt x="32" y="92"/>
                  </a:lnTo>
                  <a:lnTo>
                    <a:pt x="28" y="98"/>
                  </a:lnTo>
                  <a:lnTo>
                    <a:pt x="24" y="104"/>
                  </a:lnTo>
                  <a:lnTo>
                    <a:pt x="18" y="110"/>
                  </a:lnTo>
                  <a:lnTo>
                    <a:pt x="13" y="114"/>
                  </a:lnTo>
                  <a:lnTo>
                    <a:pt x="9" y="119"/>
                  </a:lnTo>
                  <a:lnTo>
                    <a:pt x="6" y="125"/>
                  </a:lnTo>
                  <a:lnTo>
                    <a:pt x="1" y="130"/>
                  </a:lnTo>
                  <a:lnTo>
                    <a:pt x="0" y="133"/>
                  </a:lnTo>
                  <a:lnTo>
                    <a:pt x="1" y="133"/>
                  </a:lnTo>
                  <a:lnTo>
                    <a:pt x="6" y="134"/>
                  </a:lnTo>
                  <a:lnTo>
                    <a:pt x="9" y="134"/>
                  </a:lnTo>
                  <a:lnTo>
                    <a:pt x="14" y="137"/>
                  </a:lnTo>
                  <a:lnTo>
                    <a:pt x="20" y="138"/>
                  </a:lnTo>
                  <a:lnTo>
                    <a:pt x="26" y="141"/>
                  </a:lnTo>
                  <a:lnTo>
                    <a:pt x="30" y="142"/>
                  </a:lnTo>
                  <a:lnTo>
                    <a:pt x="36" y="145"/>
                  </a:lnTo>
                  <a:lnTo>
                    <a:pt x="42" y="147"/>
                  </a:lnTo>
                  <a:lnTo>
                    <a:pt x="48" y="151"/>
                  </a:lnTo>
                  <a:lnTo>
                    <a:pt x="53" y="154"/>
                  </a:lnTo>
                  <a:lnTo>
                    <a:pt x="59" y="157"/>
                  </a:lnTo>
                  <a:lnTo>
                    <a:pt x="63" y="161"/>
                  </a:lnTo>
                  <a:lnTo>
                    <a:pt x="68" y="165"/>
                  </a:lnTo>
                  <a:lnTo>
                    <a:pt x="75" y="171"/>
                  </a:lnTo>
                  <a:lnTo>
                    <a:pt x="83" y="179"/>
                  </a:lnTo>
                  <a:lnTo>
                    <a:pt x="89" y="187"/>
                  </a:lnTo>
                  <a:lnTo>
                    <a:pt x="96" y="197"/>
                  </a:lnTo>
                  <a:lnTo>
                    <a:pt x="100" y="202"/>
                  </a:lnTo>
                  <a:lnTo>
                    <a:pt x="104" y="209"/>
                  </a:lnTo>
                  <a:lnTo>
                    <a:pt x="107" y="212"/>
                  </a:lnTo>
                  <a:lnTo>
                    <a:pt x="108" y="214"/>
                  </a:lnTo>
                  <a:lnTo>
                    <a:pt x="100" y="226"/>
                  </a:lnTo>
                  <a:lnTo>
                    <a:pt x="107" y="312"/>
                  </a:lnTo>
                  <a:lnTo>
                    <a:pt x="250" y="121"/>
                  </a:lnTo>
                  <a:lnTo>
                    <a:pt x="170" y="36"/>
                  </a:lnTo>
                  <a:lnTo>
                    <a:pt x="65" y="0"/>
                  </a:lnTo>
                  <a:lnTo>
                    <a:pt x="65" y="0"/>
                  </a:lnTo>
                  <a:close/>
                </a:path>
              </a:pathLst>
            </a:custGeom>
            <a:solidFill>
              <a:srgbClr val="C2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56" name="Freeform 48"/>
            <p:cNvSpPr>
              <a:spLocks/>
            </p:cNvSpPr>
            <p:nvPr/>
          </p:nvSpPr>
          <p:spPr bwMode="auto">
            <a:xfrm>
              <a:off x="3197" y="3178"/>
              <a:ext cx="185" cy="60"/>
            </a:xfrm>
            <a:custGeom>
              <a:avLst/>
              <a:gdLst>
                <a:gd name="T0" fmla="*/ 0 w 370"/>
                <a:gd name="T1" fmla="*/ 44 h 122"/>
                <a:gd name="T2" fmla="*/ 5 w 370"/>
                <a:gd name="T3" fmla="*/ 43 h 122"/>
                <a:gd name="T4" fmla="*/ 17 w 370"/>
                <a:gd name="T5" fmla="*/ 40 h 122"/>
                <a:gd name="T6" fmla="*/ 33 w 370"/>
                <a:gd name="T7" fmla="*/ 39 h 122"/>
                <a:gd name="T8" fmla="*/ 50 w 370"/>
                <a:gd name="T9" fmla="*/ 36 h 122"/>
                <a:gd name="T10" fmla="*/ 70 w 370"/>
                <a:gd name="T11" fmla="*/ 34 h 122"/>
                <a:gd name="T12" fmla="*/ 90 w 370"/>
                <a:gd name="T13" fmla="*/ 32 h 122"/>
                <a:gd name="T14" fmla="*/ 108 w 370"/>
                <a:gd name="T15" fmla="*/ 31 h 122"/>
                <a:gd name="T16" fmla="*/ 124 w 370"/>
                <a:gd name="T17" fmla="*/ 29 h 122"/>
                <a:gd name="T18" fmla="*/ 137 w 370"/>
                <a:gd name="T19" fmla="*/ 28 h 122"/>
                <a:gd name="T20" fmla="*/ 149 w 370"/>
                <a:gd name="T21" fmla="*/ 27 h 122"/>
                <a:gd name="T22" fmla="*/ 160 w 370"/>
                <a:gd name="T23" fmla="*/ 25 h 122"/>
                <a:gd name="T24" fmla="*/ 175 w 370"/>
                <a:gd name="T25" fmla="*/ 23 h 122"/>
                <a:gd name="T26" fmla="*/ 191 w 370"/>
                <a:gd name="T27" fmla="*/ 17 h 122"/>
                <a:gd name="T28" fmla="*/ 204 w 370"/>
                <a:gd name="T29" fmla="*/ 13 h 122"/>
                <a:gd name="T30" fmla="*/ 214 w 370"/>
                <a:gd name="T31" fmla="*/ 8 h 122"/>
                <a:gd name="T32" fmla="*/ 222 w 370"/>
                <a:gd name="T33" fmla="*/ 1 h 122"/>
                <a:gd name="T34" fmla="*/ 227 w 370"/>
                <a:gd name="T35" fmla="*/ 1 h 122"/>
                <a:gd name="T36" fmla="*/ 238 w 370"/>
                <a:gd name="T37" fmla="*/ 4 h 122"/>
                <a:gd name="T38" fmla="*/ 248 w 370"/>
                <a:gd name="T39" fmla="*/ 7 h 122"/>
                <a:gd name="T40" fmla="*/ 263 w 370"/>
                <a:gd name="T41" fmla="*/ 8 h 122"/>
                <a:gd name="T42" fmla="*/ 275 w 370"/>
                <a:gd name="T43" fmla="*/ 7 h 122"/>
                <a:gd name="T44" fmla="*/ 288 w 370"/>
                <a:gd name="T45" fmla="*/ 8 h 122"/>
                <a:gd name="T46" fmla="*/ 299 w 370"/>
                <a:gd name="T47" fmla="*/ 9 h 122"/>
                <a:gd name="T48" fmla="*/ 314 w 370"/>
                <a:gd name="T49" fmla="*/ 13 h 122"/>
                <a:gd name="T50" fmla="*/ 329 w 370"/>
                <a:gd name="T51" fmla="*/ 20 h 122"/>
                <a:gd name="T52" fmla="*/ 339 w 370"/>
                <a:gd name="T53" fmla="*/ 25 h 122"/>
                <a:gd name="T54" fmla="*/ 349 w 370"/>
                <a:gd name="T55" fmla="*/ 32 h 122"/>
                <a:gd name="T56" fmla="*/ 363 w 370"/>
                <a:gd name="T57" fmla="*/ 43 h 122"/>
                <a:gd name="T58" fmla="*/ 370 w 370"/>
                <a:gd name="T59" fmla="*/ 48 h 122"/>
                <a:gd name="T60" fmla="*/ 220 w 370"/>
                <a:gd name="T61" fmla="*/ 39 h 122"/>
                <a:gd name="T62" fmla="*/ 222 w 370"/>
                <a:gd name="T63" fmla="*/ 56 h 122"/>
                <a:gd name="T64" fmla="*/ 227 w 370"/>
                <a:gd name="T65" fmla="*/ 62 h 122"/>
                <a:gd name="T66" fmla="*/ 228 w 370"/>
                <a:gd name="T67" fmla="*/ 68 h 122"/>
                <a:gd name="T68" fmla="*/ 230 w 370"/>
                <a:gd name="T69" fmla="*/ 79 h 122"/>
                <a:gd name="T70" fmla="*/ 230 w 370"/>
                <a:gd name="T71" fmla="*/ 88 h 122"/>
                <a:gd name="T72" fmla="*/ 227 w 370"/>
                <a:gd name="T73" fmla="*/ 100 h 122"/>
                <a:gd name="T74" fmla="*/ 222 w 370"/>
                <a:gd name="T75" fmla="*/ 103 h 122"/>
                <a:gd name="T76" fmla="*/ 216 w 370"/>
                <a:gd name="T77" fmla="*/ 92 h 122"/>
                <a:gd name="T78" fmla="*/ 207 w 370"/>
                <a:gd name="T79" fmla="*/ 83 h 122"/>
                <a:gd name="T80" fmla="*/ 199 w 370"/>
                <a:gd name="T81" fmla="*/ 80 h 122"/>
                <a:gd name="T82" fmla="*/ 185 w 370"/>
                <a:gd name="T83" fmla="*/ 78 h 122"/>
                <a:gd name="T84" fmla="*/ 175 w 370"/>
                <a:gd name="T85" fmla="*/ 71 h 122"/>
                <a:gd name="T86" fmla="*/ 173 w 370"/>
                <a:gd name="T87" fmla="*/ 62 h 122"/>
                <a:gd name="T88" fmla="*/ 172 w 370"/>
                <a:gd name="T89" fmla="*/ 60 h 122"/>
                <a:gd name="T90" fmla="*/ 164 w 370"/>
                <a:gd name="T91" fmla="*/ 62 h 122"/>
                <a:gd name="T92" fmla="*/ 155 w 370"/>
                <a:gd name="T93" fmla="*/ 66 h 122"/>
                <a:gd name="T94" fmla="*/ 147 w 370"/>
                <a:gd name="T95" fmla="*/ 71 h 122"/>
                <a:gd name="T96" fmla="*/ 137 w 370"/>
                <a:gd name="T97" fmla="*/ 76 h 122"/>
                <a:gd name="T98" fmla="*/ 127 w 370"/>
                <a:gd name="T99" fmla="*/ 83 h 122"/>
                <a:gd name="T100" fmla="*/ 116 w 370"/>
                <a:gd name="T101" fmla="*/ 90 h 122"/>
                <a:gd name="T102" fmla="*/ 101 w 370"/>
                <a:gd name="T103" fmla="*/ 96 h 122"/>
                <a:gd name="T104" fmla="*/ 84 w 370"/>
                <a:gd name="T105" fmla="*/ 103 h 122"/>
                <a:gd name="T106" fmla="*/ 66 w 370"/>
                <a:gd name="T107" fmla="*/ 108 h 122"/>
                <a:gd name="T108" fmla="*/ 50 w 370"/>
                <a:gd name="T109" fmla="*/ 114 h 122"/>
                <a:gd name="T110" fmla="*/ 34 w 370"/>
                <a:gd name="T111" fmla="*/ 118 h 122"/>
                <a:gd name="T112" fmla="*/ 24 w 370"/>
                <a:gd name="T113" fmla="*/ 119 h 122"/>
                <a:gd name="T114" fmla="*/ 18 w 370"/>
                <a:gd name="T115" fmla="*/ 122 h 122"/>
                <a:gd name="T116" fmla="*/ 0 w 370"/>
                <a:gd name="T117" fmla="*/ 4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0" h="122">
                  <a:moveTo>
                    <a:pt x="0" y="44"/>
                  </a:moveTo>
                  <a:lnTo>
                    <a:pt x="0" y="44"/>
                  </a:lnTo>
                  <a:lnTo>
                    <a:pt x="2" y="44"/>
                  </a:lnTo>
                  <a:lnTo>
                    <a:pt x="5" y="43"/>
                  </a:lnTo>
                  <a:lnTo>
                    <a:pt x="12" y="42"/>
                  </a:lnTo>
                  <a:lnTo>
                    <a:pt x="17" y="40"/>
                  </a:lnTo>
                  <a:lnTo>
                    <a:pt x="25" y="39"/>
                  </a:lnTo>
                  <a:lnTo>
                    <a:pt x="33" y="39"/>
                  </a:lnTo>
                  <a:lnTo>
                    <a:pt x="42" y="38"/>
                  </a:lnTo>
                  <a:lnTo>
                    <a:pt x="50" y="36"/>
                  </a:lnTo>
                  <a:lnTo>
                    <a:pt x="61" y="35"/>
                  </a:lnTo>
                  <a:lnTo>
                    <a:pt x="70" y="34"/>
                  </a:lnTo>
                  <a:lnTo>
                    <a:pt x="81" y="34"/>
                  </a:lnTo>
                  <a:lnTo>
                    <a:pt x="90" y="32"/>
                  </a:lnTo>
                  <a:lnTo>
                    <a:pt x="100" y="31"/>
                  </a:lnTo>
                  <a:lnTo>
                    <a:pt x="108" y="31"/>
                  </a:lnTo>
                  <a:lnTo>
                    <a:pt x="117" y="31"/>
                  </a:lnTo>
                  <a:lnTo>
                    <a:pt x="124" y="29"/>
                  </a:lnTo>
                  <a:lnTo>
                    <a:pt x="131" y="29"/>
                  </a:lnTo>
                  <a:lnTo>
                    <a:pt x="137" y="28"/>
                  </a:lnTo>
                  <a:lnTo>
                    <a:pt x="144" y="28"/>
                  </a:lnTo>
                  <a:lnTo>
                    <a:pt x="149" y="27"/>
                  </a:lnTo>
                  <a:lnTo>
                    <a:pt x="155" y="27"/>
                  </a:lnTo>
                  <a:lnTo>
                    <a:pt x="160" y="25"/>
                  </a:lnTo>
                  <a:lnTo>
                    <a:pt x="167" y="25"/>
                  </a:lnTo>
                  <a:lnTo>
                    <a:pt x="175" y="23"/>
                  </a:lnTo>
                  <a:lnTo>
                    <a:pt x="183" y="20"/>
                  </a:lnTo>
                  <a:lnTo>
                    <a:pt x="191" y="17"/>
                  </a:lnTo>
                  <a:lnTo>
                    <a:pt x="199" y="16"/>
                  </a:lnTo>
                  <a:lnTo>
                    <a:pt x="204" y="13"/>
                  </a:lnTo>
                  <a:lnTo>
                    <a:pt x="209" y="11"/>
                  </a:lnTo>
                  <a:lnTo>
                    <a:pt x="214" y="8"/>
                  </a:lnTo>
                  <a:lnTo>
                    <a:pt x="218" y="5"/>
                  </a:lnTo>
                  <a:lnTo>
                    <a:pt x="222" y="1"/>
                  </a:lnTo>
                  <a:lnTo>
                    <a:pt x="224" y="0"/>
                  </a:lnTo>
                  <a:lnTo>
                    <a:pt x="227" y="1"/>
                  </a:lnTo>
                  <a:lnTo>
                    <a:pt x="231" y="3"/>
                  </a:lnTo>
                  <a:lnTo>
                    <a:pt x="238" y="4"/>
                  </a:lnTo>
                  <a:lnTo>
                    <a:pt x="242" y="5"/>
                  </a:lnTo>
                  <a:lnTo>
                    <a:pt x="248" y="7"/>
                  </a:lnTo>
                  <a:lnTo>
                    <a:pt x="256" y="7"/>
                  </a:lnTo>
                  <a:lnTo>
                    <a:pt x="263" y="8"/>
                  </a:lnTo>
                  <a:lnTo>
                    <a:pt x="270" y="7"/>
                  </a:lnTo>
                  <a:lnTo>
                    <a:pt x="275" y="7"/>
                  </a:lnTo>
                  <a:lnTo>
                    <a:pt x="282" y="7"/>
                  </a:lnTo>
                  <a:lnTo>
                    <a:pt x="288" y="8"/>
                  </a:lnTo>
                  <a:lnTo>
                    <a:pt x="294" y="8"/>
                  </a:lnTo>
                  <a:lnTo>
                    <a:pt x="299" y="9"/>
                  </a:lnTo>
                  <a:lnTo>
                    <a:pt x="306" y="11"/>
                  </a:lnTo>
                  <a:lnTo>
                    <a:pt x="314" y="13"/>
                  </a:lnTo>
                  <a:lnTo>
                    <a:pt x="321" y="15"/>
                  </a:lnTo>
                  <a:lnTo>
                    <a:pt x="329" y="20"/>
                  </a:lnTo>
                  <a:lnTo>
                    <a:pt x="334" y="23"/>
                  </a:lnTo>
                  <a:lnTo>
                    <a:pt x="339" y="25"/>
                  </a:lnTo>
                  <a:lnTo>
                    <a:pt x="343" y="28"/>
                  </a:lnTo>
                  <a:lnTo>
                    <a:pt x="349" y="32"/>
                  </a:lnTo>
                  <a:lnTo>
                    <a:pt x="355" y="38"/>
                  </a:lnTo>
                  <a:lnTo>
                    <a:pt x="363" y="43"/>
                  </a:lnTo>
                  <a:lnTo>
                    <a:pt x="367" y="47"/>
                  </a:lnTo>
                  <a:lnTo>
                    <a:pt x="370" y="48"/>
                  </a:lnTo>
                  <a:lnTo>
                    <a:pt x="254" y="35"/>
                  </a:lnTo>
                  <a:lnTo>
                    <a:pt x="220" y="39"/>
                  </a:lnTo>
                  <a:lnTo>
                    <a:pt x="218" y="52"/>
                  </a:lnTo>
                  <a:lnTo>
                    <a:pt x="222" y="56"/>
                  </a:lnTo>
                  <a:lnTo>
                    <a:pt x="226" y="60"/>
                  </a:lnTo>
                  <a:lnTo>
                    <a:pt x="227" y="62"/>
                  </a:lnTo>
                  <a:lnTo>
                    <a:pt x="227" y="66"/>
                  </a:lnTo>
                  <a:lnTo>
                    <a:pt x="228" y="68"/>
                  </a:lnTo>
                  <a:lnTo>
                    <a:pt x="230" y="75"/>
                  </a:lnTo>
                  <a:lnTo>
                    <a:pt x="230" y="79"/>
                  </a:lnTo>
                  <a:lnTo>
                    <a:pt x="231" y="84"/>
                  </a:lnTo>
                  <a:lnTo>
                    <a:pt x="230" y="88"/>
                  </a:lnTo>
                  <a:lnTo>
                    <a:pt x="230" y="94"/>
                  </a:lnTo>
                  <a:lnTo>
                    <a:pt x="227" y="100"/>
                  </a:lnTo>
                  <a:lnTo>
                    <a:pt x="224" y="106"/>
                  </a:lnTo>
                  <a:lnTo>
                    <a:pt x="222" y="103"/>
                  </a:lnTo>
                  <a:lnTo>
                    <a:pt x="220" y="99"/>
                  </a:lnTo>
                  <a:lnTo>
                    <a:pt x="216" y="92"/>
                  </a:lnTo>
                  <a:lnTo>
                    <a:pt x="211" y="87"/>
                  </a:lnTo>
                  <a:lnTo>
                    <a:pt x="207" y="83"/>
                  </a:lnTo>
                  <a:lnTo>
                    <a:pt x="203" y="82"/>
                  </a:lnTo>
                  <a:lnTo>
                    <a:pt x="199" y="80"/>
                  </a:lnTo>
                  <a:lnTo>
                    <a:pt x="193" y="79"/>
                  </a:lnTo>
                  <a:lnTo>
                    <a:pt x="185" y="78"/>
                  </a:lnTo>
                  <a:lnTo>
                    <a:pt x="179" y="76"/>
                  </a:lnTo>
                  <a:lnTo>
                    <a:pt x="175" y="71"/>
                  </a:lnTo>
                  <a:lnTo>
                    <a:pt x="173" y="66"/>
                  </a:lnTo>
                  <a:lnTo>
                    <a:pt x="173" y="62"/>
                  </a:lnTo>
                  <a:lnTo>
                    <a:pt x="173" y="60"/>
                  </a:lnTo>
                  <a:lnTo>
                    <a:pt x="172" y="60"/>
                  </a:lnTo>
                  <a:lnTo>
                    <a:pt x="169" y="62"/>
                  </a:lnTo>
                  <a:lnTo>
                    <a:pt x="164" y="62"/>
                  </a:lnTo>
                  <a:lnTo>
                    <a:pt x="159" y="66"/>
                  </a:lnTo>
                  <a:lnTo>
                    <a:pt x="155" y="66"/>
                  </a:lnTo>
                  <a:lnTo>
                    <a:pt x="151" y="68"/>
                  </a:lnTo>
                  <a:lnTo>
                    <a:pt x="147" y="71"/>
                  </a:lnTo>
                  <a:lnTo>
                    <a:pt x="143" y="74"/>
                  </a:lnTo>
                  <a:lnTo>
                    <a:pt x="137" y="76"/>
                  </a:lnTo>
                  <a:lnTo>
                    <a:pt x="132" y="79"/>
                  </a:lnTo>
                  <a:lnTo>
                    <a:pt x="127" y="83"/>
                  </a:lnTo>
                  <a:lnTo>
                    <a:pt x="123" y="87"/>
                  </a:lnTo>
                  <a:lnTo>
                    <a:pt x="116" y="90"/>
                  </a:lnTo>
                  <a:lnTo>
                    <a:pt x="108" y="94"/>
                  </a:lnTo>
                  <a:lnTo>
                    <a:pt x="101" y="96"/>
                  </a:lnTo>
                  <a:lnTo>
                    <a:pt x="93" y="100"/>
                  </a:lnTo>
                  <a:lnTo>
                    <a:pt x="84" y="103"/>
                  </a:lnTo>
                  <a:lnTo>
                    <a:pt x="76" y="106"/>
                  </a:lnTo>
                  <a:lnTo>
                    <a:pt x="66" y="108"/>
                  </a:lnTo>
                  <a:lnTo>
                    <a:pt x="58" y="112"/>
                  </a:lnTo>
                  <a:lnTo>
                    <a:pt x="50" y="114"/>
                  </a:lnTo>
                  <a:lnTo>
                    <a:pt x="42" y="115"/>
                  </a:lnTo>
                  <a:lnTo>
                    <a:pt x="34" y="118"/>
                  </a:lnTo>
                  <a:lnTo>
                    <a:pt x="29" y="119"/>
                  </a:lnTo>
                  <a:lnTo>
                    <a:pt x="24" y="119"/>
                  </a:lnTo>
                  <a:lnTo>
                    <a:pt x="21" y="120"/>
                  </a:lnTo>
                  <a:lnTo>
                    <a:pt x="18" y="122"/>
                  </a:lnTo>
                  <a:lnTo>
                    <a:pt x="18" y="122"/>
                  </a:lnTo>
                  <a:lnTo>
                    <a:pt x="0" y="44"/>
                  </a:lnTo>
                  <a:lnTo>
                    <a:pt x="0" y="44"/>
                  </a:lnTo>
                  <a:close/>
                </a:path>
              </a:pathLst>
            </a:custGeom>
            <a:solidFill>
              <a:srgbClr val="D8968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57" name="Freeform 49"/>
            <p:cNvSpPr>
              <a:spLocks/>
            </p:cNvSpPr>
            <p:nvPr/>
          </p:nvSpPr>
          <p:spPr bwMode="auto">
            <a:xfrm>
              <a:off x="3413" y="3317"/>
              <a:ext cx="117" cy="115"/>
            </a:xfrm>
            <a:custGeom>
              <a:avLst/>
              <a:gdLst>
                <a:gd name="T0" fmla="*/ 116 w 233"/>
                <a:gd name="T1" fmla="*/ 0 h 232"/>
                <a:gd name="T2" fmla="*/ 118 w 233"/>
                <a:gd name="T3" fmla="*/ 3 h 232"/>
                <a:gd name="T4" fmla="*/ 120 w 233"/>
                <a:gd name="T5" fmla="*/ 6 h 232"/>
                <a:gd name="T6" fmla="*/ 126 w 233"/>
                <a:gd name="T7" fmla="*/ 11 h 232"/>
                <a:gd name="T8" fmla="*/ 130 w 233"/>
                <a:gd name="T9" fmla="*/ 16 h 232"/>
                <a:gd name="T10" fmla="*/ 136 w 233"/>
                <a:gd name="T11" fmla="*/ 24 h 232"/>
                <a:gd name="T12" fmla="*/ 140 w 233"/>
                <a:gd name="T13" fmla="*/ 31 h 232"/>
                <a:gd name="T14" fmla="*/ 148 w 233"/>
                <a:gd name="T15" fmla="*/ 40 h 232"/>
                <a:gd name="T16" fmla="*/ 155 w 233"/>
                <a:gd name="T17" fmla="*/ 49 h 232"/>
                <a:gd name="T18" fmla="*/ 163 w 233"/>
                <a:gd name="T19" fmla="*/ 58 h 232"/>
                <a:gd name="T20" fmla="*/ 170 w 233"/>
                <a:gd name="T21" fmla="*/ 69 h 232"/>
                <a:gd name="T22" fmla="*/ 176 w 233"/>
                <a:gd name="T23" fmla="*/ 79 h 232"/>
                <a:gd name="T24" fmla="*/ 184 w 233"/>
                <a:gd name="T25" fmla="*/ 90 h 232"/>
                <a:gd name="T26" fmla="*/ 191 w 233"/>
                <a:gd name="T27" fmla="*/ 99 h 232"/>
                <a:gd name="T28" fmla="*/ 196 w 233"/>
                <a:gd name="T29" fmla="*/ 111 h 232"/>
                <a:gd name="T30" fmla="*/ 203 w 233"/>
                <a:gd name="T31" fmla="*/ 122 h 232"/>
                <a:gd name="T32" fmla="*/ 208 w 233"/>
                <a:gd name="T33" fmla="*/ 133 h 232"/>
                <a:gd name="T34" fmla="*/ 213 w 233"/>
                <a:gd name="T35" fmla="*/ 144 h 232"/>
                <a:gd name="T36" fmla="*/ 215 w 233"/>
                <a:gd name="T37" fmla="*/ 153 h 232"/>
                <a:gd name="T38" fmla="*/ 219 w 233"/>
                <a:gd name="T39" fmla="*/ 164 h 232"/>
                <a:gd name="T40" fmla="*/ 222 w 233"/>
                <a:gd name="T41" fmla="*/ 173 h 232"/>
                <a:gd name="T42" fmla="*/ 225 w 233"/>
                <a:gd name="T43" fmla="*/ 182 h 232"/>
                <a:gd name="T44" fmla="*/ 226 w 233"/>
                <a:gd name="T45" fmla="*/ 190 h 232"/>
                <a:gd name="T46" fmla="*/ 227 w 233"/>
                <a:gd name="T47" fmla="*/ 200 h 232"/>
                <a:gd name="T48" fmla="*/ 229 w 233"/>
                <a:gd name="T49" fmla="*/ 205 h 232"/>
                <a:gd name="T50" fmla="*/ 230 w 233"/>
                <a:gd name="T51" fmla="*/ 212 h 232"/>
                <a:gd name="T52" fmla="*/ 230 w 233"/>
                <a:gd name="T53" fmla="*/ 217 h 232"/>
                <a:gd name="T54" fmla="*/ 231 w 233"/>
                <a:gd name="T55" fmla="*/ 222 h 232"/>
                <a:gd name="T56" fmla="*/ 231 w 233"/>
                <a:gd name="T57" fmla="*/ 229 h 232"/>
                <a:gd name="T58" fmla="*/ 233 w 233"/>
                <a:gd name="T59" fmla="*/ 232 h 232"/>
                <a:gd name="T60" fmla="*/ 130 w 233"/>
                <a:gd name="T61" fmla="*/ 232 h 232"/>
                <a:gd name="T62" fmla="*/ 0 w 233"/>
                <a:gd name="T63" fmla="*/ 169 h 232"/>
                <a:gd name="T64" fmla="*/ 116 w 233"/>
                <a:gd name="T65" fmla="*/ 0 h 232"/>
                <a:gd name="T66" fmla="*/ 116 w 233"/>
                <a:gd name="T67" fmla="*/ 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3" h="232">
                  <a:moveTo>
                    <a:pt x="116" y="0"/>
                  </a:moveTo>
                  <a:lnTo>
                    <a:pt x="118" y="3"/>
                  </a:lnTo>
                  <a:lnTo>
                    <a:pt x="120" y="6"/>
                  </a:lnTo>
                  <a:lnTo>
                    <a:pt x="126" y="11"/>
                  </a:lnTo>
                  <a:lnTo>
                    <a:pt x="130" y="16"/>
                  </a:lnTo>
                  <a:lnTo>
                    <a:pt x="136" y="24"/>
                  </a:lnTo>
                  <a:lnTo>
                    <a:pt x="140" y="31"/>
                  </a:lnTo>
                  <a:lnTo>
                    <a:pt x="148" y="40"/>
                  </a:lnTo>
                  <a:lnTo>
                    <a:pt x="155" y="49"/>
                  </a:lnTo>
                  <a:lnTo>
                    <a:pt x="163" y="58"/>
                  </a:lnTo>
                  <a:lnTo>
                    <a:pt x="170" y="69"/>
                  </a:lnTo>
                  <a:lnTo>
                    <a:pt x="176" y="79"/>
                  </a:lnTo>
                  <a:lnTo>
                    <a:pt x="184" y="90"/>
                  </a:lnTo>
                  <a:lnTo>
                    <a:pt x="191" y="99"/>
                  </a:lnTo>
                  <a:lnTo>
                    <a:pt x="196" y="111"/>
                  </a:lnTo>
                  <a:lnTo>
                    <a:pt x="203" y="122"/>
                  </a:lnTo>
                  <a:lnTo>
                    <a:pt x="208" y="133"/>
                  </a:lnTo>
                  <a:lnTo>
                    <a:pt x="213" y="144"/>
                  </a:lnTo>
                  <a:lnTo>
                    <a:pt x="215" y="153"/>
                  </a:lnTo>
                  <a:lnTo>
                    <a:pt x="219" y="164"/>
                  </a:lnTo>
                  <a:lnTo>
                    <a:pt x="222" y="173"/>
                  </a:lnTo>
                  <a:lnTo>
                    <a:pt x="225" y="182"/>
                  </a:lnTo>
                  <a:lnTo>
                    <a:pt x="226" y="190"/>
                  </a:lnTo>
                  <a:lnTo>
                    <a:pt x="227" y="200"/>
                  </a:lnTo>
                  <a:lnTo>
                    <a:pt x="229" y="205"/>
                  </a:lnTo>
                  <a:lnTo>
                    <a:pt x="230" y="212"/>
                  </a:lnTo>
                  <a:lnTo>
                    <a:pt x="230" y="217"/>
                  </a:lnTo>
                  <a:lnTo>
                    <a:pt x="231" y="222"/>
                  </a:lnTo>
                  <a:lnTo>
                    <a:pt x="231" y="229"/>
                  </a:lnTo>
                  <a:lnTo>
                    <a:pt x="233" y="232"/>
                  </a:lnTo>
                  <a:lnTo>
                    <a:pt x="130" y="232"/>
                  </a:lnTo>
                  <a:lnTo>
                    <a:pt x="0" y="169"/>
                  </a:lnTo>
                  <a:lnTo>
                    <a:pt x="116" y="0"/>
                  </a:lnTo>
                  <a:lnTo>
                    <a:pt x="116" y="0"/>
                  </a:lnTo>
                  <a:close/>
                </a:path>
              </a:pathLst>
            </a:custGeom>
            <a:solidFill>
              <a:srgbClr val="C2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58" name="Freeform 50"/>
            <p:cNvSpPr>
              <a:spLocks/>
            </p:cNvSpPr>
            <p:nvPr/>
          </p:nvSpPr>
          <p:spPr bwMode="auto">
            <a:xfrm>
              <a:off x="3119" y="3576"/>
              <a:ext cx="209" cy="97"/>
            </a:xfrm>
            <a:custGeom>
              <a:avLst/>
              <a:gdLst>
                <a:gd name="T0" fmla="*/ 418 w 418"/>
                <a:gd name="T1" fmla="*/ 176 h 193"/>
                <a:gd name="T2" fmla="*/ 416 w 418"/>
                <a:gd name="T3" fmla="*/ 174 h 193"/>
                <a:gd name="T4" fmla="*/ 412 w 418"/>
                <a:gd name="T5" fmla="*/ 174 h 193"/>
                <a:gd name="T6" fmla="*/ 404 w 418"/>
                <a:gd name="T7" fmla="*/ 174 h 193"/>
                <a:gd name="T8" fmla="*/ 396 w 418"/>
                <a:gd name="T9" fmla="*/ 174 h 193"/>
                <a:gd name="T10" fmla="*/ 391 w 418"/>
                <a:gd name="T11" fmla="*/ 173 h 193"/>
                <a:gd name="T12" fmla="*/ 386 w 418"/>
                <a:gd name="T13" fmla="*/ 173 h 193"/>
                <a:gd name="T14" fmla="*/ 378 w 418"/>
                <a:gd name="T15" fmla="*/ 173 h 193"/>
                <a:gd name="T16" fmla="*/ 372 w 418"/>
                <a:gd name="T17" fmla="*/ 173 h 193"/>
                <a:gd name="T18" fmla="*/ 365 w 418"/>
                <a:gd name="T19" fmla="*/ 173 h 193"/>
                <a:gd name="T20" fmla="*/ 359 w 418"/>
                <a:gd name="T21" fmla="*/ 173 h 193"/>
                <a:gd name="T22" fmla="*/ 351 w 418"/>
                <a:gd name="T23" fmla="*/ 174 h 193"/>
                <a:gd name="T24" fmla="*/ 344 w 418"/>
                <a:gd name="T25" fmla="*/ 176 h 193"/>
                <a:gd name="T26" fmla="*/ 335 w 418"/>
                <a:gd name="T27" fmla="*/ 176 h 193"/>
                <a:gd name="T28" fmla="*/ 327 w 418"/>
                <a:gd name="T29" fmla="*/ 177 h 193"/>
                <a:gd name="T30" fmla="*/ 319 w 418"/>
                <a:gd name="T31" fmla="*/ 178 h 193"/>
                <a:gd name="T32" fmla="*/ 311 w 418"/>
                <a:gd name="T33" fmla="*/ 180 h 193"/>
                <a:gd name="T34" fmla="*/ 303 w 418"/>
                <a:gd name="T35" fmla="*/ 181 h 193"/>
                <a:gd name="T36" fmla="*/ 295 w 418"/>
                <a:gd name="T37" fmla="*/ 182 h 193"/>
                <a:gd name="T38" fmla="*/ 287 w 418"/>
                <a:gd name="T39" fmla="*/ 184 h 193"/>
                <a:gd name="T40" fmla="*/ 281 w 418"/>
                <a:gd name="T41" fmla="*/ 186 h 193"/>
                <a:gd name="T42" fmla="*/ 273 w 418"/>
                <a:gd name="T43" fmla="*/ 186 h 193"/>
                <a:gd name="T44" fmla="*/ 268 w 418"/>
                <a:gd name="T45" fmla="*/ 188 h 193"/>
                <a:gd name="T46" fmla="*/ 263 w 418"/>
                <a:gd name="T47" fmla="*/ 189 h 193"/>
                <a:gd name="T48" fmla="*/ 258 w 418"/>
                <a:gd name="T49" fmla="*/ 190 h 193"/>
                <a:gd name="T50" fmla="*/ 252 w 418"/>
                <a:gd name="T51" fmla="*/ 192 h 193"/>
                <a:gd name="T52" fmla="*/ 250 w 418"/>
                <a:gd name="T53" fmla="*/ 193 h 193"/>
                <a:gd name="T54" fmla="*/ 248 w 418"/>
                <a:gd name="T55" fmla="*/ 192 h 193"/>
                <a:gd name="T56" fmla="*/ 242 w 418"/>
                <a:gd name="T57" fmla="*/ 189 h 193"/>
                <a:gd name="T58" fmla="*/ 237 w 418"/>
                <a:gd name="T59" fmla="*/ 188 h 193"/>
                <a:gd name="T60" fmla="*/ 233 w 418"/>
                <a:gd name="T61" fmla="*/ 186 h 193"/>
                <a:gd name="T62" fmla="*/ 228 w 418"/>
                <a:gd name="T63" fmla="*/ 184 h 193"/>
                <a:gd name="T64" fmla="*/ 222 w 418"/>
                <a:gd name="T65" fmla="*/ 182 h 193"/>
                <a:gd name="T66" fmla="*/ 214 w 418"/>
                <a:gd name="T67" fmla="*/ 180 h 193"/>
                <a:gd name="T68" fmla="*/ 206 w 418"/>
                <a:gd name="T69" fmla="*/ 178 h 193"/>
                <a:gd name="T70" fmla="*/ 198 w 418"/>
                <a:gd name="T71" fmla="*/ 176 h 193"/>
                <a:gd name="T72" fmla="*/ 189 w 418"/>
                <a:gd name="T73" fmla="*/ 174 h 193"/>
                <a:gd name="T74" fmla="*/ 180 w 418"/>
                <a:gd name="T75" fmla="*/ 172 h 193"/>
                <a:gd name="T76" fmla="*/ 169 w 418"/>
                <a:gd name="T77" fmla="*/ 172 h 193"/>
                <a:gd name="T78" fmla="*/ 158 w 418"/>
                <a:gd name="T79" fmla="*/ 169 h 193"/>
                <a:gd name="T80" fmla="*/ 147 w 418"/>
                <a:gd name="T81" fmla="*/ 169 h 193"/>
                <a:gd name="T82" fmla="*/ 135 w 418"/>
                <a:gd name="T83" fmla="*/ 168 h 193"/>
                <a:gd name="T84" fmla="*/ 123 w 418"/>
                <a:gd name="T85" fmla="*/ 168 h 193"/>
                <a:gd name="T86" fmla="*/ 110 w 418"/>
                <a:gd name="T87" fmla="*/ 168 h 193"/>
                <a:gd name="T88" fmla="*/ 98 w 418"/>
                <a:gd name="T89" fmla="*/ 168 h 193"/>
                <a:gd name="T90" fmla="*/ 85 w 418"/>
                <a:gd name="T91" fmla="*/ 168 h 193"/>
                <a:gd name="T92" fmla="*/ 73 w 418"/>
                <a:gd name="T93" fmla="*/ 168 h 193"/>
                <a:gd name="T94" fmla="*/ 61 w 418"/>
                <a:gd name="T95" fmla="*/ 169 h 193"/>
                <a:gd name="T96" fmla="*/ 51 w 418"/>
                <a:gd name="T97" fmla="*/ 170 h 193"/>
                <a:gd name="T98" fmla="*/ 39 w 418"/>
                <a:gd name="T99" fmla="*/ 170 h 193"/>
                <a:gd name="T100" fmla="*/ 30 w 418"/>
                <a:gd name="T101" fmla="*/ 172 h 193"/>
                <a:gd name="T102" fmla="*/ 22 w 418"/>
                <a:gd name="T103" fmla="*/ 172 h 193"/>
                <a:gd name="T104" fmla="*/ 15 w 418"/>
                <a:gd name="T105" fmla="*/ 173 h 193"/>
                <a:gd name="T106" fmla="*/ 8 w 418"/>
                <a:gd name="T107" fmla="*/ 174 h 193"/>
                <a:gd name="T108" fmla="*/ 4 w 418"/>
                <a:gd name="T109" fmla="*/ 174 h 193"/>
                <a:gd name="T110" fmla="*/ 0 w 418"/>
                <a:gd name="T111" fmla="*/ 176 h 193"/>
                <a:gd name="T112" fmla="*/ 81 w 418"/>
                <a:gd name="T113" fmla="*/ 0 h 193"/>
                <a:gd name="T114" fmla="*/ 418 w 418"/>
                <a:gd name="T115" fmla="*/ 145 h 193"/>
                <a:gd name="T116" fmla="*/ 418 w 418"/>
                <a:gd name="T117" fmla="*/ 176 h 193"/>
                <a:gd name="T118" fmla="*/ 418 w 418"/>
                <a:gd name="T119" fmla="*/ 176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18" h="193">
                  <a:moveTo>
                    <a:pt x="418" y="176"/>
                  </a:moveTo>
                  <a:lnTo>
                    <a:pt x="416" y="174"/>
                  </a:lnTo>
                  <a:lnTo>
                    <a:pt x="412" y="174"/>
                  </a:lnTo>
                  <a:lnTo>
                    <a:pt x="404" y="174"/>
                  </a:lnTo>
                  <a:lnTo>
                    <a:pt x="396" y="174"/>
                  </a:lnTo>
                  <a:lnTo>
                    <a:pt x="391" y="173"/>
                  </a:lnTo>
                  <a:lnTo>
                    <a:pt x="386" y="173"/>
                  </a:lnTo>
                  <a:lnTo>
                    <a:pt x="378" y="173"/>
                  </a:lnTo>
                  <a:lnTo>
                    <a:pt x="372" y="173"/>
                  </a:lnTo>
                  <a:lnTo>
                    <a:pt x="365" y="173"/>
                  </a:lnTo>
                  <a:lnTo>
                    <a:pt x="359" y="173"/>
                  </a:lnTo>
                  <a:lnTo>
                    <a:pt x="351" y="174"/>
                  </a:lnTo>
                  <a:lnTo>
                    <a:pt x="344" y="176"/>
                  </a:lnTo>
                  <a:lnTo>
                    <a:pt x="335" y="176"/>
                  </a:lnTo>
                  <a:lnTo>
                    <a:pt x="327" y="177"/>
                  </a:lnTo>
                  <a:lnTo>
                    <a:pt x="319" y="178"/>
                  </a:lnTo>
                  <a:lnTo>
                    <a:pt x="311" y="180"/>
                  </a:lnTo>
                  <a:lnTo>
                    <a:pt x="303" y="181"/>
                  </a:lnTo>
                  <a:lnTo>
                    <a:pt x="295" y="182"/>
                  </a:lnTo>
                  <a:lnTo>
                    <a:pt x="287" y="184"/>
                  </a:lnTo>
                  <a:lnTo>
                    <a:pt x="281" y="186"/>
                  </a:lnTo>
                  <a:lnTo>
                    <a:pt x="273" y="186"/>
                  </a:lnTo>
                  <a:lnTo>
                    <a:pt x="268" y="188"/>
                  </a:lnTo>
                  <a:lnTo>
                    <a:pt x="263" y="189"/>
                  </a:lnTo>
                  <a:lnTo>
                    <a:pt x="258" y="190"/>
                  </a:lnTo>
                  <a:lnTo>
                    <a:pt x="252" y="192"/>
                  </a:lnTo>
                  <a:lnTo>
                    <a:pt x="250" y="193"/>
                  </a:lnTo>
                  <a:lnTo>
                    <a:pt x="248" y="192"/>
                  </a:lnTo>
                  <a:lnTo>
                    <a:pt x="242" y="189"/>
                  </a:lnTo>
                  <a:lnTo>
                    <a:pt x="237" y="188"/>
                  </a:lnTo>
                  <a:lnTo>
                    <a:pt x="233" y="186"/>
                  </a:lnTo>
                  <a:lnTo>
                    <a:pt x="228" y="184"/>
                  </a:lnTo>
                  <a:lnTo>
                    <a:pt x="222" y="182"/>
                  </a:lnTo>
                  <a:lnTo>
                    <a:pt x="214" y="180"/>
                  </a:lnTo>
                  <a:lnTo>
                    <a:pt x="206" y="178"/>
                  </a:lnTo>
                  <a:lnTo>
                    <a:pt x="198" y="176"/>
                  </a:lnTo>
                  <a:lnTo>
                    <a:pt x="189" y="174"/>
                  </a:lnTo>
                  <a:lnTo>
                    <a:pt x="180" y="172"/>
                  </a:lnTo>
                  <a:lnTo>
                    <a:pt x="169" y="172"/>
                  </a:lnTo>
                  <a:lnTo>
                    <a:pt x="158" y="169"/>
                  </a:lnTo>
                  <a:lnTo>
                    <a:pt x="147" y="169"/>
                  </a:lnTo>
                  <a:lnTo>
                    <a:pt x="135" y="168"/>
                  </a:lnTo>
                  <a:lnTo>
                    <a:pt x="123" y="168"/>
                  </a:lnTo>
                  <a:lnTo>
                    <a:pt x="110" y="168"/>
                  </a:lnTo>
                  <a:lnTo>
                    <a:pt x="98" y="168"/>
                  </a:lnTo>
                  <a:lnTo>
                    <a:pt x="85" y="168"/>
                  </a:lnTo>
                  <a:lnTo>
                    <a:pt x="73" y="168"/>
                  </a:lnTo>
                  <a:lnTo>
                    <a:pt x="61" y="169"/>
                  </a:lnTo>
                  <a:lnTo>
                    <a:pt x="51" y="170"/>
                  </a:lnTo>
                  <a:lnTo>
                    <a:pt x="39" y="170"/>
                  </a:lnTo>
                  <a:lnTo>
                    <a:pt x="30" y="172"/>
                  </a:lnTo>
                  <a:lnTo>
                    <a:pt x="22" y="172"/>
                  </a:lnTo>
                  <a:lnTo>
                    <a:pt x="15" y="173"/>
                  </a:lnTo>
                  <a:lnTo>
                    <a:pt x="8" y="174"/>
                  </a:lnTo>
                  <a:lnTo>
                    <a:pt x="4" y="174"/>
                  </a:lnTo>
                  <a:lnTo>
                    <a:pt x="0" y="176"/>
                  </a:lnTo>
                  <a:lnTo>
                    <a:pt x="81" y="0"/>
                  </a:lnTo>
                  <a:lnTo>
                    <a:pt x="418" y="145"/>
                  </a:lnTo>
                  <a:lnTo>
                    <a:pt x="418" y="176"/>
                  </a:lnTo>
                  <a:lnTo>
                    <a:pt x="418" y="176"/>
                  </a:lnTo>
                  <a:close/>
                </a:path>
              </a:pathLst>
            </a:custGeom>
            <a:solidFill>
              <a:srgbClr val="A6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59" name="Freeform 51"/>
            <p:cNvSpPr>
              <a:spLocks/>
            </p:cNvSpPr>
            <p:nvPr/>
          </p:nvSpPr>
          <p:spPr bwMode="auto">
            <a:xfrm>
              <a:off x="2870" y="3763"/>
              <a:ext cx="262" cy="89"/>
            </a:xfrm>
            <a:custGeom>
              <a:avLst/>
              <a:gdLst>
                <a:gd name="T0" fmla="*/ 523 w 523"/>
                <a:gd name="T1" fmla="*/ 139 h 178"/>
                <a:gd name="T2" fmla="*/ 319 w 523"/>
                <a:gd name="T3" fmla="*/ 178 h 178"/>
                <a:gd name="T4" fmla="*/ 0 w 523"/>
                <a:gd name="T5" fmla="*/ 151 h 178"/>
                <a:gd name="T6" fmla="*/ 131 w 523"/>
                <a:gd name="T7" fmla="*/ 0 h 178"/>
                <a:gd name="T8" fmla="*/ 523 w 523"/>
                <a:gd name="T9" fmla="*/ 139 h 178"/>
                <a:gd name="T10" fmla="*/ 523 w 523"/>
                <a:gd name="T11" fmla="*/ 139 h 178"/>
              </a:gdLst>
              <a:ahLst/>
              <a:cxnLst>
                <a:cxn ang="0">
                  <a:pos x="T0" y="T1"/>
                </a:cxn>
                <a:cxn ang="0">
                  <a:pos x="T2" y="T3"/>
                </a:cxn>
                <a:cxn ang="0">
                  <a:pos x="T4" y="T5"/>
                </a:cxn>
                <a:cxn ang="0">
                  <a:pos x="T6" y="T7"/>
                </a:cxn>
                <a:cxn ang="0">
                  <a:pos x="T8" y="T9"/>
                </a:cxn>
                <a:cxn ang="0">
                  <a:pos x="T10" y="T11"/>
                </a:cxn>
              </a:cxnLst>
              <a:rect l="0" t="0" r="r" b="b"/>
              <a:pathLst>
                <a:path w="523" h="178">
                  <a:moveTo>
                    <a:pt x="523" y="139"/>
                  </a:moveTo>
                  <a:lnTo>
                    <a:pt x="319" y="178"/>
                  </a:lnTo>
                  <a:lnTo>
                    <a:pt x="0" y="151"/>
                  </a:lnTo>
                  <a:lnTo>
                    <a:pt x="131" y="0"/>
                  </a:lnTo>
                  <a:lnTo>
                    <a:pt x="523" y="139"/>
                  </a:lnTo>
                  <a:lnTo>
                    <a:pt x="523" y="139"/>
                  </a:lnTo>
                  <a:close/>
                </a:path>
              </a:pathLst>
            </a:custGeom>
            <a:solidFill>
              <a:srgbClr val="A6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60" name="Freeform 52"/>
            <p:cNvSpPr>
              <a:spLocks/>
            </p:cNvSpPr>
            <p:nvPr/>
          </p:nvSpPr>
          <p:spPr bwMode="auto">
            <a:xfrm>
              <a:off x="2701" y="3903"/>
              <a:ext cx="229" cy="63"/>
            </a:xfrm>
            <a:custGeom>
              <a:avLst/>
              <a:gdLst>
                <a:gd name="T0" fmla="*/ 459 w 459"/>
                <a:gd name="T1" fmla="*/ 121 h 127"/>
                <a:gd name="T2" fmla="*/ 297 w 459"/>
                <a:gd name="T3" fmla="*/ 127 h 127"/>
                <a:gd name="T4" fmla="*/ 0 w 459"/>
                <a:gd name="T5" fmla="*/ 127 h 127"/>
                <a:gd name="T6" fmla="*/ 35 w 459"/>
                <a:gd name="T7" fmla="*/ 0 h 127"/>
                <a:gd name="T8" fmla="*/ 407 w 459"/>
                <a:gd name="T9" fmla="*/ 82 h 127"/>
                <a:gd name="T10" fmla="*/ 459 w 459"/>
                <a:gd name="T11" fmla="*/ 121 h 127"/>
                <a:gd name="T12" fmla="*/ 459 w 459"/>
                <a:gd name="T13" fmla="*/ 121 h 127"/>
              </a:gdLst>
              <a:ahLst/>
              <a:cxnLst>
                <a:cxn ang="0">
                  <a:pos x="T0" y="T1"/>
                </a:cxn>
                <a:cxn ang="0">
                  <a:pos x="T2" y="T3"/>
                </a:cxn>
                <a:cxn ang="0">
                  <a:pos x="T4" y="T5"/>
                </a:cxn>
                <a:cxn ang="0">
                  <a:pos x="T6" y="T7"/>
                </a:cxn>
                <a:cxn ang="0">
                  <a:pos x="T8" y="T9"/>
                </a:cxn>
                <a:cxn ang="0">
                  <a:pos x="T10" y="T11"/>
                </a:cxn>
                <a:cxn ang="0">
                  <a:pos x="T12" y="T13"/>
                </a:cxn>
              </a:cxnLst>
              <a:rect l="0" t="0" r="r" b="b"/>
              <a:pathLst>
                <a:path w="459" h="127">
                  <a:moveTo>
                    <a:pt x="459" y="121"/>
                  </a:moveTo>
                  <a:lnTo>
                    <a:pt x="297" y="127"/>
                  </a:lnTo>
                  <a:lnTo>
                    <a:pt x="0" y="127"/>
                  </a:lnTo>
                  <a:lnTo>
                    <a:pt x="35" y="0"/>
                  </a:lnTo>
                  <a:lnTo>
                    <a:pt x="407" y="82"/>
                  </a:lnTo>
                  <a:lnTo>
                    <a:pt x="459" y="121"/>
                  </a:lnTo>
                  <a:lnTo>
                    <a:pt x="459" y="121"/>
                  </a:lnTo>
                  <a:close/>
                </a:path>
              </a:pathLst>
            </a:custGeom>
            <a:solidFill>
              <a:srgbClr val="A6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61" name="Freeform 53"/>
            <p:cNvSpPr>
              <a:spLocks/>
            </p:cNvSpPr>
            <p:nvPr/>
          </p:nvSpPr>
          <p:spPr bwMode="auto">
            <a:xfrm>
              <a:off x="2789" y="3421"/>
              <a:ext cx="118" cy="118"/>
            </a:xfrm>
            <a:custGeom>
              <a:avLst/>
              <a:gdLst>
                <a:gd name="T0" fmla="*/ 236 w 236"/>
                <a:gd name="T1" fmla="*/ 43 h 237"/>
                <a:gd name="T2" fmla="*/ 234 w 236"/>
                <a:gd name="T3" fmla="*/ 48 h 237"/>
                <a:gd name="T4" fmla="*/ 228 w 236"/>
                <a:gd name="T5" fmla="*/ 60 h 237"/>
                <a:gd name="T6" fmla="*/ 220 w 236"/>
                <a:gd name="T7" fmla="*/ 71 h 237"/>
                <a:gd name="T8" fmla="*/ 212 w 236"/>
                <a:gd name="T9" fmla="*/ 78 h 237"/>
                <a:gd name="T10" fmla="*/ 202 w 236"/>
                <a:gd name="T11" fmla="*/ 87 h 237"/>
                <a:gd name="T12" fmla="*/ 188 w 236"/>
                <a:gd name="T13" fmla="*/ 95 h 237"/>
                <a:gd name="T14" fmla="*/ 174 w 236"/>
                <a:gd name="T15" fmla="*/ 102 h 237"/>
                <a:gd name="T16" fmla="*/ 159 w 236"/>
                <a:gd name="T17" fmla="*/ 110 h 237"/>
                <a:gd name="T18" fmla="*/ 144 w 236"/>
                <a:gd name="T19" fmla="*/ 116 h 237"/>
                <a:gd name="T20" fmla="*/ 133 w 236"/>
                <a:gd name="T21" fmla="*/ 122 h 237"/>
                <a:gd name="T22" fmla="*/ 123 w 236"/>
                <a:gd name="T23" fmla="*/ 127 h 237"/>
                <a:gd name="T24" fmla="*/ 120 w 236"/>
                <a:gd name="T25" fmla="*/ 131 h 237"/>
                <a:gd name="T26" fmla="*/ 124 w 236"/>
                <a:gd name="T27" fmla="*/ 146 h 237"/>
                <a:gd name="T28" fmla="*/ 121 w 236"/>
                <a:gd name="T29" fmla="*/ 158 h 237"/>
                <a:gd name="T30" fmla="*/ 116 w 236"/>
                <a:gd name="T31" fmla="*/ 165 h 237"/>
                <a:gd name="T32" fmla="*/ 112 w 236"/>
                <a:gd name="T33" fmla="*/ 171 h 237"/>
                <a:gd name="T34" fmla="*/ 109 w 236"/>
                <a:gd name="T35" fmla="*/ 182 h 237"/>
                <a:gd name="T36" fmla="*/ 108 w 236"/>
                <a:gd name="T37" fmla="*/ 193 h 237"/>
                <a:gd name="T38" fmla="*/ 108 w 236"/>
                <a:gd name="T39" fmla="*/ 205 h 237"/>
                <a:gd name="T40" fmla="*/ 108 w 236"/>
                <a:gd name="T41" fmla="*/ 213 h 237"/>
                <a:gd name="T42" fmla="*/ 93 w 236"/>
                <a:gd name="T43" fmla="*/ 214 h 237"/>
                <a:gd name="T44" fmla="*/ 88 w 236"/>
                <a:gd name="T45" fmla="*/ 170 h 237"/>
                <a:gd name="T46" fmla="*/ 83 w 236"/>
                <a:gd name="T47" fmla="*/ 178 h 237"/>
                <a:gd name="T48" fmla="*/ 72 w 236"/>
                <a:gd name="T49" fmla="*/ 187 h 237"/>
                <a:gd name="T50" fmla="*/ 59 w 236"/>
                <a:gd name="T51" fmla="*/ 202 h 237"/>
                <a:gd name="T52" fmla="*/ 46 w 236"/>
                <a:gd name="T53" fmla="*/ 214 h 237"/>
                <a:gd name="T54" fmla="*/ 34 w 236"/>
                <a:gd name="T55" fmla="*/ 223 h 237"/>
                <a:gd name="T56" fmla="*/ 22 w 236"/>
                <a:gd name="T57" fmla="*/ 234 h 237"/>
                <a:gd name="T58" fmla="*/ 0 w 236"/>
                <a:gd name="T59" fmla="*/ 214 h 237"/>
                <a:gd name="T60" fmla="*/ 13 w 236"/>
                <a:gd name="T61" fmla="*/ 161 h 237"/>
                <a:gd name="T62" fmla="*/ 14 w 236"/>
                <a:gd name="T63" fmla="*/ 154 h 237"/>
                <a:gd name="T64" fmla="*/ 20 w 236"/>
                <a:gd name="T65" fmla="*/ 146 h 237"/>
                <a:gd name="T66" fmla="*/ 32 w 236"/>
                <a:gd name="T67" fmla="*/ 137 h 237"/>
                <a:gd name="T68" fmla="*/ 38 w 236"/>
                <a:gd name="T69" fmla="*/ 131 h 237"/>
                <a:gd name="T70" fmla="*/ 49 w 236"/>
                <a:gd name="T71" fmla="*/ 127 h 237"/>
                <a:gd name="T72" fmla="*/ 59 w 236"/>
                <a:gd name="T73" fmla="*/ 122 h 237"/>
                <a:gd name="T74" fmla="*/ 69 w 236"/>
                <a:gd name="T75" fmla="*/ 116 h 237"/>
                <a:gd name="T76" fmla="*/ 85 w 236"/>
                <a:gd name="T77" fmla="*/ 110 h 237"/>
                <a:gd name="T78" fmla="*/ 92 w 236"/>
                <a:gd name="T79" fmla="*/ 108 h 237"/>
                <a:gd name="T80" fmla="*/ 95 w 236"/>
                <a:gd name="T81" fmla="*/ 104 h 237"/>
                <a:gd name="T82" fmla="*/ 103 w 236"/>
                <a:gd name="T83" fmla="*/ 95 h 237"/>
                <a:gd name="T84" fmla="*/ 115 w 236"/>
                <a:gd name="T85" fmla="*/ 82 h 237"/>
                <a:gd name="T86" fmla="*/ 131 w 236"/>
                <a:gd name="T87" fmla="*/ 64 h 237"/>
                <a:gd name="T88" fmla="*/ 137 w 236"/>
                <a:gd name="T89" fmla="*/ 52 h 237"/>
                <a:gd name="T90" fmla="*/ 145 w 236"/>
                <a:gd name="T91" fmla="*/ 42 h 237"/>
                <a:gd name="T92" fmla="*/ 152 w 236"/>
                <a:gd name="T93" fmla="*/ 31 h 237"/>
                <a:gd name="T94" fmla="*/ 159 w 236"/>
                <a:gd name="T95" fmla="*/ 21 h 237"/>
                <a:gd name="T96" fmla="*/ 168 w 236"/>
                <a:gd name="T97" fmla="*/ 5 h 237"/>
                <a:gd name="T98" fmla="*/ 174 w 236"/>
                <a:gd name="T99" fmla="*/ 0 h 237"/>
                <a:gd name="T100" fmla="*/ 236 w 236"/>
                <a:gd name="T101" fmla="*/ 43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36" h="237">
                  <a:moveTo>
                    <a:pt x="236" y="43"/>
                  </a:moveTo>
                  <a:lnTo>
                    <a:pt x="236" y="43"/>
                  </a:lnTo>
                  <a:lnTo>
                    <a:pt x="236" y="46"/>
                  </a:lnTo>
                  <a:lnTo>
                    <a:pt x="234" y="48"/>
                  </a:lnTo>
                  <a:lnTo>
                    <a:pt x="232" y="55"/>
                  </a:lnTo>
                  <a:lnTo>
                    <a:pt x="228" y="60"/>
                  </a:lnTo>
                  <a:lnTo>
                    <a:pt x="224" y="67"/>
                  </a:lnTo>
                  <a:lnTo>
                    <a:pt x="220" y="71"/>
                  </a:lnTo>
                  <a:lnTo>
                    <a:pt x="216" y="75"/>
                  </a:lnTo>
                  <a:lnTo>
                    <a:pt x="212" y="78"/>
                  </a:lnTo>
                  <a:lnTo>
                    <a:pt x="208" y="83"/>
                  </a:lnTo>
                  <a:lnTo>
                    <a:pt x="202" y="87"/>
                  </a:lnTo>
                  <a:lnTo>
                    <a:pt x="195" y="91"/>
                  </a:lnTo>
                  <a:lnTo>
                    <a:pt x="188" y="95"/>
                  </a:lnTo>
                  <a:lnTo>
                    <a:pt x="182" y="99"/>
                  </a:lnTo>
                  <a:lnTo>
                    <a:pt x="174" y="102"/>
                  </a:lnTo>
                  <a:lnTo>
                    <a:pt x="166" y="106"/>
                  </a:lnTo>
                  <a:lnTo>
                    <a:pt x="159" y="110"/>
                  </a:lnTo>
                  <a:lnTo>
                    <a:pt x="152" y="114"/>
                  </a:lnTo>
                  <a:lnTo>
                    <a:pt x="144" y="116"/>
                  </a:lnTo>
                  <a:lnTo>
                    <a:pt x="139" y="119"/>
                  </a:lnTo>
                  <a:lnTo>
                    <a:pt x="133" y="122"/>
                  </a:lnTo>
                  <a:lnTo>
                    <a:pt x="129" y="124"/>
                  </a:lnTo>
                  <a:lnTo>
                    <a:pt x="123" y="127"/>
                  </a:lnTo>
                  <a:lnTo>
                    <a:pt x="120" y="129"/>
                  </a:lnTo>
                  <a:lnTo>
                    <a:pt x="120" y="131"/>
                  </a:lnTo>
                  <a:lnTo>
                    <a:pt x="123" y="138"/>
                  </a:lnTo>
                  <a:lnTo>
                    <a:pt x="124" y="146"/>
                  </a:lnTo>
                  <a:lnTo>
                    <a:pt x="124" y="153"/>
                  </a:lnTo>
                  <a:lnTo>
                    <a:pt x="121" y="158"/>
                  </a:lnTo>
                  <a:lnTo>
                    <a:pt x="117" y="162"/>
                  </a:lnTo>
                  <a:lnTo>
                    <a:pt x="116" y="165"/>
                  </a:lnTo>
                  <a:lnTo>
                    <a:pt x="115" y="169"/>
                  </a:lnTo>
                  <a:lnTo>
                    <a:pt x="112" y="171"/>
                  </a:lnTo>
                  <a:lnTo>
                    <a:pt x="112" y="178"/>
                  </a:lnTo>
                  <a:lnTo>
                    <a:pt x="109" y="182"/>
                  </a:lnTo>
                  <a:lnTo>
                    <a:pt x="108" y="187"/>
                  </a:lnTo>
                  <a:lnTo>
                    <a:pt x="108" y="193"/>
                  </a:lnTo>
                  <a:lnTo>
                    <a:pt x="108" y="199"/>
                  </a:lnTo>
                  <a:lnTo>
                    <a:pt x="108" y="205"/>
                  </a:lnTo>
                  <a:lnTo>
                    <a:pt x="108" y="209"/>
                  </a:lnTo>
                  <a:lnTo>
                    <a:pt x="108" y="213"/>
                  </a:lnTo>
                  <a:lnTo>
                    <a:pt x="108" y="214"/>
                  </a:lnTo>
                  <a:lnTo>
                    <a:pt x="93" y="214"/>
                  </a:lnTo>
                  <a:lnTo>
                    <a:pt x="91" y="170"/>
                  </a:lnTo>
                  <a:lnTo>
                    <a:pt x="88" y="170"/>
                  </a:lnTo>
                  <a:lnTo>
                    <a:pt x="87" y="174"/>
                  </a:lnTo>
                  <a:lnTo>
                    <a:pt x="83" y="178"/>
                  </a:lnTo>
                  <a:lnTo>
                    <a:pt x="79" y="182"/>
                  </a:lnTo>
                  <a:lnTo>
                    <a:pt x="72" y="187"/>
                  </a:lnTo>
                  <a:lnTo>
                    <a:pt x="65" y="194"/>
                  </a:lnTo>
                  <a:lnTo>
                    <a:pt x="59" y="202"/>
                  </a:lnTo>
                  <a:lnTo>
                    <a:pt x="53" y="209"/>
                  </a:lnTo>
                  <a:lnTo>
                    <a:pt x="46" y="214"/>
                  </a:lnTo>
                  <a:lnTo>
                    <a:pt x="40" y="219"/>
                  </a:lnTo>
                  <a:lnTo>
                    <a:pt x="34" y="223"/>
                  </a:lnTo>
                  <a:lnTo>
                    <a:pt x="30" y="229"/>
                  </a:lnTo>
                  <a:lnTo>
                    <a:pt x="22" y="234"/>
                  </a:lnTo>
                  <a:lnTo>
                    <a:pt x="21" y="237"/>
                  </a:lnTo>
                  <a:lnTo>
                    <a:pt x="0" y="214"/>
                  </a:lnTo>
                  <a:lnTo>
                    <a:pt x="14" y="174"/>
                  </a:lnTo>
                  <a:lnTo>
                    <a:pt x="13" y="161"/>
                  </a:lnTo>
                  <a:lnTo>
                    <a:pt x="13" y="158"/>
                  </a:lnTo>
                  <a:lnTo>
                    <a:pt x="14" y="154"/>
                  </a:lnTo>
                  <a:lnTo>
                    <a:pt x="16" y="150"/>
                  </a:lnTo>
                  <a:lnTo>
                    <a:pt x="20" y="146"/>
                  </a:lnTo>
                  <a:lnTo>
                    <a:pt x="25" y="141"/>
                  </a:lnTo>
                  <a:lnTo>
                    <a:pt x="32" y="137"/>
                  </a:lnTo>
                  <a:lnTo>
                    <a:pt x="34" y="134"/>
                  </a:lnTo>
                  <a:lnTo>
                    <a:pt x="38" y="131"/>
                  </a:lnTo>
                  <a:lnTo>
                    <a:pt x="44" y="129"/>
                  </a:lnTo>
                  <a:lnTo>
                    <a:pt x="49" y="127"/>
                  </a:lnTo>
                  <a:lnTo>
                    <a:pt x="53" y="124"/>
                  </a:lnTo>
                  <a:lnTo>
                    <a:pt x="59" y="122"/>
                  </a:lnTo>
                  <a:lnTo>
                    <a:pt x="64" y="119"/>
                  </a:lnTo>
                  <a:lnTo>
                    <a:pt x="69" y="116"/>
                  </a:lnTo>
                  <a:lnTo>
                    <a:pt x="77" y="112"/>
                  </a:lnTo>
                  <a:lnTo>
                    <a:pt x="85" y="110"/>
                  </a:lnTo>
                  <a:lnTo>
                    <a:pt x="89" y="108"/>
                  </a:lnTo>
                  <a:lnTo>
                    <a:pt x="92" y="108"/>
                  </a:lnTo>
                  <a:lnTo>
                    <a:pt x="92" y="107"/>
                  </a:lnTo>
                  <a:lnTo>
                    <a:pt x="95" y="104"/>
                  </a:lnTo>
                  <a:lnTo>
                    <a:pt x="97" y="100"/>
                  </a:lnTo>
                  <a:lnTo>
                    <a:pt x="103" y="95"/>
                  </a:lnTo>
                  <a:lnTo>
                    <a:pt x="108" y="88"/>
                  </a:lnTo>
                  <a:lnTo>
                    <a:pt x="115" y="82"/>
                  </a:lnTo>
                  <a:lnTo>
                    <a:pt x="123" y="72"/>
                  </a:lnTo>
                  <a:lnTo>
                    <a:pt x="131" y="64"/>
                  </a:lnTo>
                  <a:lnTo>
                    <a:pt x="135" y="59"/>
                  </a:lnTo>
                  <a:lnTo>
                    <a:pt x="137" y="52"/>
                  </a:lnTo>
                  <a:lnTo>
                    <a:pt x="141" y="47"/>
                  </a:lnTo>
                  <a:lnTo>
                    <a:pt x="145" y="42"/>
                  </a:lnTo>
                  <a:lnTo>
                    <a:pt x="149" y="36"/>
                  </a:lnTo>
                  <a:lnTo>
                    <a:pt x="152" y="31"/>
                  </a:lnTo>
                  <a:lnTo>
                    <a:pt x="156" y="25"/>
                  </a:lnTo>
                  <a:lnTo>
                    <a:pt x="159" y="21"/>
                  </a:lnTo>
                  <a:lnTo>
                    <a:pt x="164" y="12"/>
                  </a:lnTo>
                  <a:lnTo>
                    <a:pt x="168" y="5"/>
                  </a:lnTo>
                  <a:lnTo>
                    <a:pt x="171" y="1"/>
                  </a:lnTo>
                  <a:lnTo>
                    <a:pt x="174" y="0"/>
                  </a:lnTo>
                  <a:lnTo>
                    <a:pt x="236" y="43"/>
                  </a:lnTo>
                  <a:lnTo>
                    <a:pt x="236" y="43"/>
                  </a:lnTo>
                  <a:close/>
                </a:path>
              </a:pathLst>
            </a:custGeom>
            <a:solidFill>
              <a:srgbClr val="D8968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62" name="Freeform 54"/>
            <p:cNvSpPr>
              <a:spLocks/>
            </p:cNvSpPr>
            <p:nvPr/>
          </p:nvSpPr>
          <p:spPr bwMode="auto">
            <a:xfrm>
              <a:off x="2951" y="3314"/>
              <a:ext cx="265" cy="314"/>
            </a:xfrm>
            <a:custGeom>
              <a:avLst/>
              <a:gdLst>
                <a:gd name="T0" fmla="*/ 356 w 531"/>
                <a:gd name="T1" fmla="*/ 17 h 629"/>
                <a:gd name="T2" fmla="*/ 364 w 531"/>
                <a:gd name="T3" fmla="*/ 13 h 629"/>
                <a:gd name="T4" fmla="*/ 373 w 531"/>
                <a:gd name="T5" fmla="*/ 11 h 629"/>
                <a:gd name="T6" fmla="*/ 383 w 531"/>
                <a:gd name="T7" fmla="*/ 8 h 629"/>
                <a:gd name="T8" fmla="*/ 395 w 531"/>
                <a:gd name="T9" fmla="*/ 5 h 629"/>
                <a:gd name="T10" fmla="*/ 408 w 531"/>
                <a:gd name="T11" fmla="*/ 3 h 629"/>
                <a:gd name="T12" fmla="*/ 422 w 531"/>
                <a:gd name="T13" fmla="*/ 3 h 629"/>
                <a:gd name="T14" fmla="*/ 436 w 531"/>
                <a:gd name="T15" fmla="*/ 0 h 629"/>
                <a:gd name="T16" fmla="*/ 452 w 531"/>
                <a:gd name="T17" fmla="*/ 0 h 629"/>
                <a:gd name="T18" fmla="*/ 468 w 531"/>
                <a:gd name="T19" fmla="*/ 0 h 629"/>
                <a:gd name="T20" fmla="*/ 483 w 531"/>
                <a:gd name="T21" fmla="*/ 3 h 629"/>
                <a:gd name="T22" fmla="*/ 497 w 531"/>
                <a:gd name="T23" fmla="*/ 4 h 629"/>
                <a:gd name="T24" fmla="*/ 507 w 531"/>
                <a:gd name="T25" fmla="*/ 5 h 629"/>
                <a:gd name="T26" fmla="*/ 519 w 531"/>
                <a:gd name="T27" fmla="*/ 8 h 629"/>
                <a:gd name="T28" fmla="*/ 531 w 531"/>
                <a:gd name="T29" fmla="*/ 55 h 629"/>
                <a:gd name="T30" fmla="*/ 424 w 531"/>
                <a:gd name="T31" fmla="*/ 290 h 629"/>
                <a:gd name="T32" fmla="*/ 391 w 531"/>
                <a:gd name="T33" fmla="*/ 253 h 629"/>
                <a:gd name="T34" fmla="*/ 451 w 531"/>
                <a:gd name="T35" fmla="*/ 126 h 629"/>
                <a:gd name="T36" fmla="*/ 154 w 531"/>
                <a:gd name="T37" fmla="*/ 330 h 629"/>
                <a:gd name="T38" fmla="*/ 0 w 531"/>
                <a:gd name="T39" fmla="*/ 627 h 629"/>
                <a:gd name="T40" fmla="*/ 15 w 531"/>
                <a:gd name="T41" fmla="*/ 407 h 629"/>
                <a:gd name="T42" fmla="*/ 15 w 531"/>
                <a:gd name="T43" fmla="*/ 395 h 629"/>
                <a:gd name="T44" fmla="*/ 18 w 531"/>
                <a:gd name="T45" fmla="*/ 383 h 629"/>
                <a:gd name="T46" fmla="*/ 22 w 531"/>
                <a:gd name="T47" fmla="*/ 367 h 629"/>
                <a:gd name="T48" fmla="*/ 27 w 531"/>
                <a:gd name="T49" fmla="*/ 348 h 629"/>
                <a:gd name="T50" fmla="*/ 31 w 531"/>
                <a:gd name="T51" fmla="*/ 329 h 629"/>
                <a:gd name="T52" fmla="*/ 39 w 531"/>
                <a:gd name="T53" fmla="*/ 310 h 629"/>
                <a:gd name="T54" fmla="*/ 46 w 531"/>
                <a:gd name="T55" fmla="*/ 290 h 629"/>
                <a:gd name="T56" fmla="*/ 54 w 531"/>
                <a:gd name="T57" fmla="*/ 272 h 629"/>
                <a:gd name="T58" fmla="*/ 62 w 531"/>
                <a:gd name="T59" fmla="*/ 253 h 629"/>
                <a:gd name="T60" fmla="*/ 70 w 531"/>
                <a:gd name="T61" fmla="*/ 238 h 629"/>
                <a:gd name="T62" fmla="*/ 78 w 531"/>
                <a:gd name="T63" fmla="*/ 223 h 629"/>
                <a:gd name="T64" fmla="*/ 83 w 531"/>
                <a:gd name="T65" fmla="*/ 211 h 629"/>
                <a:gd name="T66" fmla="*/ 90 w 531"/>
                <a:gd name="T67" fmla="*/ 202 h 629"/>
                <a:gd name="T68" fmla="*/ 90 w 531"/>
                <a:gd name="T69" fmla="*/ 198 h 629"/>
                <a:gd name="T70" fmla="*/ 87 w 531"/>
                <a:gd name="T71" fmla="*/ 187 h 629"/>
                <a:gd name="T72" fmla="*/ 93 w 531"/>
                <a:gd name="T73" fmla="*/ 175 h 629"/>
                <a:gd name="T74" fmla="*/ 99 w 531"/>
                <a:gd name="T75" fmla="*/ 166 h 629"/>
                <a:gd name="T76" fmla="*/ 110 w 531"/>
                <a:gd name="T77" fmla="*/ 151 h 629"/>
                <a:gd name="T78" fmla="*/ 270 w 531"/>
                <a:gd name="T79" fmla="*/ 134 h 629"/>
                <a:gd name="T80" fmla="*/ 356 w 531"/>
                <a:gd name="T81" fmla="*/ 17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31" h="629">
                  <a:moveTo>
                    <a:pt x="356" y="17"/>
                  </a:moveTo>
                  <a:lnTo>
                    <a:pt x="356" y="17"/>
                  </a:lnTo>
                  <a:lnTo>
                    <a:pt x="361" y="15"/>
                  </a:lnTo>
                  <a:lnTo>
                    <a:pt x="364" y="13"/>
                  </a:lnTo>
                  <a:lnTo>
                    <a:pt x="369" y="12"/>
                  </a:lnTo>
                  <a:lnTo>
                    <a:pt x="373" y="11"/>
                  </a:lnTo>
                  <a:lnTo>
                    <a:pt x="379" y="9"/>
                  </a:lnTo>
                  <a:lnTo>
                    <a:pt x="383" y="8"/>
                  </a:lnTo>
                  <a:lnTo>
                    <a:pt x="388" y="7"/>
                  </a:lnTo>
                  <a:lnTo>
                    <a:pt x="395" y="5"/>
                  </a:lnTo>
                  <a:lnTo>
                    <a:pt x="402" y="5"/>
                  </a:lnTo>
                  <a:lnTo>
                    <a:pt x="408" y="3"/>
                  </a:lnTo>
                  <a:lnTo>
                    <a:pt x="415" y="3"/>
                  </a:lnTo>
                  <a:lnTo>
                    <a:pt x="422" y="3"/>
                  </a:lnTo>
                  <a:lnTo>
                    <a:pt x="430" y="3"/>
                  </a:lnTo>
                  <a:lnTo>
                    <a:pt x="436" y="0"/>
                  </a:lnTo>
                  <a:lnTo>
                    <a:pt x="444" y="0"/>
                  </a:lnTo>
                  <a:lnTo>
                    <a:pt x="452" y="0"/>
                  </a:lnTo>
                  <a:lnTo>
                    <a:pt x="460" y="0"/>
                  </a:lnTo>
                  <a:lnTo>
                    <a:pt x="468" y="0"/>
                  </a:lnTo>
                  <a:lnTo>
                    <a:pt x="475" y="1"/>
                  </a:lnTo>
                  <a:lnTo>
                    <a:pt x="483" y="3"/>
                  </a:lnTo>
                  <a:lnTo>
                    <a:pt x="491" y="4"/>
                  </a:lnTo>
                  <a:lnTo>
                    <a:pt x="497" y="4"/>
                  </a:lnTo>
                  <a:lnTo>
                    <a:pt x="503" y="5"/>
                  </a:lnTo>
                  <a:lnTo>
                    <a:pt x="507" y="5"/>
                  </a:lnTo>
                  <a:lnTo>
                    <a:pt x="513" y="7"/>
                  </a:lnTo>
                  <a:lnTo>
                    <a:pt x="519" y="8"/>
                  </a:lnTo>
                  <a:lnTo>
                    <a:pt x="522" y="9"/>
                  </a:lnTo>
                  <a:lnTo>
                    <a:pt x="531" y="55"/>
                  </a:lnTo>
                  <a:lnTo>
                    <a:pt x="521" y="278"/>
                  </a:lnTo>
                  <a:lnTo>
                    <a:pt x="424" y="290"/>
                  </a:lnTo>
                  <a:lnTo>
                    <a:pt x="391" y="280"/>
                  </a:lnTo>
                  <a:lnTo>
                    <a:pt x="391" y="253"/>
                  </a:lnTo>
                  <a:lnTo>
                    <a:pt x="410" y="241"/>
                  </a:lnTo>
                  <a:lnTo>
                    <a:pt x="451" y="126"/>
                  </a:lnTo>
                  <a:lnTo>
                    <a:pt x="252" y="203"/>
                  </a:lnTo>
                  <a:lnTo>
                    <a:pt x="154" y="330"/>
                  </a:lnTo>
                  <a:lnTo>
                    <a:pt x="114" y="629"/>
                  </a:lnTo>
                  <a:lnTo>
                    <a:pt x="0" y="627"/>
                  </a:lnTo>
                  <a:lnTo>
                    <a:pt x="15" y="411"/>
                  </a:lnTo>
                  <a:lnTo>
                    <a:pt x="15" y="407"/>
                  </a:lnTo>
                  <a:lnTo>
                    <a:pt x="15" y="400"/>
                  </a:lnTo>
                  <a:lnTo>
                    <a:pt x="15" y="395"/>
                  </a:lnTo>
                  <a:lnTo>
                    <a:pt x="18" y="389"/>
                  </a:lnTo>
                  <a:lnTo>
                    <a:pt x="18" y="383"/>
                  </a:lnTo>
                  <a:lnTo>
                    <a:pt x="20" y="375"/>
                  </a:lnTo>
                  <a:lnTo>
                    <a:pt x="22" y="367"/>
                  </a:lnTo>
                  <a:lnTo>
                    <a:pt x="24" y="357"/>
                  </a:lnTo>
                  <a:lnTo>
                    <a:pt x="27" y="348"/>
                  </a:lnTo>
                  <a:lnTo>
                    <a:pt x="30" y="340"/>
                  </a:lnTo>
                  <a:lnTo>
                    <a:pt x="31" y="329"/>
                  </a:lnTo>
                  <a:lnTo>
                    <a:pt x="35" y="320"/>
                  </a:lnTo>
                  <a:lnTo>
                    <a:pt x="39" y="310"/>
                  </a:lnTo>
                  <a:lnTo>
                    <a:pt x="43" y="301"/>
                  </a:lnTo>
                  <a:lnTo>
                    <a:pt x="46" y="290"/>
                  </a:lnTo>
                  <a:lnTo>
                    <a:pt x="50" y="281"/>
                  </a:lnTo>
                  <a:lnTo>
                    <a:pt x="54" y="272"/>
                  </a:lnTo>
                  <a:lnTo>
                    <a:pt x="58" y="262"/>
                  </a:lnTo>
                  <a:lnTo>
                    <a:pt x="62" y="253"/>
                  </a:lnTo>
                  <a:lnTo>
                    <a:pt x="66" y="246"/>
                  </a:lnTo>
                  <a:lnTo>
                    <a:pt x="70" y="238"/>
                  </a:lnTo>
                  <a:lnTo>
                    <a:pt x="74" y="231"/>
                  </a:lnTo>
                  <a:lnTo>
                    <a:pt x="78" y="223"/>
                  </a:lnTo>
                  <a:lnTo>
                    <a:pt x="81" y="218"/>
                  </a:lnTo>
                  <a:lnTo>
                    <a:pt x="83" y="211"/>
                  </a:lnTo>
                  <a:lnTo>
                    <a:pt x="87" y="207"/>
                  </a:lnTo>
                  <a:lnTo>
                    <a:pt x="90" y="202"/>
                  </a:lnTo>
                  <a:lnTo>
                    <a:pt x="93" y="199"/>
                  </a:lnTo>
                  <a:lnTo>
                    <a:pt x="90" y="198"/>
                  </a:lnTo>
                  <a:lnTo>
                    <a:pt x="89" y="194"/>
                  </a:lnTo>
                  <a:lnTo>
                    <a:pt x="87" y="187"/>
                  </a:lnTo>
                  <a:lnTo>
                    <a:pt x="90" y="181"/>
                  </a:lnTo>
                  <a:lnTo>
                    <a:pt x="93" y="175"/>
                  </a:lnTo>
                  <a:lnTo>
                    <a:pt x="95" y="170"/>
                  </a:lnTo>
                  <a:lnTo>
                    <a:pt x="99" y="166"/>
                  </a:lnTo>
                  <a:lnTo>
                    <a:pt x="103" y="161"/>
                  </a:lnTo>
                  <a:lnTo>
                    <a:pt x="110" y="151"/>
                  </a:lnTo>
                  <a:lnTo>
                    <a:pt x="114" y="149"/>
                  </a:lnTo>
                  <a:lnTo>
                    <a:pt x="270" y="134"/>
                  </a:lnTo>
                  <a:lnTo>
                    <a:pt x="356" y="17"/>
                  </a:lnTo>
                  <a:lnTo>
                    <a:pt x="356" y="17"/>
                  </a:lnTo>
                  <a:close/>
                </a:path>
              </a:pathLst>
            </a:custGeom>
            <a:solidFill>
              <a:srgbClr val="B8B8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63" name="Freeform 55"/>
            <p:cNvSpPr>
              <a:spLocks/>
            </p:cNvSpPr>
            <p:nvPr/>
          </p:nvSpPr>
          <p:spPr bwMode="auto">
            <a:xfrm>
              <a:off x="2937" y="3317"/>
              <a:ext cx="247" cy="323"/>
            </a:xfrm>
            <a:custGeom>
              <a:avLst/>
              <a:gdLst>
                <a:gd name="T0" fmla="*/ 157 w 493"/>
                <a:gd name="T1" fmla="*/ 606 h 647"/>
                <a:gd name="T2" fmla="*/ 161 w 493"/>
                <a:gd name="T3" fmla="*/ 581 h 647"/>
                <a:gd name="T4" fmla="*/ 163 w 493"/>
                <a:gd name="T5" fmla="*/ 541 h 647"/>
                <a:gd name="T6" fmla="*/ 163 w 493"/>
                <a:gd name="T7" fmla="*/ 483 h 647"/>
                <a:gd name="T8" fmla="*/ 164 w 493"/>
                <a:gd name="T9" fmla="*/ 428 h 647"/>
                <a:gd name="T10" fmla="*/ 164 w 493"/>
                <a:gd name="T11" fmla="*/ 392 h 647"/>
                <a:gd name="T12" fmla="*/ 165 w 493"/>
                <a:gd name="T13" fmla="*/ 384 h 647"/>
                <a:gd name="T14" fmla="*/ 175 w 493"/>
                <a:gd name="T15" fmla="*/ 360 h 647"/>
                <a:gd name="T16" fmla="*/ 196 w 493"/>
                <a:gd name="T17" fmla="*/ 321 h 647"/>
                <a:gd name="T18" fmla="*/ 234 w 493"/>
                <a:gd name="T19" fmla="*/ 277 h 647"/>
                <a:gd name="T20" fmla="*/ 288 w 493"/>
                <a:gd name="T21" fmla="*/ 233 h 647"/>
                <a:gd name="T22" fmla="*/ 354 w 493"/>
                <a:gd name="T23" fmla="*/ 197 h 647"/>
                <a:gd name="T24" fmla="*/ 414 w 493"/>
                <a:gd name="T25" fmla="*/ 173 h 647"/>
                <a:gd name="T26" fmla="*/ 452 w 493"/>
                <a:gd name="T27" fmla="*/ 158 h 647"/>
                <a:gd name="T28" fmla="*/ 438 w 493"/>
                <a:gd name="T29" fmla="*/ 222 h 647"/>
                <a:gd name="T30" fmla="*/ 450 w 493"/>
                <a:gd name="T31" fmla="*/ 201 h 647"/>
                <a:gd name="T32" fmla="*/ 465 w 493"/>
                <a:gd name="T33" fmla="*/ 174 h 647"/>
                <a:gd name="T34" fmla="*/ 480 w 493"/>
                <a:gd name="T35" fmla="*/ 145 h 647"/>
                <a:gd name="T36" fmla="*/ 488 w 493"/>
                <a:gd name="T37" fmla="*/ 118 h 647"/>
                <a:gd name="T38" fmla="*/ 492 w 493"/>
                <a:gd name="T39" fmla="*/ 97 h 647"/>
                <a:gd name="T40" fmla="*/ 493 w 493"/>
                <a:gd name="T41" fmla="*/ 78 h 647"/>
                <a:gd name="T42" fmla="*/ 464 w 493"/>
                <a:gd name="T43" fmla="*/ 75 h 647"/>
                <a:gd name="T44" fmla="*/ 445 w 493"/>
                <a:gd name="T45" fmla="*/ 83 h 647"/>
                <a:gd name="T46" fmla="*/ 420 w 493"/>
                <a:gd name="T47" fmla="*/ 94 h 647"/>
                <a:gd name="T48" fmla="*/ 391 w 493"/>
                <a:gd name="T49" fmla="*/ 109 h 647"/>
                <a:gd name="T50" fmla="*/ 363 w 493"/>
                <a:gd name="T51" fmla="*/ 126 h 647"/>
                <a:gd name="T52" fmla="*/ 342 w 493"/>
                <a:gd name="T53" fmla="*/ 144 h 647"/>
                <a:gd name="T54" fmla="*/ 321 w 493"/>
                <a:gd name="T55" fmla="*/ 162 h 647"/>
                <a:gd name="T56" fmla="*/ 323 w 493"/>
                <a:gd name="T57" fmla="*/ 156 h 647"/>
                <a:gd name="T58" fmla="*/ 339 w 493"/>
                <a:gd name="T59" fmla="*/ 129 h 647"/>
                <a:gd name="T60" fmla="*/ 353 w 493"/>
                <a:gd name="T61" fmla="*/ 105 h 647"/>
                <a:gd name="T62" fmla="*/ 366 w 493"/>
                <a:gd name="T63" fmla="*/ 75 h 647"/>
                <a:gd name="T64" fmla="*/ 381 w 493"/>
                <a:gd name="T65" fmla="*/ 46 h 647"/>
                <a:gd name="T66" fmla="*/ 393 w 493"/>
                <a:gd name="T67" fmla="*/ 24 h 647"/>
                <a:gd name="T68" fmla="*/ 296 w 493"/>
                <a:gd name="T69" fmla="*/ 103 h 647"/>
                <a:gd name="T70" fmla="*/ 145 w 493"/>
                <a:gd name="T71" fmla="*/ 146 h 647"/>
                <a:gd name="T72" fmla="*/ 147 w 493"/>
                <a:gd name="T73" fmla="*/ 161 h 647"/>
                <a:gd name="T74" fmla="*/ 129 w 493"/>
                <a:gd name="T75" fmla="*/ 169 h 647"/>
                <a:gd name="T76" fmla="*/ 125 w 493"/>
                <a:gd name="T77" fmla="*/ 189 h 647"/>
                <a:gd name="T78" fmla="*/ 147 w 493"/>
                <a:gd name="T79" fmla="*/ 180 h 647"/>
                <a:gd name="T80" fmla="*/ 143 w 493"/>
                <a:gd name="T81" fmla="*/ 205 h 647"/>
                <a:gd name="T82" fmla="*/ 145 w 493"/>
                <a:gd name="T83" fmla="*/ 232 h 647"/>
                <a:gd name="T84" fmla="*/ 148 w 493"/>
                <a:gd name="T85" fmla="*/ 245 h 647"/>
                <a:gd name="T86" fmla="*/ 148 w 493"/>
                <a:gd name="T87" fmla="*/ 273 h 647"/>
                <a:gd name="T88" fmla="*/ 145 w 493"/>
                <a:gd name="T89" fmla="*/ 308 h 647"/>
                <a:gd name="T90" fmla="*/ 133 w 493"/>
                <a:gd name="T91" fmla="*/ 338 h 647"/>
                <a:gd name="T92" fmla="*/ 116 w 493"/>
                <a:gd name="T93" fmla="*/ 356 h 647"/>
                <a:gd name="T94" fmla="*/ 95 w 493"/>
                <a:gd name="T95" fmla="*/ 375 h 647"/>
                <a:gd name="T96" fmla="*/ 77 w 493"/>
                <a:gd name="T97" fmla="*/ 399 h 647"/>
                <a:gd name="T98" fmla="*/ 77 w 493"/>
                <a:gd name="T99" fmla="*/ 423 h 647"/>
                <a:gd name="T100" fmla="*/ 82 w 493"/>
                <a:gd name="T101" fmla="*/ 435 h 647"/>
                <a:gd name="T102" fmla="*/ 89 w 493"/>
                <a:gd name="T103" fmla="*/ 459 h 647"/>
                <a:gd name="T104" fmla="*/ 96 w 493"/>
                <a:gd name="T105" fmla="*/ 490 h 647"/>
                <a:gd name="T106" fmla="*/ 104 w 493"/>
                <a:gd name="T107" fmla="*/ 522 h 647"/>
                <a:gd name="T108" fmla="*/ 107 w 493"/>
                <a:gd name="T109" fmla="*/ 550 h 647"/>
                <a:gd name="T110" fmla="*/ 108 w 493"/>
                <a:gd name="T111" fmla="*/ 572 h 647"/>
                <a:gd name="T112" fmla="*/ 107 w 493"/>
                <a:gd name="T113" fmla="*/ 590 h 647"/>
                <a:gd name="T114" fmla="*/ 34 w 493"/>
                <a:gd name="T115" fmla="*/ 582 h 647"/>
                <a:gd name="T116" fmla="*/ 38 w 493"/>
                <a:gd name="T117" fmla="*/ 541 h 647"/>
                <a:gd name="T118" fmla="*/ 40 w 493"/>
                <a:gd name="T119" fmla="*/ 502 h 647"/>
                <a:gd name="T120" fmla="*/ 40 w 493"/>
                <a:gd name="T121" fmla="*/ 463 h 647"/>
                <a:gd name="T122" fmla="*/ 16 w 493"/>
                <a:gd name="T123" fmla="*/ 593 h 647"/>
                <a:gd name="T124" fmla="*/ 88 w 493"/>
                <a:gd name="T125" fmla="*/ 647 h 6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93" h="647">
                  <a:moveTo>
                    <a:pt x="88" y="647"/>
                  </a:moveTo>
                  <a:lnTo>
                    <a:pt x="167" y="637"/>
                  </a:lnTo>
                  <a:lnTo>
                    <a:pt x="167" y="609"/>
                  </a:lnTo>
                  <a:lnTo>
                    <a:pt x="157" y="606"/>
                  </a:lnTo>
                  <a:lnTo>
                    <a:pt x="160" y="601"/>
                  </a:lnTo>
                  <a:lnTo>
                    <a:pt x="160" y="593"/>
                  </a:lnTo>
                  <a:lnTo>
                    <a:pt x="160" y="588"/>
                  </a:lnTo>
                  <a:lnTo>
                    <a:pt x="161" y="581"/>
                  </a:lnTo>
                  <a:lnTo>
                    <a:pt x="161" y="574"/>
                  </a:lnTo>
                  <a:lnTo>
                    <a:pt x="163" y="565"/>
                  </a:lnTo>
                  <a:lnTo>
                    <a:pt x="163" y="553"/>
                  </a:lnTo>
                  <a:lnTo>
                    <a:pt x="163" y="541"/>
                  </a:lnTo>
                  <a:lnTo>
                    <a:pt x="163" y="527"/>
                  </a:lnTo>
                  <a:lnTo>
                    <a:pt x="163" y="513"/>
                  </a:lnTo>
                  <a:lnTo>
                    <a:pt x="163" y="498"/>
                  </a:lnTo>
                  <a:lnTo>
                    <a:pt x="163" y="483"/>
                  </a:lnTo>
                  <a:lnTo>
                    <a:pt x="163" y="469"/>
                  </a:lnTo>
                  <a:lnTo>
                    <a:pt x="164" y="455"/>
                  </a:lnTo>
                  <a:lnTo>
                    <a:pt x="164" y="441"/>
                  </a:lnTo>
                  <a:lnTo>
                    <a:pt x="164" y="428"/>
                  </a:lnTo>
                  <a:lnTo>
                    <a:pt x="164" y="416"/>
                  </a:lnTo>
                  <a:lnTo>
                    <a:pt x="164" y="407"/>
                  </a:lnTo>
                  <a:lnTo>
                    <a:pt x="164" y="399"/>
                  </a:lnTo>
                  <a:lnTo>
                    <a:pt x="164" y="392"/>
                  </a:lnTo>
                  <a:lnTo>
                    <a:pt x="164" y="390"/>
                  </a:lnTo>
                  <a:lnTo>
                    <a:pt x="164" y="388"/>
                  </a:lnTo>
                  <a:lnTo>
                    <a:pt x="164" y="387"/>
                  </a:lnTo>
                  <a:lnTo>
                    <a:pt x="165" y="384"/>
                  </a:lnTo>
                  <a:lnTo>
                    <a:pt x="167" y="379"/>
                  </a:lnTo>
                  <a:lnTo>
                    <a:pt x="169" y="375"/>
                  </a:lnTo>
                  <a:lnTo>
                    <a:pt x="171" y="367"/>
                  </a:lnTo>
                  <a:lnTo>
                    <a:pt x="175" y="360"/>
                  </a:lnTo>
                  <a:lnTo>
                    <a:pt x="179" y="351"/>
                  </a:lnTo>
                  <a:lnTo>
                    <a:pt x="184" y="343"/>
                  </a:lnTo>
                  <a:lnTo>
                    <a:pt x="189" y="332"/>
                  </a:lnTo>
                  <a:lnTo>
                    <a:pt x="196" y="321"/>
                  </a:lnTo>
                  <a:lnTo>
                    <a:pt x="204" y="311"/>
                  </a:lnTo>
                  <a:lnTo>
                    <a:pt x="214" y="299"/>
                  </a:lnTo>
                  <a:lnTo>
                    <a:pt x="223" y="287"/>
                  </a:lnTo>
                  <a:lnTo>
                    <a:pt x="234" y="277"/>
                  </a:lnTo>
                  <a:lnTo>
                    <a:pt x="246" y="265"/>
                  </a:lnTo>
                  <a:lnTo>
                    <a:pt x="259" y="256"/>
                  </a:lnTo>
                  <a:lnTo>
                    <a:pt x="274" y="244"/>
                  </a:lnTo>
                  <a:lnTo>
                    <a:pt x="288" y="233"/>
                  </a:lnTo>
                  <a:lnTo>
                    <a:pt x="305" y="224"/>
                  </a:lnTo>
                  <a:lnTo>
                    <a:pt x="322" y="214"/>
                  </a:lnTo>
                  <a:lnTo>
                    <a:pt x="337" y="205"/>
                  </a:lnTo>
                  <a:lnTo>
                    <a:pt x="354" y="197"/>
                  </a:lnTo>
                  <a:lnTo>
                    <a:pt x="370" y="189"/>
                  </a:lnTo>
                  <a:lnTo>
                    <a:pt x="386" y="185"/>
                  </a:lnTo>
                  <a:lnTo>
                    <a:pt x="399" y="177"/>
                  </a:lnTo>
                  <a:lnTo>
                    <a:pt x="414" y="173"/>
                  </a:lnTo>
                  <a:lnTo>
                    <a:pt x="426" y="168"/>
                  </a:lnTo>
                  <a:lnTo>
                    <a:pt x="437" y="165"/>
                  </a:lnTo>
                  <a:lnTo>
                    <a:pt x="445" y="161"/>
                  </a:lnTo>
                  <a:lnTo>
                    <a:pt x="452" y="158"/>
                  </a:lnTo>
                  <a:lnTo>
                    <a:pt x="456" y="158"/>
                  </a:lnTo>
                  <a:lnTo>
                    <a:pt x="457" y="158"/>
                  </a:lnTo>
                  <a:lnTo>
                    <a:pt x="438" y="225"/>
                  </a:lnTo>
                  <a:lnTo>
                    <a:pt x="438" y="222"/>
                  </a:lnTo>
                  <a:lnTo>
                    <a:pt x="442" y="217"/>
                  </a:lnTo>
                  <a:lnTo>
                    <a:pt x="445" y="212"/>
                  </a:lnTo>
                  <a:lnTo>
                    <a:pt x="448" y="206"/>
                  </a:lnTo>
                  <a:lnTo>
                    <a:pt x="450" y="201"/>
                  </a:lnTo>
                  <a:lnTo>
                    <a:pt x="456" y="196"/>
                  </a:lnTo>
                  <a:lnTo>
                    <a:pt x="457" y="188"/>
                  </a:lnTo>
                  <a:lnTo>
                    <a:pt x="462" y="181"/>
                  </a:lnTo>
                  <a:lnTo>
                    <a:pt x="465" y="174"/>
                  </a:lnTo>
                  <a:lnTo>
                    <a:pt x="470" y="168"/>
                  </a:lnTo>
                  <a:lnTo>
                    <a:pt x="472" y="160"/>
                  </a:lnTo>
                  <a:lnTo>
                    <a:pt x="476" y="153"/>
                  </a:lnTo>
                  <a:lnTo>
                    <a:pt x="480" y="145"/>
                  </a:lnTo>
                  <a:lnTo>
                    <a:pt x="482" y="138"/>
                  </a:lnTo>
                  <a:lnTo>
                    <a:pt x="484" y="131"/>
                  </a:lnTo>
                  <a:lnTo>
                    <a:pt x="486" y="125"/>
                  </a:lnTo>
                  <a:lnTo>
                    <a:pt x="488" y="118"/>
                  </a:lnTo>
                  <a:lnTo>
                    <a:pt x="489" y="113"/>
                  </a:lnTo>
                  <a:lnTo>
                    <a:pt x="490" y="107"/>
                  </a:lnTo>
                  <a:lnTo>
                    <a:pt x="492" y="102"/>
                  </a:lnTo>
                  <a:lnTo>
                    <a:pt x="492" y="97"/>
                  </a:lnTo>
                  <a:lnTo>
                    <a:pt x="493" y="93"/>
                  </a:lnTo>
                  <a:lnTo>
                    <a:pt x="493" y="85"/>
                  </a:lnTo>
                  <a:lnTo>
                    <a:pt x="493" y="81"/>
                  </a:lnTo>
                  <a:lnTo>
                    <a:pt x="493" y="78"/>
                  </a:lnTo>
                  <a:lnTo>
                    <a:pt x="493" y="77"/>
                  </a:lnTo>
                  <a:lnTo>
                    <a:pt x="470" y="107"/>
                  </a:lnTo>
                  <a:lnTo>
                    <a:pt x="466" y="75"/>
                  </a:lnTo>
                  <a:lnTo>
                    <a:pt x="464" y="75"/>
                  </a:lnTo>
                  <a:lnTo>
                    <a:pt x="458" y="78"/>
                  </a:lnTo>
                  <a:lnTo>
                    <a:pt x="454" y="78"/>
                  </a:lnTo>
                  <a:lnTo>
                    <a:pt x="450" y="81"/>
                  </a:lnTo>
                  <a:lnTo>
                    <a:pt x="445" y="83"/>
                  </a:lnTo>
                  <a:lnTo>
                    <a:pt x="440" y="86"/>
                  </a:lnTo>
                  <a:lnTo>
                    <a:pt x="433" y="89"/>
                  </a:lnTo>
                  <a:lnTo>
                    <a:pt x="426" y="91"/>
                  </a:lnTo>
                  <a:lnTo>
                    <a:pt x="420" y="94"/>
                  </a:lnTo>
                  <a:lnTo>
                    <a:pt x="413" y="98"/>
                  </a:lnTo>
                  <a:lnTo>
                    <a:pt x="405" y="101"/>
                  </a:lnTo>
                  <a:lnTo>
                    <a:pt x="398" y="105"/>
                  </a:lnTo>
                  <a:lnTo>
                    <a:pt x="391" y="109"/>
                  </a:lnTo>
                  <a:lnTo>
                    <a:pt x="385" y="114"/>
                  </a:lnTo>
                  <a:lnTo>
                    <a:pt x="378" y="117"/>
                  </a:lnTo>
                  <a:lnTo>
                    <a:pt x="370" y="121"/>
                  </a:lnTo>
                  <a:lnTo>
                    <a:pt x="363" y="126"/>
                  </a:lnTo>
                  <a:lnTo>
                    <a:pt x="358" y="131"/>
                  </a:lnTo>
                  <a:lnTo>
                    <a:pt x="353" y="134"/>
                  </a:lnTo>
                  <a:lnTo>
                    <a:pt x="347" y="138"/>
                  </a:lnTo>
                  <a:lnTo>
                    <a:pt x="342" y="144"/>
                  </a:lnTo>
                  <a:lnTo>
                    <a:pt x="338" y="148"/>
                  </a:lnTo>
                  <a:lnTo>
                    <a:pt x="330" y="154"/>
                  </a:lnTo>
                  <a:lnTo>
                    <a:pt x="325" y="160"/>
                  </a:lnTo>
                  <a:lnTo>
                    <a:pt x="321" y="162"/>
                  </a:lnTo>
                  <a:lnTo>
                    <a:pt x="319" y="165"/>
                  </a:lnTo>
                  <a:lnTo>
                    <a:pt x="319" y="162"/>
                  </a:lnTo>
                  <a:lnTo>
                    <a:pt x="322" y="161"/>
                  </a:lnTo>
                  <a:lnTo>
                    <a:pt x="323" y="156"/>
                  </a:lnTo>
                  <a:lnTo>
                    <a:pt x="327" y="150"/>
                  </a:lnTo>
                  <a:lnTo>
                    <a:pt x="330" y="144"/>
                  </a:lnTo>
                  <a:lnTo>
                    <a:pt x="337" y="134"/>
                  </a:lnTo>
                  <a:lnTo>
                    <a:pt x="339" y="129"/>
                  </a:lnTo>
                  <a:lnTo>
                    <a:pt x="342" y="123"/>
                  </a:lnTo>
                  <a:lnTo>
                    <a:pt x="346" y="117"/>
                  </a:lnTo>
                  <a:lnTo>
                    <a:pt x="350" y="111"/>
                  </a:lnTo>
                  <a:lnTo>
                    <a:pt x="353" y="105"/>
                  </a:lnTo>
                  <a:lnTo>
                    <a:pt x="357" y="97"/>
                  </a:lnTo>
                  <a:lnTo>
                    <a:pt x="359" y="90"/>
                  </a:lnTo>
                  <a:lnTo>
                    <a:pt x="363" y="82"/>
                  </a:lnTo>
                  <a:lnTo>
                    <a:pt x="366" y="75"/>
                  </a:lnTo>
                  <a:lnTo>
                    <a:pt x="370" y="67"/>
                  </a:lnTo>
                  <a:lnTo>
                    <a:pt x="374" y="61"/>
                  </a:lnTo>
                  <a:lnTo>
                    <a:pt x="378" y="54"/>
                  </a:lnTo>
                  <a:lnTo>
                    <a:pt x="381" y="46"/>
                  </a:lnTo>
                  <a:lnTo>
                    <a:pt x="383" y="40"/>
                  </a:lnTo>
                  <a:lnTo>
                    <a:pt x="386" y="35"/>
                  </a:lnTo>
                  <a:lnTo>
                    <a:pt x="389" y="31"/>
                  </a:lnTo>
                  <a:lnTo>
                    <a:pt x="393" y="24"/>
                  </a:lnTo>
                  <a:lnTo>
                    <a:pt x="394" y="23"/>
                  </a:lnTo>
                  <a:lnTo>
                    <a:pt x="421" y="0"/>
                  </a:lnTo>
                  <a:lnTo>
                    <a:pt x="377" y="0"/>
                  </a:lnTo>
                  <a:lnTo>
                    <a:pt x="296" y="103"/>
                  </a:lnTo>
                  <a:lnTo>
                    <a:pt x="140" y="141"/>
                  </a:lnTo>
                  <a:lnTo>
                    <a:pt x="140" y="141"/>
                  </a:lnTo>
                  <a:lnTo>
                    <a:pt x="144" y="144"/>
                  </a:lnTo>
                  <a:lnTo>
                    <a:pt x="145" y="146"/>
                  </a:lnTo>
                  <a:lnTo>
                    <a:pt x="148" y="149"/>
                  </a:lnTo>
                  <a:lnTo>
                    <a:pt x="148" y="153"/>
                  </a:lnTo>
                  <a:lnTo>
                    <a:pt x="148" y="160"/>
                  </a:lnTo>
                  <a:lnTo>
                    <a:pt x="147" y="161"/>
                  </a:lnTo>
                  <a:lnTo>
                    <a:pt x="144" y="162"/>
                  </a:lnTo>
                  <a:lnTo>
                    <a:pt x="139" y="164"/>
                  </a:lnTo>
                  <a:lnTo>
                    <a:pt x="135" y="166"/>
                  </a:lnTo>
                  <a:lnTo>
                    <a:pt x="129" y="169"/>
                  </a:lnTo>
                  <a:lnTo>
                    <a:pt x="125" y="173"/>
                  </a:lnTo>
                  <a:lnTo>
                    <a:pt x="121" y="180"/>
                  </a:lnTo>
                  <a:lnTo>
                    <a:pt x="121" y="188"/>
                  </a:lnTo>
                  <a:lnTo>
                    <a:pt x="125" y="189"/>
                  </a:lnTo>
                  <a:lnTo>
                    <a:pt x="133" y="185"/>
                  </a:lnTo>
                  <a:lnTo>
                    <a:pt x="137" y="182"/>
                  </a:lnTo>
                  <a:lnTo>
                    <a:pt x="143" y="180"/>
                  </a:lnTo>
                  <a:lnTo>
                    <a:pt x="147" y="180"/>
                  </a:lnTo>
                  <a:lnTo>
                    <a:pt x="152" y="181"/>
                  </a:lnTo>
                  <a:lnTo>
                    <a:pt x="147" y="188"/>
                  </a:lnTo>
                  <a:lnTo>
                    <a:pt x="144" y="197"/>
                  </a:lnTo>
                  <a:lnTo>
                    <a:pt x="143" y="205"/>
                  </a:lnTo>
                  <a:lnTo>
                    <a:pt x="143" y="214"/>
                  </a:lnTo>
                  <a:lnTo>
                    <a:pt x="143" y="221"/>
                  </a:lnTo>
                  <a:lnTo>
                    <a:pt x="145" y="228"/>
                  </a:lnTo>
                  <a:lnTo>
                    <a:pt x="145" y="232"/>
                  </a:lnTo>
                  <a:lnTo>
                    <a:pt x="147" y="233"/>
                  </a:lnTo>
                  <a:lnTo>
                    <a:pt x="147" y="236"/>
                  </a:lnTo>
                  <a:lnTo>
                    <a:pt x="147" y="240"/>
                  </a:lnTo>
                  <a:lnTo>
                    <a:pt x="148" y="245"/>
                  </a:lnTo>
                  <a:lnTo>
                    <a:pt x="148" y="251"/>
                  </a:lnTo>
                  <a:lnTo>
                    <a:pt x="148" y="257"/>
                  </a:lnTo>
                  <a:lnTo>
                    <a:pt x="148" y="265"/>
                  </a:lnTo>
                  <a:lnTo>
                    <a:pt x="148" y="273"/>
                  </a:lnTo>
                  <a:lnTo>
                    <a:pt x="148" y="281"/>
                  </a:lnTo>
                  <a:lnTo>
                    <a:pt x="148" y="291"/>
                  </a:lnTo>
                  <a:lnTo>
                    <a:pt x="145" y="299"/>
                  </a:lnTo>
                  <a:lnTo>
                    <a:pt x="145" y="308"/>
                  </a:lnTo>
                  <a:lnTo>
                    <a:pt x="143" y="316"/>
                  </a:lnTo>
                  <a:lnTo>
                    <a:pt x="140" y="323"/>
                  </a:lnTo>
                  <a:lnTo>
                    <a:pt x="136" y="331"/>
                  </a:lnTo>
                  <a:lnTo>
                    <a:pt x="133" y="338"/>
                  </a:lnTo>
                  <a:lnTo>
                    <a:pt x="128" y="343"/>
                  </a:lnTo>
                  <a:lnTo>
                    <a:pt x="123" y="348"/>
                  </a:lnTo>
                  <a:lnTo>
                    <a:pt x="119" y="352"/>
                  </a:lnTo>
                  <a:lnTo>
                    <a:pt x="116" y="356"/>
                  </a:lnTo>
                  <a:lnTo>
                    <a:pt x="109" y="362"/>
                  </a:lnTo>
                  <a:lnTo>
                    <a:pt x="104" y="367"/>
                  </a:lnTo>
                  <a:lnTo>
                    <a:pt x="99" y="371"/>
                  </a:lnTo>
                  <a:lnTo>
                    <a:pt x="95" y="375"/>
                  </a:lnTo>
                  <a:lnTo>
                    <a:pt x="89" y="380"/>
                  </a:lnTo>
                  <a:lnTo>
                    <a:pt x="84" y="387"/>
                  </a:lnTo>
                  <a:lnTo>
                    <a:pt x="80" y="392"/>
                  </a:lnTo>
                  <a:lnTo>
                    <a:pt x="77" y="399"/>
                  </a:lnTo>
                  <a:lnTo>
                    <a:pt x="74" y="406"/>
                  </a:lnTo>
                  <a:lnTo>
                    <a:pt x="76" y="414"/>
                  </a:lnTo>
                  <a:lnTo>
                    <a:pt x="76" y="418"/>
                  </a:lnTo>
                  <a:lnTo>
                    <a:pt x="77" y="423"/>
                  </a:lnTo>
                  <a:lnTo>
                    <a:pt x="78" y="426"/>
                  </a:lnTo>
                  <a:lnTo>
                    <a:pt x="80" y="427"/>
                  </a:lnTo>
                  <a:lnTo>
                    <a:pt x="80" y="428"/>
                  </a:lnTo>
                  <a:lnTo>
                    <a:pt x="82" y="435"/>
                  </a:lnTo>
                  <a:lnTo>
                    <a:pt x="82" y="441"/>
                  </a:lnTo>
                  <a:lnTo>
                    <a:pt x="84" y="445"/>
                  </a:lnTo>
                  <a:lnTo>
                    <a:pt x="87" y="451"/>
                  </a:lnTo>
                  <a:lnTo>
                    <a:pt x="89" y="459"/>
                  </a:lnTo>
                  <a:lnTo>
                    <a:pt x="91" y="466"/>
                  </a:lnTo>
                  <a:lnTo>
                    <a:pt x="92" y="474"/>
                  </a:lnTo>
                  <a:lnTo>
                    <a:pt x="95" y="482"/>
                  </a:lnTo>
                  <a:lnTo>
                    <a:pt x="96" y="490"/>
                  </a:lnTo>
                  <a:lnTo>
                    <a:pt x="99" y="498"/>
                  </a:lnTo>
                  <a:lnTo>
                    <a:pt x="101" y="506"/>
                  </a:lnTo>
                  <a:lnTo>
                    <a:pt x="103" y="514"/>
                  </a:lnTo>
                  <a:lnTo>
                    <a:pt x="104" y="522"/>
                  </a:lnTo>
                  <a:lnTo>
                    <a:pt x="105" y="530"/>
                  </a:lnTo>
                  <a:lnTo>
                    <a:pt x="107" y="537"/>
                  </a:lnTo>
                  <a:lnTo>
                    <a:pt x="107" y="542"/>
                  </a:lnTo>
                  <a:lnTo>
                    <a:pt x="107" y="550"/>
                  </a:lnTo>
                  <a:lnTo>
                    <a:pt x="107" y="554"/>
                  </a:lnTo>
                  <a:lnTo>
                    <a:pt x="107" y="561"/>
                  </a:lnTo>
                  <a:lnTo>
                    <a:pt x="107" y="566"/>
                  </a:lnTo>
                  <a:lnTo>
                    <a:pt x="108" y="572"/>
                  </a:lnTo>
                  <a:lnTo>
                    <a:pt x="107" y="578"/>
                  </a:lnTo>
                  <a:lnTo>
                    <a:pt x="107" y="585"/>
                  </a:lnTo>
                  <a:lnTo>
                    <a:pt x="107" y="589"/>
                  </a:lnTo>
                  <a:lnTo>
                    <a:pt x="107" y="590"/>
                  </a:lnTo>
                  <a:lnTo>
                    <a:pt x="136" y="605"/>
                  </a:lnTo>
                  <a:lnTo>
                    <a:pt x="77" y="596"/>
                  </a:lnTo>
                  <a:lnTo>
                    <a:pt x="32" y="593"/>
                  </a:lnTo>
                  <a:lnTo>
                    <a:pt x="34" y="582"/>
                  </a:lnTo>
                  <a:lnTo>
                    <a:pt x="36" y="572"/>
                  </a:lnTo>
                  <a:lnTo>
                    <a:pt x="37" y="562"/>
                  </a:lnTo>
                  <a:lnTo>
                    <a:pt x="38" y="552"/>
                  </a:lnTo>
                  <a:lnTo>
                    <a:pt x="38" y="541"/>
                  </a:lnTo>
                  <a:lnTo>
                    <a:pt x="40" y="532"/>
                  </a:lnTo>
                  <a:lnTo>
                    <a:pt x="40" y="522"/>
                  </a:lnTo>
                  <a:lnTo>
                    <a:pt x="41" y="513"/>
                  </a:lnTo>
                  <a:lnTo>
                    <a:pt x="40" y="502"/>
                  </a:lnTo>
                  <a:lnTo>
                    <a:pt x="40" y="493"/>
                  </a:lnTo>
                  <a:lnTo>
                    <a:pt x="40" y="483"/>
                  </a:lnTo>
                  <a:lnTo>
                    <a:pt x="40" y="474"/>
                  </a:lnTo>
                  <a:lnTo>
                    <a:pt x="40" y="463"/>
                  </a:lnTo>
                  <a:lnTo>
                    <a:pt x="40" y="454"/>
                  </a:lnTo>
                  <a:lnTo>
                    <a:pt x="40" y="443"/>
                  </a:lnTo>
                  <a:lnTo>
                    <a:pt x="41" y="434"/>
                  </a:lnTo>
                  <a:lnTo>
                    <a:pt x="16" y="593"/>
                  </a:lnTo>
                  <a:lnTo>
                    <a:pt x="8" y="598"/>
                  </a:lnTo>
                  <a:lnTo>
                    <a:pt x="0" y="618"/>
                  </a:lnTo>
                  <a:lnTo>
                    <a:pt x="88" y="647"/>
                  </a:lnTo>
                  <a:lnTo>
                    <a:pt x="88" y="647"/>
                  </a:lnTo>
                  <a:close/>
                </a:path>
              </a:pathLst>
            </a:custGeom>
            <a:solidFill>
              <a:srgbClr val="8A8A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64" name="Freeform 56"/>
            <p:cNvSpPr>
              <a:spLocks/>
            </p:cNvSpPr>
            <p:nvPr/>
          </p:nvSpPr>
          <p:spPr bwMode="auto">
            <a:xfrm>
              <a:off x="3151" y="3322"/>
              <a:ext cx="74" cy="141"/>
            </a:xfrm>
            <a:custGeom>
              <a:avLst/>
              <a:gdLst>
                <a:gd name="T0" fmla="*/ 122 w 149"/>
                <a:gd name="T1" fmla="*/ 1 h 281"/>
                <a:gd name="T2" fmla="*/ 123 w 149"/>
                <a:gd name="T3" fmla="*/ 9 h 281"/>
                <a:gd name="T4" fmla="*/ 123 w 149"/>
                <a:gd name="T5" fmla="*/ 19 h 281"/>
                <a:gd name="T6" fmla="*/ 123 w 149"/>
                <a:gd name="T7" fmla="*/ 31 h 281"/>
                <a:gd name="T8" fmla="*/ 122 w 149"/>
                <a:gd name="T9" fmla="*/ 46 h 281"/>
                <a:gd name="T10" fmla="*/ 119 w 149"/>
                <a:gd name="T11" fmla="*/ 62 h 281"/>
                <a:gd name="T12" fmla="*/ 115 w 149"/>
                <a:gd name="T13" fmla="*/ 80 h 281"/>
                <a:gd name="T14" fmla="*/ 109 w 149"/>
                <a:gd name="T15" fmla="*/ 100 h 281"/>
                <a:gd name="T16" fmla="*/ 99 w 149"/>
                <a:gd name="T17" fmla="*/ 120 h 281"/>
                <a:gd name="T18" fmla="*/ 90 w 149"/>
                <a:gd name="T19" fmla="*/ 141 h 281"/>
                <a:gd name="T20" fmla="*/ 79 w 149"/>
                <a:gd name="T21" fmla="*/ 161 h 281"/>
                <a:gd name="T22" fmla="*/ 70 w 149"/>
                <a:gd name="T23" fmla="*/ 178 h 281"/>
                <a:gd name="T24" fmla="*/ 59 w 149"/>
                <a:gd name="T25" fmla="*/ 193 h 281"/>
                <a:gd name="T26" fmla="*/ 54 w 149"/>
                <a:gd name="T27" fmla="*/ 203 h 281"/>
                <a:gd name="T28" fmla="*/ 50 w 149"/>
                <a:gd name="T29" fmla="*/ 209 h 281"/>
                <a:gd name="T30" fmla="*/ 102 w 149"/>
                <a:gd name="T31" fmla="*/ 240 h 281"/>
                <a:gd name="T32" fmla="*/ 31 w 149"/>
                <a:gd name="T33" fmla="*/ 236 h 281"/>
                <a:gd name="T34" fmla="*/ 0 w 149"/>
                <a:gd name="T35" fmla="*/ 264 h 281"/>
                <a:gd name="T36" fmla="*/ 6 w 149"/>
                <a:gd name="T37" fmla="*/ 272 h 281"/>
                <a:gd name="T38" fmla="*/ 15 w 149"/>
                <a:gd name="T39" fmla="*/ 276 h 281"/>
                <a:gd name="T40" fmla="*/ 24 w 149"/>
                <a:gd name="T41" fmla="*/ 278 h 281"/>
                <a:gd name="T42" fmla="*/ 38 w 149"/>
                <a:gd name="T43" fmla="*/ 280 h 281"/>
                <a:gd name="T44" fmla="*/ 54 w 149"/>
                <a:gd name="T45" fmla="*/ 280 h 281"/>
                <a:gd name="T46" fmla="*/ 71 w 149"/>
                <a:gd name="T47" fmla="*/ 280 h 281"/>
                <a:gd name="T48" fmla="*/ 88 w 149"/>
                <a:gd name="T49" fmla="*/ 278 h 281"/>
                <a:gd name="T50" fmla="*/ 106 w 149"/>
                <a:gd name="T51" fmla="*/ 278 h 281"/>
                <a:gd name="T52" fmla="*/ 121 w 149"/>
                <a:gd name="T53" fmla="*/ 277 h 281"/>
                <a:gd name="T54" fmla="*/ 131 w 149"/>
                <a:gd name="T55" fmla="*/ 276 h 281"/>
                <a:gd name="T56" fmla="*/ 138 w 149"/>
                <a:gd name="T57" fmla="*/ 276 h 281"/>
                <a:gd name="T58" fmla="*/ 149 w 149"/>
                <a:gd name="T59" fmla="*/ 246 h 281"/>
                <a:gd name="T60" fmla="*/ 137 w 149"/>
                <a:gd name="T61" fmla="*/ 223 h 281"/>
                <a:gd name="T62" fmla="*/ 135 w 149"/>
                <a:gd name="T63" fmla="*/ 211 h 281"/>
                <a:gd name="T64" fmla="*/ 135 w 149"/>
                <a:gd name="T65" fmla="*/ 201 h 281"/>
                <a:gd name="T66" fmla="*/ 135 w 149"/>
                <a:gd name="T67" fmla="*/ 186 h 281"/>
                <a:gd name="T68" fmla="*/ 135 w 149"/>
                <a:gd name="T69" fmla="*/ 171 h 281"/>
                <a:gd name="T70" fmla="*/ 135 w 149"/>
                <a:gd name="T71" fmla="*/ 157 h 281"/>
                <a:gd name="T72" fmla="*/ 137 w 149"/>
                <a:gd name="T73" fmla="*/ 142 h 281"/>
                <a:gd name="T74" fmla="*/ 138 w 149"/>
                <a:gd name="T75" fmla="*/ 128 h 281"/>
                <a:gd name="T76" fmla="*/ 138 w 149"/>
                <a:gd name="T77" fmla="*/ 118 h 281"/>
                <a:gd name="T78" fmla="*/ 141 w 149"/>
                <a:gd name="T79" fmla="*/ 103 h 281"/>
                <a:gd name="T80" fmla="*/ 143 w 149"/>
                <a:gd name="T81" fmla="*/ 86 h 281"/>
                <a:gd name="T82" fmla="*/ 143 w 149"/>
                <a:gd name="T83" fmla="*/ 70 h 281"/>
                <a:gd name="T84" fmla="*/ 141 w 149"/>
                <a:gd name="T85" fmla="*/ 55 h 281"/>
                <a:gd name="T86" fmla="*/ 138 w 149"/>
                <a:gd name="T87" fmla="*/ 46 h 281"/>
                <a:gd name="T88" fmla="*/ 135 w 149"/>
                <a:gd name="T89" fmla="*/ 35 h 281"/>
                <a:gd name="T90" fmla="*/ 131 w 149"/>
                <a:gd name="T91" fmla="*/ 25 h 281"/>
                <a:gd name="T92" fmla="*/ 126 w 149"/>
                <a:gd name="T93" fmla="*/ 12 h 281"/>
                <a:gd name="T94" fmla="*/ 122 w 149"/>
                <a:gd name="T95" fmla="*/ 1 h 281"/>
                <a:gd name="T96" fmla="*/ 122 w 149"/>
                <a:gd name="T97" fmla="*/ 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9" h="281">
                  <a:moveTo>
                    <a:pt x="122" y="0"/>
                  </a:moveTo>
                  <a:lnTo>
                    <a:pt x="122" y="1"/>
                  </a:lnTo>
                  <a:lnTo>
                    <a:pt x="123" y="5"/>
                  </a:lnTo>
                  <a:lnTo>
                    <a:pt x="123" y="9"/>
                  </a:lnTo>
                  <a:lnTo>
                    <a:pt x="123" y="15"/>
                  </a:lnTo>
                  <a:lnTo>
                    <a:pt x="123" y="19"/>
                  </a:lnTo>
                  <a:lnTo>
                    <a:pt x="123" y="25"/>
                  </a:lnTo>
                  <a:lnTo>
                    <a:pt x="123" y="31"/>
                  </a:lnTo>
                  <a:lnTo>
                    <a:pt x="123" y="39"/>
                  </a:lnTo>
                  <a:lnTo>
                    <a:pt x="122" y="46"/>
                  </a:lnTo>
                  <a:lnTo>
                    <a:pt x="122" y="55"/>
                  </a:lnTo>
                  <a:lnTo>
                    <a:pt x="119" y="62"/>
                  </a:lnTo>
                  <a:lnTo>
                    <a:pt x="118" y="71"/>
                  </a:lnTo>
                  <a:lnTo>
                    <a:pt x="115" y="80"/>
                  </a:lnTo>
                  <a:lnTo>
                    <a:pt x="113" y="91"/>
                  </a:lnTo>
                  <a:lnTo>
                    <a:pt x="109" y="100"/>
                  </a:lnTo>
                  <a:lnTo>
                    <a:pt x="105" y="110"/>
                  </a:lnTo>
                  <a:lnTo>
                    <a:pt x="99" y="120"/>
                  </a:lnTo>
                  <a:lnTo>
                    <a:pt x="95" y="131"/>
                  </a:lnTo>
                  <a:lnTo>
                    <a:pt x="90" y="141"/>
                  </a:lnTo>
                  <a:lnTo>
                    <a:pt x="84" y="151"/>
                  </a:lnTo>
                  <a:lnTo>
                    <a:pt x="79" y="161"/>
                  </a:lnTo>
                  <a:lnTo>
                    <a:pt x="75" y="170"/>
                  </a:lnTo>
                  <a:lnTo>
                    <a:pt x="70" y="178"/>
                  </a:lnTo>
                  <a:lnTo>
                    <a:pt x="64" y="186"/>
                  </a:lnTo>
                  <a:lnTo>
                    <a:pt x="59" y="193"/>
                  </a:lnTo>
                  <a:lnTo>
                    <a:pt x="56" y="198"/>
                  </a:lnTo>
                  <a:lnTo>
                    <a:pt x="54" y="203"/>
                  </a:lnTo>
                  <a:lnTo>
                    <a:pt x="51" y="207"/>
                  </a:lnTo>
                  <a:lnTo>
                    <a:pt x="50" y="209"/>
                  </a:lnTo>
                  <a:lnTo>
                    <a:pt x="50" y="210"/>
                  </a:lnTo>
                  <a:lnTo>
                    <a:pt x="102" y="240"/>
                  </a:lnTo>
                  <a:lnTo>
                    <a:pt x="36" y="221"/>
                  </a:lnTo>
                  <a:lnTo>
                    <a:pt x="31" y="236"/>
                  </a:lnTo>
                  <a:lnTo>
                    <a:pt x="2" y="262"/>
                  </a:lnTo>
                  <a:lnTo>
                    <a:pt x="0" y="264"/>
                  </a:lnTo>
                  <a:lnTo>
                    <a:pt x="3" y="269"/>
                  </a:lnTo>
                  <a:lnTo>
                    <a:pt x="6" y="272"/>
                  </a:lnTo>
                  <a:lnTo>
                    <a:pt x="12" y="276"/>
                  </a:lnTo>
                  <a:lnTo>
                    <a:pt x="15" y="276"/>
                  </a:lnTo>
                  <a:lnTo>
                    <a:pt x="19" y="277"/>
                  </a:lnTo>
                  <a:lnTo>
                    <a:pt x="24" y="278"/>
                  </a:lnTo>
                  <a:lnTo>
                    <a:pt x="31" y="280"/>
                  </a:lnTo>
                  <a:lnTo>
                    <a:pt x="38" y="280"/>
                  </a:lnTo>
                  <a:lnTo>
                    <a:pt x="46" y="280"/>
                  </a:lnTo>
                  <a:lnTo>
                    <a:pt x="54" y="280"/>
                  </a:lnTo>
                  <a:lnTo>
                    <a:pt x="63" y="281"/>
                  </a:lnTo>
                  <a:lnTo>
                    <a:pt x="71" y="280"/>
                  </a:lnTo>
                  <a:lnTo>
                    <a:pt x="80" y="280"/>
                  </a:lnTo>
                  <a:lnTo>
                    <a:pt x="88" y="278"/>
                  </a:lnTo>
                  <a:lnTo>
                    <a:pt x="98" y="278"/>
                  </a:lnTo>
                  <a:lnTo>
                    <a:pt x="106" y="278"/>
                  </a:lnTo>
                  <a:lnTo>
                    <a:pt x="114" y="277"/>
                  </a:lnTo>
                  <a:lnTo>
                    <a:pt x="121" y="277"/>
                  </a:lnTo>
                  <a:lnTo>
                    <a:pt x="127" y="277"/>
                  </a:lnTo>
                  <a:lnTo>
                    <a:pt x="131" y="276"/>
                  </a:lnTo>
                  <a:lnTo>
                    <a:pt x="135" y="276"/>
                  </a:lnTo>
                  <a:lnTo>
                    <a:pt x="138" y="276"/>
                  </a:lnTo>
                  <a:lnTo>
                    <a:pt x="139" y="276"/>
                  </a:lnTo>
                  <a:lnTo>
                    <a:pt x="149" y="246"/>
                  </a:lnTo>
                  <a:lnTo>
                    <a:pt x="138" y="226"/>
                  </a:lnTo>
                  <a:lnTo>
                    <a:pt x="137" y="223"/>
                  </a:lnTo>
                  <a:lnTo>
                    <a:pt x="137" y="217"/>
                  </a:lnTo>
                  <a:lnTo>
                    <a:pt x="135" y="211"/>
                  </a:lnTo>
                  <a:lnTo>
                    <a:pt x="135" y="206"/>
                  </a:lnTo>
                  <a:lnTo>
                    <a:pt x="135" y="201"/>
                  </a:lnTo>
                  <a:lnTo>
                    <a:pt x="135" y="194"/>
                  </a:lnTo>
                  <a:lnTo>
                    <a:pt x="135" y="186"/>
                  </a:lnTo>
                  <a:lnTo>
                    <a:pt x="135" y="179"/>
                  </a:lnTo>
                  <a:lnTo>
                    <a:pt x="135" y="171"/>
                  </a:lnTo>
                  <a:lnTo>
                    <a:pt x="135" y="165"/>
                  </a:lnTo>
                  <a:lnTo>
                    <a:pt x="135" y="157"/>
                  </a:lnTo>
                  <a:lnTo>
                    <a:pt x="135" y="150"/>
                  </a:lnTo>
                  <a:lnTo>
                    <a:pt x="137" y="142"/>
                  </a:lnTo>
                  <a:lnTo>
                    <a:pt x="138" y="137"/>
                  </a:lnTo>
                  <a:lnTo>
                    <a:pt x="138" y="128"/>
                  </a:lnTo>
                  <a:lnTo>
                    <a:pt x="138" y="123"/>
                  </a:lnTo>
                  <a:lnTo>
                    <a:pt x="138" y="118"/>
                  </a:lnTo>
                  <a:lnTo>
                    <a:pt x="139" y="112"/>
                  </a:lnTo>
                  <a:lnTo>
                    <a:pt x="141" y="103"/>
                  </a:lnTo>
                  <a:lnTo>
                    <a:pt x="142" y="94"/>
                  </a:lnTo>
                  <a:lnTo>
                    <a:pt x="143" y="86"/>
                  </a:lnTo>
                  <a:lnTo>
                    <a:pt x="143" y="78"/>
                  </a:lnTo>
                  <a:lnTo>
                    <a:pt x="143" y="70"/>
                  </a:lnTo>
                  <a:lnTo>
                    <a:pt x="143" y="60"/>
                  </a:lnTo>
                  <a:lnTo>
                    <a:pt x="141" y="55"/>
                  </a:lnTo>
                  <a:lnTo>
                    <a:pt x="139" y="50"/>
                  </a:lnTo>
                  <a:lnTo>
                    <a:pt x="138" y="46"/>
                  </a:lnTo>
                  <a:lnTo>
                    <a:pt x="137" y="40"/>
                  </a:lnTo>
                  <a:lnTo>
                    <a:pt x="135" y="35"/>
                  </a:lnTo>
                  <a:lnTo>
                    <a:pt x="134" y="29"/>
                  </a:lnTo>
                  <a:lnTo>
                    <a:pt x="131" y="25"/>
                  </a:lnTo>
                  <a:lnTo>
                    <a:pt x="130" y="20"/>
                  </a:lnTo>
                  <a:lnTo>
                    <a:pt x="126" y="12"/>
                  </a:lnTo>
                  <a:lnTo>
                    <a:pt x="123" y="5"/>
                  </a:lnTo>
                  <a:lnTo>
                    <a:pt x="122" y="1"/>
                  </a:lnTo>
                  <a:lnTo>
                    <a:pt x="122" y="0"/>
                  </a:lnTo>
                  <a:lnTo>
                    <a:pt x="122" y="0"/>
                  </a:lnTo>
                  <a:close/>
                </a:path>
              </a:pathLst>
            </a:custGeom>
            <a:solidFill>
              <a:srgbClr val="8A8A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65" name="Freeform 57"/>
            <p:cNvSpPr>
              <a:spLocks/>
            </p:cNvSpPr>
            <p:nvPr/>
          </p:nvSpPr>
          <p:spPr bwMode="auto">
            <a:xfrm>
              <a:off x="2860" y="3190"/>
              <a:ext cx="347" cy="258"/>
            </a:xfrm>
            <a:custGeom>
              <a:avLst/>
              <a:gdLst>
                <a:gd name="T0" fmla="*/ 651 w 693"/>
                <a:gd name="T1" fmla="*/ 0 h 516"/>
                <a:gd name="T2" fmla="*/ 576 w 693"/>
                <a:gd name="T3" fmla="*/ 45 h 516"/>
                <a:gd name="T4" fmla="*/ 567 w 693"/>
                <a:gd name="T5" fmla="*/ 46 h 516"/>
                <a:gd name="T6" fmla="*/ 547 w 693"/>
                <a:gd name="T7" fmla="*/ 47 h 516"/>
                <a:gd name="T8" fmla="*/ 523 w 693"/>
                <a:gd name="T9" fmla="*/ 53 h 516"/>
                <a:gd name="T10" fmla="*/ 491 w 693"/>
                <a:gd name="T11" fmla="*/ 61 h 516"/>
                <a:gd name="T12" fmla="*/ 460 w 693"/>
                <a:gd name="T13" fmla="*/ 73 h 516"/>
                <a:gd name="T14" fmla="*/ 428 w 693"/>
                <a:gd name="T15" fmla="*/ 86 h 516"/>
                <a:gd name="T16" fmla="*/ 397 w 693"/>
                <a:gd name="T17" fmla="*/ 102 h 516"/>
                <a:gd name="T18" fmla="*/ 373 w 693"/>
                <a:gd name="T19" fmla="*/ 116 h 516"/>
                <a:gd name="T20" fmla="*/ 356 w 693"/>
                <a:gd name="T21" fmla="*/ 128 h 516"/>
                <a:gd name="T22" fmla="*/ 231 w 693"/>
                <a:gd name="T23" fmla="*/ 233 h 516"/>
                <a:gd name="T24" fmla="*/ 226 w 693"/>
                <a:gd name="T25" fmla="*/ 233 h 516"/>
                <a:gd name="T26" fmla="*/ 207 w 693"/>
                <a:gd name="T27" fmla="*/ 247 h 516"/>
                <a:gd name="T28" fmla="*/ 190 w 693"/>
                <a:gd name="T29" fmla="*/ 263 h 516"/>
                <a:gd name="T30" fmla="*/ 167 w 693"/>
                <a:gd name="T31" fmla="*/ 288 h 516"/>
                <a:gd name="T32" fmla="*/ 140 w 693"/>
                <a:gd name="T33" fmla="*/ 319 h 516"/>
                <a:gd name="T34" fmla="*/ 115 w 693"/>
                <a:gd name="T35" fmla="*/ 352 h 516"/>
                <a:gd name="T36" fmla="*/ 91 w 693"/>
                <a:gd name="T37" fmla="*/ 379 h 516"/>
                <a:gd name="T38" fmla="*/ 77 w 693"/>
                <a:gd name="T39" fmla="*/ 399 h 516"/>
                <a:gd name="T40" fmla="*/ 52 w 693"/>
                <a:gd name="T41" fmla="*/ 411 h 516"/>
                <a:gd name="T42" fmla="*/ 92 w 693"/>
                <a:gd name="T43" fmla="*/ 516 h 516"/>
                <a:gd name="T44" fmla="*/ 150 w 693"/>
                <a:gd name="T45" fmla="*/ 462 h 516"/>
                <a:gd name="T46" fmla="*/ 273 w 693"/>
                <a:gd name="T47" fmla="*/ 398 h 516"/>
                <a:gd name="T48" fmla="*/ 290 w 693"/>
                <a:gd name="T49" fmla="*/ 397 h 516"/>
                <a:gd name="T50" fmla="*/ 309 w 693"/>
                <a:gd name="T51" fmla="*/ 397 h 516"/>
                <a:gd name="T52" fmla="*/ 333 w 693"/>
                <a:gd name="T53" fmla="*/ 397 h 516"/>
                <a:gd name="T54" fmla="*/ 356 w 693"/>
                <a:gd name="T55" fmla="*/ 395 h 516"/>
                <a:gd name="T56" fmla="*/ 378 w 693"/>
                <a:gd name="T57" fmla="*/ 394 h 516"/>
                <a:gd name="T58" fmla="*/ 397 w 693"/>
                <a:gd name="T59" fmla="*/ 394 h 516"/>
                <a:gd name="T60" fmla="*/ 416 w 693"/>
                <a:gd name="T61" fmla="*/ 391 h 516"/>
                <a:gd name="T62" fmla="*/ 430 w 693"/>
                <a:gd name="T63" fmla="*/ 387 h 516"/>
                <a:gd name="T64" fmla="*/ 446 w 693"/>
                <a:gd name="T65" fmla="*/ 379 h 516"/>
                <a:gd name="T66" fmla="*/ 461 w 693"/>
                <a:gd name="T67" fmla="*/ 367 h 516"/>
                <a:gd name="T68" fmla="*/ 475 w 693"/>
                <a:gd name="T69" fmla="*/ 350 h 516"/>
                <a:gd name="T70" fmla="*/ 489 w 693"/>
                <a:gd name="T71" fmla="*/ 332 h 516"/>
                <a:gd name="T72" fmla="*/ 503 w 693"/>
                <a:gd name="T73" fmla="*/ 314 h 516"/>
                <a:gd name="T74" fmla="*/ 517 w 693"/>
                <a:gd name="T75" fmla="*/ 293 h 516"/>
                <a:gd name="T76" fmla="*/ 531 w 693"/>
                <a:gd name="T77" fmla="*/ 280 h 516"/>
                <a:gd name="T78" fmla="*/ 552 w 693"/>
                <a:gd name="T79" fmla="*/ 259 h 516"/>
                <a:gd name="T80" fmla="*/ 568 w 693"/>
                <a:gd name="T81" fmla="*/ 253 h 516"/>
                <a:gd name="T82" fmla="*/ 571 w 693"/>
                <a:gd name="T83" fmla="*/ 251 h 516"/>
                <a:gd name="T84" fmla="*/ 568 w 693"/>
                <a:gd name="T85" fmla="*/ 245 h 516"/>
                <a:gd name="T86" fmla="*/ 560 w 693"/>
                <a:gd name="T87" fmla="*/ 231 h 516"/>
                <a:gd name="T88" fmla="*/ 553 w 693"/>
                <a:gd name="T89" fmla="*/ 212 h 516"/>
                <a:gd name="T90" fmla="*/ 547 w 693"/>
                <a:gd name="T91" fmla="*/ 197 h 516"/>
                <a:gd name="T92" fmla="*/ 557 w 693"/>
                <a:gd name="T93" fmla="*/ 185 h 516"/>
                <a:gd name="T94" fmla="*/ 575 w 693"/>
                <a:gd name="T95" fmla="*/ 170 h 516"/>
                <a:gd name="T96" fmla="*/ 590 w 693"/>
                <a:gd name="T97" fmla="*/ 158 h 516"/>
                <a:gd name="T98" fmla="*/ 604 w 693"/>
                <a:gd name="T99" fmla="*/ 148 h 516"/>
                <a:gd name="T100" fmla="*/ 624 w 693"/>
                <a:gd name="T101" fmla="*/ 126 h 516"/>
                <a:gd name="T102" fmla="*/ 636 w 693"/>
                <a:gd name="T103" fmla="*/ 114 h 516"/>
                <a:gd name="T104" fmla="*/ 690 w 693"/>
                <a:gd name="T105" fmla="*/ 63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93" h="516">
                  <a:moveTo>
                    <a:pt x="690" y="63"/>
                  </a:moveTo>
                  <a:lnTo>
                    <a:pt x="693" y="4"/>
                  </a:lnTo>
                  <a:lnTo>
                    <a:pt x="651" y="0"/>
                  </a:lnTo>
                  <a:lnTo>
                    <a:pt x="586" y="18"/>
                  </a:lnTo>
                  <a:lnTo>
                    <a:pt x="578" y="45"/>
                  </a:lnTo>
                  <a:lnTo>
                    <a:pt x="576" y="45"/>
                  </a:lnTo>
                  <a:lnTo>
                    <a:pt x="575" y="45"/>
                  </a:lnTo>
                  <a:lnTo>
                    <a:pt x="571" y="45"/>
                  </a:lnTo>
                  <a:lnTo>
                    <a:pt x="567" y="46"/>
                  </a:lnTo>
                  <a:lnTo>
                    <a:pt x="560" y="46"/>
                  </a:lnTo>
                  <a:lnTo>
                    <a:pt x="555" y="46"/>
                  </a:lnTo>
                  <a:lnTo>
                    <a:pt x="547" y="47"/>
                  </a:lnTo>
                  <a:lnTo>
                    <a:pt x="540" y="50"/>
                  </a:lnTo>
                  <a:lnTo>
                    <a:pt x="531" y="51"/>
                  </a:lnTo>
                  <a:lnTo>
                    <a:pt x="523" y="53"/>
                  </a:lnTo>
                  <a:lnTo>
                    <a:pt x="512" y="55"/>
                  </a:lnTo>
                  <a:lnTo>
                    <a:pt x="503" y="58"/>
                  </a:lnTo>
                  <a:lnTo>
                    <a:pt x="491" y="61"/>
                  </a:lnTo>
                  <a:lnTo>
                    <a:pt x="481" y="65"/>
                  </a:lnTo>
                  <a:lnTo>
                    <a:pt x="471" y="69"/>
                  </a:lnTo>
                  <a:lnTo>
                    <a:pt x="460" y="73"/>
                  </a:lnTo>
                  <a:lnTo>
                    <a:pt x="449" y="77"/>
                  </a:lnTo>
                  <a:lnTo>
                    <a:pt x="437" y="82"/>
                  </a:lnTo>
                  <a:lnTo>
                    <a:pt x="428" y="86"/>
                  </a:lnTo>
                  <a:lnTo>
                    <a:pt x="417" y="91"/>
                  </a:lnTo>
                  <a:lnTo>
                    <a:pt x="406" y="97"/>
                  </a:lnTo>
                  <a:lnTo>
                    <a:pt x="397" y="102"/>
                  </a:lnTo>
                  <a:lnTo>
                    <a:pt x="389" y="108"/>
                  </a:lnTo>
                  <a:lnTo>
                    <a:pt x="381" y="112"/>
                  </a:lnTo>
                  <a:lnTo>
                    <a:pt x="373" y="116"/>
                  </a:lnTo>
                  <a:lnTo>
                    <a:pt x="366" y="120"/>
                  </a:lnTo>
                  <a:lnTo>
                    <a:pt x="360" y="124"/>
                  </a:lnTo>
                  <a:lnTo>
                    <a:pt x="356" y="128"/>
                  </a:lnTo>
                  <a:lnTo>
                    <a:pt x="348" y="132"/>
                  </a:lnTo>
                  <a:lnTo>
                    <a:pt x="346" y="134"/>
                  </a:lnTo>
                  <a:lnTo>
                    <a:pt x="231" y="233"/>
                  </a:lnTo>
                  <a:lnTo>
                    <a:pt x="231" y="233"/>
                  </a:lnTo>
                  <a:lnTo>
                    <a:pt x="228" y="233"/>
                  </a:lnTo>
                  <a:lnTo>
                    <a:pt x="226" y="233"/>
                  </a:lnTo>
                  <a:lnTo>
                    <a:pt x="222" y="236"/>
                  </a:lnTo>
                  <a:lnTo>
                    <a:pt x="215" y="240"/>
                  </a:lnTo>
                  <a:lnTo>
                    <a:pt x="207" y="247"/>
                  </a:lnTo>
                  <a:lnTo>
                    <a:pt x="202" y="251"/>
                  </a:lnTo>
                  <a:lnTo>
                    <a:pt x="198" y="256"/>
                  </a:lnTo>
                  <a:lnTo>
                    <a:pt x="190" y="263"/>
                  </a:lnTo>
                  <a:lnTo>
                    <a:pt x="184" y="271"/>
                  </a:lnTo>
                  <a:lnTo>
                    <a:pt x="175" y="279"/>
                  </a:lnTo>
                  <a:lnTo>
                    <a:pt x="167" y="288"/>
                  </a:lnTo>
                  <a:lnTo>
                    <a:pt x="159" y="298"/>
                  </a:lnTo>
                  <a:lnTo>
                    <a:pt x="150" y="310"/>
                  </a:lnTo>
                  <a:lnTo>
                    <a:pt x="140" y="319"/>
                  </a:lnTo>
                  <a:lnTo>
                    <a:pt x="132" y="331"/>
                  </a:lnTo>
                  <a:lnTo>
                    <a:pt x="123" y="342"/>
                  </a:lnTo>
                  <a:lnTo>
                    <a:pt x="115" y="352"/>
                  </a:lnTo>
                  <a:lnTo>
                    <a:pt x="105" y="362"/>
                  </a:lnTo>
                  <a:lnTo>
                    <a:pt x="97" y="372"/>
                  </a:lnTo>
                  <a:lnTo>
                    <a:pt x="91" y="379"/>
                  </a:lnTo>
                  <a:lnTo>
                    <a:pt x="85" y="388"/>
                  </a:lnTo>
                  <a:lnTo>
                    <a:pt x="81" y="394"/>
                  </a:lnTo>
                  <a:lnTo>
                    <a:pt x="77" y="399"/>
                  </a:lnTo>
                  <a:lnTo>
                    <a:pt x="75" y="402"/>
                  </a:lnTo>
                  <a:lnTo>
                    <a:pt x="75" y="403"/>
                  </a:lnTo>
                  <a:lnTo>
                    <a:pt x="52" y="411"/>
                  </a:lnTo>
                  <a:lnTo>
                    <a:pt x="0" y="483"/>
                  </a:lnTo>
                  <a:lnTo>
                    <a:pt x="40" y="500"/>
                  </a:lnTo>
                  <a:lnTo>
                    <a:pt x="92" y="516"/>
                  </a:lnTo>
                  <a:lnTo>
                    <a:pt x="125" y="500"/>
                  </a:lnTo>
                  <a:lnTo>
                    <a:pt x="150" y="478"/>
                  </a:lnTo>
                  <a:lnTo>
                    <a:pt x="150" y="462"/>
                  </a:lnTo>
                  <a:lnTo>
                    <a:pt x="224" y="414"/>
                  </a:lnTo>
                  <a:lnTo>
                    <a:pt x="270" y="399"/>
                  </a:lnTo>
                  <a:lnTo>
                    <a:pt x="273" y="398"/>
                  </a:lnTo>
                  <a:lnTo>
                    <a:pt x="279" y="398"/>
                  </a:lnTo>
                  <a:lnTo>
                    <a:pt x="283" y="397"/>
                  </a:lnTo>
                  <a:lnTo>
                    <a:pt x="290" y="397"/>
                  </a:lnTo>
                  <a:lnTo>
                    <a:pt x="294" y="397"/>
                  </a:lnTo>
                  <a:lnTo>
                    <a:pt x="302" y="397"/>
                  </a:lnTo>
                  <a:lnTo>
                    <a:pt x="309" y="397"/>
                  </a:lnTo>
                  <a:lnTo>
                    <a:pt x="317" y="397"/>
                  </a:lnTo>
                  <a:lnTo>
                    <a:pt x="325" y="397"/>
                  </a:lnTo>
                  <a:lnTo>
                    <a:pt x="333" y="397"/>
                  </a:lnTo>
                  <a:lnTo>
                    <a:pt x="341" y="395"/>
                  </a:lnTo>
                  <a:lnTo>
                    <a:pt x="348" y="395"/>
                  </a:lnTo>
                  <a:lnTo>
                    <a:pt x="356" y="395"/>
                  </a:lnTo>
                  <a:lnTo>
                    <a:pt x="365" y="395"/>
                  </a:lnTo>
                  <a:lnTo>
                    <a:pt x="372" y="394"/>
                  </a:lnTo>
                  <a:lnTo>
                    <a:pt x="378" y="394"/>
                  </a:lnTo>
                  <a:lnTo>
                    <a:pt x="384" y="394"/>
                  </a:lnTo>
                  <a:lnTo>
                    <a:pt x="392" y="394"/>
                  </a:lnTo>
                  <a:lnTo>
                    <a:pt x="397" y="394"/>
                  </a:lnTo>
                  <a:lnTo>
                    <a:pt x="404" y="394"/>
                  </a:lnTo>
                  <a:lnTo>
                    <a:pt x="409" y="392"/>
                  </a:lnTo>
                  <a:lnTo>
                    <a:pt x="416" y="391"/>
                  </a:lnTo>
                  <a:lnTo>
                    <a:pt x="420" y="390"/>
                  </a:lnTo>
                  <a:lnTo>
                    <a:pt x="425" y="388"/>
                  </a:lnTo>
                  <a:lnTo>
                    <a:pt x="430" y="387"/>
                  </a:lnTo>
                  <a:lnTo>
                    <a:pt x="436" y="384"/>
                  </a:lnTo>
                  <a:lnTo>
                    <a:pt x="441" y="382"/>
                  </a:lnTo>
                  <a:lnTo>
                    <a:pt x="446" y="379"/>
                  </a:lnTo>
                  <a:lnTo>
                    <a:pt x="452" y="375"/>
                  </a:lnTo>
                  <a:lnTo>
                    <a:pt x="457" y="372"/>
                  </a:lnTo>
                  <a:lnTo>
                    <a:pt x="461" y="367"/>
                  </a:lnTo>
                  <a:lnTo>
                    <a:pt x="465" y="362"/>
                  </a:lnTo>
                  <a:lnTo>
                    <a:pt x="469" y="355"/>
                  </a:lnTo>
                  <a:lnTo>
                    <a:pt x="475" y="350"/>
                  </a:lnTo>
                  <a:lnTo>
                    <a:pt x="479" y="344"/>
                  </a:lnTo>
                  <a:lnTo>
                    <a:pt x="484" y="338"/>
                  </a:lnTo>
                  <a:lnTo>
                    <a:pt x="489" y="332"/>
                  </a:lnTo>
                  <a:lnTo>
                    <a:pt x="495" y="326"/>
                  </a:lnTo>
                  <a:lnTo>
                    <a:pt x="499" y="319"/>
                  </a:lnTo>
                  <a:lnTo>
                    <a:pt x="503" y="314"/>
                  </a:lnTo>
                  <a:lnTo>
                    <a:pt x="508" y="307"/>
                  </a:lnTo>
                  <a:lnTo>
                    <a:pt x="512" y="300"/>
                  </a:lnTo>
                  <a:lnTo>
                    <a:pt x="517" y="293"/>
                  </a:lnTo>
                  <a:lnTo>
                    <a:pt x="521" y="289"/>
                  </a:lnTo>
                  <a:lnTo>
                    <a:pt x="525" y="284"/>
                  </a:lnTo>
                  <a:lnTo>
                    <a:pt x="531" y="280"/>
                  </a:lnTo>
                  <a:lnTo>
                    <a:pt x="539" y="271"/>
                  </a:lnTo>
                  <a:lnTo>
                    <a:pt x="547" y="265"/>
                  </a:lnTo>
                  <a:lnTo>
                    <a:pt x="552" y="259"/>
                  </a:lnTo>
                  <a:lnTo>
                    <a:pt x="559" y="256"/>
                  </a:lnTo>
                  <a:lnTo>
                    <a:pt x="563" y="253"/>
                  </a:lnTo>
                  <a:lnTo>
                    <a:pt x="568" y="253"/>
                  </a:lnTo>
                  <a:lnTo>
                    <a:pt x="570" y="252"/>
                  </a:lnTo>
                  <a:lnTo>
                    <a:pt x="571" y="252"/>
                  </a:lnTo>
                  <a:lnTo>
                    <a:pt x="571" y="251"/>
                  </a:lnTo>
                  <a:lnTo>
                    <a:pt x="571" y="249"/>
                  </a:lnTo>
                  <a:lnTo>
                    <a:pt x="568" y="247"/>
                  </a:lnTo>
                  <a:lnTo>
                    <a:pt x="568" y="245"/>
                  </a:lnTo>
                  <a:lnTo>
                    <a:pt x="566" y="241"/>
                  </a:lnTo>
                  <a:lnTo>
                    <a:pt x="564" y="237"/>
                  </a:lnTo>
                  <a:lnTo>
                    <a:pt x="560" y="231"/>
                  </a:lnTo>
                  <a:lnTo>
                    <a:pt x="559" y="224"/>
                  </a:lnTo>
                  <a:lnTo>
                    <a:pt x="556" y="217"/>
                  </a:lnTo>
                  <a:lnTo>
                    <a:pt x="553" y="212"/>
                  </a:lnTo>
                  <a:lnTo>
                    <a:pt x="549" y="204"/>
                  </a:lnTo>
                  <a:lnTo>
                    <a:pt x="548" y="200"/>
                  </a:lnTo>
                  <a:lnTo>
                    <a:pt x="547" y="197"/>
                  </a:lnTo>
                  <a:lnTo>
                    <a:pt x="547" y="194"/>
                  </a:lnTo>
                  <a:lnTo>
                    <a:pt x="551" y="192"/>
                  </a:lnTo>
                  <a:lnTo>
                    <a:pt x="557" y="185"/>
                  </a:lnTo>
                  <a:lnTo>
                    <a:pt x="566" y="180"/>
                  </a:lnTo>
                  <a:lnTo>
                    <a:pt x="571" y="174"/>
                  </a:lnTo>
                  <a:lnTo>
                    <a:pt x="575" y="170"/>
                  </a:lnTo>
                  <a:lnTo>
                    <a:pt x="580" y="166"/>
                  </a:lnTo>
                  <a:lnTo>
                    <a:pt x="586" y="162"/>
                  </a:lnTo>
                  <a:lnTo>
                    <a:pt x="590" y="158"/>
                  </a:lnTo>
                  <a:lnTo>
                    <a:pt x="595" y="156"/>
                  </a:lnTo>
                  <a:lnTo>
                    <a:pt x="599" y="150"/>
                  </a:lnTo>
                  <a:lnTo>
                    <a:pt x="604" y="148"/>
                  </a:lnTo>
                  <a:lnTo>
                    <a:pt x="611" y="138"/>
                  </a:lnTo>
                  <a:lnTo>
                    <a:pt x="619" y="132"/>
                  </a:lnTo>
                  <a:lnTo>
                    <a:pt x="624" y="126"/>
                  </a:lnTo>
                  <a:lnTo>
                    <a:pt x="628" y="122"/>
                  </a:lnTo>
                  <a:lnTo>
                    <a:pt x="634" y="116"/>
                  </a:lnTo>
                  <a:lnTo>
                    <a:pt x="636" y="114"/>
                  </a:lnTo>
                  <a:lnTo>
                    <a:pt x="655" y="117"/>
                  </a:lnTo>
                  <a:lnTo>
                    <a:pt x="690" y="114"/>
                  </a:lnTo>
                  <a:lnTo>
                    <a:pt x="690" y="63"/>
                  </a:lnTo>
                  <a:lnTo>
                    <a:pt x="690" y="63"/>
                  </a:lnTo>
                  <a:close/>
                </a:path>
              </a:pathLst>
            </a:custGeom>
            <a:solidFill>
              <a:srgbClr val="E6FF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66" name="Freeform 58"/>
            <p:cNvSpPr>
              <a:spLocks/>
            </p:cNvSpPr>
            <p:nvPr/>
          </p:nvSpPr>
          <p:spPr bwMode="auto">
            <a:xfrm>
              <a:off x="2865" y="3206"/>
              <a:ext cx="346" cy="246"/>
            </a:xfrm>
            <a:custGeom>
              <a:avLst/>
              <a:gdLst>
                <a:gd name="T0" fmla="*/ 82 w 693"/>
                <a:gd name="T1" fmla="*/ 463 h 493"/>
                <a:gd name="T2" fmla="*/ 62 w 693"/>
                <a:gd name="T3" fmla="*/ 420 h 493"/>
                <a:gd name="T4" fmla="*/ 92 w 693"/>
                <a:gd name="T5" fmla="*/ 432 h 493"/>
                <a:gd name="T6" fmla="*/ 100 w 693"/>
                <a:gd name="T7" fmla="*/ 422 h 493"/>
                <a:gd name="T8" fmla="*/ 135 w 693"/>
                <a:gd name="T9" fmla="*/ 380 h 493"/>
                <a:gd name="T10" fmla="*/ 171 w 693"/>
                <a:gd name="T11" fmla="*/ 364 h 493"/>
                <a:gd name="T12" fmla="*/ 159 w 693"/>
                <a:gd name="T13" fmla="*/ 351 h 493"/>
                <a:gd name="T14" fmla="*/ 143 w 693"/>
                <a:gd name="T15" fmla="*/ 339 h 493"/>
                <a:gd name="T16" fmla="*/ 195 w 693"/>
                <a:gd name="T17" fmla="*/ 321 h 493"/>
                <a:gd name="T18" fmla="*/ 232 w 693"/>
                <a:gd name="T19" fmla="*/ 309 h 493"/>
                <a:gd name="T20" fmla="*/ 276 w 693"/>
                <a:gd name="T21" fmla="*/ 292 h 493"/>
                <a:gd name="T22" fmla="*/ 246 w 693"/>
                <a:gd name="T23" fmla="*/ 261 h 493"/>
                <a:gd name="T24" fmla="*/ 282 w 693"/>
                <a:gd name="T25" fmla="*/ 237 h 493"/>
                <a:gd name="T26" fmla="*/ 352 w 693"/>
                <a:gd name="T27" fmla="*/ 261 h 493"/>
                <a:gd name="T28" fmla="*/ 368 w 693"/>
                <a:gd name="T29" fmla="*/ 228 h 493"/>
                <a:gd name="T30" fmla="*/ 372 w 693"/>
                <a:gd name="T31" fmla="*/ 182 h 493"/>
                <a:gd name="T32" fmla="*/ 368 w 693"/>
                <a:gd name="T33" fmla="*/ 137 h 493"/>
                <a:gd name="T34" fmla="*/ 376 w 693"/>
                <a:gd name="T35" fmla="*/ 122 h 493"/>
                <a:gd name="T36" fmla="*/ 412 w 693"/>
                <a:gd name="T37" fmla="*/ 149 h 493"/>
                <a:gd name="T38" fmla="*/ 409 w 693"/>
                <a:gd name="T39" fmla="*/ 114 h 493"/>
                <a:gd name="T40" fmla="*/ 395 w 693"/>
                <a:gd name="T41" fmla="*/ 87 h 493"/>
                <a:gd name="T42" fmla="*/ 428 w 693"/>
                <a:gd name="T43" fmla="*/ 79 h 493"/>
                <a:gd name="T44" fmla="*/ 463 w 693"/>
                <a:gd name="T45" fmla="*/ 75 h 493"/>
                <a:gd name="T46" fmla="*/ 499 w 693"/>
                <a:gd name="T47" fmla="*/ 110 h 493"/>
                <a:gd name="T48" fmla="*/ 524 w 693"/>
                <a:gd name="T49" fmla="*/ 137 h 493"/>
                <a:gd name="T50" fmla="*/ 554 w 693"/>
                <a:gd name="T51" fmla="*/ 107 h 493"/>
                <a:gd name="T52" fmla="*/ 566 w 693"/>
                <a:gd name="T53" fmla="*/ 63 h 493"/>
                <a:gd name="T54" fmla="*/ 586 w 693"/>
                <a:gd name="T55" fmla="*/ 56 h 493"/>
                <a:gd name="T56" fmla="*/ 610 w 693"/>
                <a:gd name="T57" fmla="*/ 52 h 493"/>
                <a:gd name="T58" fmla="*/ 615 w 693"/>
                <a:gd name="T59" fmla="*/ 19 h 493"/>
                <a:gd name="T60" fmla="*/ 637 w 693"/>
                <a:gd name="T61" fmla="*/ 48 h 493"/>
                <a:gd name="T62" fmla="*/ 673 w 693"/>
                <a:gd name="T63" fmla="*/ 23 h 493"/>
                <a:gd name="T64" fmla="*/ 684 w 693"/>
                <a:gd name="T65" fmla="*/ 36 h 493"/>
                <a:gd name="T66" fmla="*/ 627 w 693"/>
                <a:gd name="T67" fmla="*/ 97 h 493"/>
                <a:gd name="T68" fmla="*/ 590 w 693"/>
                <a:gd name="T69" fmla="*/ 129 h 493"/>
                <a:gd name="T70" fmla="*/ 551 w 693"/>
                <a:gd name="T71" fmla="*/ 163 h 493"/>
                <a:gd name="T72" fmla="*/ 557 w 693"/>
                <a:gd name="T73" fmla="*/ 185 h 493"/>
                <a:gd name="T74" fmla="*/ 562 w 693"/>
                <a:gd name="T75" fmla="*/ 220 h 493"/>
                <a:gd name="T76" fmla="*/ 526 w 693"/>
                <a:gd name="T77" fmla="*/ 250 h 493"/>
                <a:gd name="T78" fmla="*/ 499 w 693"/>
                <a:gd name="T79" fmla="*/ 295 h 493"/>
                <a:gd name="T80" fmla="*/ 458 w 693"/>
                <a:gd name="T81" fmla="*/ 343 h 493"/>
                <a:gd name="T82" fmla="*/ 408 w 693"/>
                <a:gd name="T83" fmla="*/ 368 h 493"/>
                <a:gd name="T84" fmla="*/ 371 w 693"/>
                <a:gd name="T85" fmla="*/ 372 h 493"/>
                <a:gd name="T86" fmla="*/ 329 w 693"/>
                <a:gd name="T87" fmla="*/ 371 h 493"/>
                <a:gd name="T88" fmla="*/ 293 w 693"/>
                <a:gd name="T89" fmla="*/ 366 h 493"/>
                <a:gd name="T90" fmla="*/ 305 w 693"/>
                <a:gd name="T91" fmla="*/ 363 h 493"/>
                <a:gd name="T92" fmla="*/ 334 w 693"/>
                <a:gd name="T93" fmla="*/ 335 h 493"/>
                <a:gd name="T94" fmla="*/ 300 w 693"/>
                <a:gd name="T95" fmla="*/ 348 h 493"/>
                <a:gd name="T96" fmla="*/ 265 w 693"/>
                <a:gd name="T97" fmla="*/ 363 h 493"/>
                <a:gd name="T98" fmla="*/ 225 w 693"/>
                <a:gd name="T99" fmla="*/ 391 h 493"/>
                <a:gd name="T100" fmla="*/ 183 w 693"/>
                <a:gd name="T101" fmla="*/ 414 h 493"/>
                <a:gd name="T102" fmla="*/ 153 w 693"/>
                <a:gd name="T103" fmla="*/ 434 h 493"/>
                <a:gd name="T104" fmla="*/ 138 w 693"/>
                <a:gd name="T105" fmla="*/ 467 h 493"/>
                <a:gd name="T106" fmla="*/ 95 w 693"/>
                <a:gd name="T107" fmla="*/ 489 h 493"/>
                <a:gd name="T108" fmla="*/ 67 w 693"/>
                <a:gd name="T109" fmla="*/ 487 h 493"/>
                <a:gd name="T110" fmla="*/ 16 w 693"/>
                <a:gd name="T111" fmla="*/ 467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3" h="493">
                  <a:moveTo>
                    <a:pt x="0" y="459"/>
                  </a:moveTo>
                  <a:lnTo>
                    <a:pt x="72" y="474"/>
                  </a:lnTo>
                  <a:lnTo>
                    <a:pt x="74" y="473"/>
                  </a:lnTo>
                  <a:lnTo>
                    <a:pt x="78" y="471"/>
                  </a:lnTo>
                  <a:lnTo>
                    <a:pt x="79" y="469"/>
                  </a:lnTo>
                  <a:lnTo>
                    <a:pt x="80" y="467"/>
                  </a:lnTo>
                  <a:lnTo>
                    <a:pt x="82" y="463"/>
                  </a:lnTo>
                  <a:lnTo>
                    <a:pt x="82" y="459"/>
                  </a:lnTo>
                  <a:lnTo>
                    <a:pt x="79" y="452"/>
                  </a:lnTo>
                  <a:lnTo>
                    <a:pt x="75" y="446"/>
                  </a:lnTo>
                  <a:lnTo>
                    <a:pt x="71" y="439"/>
                  </a:lnTo>
                  <a:lnTo>
                    <a:pt x="68" y="432"/>
                  </a:lnTo>
                  <a:lnTo>
                    <a:pt x="64" y="424"/>
                  </a:lnTo>
                  <a:lnTo>
                    <a:pt x="62" y="420"/>
                  </a:lnTo>
                  <a:lnTo>
                    <a:pt x="62" y="416"/>
                  </a:lnTo>
                  <a:lnTo>
                    <a:pt x="64" y="415"/>
                  </a:lnTo>
                  <a:lnTo>
                    <a:pt x="67" y="415"/>
                  </a:lnTo>
                  <a:lnTo>
                    <a:pt x="72" y="419"/>
                  </a:lnTo>
                  <a:lnTo>
                    <a:pt x="78" y="423"/>
                  </a:lnTo>
                  <a:lnTo>
                    <a:pt x="86" y="428"/>
                  </a:lnTo>
                  <a:lnTo>
                    <a:pt x="92" y="432"/>
                  </a:lnTo>
                  <a:lnTo>
                    <a:pt x="99" y="436"/>
                  </a:lnTo>
                  <a:lnTo>
                    <a:pt x="103" y="439"/>
                  </a:lnTo>
                  <a:lnTo>
                    <a:pt x="108" y="440"/>
                  </a:lnTo>
                  <a:lnTo>
                    <a:pt x="108" y="436"/>
                  </a:lnTo>
                  <a:lnTo>
                    <a:pt x="107" y="432"/>
                  </a:lnTo>
                  <a:lnTo>
                    <a:pt x="103" y="426"/>
                  </a:lnTo>
                  <a:lnTo>
                    <a:pt x="100" y="422"/>
                  </a:lnTo>
                  <a:lnTo>
                    <a:pt x="96" y="414"/>
                  </a:lnTo>
                  <a:lnTo>
                    <a:pt x="94" y="410"/>
                  </a:lnTo>
                  <a:lnTo>
                    <a:pt x="91" y="406"/>
                  </a:lnTo>
                  <a:lnTo>
                    <a:pt x="91" y="404"/>
                  </a:lnTo>
                  <a:lnTo>
                    <a:pt x="127" y="384"/>
                  </a:lnTo>
                  <a:lnTo>
                    <a:pt x="129" y="383"/>
                  </a:lnTo>
                  <a:lnTo>
                    <a:pt x="135" y="380"/>
                  </a:lnTo>
                  <a:lnTo>
                    <a:pt x="141" y="378"/>
                  </a:lnTo>
                  <a:lnTo>
                    <a:pt x="145" y="376"/>
                  </a:lnTo>
                  <a:lnTo>
                    <a:pt x="150" y="374"/>
                  </a:lnTo>
                  <a:lnTo>
                    <a:pt x="157" y="372"/>
                  </a:lnTo>
                  <a:lnTo>
                    <a:pt x="162" y="370"/>
                  </a:lnTo>
                  <a:lnTo>
                    <a:pt x="166" y="367"/>
                  </a:lnTo>
                  <a:lnTo>
                    <a:pt x="171" y="364"/>
                  </a:lnTo>
                  <a:lnTo>
                    <a:pt x="177" y="361"/>
                  </a:lnTo>
                  <a:lnTo>
                    <a:pt x="182" y="357"/>
                  </a:lnTo>
                  <a:lnTo>
                    <a:pt x="183" y="355"/>
                  </a:lnTo>
                  <a:lnTo>
                    <a:pt x="181" y="352"/>
                  </a:lnTo>
                  <a:lnTo>
                    <a:pt x="175" y="351"/>
                  </a:lnTo>
                  <a:lnTo>
                    <a:pt x="167" y="351"/>
                  </a:lnTo>
                  <a:lnTo>
                    <a:pt x="159" y="351"/>
                  </a:lnTo>
                  <a:lnTo>
                    <a:pt x="151" y="349"/>
                  </a:lnTo>
                  <a:lnTo>
                    <a:pt x="145" y="348"/>
                  </a:lnTo>
                  <a:lnTo>
                    <a:pt x="139" y="347"/>
                  </a:lnTo>
                  <a:lnTo>
                    <a:pt x="137" y="345"/>
                  </a:lnTo>
                  <a:lnTo>
                    <a:pt x="137" y="343"/>
                  </a:lnTo>
                  <a:lnTo>
                    <a:pt x="139" y="341"/>
                  </a:lnTo>
                  <a:lnTo>
                    <a:pt x="143" y="339"/>
                  </a:lnTo>
                  <a:lnTo>
                    <a:pt x="151" y="336"/>
                  </a:lnTo>
                  <a:lnTo>
                    <a:pt x="158" y="332"/>
                  </a:lnTo>
                  <a:lnTo>
                    <a:pt x="166" y="329"/>
                  </a:lnTo>
                  <a:lnTo>
                    <a:pt x="175" y="327"/>
                  </a:lnTo>
                  <a:lnTo>
                    <a:pt x="183" y="325"/>
                  </a:lnTo>
                  <a:lnTo>
                    <a:pt x="189" y="323"/>
                  </a:lnTo>
                  <a:lnTo>
                    <a:pt x="195" y="321"/>
                  </a:lnTo>
                  <a:lnTo>
                    <a:pt x="199" y="319"/>
                  </a:lnTo>
                  <a:lnTo>
                    <a:pt x="203" y="319"/>
                  </a:lnTo>
                  <a:lnTo>
                    <a:pt x="207" y="317"/>
                  </a:lnTo>
                  <a:lnTo>
                    <a:pt x="213" y="316"/>
                  </a:lnTo>
                  <a:lnTo>
                    <a:pt x="218" y="315"/>
                  </a:lnTo>
                  <a:lnTo>
                    <a:pt x="225" y="312"/>
                  </a:lnTo>
                  <a:lnTo>
                    <a:pt x="232" y="309"/>
                  </a:lnTo>
                  <a:lnTo>
                    <a:pt x="240" y="305"/>
                  </a:lnTo>
                  <a:lnTo>
                    <a:pt x="249" y="303"/>
                  </a:lnTo>
                  <a:lnTo>
                    <a:pt x="257" y="300"/>
                  </a:lnTo>
                  <a:lnTo>
                    <a:pt x="264" y="296"/>
                  </a:lnTo>
                  <a:lnTo>
                    <a:pt x="270" y="293"/>
                  </a:lnTo>
                  <a:lnTo>
                    <a:pt x="274" y="292"/>
                  </a:lnTo>
                  <a:lnTo>
                    <a:pt x="276" y="292"/>
                  </a:lnTo>
                  <a:lnTo>
                    <a:pt x="274" y="291"/>
                  </a:lnTo>
                  <a:lnTo>
                    <a:pt x="270" y="288"/>
                  </a:lnTo>
                  <a:lnTo>
                    <a:pt x="265" y="283"/>
                  </a:lnTo>
                  <a:lnTo>
                    <a:pt x="260" y="279"/>
                  </a:lnTo>
                  <a:lnTo>
                    <a:pt x="253" y="273"/>
                  </a:lnTo>
                  <a:lnTo>
                    <a:pt x="249" y="268"/>
                  </a:lnTo>
                  <a:lnTo>
                    <a:pt x="246" y="261"/>
                  </a:lnTo>
                  <a:lnTo>
                    <a:pt x="246" y="256"/>
                  </a:lnTo>
                  <a:lnTo>
                    <a:pt x="249" y="250"/>
                  </a:lnTo>
                  <a:lnTo>
                    <a:pt x="254" y="246"/>
                  </a:lnTo>
                  <a:lnTo>
                    <a:pt x="261" y="242"/>
                  </a:lnTo>
                  <a:lnTo>
                    <a:pt x="269" y="241"/>
                  </a:lnTo>
                  <a:lnTo>
                    <a:pt x="276" y="238"/>
                  </a:lnTo>
                  <a:lnTo>
                    <a:pt x="282" y="237"/>
                  </a:lnTo>
                  <a:lnTo>
                    <a:pt x="288" y="237"/>
                  </a:lnTo>
                  <a:lnTo>
                    <a:pt x="290" y="237"/>
                  </a:lnTo>
                  <a:lnTo>
                    <a:pt x="302" y="303"/>
                  </a:lnTo>
                  <a:lnTo>
                    <a:pt x="332" y="276"/>
                  </a:lnTo>
                  <a:lnTo>
                    <a:pt x="321" y="258"/>
                  </a:lnTo>
                  <a:lnTo>
                    <a:pt x="352" y="262"/>
                  </a:lnTo>
                  <a:lnTo>
                    <a:pt x="352" y="261"/>
                  </a:lnTo>
                  <a:lnTo>
                    <a:pt x="355" y="258"/>
                  </a:lnTo>
                  <a:lnTo>
                    <a:pt x="357" y="253"/>
                  </a:lnTo>
                  <a:lnTo>
                    <a:pt x="360" y="246"/>
                  </a:lnTo>
                  <a:lnTo>
                    <a:pt x="363" y="241"/>
                  </a:lnTo>
                  <a:lnTo>
                    <a:pt x="364" y="237"/>
                  </a:lnTo>
                  <a:lnTo>
                    <a:pt x="365" y="232"/>
                  </a:lnTo>
                  <a:lnTo>
                    <a:pt x="368" y="228"/>
                  </a:lnTo>
                  <a:lnTo>
                    <a:pt x="368" y="222"/>
                  </a:lnTo>
                  <a:lnTo>
                    <a:pt x="371" y="217"/>
                  </a:lnTo>
                  <a:lnTo>
                    <a:pt x="371" y="210"/>
                  </a:lnTo>
                  <a:lnTo>
                    <a:pt x="372" y="205"/>
                  </a:lnTo>
                  <a:lnTo>
                    <a:pt x="372" y="197"/>
                  </a:lnTo>
                  <a:lnTo>
                    <a:pt x="372" y="190"/>
                  </a:lnTo>
                  <a:lnTo>
                    <a:pt x="372" y="182"/>
                  </a:lnTo>
                  <a:lnTo>
                    <a:pt x="372" y="176"/>
                  </a:lnTo>
                  <a:lnTo>
                    <a:pt x="372" y="169"/>
                  </a:lnTo>
                  <a:lnTo>
                    <a:pt x="371" y="161"/>
                  </a:lnTo>
                  <a:lnTo>
                    <a:pt x="371" y="154"/>
                  </a:lnTo>
                  <a:lnTo>
                    <a:pt x="371" y="149"/>
                  </a:lnTo>
                  <a:lnTo>
                    <a:pt x="368" y="142"/>
                  </a:lnTo>
                  <a:lnTo>
                    <a:pt x="368" y="137"/>
                  </a:lnTo>
                  <a:lnTo>
                    <a:pt x="367" y="131"/>
                  </a:lnTo>
                  <a:lnTo>
                    <a:pt x="367" y="129"/>
                  </a:lnTo>
                  <a:lnTo>
                    <a:pt x="365" y="123"/>
                  </a:lnTo>
                  <a:lnTo>
                    <a:pt x="365" y="122"/>
                  </a:lnTo>
                  <a:lnTo>
                    <a:pt x="368" y="122"/>
                  </a:lnTo>
                  <a:lnTo>
                    <a:pt x="373" y="122"/>
                  </a:lnTo>
                  <a:lnTo>
                    <a:pt x="376" y="122"/>
                  </a:lnTo>
                  <a:lnTo>
                    <a:pt x="381" y="123"/>
                  </a:lnTo>
                  <a:lnTo>
                    <a:pt x="385" y="125"/>
                  </a:lnTo>
                  <a:lnTo>
                    <a:pt x="391" y="127"/>
                  </a:lnTo>
                  <a:lnTo>
                    <a:pt x="399" y="133"/>
                  </a:lnTo>
                  <a:lnTo>
                    <a:pt x="405" y="139"/>
                  </a:lnTo>
                  <a:lnTo>
                    <a:pt x="409" y="145"/>
                  </a:lnTo>
                  <a:lnTo>
                    <a:pt x="412" y="149"/>
                  </a:lnTo>
                  <a:lnTo>
                    <a:pt x="413" y="145"/>
                  </a:lnTo>
                  <a:lnTo>
                    <a:pt x="415" y="139"/>
                  </a:lnTo>
                  <a:lnTo>
                    <a:pt x="415" y="134"/>
                  </a:lnTo>
                  <a:lnTo>
                    <a:pt x="415" y="130"/>
                  </a:lnTo>
                  <a:lnTo>
                    <a:pt x="413" y="125"/>
                  </a:lnTo>
                  <a:lnTo>
                    <a:pt x="412" y="119"/>
                  </a:lnTo>
                  <a:lnTo>
                    <a:pt x="409" y="114"/>
                  </a:lnTo>
                  <a:lnTo>
                    <a:pt x="404" y="109"/>
                  </a:lnTo>
                  <a:lnTo>
                    <a:pt x="400" y="103"/>
                  </a:lnTo>
                  <a:lnTo>
                    <a:pt x="396" y="101"/>
                  </a:lnTo>
                  <a:lnTo>
                    <a:pt x="388" y="93"/>
                  </a:lnTo>
                  <a:lnTo>
                    <a:pt x="385" y="91"/>
                  </a:lnTo>
                  <a:lnTo>
                    <a:pt x="387" y="90"/>
                  </a:lnTo>
                  <a:lnTo>
                    <a:pt x="395" y="87"/>
                  </a:lnTo>
                  <a:lnTo>
                    <a:pt x="400" y="86"/>
                  </a:lnTo>
                  <a:lnTo>
                    <a:pt x="407" y="83"/>
                  </a:lnTo>
                  <a:lnTo>
                    <a:pt x="411" y="83"/>
                  </a:lnTo>
                  <a:lnTo>
                    <a:pt x="415" y="82"/>
                  </a:lnTo>
                  <a:lnTo>
                    <a:pt x="419" y="81"/>
                  </a:lnTo>
                  <a:lnTo>
                    <a:pt x="424" y="81"/>
                  </a:lnTo>
                  <a:lnTo>
                    <a:pt x="428" y="79"/>
                  </a:lnTo>
                  <a:lnTo>
                    <a:pt x="433" y="78"/>
                  </a:lnTo>
                  <a:lnTo>
                    <a:pt x="437" y="77"/>
                  </a:lnTo>
                  <a:lnTo>
                    <a:pt x="443" y="77"/>
                  </a:lnTo>
                  <a:lnTo>
                    <a:pt x="448" y="75"/>
                  </a:lnTo>
                  <a:lnTo>
                    <a:pt x="452" y="75"/>
                  </a:lnTo>
                  <a:lnTo>
                    <a:pt x="458" y="75"/>
                  </a:lnTo>
                  <a:lnTo>
                    <a:pt x="463" y="75"/>
                  </a:lnTo>
                  <a:lnTo>
                    <a:pt x="472" y="75"/>
                  </a:lnTo>
                  <a:lnTo>
                    <a:pt x="480" y="78"/>
                  </a:lnTo>
                  <a:lnTo>
                    <a:pt x="487" y="81"/>
                  </a:lnTo>
                  <a:lnTo>
                    <a:pt x="494" y="89"/>
                  </a:lnTo>
                  <a:lnTo>
                    <a:pt x="496" y="94"/>
                  </a:lnTo>
                  <a:lnTo>
                    <a:pt x="499" y="102"/>
                  </a:lnTo>
                  <a:lnTo>
                    <a:pt x="499" y="110"/>
                  </a:lnTo>
                  <a:lnTo>
                    <a:pt x="502" y="119"/>
                  </a:lnTo>
                  <a:lnTo>
                    <a:pt x="502" y="127"/>
                  </a:lnTo>
                  <a:lnTo>
                    <a:pt x="503" y="134"/>
                  </a:lnTo>
                  <a:lnTo>
                    <a:pt x="506" y="139"/>
                  </a:lnTo>
                  <a:lnTo>
                    <a:pt x="511" y="142"/>
                  </a:lnTo>
                  <a:lnTo>
                    <a:pt x="515" y="141"/>
                  </a:lnTo>
                  <a:lnTo>
                    <a:pt x="524" y="137"/>
                  </a:lnTo>
                  <a:lnTo>
                    <a:pt x="527" y="133"/>
                  </a:lnTo>
                  <a:lnTo>
                    <a:pt x="532" y="130"/>
                  </a:lnTo>
                  <a:lnTo>
                    <a:pt x="538" y="126"/>
                  </a:lnTo>
                  <a:lnTo>
                    <a:pt x="542" y="122"/>
                  </a:lnTo>
                  <a:lnTo>
                    <a:pt x="546" y="118"/>
                  </a:lnTo>
                  <a:lnTo>
                    <a:pt x="550" y="113"/>
                  </a:lnTo>
                  <a:lnTo>
                    <a:pt x="554" y="107"/>
                  </a:lnTo>
                  <a:lnTo>
                    <a:pt x="559" y="103"/>
                  </a:lnTo>
                  <a:lnTo>
                    <a:pt x="565" y="94"/>
                  </a:lnTo>
                  <a:lnTo>
                    <a:pt x="569" y="86"/>
                  </a:lnTo>
                  <a:lnTo>
                    <a:pt x="570" y="78"/>
                  </a:lnTo>
                  <a:lnTo>
                    <a:pt x="570" y="73"/>
                  </a:lnTo>
                  <a:lnTo>
                    <a:pt x="569" y="66"/>
                  </a:lnTo>
                  <a:lnTo>
                    <a:pt x="566" y="63"/>
                  </a:lnTo>
                  <a:lnTo>
                    <a:pt x="561" y="59"/>
                  </a:lnTo>
                  <a:lnTo>
                    <a:pt x="559" y="58"/>
                  </a:lnTo>
                  <a:lnTo>
                    <a:pt x="563" y="56"/>
                  </a:lnTo>
                  <a:lnTo>
                    <a:pt x="571" y="58"/>
                  </a:lnTo>
                  <a:lnTo>
                    <a:pt x="577" y="58"/>
                  </a:lnTo>
                  <a:lnTo>
                    <a:pt x="582" y="58"/>
                  </a:lnTo>
                  <a:lnTo>
                    <a:pt x="586" y="56"/>
                  </a:lnTo>
                  <a:lnTo>
                    <a:pt x="590" y="56"/>
                  </a:lnTo>
                  <a:lnTo>
                    <a:pt x="591" y="50"/>
                  </a:lnTo>
                  <a:lnTo>
                    <a:pt x="590" y="43"/>
                  </a:lnTo>
                  <a:lnTo>
                    <a:pt x="589" y="36"/>
                  </a:lnTo>
                  <a:lnTo>
                    <a:pt x="587" y="35"/>
                  </a:lnTo>
                  <a:lnTo>
                    <a:pt x="610" y="54"/>
                  </a:lnTo>
                  <a:lnTo>
                    <a:pt x="610" y="52"/>
                  </a:lnTo>
                  <a:lnTo>
                    <a:pt x="610" y="48"/>
                  </a:lnTo>
                  <a:lnTo>
                    <a:pt x="610" y="43"/>
                  </a:lnTo>
                  <a:lnTo>
                    <a:pt x="610" y="38"/>
                  </a:lnTo>
                  <a:lnTo>
                    <a:pt x="610" y="30"/>
                  </a:lnTo>
                  <a:lnTo>
                    <a:pt x="611" y="24"/>
                  </a:lnTo>
                  <a:lnTo>
                    <a:pt x="613" y="20"/>
                  </a:lnTo>
                  <a:lnTo>
                    <a:pt x="615" y="19"/>
                  </a:lnTo>
                  <a:lnTo>
                    <a:pt x="617" y="19"/>
                  </a:lnTo>
                  <a:lnTo>
                    <a:pt x="619" y="22"/>
                  </a:lnTo>
                  <a:lnTo>
                    <a:pt x="622" y="27"/>
                  </a:lnTo>
                  <a:lnTo>
                    <a:pt x="627" y="34"/>
                  </a:lnTo>
                  <a:lnTo>
                    <a:pt x="629" y="39"/>
                  </a:lnTo>
                  <a:lnTo>
                    <a:pt x="633" y="44"/>
                  </a:lnTo>
                  <a:lnTo>
                    <a:pt x="637" y="48"/>
                  </a:lnTo>
                  <a:lnTo>
                    <a:pt x="639" y="51"/>
                  </a:lnTo>
                  <a:lnTo>
                    <a:pt x="646" y="50"/>
                  </a:lnTo>
                  <a:lnTo>
                    <a:pt x="653" y="47"/>
                  </a:lnTo>
                  <a:lnTo>
                    <a:pt x="661" y="42"/>
                  </a:lnTo>
                  <a:lnTo>
                    <a:pt x="668" y="35"/>
                  </a:lnTo>
                  <a:lnTo>
                    <a:pt x="670" y="28"/>
                  </a:lnTo>
                  <a:lnTo>
                    <a:pt x="673" y="23"/>
                  </a:lnTo>
                  <a:lnTo>
                    <a:pt x="676" y="18"/>
                  </a:lnTo>
                  <a:lnTo>
                    <a:pt x="678" y="12"/>
                  </a:lnTo>
                  <a:lnTo>
                    <a:pt x="678" y="7"/>
                  </a:lnTo>
                  <a:lnTo>
                    <a:pt x="681" y="3"/>
                  </a:lnTo>
                  <a:lnTo>
                    <a:pt x="681" y="0"/>
                  </a:lnTo>
                  <a:lnTo>
                    <a:pt x="682" y="0"/>
                  </a:lnTo>
                  <a:lnTo>
                    <a:pt x="684" y="36"/>
                  </a:lnTo>
                  <a:lnTo>
                    <a:pt x="693" y="66"/>
                  </a:lnTo>
                  <a:lnTo>
                    <a:pt x="688" y="85"/>
                  </a:lnTo>
                  <a:lnTo>
                    <a:pt x="670" y="89"/>
                  </a:lnTo>
                  <a:lnTo>
                    <a:pt x="655" y="97"/>
                  </a:lnTo>
                  <a:lnTo>
                    <a:pt x="633" y="91"/>
                  </a:lnTo>
                  <a:lnTo>
                    <a:pt x="631" y="93"/>
                  </a:lnTo>
                  <a:lnTo>
                    <a:pt x="627" y="97"/>
                  </a:lnTo>
                  <a:lnTo>
                    <a:pt x="623" y="99"/>
                  </a:lnTo>
                  <a:lnTo>
                    <a:pt x="619" y="105"/>
                  </a:lnTo>
                  <a:lnTo>
                    <a:pt x="613" y="110"/>
                  </a:lnTo>
                  <a:lnTo>
                    <a:pt x="606" y="118"/>
                  </a:lnTo>
                  <a:lnTo>
                    <a:pt x="601" y="121"/>
                  </a:lnTo>
                  <a:lnTo>
                    <a:pt x="595" y="125"/>
                  </a:lnTo>
                  <a:lnTo>
                    <a:pt x="590" y="129"/>
                  </a:lnTo>
                  <a:lnTo>
                    <a:pt x="586" y="134"/>
                  </a:lnTo>
                  <a:lnTo>
                    <a:pt x="581" y="137"/>
                  </a:lnTo>
                  <a:lnTo>
                    <a:pt x="577" y="142"/>
                  </a:lnTo>
                  <a:lnTo>
                    <a:pt x="571" y="146"/>
                  </a:lnTo>
                  <a:lnTo>
                    <a:pt x="566" y="150"/>
                  </a:lnTo>
                  <a:lnTo>
                    <a:pt x="558" y="157"/>
                  </a:lnTo>
                  <a:lnTo>
                    <a:pt x="551" y="163"/>
                  </a:lnTo>
                  <a:lnTo>
                    <a:pt x="547" y="167"/>
                  </a:lnTo>
                  <a:lnTo>
                    <a:pt x="546" y="169"/>
                  </a:lnTo>
                  <a:lnTo>
                    <a:pt x="550" y="172"/>
                  </a:lnTo>
                  <a:lnTo>
                    <a:pt x="550" y="173"/>
                  </a:lnTo>
                  <a:lnTo>
                    <a:pt x="553" y="177"/>
                  </a:lnTo>
                  <a:lnTo>
                    <a:pt x="554" y="181"/>
                  </a:lnTo>
                  <a:lnTo>
                    <a:pt x="557" y="185"/>
                  </a:lnTo>
                  <a:lnTo>
                    <a:pt x="558" y="190"/>
                  </a:lnTo>
                  <a:lnTo>
                    <a:pt x="559" y="197"/>
                  </a:lnTo>
                  <a:lnTo>
                    <a:pt x="559" y="202"/>
                  </a:lnTo>
                  <a:lnTo>
                    <a:pt x="561" y="208"/>
                  </a:lnTo>
                  <a:lnTo>
                    <a:pt x="561" y="212"/>
                  </a:lnTo>
                  <a:lnTo>
                    <a:pt x="562" y="217"/>
                  </a:lnTo>
                  <a:lnTo>
                    <a:pt x="562" y="220"/>
                  </a:lnTo>
                  <a:lnTo>
                    <a:pt x="562" y="221"/>
                  </a:lnTo>
                  <a:lnTo>
                    <a:pt x="542" y="234"/>
                  </a:lnTo>
                  <a:lnTo>
                    <a:pt x="540" y="236"/>
                  </a:lnTo>
                  <a:lnTo>
                    <a:pt x="535" y="240"/>
                  </a:lnTo>
                  <a:lnTo>
                    <a:pt x="532" y="242"/>
                  </a:lnTo>
                  <a:lnTo>
                    <a:pt x="530" y="246"/>
                  </a:lnTo>
                  <a:lnTo>
                    <a:pt x="526" y="250"/>
                  </a:lnTo>
                  <a:lnTo>
                    <a:pt x="523" y="256"/>
                  </a:lnTo>
                  <a:lnTo>
                    <a:pt x="520" y="261"/>
                  </a:lnTo>
                  <a:lnTo>
                    <a:pt x="516" y="267"/>
                  </a:lnTo>
                  <a:lnTo>
                    <a:pt x="512" y="272"/>
                  </a:lnTo>
                  <a:lnTo>
                    <a:pt x="508" y="280"/>
                  </a:lnTo>
                  <a:lnTo>
                    <a:pt x="503" y="287"/>
                  </a:lnTo>
                  <a:lnTo>
                    <a:pt x="499" y="295"/>
                  </a:lnTo>
                  <a:lnTo>
                    <a:pt x="494" y="301"/>
                  </a:lnTo>
                  <a:lnTo>
                    <a:pt x="490" y="309"/>
                  </a:lnTo>
                  <a:lnTo>
                    <a:pt x="484" y="316"/>
                  </a:lnTo>
                  <a:lnTo>
                    <a:pt x="478" y="323"/>
                  </a:lnTo>
                  <a:lnTo>
                    <a:pt x="472" y="329"/>
                  </a:lnTo>
                  <a:lnTo>
                    <a:pt x="466" y="336"/>
                  </a:lnTo>
                  <a:lnTo>
                    <a:pt x="458" y="343"/>
                  </a:lnTo>
                  <a:lnTo>
                    <a:pt x="451" y="348"/>
                  </a:lnTo>
                  <a:lnTo>
                    <a:pt x="443" y="353"/>
                  </a:lnTo>
                  <a:lnTo>
                    <a:pt x="436" y="359"/>
                  </a:lnTo>
                  <a:lnTo>
                    <a:pt x="427" y="363"/>
                  </a:lnTo>
                  <a:lnTo>
                    <a:pt x="419" y="366"/>
                  </a:lnTo>
                  <a:lnTo>
                    <a:pt x="413" y="367"/>
                  </a:lnTo>
                  <a:lnTo>
                    <a:pt x="408" y="368"/>
                  </a:lnTo>
                  <a:lnTo>
                    <a:pt x="403" y="368"/>
                  </a:lnTo>
                  <a:lnTo>
                    <a:pt x="399" y="371"/>
                  </a:lnTo>
                  <a:lnTo>
                    <a:pt x="392" y="371"/>
                  </a:lnTo>
                  <a:lnTo>
                    <a:pt x="387" y="371"/>
                  </a:lnTo>
                  <a:lnTo>
                    <a:pt x="381" y="371"/>
                  </a:lnTo>
                  <a:lnTo>
                    <a:pt x="376" y="372"/>
                  </a:lnTo>
                  <a:lnTo>
                    <a:pt x="371" y="372"/>
                  </a:lnTo>
                  <a:lnTo>
                    <a:pt x="365" y="372"/>
                  </a:lnTo>
                  <a:lnTo>
                    <a:pt x="359" y="372"/>
                  </a:lnTo>
                  <a:lnTo>
                    <a:pt x="353" y="372"/>
                  </a:lnTo>
                  <a:lnTo>
                    <a:pt x="347" y="372"/>
                  </a:lnTo>
                  <a:lnTo>
                    <a:pt x="341" y="371"/>
                  </a:lnTo>
                  <a:lnTo>
                    <a:pt x="333" y="371"/>
                  </a:lnTo>
                  <a:lnTo>
                    <a:pt x="329" y="371"/>
                  </a:lnTo>
                  <a:lnTo>
                    <a:pt x="322" y="370"/>
                  </a:lnTo>
                  <a:lnTo>
                    <a:pt x="317" y="370"/>
                  </a:lnTo>
                  <a:lnTo>
                    <a:pt x="312" y="368"/>
                  </a:lnTo>
                  <a:lnTo>
                    <a:pt x="306" y="368"/>
                  </a:lnTo>
                  <a:lnTo>
                    <a:pt x="302" y="368"/>
                  </a:lnTo>
                  <a:lnTo>
                    <a:pt x="297" y="367"/>
                  </a:lnTo>
                  <a:lnTo>
                    <a:pt x="293" y="366"/>
                  </a:lnTo>
                  <a:lnTo>
                    <a:pt x="290" y="366"/>
                  </a:lnTo>
                  <a:lnTo>
                    <a:pt x="285" y="366"/>
                  </a:lnTo>
                  <a:lnTo>
                    <a:pt x="285" y="366"/>
                  </a:lnTo>
                  <a:lnTo>
                    <a:pt x="288" y="366"/>
                  </a:lnTo>
                  <a:lnTo>
                    <a:pt x="294" y="366"/>
                  </a:lnTo>
                  <a:lnTo>
                    <a:pt x="300" y="364"/>
                  </a:lnTo>
                  <a:lnTo>
                    <a:pt x="305" y="363"/>
                  </a:lnTo>
                  <a:lnTo>
                    <a:pt x="310" y="360"/>
                  </a:lnTo>
                  <a:lnTo>
                    <a:pt x="317" y="359"/>
                  </a:lnTo>
                  <a:lnTo>
                    <a:pt x="321" y="355"/>
                  </a:lnTo>
                  <a:lnTo>
                    <a:pt x="325" y="351"/>
                  </a:lnTo>
                  <a:lnTo>
                    <a:pt x="328" y="347"/>
                  </a:lnTo>
                  <a:lnTo>
                    <a:pt x="332" y="343"/>
                  </a:lnTo>
                  <a:lnTo>
                    <a:pt x="334" y="335"/>
                  </a:lnTo>
                  <a:lnTo>
                    <a:pt x="336" y="331"/>
                  </a:lnTo>
                  <a:lnTo>
                    <a:pt x="332" y="329"/>
                  </a:lnTo>
                  <a:lnTo>
                    <a:pt x="325" y="333"/>
                  </a:lnTo>
                  <a:lnTo>
                    <a:pt x="317" y="339"/>
                  </a:lnTo>
                  <a:lnTo>
                    <a:pt x="309" y="344"/>
                  </a:lnTo>
                  <a:lnTo>
                    <a:pt x="305" y="345"/>
                  </a:lnTo>
                  <a:lnTo>
                    <a:pt x="300" y="348"/>
                  </a:lnTo>
                  <a:lnTo>
                    <a:pt x="296" y="348"/>
                  </a:lnTo>
                  <a:lnTo>
                    <a:pt x="293" y="349"/>
                  </a:lnTo>
                  <a:lnTo>
                    <a:pt x="285" y="351"/>
                  </a:lnTo>
                  <a:lnTo>
                    <a:pt x="280" y="351"/>
                  </a:lnTo>
                  <a:lnTo>
                    <a:pt x="274" y="353"/>
                  </a:lnTo>
                  <a:lnTo>
                    <a:pt x="269" y="359"/>
                  </a:lnTo>
                  <a:lnTo>
                    <a:pt x="265" y="363"/>
                  </a:lnTo>
                  <a:lnTo>
                    <a:pt x="261" y="368"/>
                  </a:lnTo>
                  <a:lnTo>
                    <a:pt x="257" y="371"/>
                  </a:lnTo>
                  <a:lnTo>
                    <a:pt x="250" y="374"/>
                  </a:lnTo>
                  <a:lnTo>
                    <a:pt x="245" y="376"/>
                  </a:lnTo>
                  <a:lnTo>
                    <a:pt x="240" y="380"/>
                  </a:lnTo>
                  <a:lnTo>
                    <a:pt x="232" y="384"/>
                  </a:lnTo>
                  <a:lnTo>
                    <a:pt x="225" y="391"/>
                  </a:lnTo>
                  <a:lnTo>
                    <a:pt x="218" y="394"/>
                  </a:lnTo>
                  <a:lnTo>
                    <a:pt x="213" y="396"/>
                  </a:lnTo>
                  <a:lnTo>
                    <a:pt x="206" y="399"/>
                  </a:lnTo>
                  <a:lnTo>
                    <a:pt x="201" y="404"/>
                  </a:lnTo>
                  <a:lnTo>
                    <a:pt x="194" y="407"/>
                  </a:lnTo>
                  <a:lnTo>
                    <a:pt x="189" y="411"/>
                  </a:lnTo>
                  <a:lnTo>
                    <a:pt x="183" y="414"/>
                  </a:lnTo>
                  <a:lnTo>
                    <a:pt x="178" y="418"/>
                  </a:lnTo>
                  <a:lnTo>
                    <a:pt x="171" y="420"/>
                  </a:lnTo>
                  <a:lnTo>
                    <a:pt x="166" y="423"/>
                  </a:lnTo>
                  <a:lnTo>
                    <a:pt x="162" y="426"/>
                  </a:lnTo>
                  <a:lnTo>
                    <a:pt x="159" y="428"/>
                  </a:lnTo>
                  <a:lnTo>
                    <a:pt x="154" y="431"/>
                  </a:lnTo>
                  <a:lnTo>
                    <a:pt x="153" y="434"/>
                  </a:lnTo>
                  <a:lnTo>
                    <a:pt x="151" y="434"/>
                  </a:lnTo>
                  <a:lnTo>
                    <a:pt x="150" y="439"/>
                  </a:lnTo>
                  <a:lnTo>
                    <a:pt x="147" y="443"/>
                  </a:lnTo>
                  <a:lnTo>
                    <a:pt x="147" y="451"/>
                  </a:lnTo>
                  <a:lnTo>
                    <a:pt x="145" y="456"/>
                  </a:lnTo>
                  <a:lnTo>
                    <a:pt x="142" y="465"/>
                  </a:lnTo>
                  <a:lnTo>
                    <a:pt x="138" y="467"/>
                  </a:lnTo>
                  <a:lnTo>
                    <a:pt x="135" y="471"/>
                  </a:lnTo>
                  <a:lnTo>
                    <a:pt x="130" y="475"/>
                  </a:lnTo>
                  <a:lnTo>
                    <a:pt x="125" y="479"/>
                  </a:lnTo>
                  <a:lnTo>
                    <a:pt x="118" y="482"/>
                  </a:lnTo>
                  <a:lnTo>
                    <a:pt x="111" y="485"/>
                  </a:lnTo>
                  <a:lnTo>
                    <a:pt x="103" y="486"/>
                  </a:lnTo>
                  <a:lnTo>
                    <a:pt x="95" y="489"/>
                  </a:lnTo>
                  <a:lnTo>
                    <a:pt x="87" y="490"/>
                  </a:lnTo>
                  <a:lnTo>
                    <a:pt x="82" y="491"/>
                  </a:lnTo>
                  <a:lnTo>
                    <a:pt x="79" y="491"/>
                  </a:lnTo>
                  <a:lnTo>
                    <a:pt x="78" y="493"/>
                  </a:lnTo>
                  <a:lnTo>
                    <a:pt x="76" y="491"/>
                  </a:lnTo>
                  <a:lnTo>
                    <a:pt x="72" y="490"/>
                  </a:lnTo>
                  <a:lnTo>
                    <a:pt x="67" y="487"/>
                  </a:lnTo>
                  <a:lnTo>
                    <a:pt x="60" y="486"/>
                  </a:lnTo>
                  <a:lnTo>
                    <a:pt x="52" y="482"/>
                  </a:lnTo>
                  <a:lnTo>
                    <a:pt x="46" y="479"/>
                  </a:lnTo>
                  <a:lnTo>
                    <a:pt x="38" y="477"/>
                  </a:lnTo>
                  <a:lnTo>
                    <a:pt x="31" y="474"/>
                  </a:lnTo>
                  <a:lnTo>
                    <a:pt x="23" y="470"/>
                  </a:lnTo>
                  <a:lnTo>
                    <a:pt x="16" y="467"/>
                  </a:lnTo>
                  <a:lnTo>
                    <a:pt x="11" y="465"/>
                  </a:lnTo>
                  <a:lnTo>
                    <a:pt x="0" y="459"/>
                  </a:lnTo>
                  <a:lnTo>
                    <a:pt x="0" y="459"/>
                  </a:lnTo>
                  <a:close/>
                </a:path>
              </a:pathLst>
            </a:custGeom>
            <a:solidFill>
              <a:srgbClr val="C2D6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67" name="Freeform 59"/>
            <p:cNvSpPr>
              <a:spLocks/>
            </p:cNvSpPr>
            <p:nvPr/>
          </p:nvSpPr>
          <p:spPr bwMode="auto">
            <a:xfrm>
              <a:off x="3030" y="3341"/>
              <a:ext cx="24" cy="23"/>
            </a:xfrm>
            <a:custGeom>
              <a:avLst/>
              <a:gdLst>
                <a:gd name="T0" fmla="*/ 0 w 48"/>
                <a:gd name="T1" fmla="*/ 16 h 46"/>
                <a:gd name="T2" fmla="*/ 22 w 48"/>
                <a:gd name="T3" fmla="*/ 0 h 46"/>
                <a:gd name="T4" fmla="*/ 48 w 48"/>
                <a:gd name="T5" fmla="*/ 12 h 46"/>
                <a:gd name="T6" fmla="*/ 30 w 48"/>
                <a:gd name="T7" fmla="*/ 46 h 46"/>
                <a:gd name="T8" fmla="*/ 19 w 48"/>
                <a:gd name="T9" fmla="*/ 46 h 46"/>
                <a:gd name="T10" fmla="*/ 0 w 48"/>
                <a:gd name="T11" fmla="*/ 16 h 46"/>
                <a:gd name="T12" fmla="*/ 0 w 48"/>
                <a:gd name="T13" fmla="*/ 16 h 46"/>
              </a:gdLst>
              <a:ahLst/>
              <a:cxnLst>
                <a:cxn ang="0">
                  <a:pos x="T0" y="T1"/>
                </a:cxn>
                <a:cxn ang="0">
                  <a:pos x="T2" y="T3"/>
                </a:cxn>
                <a:cxn ang="0">
                  <a:pos x="T4" y="T5"/>
                </a:cxn>
                <a:cxn ang="0">
                  <a:pos x="T6" y="T7"/>
                </a:cxn>
                <a:cxn ang="0">
                  <a:pos x="T8" y="T9"/>
                </a:cxn>
                <a:cxn ang="0">
                  <a:pos x="T10" y="T11"/>
                </a:cxn>
                <a:cxn ang="0">
                  <a:pos x="T12" y="T13"/>
                </a:cxn>
              </a:cxnLst>
              <a:rect l="0" t="0" r="r" b="b"/>
              <a:pathLst>
                <a:path w="48" h="46">
                  <a:moveTo>
                    <a:pt x="0" y="16"/>
                  </a:moveTo>
                  <a:lnTo>
                    <a:pt x="22" y="0"/>
                  </a:lnTo>
                  <a:lnTo>
                    <a:pt x="48" y="12"/>
                  </a:lnTo>
                  <a:lnTo>
                    <a:pt x="30" y="46"/>
                  </a:lnTo>
                  <a:lnTo>
                    <a:pt x="19" y="46"/>
                  </a:lnTo>
                  <a:lnTo>
                    <a:pt x="0" y="16"/>
                  </a:lnTo>
                  <a:lnTo>
                    <a:pt x="0" y="16"/>
                  </a:lnTo>
                  <a:close/>
                </a:path>
              </a:pathLst>
            </a:custGeom>
            <a:solidFill>
              <a:srgbClr val="996D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68" name="Freeform 60"/>
            <p:cNvSpPr>
              <a:spLocks/>
            </p:cNvSpPr>
            <p:nvPr/>
          </p:nvSpPr>
          <p:spPr bwMode="auto">
            <a:xfrm>
              <a:off x="2998" y="3359"/>
              <a:ext cx="57" cy="210"/>
            </a:xfrm>
            <a:custGeom>
              <a:avLst/>
              <a:gdLst>
                <a:gd name="T0" fmla="*/ 94 w 114"/>
                <a:gd name="T1" fmla="*/ 12 h 420"/>
                <a:gd name="T2" fmla="*/ 97 w 114"/>
                <a:gd name="T3" fmla="*/ 24 h 420"/>
                <a:gd name="T4" fmla="*/ 97 w 114"/>
                <a:gd name="T5" fmla="*/ 33 h 420"/>
                <a:gd name="T6" fmla="*/ 94 w 114"/>
                <a:gd name="T7" fmla="*/ 40 h 420"/>
                <a:gd name="T8" fmla="*/ 93 w 114"/>
                <a:gd name="T9" fmla="*/ 49 h 420"/>
                <a:gd name="T10" fmla="*/ 91 w 114"/>
                <a:gd name="T11" fmla="*/ 56 h 420"/>
                <a:gd name="T12" fmla="*/ 91 w 114"/>
                <a:gd name="T13" fmla="*/ 65 h 420"/>
                <a:gd name="T14" fmla="*/ 91 w 114"/>
                <a:gd name="T15" fmla="*/ 79 h 420"/>
                <a:gd name="T16" fmla="*/ 94 w 114"/>
                <a:gd name="T17" fmla="*/ 95 h 420"/>
                <a:gd name="T18" fmla="*/ 97 w 114"/>
                <a:gd name="T19" fmla="*/ 115 h 420"/>
                <a:gd name="T20" fmla="*/ 102 w 114"/>
                <a:gd name="T21" fmla="*/ 135 h 420"/>
                <a:gd name="T22" fmla="*/ 106 w 114"/>
                <a:gd name="T23" fmla="*/ 158 h 420"/>
                <a:gd name="T24" fmla="*/ 109 w 114"/>
                <a:gd name="T25" fmla="*/ 183 h 420"/>
                <a:gd name="T26" fmla="*/ 111 w 114"/>
                <a:gd name="T27" fmla="*/ 207 h 420"/>
                <a:gd name="T28" fmla="*/ 114 w 114"/>
                <a:gd name="T29" fmla="*/ 228 h 420"/>
                <a:gd name="T30" fmla="*/ 113 w 114"/>
                <a:gd name="T31" fmla="*/ 251 h 420"/>
                <a:gd name="T32" fmla="*/ 110 w 114"/>
                <a:gd name="T33" fmla="*/ 269 h 420"/>
                <a:gd name="T34" fmla="*/ 105 w 114"/>
                <a:gd name="T35" fmla="*/ 285 h 420"/>
                <a:gd name="T36" fmla="*/ 97 w 114"/>
                <a:gd name="T37" fmla="*/ 298 h 420"/>
                <a:gd name="T38" fmla="*/ 90 w 114"/>
                <a:gd name="T39" fmla="*/ 310 h 420"/>
                <a:gd name="T40" fmla="*/ 81 w 114"/>
                <a:gd name="T41" fmla="*/ 321 h 420"/>
                <a:gd name="T42" fmla="*/ 73 w 114"/>
                <a:gd name="T43" fmla="*/ 331 h 420"/>
                <a:gd name="T44" fmla="*/ 64 w 114"/>
                <a:gd name="T45" fmla="*/ 341 h 420"/>
                <a:gd name="T46" fmla="*/ 58 w 114"/>
                <a:gd name="T47" fmla="*/ 350 h 420"/>
                <a:gd name="T48" fmla="*/ 54 w 114"/>
                <a:gd name="T49" fmla="*/ 360 h 420"/>
                <a:gd name="T50" fmla="*/ 48 w 114"/>
                <a:gd name="T51" fmla="*/ 370 h 420"/>
                <a:gd name="T52" fmla="*/ 47 w 114"/>
                <a:gd name="T53" fmla="*/ 382 h 420"/>
                <a:gd name="T54" fmla="*/ 47 w 114"/>
                <a:gd name="T55" fmla="*/ 392 h 420"/>
                <a:gd name="T56" fmla="*/ 48 w 114"/>
                <a:gd name="T57" fmla="*/ 406 h 420"/>
                <a:gd name="T58" fmla="*/ 50 w 114"/>
                <a:gd name="T59" fmla="*/ 417 h 420"/>
                <a:gd name="T60" fmla="*/ 0 w 114"/>
                <a:gd name="T61" fmla="*/ 356 h 420"/>
                <a:gd name="T62" fmla="*/ 0 w 114"/>
                <a:gd name="T63" fmla="*/ 347 h 420"/>
                <a:gd name="T64" fmla="*/ 0 w 114"/>
                <a:gd name="T65" fmla="*/ 331 h 420"/>
                <a:gd name="T66" fmla="*/ 0 w 114"/>
                <a:gd name="T67" fmla="*/ 319 h 420"/>
                <a:gd name="T68" fmla="*/ 3 w 114"/>
                <a:gd name="T69" fmla="*/ 309 h 420"/>
                <a:gd name="T70" fmla="*/ 12 w 114"/>
                <a:gd name="T71" fmla="*/ 293 h 420"/>
                <a:gd name="T72" fmla="*/ 22 w 114"/>
                <a:gd name="T73" fmla="*/ 278 h 420"/>
                <a:gd name="T74" fmla="*/ 34 w 114"/>
                <a:gd name="T75" fmla="*/ 262 h 420"/>
                <a:gd name="T76" fmla="*/ 38 w 114"/>
                <a:gd name="T77" fmla="*/ 253 h 420"/>
                <a:gd name="T78" fmla="*/ 43 w 114"/>
                <a:gd name="T79" fmla="*/ 242 h 420"/>
                <a:gd name="T80" fmla="*/ 47 w 114"/>
                <a:gd name="T81" fmla="*/ 230 h 420"/>
                <a:gd name="T82" fmla="*/ 51 w 114"/>
                <a:gd name="T83" fmla="*/ 218 h 420"/>
                <a:gd name="T84" fmla="*/ 51 w 114"/>
                <a:gd name="T85" fmla="*/ 203 h 420"/>
                <a:gd name="T86" fmla="*/ 52 w 114"/>
                <a:gd name="T87" fmla="*/ 188 h 420"/>
                <a:gd name="T88" fmla="*/ 51 w 114"/>
                <a:gd name="T89" fmla="*/ 172 h 420"/>
                <a:gd name="T90" fmla="*/ 51 w 114"/>
                <a:gd name="T91" fmla="*/ 156 h 420"/>
                <a:gd name="T92" fmla="*/ 51 w 114"/>
                <a:gd name="T93" fmla="*/ 140 h 420"/>
                <a:gd name="T94" fmla="*/ 50 w 114"/>
                <a:gd name="T95" fmla="*/ 124 h 420"/>
                <a:gd name="T96" fmla="*/ 50 w 114"/>
                <a:gd name="T97" fmla="*/ 109 h 420"/>
                <a:gd name="T98" fmla="*/ 51 w 114"/>
                <a:gd name="T99" fmla="*/ 97 h 420"/>
                <a:gd name="T100" fmla="*/ 51 w 114"/>
                <a:gd name="T101" fmla="*/ 85 h 420"/>
                <a:gd name="T102" fmla="*/ 51 w 114"/>
                <a:gd name="T103" fmla="*/ 77 h 420"/>
                <a:gd name="T104" fmla="*/ 55 w 114"/>
                <a:gd name="T105" fmla="*/ 63 h 420"/>
                <a:gd name="T106" fmla="*/ 60 w 114"/>
                <a:gd name="T107" fmla="*/ 50 h 420"/>
                <a:gd name="T108" fmla="*/ 67 w 114"/>
                <a:gd name="T109" fmla="*/ 38 h 420"/>
                <a:gd name="T110" fmla="*/ 73 w 114"/>
                <a:gd name="T111" fmla="*/ 26 h 420"/>
                <a:gd name="T112" fmla="*/ 79 w 114"/>
                <a:gd name="T113" fmla="*/ 13 h 420"/>
                <a:gd name="T114" fmla="*/ 83 w 114"/>
                <a:gd name="T115" fmla="*/ 4 h 420"/>
                <a:gd name="T116" fmla="*/ 86 w 114"/>
                <a:gd name="T117" fmla="*/ 0 h 420"/>
                <a:gd name="T118" fmla="*/ 93 w 114"/>
                <a:gd name="T119" fmla="*/ 1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4" h="420">
                  <a:moveTo>
                    <a:pt x="93" y="10"/>
                  </a:moveTo>
                  <a:lnTo>
                    <a:pt x="94" y="12"/>
                  </a:lnTo>
                  <a:lnTo>
                    <a:pt x="95" y="17"/>
                  </a:lnTo>
                  <a:lnTo>
                    <a:pt x="97" y="24"/>
                  </a:lnTo>
                  <a:lnTo>
                    <a:pt x="98" y="30"/>
                  </a:lnTo>
                  <a:lnTo>
                    <a:pt x="97" y="33"/>
                  </a:lnTo>
                  <a:lnTo>
                    <a:pt x="97" y="36"/>
                  </a:lnTo>
                  <a:lnTo>
                    <a:pt x="94" y="40"/>
                  </a:lnTo>
                  <a:lnTo>
                    <a:pt x="93" y="46"/>
                  </a:lnTo>
                  <a:lnTo>
                    <a:pt x="93" y="49"/>
                  </a:lnTo>
                  <a:lnTo>
                    <a:pt x="91" y="52"/>
                  </a:lnTo>
                  <a:lnTo>
                    <a:pt x="91" y="56"/>
                  </a:lnTo>
                  <a:lnTo>
                    <a:pt x="91" y="61"/>
                  </a:lnTo>
                  <a:lnTo>
                    <a:pt x="91" y="65"/>
                  </a:lnTo>
                  <a:lnTo>
                    <a:pt x="91" y="72"/>
                  </a:lnTo>
                  <a:lnTo>
                    <a:pt x="91" y="79"/>
                  </a:lnTo>
                  <a:lnTo>
                    <a:pt x="93" y="88"/>
                  </a:lnTo>
                  <a:lnTo>
                    <a:pt x="94" y="95"/>
                  </a:lnTo>
                  <a:lnTo>
                    <a:pt x="95" y="104"/>
                  </a:lnTo>
                  <a:lnTo>
                    <a:pt x="97" y="115"/>
                  </a:lnTo>
                  <a:lnTo>
                    <a:pt x="99" y="124"/>
                  </a:lnTo>
                  <a:lnTo>
                    <a:pt x="102" y="135"/>
                  </a:lnTo>
                  <a:lnTo>
                    <a:pt x="105" y="147"/>
                  </a:lnTo>
                  <a:lnTo>
                    <a:pt x="106" y="158"/>
                  </a:lnTo>
                  <a:lnTo>
                    <a:pt x="109" y="171"/>
                  </a:lnTo>
                  <a:lnTo>
                    <a:pt x="109" y="183"/>
                  </a:lnTo>
                  <a:lnTo>
                    <a:pt x="111" y="195"/>
                  </a:lnTo>
                  <a:lnTo>
                    <a:pt x="111" y="207"/>
                  </a:lnTo>
                  <a:lnTo>
                    <a:pt x="114" y="219"/>
                  </a:lnTo>
                  <a:lnTo>
                    <a:pt x="114" y="228"/>
                  </a:lnTo>
                  <a:lnTo>
                    <a:pt x="114" y="240"/>
                  </a:lnTo>
                  <a:lnTo>
                    <a:pt x="113" y="251"/>
                  </a:lnTo>
                  <a:lnTo>
                    <a:pt x="113" y="261"/>
                  </a:lnTo>
                  <a:lnTo>
                    <a:pt x="110" y="269"/>
                  </a:lnTo>
                  <a:lnTo>
                    <a:pt x="107" y="277"/>
                  </a:lnTo>
                  <a:lnTo>
                    <a:pt x="105" y="285"/>
                  </a:lnTo>
                  <a:lnTo>
                    <a:pt x="102" y="293"/>
                  </a:lnTo>
                  <a:lnTo>
                    <a:pt x="97" y="298"/>
                  </a:lnTo>
                  <a:lnTo>
                    <a:pt x="94" y="305"/>
                  </a:lnTo>
                  <a:lnTo>
                    <a:pt x="90" y="310"/>
                  </a:lnTo>
                  <a:lnTo>
                    <a:pt x="86" y="317"/>
                  </a:lnTo>
                  <a:lnTo>
                    <a:pt x="81" y="321"/>
                  </a:lnTo>
                  <a:lnTo>
                    <a:pt x="77" y="326"/>
                  </a:lnTo>
                  <a:lnTo>
                    <a:pt x="73" y="331"/>
                  </a:lnTo>
                  <a:lnTo>
                    <a:pt x="68" y="335"/>
                  </a:lnTo>
                  <a:lnTo>
                    <a:pt x="64" y="341"/>
                  </a:lnTo>
                  <a:lnTo>
                    <a:pt x="60" y="345"/>
                  </a:lnTo>
                  <a:lnTo>
                    <a:pt x="58" y="350"/>
                  </a:lnTo>
                  <a:lnTo>
                    <a:pt x="55" y="356"/>
                  </a:lnTo>
                  <a:lnTo>
                    <a:pt x="54" y="360"/>
                  </a:lnTo>
                  <a:lnTo>
                    <a:pt x="51" y="365"/>
                  </a:lnTo>
                  <a:lnTo>
                    <a:pt x="48" y="370"/>
                  </a:lnTo>
                  <a:lnTo>
                    <a:pt x="48" y="377"/>
                  </a:lnTo>
                  <a:lnTo>
                    <a:pt x="47" y="382"/>
                  </a:lnTo>
                  <a:lnTo>
                    <a:pt x="47" y="386"/>
                  </a:lnTo>
                  <a:lnTo>
                    <a:pt x="47" y="392"/>
                  </a:lnTo>
                  <a:lnTo>
                    <a:pt x="48" y="397"/>
                  </a:lnTo>
                  <a:lnTo>
                    <a:pt x="48" y="406"/>
                  </a:lnTo>
                  <a:lnTo>
                    <a:pt x="48" y="413"/>
                  </a:lnTo>
                  <a:lnTo>
                    <a:pt x="50" y="417"/>
                  </a:lnTo>
                  <a:lnTo>
                    <a:pt x="51" y="420"/>
                  </a:lnTo>
                  <a:lnTo>
                    <a:pt x="0" y="356"/>
                  </a:lnTo>
                  <a:lnTo>
                    <a:pt x="0" y="353"/>
                  </a:lnTo>
                  <a:lnTo>
                    <a:pt x="0" y="347"/>
                  </a:lnTo>
                  <a:lnTo>
                    <a:pt x="0" y="339"/>
                  </a:lnTo>
                  <a:lnTo>
                    <a:pt x="0" y="331"/>
                  </a:lnTo>
                  <a:lnTo>
                    <a:pt x="0" y="325"/>
                  </a:lnTo>
                  <a:lnTo>
                    <a:pt x="0" y="319"/>
                  </a:lnTo>
                  <a:lnTo>
                    <a:pt x="2" y="314"/>
                  </a:lnTo>
                  <a:lnTo>
                    <a:pt x="3" y="309"/>
                  </a:lnTo>
                  <a:lnTo>
                    <a:pt x="6" y="299"/>
                  </a:lnTo>
                  <a:lnTo>
                    <a:pt x="12" y="293"/>
                  </a:lnTo>
                  <a:lnTo>
                    <a:pt x="16" y="285"/>
                  </a:lnTo>
                  <a:lnTo>
                    <a:pt x="22" y="278"/>
                  </a:lnTo>
                  <a:lnTo>
                    <a:pt x="27" y="270"/>
                  </a:lnTo>
                  <a:lnTo>
                    <a:pt x="34" y="262"/>
                  </a:lnTo>
                  <a:lnTo>
                    <a:pt x="35" y="257"/>
                  </a:lnTo>
                  <a:lnTo>
                    <a:pt x="38" y="253"/>
                  </a:lnTo>
                  <a:lnTo>
                    <a:pt x="40" y="247"/>
                  </a:lnTo>
                  <a:lnTo>
                    <a:pt x="43" y="242"/>
                  </a:lnTo>
                  <a:lnTo>
                    <a:pt x="44" y="236"/>
                  </a:lnTo>
                  <a:lnTo>
                    <a:pt x="47" y="230"/>
                  </a:lnTo>
                  <a:lnTo>
                    <a:pt x="48" y="224"/>
                  </a:lnTo>
                  <a:lnTo>
                    <a:pt x="51" y="218"/>
                  </a:lnTo>
                  <a:lnTo>
                    <a:pt x="51" y="210"/>
                  </a:lnTo>
                  <a:lnTo>
                    <a:pt x="51" y="203"/>
                  </a:lnTo>
                  <a:lnTo>
                    <a:pt x="51" y="195"/>
                  </a:lnTo>
                  <a:lnTo>
                    <a:pt x="52" y="188"/>
                  </a:lnTo>
                  <a:lnTo>
                    <a:pt x="51" y="180"/>
                  </a:lnTo>
                  <a:lnTo>
                    <a:pt x="51" y="172"/>
                  </a:lnTo>
                  <a:lnTo>
                    <a:pt x="51" y="164"/>
                  </a:lnTo>
                  <a:lnTo>
                    <a:pt x="51" y="156"/>
                  </a:lnTo>
                  <a:lnTo>
                    <a:pt x="51" y="148"/>
                  </a:lnTo>
                  <a:lnTo>
                    <a:pt x="51" y="140"/>
                  </a:lnTo>
                  <a:lnTo>
                    <a:pt x="50" y="132"/>
                  </a:lnTo>
                  <a:lnTo>
                    <a:pt x="50" y="124"/>
                  </a:lnTo>
                  <a:lnTo>
                    <a:pt x="50" y="116"/>
                  </a:lnTo>
                  <a:lnTo>
                    <a:pt x="50" y="109"/>
                  </a:lnTo>
                  <a:lnTo>
                    <a:pt x="50" y="103"/>
                  </a:lnTo>
                  <a:lnTo>
                    <a:pt x="51" y="97"/>
                  </a:lnTo>
                  <a:lnTo>
                    <a:pt x="51" y="91"/>
                  </a:lnTo>
                  <a:lnTo>
                    <a:pt x="51" y="85"/>
                  </a:lnTo>
                  <a:lnTo>
                    <a:pt x="51" y="80"/>
                  </a:lnTo>
                  <a:lnTo>
                    <a:pt x="51" y="77"/>
                  </a:lnTo>
                  <a:lnTo>
                    <a:pt x="54" y="68"/>
                  </a:lnTo>
                  <a:lnTo>
                    <a:pt x="55" y="63"/>
                  </a:lnTo>
                  <a:lnTo>
                    <a:pt x="58" y="56"/>
                  </a:lnTo>
                  <a:lnTo>
                    <a:pt x="60" y="50"/>
                  </a:lnTo>
                  <a:lnTo>
                    <a:pt x="64" y="44"/>
                  </a:lnTo>
                  <a:lnTo>
                    <a:pt x="67" y="38"/>
                  </a:lnTo>
                  <a:lnTo>
                    <a:pt x="70" y="32"/>
                  </a:lnTo>
                  <a:lnTo>
                    <a:pt x="73" y="26"/>
                  </a:lnTo>
                  <a:lnTo>
                    <a:pt x="75" y="18"/>
                  </a:lnTo>
                  <a:lnTo>
                    <a:pt x="79" y="13"/>
                  </a:lnTo>
                  <a:lnTo>
                    <a:pt x="81" y="8"/>
                  </a:lnTo>
                  <a:lnTo>
                    <a:pt x="83" y="4"/>
                  </a:lnTo>
                  <a:lnTo>
                    <a:pt x="85" y="0"/>
                  </a:lnTo>
                  <a:lnTo>
                    <a:pt x="86" y="0"/>
                  </a:lnTo>
                  <a:lnTo>
                    <a:pt x="93" y="10"/>
                  </a:lnTo>
                  <a:lnTo>
                    <a:pt x="93" y="10"/>
                  </a:lnTo>
                  <a:close/>
                </a:path>
              </a:pathLst>
            </a:custGeom>
            <a:solidFill>
              <a:srgbClr val="996D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69" name="Freeform 61"/>
            <p:cNvSpPr>
              <a:spLocks/>
            </p:cNvSpPr>
            <p:nvPr/>
          </p:nvSpPr>
          <p:spPr bwMode="auto">
            <a:xfrm>
              <a:off x="3004" y="3378"/>
              <a:ext cx="42" cy="147"/>
            </a:xfrm>
            <a:custGeom>
              <a:avLst/>
              <a:gdLst>
                <a:gd name="T0" fmla="*/ 43 w 83"/>
                <a:gd name="T1" fmla="*/ 42 h 293"/>
                <a:gd name="T2" fmla="*/ 43 w 83"/>
                <a:gd name="T3" fmla="*/ 54 h 293"/>
                <a:gd name="T4" fmla="*/ 48 w 83"/>
                <a:gd name="T5" fmla="*/ 69 h 293"/>
                <a:gd name="T6" fmla="*/ 55 w 83"/>
                <a:gd name="T7" fmla="*/ 83 h 293"/>
                <a:gd name="T8" fmla="*/ 56 w 83"/>
                <a:gd name="T9" fmla="*/ 83 h 293"/>
                <a:gd name="T10" fmla="*/ 55 w 83"/>
                <a:gd name="T11" fmla="*/ 69 h 293"/>
                <a:gd name="T12" fmla="*/ 54 w 83"/>
                <a:gd name="T13" fmla="*/ 51 h 293"/>
                <a:gd name="T14" fmla="*/ 58 w 83"/>
                <a:gd name="T15" fmla="*/ 33 h 293"/>
                <a:gd name="T16" fmla="*/ 66 w 83"/>
                <a:gd name="T17" fmla="*/ 19 h 293"/>
                <a:gd name="T18" fmla="*/ 67 w 83"/>
                <a:gd name="T19" fmla="*/ 15 h 293"/>
                <a:gd name="T20" fmla="*/ 67 w 83"/>
                <a:gd name="T21" fmla="*/ 27 h 293"/>
                <a:gd name="T22" fmla="*/ 67 w 83"/>
                <a:gd name="T23" fmla="*/ 46 h 293"/>
                <a:gd name="T24" fmla="*/ 69 w 83"/>
                <a:gd name="T25" fmla="*/ 62 h 293"/>
                <a:gd name="T26" fmla="*/ 70 w 83"/>
                <a:gd name="T27" fmla="*/ 77 h 293"/>
                <a:gd name="T28" fmla="*/ 73 w 83"/>
                <a:gd name="T29" fmla="*/ 95 h 293"/>
                <a:gd name="T30" fmla="*/ 74 w 83"/>
                <a:gd name="T31" fmla="*/ 115 h 293"/>
                <a:gd name="T32" fmla="*/ 77 w 83"/>
                <a:gd name="T33" fmla="*/ 134 h 293"/>
                <a:gd name="T34" fmla="*/ 79 w 83"/>
                <a:gd name="T35" fmla="*/ 153 h 293"/>
                <a:gd name="T36" fmla="*/ 82 w 83"/>
                <a:gd name="T37" fmla="*/ 169 h 293"/>
                <a:gd name="T38" fmla="*/ 82 w 83"/>
                <a:gd name="T39" fmla="*/ 186 h 293"/>
                <a:gd name="T40" fmla="*/ 82 w 83"/>
                <a:gd name="T41" fmla="*/ 209 h 293"/>
                <a:gd name="T42" fmla="*/ 75 w 83"/>
                <a:gd name="T43" fmla="*/ 227 h 293"/>
                <a:gd name="T44" fmla="*/ 62 w 83"/>
                <a:gd name="T45" fmla="*/ 243 h 293"/>
                <a:gd name="T46" fmla="*/ 47 w 83"/>
                <a:gd name="T47" fmla="*/ 261 h 293"/>
                <a:gd name="T48" fmla="*/ 36 w 83"/>
                <a:gd name="T49" fmla="*/ 281 h 293"/>
                <a:gd name="T50" fmla="*/ 27 w 83"/>
                <a:gd name="T51" fmla="*/ 293 h 293"/>
                <a:gd name="T52" fmla="*/ 0 w 83"/>
                <a:gd name="T53" fmla="*/ 253 h 293"/>
                <a:gd name="T54" fmla="*/ 10 w 83"/>
                <a:gd name="T55" fmla="*/ 236 h 293"/>
                <a:gd name="T56" fmla="*/ 16 w 83"/>
                <a:gd name="T57" fmla="*/ 223 h 293"/>
                <a:gd name="T58" fmla="*/ 24 w 83"/>
                <a:gd name="T59" fmla="*/ 208 h 293"/>
                <a:gd name="T60" fmla="*/ 31 w 83"/>
                <a:gd name="T61" fmla="*/ 193 h 293"/>
                <a:gd name="T62" fmla="*/ 36 w 83"/>
                <a:gd name="T63" fmla="*/ 178 h 293"/>
                <a:gd name="T64" fmla="*/ 42 w 83"/>
                <a:gd name="T65" fmla="*/ 150 h 293"/>
                <a:gd name="T66" fmla="*/ 40 w 83"/>
                <a:gd name="T67" fmla="*/ 125 h 293"/>
                <a:gd name="T68" fmla="*/ 36 w 83"/>
                <a:gd name="T69" fmla="*/ 110 h 293"/>
                <a:gd name="T70" fmla="*/ 34 w 83"/>
                <a:gd name="T71" fmla="*/ 95 h 293"/>
                <a:gd name="T72" fmla="*/ 32 w 83"/>
                <a:gd name="T73" fmla="*/ 81 h 293"/>
                <a:gd name="T74" fmla="*/ 32 w 83"/>
                <a:gd name="T75" fmla="*/ 67 h 293"/>
                <a:gd name="T76" fmla="*/ 35 w 83"/>
                <a:gd name="T77" fmla="*/ 45 h 293"/>
                <a:gd name="T78" fmla="*/ 40 w 83"/>
                <a:gd name="T79" fmla="*/ 30 h 293"/>
                <a:gd name="T80" fmla="*/ 50 w 83"/>
                <a:gd name="T81" fmla="*/ 8 h 293"/>
                <a:gd name="T82" fmla="*/ 55 w 83"/>
                <a:gd name="T8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3" h="293">
                  <a:moveTo>
                    <a:pt x="46" y="33"/>
                  </a:moveTo>
                  <a:lnTo>
                    <a:pt x="44" y="35"/>
                  </a:lnTo>
                  <a:lnTo>
                    <a:pt x="43" y="42"/>
                  </a:lnTo>
                  <a:lnTo>
                    <a:pt x="43" y="45"/>
                  </a:lnTo>
                  <a:lnTo>
                    <a:pt x="43" y="50"/>
                  </a:lnTo>
                  <a:lnTo>
                    <a:pt x="43" y="54"/>
                  </a:lnTo>
                  <a:lnTo>
                    <a:pt x="46" y="59"/>
                  </a:lnTo>
                  <a:lnTo>
                    <a:pt x="46" y="65"/>
                  </a:lnTo>
                  <a:lnTo>
                    <a:pt x="48" y="69"/>
                  </a:lnTo>
                  <a:lnTo>
                    <a:pt x="50" y="74"/>
                  </a:lnTo>
                  <a:lnTo>
                    <a:pt x="52" y="78"/>
                  </a:lnTo>
                  <a:lnTo>
                    <a:pt x="55" y="83"/>
                  </a:lnTo>
                  <a:lnTo>
                    <a:pt x="58" y="86"/>
                  </a:lnTo>
                  <a:lnTo>
                    <a:pt x="56" y="85"/>
                  </a:lnTo>
                  <a:lnTo>
                    <a:pt x="56" y="83"/>
                  </a:lnTo>
                  <a:lnTo>
                    <a:pt x="55" y="78"/>
                  </a:lnTo>
                  <a:lnTo>
                    <a:pt x="55" y="74"/>
                  </a:lnTo>
                  <a:lnTo>
                    <a:pt x="55" y="69"/>
                  </a:lnTo>
                  <a:lnTo>
                    <a:pt x="54" y="62"/>
                  </a:lnTo>
                  <a:lnTo>
                    <a:pt x="54" y="57"/>
                  </a:lnTo>
                  <a:lnTo>
                    <a:pt x="54" y="51"/>
                  </a:lnTo>
                  <a:lnTo>
                    <a:pt x="54" y="45"/>
                  </a:lnTo>
                  <a:lnTo>
                    <a:pt x="55" y="39"/>
                  </a:lnTo>
                  <a:lnTo>
                    <a:pt x="58" y="33"/>
                  </a:lnTo>
                  <a:lnTo>
                    <a:pt x="61" y="27"/>
                  </a:lnTo>
                  <a:lnTo>
                    <a:pt x="63" y="23"/>
                  </a:lnTo>
                  <a:lnTo>
                    <a:pt x="66" y="19"/>
                  </a:lnTo>
                  <a:lnTo>
                    <a:pt x="67" y="15"/>
                  </a:lnTo>
                  <a:lnTo>
                    <a:pt x="69" y="15"/>
                  </a:lnTo>
                  <a:lnTo>
                    <a:pt x="67" y="15"/>
                  </a:lnTo>
                  <a:lnTo>
                    <a:pt x="67" y="18"/>
                  </a:lnTo>
                  <a:lnTo>
                    <a:pt x="67" y="22"/>
                  </a:lnTo>
                  <a:lnTo>
                    <a:pt x="67" y="27"/>
                  </a:lnTo>
                  <a:lnTo>
                    <a:pt x="67" y="34"/>
                  </a:lnTo>
                  <a:lnTo>
                    <a:pt x="67" y="42"/>
                  </a:lnTo>
                  <a:lnTo>
                    <a:pt x="67" y="46"/>
                  </a:lnTo>
                  <a:lnTo>
                    <a:pt x="67" y="51"/>
                  </a:lnTo>
                  <a:lnTo>
                    <a:pt x="67" y="57"/>
                  </a:lnTo>
                  <a:lnTo>
                    <a:pt x="69" y="62"/>
                  </a:lnTo>
                  <a:lnTo>
                    <a:pt x="69" y="66"/>
                  </a:lnTo>
                  <a:lnTo>
                    <a:pt x="70" y="71"/>
                  </a:lnTo>
                  <a:lnTo>
                    <a:pt x="70" y="77"/>
                  </a:lnTo>
                  <a:lnTo>
                    <a:pt x="71" y="82"/>
                  </a:lnTo>
                  <a:lnTo>
                    <a:pt x="71" y="89"/>
                  </a:lnTo>
                  <a:lnTo>
                    <a:pt x="73" y="95"/>
                  </a:lnTo>
                  <a:lnTo>
                    <a:pt x="73" y="101"/>
                  </a:lnTo>
                  <a:lnTo>
                    <a:pt x="74" y="109"/>
                  </a:lnTo>
                  <a:lnTo>
                    <a:pt x="74" y="115"/>
                  </a:lnTo>
                  <a:lnTo>
                    <a:pt x="75" y="122"/>
                  </a:lnTo>
                  <a:lnTo>
                    <a:pt x="75" y="128"/>
                  </a:lnTo>
                  <a:lnTo>
                    <a:pt x="77" y="134"/>
                  </a:lnTo>
                  <a:lnTo>
                    <a:pt x="78" y="141"/>
                  </a:lnTo>
                  <a:lnTo>
                    <a:pt x="78" y="146"/>
                  </a:lnTo>
                  <a:lnTo>
                    <a:pt x="79" y="153"/>
                  </a:lnTo>
                  <a:lnTo>
                    <a:pt x="81" y="158"/>
                  </a:lnTo>
                  <a:lnTo>
                    <a:pt x="81" y="164"/>
                  </a:lnTo>
                  <a:lnTo>
                    <a:pt x="82" y="169"/>
                  </a:lnTo>
                  <a:lnTo>
                    <a:pt x="82" y="174"/>
                  </a:lnTo>
                  <a:lnTo>
                    <a:pt x="82" y="178"/>
                  </a:lnTo>
                  <a:lnTo>
                    <a:pt x="82" y="186"/>
                  </a:lnTo>
                  <a:lnTo>
                    <a:pt x="83" y="196"/>
                  </a:lnTo>
                  <a:lnTo>
                    <a:pt x="82" y="202"/>
                  </a:lnTo>
                  <a:lnTo>
                    <a:pt x="82" y="209"/>
                  </a:lnTo>
                  <a:lnTo>
                    <a:pt x="81" y="215"/>
                  </a:lnTo>
                  <a:lnTo>
                    <a:pt x="79" y="221"/>
                  </a:lnTo>
                  <a:lnTo>
                    <a:pt x="75" y="227"/>
                  </a:lnTo>
                  <a:lnTo>
                    <a:pt x="70" y="232"/>
                  </a:lnTo>
                  <a:lnTo>
                    <a:pt x="66" y="237"/>
                  </a:lnTo>
                  <a:lnTo>
                    <a:pt x="62" y="243"/>
                  </a:lnTo>
                  <a:lnTo>
                    <a:pt x="56" y="248"/>
                  </a:lnTo>
                  <a:lnTo>
                    <a:pt x="51" y="255"/>
                  </a:lnTo>
                  <a:lnTo>
                    <a:pt x="47" y="261"/>
                  </a:lnTo>
                  <a:lnTo>
                    <a:pt x="43" y="271"/>
                  </a:lnTo>
                  <a:lnTo>
                    <a:pt x="39" y="276"/>
                  </a:lnTo>
                  <a:lnTo>
                    <a:pt x="36" y="281"/>
                  </a:lnTo>
                  <a:lnTo>
                    <a:pt x="32" y="285"/>
                  </a:lnTo>
                  <a:lnTo>
                    <a:pt x="31" y="289"/>
                  </a:lnTo>
                  <a:lnTo>
                    <a:pt x="27" y="293"/>
                  </a:lnTo>
                  <a:lnTo>
                    <a:pt x="26" y="293"/>
                  </a:lnTo>
                  <a:lnTo>
                    <a:pt x="0" y="255"/>
                  </a:lnTo>
                  <a:lnTo>
                    <a:pt x="0" y="253"/>
                  </a:lnTo>
                  <a:lnTo>
                    <a:pt x="3" y="249"/>
                  </a:lnTo>
                  <a:lnTo>
                    <a:pt x="4" y="243"/>
                  </a:lnTo>
                  <a:lnTo>
                    <a:pt x="10" y="236"/>
                  </a:lnTo>
                  <a:lnTo>
                    <a:pt x="12" y="231"/>
                  </a:lnTo>
                  <a:lnTo>
                    <a:pt x="15" y="227"/>
                  </a:lnTo>
                  <a:lnTo>
                    <a:pt x="16" y="223"/>
                  </a:lnTo>
                  <a:lnTo>
                    <a:pt x="19" y="217"/>
                  </a:lnTo>
                  <a:lnTo>
                    <a:pt x="22" y="213"/>
                  </a:lnTo>
                  <a:lnTo>
                    <a:pt x="24" y="208"/>
                  </a:lnTo>
                  <a:lnTo>
                    <a:pt x="27" y="202"/>
                  </a:lnTo>
                  <a:lnTo>
                    <a:pt x="30" y="198"/>
                  </a:lnTo>
                  <a:lnTo>
                    <a:pt x="31" y="193"/>
                  </a:lnTo>
                  <a:lnTo>
                    <a:pt x="34" y="188"/>
                  </a:lnTo>
                  <a:lnTo>
                    <a:pt x="35" y="182"/>
                  </a:lnTo>
                  <a:lnTo>
                    <a:pt x="36" y="178"/>
                  </a:lnTo>
                  <a:lnTo>
                    <a:pt x="39" y="169"/>
                  </a:lnTo>
                  <a:lnTo>
                    <a:pt x="42" y="160"/>
                  </a:lnTo>
                  <a:lnTo>
                    <a:pt x="42" y="150"/>
                  </a:lnTo>
                  <a:lnTo>
                    <a:pt x="42" y="142"/>
                  </a:lnTo>
                  <a:lnTo>
                    <a:pt x="42" y="133"/>
                  </a:lnTo>
                  <a:lnTo>
                    <a:pt x="40" y="125"/>
                  </a:lnTo>
                  <a:lnTo>
                    <a:pt x="39" y="120"/>
                  </a:lnTo>
                  <a:lnTo>
                    <a:pt x="38" y="115"/>
                  </a:lnTo>
                  <a:lnTo>
                    <a:pt x="36" y="110"/>
                  </a:lnTo>
                  <a:lnTo>
                    <a:pt x="36" y="106"/>
                  </a:lnTo>
                  <a:lnTo>
                    <a:pt x="35" y="101"/>
                  </a:lnTo>
                  <a:lnTo>
                    <a:pt x="34" y="95"/>
                  </a:lnTo>
                  <a:lnTo>
                    <a:pt x="34" y="91"/>
                  </a:lnTo>
                  <a:lnTo>
                    <a:pt x="34" y="86"/>
                  </a:lnTo>
                  <a:lnTo>
                    <a:pt x="32" y="81"/>
                  </a:lnTo>
                  <a:lnTo>
                    <a:pt x="32" y="77"/>
                  </a:lnTo>
                  <a:lnTo>
                    <a:pt x="32" y="71"/>
                  </a:lnTo>
                  <a:lnTo>
                    <a:pt x="32" y="67"/>
                  </a:lnTo>
                  <a:lnTo>
                    <a:pt x="32" y="58"/>
                  </a:lnTo>
                  <a:lnTo>
                    <a:pt x="35" y="50"/>
                  </a:lnTo>
                  <a:lnTo>
                    <a:pt x="35" y="45"/>
                  </a:lnTo>
                  <a:lnTo>
                    <a:pt x="36" y="39"/>
                  </a:lnTo>
                  <a:lnTo>
                    <a:pt x="38" y="35"/>
                  </a:lnTo>
                  <a:lnTo>
                    <a:pt x="40" y="30"/>
                  </a:lnTo>
                  <a:lnTo>
                    <a:pt x="43" y="23"/>
                  </a:lnTo>
                  <a:lnTo>
                    <a:pt x="47" y="15"/>
                  </a:lnTo>
                  <a:lnTo>
                    <a:pt x="50" y="8"/>
                  </a:lnTo>
                  <a:lnTo>
                    <a:pt x="52" y="4"/>
                  </a:lnTo>
                  <a:lnTo>
                    <a:pt x="54" y="0"/>
                  </a:lnTo>
                  <a:lnTo>
                    <a:pt x="55" y="0"/>
                  </a:lnTo>
                  <a:lnTo>
                    <a:pt x="46" y="33"/>
                  </a:lnTo>
                  <a:lnTo>
                    <a:pt x="46" y="33"/>
                  </a:lnTo>
                  <a:close/>
                </a:path>
              </a:pathLst>
            </a:custGeom>
            <a:solidFill>
              <a:srgbClr val="CCA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70" name="Freeform 62"/>
            <p:cNvSpPr>
              <a:spLocks/>
            </p:cNvSpPr>
            <p:nvPr/>
          </p:nvSpPr>
          <p:spPr bwMode="auto">
            <a:xfrm>
              <a:off x="2960" y="3234"/>
              <a:ext cx="95" cy="105"/>
            </a:xfrm>
            <a:custGeom>
              <a:avLst/>
              <a:gdLst>
                <a:gd name="T0" fmla="*/ 169 w 190"/>
                <a:gd name="T1" fmla="*/ 40 h 210"/>
                <a:gd name="T2" fmla="*/ 170 w 190"/>
                <a:gd name="T3" fmla="*/ 43 h 210"/>
                <a:gd name="T4" fmla="*/ 171 w 190"/>
                <a:gd name="T5" fmla="*/ 47 h 210"/>
                <a:gd name="T6" fmla="*/ 174 w 190"/>
                <a:gd name="T7" fmla="*/ 52 h 210"/>
                <a:gd name="T8" fmla="*/ 177 w 190"/>
                <a:gd name="T9" fmla="*/ 57 h 210"/>
                <a:gd name="T10" fmla="*/ 179 w 190"/>
                <a:gd name="T11" fmla="*/ 64 h 210"/>
                <a:gd name="T12" fmla="*/ 182 w 190"/>
                <a:gd name="T13" fmla="*/ 72 h 210"/>
                <a:gd name="T14" fmla="*/ 185 w 190"/>
                <a:gd name="T15" fmla="*/ 79 h 210"/>
                <a:gd name="T16" fmla="*/ 185 w 190"/>
                <a:gd name="T17" fmla="*/ 87 h 210"/>
                <a:gd name="T18" fmla="*/ 187 w 190"/>
                <a:gd name="T19" fmla="*/ 96 h 210"/>
                <a:gd name="T20" fmla="*/ 187 w 190"/>
                <a:gd name="T21" fmla="*/ 103 h 210"/>
                <a:gd name="T22" fmla="*/ 190 w 190"/>
                <a:gd name="T23" fmla="*/ 112 h 210"/>
                <a:gd name="T24" fmla="*/ 190 w 190"/>
                <a:gd name="T25" fmla="*/ 119 h 210"/>
                <a:gd name="T26" fmla="*/ 190 w 190"/>
                <a:gd name="T27" fmla="*/ 127 h 210"/>
                <a:gd name="T28" fmla="*/ 190 w 190"/>
                <a:gd name="T29" fmla="*/ 134 h 210"/>
                <a:gd name="T30" fmla="*/ 190 w 190"/>
                <a:gd name="T31" fmla="*/ 140 h 210"/>
                <a:gd name="T32" fmla="*/ 190 w 190"/>
                <a:gd name="T33" fmla="*/ 144 h 210"/>
                <a:gd name="T34" fmla="*/ 190 w 190"/>
                <a:gd name="T35" fmla="*/ 150 h 210"/>
                <a:gd name="T36" fmla="*/ 190 w 190"/>
                <a:gd name="T37" fmla="*/ 154 h 210"/>
                <a:gd name="T38" fmla="*/ 190 w 190"/>
                <a:gd name="T39" fmla="*/ 159 h 210"/>
                <a:gd name="T40" fmla="*/ 190 w 190"/>
                <a:gd name="T41" fmla="*/ 166 h 210"/>
                <a:gd name="T42" fmla="*/ 187 w 190"/>
                <a:gd name="T43" fmla="*/ 175 h 210"/>
                <a:gd name="T44" fmla="*/ 182 w 190"/>
                <a:gd name="T45" fmla="*/ 179 h 210"/>
                <a:gd name="T46" fmla="*/ 181 w 190"/>
                <a:gd name="T47" fmla="*/ 184 h 210"/>
                <a:gd name="T48" fmla="*/ 177 w 190"/>
                <a:gd name="T49" fmla="*/ 190 h 210"/>
                <a:gd name="T50" fmla="*/ 174 w 190"/>
                <a:gd name="T51" fmla="*/ 195 h 210"/>
                <a:gd name="T52" fmla="*/ 170 w 190"/>
                <a:gd name="T53" fmla="*/ 199 h 210"/>
                <a:gd name="T54" fmla="*/ 169 w 190"/>
                <a:gd name="T55" fmla="*/ 203 h 210"/>
                <a:gd name="T56" fmla="*/ 167 w 190"/>
                <a:gd name="T57" fmla="*/ 204 h 210"/>
                <a:gd name="T58" fmla="*/ 167 w 190"/>
                <a:gd name="T59" fmla="*/ 207 h 210"/>
                <a:gd name="T60" fmla="*/ 131 w 190"/>
                <a:gd name="T61" fmla="*/ 200 h 210"/>
                <a:gd name="T62" fmla="*/ 116 w 190"/>
                <a:gd name="T63" fmla="*/ 210 h 210"/>
                <a:gd name="T64" fmla="*/ 96 w 190"/>
                <a:gd name="T65" fmla="*/ 210 h 210"/>
                <a:gd name="T66" fmla="*/ 76 w 190"/>
                <a:gd name="T67" fmla="*/ 196 h 210"/>
                <a:gd name="T68" fmla="*/ 64 w 190"/>
                <a:gd name="T69" fmla="*/ 202 h 210"/>
                <a:gd name="T70" fmla="*/ 42 w 190"/>
                <a:gd name="T71" fmla="*/ 170 h 210"/>
                <a:gd name="T72" fmla="*/ 12 w 190"/>
                <a:gd name="T73" fmla="*/ 162 h 210"/>
                <a:gd name="T74" fmla="*/ 0 w 190"/>
                <a:gd name="T75" fmla="*/ 122 h 210"/>
                <a:gd name="T76" fmla="*/ 50 w 190"/>
                <a:gd name="T77" fmla="*/ 49 h 210"/>
                <a:gd name="T78" fmla="*/ 110 w 190"/>
                <a:gd name="T79" fmla="*/ 0 h 210"/>
                <a:gd name="T80" fmla="*/ 139 w 190"/>
                <a:gd name="T81" fmla="*/ 16 h 210"/>
                <a:gd name="T82" fmla="*/ 169 w 190"/>
                <a:gd name="T83" fmla="*/ 40 h 210"/>
                <a:gd name="T84" fmla="*/ 169 w 190"/>
                <a:gd name="T85" fmla="*/ 4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0" h="210">
                  <a:moveTo>
                    <a:pt x="169" y="40"/>
                  </a:moveTo>
                  <a:lnTo>
                    <a:pt x="170" y="43"/>
                  </a:lnTo>
                  <a:lnTo>
                    <a:pt x="171" y="47"/>
                  </a:lnTo>
                  <a:lnTo>
                    <a:pt x="174" y="52"/>
                  </a:lnTo>
                  <a:lnTo>
                    <a:pt x="177" y="57"/>
                  </a:lnTo>
                  <a:lnTo>
                    <a:pt x="179" y="64"/>
                  </a:lnTo>
                  <a:lnTo>
                    <a:pt x="182" y="72"/>
                  </a:lnTo>
                  <a:lnTo>
                    <a:pt x="185" y="79"/>
                  </a:lnTo>
                  <a:lnTo>
                    <a:pt x="185" y="87"/>
                  </a:lnTo>
                  <a:lnTo>
                    <a:pt x="187" y="96"/>
                  </a:lnTo>
                  <a:lnTo>
                    <a:pt x="187" y="103"/>
                  </a:lnTo>
                  <a:lnTo>
                    <a:pt x="190" y="112"/>
                  </a:lnTo>
                  <a:lnTo>
                    <a:pt x="190" y="119"/>
                  </a:lnTo>
                  <a:lnTo>
                    <a:pt x="190" y="127"/>
                  </a:lnTo>
                  <a:lnTo>
                    <a:pt x="190" y="134"/>
                  </a:lnTo>
                  <a:lnTo>
                    <a:pt x="190" y="140"/>
                  </a:lnTo>
                  <a:lnTo>
                    <a:pt x="190" y="144"/>
                  </a:lnTo>
                  <a:lnTo>
                    <a:pt x="190" y="150"/>
                  </a:lnTo>
                  <a:lnTo>
                    <a:pt x="190" y="154"/>
                  </a:lnTo>
                  <a:lnTo>
                    <a:pt x="190" y="159"/>
                  </a:lnTo>
                  <a:lnTo>
                    <a:pt x="190" y="166"/>
                  </a:lnTo>
                  <a:lnTo>
                    <a:pt x="187" y="175"/>
                  </a:lnTo>
                  <a:lnTo>
                    <a:pt x="182" y="179"/>
                  </a:lnTo>
                  <a:lnTo>
                    <a:pt x="181" y="184"/>
                  </a:lnTo>
                  <a:lnTo>
                    <a:pt x="177" y="190"/>
                  </a:lnTo>
                  <a:lnTo>
                    <a:pt x="174" y="195"/>
                  </a:lnTo>
                  <a:lnTo>
                    <a:pt x="170" y="199"/>
                  </a:lnTo>
                  <a:lnTo>
                    <a:pt x="169" y="203"/>
                  </a:lnTo>
                  <a:lnTo>
                    <a:pt x="167" y="204"/>
                  </a:lnTo>
                  <a:lnTo>
                    <a:pt x="167" y="207"/>
                  </a:lnTo>
                  <a:lnTo>
                    <a:pt x="131" y="200"/>
                  </a:lnTo>
                  <a:lnTo>
                    <a:pt x="116" y="210"/>
                  </a:lnTo>
                  <a:lnTo>
                    <a:pt x="96" y="210"/>
                  </a:lnTo>
                  <a:lnTo>
                    <a:pt x="76" y="196"/>
                  </a:lnTo>
                  <a:lnTo>
                    <a:pt x="64" y="202"/>
                  </a:lnTo>
                  <a:lnTo>
                    <a:pt x="42" y="170"/>
                  </a:lnTo>
                  <a:lnTo>
                    <a:pt x="12" y="162"/>
                  </a:lnTo>
                  <a:lnTo>
                    <a:pt x="0" y="122"/>
                  </a:lnTo>
                  <a:lnTo>
                    <a:pt x="50" y="49"/>
                  </a:lnTo>
                  <a:lnTo>
                    <a:pt x="110" y="0"/>
                  </a:lnTo>
                  <a:lnTo>
                    <a:pt x="139" y="16"/>
                  </a:lnTo>
                  <a:lnTo>
                    <a:pt x="169" y="40"/>
                  </a:lnTo>
                  <a:lnTo>
                    <a:pt x="169" y="40"/>
                  </a:lnTo>
                  <a:close/>
                </a:path>
              </a:pathLst>
            </a:custGeom>
            <a:solidFill>
              <a:srgbClr val="D8968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71" name="Freeform 63"/>
            <p:cNvSpPr>
              <a:spLocks/>
            </p:cNvSpPr>
            <p:nvPr/>
          </p:nvSpPr>
          <p:spPr bwMode="auto">
            <a:xfrm>
              <a:off x="2948" y="3210"/>
              <a:ext cx="102" cy="104"/>
            </a:xfrm>
            <a:custGeom>
              <a:avLst/>
              <a:gdLst>
                <a:gd name="T0" fmla="*/ 166 w 203"/>
                <a:gd name="T1" fmla="*/ 119 h 207"/>
                <a:gd name="T2" fmla="*/ 166 w 203"/>
                <a:gd name="T3" fmla="*/ 115 h 207"/>
                <a:gd name="T4" fmla="*/ 166 w 203"/>
                <a:gd name="T5" fmla="*/ 105 h 207"/>
                <a:gd name="T6" fmla="*/ 167 w 203"/>
                <a:gd name="T7" fmla="*/ 95 h 207"/>
                <a:gd name="T8" fmla="*/ 170 w 203"/>
                <a:gd name="T9" fmla="*/ 88 h 207"/>
                <a:gd name="T10" fmla="*/ 179 w 203"/>
                <a:gd name="T11" fmla="*/ 87 h 207"/>
                <a:gd name="T12" fmla="*/ 190 w 203"/>
                <a:gd name="T13" fmla="*/ 99 h 207"/>
                <a:gd name="T14" fmla="*/ 195 w 203"/>
                <a:gd name="T15" fmla="*/ 113 h 207"/>
                <a:gd name="T16" fmla="*/ 198 w 203"/>
                <a:gd name="T17" fmla="*/ 120 h 207"/>
                <a:gd name="T18" fmla="*/ 201 w 203"/>
                <a:gd name="T19" fmla="*/ 112 h 207"/>
                <a:gd name="T20" fmla="*/ 202 w 203"/>
                <a:gd name="T21" fmla="*/ 103 h 207"/>
                <a:gd name="T22" fmla="*/ 203 w 203"/>
                <a:gd name="T23" fmla="*/ 91 h 207"/>
                <a:gd name="T24" fmla="*/ 199 w 203"/>
                <a:gd name="T25" fmla="*/ 76 h 207"/>
                <a:gd name="T26" fmla="*/ 193 w 203"/>
                <a:gd name="T27" fmla="*/ 61 h 207"/>
                <a:gd name="T28" fmla="*/ 182 w 203"/>
                <a:gd name="T29" fmla="*/ 46 h 207"/>
                <a:gd name="T30" fmla="*/ 173 w 203"/>
                <a:gd name="T31" fmla="*/ 36 h 207"/>
                <a:gd name="T32" fmla="*/ 162 w 203"/>
                <a:gd name="T33" fmla="*/ 28 h 207"/>
                <a:gd name="T34" fmla="*/ 154 w 203"/>
                <a:gd name="T35" fmla="*/ 24 h 207"/>
                <a:gd name="T36" fmla="*/ 143 w 203"/>
                <a:gd name="T37" fmla="*/ 22 h 207"/>
                <a:gd name="T38" fmla="*/ 135 w 203"/>
                <a:gd name="T39" fmla="*/ 14 h 207"/>
                <a:gd name="T40" fmla="*/ 119 w 203"/>
                <a:gd name="T41" fmla="*/ 4 h 207"/>
                <a:gd name="T42" fmla="*/ 106 w 203"/>
                <a:gd name="T43" fmla="*/ 0 h 207"/>
                <a:gd name="T44" fmla="*/ 92 w 203"/>
                <a:gd name="T45" fmla="*/ 0 h 207"/>
                <a:gd name="T46" fmla="*/ 78 w 203"/>
                <a:gd name="T47" fmla="*/ 0 h 207"/>
                <a:gd name="T48" fmla="*/ 61 w 203"/>
                <a:gd name="T49" fmla="*/ 4 h 207"/>
                <a:gd name="T50" fmla="*/ 47 w 203"/>
                <a:gd name="T51" fmla="*/ 8 h 207"/>
                <a:gd name="T52" fmla="*/ 35 w 203"/>
                <a:gd name="T53" fmla="*/ 17 h 207"/>
                <a:gd name="T54" fmla="*/ 24 w 203"/>
                <a:gd name="T55" fmla="*/ 29 h 207"/>
                <a:gd name="T56" fmla="*/ 20 w 203"/>
                <a:gd name="T57" fmla="*/ 37 h 207"/>
                <a:gd name="T58" fmla="*/ 16 w 203"/>
                <a:gd name="T59" fmla="*/ 48 h 207"/>
                <a:gd name="T60" fmla="*/ 12 w 203"/>
                <a:gd name="T61" fmla="*/ 58 h 207"/>
                <a:gd name="T62" fmla="*/ 9 w 203"/>
                <a:gd name="T63" fmla="*/ 73 h 207"/>
                <a:gd name="T64" fmla="*/ 7 w 203"/>
                <a:gd name="T65" fmla="*/ 85 h 207"/>
                <a:gd name="T66" fmla="*/ 5 w 203"/>
                <a:gd name="T67" fmla="*/ 100 h 207"/>
                <a:gd name="T68" fmla="*/ 3 w 203"/>
                <a:gd name="T69" fmla="*/ 113 h 207"/>
                <a:gd name="T70" fmla="*/ 3 w 203"/>
                <a:gd name="T71" fmla="*/ 127 h 207"/>
                <a:gd name="T72" fmla="*/ 3 w 203"/>
                <a:gd name="T73" fmla="*/ 139 h 207"/>
                <a:gd name="T74" fmla="*/ 3 w 203"/>
                <a:gd name="T75" fmla="*/ 151 h 207"/>
                <a:gd name="T76" fmla="*/ 1 w 203"/>
                <a:gd name="T77" fmla="*/ 166 h 207"/>
                <a:gd name="T78" fmla="*/ 4 w 203"/>
                <a:gd name="T79" fmla="*/ 178 h 207"/>
                <a:gd name="T80" fmla="*/ 11 w 203"/>
                <a:gd name="T81" fmla="*/ 183 h 207"/>
                <a:gd name="T82" fmla="*/ 23 w 203"/>
                <a:gd name="T83" fmla="*/ 190 h 207"/>
                <a:gd name="T84" fmla="*/ 36 w 203"/>
                <a:gd name="T85" fmla="*/ 195 h 207"/>
                <a:gd name="T86" fmla="*/ 48 w 203"/>
                <a:gd name="T87" fmla="*/ 202 h 207"/>
                <a:gd name="T88" fmla="*/ 61 w 203"/>
                <a:gd name="T89" fmla="*/ 206 h 207"/>
                <a:gd name="T90" fmla="*/ 68 w 203"/>
                <a:gd name="T91" fmla="*/ 207 h 207"/>
                <a:gd name="T92" fmla="*/ 78 w 203"/>
                <a:gd name="T93" fmla="*/ 207 h 207"/>
                <a:gd name="T94" fmla="*/ 94 w 203"/>
                <a:gd name="T95" fmla="*/ 200 h 207"/>
                <a:gd name="T96" fmla="*/ 110 w 203"/>
                <a:gd name="T97" fmla="*/ 186 h 207"/>
                <a:gd name="T98" fmla="*/ 115 w 203"/>
                <a:gd name="T99" fmla="*/ 178 h 207"/>
                <a:gd name="T100" fmla="*/ 120 w 203"/>
                <a:gd name="T101" fmla="*/ 168 h 207"/>
                <a:gd name="T102" fmla="*/ 124 w 203"/>
                <a:gd name="T103" fmla="*/ 159 h 207"/>
                <a:gd name="T104" fmla="*/ 127 w 203"/>
                <a:gd name="T105" fmla="*/ 148 h 207"/>
                <a:gd name="T106" fmla="*/ 128 w 203"/>
                <a:gd name="T107" fmla="*/ 139 h 207"/>
                <a:gd name="T108" fmla="*/ 131 w 203"/>
                <a:gd name="T109" fmla="*/ 129 h 207"/>
                <a:gd name="T110" fmla="*/ 139 w 203"/>
                <a:gd name="T111" fmla="*/ 113 h 207"/>
                <a:gd name="T112" fmla="*/ 143 w 203"/>
                <a:gd name="T113" fmla="*/ 101 h 207"/>
                <a:gd name="T114" fmla="*/ 147 w 203"/>
                <a:gd name="T115" fmla="*/ 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3" h="207">
                  <a:moveTo>
                    <a:pt x="147" y="97"/>
                  </a:moveTo>
                  <a:lnTo>
                    <a:pt x="166" y="119"/>
                  </a:lnTo>
                  <a:lnTo>
                    <a:pt x="166" y="117"/>
                  </a:lnTo>
                  <a:lnTo>
                    <a:pt x="166" y="115"/>
                  </a:lnTo>
                  <a:lnTo>
                    <a:pt x="166" y="109"/>
                  </a:lnTo>
                  <a:lnTo>
                    <a:pt x="166" y="105"/>
                  </a:lnTo>
                  <a:lnTo>
                    <a:pt x="166" y="100"/>
                  </a:lnTo>
                  <a:lnTo>
                    <a:pt x="167" y="95"/>
                  </a:lnTo>
                  <a:lnTo>
                    <a:pt x="167" y="91"/>
                  </a:lnTo>
                  <a:lnTo>
                    <a:pt x="170" y="88"/>
                  </a:lnTo>
                  <a:lnTo>
                    <a:pt x="174" y="85"/>
                  </a:lnTo>
                  <a:lnTo>
                    <a:pt x="179" y="87"/>
                  </a:lnTo>
                  <a:lnTo>
                    <a:pt x="185" y="91"/>
                  </a:lnTo>
                  <a:lnTo>
                    <a:pt x="190" y="99"/>
                  </a:lnTo>
                  <a:lnTo>
                    <a:pt x="193" y="105"/>
                  </a:lnTo>
                  <a:lnTo>
                    <a:pt x="195" y="113"/>
                  </a:lnTo>
                  <a:lnTo>
                    <a:pt x="197" y="117"/>
                  </a:lnTo>
                  <a:lnTo>
                    <a:pt x="198" y="120"/>
                  </a:lnTo>
                  <a:lnTo>
                    <a:pt x="199" y="117"/>
                  </a:lnTo>
                  <a:lnTo>
                    <a:pt x="201" y="112"/>
                  </a:lnTo>
                  <a:lnTo>
                    <a:pt x="202" y="108"/>
                  </a:lnTo>
                  <a:lnTo>
                    <a:pt x="202" y="103"/>
                  </a:lnTo>
                  <a:lnTo>
                    <a:pt x="202" y="96"/>
                  </a:lnTo>
                  <a:lnTo>
                    <a:pt x="203" y="91"/>
                  </a:lnTo>
                  <a:lnTo>
                    <a:pt x="201" y="83"/>
                  </a:lnTo>
                  <a:lnTo>
                    <a:pt x="199" y="76"/>
                  </a:lnTo>
                  <a:lnTo>
                    <a:pt x="195" y="68"/>
                  </a:lnTo>
                  <a:lnTo>
                    <a:pt x="193" y="61"/>
                  </a:lnTo>
                  <a:lnTo>
                    <a:pt x="187" y="53"/>
                  </a:lnTo>
                  <a:lnTo>
                    <a:pt x="182" y="46"/>
                  </a:lnTo>
                  <a:lnTo>
                    <a:pt x="178" y="40"/>
                  </a:lnTo>
                  <a:lnTo>
                    <a:pt x="173" y="36"/>
                  </a:lnTo>
                  <a:lnTo>
                    <a:pt x="167" y="30"/>
                  </a:lnTo>
                  <a:lnTo>
                    <a:pt x="162" y="28"/>
                  </a:lnTo>
                  <a:lnTo>
                    <a:pt x="156" y="25"/>
                  </a:lnTo>
                  <a:lnTo>
                    <a:pt x="154" y="24"/>
                  </a:lnTo>
                  <a:lnTo>
                    <a:pt x="146" y="22"/>
                  </a:lnTo>
                  <a:lnTo>
                    <a:pt x="143" y="22"/>
                  </a:lnTo>
                  <a:lnTo>
                    <a:pt x="140" y="20"/>
                  </a:lnTo>
                  <a:lnTo>
                    <a:pt x="135" y="14"/>
                  </a:lnTo>
                  <a:lnTo>
                    <a:pt x="127" y="8"/>
                  </a:lnTo>
                  <a:lnTo>
                    <a:pt x="119" y="4"/>
                  </a:lnTo>
                  <a:lnTo>
                    <a:pt x="112" y="1"/>
                  </a:lnTo>
                  <a:lnTo>
                    <a:pt x="106" y="0"/>
                  </a:lnTo>
                  <a:lnTo>
                    <a:pt x="99" y="0"/>
                  </a:lnTo>
                  <a:lnTo>
                    <a:pt x="92" y="0"/>
                  </a:lnTo>
                  <a:lnTo>
                    <a:pt x="86" y="0"/>
                  </a:lnTo>
                  <a:lnTo>
                    <a:pt x="78" y="0"/>
                  </a:lnTo>
                  <a:lnTo>
                    <a:pt x="70" y="1"/>
                  </a:lnTo>
                  <a:lnTo>
                    <a:pt x="61" y="4"/>
                  </a:lnTo>
                  <a:lnTo>
                    <a:pt x="53" y="5"/>
                  </a:lnTo>
                  <a:lnTo>
                    <a:pt x="47" y="8"/>
                  </a:lnTo>
                  <a:lnTo>
                    <a:pt x="40" y="12"/>
                  </a:lnTo>
                  <a:lnTo>
                    <a:pt x="35" y="17"/>
                  </a:lnTo>
                  <a:lnTo>
                    <a:pt x="29" y="22"/>
                  </a:lnTo>
                  <a:lnTo>
                    <a:pt x="24" y="29"/>
                  </a:lnTo>
                  <a:lnTo>
                    <a:pt x="21" y="32"/>
                  </a:lnTo>
                  <a:lnTo>
                    <a:pt x="20" y="37"/>
                  </a:lnTo>
                  <a:lnTo>
                    <a:pt x="17" y="41"/>
                  </a:lnTo>
                  <a:lnTo>
                    <a:pt x="16" y="48"/>
                  </a:lnTo>
                  <a:lnTo>
                    <a:pt x="13" y="53"/>
                  </a:lnTo>
                  <a:lnTo>
                    <a:pt x="12" y="58"/>
                  </a:lnTo>
                  <a:lnTo>
                    <a:pt x="11" y="65"/>
                  </a:lnTo>
                  <a:lnTo>
                    <a:pt x="9" y="73"/>
                  </a:lnTo>
                  <a:lnTo>
                    <a:pt x="8" y="79"/>
                  </a:lnTo>
                  <a:lnTo>
                    <a:pt x="7" y="85"/>
                  </a:lnTo>
                  <a:lnTo>
                    <a:pt x="5" y="92"/>
                  </a:lnTo>
                  <a:lnTo>
                    <a:pt x="5" y="100"/>
                  </a:lnTo>
                  <a:lnTo>
                    <a:pt x="4" y="107"/>
                  </a:lnTo>
                  <a:lnTo>
                    <a:pt x="3" y="113"/>
                  </a:lnTo>
                  <a:lnTo>
                    <a:pt x="3" y="120"/>
                  </a:lnTo>
                  <a:lnTo>
                    <a:pt x="3" y="127"/>
                  </a:lnTo>
                  <a:lnTo>
                    <a:pt x="3" y="133"/>
                  </a:lnTo>
                  <a:lnTo>
                    <a:pt x="3" y="139"/>
                  </a:lnTo>
                  <a:lnTo>
                    <a:pt x="3" y="144"/>
                  </a:lnTo>
                  <a:lnTo>
                    <a:pt x="3" y="151"/>
                  </a:lnTo>
                  <a:lnTo>
                    <a:pt x="0" y="159"/>
                  </a:lnTo>
                  <a:lnTo>
                    <a:pt x="1" y="166"/>
                  </a:lnTo>
                  <a:lnTo>
                    <a:pt x="1" y="171"/>
                  </a:lnTo>
                  <a:lnTo>
                    <a:pt x="4" y="178"/>
                  </a:lnTo>
                  <a:lnTo>
                    <a:pt x="7" y="180"/>
                  </a:lnTo>
                  <a:lnTo>
                    <a:pt x="11" y="183"/>
                  </a:lnTo>
                  <a:lnTo>
                    <a:pt x="16" y="186"/>
                  </a:lnTo>
                  <a:lnTo>
                    <a:pt x="23" y="190"/>
                  </a:lnTo>
                  <a:lnTo>
                    <a:pt x="29" y="192"/>
                  </a:lnTo>
                  <a:lnTo>
                    <a:pt x="36" y="195"/>
                  </a:lnTo>
                  <a:lnTo>
                    <a:pt x="41" y="198"/>
                  </a:lnTo>
                  <a:lnTo>
                    <a:pt x="48" y="202"/>
                  </a:lnTo>
                  <a:lnTo>
                    <a:pt x="53" y="203"/>
                  </a:lnTo>
                  <a:lnTo>
                    <a:pt x="61" y="206"/>
                  </a:lnTo>
                  <a:lnTo>
                    <a:pt x="64" y="206"/>
                  </a:lnTo>
                  <a:lnTo>
                    <a:pt x="68" y="207"/>
                  </a:lnTo>
                  <a:lnTo>
                    <a:pt x="74" y="207"/>
                  </a:lnTo>
                  <a:lnTo>
                    <a:pt x="78" y="207"/>
                  </a:lnTo>
                  <a:lnTo>
                    <a:pt x="86" y="204"/>
                  </a:lnTo>
                  <a:lnTo>
                    <a:pt x="94" y="200"/>
                  </a:lnTo>
                  <a:lnTo>
                    <a:pt x="102" y="192"/>
                  </a:lnTo>
                  <a:lnTo>
                    <a:pt x="110" y="186"/>
                  </a:lnTo>
                  <a:lnTo>
                    <a:pt x="112" y="182"/>
                  </a:lnTo>
                  <a:lnTo>
                    <a:pt x="115" y="178"/>
                  </a:lnTo>
                  <a:lnTo>
                    <a:pt x="116" y="172"/>
                  </a:lnTo>
                  <a:lnTo>
                    <a:pt x="120" y="168"/>
                  </a:lnTo>
                  <a:lnTo>
                    <a:pt x="122" y="163"/>
                  </a:lnTo>
                  <a:lnTo>
                    <a:pt x="124" y="159"/>
                  </a:lnTo>
                  <a:lnTo>
                    <a:pt x="126" y="153"/>
                  </a:lnTo>
                  <a:lnTo>
                    <a:pt x="127" y="148"/>
                  </a:lnTo>
                  <a:lnTo>
                    <a:pt x="127" y="144"/>
                  </a:lnTo>
                  <a:lnTo>
                    <a:pt x="128" y="139"/>
                  </a:lnTo>
                  <a:lnTo>
                    <a:pt x="130" y="133"/>
                  </a:lnTo>
                  <a:lnTo>
                    <a:pt x="131" y="129"/>
                  </a:lnTo>
                  <a:lnTo>
                    <a:pt x="135" y="120"/>
                  </a:lnTo>
                  <a:lnTo>
                    <a:pt x="139" y="113"/>
                  </a:lnTo>
                  <a:lnTo>
                    <a:pt x="140" y="105"/>
                  </a:lnTo>
                  <a:lnTo>
                    <a:pt x="143" y="101"/>
                  </a:lnTo>
                  <a:lnTo>
                    <a:pt x="146" y="97"/>
                  </a:lnTo>
                  <a:lnTo>
                    <a:pt x="147" y="97"/>
                  </a:lnTo>
                  <a:lnTo>
                    <a:pt x="147" y="97"/>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72" name="Freeform 64"/>
            <p:cNvSpPr>
              <a:spLocks/>
            </p:cNvSpPr>
            <p:nvPr/>
          </p:nvSpPr>
          <p:spPr bwMode="auto">
            <a:xfrm>
              <a:off x="2414" y="3570"/>
              <a:ext cx="317" cy="224"/>
            </a:xfrm>
            <a:custGeom>
              <a:avLst/>
              <a:gdLst>
                <a:gd name="T0" fmla="*/ 71 w 632"/>
                <a:gd name="T1" fmla="*/ 422 h 450"/>
                <a:gd name="T2" fmla="*/ 12 w 632"/>
                <a:gd name="T3" fmla="*/ 420 h 450"/>
                <a:gd name="T4" fmla="*/ 0 w 632"/>
                <a:gd name="T5" fmla="*/ 266 h 450"/>
                <a:gd name="T6" fmla="*/ 2 w 632"/>
                <a:gd name="T7" fmla="*/ 254 h 450"/>
                <a:gd name="T8" fmla="*/ 10 w 632"/>
                <a:gd name="T9" fmla="*/ 237 h 450"/>
                <a:gd name="T10" fmla="*/ 21 w 632"/>
                <a:gd name="T11" fmla="*/ 218 h 450"/>
                <a:gd name="T12" fmla="*/ 38 w 632"/>
                <a:gd name="T13" fmla="*/ 201 h 450"/>
                <a:gd name="T14" fmla="*/ 59 w 632"/>
                <a:gd name="T15" fmla="*/ 177 h 450"/>
                <a:gd name="T16" fmla="*/ 81 w 632"/>
                <a:gd name="T17" fmla="*/ 155 h 450"/>
                <a:gd name="T18" fmla="*/ 103 w 632"/>
                <a:gd name="T19" fmla="*/ 135 h 450"/>
                <a:gd name="T20" fmla="*/ 123 w 632"/>
                <a:gd name="T21" fmla="*/ 122 h 450"/>
                <a:gd name="T22" fmla="*/ 135 w 632"/>
                <a:gd name="T23" fmla="*/ 114 h 450"/>
                <a:gd name="T24" fmla="*/ 153 w 632"/>
                <a:gd name="T25" fmla="*/ 114 h 450"/>
                <a:gd name="T26" fmla="*/ 174 w 632"/>
                <a:gd name="T27" fmla="*/ 111 h 450"/>
                <a:gd name="T28" fmla="*/ 190 w 632"/>
                <a:gd name="T29" fmla="*/ 106 h 450"/>
                <a:gd name="T30" fmla="*/ 224 w 632"/>
                <a:gd name="T31" fmla="*/ 87 h 450"/>
                <a:gd name="T32" fmla="*/ 293 w 632"/>
                <a:gd name="T33" fmla="*/ 110 h 450"/>
                <a:gd name="T34" fmla="*/ 314 w 632"/>
                <a:gd name="T35" fmla="*/ 116 h 450"/>
                <a:gd name="T36" fmla="*/ 327 w 632"/>
                <a:gd name="T37" fmla="*/ 111 h 450"/>
                <a:gd name="T38" fmla="*/ 342 w 632"/>
                <a:gd name="T39" fmla="*/ 107 h 450"/>
                <a:gd name="T40" fmla="*/ 357 w 632"/>
                <a:gd name="T41" fmla="*/ 106 h 450"/>
                <a:gd name="T42" fmla="*/ 371 w 632"/>
                <a:gd name="T43" fmla="*/ 103 h 450"/>
                <a:gd name="T44" fmla="*/ 386 w 632"/>
                <a:gd name="T45" fmla="*/ 100 h 450"/>
                <a:gd name="T46" fmla="*/ 404 w 632"/>
                <a:gd name="T47" fmla="*/ 96 h 450"/>
                <a:gd name="T48" fmla="*/ 425 w 632"/>
                <a:gd name="T49" fmla="*/ 90 h 450"/>
                <a:gd name="T50" fmla="*/ 449 w 632"/>
                <a:gd name="T51" fmla="*/ 83 h 450"/>
                <a:gd name="T52" fmla="*/ 473 w 632"/>
                <a:gd name="T53" fmla="*/ 68 h 450"/>
                <a:gd name="T54" fmla="*/ 500 w 632"/>
                <a:gd name="T55" fmla="*/ 54 h 450"/>
                <a:gd name="T56" fmla="*/ 524 w 632"/>
                <a:gd name="T57" fmla="*/ 40 h 450"/>
                <a:gd name="T58" fmla="*/ 544 w 632"/>
                <a:gd name="T59" fmla="*/ 30 h 450"/>
                <a:gd name="T60" fmla="*/ 553 w 632"/>
                <a:gd name="T61" fmla="*/ 24 h 450"/>
                <a:gd name="T62" fmla="*/ 616 w 632"/>
                <a:gd name="T63" fmla="*/ 0 h 450"/>
                <a:gd name="T64" fmla="*/ 611 w 632"/>
                <a:gd name="T65" fmla="*/ 78 h 450"/>
                <a:gd name="T66" fmla="*/ 607 w 632"/>
                <a:gd name="T67" fmla="*/ 86 h 450"/>
                <a:gd name="T68" fmla="*/ 592 w 632"/>
                <a:gd name="T69" fmla="*/ 107 h 450"/>
                <a:gd name="T70" fmla="*/ 579 w 632"/>
                <a:gd name="T71" fmla="*/ 116 h 450"/>
                <a:gd name="T72" fmla="*/ 561 w 632"/>
                <a:gd name="T73" fmla="*/ 127 h 450"/>
                <a:gd name="T74" fmla="*/ 537 w 632"/>
                <a:gd name="T75" fmla="*/ 137 h 450"/>
                <a:gd name="T76" fmla="*/ 512 w 632"/>
                <a:gd name="T77" fmla="*/ 146 h 450"/>
                <a:gd name="T78" fmla="*/ 483 w 632"/>
                <a:gd name="T79" fmla="*/ 159 h 450"/>
                <a:gd name="T80" fmla="*/ 450 w 632"/>
                <a:gd name="T81" fmla="*/ 177 h 450"/>
                <a:gd name="T82" fmla="*/ 417 w 632"/>
                <a:gd name="T83" fmla="*/ 199 h 450"/>
                <a:gd name="T84" fmla="*/ 384 w 632"/>
                <a:gd name="T85" fmla="*/ 226 h 450"/>
                <a:gd name="T86" fmla="*/ 353 w 632"/>
                <a:gd name="T87" fmla="*/ 256 h 450"/>
                <a:gd name="T88" fmla="*/ 329 w 632"/>
                <a:gd name="T89" fmla="*/ 281 h 450"/>
                <a:gd name="T90" fmla="*/ 311 w 632"/>
                <a:gd name="T91" fmla="*/ 298 h 450"/>
                <a:gd name="T92" fmla="*/ 306 w 632"/>
                <a:gd name="T93" fmla="*/ 306 h 450"/>
                <a:gd name="T94" fmla="*/ 64 w 632"/>
                <a:gd name="T95" fmla="*/ 399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32" h="450">
                  <a:moveTo>
                    <a:pt x="64" y="399"/>
                  </a:moveTo>
                  <a:lnTo>
                    <a:pt x="65" y="409"/>
                  </a:lnTo>
                  <a:lnTo>
                    <a:pt x="71" y="422"/>
                  </a:lnTo>
                  <a:lnTo>
                    <a:pt x="61" y="431"/>
                  </a:lnTo>
                  <a:lnTo>
                    <a:pt x="22" y="450"/>
                  </a:lnTo>
                  <a:lnTo>
                    <a:pt x="12" y="420"/>
                  </a:lnTo>
                  <a:lnTo>
                    <a:pt x="13" y="384"/>
                  </a:lnTo>
                  <a:lnTo>
                    <a:pt x="0" y="286"/>
                  </a:lnTo>
                  <a:lnTo>
                    <a:pt x="0" y="266"/>
                  </a:lnTo>
                  <a:lnTo>
                    <a:pt x="0" y="265"/>
                  </a:lnTo>
                  <a:lnTo>
                    <a:pt x="1" y="260"/>
                  </a:lnTo>
                  <a:lnTo>
                    <a:pt x="2" y="254"/>
                  </a:lnTo>
                  <a:lnTo>
                    <a:pt x="6" y="248"/>
                  </a:lnTo>
                  <a:lnTo>
                    <a:pt x="8" y="242"/>
                  </a:lnTo>
                  <a:lnTo>
                    <a:pt x="10" y="237"/>
                  </a:lnTo>
                  <a:lnTo>
                    <a:pt x="13" y="232"/>
                  </a:lnTo>
                  <a:lnTo>
                    <a:pt x="18" y="226"/>
                  </a:lnTo>
                  <a:lnTo>
                    <a:pt x="21" y="218"/>
                  </a:lnTo>
                  <a:lnTo>
                    <a:pt x="26" y="213"/>
                  </a:lnTo>
                  <a:lnTo>
                    <a:pt x="32" y="206"/>
                  </a:lnTo>
                  <a:lnTo>
                    <a:pt x="38" y="201"/>
                  </a:lnTo>
                  <a:lnTo>
                    <a:pt x="44" y="193"/>
                  </a:lnTo>
                  <a:lnTo>
                    <a:pt x="51" y="185"/>
                  </a:lnTo>
                  <a:lnTo>
                    <a:pt x="59" y="177"/>
                  </a:lnTo>
                  <a:lnTo>
                    <a:pt x="67" y="170"/>
                  </a:lnTo>
                  <a:lnTo>
                    <a:pt x="75" y="162"/>
                  </a:lnTo>
                  <a:lnTo>
                    <a:pt x="81" y="155"/>
                  </a:lnTo>
                  <a:lnTo>
                    <a:pt x="89" y="149"/>
                  </a:lnTo>
                  <a:lnTo>
                    <a:pt x="97" y="142"/>
                  </a:lnTo>
                  <a:lnTo>
                    <a:pt x="103" y="135"/>
                  </a:lnTo>
                  <a:lnTo>
                    <a:pt x="111" y="130"/>
                  </a:lnTo>
                  <a:lnTo>
                    <a:pt x="116" y="125"/>
                  </a:lnTo>
                  <a:lnTo>
                    <a:pt x="123" y="122"/>
                  </a:lnTo>
                  <a:lnTo>
                    <a:pt x="129" y="115"/>
                  </a:lnTo>
                  <a:lnTo>
                    <a:pt x="132" y="114"/>
                  </a:lnTo>
                  <a:lnTo>
                    <a:pt x="135" y="114"/>
                  </a:lnTo>
                  <a:lnTo>
                    <a:pt x="143" y="114"/>
                  </a:lnTo>
                  <a:lnTo>
                    <a:pt x="148" y="114"/>
                  </a:lnTo>
                  <a:lnTo>
                    <a:pt x="153" y="114"/>
                  </a:lnTo>
                  <a:lnTo>
                    <a:pt x="160" y="114"/>
                  </a:lnTo>
                  <a:lnTo>
                    <a:pt x="168" y="114"/>
                  </a:lnTo>
                  <a:lnTo>
                    <a:pt x="174" y="111"/>
                  </a:lnTo>
                  <a:lnTo>
                    <a:pt x="179" y="110"/>
                  </a:lnTo>
                  <a:lnTo>
                    <a:pt x="184" y="107"/>
                  </a:lnTo>
                  <a:lnTo>
                    <a:pt x="190" y="106"/>
                  </a:lnTo>
                  <a:lnTo>
                    <a:pt x="196" y="102"/>
                  </a:lnTo>
                  <a:lnTo>
                    <a:pt x="200" y="102"/>
                  </a:lnTo>
                  <a:lnTo>
                    <a:pt x="224" y="87"/>
                  </a:lnTo>
                  <a:lnTo>
                    <a:pt x="243" y="110"/>
                  </a:lnTo>
                  <a:lnTo>
                    <a:pt x="281" y="143"/>
                  </a:lnTo>
                  <a:lnTo>
                    <a:pt x="293" y="110"/>
                  </a:lnTo>
                  <a:lnTo>
                    <a:pt x="311" y="118"/>
                  </a:lnTo>
                  <a:lnTo>
                    <a:pt x="311" y="116"/>
                  </a:lnTo>
                  <a:lnTo>
                    <a:pt x="314" y="116"/>
                  </a:lnTo>
                  <a:lnTo>
                    <a:pt x="317" y="114"/>
                  </a:lnTo>
                  <a:lnTo>
                    <a:pt x="322" y="114"/>
                  </a:lnTo>
                  <a:lnTo>
                    <a:pt x="327" y="111"/>
                  </a:lnTo>
                  <a:lnTo>
                    <a:pt x="335" y="110"/>
                  </a:lnTo>
                  <a:lnTo>
                    <a:pt x="338" y="108"/>
                  </a:lnTo>
                  <a:lnTo>
                    <a:pt x="342" y="107"/>
                  </a:lnTo>
                  <a:lnTo>
                    <a:pt x="347" y="107"/>
                  </a:lnTo>
                  <a:lnTo>
                    <a:pt x="353" y="107"/>
                  </a:lnTo>
                  <a:lnTo>
                    <a:pt x="357" y="106"/>
                  </a:lnTo>
                  <a:lnTo>
                    <a:pt x="361" y="104"/>
                  </a:lnTo>
                  <a:lnTo>
                    <a:pt x="366" y="104"/>
                  </a:lnTo>
                  <a:lnTo>
                    <a:pt x="371" y="103"/>
                  </a:lnTo>
                  <a:lnTo>
                    <a:pt x="376" y="102"/>
                  </a:lnTo>
                  <a:lnTo>
                    <a:pt x="381" y="102"/>
                  </a:lnTo>
                  <a:lnTo>
                    <a:pt x="386" y="100"/>
                  </a:lnTo>
                  <a:lnTo>
                    <a:pt x="393" y="99"/>
                  </a:lnTo>
                  <a:lnTo>
                    <a:pt x="398" y="98"/>
                  </a:lnTo>
                  <a:lnTo>
                    <a:pt x="404" y="96"/>
                  </a:lnTo>
                  <a:lnTo>
                    <a:pt x="410" y="95"/>
                  </a:lnTo>
                  <a:lnTo>
                    <a:pt x="418" y="94"/>
                  </a:lnTo>
                  <a:lnTo>
                    <a:pt x="425" y="90"/>
                  </a:lnTo>
                  <a:lnTo>
                    <a:pt x="433" y="87"/>
                  </a:lnTo>
                  <a:lnTo>
                    <a:pt x="440" y="84"/>
                  </a:lnTo>
                  <a:lnTo>
                    <a:pt x="449" y="83"/>
                  </a:lnTo>
                  <a:lnTo>
                    <a:pt x="457" y="78"/>
                  </a:lnTo>
                  <a:lnTo>
                    <a:pt x="465" y="72"/>
                  </a:lnTo>
                  <a:lnTo>
                    <a:pt x="473" y="68"/>
                  </a:lnTo>
                  <a:lnTo>
                    <a:pt x="484" y="64"/>
                  </a:lnTo>
                  <a:lnTo>
                    <a:pt x="492" y="59"/>
                  </a:lnTo>
                  <a:lnTo>
                    <a:pt x="500" y="54"/>
                  </a:lnTo>
                  <a:lnTo>
                    <a:pt x="509" y="50"/>
                  </a:lnTo>
                  <a:lnTo>
                    <a:pt x="517" y="46"/>
                  </a:lnTo>
                  <a:lnTo>
                    <a:pt x="524" y="40"/>
                  </a:lnTo>
                  <a:lnTo>
                    <a:pt x="532" y="36"/>
                  </a:lnTo>
                  <a:lnTo>
                    <a:pt x="537" y="32"/>
                  </a:lnTo>
                  <a:lnTo>
                    <a:pt x="544" y="30"/>
                  </a:lnTo>
                  <a:lnTo>
                    <a:pt x="548" y="27"/>
                  </a:lnTo>
                  <a:lnTo>
                    <a:pt x="551" y="24"/>
                  </a:lnTo>
                  <a:lnTo>
                    <a:pt x="553" y="24"/>
                  </a:lnTo>
                  <a:lnTo>
                    <a:pt x="555" y="24"/>
                  </a:lnTo>
                  <a:lnTo>
                    <a:pt x="581" y="21"/>
                  </a:lnTo>
                  <a:lnTo>
                    <a:pt x="616" y="0"/>
                  </a:lnTo>
                  <a:lnTo>
                    <a:pt x="626" y="19"/>
                  </a:lnTo>
                  <a:lnTo>
                    <a:pt x="632" y="60"/>
                  </a:lnTo>
                  <a:lnTo>
                    <a:pt x="611" y="78"/>
                  </a:lnTo>
                  <a:lnTo>
                    <a:pt x="610" y="78"/>
                  </a:lnTo>
                  <a:lnTo>
                    <a:pt x="610" y="82"/>
                  </a:lnTo>
                  <a:lnTo>
                    <a:pt x="607" y="86"/>
                  </a:lnTo>
                  <a:lnTo>
                    <a:pt x="604" y="92"/>
                  </a:lnTo>
                  <a:lnTo>
                    <a:pt x="599" y="99"/>
                  </a:lnTo>
                  <a:lnTo>
                    <a:pt x="592" y="107"/>
                  </a:lnTo>
                  <a:lnTo>
                    <a:pt x="588" y="110"/>
                  </a:lnTo>
                  <a:lnTo>
                    <a:pt x="584" y="114"/>
                  </a:lnTo>
                  <a:lnTo>
                    <a:pt x="579" y="116"/>
                  </a:lnTo>
                  <a:lnTo>
                    <a:pt x="573" y="122"/>
                  </a:lnTo>
                  <a:lnTo>
                    <a:pt x="567" y="125"/>
                  </a:lnTo>
                  <a:lnTo>
                    <a:pt x="561" y="127"/>
                  </a:lnTo>
                  <a:lnTo>
                    <a:pt x="553" y="130"/>
                  </a:lnTo>
                  <a:lnTo>
                    <a:pt x="547" y="134"/>
                  </a:lnTo>
                  <a:lnTo>
                    <a:pt x="537" y="137"/>
                  </a:lnTo>
                  <a:lnTo>
                    <a:pt x="529" y="138"/>
                  </a:lnTo>
                  <a:lnTo>
                    <a:pt x="521" y="142"/>
                  </a:lnTo>
                  <a:lnTo>
                    <a:pt x="512" y="146"/>
                  </a:lnTo>
                  <a:lnTo>
                    <a:pt x="503" y="150"/>
                  </a:lnTo>
                  <a:lnTo>
                    <a:pt x="493" y="154"/>
                  </a:lnTo>
                  <a:lnTo>
                    <a:pt x="483" y="159"/>
                  </a:lnTo>
                  <a:lnTo>
                    <a:pt x="472" y="165"/>
                  </a:lnTo>
                  <a:lnTo>
                    <a:pt x="461" y="170"/>
                  </a:lnTo>
                  <a:lnTo>
                    <a:pt x="450" y="177"/>
                  </a:lnTo>
                  <a:lnTo>
                    <a:pt x="440" y="183"/>
                  </a:lnTo>
                  <a:lnTo>
                    <a:pt x="429" y="193"/>
                  </a:lnTo>
                  <a:lnTo>
                    <a:pt x="417" y="199"/>
                  </a:lnTo>
                  <a:lnTo>
                    <a:pt x="406" y="209"/>
                  </a:lnTo>
                  <a:lnTo>
                    <a:pt x="394" y="217"/>
                  </a:lnTo>
                  <a:lnTo>
                    <a:pt x="384" y="226"/>
                  </a:lnTo>
                  <a:lnTo>
                    <a:pt x="373" y="236"/>
                  </a:lnTo>
                  <a:lnTo>
                    <a:pt x="362" y="245"/>
                  </a:lnTo>
                  <a:lnTo>
                    <a:pt x="353" y="256"/>
                  </a:lnTo>
                  <a:lnTo>
                    <a:pt x="345" y="265"/>
                  </a:lnTo>
                  <a:lnTo>
                    <a:pt x="335" y="273"/>
                  </a:lnTo>
                  <a:lnTo>
                    <a:pt x="329" y="281"/>
                  </a:lnTo>
                  <a:lnTo>
                    <a:pt x="321" y="288"/>
                  </a:lnTo>
                  <a:lnTo>
                    <a:pt x="317" y="294"/>
                  </a:lnTo>
                  <a:lnTo>
                    <a:pt x="311" y="298"/>
                  </a:lnTo>
                  <a:lnTo>
                    <a:pt x="309" y="304"/>
                  </a:lnTo>
                  <a:lnTo>
                    <a:pt x="306" y="305"/>
                  </a:lnTo>
                  <a:lnTo>
                    <a:pt x="306" y="306"/>
                  </a:lnTo>
                  <a:lnTo>
                    <a:pt x="278" y="403"/>
                  </a:lnTo>
                  <a:lnTo>
                    <a:pt x="137" y="440"/>
                  </a:lnTo>
                  <a:lnTo>
                    <a:pt x="64" y="399"/>
                  </a:lnTo>
                  <a:lnTo>
                    <a:pt x="64" y="399"/>
                  </a:lnTo>
                  <a:close/>
                </a:path>
              </a:pathLst>
            </a:custGeom>
            <a:solidFill>
              <a:srgbClr val="FFFF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73" name="Freeform 65"/>
            <p:cNvSpPr>
              <a:spLocks/>
            </p:cNvSpPr>
            <p:nvPr/>
          </p:nvSpPr>
          <p:spPr bwMode="auto">
            <a:xfrm>
              <a:off x="2552" y="3582"/>
              <a:ext cx="176" cy="157"/>
            </a:xfrm>
            <a:custGeom>
              <a:avLst/>
              <a:gdLst>
                <a:gd name="T0" fmla="*/ 12 w 352"/>
                <a:gd name="T1" fmla="*/ 133 h 315"/>
                <a:gd name="T2" fmla="*/ 31 w 352"/>
                <a:gd name="T3" fmla="*/ 308 h 315"/>
                <a:gd name="T4" fmla="*/ 43 w 352"/>
                <a:gd name="T5" fmla="*/ 288 h 315"/>
                <a:gd name="T6" fmla="*/ 51 w 352"/>
                <a:gd name="T7" fmla="*/ 273 h 315"/>
                <a:gd name="T8" fmla="*/ 59 w 352"/>
                <a:gd name="T9" fmla="*/ 257 h 315"/>
                <a:gd name="T10" fmla="*/ 66 w 352"/>
                <a:gd name="T11" fmla="*/ 244 h 315"/>
                <a:gd name="T12" fmla="*/ 71 w 352"/>
                <a:gd name="T13" fmla="*/ 236 h 315"/>
                <a:gd name="T14" fmla="*/ 82 w 352"/>
                <a:gd name="T15" fmla="*/ 232 h 315"/>
                <a:gd name="T16" fmla="*/ 98 w 352"/>
                <a:gd name="T17" fmla="*/ 222 h 315"/>
                <a:gd name="T18" fmla="*/ 123 w 352"/>
                <a:gd name="T19" fmla="*/ 200 h 315"/>
                <a:gd name="T20" fmla="*/ 137 w 352"/>
                <a:gd name="T21" fmla="*/ 186 h 315"/>
                <a:gd name="T22" fmla="*/ 153 w 352"/>
                <a:gd name="T23" fmla="*/ 173 h 315"/>
                <a:gd name="T24" fmla="*/ 170 w 352"/>
                <a:gd name="T25" fmla="*/ 162 h 315"/>
                <a:gd name="T26" fmla="*/ 185 w 352"/>
                <a:gd name="T27" fmla="*/ 154 h 315"/>
                <a:gd name="T28" fmla="*/ 201 w 352"/>
                <a:gd name="T29" fmla="*/ 149 h 315"/>
                <a:gd name="T30" fmla="*/ 218 w 352"/>
                <a:gd name="T31" fmla="*/ 143 h 315"/>
                <a:gd name="T32" fmla="*/ 234 w 352"/>
                <a:gd name="T33" fmla="*/ 139 h 315"/>
                <a:gd name="T34" fmla="*/ 252 w 352"/>
                <a:gd name="T35" fmla="*/ 134 h 315"/>
                <a:gd name="T36" fmla="*/ 266 w 352"/>
                <a:gd name="T37" fmla="*/ 127 h 315"/>
                <a:gd name="T38" fmla="*/ 281 w 352"/>
                <a:gd name="T39" fmla="*/ 119 h 315"/>
                <a:gd name="T40" fmla="*/ 298 w 352"/>
                <a:gd name="T41" fmla="*/ 107 h 315"/>
                <a:gd name="T42" fmla="*/ 319 w 352"/>
                <a:gd name="T43" fmla="*/ 90 h 315"/>
                <a:gd name="T44" fmla="*/ 329 w 352"/>
                <a:gd name="T45" fmla="*/ 70 h 315"/>
                <a:gd name="T46" fmla="*/ 335 w 352"/>
                <a:gd name="T47" fmla="*/ 56 h 315"/>
                <a:gd name="T48" fmla="*/ 352 w 352"/>
                <a:gd name="T49" fmla="*/ 35 h 315"/>
                <a:gd name="T50" fmla="*/ 319 w 352"/>
                <a:gd name="T51" fmla="*/ 8 h 315"/>
                <a:gd name="T52" fmla="*/ 308 w 352"/>
                <a:gd name="T53" fmla="*/ 56 h 315"/>
                <a:gd name="T54" fmla="*/ 298 w 352"/>
                <a:gd name="T55" fmla="*/ 52 h 315"/>
                <a:gd name="T56" fmla="*/ 285 w 352"/>
                <a:gd name="T57" fmla="*/ 52 h 315"/>
                <a:gd name="T58" fmla="*/ 261 w 352"/>
                <a:gd name="T59" fmla="*/ 56 h 315"/>
                <a:gd name="T60" fmla="*/ 237 w 352"/>
                <a:gd name="T61" fmla="*/ 64 h 315"/>
                <a:gd name="T62" fmla="*/ 221 w 352"/>
                <a:gd name="T63" fmla="*/ 75 h 315"/>
                <a:gd name="T64" fmla="*/ 230 w 352"/>
                <a:gd name="T65" fmla="*/ 80 h 315"/>
                <a:gd name="T66" fmla="*/ 252 w 352"/>
                <a:gd name="T67" fmla="*/ 82 h 315"/>
                <a:gd name="T68" fmla="*/ 280 w 352"/>
                <a:gd name="T69" fmla="*/ 80 h 315"/>
                <a:gd name="T70" fmla="*/ 298 w 352"/>
                <a:gd name="T71" fmla="*/ 78 h 315"/>
                <a:gd name="T72" fmla="*/ 298 w 352"/>
                <a:gd name="T73" fmla="*/ 80 h 315"/>
                <a:gd name="T74" fmla="*/ 284 w 352"/>
                <a:gd name="T75" fmla="*/ 94 h 315"/>
                <a:gd name="T76" fmla="*/ 260 w 352"/>
                <a:gd name="T77" fmla="*/ 105 h 315"/>
                <a:gd name="T78" fmla="*/ 245 w 352"/>
                <a:gd name="T79" fmla="*/ 102 h 315"/>
                <a:gd name="T80" fmla="*/ 230 w 352"/>
                <a:gd name="T81" fmla="*/ 99 h 315"/>
                <a:gd name="T82" fmla="*/ 214 w 352"/>
                <a:gd name="T83" fmla="*/ 94 h 315"/>
                <a:gd name="T84" fmla="*/ 198 w 352"/>
                <a:gd name="T85" fmla="*/ 91 h 315"/>
                <a:gd name="T86" fmla="*/ 174 w 352"/>
                <a:gd name="T87" fmla="*/ 94 h 315"/>
                <a:gd name="T88" fmla="*/ 161 w 352"/>
                <a:gd name="T89" fmla="*/ 111 h 315"/>
                <a:gd name="T90" fmla="*/ 149 w 352"/>
                <a:gd name="T91" fmla="*/ 130 h 315"/>
                <a:gd name="T92" fmla="*/ 133 w 352"/>
                <a:gd name="T93" fmla="*/ 142 h 315"/>
                <a:gd name="T94" fmla="*/ 114 w 352"/>
                <a:gd name="T95" fmla="*/ 143 h 315"/>
                <a:gd name="T96" fmla="*/ 99 w 352"/>
                <a:gd name="T97" fmla="*/ 138 h 315"/>
                <a:gd name="T98" fmla="*/ 92 w 352"/>
                <a:gd name="T99" fmla="*/ 125 h 315"/>
                <a:gd name="T100" fmla="*/ 90 w 352"/>
                <a:gd name="T101" fmla="*/ 110 h 315"/>
                <a:gd name="T102" fmla="*/ 80 w 352"/>
                <a:gd name="T103" fmla="*/ 102 h 315"/>
                <a:gd name="T104" fmla="*/ 63 w 352"/>
                <a:gd name="T105" fmla="*/ 101 h 315"/>
                <a:gd name="T106" fmla="*/ 48 w 352"/>
                <a:gd name="T107" fmla="*/ 102 h 315"/>
                <a:gd name="T108" fmla="*/ 54 w 352"/>
                <a:gd name="T109" fmla="*/ 105 h 315"/>
                <a:gd name="T110" fmla="*/ 66 w 352"/>
                <a:gd name="T111" fmla="*/ 122 h 315"/>
                <a:gd name="T112" fmla="*/ 64 w 352"/>
                <a:gd name="T113" fmla="*/ 141 h 315"/>
                <a:gd name="T114" fmla="*/ 18 w 352"/>
                <a:gd name="T115" fmla="*/ 86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52" h="315">
                  <a:moveTo>
                    <a:pt x="18" y="86"/>
                  </a:moveTo>
                  <a:lnTo>
                    <a:pt x="0" y="111"/>
                  </a:lnTo>
                  <a:lnTo>
                    <a:pt x="12" y="133"/>
                  </a:lnTo>
                  <a:lnTo>
                    <a:pt x="27" y="315"/>
                  </a:lnTo>
                  <a:lnTo>
                    <a:pt x="27" y="312"/>
                  </a:lnTo>
                  <a:lnTo>
                    <a:pt x="31" y="308"/>
                  </a:lnTo>
                  <a:lnTo>
                    <a:pt x="35" y="301"/>
                  </a:lnTo>
                  <a:lnTo>
                    <a:pt x="40" y="293"/>
                  </a:lnTo>
                  <a:lnTo>
                    <a:pt x="43" y="288"/>
                  </a:lnTo>
                  <a:lnTo>
                    <a:pt x="46" y="282"/>
                  </a:lnTo>
                  <a:lnTo>
                    <a:pt x="48" y="277"/>
                  </a:lnTo>
                  <a:lnTo>
                    <a:pt x="51" y="273"/>
                  </a:lnTo>
                  <a:lnTo>
                    <a:pt x="54" y="268"/>
                  </a:lnTo>
                  <a:lnTo>
                    <a:pt x="56" y="262"/>
                  </a:lnTo>
                  <a:lnTo>
                    <a:pt x="59" y="257"/>
                  </a:lnTo>
                  <a:lnTo>
                    <a:pt x="63" y="253"/>
                  </a:lnTo>
                  <a:lnTo>
                    <a:pt x="63" y="248"/>
                  </a:lnTo>
                  <a:lnTo>
                    <a:pt x="66" y="244"/>
                  </a:lnTo>
                  <a:lnTo>
                    <a:pt x="66" y="241"/>
                  </a:lnTo>
                  <a:lnTo>
                    <a:pt x="68" y="238"/>
                  </a:lnTo>
                  <a:lnTo>
                    <a:pt x="71" y="236"/>
                  </a:lnTo>
                  <a:lnTo>
                    <a:pt x="75" y="234"/>
                  </a:lnTo>
                  <a:lnTo>
                    <a:pt x="78" y="233"/>
                  </a:lnTo>
                  <a:lnTo>
                    <a:pt x="82" y="232"/>
                  </a:lnTo>
                  <a:lnTo>
                    <a:pt x="86" y="230"/>
                  </a:lnTo>
                  <a:lnTo>
                    <a:pt x="92" y="228"/>
                  </a:lnTo>
                  <a:lnTo>
                    <a:pt x="98" y="222"/>
                  </a:lnTo>
                  <a:lnTo>
                    <a:pt x="106" y="216"/>
                  </a:lnTo>
                  <a:lnTo>
                    <a:pt x="114" y="208"/>
                  </a:lnTo>
                  <a:lnTo>
                    <a:pt x="123" y="200"/>
                  </a:lnTo>
                  <a:lnTo>
                    <a:pt x="127" y="194"/>
                  </a:lnTo>
                  <a:lnTo>
                    <a:pt x="131" y="190"/>
                  </a:lnTo>
                  <a:lnTo>
                    <a:pt x="137" y="186"/>
                  </a:lnTo>
                  <a:lnTo>
                    <a:pt x="142" y="182"/>
                  </a:lnTo>
                  <a:lnTo>
                    <a:pt x="147" y="177"/>
                  </a:lnTo>
                  <a:lnTo>
                    <a:pt x="153" y="173"/>
                  </a:lnTo>
                  <a:lnTo>
                    <a:pt x="158" y="169"/>
                  </a:lnTo>
                  <a:lnTo>
                    <a:pt x="165" y="166"/>
                  </a:lnTo>
                  <a:lnTo>
                    <a:pt x="170" y="162"/>
                  </a:lnTo>
                  <a:lnTo>
                    <a:pt x="174" y="159"/>
                  </a:lnTo>
                  <a:lnTo>
                    <a:pt x="179" y="157"/>
                  </a:lnTo>
                  <a:lnTo>
                    <a:pt x="185" y="154"/>
                  </a:lnTo>
                  <a:lnTo>
                    <a:pt x="190" y="151"/>
                  </a:lnTo>
                  <a:lnTo>
                    <a:pt x="197" y="150"/>
                  </a:lnTo>
                  <a:lnTo>
                    <a:pt x="201" y="149"/>
                  </a:lnTo>
                  <a:lnTo>
                    <a:pt x="208" y="147"/>
                  </a:lnTo>
                  <a:lnTo>
                    <a:pt x="213" y="145"/>
                  </a:lnTo>
                  <a:lnTo>
                    <a:pt x="218" y="143"/>
                  </a:lnTo>
                  <a:lnTo>
                    <a:pt x="224" y="141"/>
                  </a:lnTo>
                  <a:lnTo>
                    <a:pt x="229" y="141"/>
                  </a:lnTo>
                  <a:lnTo>
                    <a:pt x="234" y="139"/>
                  </a:lnTo>
                  <a:lnTo>
                    <a:pt x="240" y="137"/>
                  </a:lnTo>
                  <a:lnTo>
                    <a:pt x="245" y="135"/>
                  </a:lnTo>
                  <a:lnTo>
                    <a:pt x="252" y="134"/>
                  </a:lnTo>
                  <a:lnTo>
                    <a:pt x="256" y="131"/>
                  </a:lnTo>
                  <a:lnTo>
                    <a:pt x="261" y="129"/>
                  </a:lnTo>
                  <a:lnTo>
                    <a:pt x="266" y="127"/>
                  </a:lnTo>
                  <a:lnTo>
                    <a:pt x="272" y="125"/>
                  </a:lnTo>
                  <a:lnTo>
                    <a:pt x="276" y="122"/>
                  </a:lnTo>
                  <a:lnTo>
                    <a:pt x="281" y="119"/>
                  </a:lnTo>
                  <a:lnTo>
                    <a:pt x="285" y="117"/>
                  </a:lnTo>
                  <a:lnTo>
                    <a:pt x="290" y="114"/>
                  </a:lnTo>
                  <a:lnTo>
                    <a:pt x="298" y="107"/>
                  </a:lnTo>
                  <a:lnTo>
                    <a:pt x="305" y="102"/>
                  </a:lnTo>
                  <a:lnTo>
                    <a:pt x="312" y="95"/>
                  </a:lnTo>
                  <a:lnTo>
                    <a:pt x="319" y="90"/>
                  </a:lnTo>
                  <a:lnTo>
                    <a:pt x="323" y="83"/>
                  </a:lnTo>
                  <a:lnTo>
                    <a:pt x="327" y="75"/>
                  </a:lnTo>
                  <a:lnTo>
                    <a:pt x="329" y="70"/>
                  </a:lnTo>
                  <a:lnTo>
                    <a:pt x="332" y="66"/>
                  </a:lnTo>
                  <a:lnTo>
                    <a:pt x="333" y="60"/>
                  </a:lnTo>
                  <a:lnTo>
                    <a:pt x="335" y="56"/>
                  </a:lnTo>
                  <a:lnTo>
                    <a:pt x="335" y="54"/>
                  </a:lnTo>
                  <a:lnTo>
                    <a:pt x="336" y="54"/>
                  </a:lnTo>
                  <a:lnTo>
                    <a:pt x="352" y="35"/>
                  </a:lnTo>
                  <a:lnTo>
                    <a:pt x="351" y="6"/>
                  </a:lnTo>
                  <a:lnTo>
                    <a:pt x="331" y="0"/>
                  </a:lnTo>
                  <a:lnTo>
                    <a:pt x="319" y="8"/>
                  </a:lnTo>
                  <a:lnTo>
                    <a:pt x="327" y="40"/>
                  </a:lnTo>
                  <a:lnTo>
                    <a:pt x="313" y="24"/>
                  </a:lnTo>
                  <a:lnTo>
                    <a:pt x="308" y="56"/>
                  </a:lnTo>
                  <a:lnTo>
                    <a:pt x="306" y="54"/>
                  </a:lnTo>
                  <a:lnTo>
                    <a:pt x="302" y="54"/>
                  </a:lnTo>
                  <a:lnTo>
                    <a:pt x="298" y="52"/>
                  </a:lnTo>
                  <a:lnTo>
                    <a:pt x="296" y="51"/>
                  </a:lnTo>
                  <a:lnTo>
                    <a:pt x="290" y="51"/>
                  </a:lnTo>
                  <a:lnTo>
                    <a:pt x="285" y="52"/>
                  </a:lnTo>
                  <a:lnTo>
                    <a:pt x="276" y="52"/>
                  </a:lnTo>
                  <a:lnTo>
                    <a:pt x="269" y="54"/>
                  </a:lnTo>
                  <a:lnTo>
                    <a:pt x="261" y="56"/>
                  </a:lnTo>
                  <a:lnTo>
                    <a:pt x="253" y="59"/>
                  </a:lnTo>
                  <a:lnTo>
                    <a:pt x="245" y="62"/>
                  </a:lnTo>
                  <a:lnTo>
                    <a:pt x="237" y="64"/>
                  </a:lnTo>
                  <a:lnTo>
                    <a:pt x="230" y="67"/>
                  </a:lnTo>
                  <a:lnTo>
                    <a:pt x="226" y="71"/>
                  </a:lnTo>
                  <a:lnTo>
                    <a:pt x="221" y="75"/>
                  </a:lnTo>
                  <a:lnTo>
                    <a:pt x="222" y="79"/>
                  </a:lnTo>
                  <a:lnTo>
                    <a:pt x="225" y="80"/>
                  </a:lnTo>
                  <a:lnTo>
                    <a:pt x="230" y="80"/>
                  </a:lnTo>
                  <a:lnTo>
                    <a:pt x="236" y="82"/>
                  </a:lnTo>
                  <a:lnTo>
                    <a:pt x="245" y="83"/>
                  </a:lnTo>
                  <a:lnTo>
                    <a:pt x="252" y="82"/>
                  </a:lnTo>
                  <a:lnTo>
                    <a:pt x="262" y="80"/>
                  </a:lnTo>
                  <a:lnTo>
                    <a:pt x="270" y="80"/>
                  </a:lnTo>
                  <a:lnTo>
                    <a:pt x="280" y="80"/>
                  </a:lnTo>
                  <a:lnTo>
                    <a:pt x="286" y="78"/>
                  </a:lnTo>
                  <a:lnTo>
                    <a:pt x="293" y="78"/>
                  </a:lnTo>
                  <a:lnTo>
                    <a:pt x="298" y="78"/>
                  </a:lnTo>
                  <a:lnTo>
                    <a:pt x="301" y="78"/>
                  </a:lnTo>
                  <a:lnTo>
                    <a:pt x="300" y="78"/>
                  </a:lnTo>
                  <a:lnTo>
                    <a:pt x="298" y="80"/>
                  </a:lnTo>
                  <a:lnTo>
                    <a:pt x="294" y="84"/>
                  </a:lnTo>
                  <a:lnTo>
                    <a:pt x="290" y="90"/>
                  </a:lnTo>
                  <a:lnTo>
                    <a:pt x="284" y="94"/>
                  </a:lnTo>
                  <a:lnTo>
                    <a:pt x="277" y="99"/>
                  </a:lnTo>
                  <a:lnTo>
                    <a:pt x="269" y="102"/>
                  </a:lnTo>
                  <a:lnTo>
                    <a:pt x="260" y="105"/>
                  </a:lnTo>
                  <a:lnTo>
                    <a:pt x="254" y="103"/>
                  </a:lnTo>
                  <a:lnTo>
                    <a:pt x="249" y="103"/>
                  </a:lnTo>
                  <a:lnTo>
                    <a:pt x="245" y="102"/>
                  </a:lnTo>
                  <a:lnTo>
                    <a:pt x="240" y="102"/>
                  </a:lnTo>
                  <a:lnTo>
                    <a:pt x="236" y="101"/>
                  </a:lnTo>
                  <a:lnTo>
                    <a:pt x="230" y="99"/>
                  </a:lnTo>
                  <a:lnTo>
                    <a:pt x="225" y="98"/>
                  </a:lnTo>
                  <a:lnTo>
                    <a:pt x="220" y="96"/>
                  </a:lnTo>
                  <a:lnTo>
                    <a:pt x="214" y="94"/>
                  </a:lnTo>
                  <a:lnTo>
                    <a:pt x="209" y="92"/>
                  </a:lnTo>
                  <a:lnTo>
                    <a:pt x="203" y="91"/>
                  </a:lnTo>
                  <a:lnTo>
                    <a:pt x="198" y="91"/>
                  </a:lnTo>
                  <a:lnTo>
                    <a:pt x="189" y="90"/>
                  </a:lnTo>
                  <a:lnTo>
                    <a:pt x="182" y="92"/>
                  </a:lnTo>
                  <a:lnTo>
                    <a:pt x="174" y="94"/>
                  </a:lnTo>
                  <a:lnTo>
                    <a:pt x="170" y="99"/>
                  </a:lnTo>
                  <a:lnTo>
                    <a:pt x="165" y="105"/>
                  </a:lnTo>
                  <a:lnTo>
                    <a:pt x="161" y="111"/>
                  </a:lnTo>
                  <a:lnTo>
                    <a:pt x="157" y="117"/>
                  </a:lnTo>
                  <a:lnTo>
                    <a:pt x="153" y="125"/>
                  </a:lnTo>
                  <a:lnTo>
                    <a:pt x="149" y="130"/>
                  </a:lnTo>
                  <a:lnTo>
                    <a:pt x="145" y="137"/>
                  </a:lnTo>
                  <a:lnTo>
                    <a:pt x="139" y="139"/>
                  </a:lnTo>
                  <a:lnTo>
                    <a:pt x="133" y="142"/>
                  </a:lnTo>
                  <a:lnTo>
                    <a:pt x="126" y="143"/>
                  </a:lnTo>
                  <a:lnTo>
                    <a:pt x="121" y="145"/>
                  </a:lnTo>
                  <a:lnTo>
                    <a:pt x="114" y="143"/>
                  </a:lnTo>
                  <a:lnTo>
                    <a:pt x="109" y="142"/>
                  </a:lnTo>
                  <a:lnTo>
                    <a:pt x="103" y="139"/>
                  </a:lnTo>
                  <a:lnTo>
                    <a:pt x="99" y="138"/>
                  </a:lnTo>
                  <a:lnTo>
                    <a:pt x="96" y="133"/>
                  </a:lnTo>
                  <a:lnTo>
                    <a:pt x="95" y="129"/>
                  </a:lnTo>
                  <a:lnTo>
                    <a:pt x="92" y="125"/>
                  </a:lnTo>
                  <a:lnTo>
                    <a:pt x="92" y="119"/>
                  </a:lnTo>
                  <a:lnTo>
                    <a:pt x="90" y="114"/>
                  </a:lnTo>
                  <a:lnTo>
                    <a:pt x="90" y="110"/>
                  </a:lnTo>
                  <a:lnTo>
                    <a:pt x="87" y="107"/>
                  </a:lnTo>
                  <a:lnTo>
                    <a:pt x="84" y="105"/>
                  </a:lnTo>
                  <a:lnTo>
                    <a:pt x="80" y="102"/>
                  </a:lnTo>
                  <a:lnTo>
                    <a:pt x="75" y="101"/>
                  </a:lnTo>
                  <a:lnTo>
                    <a:pt x="67" y="101"/>
                  </a:lnTo>
                  <a:lnTo>
                    <a:pt x="63" y="101"/>
                  </a:lnTo>
                  <a:lnTo>
                    <a:pt x="56" y="101"/>
                  </a:lnTo>
                  <a:lnTo>
                    <a:pt x="51" y="102"/>
                  </a:lnTo>
                  <a:lnTo>
                    <a:pt x="48" y="102"/>
                  </a:lnTo>
                  <a:lnTo>
                    <a:pt x="48" y="102"/>
                  </a:lnTo>
                  <a:lnTo>
                    <a:pt x="48" y="102"/>
                  </a:lnTo>
                  <a:lnTo>
                    <a:pt x="54" y="105"/>
                  </a:lnTo>
                  <a:lnTo>
                    <a:pt x="58" y="109"/>
                  </a:lnTo>
                  <a:lnTo>
                    <a:pt x="64" y="114"/>
                  </a:lnTo>
                  <a:lnTo>
                    <a:pt x="66" y="122"/>
                  </a:lnTo>
                  <a:lnTo>
                    <a:pt x="66" y="131"/>
                  </a:lnTo>
                  <a:lnTo>
                    <a:pt x="64" y="138"/>
                  </a:lnTo>
                  <a:lnTo>
                    <a:pt x="64" y="141"/>
                  </a:lnTo>
                  <a:lnTo>
                    <a:pt x="36" y="114"/>
                  </a:lnTo>
                  <a:lnTo>
                    <a:pt x="18" y="86"/>
                  </a:lnTo>
                  <a:lnTo>
                    <a:pt x="18" y="86"/>
                  </a:lnTo>
                  <a:close/>
                </a:path>
              </a:pathLst>
            </a:custGeom>
            <a:solidFill>
              <a:srgbClr val="D1D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74" name="Freeform 66"/>
            <p:cNvSpPr>
              <a:spLocks/>
            </p:cNvSpPr>
            <p:nvPr/>
          </p:nvSpPr>
          <p:spPr bwMode="auto">
            <a:xfrm>
              <a:off x="2442" y="3634"/>
              <a:ext cx="119" cy="154"/>
            </a:xfrm>
            <a:custGeom>
              <a:avLst/>
              <a:gdLst>
                <a:gd name="T0" fmla="*/ 0 w 237"/>
                <a:gd name="T1" fmla="*/ 130 h 308"/>
                <a:gd name="T2" fmla="*/ 114 w 237"/>
                <a:gd name="T3" fmla="*/ 40 h 308"/>
                <a:gd name="T4" fmla="*/ 119 w 237"/>
                <a:gd name="T5" fmla="*/ 57 h 308"/>
                <a:gd name="T6" fmla="*/ 122 w 237"/>
                <a:gd name="T7" fmla="*/ 81 h 308"/>
                <a:gd name="T8" fmla="*/ 119 w 237"/>
                <a:gd name="T9" fmla="*/ 111 h 308"/>
                <a:gd name="T10" fmla="*/ 107 w 237"/>
                <a:gd name="T11" fmla="*/ 138 h 308"/>
                <a:gd name="T12" fmla="*/ 93 w 237"/>
                <a:gd name="T13" fmla="*/ 160 h 308"/>
                <a:gd name="T14" fmla="*/ 80 w 237"/>
                <a:gd name="T15" fmla="*/ 189 h 308"/>
                <a:gd name="T16" fmla="*/ 97 w 237"/>
                <a:gd name="T17" fmla="*/ 194 h 308"/>
                <a:gd name="T18" fmla="*/ 122 w 237"/>
                <a:gd name="T19" fmla="*/ 191 h 308"/>
                <a:gd name="T20" fmla="*/ 135 w 237"/>
                <a:gd name="T21" fmla="*/ 201 h 308"/>
                <a:gd name="T22" fmla="*/ 107 w 237"/>
                <a:gd name="T23" fmla="*/ 230 h 308"/>
                <a:gd name="T24" fmla="*/ 85 w 237"/>
                <a:gd name="T25" fmla="*/ 251 h 308"/>
                <a:gd name="T26" fmla="*/ 84 w 237"/>
                <a:gd name="T27" fmla="*/ 261 h 308"/>
                <a:gd name="T28" fmla="*/ 111 w 237"/>
                <a:gd name="T29" fmla="*/ 257 h 308"/>
                <a:gd name="T30" fmla="*/ 131 w 237"/>
                <a:gd name="T31" fmla="*/ 265 h 308"/>
                <a:gd name="T32" fmla="*/ 144 w 237"/>
                <a:gd name="T33" fmla="*/ 278 h 308"/>
                <a:gd name="T34" fmla="*/ 170 w 237"/>
                <a:gd name="T35" fmla="*/ 269 h 308"/>
                <a:gd name="T36" fmla="*/ 194 w 237"/>
                <a:gd name="T37" fmla="*/ 242 h 308"/>
                <a:gd name="T38" fmla="*/ 191 w 237"/>
                <a:gd name="T39" fmla="*/ 222 h 308"/>
                <a:gd name="T40" fmla="*/ 179 w 237"/>
                <a:gd name="T41" fmla="*/ 202 h 308"/>
                <a:gd name="T42" fmla="*/ 195 w 237"/>
                <a:gd name="T43" fmla="*/ 183 h 308"/>
                <a:gd name="T44" fmla="*/ 210 w 237"/>
                <a:gd name="T45" fmla="*/ 159 h 308"/>
                <a:gd name="T46" fmla="*/ 203 w 237"/>
                <a:gd name="T47" fmla="*/ 143 h 308"/>
                <a:gd name="T48" fmla="*/ 214 w 237"/>
                <a:gd name="T49" fmla="*/ 127 h 308"/>
                <a:gd name="T50" fmla="*/ 219 w 237"/>
                <a:gd name="T51" fmla="*/ 99 h 308"/>
                <a:gd name="T52" fmla="*/ 219 w 237"/>
                <a:gd name="T53" fmla="*/ 75 h 308"/>
                <a:gd name="T54" fmla="*/ 199 w 237"/>
                <a:gd name="T55" fmla="*/ 64 h 308"/>
                <a:gd name="T56" fmla="*/ 237 w 237"/>
                <a:gd name="T57" fmla="*/ 76 h 308"/>
                <a:gd name="T58" fmla="*/ 235 w 237"/>
                <a:gd name="T59" fmla="*/ 96 h 308"/>
                <a:gd name="T60" fmla="*/ 233 w 237"/>
                <a:gd name="T61" fmla="*/ 118 h 308"/>
                <a:gd name="T62" fmla="*/ 230 w 237"/>
                <a:gd name="T63" fmla="*/ 135 h 308"/>
                <a:gd name="T64" fmla="*/ 214 w 237"/>
                <a:gd name="T65" fmla="*/ 150 h 308"/>
                <a:gd name="T66" fmla="*/ 218 w 237"/>
                <a:gd name="T67" fmla="*/ 179 h 308"/>
                <a:gd name="T68" fmla="*/ 199 w 237"/>
                <a:gd name="T69" fmla="*/ 194 h 308"/>
                <a:gd name="T70" fmla="*/ 199 w 237"/>
                <a:gd name="T71" fmla="*/ 215 h 308"/>
                <a:gd name="T72" fmla="*/ 211 w 237"/>
                <a:gd name="T73" fmla="*/ 241 h 308"/>
                <a:gd name="T74" fmla="*/ 166 w 237"/>
                <a:gd name="T75" fmla="*/ 297 h 308"/>
                <a:gd name="T76" fmla="*/ 144 w 237"/>
                <a:gd name="T77" fmla="*/ 304 h 308"/>
                <a:gd name="T78" fmla="*/ 122 w 237"/>
                <a:gd name="T79" fmla="*/ 306 h 308"/>
                <a:gd name="T80" fmla="*/ 96 w 237"/>
                <a:gd name="T81" fmla="*/ 306 h 308"/>
                <a:gd name="T82" fmla="*/ 71 w 237"/>
                <a:gd name="T83" fmla="*/ 301 h 308"/>
                <a:gd name="T84" fmla="*/ 49 w 237"/>
                <a:gd name="T85" fmla="*/ 293 h 308"/>
                <a:gd name="T86" fmla="*/ 35 w 237"/>
                <a:gd name="T87" fmla="*/ 286 h 308"/>
                <a:gd name="T88" fmla="*/ 43 w 237"/>
                <a:gd name="T89" fmla="*/ 285 h 308"/>
                <a:gd name="T90" fmla="*/ 64 w 237"/>
                <a:gd name="T91" fmla="*/ 279 h 308"/>
                <a:gd name="T92" fmla="*/ 60 w 237"/>
                <a:gd name="T93" fmla="*/ 269 h 308"/>
                <a:gd name="T94" fmla="*/ 35 w 237"/>
                <a:gd name="T95" fmla="*/ 259 h 308"/>
                <a:gd name="T96" fmla="*/ 16 w 237"/>
                <a:gd name="T97" fmla="*/ 257 h 308"/>
                <a:gd name="T98" fmla="*/ 8 w 237"/>
                <a:gd name="T99" fmla="*/ 259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7" h="308">
                  <a:moveTo>
                    <a:pt x="8" y="259"/>
                  </a:moveTo>
                  <a:lnTo>
                    <a:pt x="16" y="223"/>
                  </a:lnTo>
                  <a:lnTo>
                    <a:pt x="15" y="156"/>
                  </a:lnTo>
                  <a:lnTo>
                    <a:pt x="0" y="130"/>
                  </a:lnTo>
                  <a:lnTo>
                    <a:pt x="16" y="131"/>
                  </a:lnTo>
                  <a:lnTo>
                    <a:pt x="59" y="104"/>
                  </a:lnTo>
                  <a:lnTo>
                    <a:pt x="114" y="39"/>
                  </a:lnTo>
                  <a:lnTo>
                    <a:pt x="114" y="40"/>
                  </a:lnTo>
                  <a:lnTo>
                    <a:pt x="115" y="45"/>
                  </a:lnTo>
                  <a:lnTo>
                    <a:pt x="116" y="48"/>
                  </a:lnTo>
                  <a:lnTo>
                    <a:pt x="118" y="53"/>
                  </a:lnTo>
                  <a:lnTo>
                    <a:pt x="119" y="57"/>
                  </a:lnTo>
                  <a:lnTo>
                    <a:pt x="120" y="64"/>
                  </a:lnTo>
                  <a:lnTo>
                    <a:pt x="120" y="69"/>
                  </a:lnTo>
                  <a:lnTo>
                    <a:pt x="122" y="76"/>
                  </a:lnTo>
                  <a:lnTo>
                    <a:pt x="122" y="81"/>
                  </a:lnTo>
                  <a:lnTo>
                    <a:pt x="122" y="90"/>
                  </a:lnTo>
                  <a:lnTo>
                    <a:pt x="122" y="96"/>
                  </a:lnTo>
                  <a:lnTo>
                    <a:pt x="120" y="103"/>
                  </a:lnTo>
                  <a:lnTo>
                    <a:pt x="119" y="111"/>
                  </a:lnTo>
                  <a:lnTo>
                    <a:pt x="118" y="118"/>
                  </a:lnTo>
                  <a:lnTo>
                    <a:pt x="114" y="124"/>
                  </a:lnTo>
                  <a:lnTo>
                    <a:pt x="111" y="131"/>
                  </a:lnTo>
                  <a:lnTo>
                    <a:pt x="107" y="138"/>
                  </a:lnTo>
                  <a:lnTo>
                    <a:pt x="104" y="144"/>
                  </a:lnTo>
                  <a:lnTo>
                    <a:pt x="100" y="150"/>
                  </a:lnTo>
                  <a:lnTo>
                    <a:pt x="97" y="155"/>
                  </a:lnTo>
                  <a:lnTo>
                    <a:pt x="93" y="160"/>
                  </a:lnTo>
                  <a:lnTo>
                    <a:pt x="91" y="167"/>
                  </a:lnTo>
                  <a:lnTo>
                    <a:pt x="85" y="175"/>
                  </a:lnTo>
                  <a:lnTo>
                    <a:pt x="81" y="183"/>
                  </a:lnTo>
                  <a:lnTo>
                    <a:pt x="80" y="189"/>
                  </a:lnTo>
                  <a:lnTo>
                    <a:pt x="81" y="193"/>
                  </a:lnTo>
                  <a:lnTo>
                    <a:pt x="85" y="194"/>
                  </a:lnTo>
                  <a:lnTo>
                    <a:pt x="93" y="194"/>
                  </a:lnTo>
                  <a:lnTo>
                    <a:pt x="97" y="194"/>
                  </a:lnTo>
                  <a:lnTo>
                    <a:pt x="103" y="194"/>
                  </a:lnTo>
                  <a:lnTo>
                    <a:pt x="107" y="193"/>
                  </a:lnTo>
                  <a:lnTo>
                    <a:pt x="112" y="193"/>
                  </a:lnTo>
                  <a:lnTo>
                    <a:pt x="122" y="191"/>
                  </a:lnTo>
                  <a:lnTo>
                    <a:pt x="130" y="191"/>
                  </a:lnTo>
                  <a:lnTo>
                    <a:pt x="135" y="193"/>
                  </a:lnTo>
                  <a:lnTo>
                    <a:pt x="138" y="197"/>
                  </a:lnTo>
                  <a:lnTo>
                    <a:pt x="135" y="201"/>
                  </a:lnTo>
                  <a:lnTo>
                    <a:pt x="130" y="209"/>
                  </a:lnTo>
                  <a:lnTo>
                    <a:pt x="122" y="217"/>
                  </a:lnTo>
                  <a:lnTo>
                    <a:pt x="112" y="226"/>
                  </a:lnTo>
                  <a:lnTo>
                    <a:pt x="107" y="230"/>
                  </a:lnTo>
                  <a:lnTo>
                    <a:pt x="103" y="235"/>
                  </a:lnTo>
                  <a:lnTo>
                    <a:pt x="97" y="239"/>
                  </a:lnTo>
                  <a:lnTo>
                    <a:pt x="93" y="245"/>
                  </a:lnTo>
                  <a:lnTo>
                    <a:pt x="85" y="251"/>
                  </a:lnTo>
                  <a:lnTo>
                    <a:pt x="81" y="258"/>
                  </a:lnTo>
                  <a:lnTo>
                    <a:pt x="79" y="261"/>
                  </a:lnTo>
                  <a:lnTo>
                    <a:pt x="81" y="262"/>
                  </a:lnTo>
                  <a:lnTo>
                    <a:pt x="84" y="261"/>
                  </a:lnTo>
                  <a:lnTo>
                    <a:pt x="91" y="261"/>
                  </a:lnTo>
                  <a:lnTo>
                    <a:pt x="96" y="259"/>
                  </a:lnTo>
                  <a:lnTo>
                    <a:pt x="104" y="258"/>
                  </a:lnTo>
                  <a:lnTo>
                    <a:pt x="111" y="257"/>
                  </a:lnTo>
                  <a:lnTo>
                    <a:pt x="119" y="258"/>
                  </a:lnTo>
                  <a:lnTo>
                    <a:pt x="123" y="259"/>
                  </a:lnTo>
                  <a:lnTo>
                    <a:pt x="127" y="262"/>
                  </a:lnTo>
                  <a:lnTo>
                    <a:pt x="131" y="265"/>
                  </a:lnTo>
                  <a:lnTo>
                    <a:pt x="134" y="270"/>
                  </a:lnTo>
                  <a:lnTo>
                    <a:pt x="136" y="274"/>
                  </a:lnTo>
                  <a:lnTo>
                    <a:pt x="140" y="277"/>
                  </a:lnTo>
                  <a:lnTo>
                    <a:pt x="144" y="278"/>
                  </a:lnTo>
                  <a:lnTo>
                    <a:pt x="151" y="279"/>
                  </a:lnTo>
                  <a:lnTo>
                    <a:pt x="156" y="277"/>
                  </a:lnTo>
                  <a:lnTo>
                    <a:pt x="163" y="274"/>
                  </a:lnTo>
                  <a:lnTo>
                    <a:pt x="170" y="269"/>
                  </a:lnTo>
                  <a:lnTo>
                    <a:pt x="178" y="263"/>
                  </a:lnTo>
                  <a:lnTo>
                    <a:pt x="183" y="257"/>
                  </a:lnTo>
                  <a:lnTo>
                    <a:pt x="190" y="249"/>
                  </a:lnTo>
                  <a:lnTo>
                    <a:pt x="194" y="242"/>
                  </a:lnTo>
                  <a:lnTo>
                    <a:pt x="196" y="237"/>
                  </a:lnTo>
                  <a:lnTo>
                    <a:pt x="196" y="231"/>
                  </a:lnTo>
                  <a:lnTo>
                    <a:pt x="195" y="226"/>
                  </a:lnTo>
                  <a:lnTo>
                    <a:pt x="191" y="222"/>
                  </a:lnTo>
                  <a:lnTo>
                    <a:pt x="187" y="219"/>
                  </a:lnTo>
                  <a:lnTo>
                    <a:pt x="180" y="213"/>
                  </a:lnTo>
                  <a:lnTo>
                    <a:pt x="179" y="207"/>
                  </a:lnTo>
                  <a:lnTo>
                    <a:pt x="179" y="202"/>
                  </a:lnTo>
                  <a:lnTo>
                    <a:pt x="183" y="198"/>
                  </a:lnTo>
                  <a:lnTo>
                    <a:pt x="186" y="193"/>
                  </a:lnTo>
                  <a:lnTo>
                    <a:pt x="191" y="189"/>
                  </a:lnTo>
                  <a:lnTo>
                    <a:pt x="195" y="183"/>
                  </a:lnTo>
                  <a:lnTo>
                    <a:pt x="200" y="178"/>
                  </a:lnTo>
                  <a:lnTo>
                    <a:pt x="204" y="172"/>
                  </a:lnTo>
                  <a:lnTo>
                    <a:pt x="208" y="168"/>
                  </a:lnTo>
                  <a:lnTo>
                    <a:pt x="210" y="159"/>
                  </a:lnTo>
                  <a:lnTo>
                    <a:pt x="207" y="155"/>
                  </a:lnTo>
                  <a:lnTo>
                    <a:pt x="204" y="150"/>
                  </a:lnTo>
                  <a:lnTo>
                    <a:pt x="203" y="147"/>
                  </a:lnTo>
                  <a:lnTo>
                    <a:pt x="203" y="143"/>
                  </a:lnTo>
                  <a:lnTo>
                    <a:pt x="207" y="139"/>
                  </a:lnTo>
                  <a:lnTo>
                    <a:pt x="210" y="135"/>
                  </a:lnTo>
                  <a:lnTo>
                    <a:pt x="211" y="132"/>
                  </a:lnTo>
                  <a:lnTo>
                    <a:pt x="214" y="127"/>
                  </a:lnTo>
                  <a:lnTo>
                    <a:pt x="217" y="122"/>
                  </a:lnTo>
                  <a:lnTo>
                    <a:pt x="217" y="114"/>
                  </a:lnTo>
                  <a:lnTo>
                    <a:pt x="219" y="107"/>
                  </a:lnTo>
                  <a:lnTo>
                    <a:pt x="219" y="99"/>
                  </a:lnTo>
                  <a:lnTo>
                    <a:pt x="219" y="91"/>
                  </a:lnTo>
                  <a:lnTo>
                    <a:pt x="219" y="84"/>
                  </a:lnTo>
                  <a:lnTo>
                    <a:pt x="219" y="79"/>
                  </a:lnTo>
                  <a:lnTo>
                    <a:pt x="219" y="75"/>
                  </a:lnTo>
                  <a:lnTo>
                    <a:pt x="219" y="75"/>
                  </a:lnTo>
                  <a:lnTo>
                    <a:pt x="192" y="84"/>
                  </a:lnTo>
                  <a:lnTo>
                    <a:pt x="154" y="0"/>
                  </a:lnTo>
                  <a:lnTo>
                    <a:pt x="199" y="64"/>
                  </a:lnTo>
                  <a:lnTo>
                    <a:pt x="226" y="33"/>
                  </a:lnTo>
                  <a:lnTo>
                    <a:pt x="237" y="69"/>
                  </a:lnTo>
                  <a:lnTo>
                    <a:pt x="237" y="71"/>
                  </a:lnTo>
                  <a:lnTo>
                    <a:pt x="237" y="76"/>
                  </a:lnTo>
                  <a:lnTo>
                    <a:pt x="235" y="79"/>
                  </a:lnTo>
                  <a:lnTo>
                    <a:pt x="235" y="84"/>
                  </a:lnTo>
                  <a:lnTo>
                    <a:pt x="235" y="90"/>
                  </a:lnTo>
                  <a:lnTo>
                    <a:pt x="235" y="96"/>
                  </a:lnTo>
                  <a:lnTo>
                    <a:pt x="234" y="102"/>
                  </a:lnTo>
                  <a:lnTo>
                    <a:pt x="234" y="106"/>
                  </a:lnTo>
                  <a:lnTo>
                    <a:pt x="233" y="111"/>
                  </a:lnTo>
                  <a:lnTo>
                    <a:pt x="233" y="118"/>
                  </a:lnTo>
                  <a:lnTo>
                    <a:pt x="231" y="122"/>
                  </a:lnTo>
                  <a:lnTo>
                    <a:pt x="231" y="127"/>
                  </a:lnTo>
                  <a:lnTo>
                    <a:pt x="230" y="130"/>
                  </a:lnTo>
                  <a:lnTo>
                    <a:pt x="230" y="135"/>
                  </a:lnTo>
                  <a:lnTo>
                    <a:pt x="223" y="140"/>
                  </a:lnTo>
                  <a:lnTo>
                    <a:pt x="219" y="144"/>
                  </a:lnTo>
                  <a:lnTo>
                    <a:pt x="215" y="147"/>
                  </a:lnTo>
                  <a:lnTo>
                    <a:pt x="214" y="150"/>
                  </a:lnTo>
                  <a:lnTo>
                    <a:pt x="215" y="155"/>
                  </a:lnTo>
                  <a:lnTo>
                    <a:pt x="217" y="163"/>
                  </a:lnTo>
                  <a:lnTo>
                    <a:pt x="219" y="171"/>
                  </a:lnTo>
                  <a:lnTo>
                    <a:pt x="218" y="179"/>
                  </a:lnTo>
                  <a:lnTo>
                    <a:pt x="213" y="183"/>
                  </a:lnTo>
                  <a:lnTo>
                    <a:pt x="206" y="187"/>
                  </a:lnTo>
                  <a:lnTo>
                    <a:pt x="202" y="190"/>
                  </a:lnTo>
                  <a:lnTo>
                    <a:pt x="199" y="194"/>
                  </a:lnTo>
                  <a:lnTo>
                    <a:pt x="196" y="198"/>
                  </a:lnTo>
                  <a:lnTo>
                    <a:pt x="196" y="203"/>
                  </a:lnTo>
                  <a:lnTo>
                    <a:pt x="198" y="209"/>
                  </a:lnTo>
                  <a:lnTo>
                    <a:pt x="199" y="215"/>
                  </a:lnTo>
                  <a:lnTo>
                    <a:pt x="202" y="223"/>
                  </a:lnTo>
                  <a:lnTo>
                    <a:pt x="206" y="230"/>
                  </a:lnTo>
                  <a:lnTo>
                    <a:pt x="208" y="235"/>
                  </a:lnTo>
                  <a:lnTo>
                    <a:pt x="211" y="241"/>
                  </a:lnTo>
                  <a:lnTo>
                    <a:pt x="213" y="245"/>
                  </a:lnTo>
                  <a:lnTo>
                    <a:pt x="214" y="246"/>
                  </a:lnTo>
                  <a:lnTo>
                    <a:pt x="168" y="297"/>
                  </a:lnTo>
                  <a:lnTo>
                    <a:pt x="166" y="297"/>
                  </a:lnTo>
                  <a:lnTo>
                    <a:pt x="162" y="298"/>
                  </a:lnTo>
                  <a:lnTo>
                    <a:pt x="156" y="301"/>
                  </a:lnTo>
                  <a:lnTo>
                    <a:pt x="148" y="304"/>
                  </a:lnTo>
                  <a:lnTo>
                    <a:pt x="144" y="304"/>
                  </a:lnTo>
                  <a:lnTo>
                    <a:pt x="139" y="305"/>
                  </a:lnTo>
                  <a:lnTo>
                    <a:pt x="134" y="305"/>
                  </a:lnTo>
                  <a:lnTo>
                    <a:pt x="128" y="306"/>
                  </a:lnTo>
                  <a:lnTo>
                    <a:pt x="122" y="306"/>
                  </a:lnTo>
                  <a:lnTo>
                    <a:pt x="116" y="308"/>
                  </a:lnTo>
                  <a:lnTo>
                    <a:pt x="110" y="308"/>
                  </a:lnTo>
                  <a:lnTo>
                    <a:pt x="104" y="308"/>
                  </a:lnTo>
                  <a:lnTo>
                    <a:pt x="96" y="306"/>
                  </a:lnTo>
                  <a:lnTo>
                    <a:pt x="91" y="305"/>
                  </a:lnTo>
                  <a:lnTo>
                    <a:pt x="83" y="304"/>
                  </a:lnTo>
                  <a:lnTo>
                    <a:pt x="77" y="304"/>
                  </a:lnTo>
                  <a:lnTo>
                    <a:pt x="71" y="301"/>
                  </a:lnTo>
                  <a:lnTo>
                    <a:pt x="65" y="300"/>
                  </a:lnTo>
                  <a:lnTo>
                    <a:pt x="60" y="298"/>
                  </a:lnTo>
                  <a:lnTo>
                    <a:pt x="55" y="296"/>
                  </a:lnTo>
                  <a:lnTo>
                    <a:pt x="49" y="293"/>
                  </a:lnTo>
                  <a:lnTo>
                    <a:pt x="45" y="292"/>
                  </a:lnTo>
                  <a:lnTo>
                    <a:pt x="41" y="290"/>
                  </a:lnTo>
                  <a:lnTo>
                    <a:pt x="39" y="289"/>
                  </a:lnTo>
                  <a:lnTo>
                    <a:pt x="35" y="286"/>
                  </a:lnTo>
                  <a:lnTo>
                    <a:pt x="33" y="286"/>
                  </a:lnTo>
                  <a:lnTo>
                    <a:pt x="35" y="286"/>
                  </a:lnTo>
                  <a:lnTo>
                    <a:pt x="37" y="286"/>
                  </a:lnTo>
                  <a:lnTo>
                    <a:pt x="43" y="285"/>
                  </a:lnTo>
                  <a:lnTo>
                    <a:pt x="49" y="285"/>
                  </a:lnTo>
                  <a:lnTo>
                    <a:pt x="55" y="284"/>
                  </a:lnTo>
                  <a:lnTo>
                    <a:pt x="60" y="281"/>
                  </a:lnTo>
                  <a:lnTo>
                    <a:pt x="64" y="279"/>
                  </a:lnTo>
                  <a:lnTo>
                    <a:pt x="67" y="278"/>
                  </a:lnTo>
                  <a:lnTo>
                    <a:pt x="67" y="274"/>
                  </a:lnTo>
                  <a:lnTo>
                    <a:pt x="64" y="271"/>
                  </a:lnTo>
                  <a:lnTo>
                    <a:pt x="60" y="269"/>
                  </a:lnTo>
                  <a:lnTo>
                    <a:pt x="56" y="266"/>
                  </a:lnTo>
                  <a:lnTo>
                    <a:pt x="49" y="263"/>
                  </a:lnTo>
                  <a:lnTo>
                    <a:pt x="43" y="261"/>
                  </a:lnTo>
                  <a:lnTo>
                    <a:pt x="35" y="259"/>
                  </a:lnTo>
                  <a:lnTo>
                    <a:pt x="29" y="258"/>
                  </a:lnTo>
                  <a:lnTo>
                    <a:pt x="24" y="257"/>
                  </a:lnTo>
                  <a:lnTo>
                    <a:pt x="20" y="257"/>
                  </a:lnTo>
                  <a:lnTo>
                    <a:pt x="16" y="257"/>
                  </a:lnTo>
                  <a:lnTo>
                    <a:pt x="13" y="257"/>
                  </a:lnTo>
                  <a:lnTo>
                    <a:pt x="8" y="258"/>
                  </a:lnTo>
                  <a:lnTo>
                    <a:pt x="8" y="259"/>
                  </a:lnTo>
                  <a:lnTo>
                    <a:pt x="8" y="259"/>
                  </a:lnTo>
                  <a:close/>
                </a:path>
              </a:pathLst>
            </a:custGeom>
            <a:solidFill>
              <a:srgbClr val="D1D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75" name="Freeform 67"/>
            <p:cNvSpPr>
              <a:spLocks/>
            </p:cNvSpPr>
            <p:nvPr/>
          </p:nvSpPr>
          <p:spPr bwMode="auto">
            <a:xfrm>
              <a:off x="2535" y="3857"/>
              <a:ext cx="89" cy="92"/>
            </a:xfrm>
            <a:custGeom>
              <a:avLst/>
              <a:gdLst>
                <a:gd name="T0" fmla="*/ 0 w 180"/>
                <a:gd name="T1" fmla="*/ 165 h 185"/>
                <a:gd name="T2" fmla="*/ 11 w 180"/>
                <a:gd name="T3" fmla="*/ 161 h 185"/>
                <a:gd name="T4" fmla="*/ 27 w 180"/>
                <a:gd name="T5" fmla="*/ 154 h 185"/>
                <a:gd name="T6" fmla="*/ 41 w 180"/>
                <a:gd name="T7" fmla="*/ 149 h 185"/>
                <a:gd name="T8" fmla="*/ 50 w 180"/>
                <a:gd name="T9" fmla="*/ 147 h 185"/>
                <a:gd name="T10" fmla="*/ 61 w 180"/>
                <a:gd name="T11" fmla="*/ 145 h 185"/>
                <a:gd name="T12" fmla="*/ 71 w 180"/>
                <a:gd name="T13" fmla="*/ 145 h 185"/>
                <a:gd name="T14" fmla="*/ 81 w 180"/>
                <a:gd name="T15" fmla="*/ 147 h 185"/>
                <a:gd name="T16" fmla="*/ 86 w 180"/>
                <a:gd name="T17" fmla="*/ 149 h 185"/>
                <a:gd name="T18" fmla="*/ 93 w 180"/>
                <a:gd name="T19" fmla="*/ 139 h 185"/>
                <a:gd name="T20" fmla="*/ 99 w 180"/>
                <a:gd name="T21" fmla="*/ 131 h 185"/>
                <a:gd name="T22" fmla="*/ 107 w 180"/>
                <a:gd name="T23" fmla="*/ 120 h 185"/>
                <a:gd name="T24" fmla="*/ 118 w 180"/>
                <a:gd name="T25" fmla="*/ 104 h 185"/>
                <a:gd name="T26" fmla="*/ 129 w 180"/>
                <a:gd name="T27" fmla="*/ 86 h 185"/>
                <a:gd name="T28" fmla="*/ 141 w 180"/>
                <a:gd name="T29" fmla="*/ 66 h 185"/>
                <a:gd name="T30" fmla="*/ 153 w 180"/>
                <a:gd name="T31" fmla="*/ 46 h 185"/>
                <a:gd name="T32" fmla="*/ 164 w 180"/>
                <a:gd name="T33" fmla="*/ 28 h 185"/>
                <a:gd name="T34" fmla="*/ 172 w 180"/>
                <a:gd name="T35" fmla="*/ 13 h 185"/>
                <a:gd name="T36" fmla="*/ 178 w 180"/>
                <a:gd name="T37" fmla="*/ 4 h 185"/>
                <a:gd name="T38" fmla="*/ 180 w 180"/>
                <a:gd name="T39" fmla="*/ 0 h 185"/>
                <a:gd name="T40" fmla="*/ 178 w 180"/>
                <a:gd name="T41" fmla="*/ 3 h 185"/>
                <a:gd name="T42" fmla="*/ 176 w 180"/>
                <a:gd name="T43" fmla="*/ 12 h 185"/>
                <a:gd name="T44" fmla="*/ 170 w 180"/>
                <a:gd name="T45" fmla="*/ 24 h 185"/>
                <a:gd name="T46" fmla="*/ 165 w 180"/>
                <a:gd name="T47" fmla="*/ 39 h 185"/>
                <a:gd name="T48" fmla="*/ 158 w 180"/>
                <a:gd name="T49" fmla="*/ 56 h 185"/>
                <a:gd name="T50" fmla="*/ 152 w 180"/>
                <a:gd name="T51" fmla="*/ 75 h 185"/>
                <a:gd name="T52" fmla="*/ 146 w 180"/>
                <a:gd name="T53" fmla="*/ 92 h 185"/>
                <a:gd name="T54" fmla="*/ 141 w 180"/>
                <a:gd name="T55" fmla="*/ 110 h 185"/>
                <a:gd name="T56" fmla="*/ 137 w 180"/>
                <a:gd name="T57" fmla="*/ 123 h 185"/>
                <a:gd name="T58" fmla="*/ 133 w 180"/>
                <a:gd name="T59" fmla="*/ 135 h 185"/>
                <a:gd name="T60" fmla="*/ 130 w 180"/>
                <a:gd name="T61" fmla="*/ 145 h 185"/>
                <a:gd name="T62" fmla="*/ 130 w 180"/>
                <a:gd name="T63" fmla="*/ 153 h 185"/>
                <a:gd name="T64" fmla="*/ 129 w 180"/>
                <a:gd name="T65" fmla="*/ 161 h 185"/>
                <a:gd name="T66" fmla="*/ 129 w 180"/>
                <a:gd name="T67" fmla="*/ 165 h 185"/>
                <a:gd name="T68" fmla="*/ 67 w 180"/>
                <a:gd name="T69" fmla="*/ 183 h 185"/>
                <a:gd name="T70" fmla="*/ 59 w 180"/>
                <a:gd name="T71" fmla="*/ 183 h 185"/>
                <a:gd name="T72" fmla="*/ 47 w 180"/>
                <a:gd name="T73" fmla="*/ 182 h 185"/>
                <a:gd name="T74" fmla="*/ 33 w 180"/>
                <a:gd name="T75" fmla="*/ 181 h 185"/>
                <a:gd name="T76" fmla="*/ 20 w 180"/>
                <a:gd name="T77" fmla="*/ 177 h 185"/>
                <a:gd name="T78" fmla="*/ 10 w 180"/>
                <a:gd name="T79" fmla="*/ 173 h 185"/>
                <a:gd name="T80" fmla="*/ 2 w 180"/>
                <a:gd name="T81" fmla="*/ 167 h 185"/>
                <a:gd name="T82" fmla="*/ 0 w 180"/>
                <a:gd name="T83" fmla="*/ 166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0" h="185">
                  <a:moveTo>
                    <a:pt x="0" y="166"/>
                  </a:moveTo>
                  <a:lnTo>
                    <a:pt x="0" y="165"/>
                  </a:lnTo>
                  <a:lnTo>
                    <a:pt x="6" y="163"/>
                  </a:lnTo>
                  <a:lnTo>
                    <a:pt x="11" y="161"/>
                  </a:lnTo>
                  <a:lnTo>
                    <a:pt x="19" y="158"/>
                  </a:lnTo>
                  <a:lnTo>
                    <a:pt x="27" y="154"/>
                  </a:lnTo>
                  <a:lnTo>
                    <a:pt x="37" y="151"/>
                  </a:lnTo>
                  <a:lnTo>
                    <a:pt x="41" y="149"/>
                  </a:lnTo>
                  <a:lnTo>
                    <a:pt x="46" y="149"/>
                  </a:lnTo>
                  <a:lnTo>
                    <a:pt x="50" y="147"/>
                  </a:lnTo>
                  <a:lnTo>
                    <a:pt x="54" y="147"/>
                  </a:lnTo>
                  <a:lnTo>
                    <a:pt x="61" y="145"/>
                  </a:lnTo>
                  <a:lnTo>
                    <a:pt x="66" y="145"/>
                  </a:lnTo>
                  <a:lnTo>
                    <a:pt x="71" y="145"/>
                  </a:lnTo>
                  <a:lnTo>
                    <a:pt x="77" y="146"/>
                  </a:lnTo>
                  <a:lnTo>
                    <a:pt x="81" y="147"/>
                  </a:lnTo>
                  <a:lnTo>
                    <a:pt x="83" y="149"/>
                  </a:lnTo>
                  <a:lnTo>
                    <a:pt x="86" y="149"/>
                  </a:lnTo>
                  <a:lnTo>
                    <a:pt x="89" y="145"/>
                  </a:lnTo>
                  <a:lnTo>
                    <a:pt x="93" y="139"/>
                  </a:lnTo>
                  <a:lnTo>
                    <a:pt x="95" y="135"/>
                  </a:lnTo>
                  <a:lnTo>
                    <a:pt x="99" y="131"/>
                  </a:lnTo>
                  <a:lnTo>
                    <a:pt x="102" y="126"/>
                  </a:lnTo>
                  <a:lnTo>
                    <a:pt x="107" y="120"/>
                  </a:lnTo>
                  <a:lnTo>
                    <a:pt x="113" y="112"/>
                  </a:lnTo>
                  <a:lnTo>
                    <a:pt x="118" y="104"/>
                  </a:lnTo>
                  <a:lnTo>
                    <a:pt x="122" y="95"/>
                  </a:lnTo>
                  <a:lnTo>
                    <a:pt x="129" y="86"/>
                  </a:lnTo>
                  <a:lnTo>
                    <a:pt x="134" y="75"/>
                  </a:lnTo>
                  <a:lnTo>
                    <a:pt x="141" y="66"/>
                  </a:lnTo>
                  <a:lnTo>
                    <a:pt x="146" y="55"/>
                  </a:lnTo>
                  <a:lnTo>
                    <a:pt x="153" y="46"/>
                  </a:lnTo>
                  <a:lnTo>
                    <a:pt x="158" y="36"/>
                  </a:lnTo>
                  <a:lnTo>
                    <a:pt x="164" y="28"/>
                  </a:lnTo>
                  <a:lnTo>
                    <a:pt x="168" y="20"/>
                  </a:lnTo>
                  <a:lnTo>
                    <a:pt x="172" y="13"/>
                  </a:lnTo>
                  <a:lnTo>
                    <a:pt x="174" y="7"/>
                  </a:lnTo>
                  <a:lnTo>
                    <a:pt x="178" y="4"/>
                  </a:lnTo>
                  <a:lnTo>
                    <a:pt x="180" y="0"/>
                  </a:lnTo>
                  <a:lnTo>
                    <a:pt x="180" y="0"/>
                  </a:lnTo>
                  <a:lnTo>
                    <a:pt x="180" y="0"/>
                  </a:lnTo>
                  <a:lnTo>
                    <a:pt x="178" y="3"/>
                  </a:lnTo>
                  <a:lnTo>
                    <a:pt x="177" y="7"/>
                  </a:lnTo>
                  <a:lnTo>
                    <a:pt x="176" y="12"/>
                  </a:lnTo>
                  <a:lnTo>
                    <a:pt x="173" y="17"/>
                  </a:lnTo>
                  <a:lnTo>
                    <a:pt x="170" y="24"/>
                  </a:lnTo>
                  <a:lnTo>
                    <a:pt x="168" y="31"/>
                  </a:lnTo>
                  <a:lnTo>
                    <a:pt x="165" y="39"/>
                  </a:lnTo>
                  <a:lnTo>
                    <a:pt x="161" y="47"/>
                  </a:lnTo>
                  <a:lnTo>
                    <a:pt x="158" y="56"/>
                  </a:lnTo>
                  <a:lnTo>
                    <a:pt x="154" y="66"/>
                  </a:lnTo>
                  <a:lnTo>
                    <a:pt x="152" y="75"/>
                  </a:lnTo>
                  <a:lnTo>
                    <a:pt x="149" y="83"/>
                  </a:lnTo>
                  <a:lnTo>
                    <a:pt x="146" y="92"/>
                  </a:lnTo>
                  <a:lnTo>
                    <a:pt x="144" y="102"/>
                  </a:lnTo>
                  <a:lnTo>
                    <a:pt x="141" y="110"/>
                  </a:lnTo>
                  <a:lnTo>
                    <a:pt x="140" y="116"/>
                  </a:lnTo>
                  <a:lnTo>
                    <a:pt x="137" y="123"/>
                  </a:lnTo>
                  <a:lnTo>
                    <a:pt x="134" y="128"/>
                  </a:lnTo>
                  <a:lnTo>
                    <a:pt x="133" y="135"/>
                  </a:lnTo>
                  <a:lnTo>
                    <a:pt x="131" y="139"/>
                  </a:lnTo>
                  <a:lnTo>
                    <a:pt x="130" y="145"/>
                  </a:lnTo>
                  <a:lnTo>
                    <a:pt x="130" y="149"/>
                  </a:lnTo>
                  <a:lnTo>
                    <a:pt x="130" y="153"/>
                  </a:lnTo>
                  <a:lnTo>
                    <a:pt x="129" y="158"/>
                  </a:lnTo>
                  <a:lnTo>
                    <a:pt x="129" y="161"/>
                  </a:lnTo>
                  <a:lnTo>
                    <a:pt x="129" y="163"/>
                  </a:lnTo>
                  <a:lnTo>
                    <a:pt x="129" y="165"/>
                  </a:lnTo>
                  <a:lnTo>
                    <a:pt x="69" y="185"/>
                  </a:lnTo>
                  <a:lnTo>
                    <a:pt x="67" y="183"/>
                  </a:lnTo>
                  <a:lnTo>
                    <a:pt x="65" y="183"/>
                  </a:lnTo>
                  <a:lnTo>
                    <a:pt x="59" y="183"/>
                  </a:lnTo>
                  <a:lnTo>
                    <a:pt x="54" y="183"/>
                  </a:lnTo>
                  <a:lnTo>
                    <a:pt x="47" y="182"/>
                  </a:lnTo>
                  <a:lnTo>
                    <a:pt x="39" y="182"/>
                  </a:lnTo>
                  <a:lnTo>
                    <a:pt x="33" y="181"/>
                  </a:lnTo>
                  <a:lnTo>
                    <a:pt x="26" y="179"/>
                  </a:lnTo>
                  <a:lnTo>
                    <a:pt x="20" y="177"/>
                  </a:lnTo>
                  <a:lnTo>
                    <a:pt x="15" y="175"/>
                  </a:lnTo>
                  <a:lnTo>
                    <a:pt x="10" y="173"/>
                  </a:lnTo>
                  <a:lnTo>
                    <a:pt x="7" y="171"/>
                  </a:lnTo>
                  <a:lnTo>
                    <a:pt x="2" y="167"/>
                  </a:lnTo>
                  <a:lnTo>
                    <a:pt x="0" y="166"/>
                  </a:lnTo>
                  <a:lnTo>
                    <a:pt x="0" y="16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76" name="Freeform 68"/>
            <p:cNvSpPr>
              <a:spLocks/>
            </p:cNvSpPr>
            <p:nvPr/>
          </p:nvSpPr>
          <p:spPr bwMode="auto">
            <a:xfrm>
              <a:off x="2536" y="3939"/>
              <a:ext cx="88" cy="20"/>
            </a:xfrm>
            <a:custGeom>
              <a:avLst/>
              <a:gdLst>
                <a:gd name="T0" fmla="*/ 21 w 175"/>
                <a:gd name="T1" fmla="*/ 0 h 39"/>
                <a:gd name="T2" fmla="*/ 5 w 175"/>
                <a:gd name="T3" fmla="*/ 20 h 39"/>
                <a:gd name="T4" fmla="*/ 0 w 175"/>
                <a:gd name="T5" fmla="*/ 39 h 39"/>
                <a:gd name="T6" fmla="*/ 175 w 175"/>
                <a:gd name="T7" fmla="*/ 31 h 39"/>
                <a:gd name="T8" fmla="*/ 161 w 175"/>
                <a:gd name="T9" fmla="*/ 13 h 39"/>
                <a:gd name="T10" fmla="*/ 159 w 175"/>
                <a:gd name="T11" fmla="*/ 13 h 39"/>
                <a:gd name="T12" fmla="*/ 157 w 175"/>
                <a:gd name="T13" fmla="*/ 13 h 39"/>
                <a:gd name="T14" fmla="*/ 151 w 175"/>
                <a:gd name="T15" fmla="*/ 13 h 39"/>
                <a:gd name="T16" fmla="*/ 147 w 175"/>
                <a:gd name="T17" fmla="*/ 15 h 39"/>
                <a:gd name="T18" fmla="*/ 139 w 175"/>
                <a:gd name="T19" fmla="*/ 15 h 39"/>
                <a:gd name="T20" fmla="*/ 133 w 175"/>
                <a:gd name="T21" fmla="*/ 15 h 39"/>
                <a:gd name="T22" fmla="*/ 126 w 175"/>
                <a:gd name="T23" fmla="*/ 13 h 39"/>
                <a:gd name="T24" fmla="*/ 119 w 175"/>
                <a:gd name="T25" fmla="*/ 13 h 39"/>
                <a:gd name="T26" fmla="*/ 111 w 175"/>
                <a:gd name="T27" fmla="*/ 12 h 39"/>
                <a:gd name="T28" fmla="*/ 104 w 175"/>
                <a:gd name="T29" fmla="*/ 9 h 39"/>
                <a:gd name="T30" fmla="*/ 98 w 175"/>
                <a:gd name="T31" fmla="*/ 7 h 39"/>
                <a:gd name="T32" fmla="*/ 92 w 175"/>
                <a:gd name="T33" fmla="*/ 5 h 39"/>
                <a:gd name="T34" fmla="*/ 88 w 175"/>
                <a:gd name="T35" fmla="*/ 3 h 39"/>
                <a:gd name="T36" fmla="*/ 84 w 175"/>
                <a:gd name="T37" fmla="*/ 1 h 39"/>
                <a:gd name="T38" fmla="*/ 82 w 175"/>
                <a:gd name="T39" fmla="*/ 0 h 39"/>
                <a:gd name="T40" fmla="*/ 43 w 175"/>
                <a:gd name="T41" fmla="*/ 13 h 39"/>
                <a:gd name="T42" fmla="*/ 21 w 175"/>
                <a:gd name="T43" fmla="*/ 0 h 39"/>
                <a:gd name="T44" fmla="*/ 21 w 175"/>
                <a:gd name="T45"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5" h="39">
                  <a:moveTo>
                    <a:pt x="21" y="0"/>
                  </a:moveTo>
                  <a:lnTo>
                    <a:pt x="5" y="20"/>
                  </a:lnTo>
                  <a:lnTo>
                    <a:pt x="0" y="39"/>
                  </a:lnTo>
                  <a:lnTo>
                    <a:pt x="175" y="31"/>
                  </a:lnTo>
                  <a:lnTo>
                    <a:pt x="161" y="13"/>
                  </a:lnTo>
                  <a:lnTo>
                    <a:pt x="159" y="13"/>
                  </a:lnTo>
                  <a:lnTo>
                    <a:pt x="157" y="13"/>
                  </a:lnTo>
                  <a:lnTo>
                    <a:pt x="151" y="13"/>
                  </a:lnTo>
                  <a:lnTo>
                    <a:pt x="147" y="15"/>
                  </a:lnTo>
                  <a:lnTo>
                    <a:pt x="139" y="15"/>
                  </a:lnTo>
                  <a:lnTo>
                    <a:pt x="133" y="15"/>
                  </a:lnTo>
                  <a:lnTo>
                    <a:pt x="126" y="13"/>
                  </a:lnTo>
                  <a:lnTo>
                    <a:pt x="119" y="13"/>
                  </a:lnTo>
                  <a:lnTo>
                    <a:pt x="111" y="12"/>
                  </a:lnTo>
                  <a:lnTo>
                    <a:pt x="104" y="9"/>
                  </a:lnTo>
                  <a:lnTo>
                    <a:pt x="98" y="7"/>
                  </a:lnTo>
                  <a:lnTo>
                    <a:pt x="92" y="5"/>
                  </a:lnTo>
                  <a:lnTo>
                    <a:pt x="88" y="3"/>
                  </a:lnTo>
                  <a:lnTo>
                    <a:pt x="84" y="1"/>
                  </a:lnTo>
                  <a:lnTo>
                    <a:pt x="82" y="0"/>
                  </a:lnTo>
                  <a:lnTo>
                    <a:pt x="43" y="13"/>
                  </a:lnTo>
                  <a:lnTo>
                    <a:pt x="21" y="0"/>
                  </a:lnTo>
                  <a:lnTo>
                    <a:pt x="21" y="0"/>
                  </a:lnTo>
                  <a:close/>
                </a:path>
              </a:pathLst>
            </a:custGeom>
            <a:solidFill>
              <a:srgbClr val="913E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77" name="Freeform 69"/>
            <p:cNvSpPr>
              <a:spLocks/>
            </p:cNvSpPr>
            <p:nvPr/>
          </p:nvSpPr>
          <p:spPr bwMode="auto">
            <a:xfrm>
              <a:off x="2521" y="3520"/>
              <a:ext cx="78" cy="121"/>
            </a:xfrm>
            <a:custGeom>
              <a:avLst/>
              <a:gdLst>
                <a:gd name="T0" fmla="*/ 111 w 157"/>
                <a:gd name="T1" fmla="*/ 0 h 242"/>
                <a:gd name="T2" fmla="*/ 141 w 157"/>
                <a:gd name="T3" fmla="*/ 47 h 242"/>
                <a:gd name="T4" fmla="*/ 139 w 157"/>
                <a:gd name="T5" fmla="*/ 60 h 242"/>
                <a:gd name="T6" fmla="*/ 157 w 157"/>
                <a:gd name="T7" fmla="*/ 90 h 242"/>
                <a:gd name="T8" fmla="*/ 143 w 157"/>
                <a:gd name="T9" fmla="*/ 106 h 242"/>
                <a:gd name="T10" fmla="*/ 143 w 157"/>
                <a:gd name="T11" fmla="*/ 151 h 242"/>
                <a:gd name="T12" fmla="*/ 106 w 157"/>
                <a:gd name="T13" fmla="*/ 179 h 242"/>
                <a:gd name="T14" fmla="*/ 69 w 157"/>
                <a:gd name="T15" fmla="*/ 242 h 242"/>
                <a:gd name="T16" fmla="*/ 8 w 157"/>
                <a:gd name="T17" fmla="*/ 194 h 242"/>
                <a:gd name="T18" fmla="*/ 8 w 157"/>
                <a:gd name="T19" fmla="*/ 191 h 242"/>
                <a:gd name="T20" fmla="*/ 10 w 157"/>
                <a:gd name="T21" fmla="*/ 189 h 242"/>
                <a:gd name="T22" fmla="*/ 11 w 157"/>
                <a:gd name="T23" fmla="*/ 185 h 242"/>
                <a:gd name="T24" fmla="*/ 14 w 157"/>
                <a:gd name="T25" fmla="*/ 179 h 242"/>
                <a:gd name="T26" fmla="*/ 15 w 157"/>
                <a:gd name="T27" fmla="*/ 171 h 242"/>
                <a:gd name="T28" fmla="*/ 16 w 157"/>
                <a:gd name="T29" fmla="*/ 163 h 242"/>
                <a:gd name="T30" fmla="*/ 16 w 157"/>
                <a:gd name="T31" fmla="*/ 158 h 242"/>
                <a:gd name="T32" fmla="*/ 16 w 157"/>
                <a:gd name="T33" fmla="*/ 153 h 242"/>
                <a:gd name="T34" fmla="*/ 16 w 157"/>
                <a:gd name="T35" fmla="*/ 147 h 242"/>
                <a:gd name="T36" fmla="*/ 16 w 157"/>
                <a:gd name="T37" fmla="*/ 142 h 242"/>
                <a:gd name="T38" fmla="*/ 16 w 157"/>
                <a:gd name="T39" fmla="*/ 134 h 242"/>
                <a:gd name="T40" fmla="*/ 15 w 157"/>
                <a:gd name="T41" fmla="*/ 127 h 242"/>
                <a:gd name="T42" fmla="*/ 15 w 157"/>
                <a:gd name="T43" fmla="*/ 120 h 242"/>
                <a:gd name="T44" fmla="*/ 14 w 157"/>
                <a:gd name="T45" fmla="*/ 114 h 242"/>
                <a:gd name="T46" fmla="*/ 12 w 157"/>
                <a:gd name="T47" fmla="*/ 107 h 242"/>
                <a:gd name="T48" fmla="*/ 10 w 157"/>
                <a:gd name="T49" fmla="*/ 102 h 242"/>
                <a:gd name="T50" fmla="*/ 8 w 157"/>
                <a:gd name="T51" fmla="*/ 94 h 242"/>
                <a:gd name="T52" fmla="*/ 7 w 157"/>
                <a:gd name="T53" fmla="*/ 90 h 242"/>
                <a:gd name="T54" fmla="*/ 4 w 157"/>
                <a:gd name="T55" fmla="*/ 83 h 242"/>
                <a:gd name="T56" fmla="*/ 4 w 157"/>
                <a:gd name="T57" fmla="*/ 79 h 242"/>
                <a:gd name="T58" fmla="*/ 3 w 157"/>
                <a:gd name="T59" fmla="*/ 74 h 242"/>
                <a:gd name="T60" fmla="*/ 2 w 157"/>
                <a:gd name="T61" fmla="*/ 71 h 242"/>
                <a:gd name="T62" fmla="*/ 0 w 157"/>
                <a:gd name="T63" fmla="*/ 66 h 242"/>
                <a:gd name="T64" fmla="*/ 0 w 157"/>
                <a:gd name="T65" fmla="*/ 64 h 242"/>
                <a:gd name="T66" fmla="*/ 42 w 157"/>
                <a:gd name="T67" fmla="*/ 21 h 242"/>
                <a:gd name="T68" fmla="*/ 111 w 157"/>
                <a:gd name="T69" fmla="*/ 0 h 242"/>
                <a:gd name="T70" fmla="*/ 111 w 157"/>
                <a:gd name="T71"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7" h="242">
                  <a:moveTo>
                    <a:pt x="111" y="0"/>
                  </a:moveTo>
                  <a:lnTo>
                    <a:pt x="141" y="47"/>
                  </a:lnTo>
                  <a:lnTo>
                    <a:pt x="139" y="60"/>
                  </a:lnTo>
                  <a:lnTo>
                    <a:pt x="157" y="90"/>
                  </a:lnTo>
                  <a:lnTo>
                    <a:pt x="143" y="106"/>
                  </a:lnTo>
                  <a:lnTo>
                    <a:pt x="143" y="151"/>
                  </a:lnTo>
                  <a:lnTo>
                    <a:pt x="106" y="179"/>
                  </a:lnTo>
                  <a:lnTo>
                    <a:pt x="69" y="242"/>
                  </a:lnTo>
                  <a:lnTo>
                    <a:pt x="8" y="194"/>
                  </a:lnTo>
                  <a:lnTo>
                    <a:pt x="8" y="191"/>
                  </a:lnTo>
                  <a:lnTo>
                    <a:pt x="10" y="189"/>
                  </a:lnTo>
                  <a:lnTo>
                    <a:pt x="11" y="185"/>
                  </a:lnTo>
                  <a:lnTo>
                    <a:pt x="14" y="179"/>
                  </a:lnTo>
                  <a:lnTo>
                    <a:pt x="15" y="171"/>
                  </a:lnTo>
                  <a:lnTo>
                    <a:pt x="16" y="163"/>
                  </a:lnTo>
                  <a:lnTo>
                    <a:pt x="16" y="158"/>
                  </a:lnTo>
                  <a:lnTo>
                    <a:pt x="16" y="153"/>
                  </a:lnTo>
                  <a:lnTo>
                    <a:pt x="16" y="147"/>
                  </a:lnTo>
                  <a:lnTo>
                    <a:pt x="16" y="142"/>
                  </a:lnTo>
                  <a:lnTo>
                    <a:pt x="16" y="134"/>
                  </a:lnTo>
                  <a:lnTo>
                    <a:pt x="15" y="127"/>
                  </a:lnTo>
                  <a:lnTo>
                    <a:pt x="15" y="120"/>
                  </a:lnTo>
                  <a:lnTo>
                    <a:pt x="14" y="114"/>
                  </a:lnTo>
                  <a:lnTo>
                    <a:pt x="12" y="107"/>
                  </a:lnTo>
                  <a:lnTo>
                    <a:pt x="10" y="102"/>
                  </a:lnTo>
                  <a:lnTo>
                    <a:pt x="8" y="94"/>
                  </a:lnTo>
                  <a:lnTo>
                    <a:pt x="7" y="90"/>
                  </a:lnTo>
                  <a:lnTo>
                    <a:pt x="4" y="83"/>
                  </a:lnTo>
                  <a:lnTo>
                    <a:pt x="4" y="79"/>
                  </a:lnTo>
                  <a:lnTo>
                    <a:pt x="3" y="74"/>
                  </a:lnTo>
                  <a:lnTo>
                    <a:pt x="2" y="71"/>
                  </a:lnTo>
                  <a:lnTo>
                    <a:pt x="0" y="66"/>
                  </a:lnTo>
                  <a:lnTo>
                    <a:pt x="0" y="64"/>
                  </a:lnTo>
                  <a:lnTo>
                    <a:pt x="42" y="21"/>
                  </a:lnTo>
                  <a:lnTo>
                    <a:pt x="111" y="0"/>
                  </a:lnTo>
                  <a:lnTo>
                    <a:pt x="111" y="0"/>
                  </a:lnTo>
                  <a:close/>
                </a:path>
              </a:pathLst>
            </a:custGeom>
            <a:solidFill>
              <a:srgbClr val="F2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78" name="Freeform 70"/>
            <p:cNvSpPr>
              <a:spLocks/>
            </p:cNvSpPr>
            <p:nvPr/>
          </p:nvSpPr>
          <p:spPr bwMode="auto">
            <a:xfrm>
              <a:off x="2551" y="3648"/>
              <a:ext cx="16" cy="23"/>
            </a:xfrm>
            <a:custGeom>
              <a:avLst/>
              <a:gdLst>
                <a:gd name="T0" fmla="*/ 9 w 32"/>
                <a:gd name="T1" fmla="*/ 1 h 45"/>
                <a:gd name="T2" fmla="*/ 20 w 32"/>
                <a:gd name="T3" fmla="*/ 0 h 45"/>
                <a:gd name="T4" fmla="*/ 24 w 32"/>
                <a:gd name="T5" fmla="*/ 4 h 45"/>
                <a:gd name="T6" fmla="*/ 28 w 32"/>
                <a:gd name="T7" fmla="*/ 10 h 45"/>
                <a:gd name="T8" fmla="*/ 29 w 32"/>
                <a:gd name="T9" fmla="*/ 17 h 45"/>
                <a:gd name="T10" fmla="*/ 32 w 32"/>
                <a:gd name="T11" fmla="*/ 20 h 45"/>
                <a:gd name="T12" fmla="*/ 17 w 32"/>
                <a:gd name="T13" fmla="*/ 45 h 45"/>
                <a:gd name="T14" fmla="*/ 0 w 32"/>
                <a:gd name="T15" fmla="*/ 20 h 45"/>
                <a:gd name="T16" fmla="*/ 9 w 32"/>
                <a:gd name="T17" fmla="*/ 1 h 45"/>
                <a:gd name="T18" fmla="*/ 9 w 32"/>
                <a:gd name="T19"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45">
                  <a:moveTo>
                    <a:pt x="9" y="1"/>
                  </a:moveTo>
                  <a:lnTo>
                    <a:pt x="20" y="0"/>
                  </a:lnTo>
                  <a:lnTo>
                    <a:pt x="24" y="4"/>
                  </a:lnTo>
                  <a:lnTo>
                    <a:pt x="28" y="10"/>
                  </a:lnTo>
                  <a:lnTo>
                    <a:pt x="29" y="17"/>
                  </a:lnTo>
                  <a:lnTo>
                    <a:pt x="32" y="20"/>
                  </a:lnTo>
                  <a:lnTo>
                    <a:pt x="17" y="45"/>
                  </a:lnTo>
                  <a:lnTo>
                    <a:pt x="0" y="20"/>
                  </a:lnTo>
                  <a:lnTo>
                    <a:pt x="9" y="1"/>
                  </a:lnTo>
                  <a:lnTo>
                    <a:pt x="9" y="1"/>
                  </a:lnTo>
                  <a:close/>
                </a:path>
              </a:pathLst>
            </a:custGeom>
            <a:solidFill>
              <a:srgbClr val="7E94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79" name="Freeform 71"/>
            <p:cNvSpPr>
              <a:spLocks/>
            </p:cNvSpPr>
            <p:nvPr/>
          </p:nvSpPr>
          <p:spPr bwMode="auto">
            <a:xfrm>
              <a:off x="2951" y="3620"/>
              <a:ext cx="51" cy="18"/>
            </a:xfrm>
            <a:custGeom>
              <a:avLst/>
              <a:gdLst>
                <a:gd name="T0" fmla="*/ 0 w 103"/>
                <a:gd name="T1" fmla="*/ 17 h 36"/>
                <a:gd name="T2" fmla="*/ 23 w 103"/>
                <a:gd name="T3" fmla="*/ 0 h 36"/>
                <a:gd name="T4" fmla="*/ 26 w 103"/>
                <a:gd name="T5" fmla="*/ 0 h 36"/>
                <a:gd name="T6" fmla="*/ 30 w 103"/>
                <a:gd name="T7" fmla="*/ 0 h 36"/>
                <a:gd name="T8" fmla="*/ 34 w 103"/>
                <a:gd name="T9" fmla="*/ 1 h 36"/>
                <a:gd name="T10" fmla="*/ 39 w 103"/>
                <a:gd name="T11" fmla="*/ 1 h 36"/>
                <a:gd name="T12" fmla="*/ 46 w 103"/>
                <a:gd name="T13" fmla="*/ 2 h 36"/>
                <a:gd name="T14" fmla="*/ 52 w 103"/>
                <a:gd name="T15" fmla="*/ 2 h 36"/>
                <a:gd name="T16" fmla="*/ 61 w 103"/>
                <a:gd name="T17" fmla="*/ 2 h 36"/>
                <a:gd name="T18" fmla="*/ 67 w 103"/>
                <a:gd name="T19" fmla="*/ 2 h 36"/>
                <a:gd name="T20" fmla="*/ 74 w 103"/>
                <a:gd name="T21" fmla="*/ 5 h 36"/>
                <a:gd name="T22" fmla="*/ 79 w 103"/>
                <a:gd name="T23" fmla="*/ 6 h 36"/>
                <a:gd name="T24" fmla="*/ 85 w 103"/>
                <a:gd name="T25" fmla="*/ 9 h 36"/>
                <a:gd name="T26" fmla="*/ 91 w 103"/>
                <a:gd name="T27" fmla="*/ 12 h 36"/>
                <a:gd name="T28" fmla="*/ 94 w 103"/>
                <a:gd name="T29" fmla="*/ 14 h 36"/>
                <a:gd name="T30" fmla="*/ 103 w 103"/>
                <a:gd name="T31" fmla="*/ 36 h 36"/>
                <a:gd name="T32" fmla="*/ 39 w 103"/>
                <a:gd name="T33" fmla="*/ 36 h 36"/>
                <a:gd name="T34" fmla="*/ 0 w 103"/>
                <a:gd name="T35" fmla="*/ 17 h 36"/>
                <a:gd name="T36" fmla="*/ 0 w 103"/>
                <a:gd name="T37" fmla="*/ 1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3" h="36">
                  <a:moveTo>
                    <a:pt x="0" y="17"/>
                  </a:moveTo>
                  <a:lnTo>
                    <a:pt x="23" y="0"/>
                  </a:lnTo>
                  <a:lnTo>
                    <a:pt x="26" y="0"/>
                  </a:lnTo>
                  <a:lnTo>
                    <a:pt x="30" y="0"/>
                  </a:lnTo>
                  <a:lnTo>
                    <a:pt x="34" y="1"/>
                  </a:lnTo>
                  <a:lnTo>
                    <a:pt x="39" y="1"/>
                  </a:lnTo>
                  <a:lnTo>
                    <a:pt x="46" y="2"/>
                  </a:lnTo>
                  <a:lnTo>
                    <a:pt x="52" y="2"/>
                  </a:lnTo>
                  <a:lnTo>
                    <a:pt x="61" y="2"/>
                  </a:lnTo>
                  <a:lnTo>
                    <a:pt x="67" y="2"/>
                  </a:lnTo>
                  <a:lnTo>
                    <a:pt x="74" y="5"/>
                  </a:lnTo>
                  <a:lnTo>
                    <a:pt x="79" y="6"/>
                  </a:lnTo>
                  <a:lnTo>
                    <a:pt x="85" y="9"/>
                  </a:lnTo>
                  <a:lnTo>
                    <a:pt x="91" y="12"/>
                  </a:lnTo>
                  <a:lnTo>
                    <a:pt x="94" y="14"/>
                  </a:lnTo>
                  <a:lnTo>
                    <a:pt x="103" y="36"/>
                  </a:lnTo>
                  <a:lnTo>
                    <a:pt x="39" y="36"/>
                  </a:lnTo>
                  <a:lnTo>
                    <a:pt x="0" y="17"/>
                  </a:lnTo>
                  <a:lnTo>
                    <a:pt x="0" y="17"/>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80" name="Freeform 72"/>
            <p:cNvSpPr>
              <a:spLocks/>
            </p:cNvSpPr>
            <p:nvPr/>
          </p:nvSpPr>
          <p:spPr bwMode="auto">
            <a:xfrm>
              <a:off x="3151" y="3448"/>
              <a:ext cx="53" cy="31"/>
            </a:xfrm>
            <a:custGeom>
              <a:avLst/>
              <a:gdLst>
                <a:gd name="T0" fmla="*/ 0 w 105"/>
                <a:gd name="T1" fmla="*/ 33 h 61"/>
                <a:gd name="T2" fmla="*/ 1 w 105"/>
                <a:gd name="T3" fmla="*/ 32 h 61"/>
                <a:gd name="T4" fmla="*/ 5 w 105"/>
                <a:gd name="T5" fmla="*/ 32 h 61"/>
                <a:gd name="T6" fmla="*/ 10 w 105"/>
                <a:gd name="T7" fmla="*/ 28 h 61"/>
                <a:gd name="T8" fmla="*/ 17 w 105"/>
                <a:gd name="T9" fmla="*/ 24 h 61"/>
                <a:gd name="T10" fmla="*/ 22 w 105"/>
                <a:gd name="T11" fmla="*/ 18 h 61"/>
                <a:gd name="T12" fmla="*/ 28 w 105"/>
                <a:gd name="T13" fmla="*/ 12 h 61"/>
                <a:gd name="T14" fmla="*/ 32 w 105"/>
                <a:gd name="T15" fmla="*/ 8 h 61"/>
                <a:gd name="T16" fmla="*/ 33 w 105"/>
                <a:gd name="T17" fmla="*/ 6 h 61"/>
                <a:gd name="T18" fmla="*/ 33 w 105"/>
                <a:gd name="T19" fmla="*/ 5 h 61"/>
                <a:gd name="T20" fmla="*/ 36 w 105"/>
                <a:gd name="T21" fmla="*/ 2 h 61"/>
                <a:gd name="T22" fmla="*/ 37 w 105"/>
                <a:gd name="T23" fmla="*/ 1 h 61"/>
                <a:gd name="T24" fmla="*/ 40 w 105"/>
                <a:gd name="T25" fmla="*/ 0 h 61"/>
                <a:gd name="T26" fmla="*/ 44 w 105"/>
                <a:gd name="T27" fmla="*/ 0 h 61"/>
                <a:gd name="T28" fmla="*/ 49 w 105"/>
                <a:gd name="T29" fmla="*/ 1 h 61"/>
                <a:gd name="T30" fmla="*/ 56 w 105"/>
                <a:gd name="T31" fmla="*/ 2 h 61"/>
                <a:gd name="T32" fmla="*/ 62 w 105"/>
                <a:gd name="T33" fmla="*/ 5 h 61"/>
                <a:gd name="T34" fmla="*/ 70 w 105"/>
                <a:gd name="T35" fmla="*/ 6 h 61"/>
                <a:gd name="T36" fmla="*/ 78 w 105"/>
                <a:gd name="T37" fmla="*/ 9 h 61"/>
                <a:gd name="T38" fmla="*/ 84 w 105"/>
                <a:gd name="T39" fmla="*/ 12 h 61"/>
                <a:gd name="T40" fmla="*/ 91 w 105"/>
                <a:gd name="T41" fmla="*/ 13 h 61"/>
                <a:gd name="T42" fmla="*/ 93 w 105"/>
                <a:gd name="T43" fmla="*/ 14 h 61"/>
                <a:gd name="T44" fmla="*/ 95 w 105"/>
                <a:gd name="T45" fmla="*/ 16 h 61"/>
                <a:gd name="T46" fmla="*/ 105 w 105"/>
                <a:gd name="T47" fmla="*/ 49 h 61"/>
                <a:gd name="T48" fmla="*/ 65 w 105"/>
                <a:gd name="T49" fmla="*/ 61 h 61"/>
                <a:gd name="T50" fmla="*/ 0 w 105"/>
                <a:gd name="T51" fmla="*/ 33 h 61"/>
                <a:gd name="T52" fmla="*/ 0 w 105"/>
                <a:gd name="T53" fmla="*/ 33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5" h="61">
                  <a:moveTo>
                    <a:pt x="0" y="33"/>
                  </a:moveTo>
                  <a:lnTo>
                    <a:pt x="1" y="32"/>
                  </a:lnTo>
                  <a:lnTo>
                    <a:pt x="5" y="32"/>
                  </a:lnTo>
                  <a:lnTo>
                    <a:pt x="10" y="28"/>
                  </a:lnTo>
                  <a:lnTo>
                    <a:pt x="17" y="24"/>
                  </a:lnTo>
                  <a:lnTo>
                    <a:pt x="22" y="18"/>
                  </a:lnTo>
                  <a:lnTo>
                    <a:pt x="28" y="12"/>
                  </a:lnTo>
                  <a:lnTo>
                    <a:pt x="32" y="8"/>
                  </a:lnTo>
                  <a:lnTo>
                    <a:pt x="33" y="6"/>
                  </a:lnTo>
                  <a:lnTo>
                    <a:pt x="33" y="5"/>
                  </a:lnTo>
                  <a:lnTo>
                    <a:pt x="36" y="2"/>
                  </a:lnTo>
                  <a:lnTo>
                    <a:pt x="37" y="1"/>
                  </a:lnTo>
                  <a:lnTo>
                    <a:pt x="40" y="0"/>
                  </a:lnTo>
                  <a:lnTo>
                    <a:pt x="44" y="0"/>
                  </a:lnTo>
                  <a:lnTo>
                    <a:pt x="49" y="1"/>
                  </a:lnTo>
                  <a:lnTo>
                    <a:pt x="56" y="2"/>
                  </a:lnTo>
                  <a:lnTo>
                    <a:pt x="62" y="5"/>
                  </a:lnTo>
                  <a:lnTo>
                    <a:pt x="70" y="6"/>
                  </a:lnTo>
                  <a:lnTo>
                    <a:pt x="78" y="9"/>
                  </a:lnTo>
                  <a:lnTo>
                    <a:pt x="84" y="12"/>
                  </a:lnTo>
                  <a:lnTo>
                    <a:pt x="91" y="13"/>
                  </a:lnTo>
                  <a:lnTo>
                    <a:pt x="93" y="14"/>
                  </a:lnTo>
                  <a:lnTo>
                    <a:pt x="95" y="16"/>
                  </a:lnTo>
                  <a:lnTo>
                    <a:pt x="105" y="49"/>
                  </a:lnTo>
                  <a:lnTo>
                    <a:pt x="65" y="61"/>
                  </a:lnTo>
                  <a:lnTo>
                    <a:pt x="0" y="33"/>
                  </a:lnTo>
                  <a:lnTo>
                    <a:pt x="0" y="33"/>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81" name="Freeform 73"/>
            <p:cNvSpPr>
              <a:spLocks/>
            </p:cNvSpPr>
            <p:nvPr/>
          </p:nvSpPr>
          <p:spPr bwMode="auto">
            <a:xfrm>
              <a:off x="2885" y="3622"/>
              <a:ext cx="121" cy="25"/>
            </a:xfrm>
            <a:custGeom>
              <a:avLst/>
              <a:gdLst>
                <a:gd name="T0" fmla="*/ 4 w 242"/>
                <a:gd name="T1" fmla="*/ 22 h 51"/>
                <a:gd name="T2" fmla="*/ 2 w 242"/>
                <a:gd name="T3" fmla="*/ 18 h 51"/>
                <a:gd name="T4" fmla="*/ 0 w 242"/>
                <a:gd name="T5" fmla="*/ 14 h 51"/>
                <a:gd name="T6" fmla="*/ 2 w 242"/>
                <a:gd name="T7" fmla="*/ 6 h 51"/>
                <a:gd name="T8" fmla="*/ 6 w 242"/>
                <a:gd name="T9" fmla="*/ 3 h 51"/>
                <a:gd name="T10" fmla="*/ 12 w 242"/>
                <a:gd name="T11" fmla="*/ 2 h 51"/>
                <a:gd name="T12" fmla="*/ 20 w 242"/>
                <a:gd name="T13" fmla="*/ 0 h 51"/>
                <a:gd name="T14" fmla="*/ 22 w 242"/>
                <a:gd name="T15" fmla="*/ 0 h 51"/>
                <a:gd name="T16" fmla="*/ 28 w 242"/>
                <a:gd name="T17" fmla="*/ 0 h 51"/>
                <a:gd name="T18" fmla="*/ 35 w 242"/>
                <a:gd name="T19" fmla="*/ 0 h 51"/>
                <a:gd name="T20" fmla="*/ 44 w 242"/>
                <a:gd name="T21" fmla="*/ 3 h 51"/>
                <a:gd name="T22" fmla="*/ 48 w 242"/>
                <a:gd name="T23" fmla="*/ 3 h 51"/>
                <a:gd name="T24" fmla="*/ 54 w 242"/>
                <a:gd name="T25" fmla="*/ 3 h 51"/>
                <a:gd name="T26" fmla="*/ 59 w 242"/>
                <a:gd name="T27" fmla="*/ 4 h 51"/>
                <a:gd name="T28" fmla="*/ 63 w 242"/>
                <a:gd name="T29" fmla="*/ 6 h 51"/>
                <a:gd name="T30" fmla="*/ 68 w 242"/>
                <a:gd name="T31" fmla="*/ 6 h 51"/>
                <a:gd name="T32" fmla="*/ 75 w 242"/>
                <a:gd name="T33" fmla="*/ 6 h 51"/>
                <a:gd name="T34" fmla="*/ 82 w 242"/>
                <a:gd name="T35" fmla="*/ 7 h 51"/>
                <a:gd name="T36" fmla="*/ 89 w 242"/>
                <a:gd name="T37" fmla="*/ 8 h 51"/>
                <a:gd name="T38" fmla="*/ 94 w 242"/>
                <a:gd name="T39" fmla="*/ 8 h 51"/>
                <a:gd name="T40" fmla="*/ 101 w 242"/>
                <a:gd name="T41" fmla="*/ 8 h 51"/>
                <a:gd name="T42" fmla="*/ 105 w 242"/>
                <a:gd name="T43" fmla="*/ 8 h 51"/>
                <a:gd name="T44" fmla="*/ 110 w 242"/>
                <a:gd name="T45" fmla="*/ 8 h 51"/>
                <a:gd name="T46" fmla="*/ 114 w 242"/>
                <a:gd name="T47" fmla="*/ 7 h 51"/>
                <a:gd name="T48" fmla="*/ 119 w 242"/>
                <a:gd name="T49" fmla="*/ 7 h 51"/>
                <a:gd name="T50" fmla="*/ 123 w 242"/>
                <a:gd name="T51" fmla="*/ 6 h 51"/>
                <a:gd name="T52" fmla="*/ 127 w 242"/>
                <a:gd name="T53" fmla="*/ 6 h 51"/>
                <a:gd name="T54" fmla="*/ 133 w 242"/>
                <a:gd name="T55" fmla="*/ 6 h 51"/>
                <a:gd name="T56" fmla="*/ 138 w 242"/>
                <a:gd name="T57" fmla="*/ 4 h 51"/>
                <a:gd name="T58" fmla="*/ 141 w 242"/>
                <a:gd name="T59" fmla="*/ 4 h 51"/>
                <a:gd name="T60" fmla="*/ 142 w 242"/>
                <a:gd name="T61" fmla="*/ 4 h 51"/>
                <a:gd name="T62" fmla="*/ 143 w 242"/>
                <a:gd name="T63" fmla="*/ 7 h 51"/>
                <a:gd name="T64" fmla="*/ 150 w 242"/>
                <a:gd name="T65" fmla="*/ 15 h 51"/>
                <a:gd name="T66" fmla="*/ 154 w 242"/>
                <a:gd name="T67" fmla="*/ 19 h 51"/>
                <a:gd name="T68" fmla="*/ 161 w 242"/>
                <a:gd name="T69" fmla="*/ 23 h 51"/>
                <a:gd name="T70" fmla="*/ 165 w 242"/>
                <a:gd name="T71" fmla="*/ 26 h 51"/>
                <a:gd name="T72" fmla="*/ 173 w 242"/>
                <a:gd name="T73" fmla="*/ 27 h 51"/>
                <a:gd name="T74" fmla="*/ 178 w 242"/>
                <a:gd name="T75" fmla="*/ 27 h 51"/>
                <a:gd name="T76" fmla="*/ 186 w 242"/>
                <a:gd name="T77" fmla="*/ 26 h 51"/>
                <a:gd name="T78" fmla="*/ 189 w 242"/>
                <a:gd name="T79" fmla="*/ 25 h 51"/>
                <a:gd name="T80" fmla="*/ 194 w 242"/>
                <a:gd name="T81" fmla="*/ 25 h 51"/>
                <a:gd name="T82" fmla="*/ 200 w 242"/>
                <a:gd name="T83" fmla="*/ 25 h 51"/>
                <a:gd name="T84" fmla="*/ 204 w 242"/>
                <a:gd name="T85" fmla="*/ 25 h 51"/>
                <a:gd name="T86" fmla="*/ 212 w 242"/>
                <a:gd name="T87" fmla="*/ 22 h 51"/>
                <a:gd name="T88" fmla="*/ 220 w 242"/>
                <a:gd name="T89" fmla="*/ 22 h 51"/>
                <a:gd name="T90" fmla="*/ 224 w 242"/>
                <a:gd name="T91" fmla="*/ 21 h 51"/>
                <a:gd name="T92" fmla="*/ 226 w 242"/>
                <a:gd name="T93" fmla="*/ 21 h 51"/>
                <a:gd name="T94" fmla="*/ 228 w 242"/>
                <a:gd name="T95" fmla="*/ 23 h 51"/>
                <a:gd name="T96" fmla="*/ 233 w 242"/>
                <a:gd name="T97" fmla="*/ 31 h 51"/>
                <a:gd name="T98" fmla="*/ 236 w 242"/>
                <a:gd name="T99" fmla="*/ 35 h 51"/>
                <a:gd name="T100" fmla="*/ 238 w 242"/>
                <a:gd name="T101" fmla="*/ 41 h 51"/>
                <a:gd name="T102" fmla="*/ 241 w 242"/>
                <a:gd name="T103" fmla="*/ 46 h 51"/>
                <a:gd name="T104" fmla="*/ 242 w 242"/>
                <a:gd name="T105" fmla="*/ 51 h 51"/>
                <a:gd name="T106" fmla="*/ 27 w 242"/>
                <a:gd name="T107" fmla="*/ 14 h 51"/>
                <a:gd name="T108" fmla="*/ 4 w 242"/>
                <a:gd name="T109" fmla="*/ 22 h 51"/>
                <a:gd name="T110" fmla="*/ 4 w 242"/>
                <a:gd name="T111" fmla="*/ 2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42" h="51">
                  <a:moveTo>
                    <a:pt x="4" y="22"/>
                  </a:moveTo>
                  <a:lnTo>
                    <a:pt x="2" y="18"/>
                  </a:lnTo>
                  <a:lnTo>
                    <a:pt x="0" y="14"/>
                  </a:lnTo>
                  <a:lnTo>
                    <a:pt x="2" y="6"/>
                  </a:lnTo>
                  <a:lnTo>
                    <a:pt x="6" y="3"/>
                  </a:lnTo>
                  <a:lnTo>
                    <a:pt x="12" y="2"/>
                  </a:lnTo>
                  <a:lnTo>
                    <a:pt x="20" y="0"/>
                  </a:lnTo>
                  <a:lnTo>
                    <a:pt x="22" y="0"/>
                  </a:lnTo>
                  <a:lnTo>
                    <a:pt x="28" y="0"/>
                  </a:lnTo>
                  <a:lnTo>
                    <a:pt x="35" y="0"/>
                  </a:lnTo>
                  <a:lnTo>
                    <a:pt x="44" y="3"/>
                  </a:lnTo>
                  <a:lnTo>
                    <a:pt x="48" y="3"/>
                  </a:lnTo>
                  <a:lnTo>
                    <a:pt x="54" y="3"/>
                  </a:lnTo>
                  <a:lnTo>
                    <a:pt x="59" y="4"/>
                  </a:lnTo>
                  <a:lnTo>
                    <a:pt x="63" y="6"/>
                  </a:lnTo>
                  <a:lnTo>
                    <a:pt x="68" y="6"/>
                  </a:lnTo>
                  <a:lnTo>
                    <a:pt x="75" y="6"/>
                  </a:lnTo>
                  <a:lnTo>
                    <a:pt x="82" y="7"/>
                  </a:lnTo>
                  <a:lnTo>
                    <a:pt x="89" y="8"/>
                  </a:lnTo>
                  <a:lnTo>
                    <a:pt x="94" y="8"/>
                  </a:lnTo>
                  <a:lnTo>
                    <a:pt x="101" y="8"/>
                  </a:lnTo>
                  <a:lnTo>
                    <a:pt x="105" y="8"/>
                  </a:lnTo>
                  <a:lnTo>
                    <a:pt x="110" y="8"/>
                  </a:lnTo>
                  <a:lnTo>
                    <a:pt x="114" y="7"/>
                  </a:lnTo>
                  <a:lnTo>
                    <a:pt x="119" y="7"/>
                  </a:lnTo>
                  <a:lnTo>
                    <a:pt x="123" y="6"/>
                  </a:lnTo>
                  <a:lnTo>
                    <a:pt x="127" y="6"/>
                  </a:lnTo>
                  <a:lnTo>
                    <a:pt x="133" y="6"/>
                  </a:lnTo>
                  <a:lnTo>
                    <a:pt x="138" y="4"/>
                  </a:lnTo>
                  <a:lnTo>
                    <a:pt x="141" y="4"/>
                  </a:lnTo>
                  <a:lnTo>
                    <a:pt x="142" y="4"/>
                  </a:lnTo>
                  <a:lnTo>
                    <a:pt x="143" y="7"/>
                  </a:lnTo>
                  <a:lnTo>
                    <a:pt x="150" y="15"/>
                  </a:lnTo>
                  <a:lnTo>
                    <a:pt x="154" y="19"/>
                  </a:lnTo>
                  <a:lnTo>
                    <a:pt x="161" y="23"/>
                  </a:lnTo>
                  <a:lnTo>
                    <a:pt x="165" y="26"/>
                  </a:lnTo>
                  <a:lnTo>
                    <a:pt x="173" y="27"/>
                  </a:lnTo>
                  <a:lnTo>
                    <a:pt x="178" y="27"/>
                  </a:lnTo>
                  <a:lnTo>
                    <a:pt x="186" y="26"/>
                  </a:lnTo>
                  <a:lnTo>
                    <a:pt x="189" y="25"/>
                  </a:lnTo>
                  <a:lnTo>
                    <a:pt x="194" y="25"/>
                  </a:lnTo>
                  <a:lnTo>
                    <a:pt x="200" y="25"/>
                  </a:lnTo>
                  <a:lnTo>
                    <a:pt x="204" y="25"/>
                  </a:lnTo>
                  <a:lnTo>
                    <a:pt x="212" y="22"/>
                  </a:lnTo>
                  <a:lnTo>
                    <a:pt x="220" y="22"/>
                  </a:lnTo>
                  <a:lnTo>
                    <a:pt x="224" y="21"/>
                  </a:lnTo>
                  <a:lnTo>
                    <a:pt x="226" y="21"/>
                  </a:lnTo>
                  <a:lnTo>
                    <a:pt x="228" y="23"/>
                  </a:lnTo>
                  <a:lnTo>
                    <a:pt x="233" y="31"/>
                  </a:lnTo>
                  <a:lnTo>
                    <a:pt x="236" y="35"/>
                  </a:lnTo>
                  <a:lnTo>
                    <a:pt x="238" y="41"/>
                  </a:lnTo>
                  <a:lnTo>
                    <a:pt x="241" y="46"/>
                  </a:lnTo>
                  <a:lnTo>
                    <a:pt x="242" y="51"/>
                  </a:lnTo>
                  <a:lnTo>
                    <a:pt x="27" y="14"/>
                  </a:lnTo>
                  <a:lnTo>
                    <a:pt x="4" y="22"/>
                  </a:lnTo>
                  <a:lnTo>
                    <a:pt x="4" y="22"/>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82" name="Freeform 74"/>
            <p:cNvSpPr>
              <a:spLocks/>
            </p:cNvSpPr>
            <p:nvPr/>
          </p:nvSpPr>
          <p:spPr bwMode="auto">
            <a:xfrm>
              <a:off x="2460" y="3151"/>
              <a:ext cx="1084" cy="926"/>
            </a:xfrm>
            <a:custGeom>
              <a:avLst/>
              <a:gdLst>
                <a:gd name="T0" fmla="*/ 26 w 2168"/>
                <a:gd name="T1" fmla="*/ 1776 h 1851"/>
                <a:gd name="T2" fmla="*/ 83 w 2168"/>
                <a:gd name="T3" fmla="*/ 1664 h 1851"/>
                <a:gd name="T4" fmla="*/ 119 w 2168"/>
                <a:gd name="T5" fmla="*/ 1613 h 1851"/>
                <a:gd name="T6" fmla="*/ 179 w 2168"/>
                <a:gd name="T7" fmla="*/ 1609 h 1851"/>
                <a:gd name="T8" fmla="*/ 282 w 2168"/>
                <a:gd name="T9" fmla="*/ 1608 h 1851"/>
                <a:gd name="T10" fmla="*/ 343 w 2168"/>
                <a:gd name="T11" fmla="*/ 1608 h 1851"/>
                <a:gd name="T12" fmla="*/ 363 w 2168"/>
                <a:gd name="T13" fmla="*/ 1517 h 1851"/>
                <a:gd name="T14" fmla="*/ 400 w 2168"/>
                <a:gd name="T15" fmla="*/ 1383 h 1851"/>
                <a:gd name="T16" fmla="*/ 421 w 2168"/>
                <a:gd name="T17" fmla="*/ 1316 h 1851"/>
                <a:gd name="T18" fmla="*/ 489 w 2168"/>
                <a:gd name="T19" fmla="*/ 1303 h 1851"/>
                <a:gd name="T20" fmla="*/ 644 w 2168"/>
                <a:gd name="T21" fmla="*/ 1293 h 1851"/>
                <a:gd name="T22" fmla="*/ 758 w 2168"/>
                <a:gd name="T23" fmla="*/ 1295 h 1851"/>
                <a:gd name="T24" fmla="*/ 778 w 2168"/>
                <a:gd name="T25" fmla="*/ 1218 h 1851"/>
                <a:gd name="T26" fmla="*/ 830 w 2168"/>
                <a:gd name="T27" fmla="*/ 1058 h 1851"/>
                <a:gd name="T28" fmla="*/ 876 w 2168"/>
                <a:gd name="T29" fmla="*/ 959 h 1851"/>
                <a:gd name="T30" fmla="*/ 1181 w 2168"/>
                <a:gd name="T31" fmla="*/ 964 h 1851"/>
                <a:gd name="T32" fmla="*/ 1245 w 2168"/>
                <a:gd name="T33" fmla="*/ 802 h 1851"/>
                <a:gd name="T34" fmla="*/ 1321 w 2168"/>
                <a:gd name="T35" fmla="*/ 660 h 1851"/>
                <a:gd name="T36" fmla="*/ 1361 w 2168"/>
                <a:gd name="T37" fmla="*/ 636 h 1851"/>
                <a:gd name="T38" fmla="*/ 1449 w 2168"/>
                <a:gd name="T39" fmla="*/ 662 h 1851"/>
                <a:gd name="T40" fmla="*/ 1530 w 2168"/>
                <a:gd name="T41" fmla="*/ 697 h 1851"/>
                <a:gd name="T42" fmla="*/ 1579 w 2168"/>
                <a:gd name="T43" fmla="*/ 640 h 1851"/>
                <a:gd name="T44" fmla="*/ 1716 w 2168"/>
                <a:gd name="T45" fmla="*/ 397 h 1851"/>
                <a:gd name="T46" fmla="*/ 1827 w 2168"/>
                <a:gd name="T47" fmla="*/ 231 h 1851"/>
                <a:gd name="T48" fmla="*/ 1837 w 2168"/>
                <a:gd name="T49" fmla="*/ 190 h 1851"/>
                <a:gd name="T50" fmla="*/ 1778 w 2168"/>
                <a:gd name="T51" fmla="*/ 139 h 1851"/>
                <a:gd name="T52" fmla="*/ 1709 w 2168"/>
                <a:gd name="T53" fmla="*/ 99 h 1851"/>
                <a:gd name="T54" fmla="*/ 1728 w 2168"/>
                <a:gd name="T55" fmla="*/ 84 h 1851"/>
                <a:gd name="T56" fmla="*/ 1897 w 2168"/>
                <a:gd name="T57" fmla="*/ 50 h 1851"/>
                <a:gd name="T58" fmla="*/ 2094 w 2168"/>
                <a:gd name="T59" fmla="*/ 9 h 1851"/>
                <a:gd name="T60" fmla="*/ 2146 w 2168"/>
                <a:gd name="T61" fmla="*/ 33 h 1851"/>
                <a:gd name="T62" fmla="*/ 2166 w 2168"/>
                <a:gd name="T63" fmla="*/ 286 h 1851"/>
                <a:gd name="T64" fmla="*/ 2152 w 2168"/>
                <a:gd name="T65" fmla="*/ 504 h 1851"/>
                <a:gd name="T66" fmla="*/ 2134 w 2168"/>
                <a:gd name="T67" fmla="*/ 555 h 1851"/>
                <a:gd name="T68" fmla="*/ 2099 w 2168"/>
                <a:gd name="T69" fmla="*/ 493 h 1851"/>
                <a:gd name="T70" fmla="*/ 2037 w 2168"/>
                <a:gd name="T71" fmla="*/ 410 h 1851"/>
                <a:gd name="T72" fmla="*/ 1996 w 2168"/>
                <a:gd name="T73" fmla="*/ 396 h 1851"/>
                <a:gd name="T74" fmla="*/ 1904 w 2168"/>
                <a:gd name="T75" fmla="*/ 584 h 1851"/>
                <a:gd name="T76" fmla="*/ 1781 w 2168"/>
                <a:gd name="T77" fmla="*/ 895 h 1851"/>
                <a:gd name="T78" fmla="*/ 1726 w 2168"/>
                <a:gd name="T79" fmla="*/ 1022 h 1851"/>
                <a:gd name="T80" fmla="*/ 1634 w 2168"/>
                <a:gd name="T81" fmla="*/ 983 h 1851"/>
                <a:gd name="T82" fmla="*/ 1476 w 2168"/>
                <a:gd name="T83" fmla="*/ 932 h 1851"/>
                <a:gd name="T84" fmla="*/ 1408 w 2168"/>
                <a:gd name="T85" fmla="*/ 920 h 1851"/>
                <a:gd name="T86" fmla="*/ 1381 w 2168"/>
                <a:gd name="T87" fmla="*/ 1097 h 1851"/>
                <a:gd name="T88" fmla="*/ 1352 w 2168"/>
                <a:gd name="T89" fmla="*/ 1292 h 1851"/>
                <a:gd name="T90" fmla="*/ 1344 w 2168"/>
                <a:gd name="T91" fmla="*/ 1363 h 1851"/>
                <a:gd name="T92" fmla="*/ 1243 w 2168"/>
                <a:gd name="T93" fmla="*/ 1336 h 1851"/>
                <a:gd name="T94" fmla="*/ 1076 w 2168"/>
                <a:gd name="T95" fmla="*/ 1304 h 1851"/>
                <a:gd name="T96" fmla="*/ 981 w 2168"/>
                <a:gd name="T97" fmla="*/ 1296 h 1851"/>
                <a:gd name="T98" fmla="*/ 972 w 2168"/>
                <a:gd name="T99" fmla="*/ 1358 h 1851"/>
                <a:gd name="T100" fmla="*/ 955 w 2168"/>
                <a:gd name="T101" fmla="*/ 1502 h 1851"/>
                <a:gd name="T102" fmla="*/ 940 w 2168"/>
                <a:gd name="T103" fmla="*/ 1614 h 1851"/>
                <a:gd name="T104" fmla="*/ 876 w 2168"/>
                <a:gd name="T105" fmla="*/ 1610 h 1851"/>
                <a:gd name="T106" fmla="*/ 686 w 2168"/>
                <a:gd name="T107" fmla="*/ 1582 h 1851"/>
                <a:gd name="T108" fmla="*/ 557 w 2168"/>
                <a:gd name="T109" fmla="*/ 1578 h 1851"/>
                <a:gd name="T110" fmla="*/ 545 w 2168"/>
                <a:gd name="T111" fmla="*/ 1612 h 1851"/>
                <a:gd name="T112" fmla="*/ 557 w 2168"/>
                <a:gd name="T113" fmla="*/ 1735 h 1851"/>
                <a:gd name="T114" fmla="*/ 555 w 2168"/>
                <a:gd name="T115" fmla="*/ 1831 h 1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68" h="1851">
                  <a:moveTo>
                    <a:pt x="0" y="1842"/>
                  </a:moveTo>
                  <a:lnTo>
                    <a:pt x="0" y="1839"/>
                  </a:lnTo>
                  <a:lnTo>
                    <a:pt x="1" y="1837"/>
                  </a:lnTo>
                  <a:lnTo>
                    <a:pt x="2" y="1832"/>
                  </a:lnTo>
                  <a:lnTo>
                    <a:pt x="6" y="1826"/>
                  </a:lnTo>
                  <a:lnTo>
                    <a:pt x="9" y="1818"/>
                  </a:lnTo>
                  <a:lnTo>
                    <a:pt x="13" y="1808"/>
                  </a:lnTo>
                  <a:lnTo>
                    <a:pt x="17" y="1798"/>
                  </a:lnTo>
                  <a:lnTo>
                    <a:pt x="22" y="1788"/>
                  </a:lnTo>
                  <a:lnTo>
                    <a:pt x="26" y="1776"/>
                  </a:lnTo>
                  <a:lnTo>
                    <a:pt x="32" y="1764"/>
                  </a:lnTo>
                  <a:lnTo>
                    <a:pt x="38" y="1751"/>
                  </a:lnTo>
                  <a:lnTo>
                    <a:pt x="44" y="1739"/>
                  </a:lnTo>
                  <a:lnTo>
                    <a:pt x="49" y="1725"/>
                  </a:lnTo>
                  <a:lnTo>
                    <a:pt x="56" y="1715"/>
                  </a:lnTo>
                  <a:lnTo>
                    <a:pt x="61" y="1703"/>
                  </a:lnTo>
                  <a:lnTo>
                    <a:pt x="68" y="1693"/>
                  </a:lnTo>
                  <a:lnTo>
                    <a:pt x="72" y="1681"/>
                  </a:lnTo>
                  <a:lnTo>
                    <a:pt x="77" y="1672"/>
                  </a:lnTo>
                  <a:lnTo>
                    <a:pt x="83" y="1664"/>
                  </a:lnTo>
                  <a:lnTo>
                    <a:pt x="88" y="1656"/>
                  </a:lnTo>
                  <a:lnTo>
                    <a:pt x="92" y="1648"/>
                  </a:lnTo>
                  <a:lnTo>
                    <a:pt x="97" y="1641"/>
                  </a:lnTo>
                  <a:lnTo>
                    <a:pt x="101" y="1634"/>
                  </a:lnTo>
                  <a:lnTo>
                    <a:pt x="105" y="1630"/>
                  </a:lnTo>
                  <a:lnTo>
                    <a:pt x="108" y="1625"/>
                  </a:lnTo>
                  <a:lnTo>
                    <a:pt x="111" y="1622"/>
                  </a:lnTo>
                  <a:lnTo>
                    <a:pt x="113" y="1618"/>
                  </a:lnTo>
                  <a:lnTo>
                    <a:pt x="116" y="1616"/>
                  </a:lnTo>
                  <a:lnTo>
                    <a:pt x="119" y="1613"/>
                  </a:lnTo>
                  <a:lnTo>
                    <a:pt x="121" y="1613"/>
                  </a:lnTo>
                  <a:lnTo>
                    <a:pt x="123" y="1612"/>
                  </a:lnTo>
                  <a:lnTo>
                    <a:pt x="129" y="1612"/>
                  </a:lnTo>
                  <a:lnTo>
                    <a:pt x="133" y="1610"/>
                  </a:lnTo>
                  <a:lnTo>
                    <a:pt x="140" y="1610"/>
                  </a:lnTo>
                  <a:lnTo>
                    <a:pt x="147" y="1610"/>
                  </a:lnTo>
                  <a:lnTo>
                    <a:pt x="155" y="1610"/>
                  </a:lnTo>
                  <a:lnTo>
                    <a:pt x="163" y="1610"/>
                  </a:lnTo>
                  <a:lnTo>
                    <a:pt x="171" y="1610"/>
                  </a:lnTo>
                  <a:lnTo>
                    <a:pt x="179" y="1609"/>
                  </a:lnTo>
                  <a:lnTo>
                    <a:pt x="190" y="1609"/>
                  </a:lnTo>
                  <a:lnTo>
                    <a:pt x="200" y="1609"/>
                  </a:lnTo>
                  <a:lnTo>
                    <a:pt x="211" y="1609"/>
                  </a:lnTo>
                  <a:lnTo>
                    <a:pt x="220" y="1609"/>
                  </a:lnTo>
                  <a:lnTo>
                    <a:pt x="232" y="1609"/>
                  </a:lnTo>
                  <a:lnTo>
                    <a:pt x="242" y="1608"/>
                  </a:lnTo>
                  <a:lnTo>
                    <a:pt x="251" y="1608"/>
                  </a:lnTo>
                  <a:lnTo>
                    <a:pt x="262" y="1608"/>
                  </a:lnTo>
                  <a:lnTo>
                    <a:pt x="272" y="1608"/>
                  </a:lnTo>
                  <a:lnTo>
                    <a:pt x="282" y="1608"/>
                  </a:lnTo>
                  <a:lnTo>
                    <a:pt x="291" y="1608"/>
                  </a:lnTo>
                  <a:lnTo>
                    <a:pt x="301" y="1608"/>
                  </a:lnTo>
                  <a:lnTo>
                    <a:pt x="309" y="1608"/>
                  </a:lnTo>
                  <a:lnTo>
                    <a:pt x="315" y="1608"/>
                  </a:lnTo>
                  <a:lnTo>
                    <a:pt x="322" y="1608"/>
                  </a:lnTo>
                  <a:lnTo>
                    <a:pt x="327" y="1608"/>
                  </a:lnTo>
                  <a:lnTo>
                    <a:pt x="334" y="1608"/>
                  </a:lnTo>
                  <a:lnTo>
                    <a:pt x="341" y="1608"/>
                  </a:lnTo>
                  <a:lnTo>
                    <a:pt x="343" y="1609"/>
                  </a:lnTo>
                  <a:lnTo>
                    <a:pt x="343" y="1608"/>
                  </a:lnTo>
                  <a:lnTo>
                    <a:pt x="343" y="1605"/>
                  </a:lnTo>
                  <a:lnTo>
                    <a:pt x="343" y="1600"/>
                  </a:lnTo>
                  <a:lnTo>
                    <a:pt x="346" y="1593"/>
                  </a:lnTo>
                  <a:lnTo>
                    <a:pt x="347" y="1585"/>
                  </a:lnTo>
                  <a:lnTo>
                    <a:pt x="349" y="1577"/>
                  </a:lnTo>
                  <a:lnTo>
                    <a:pt x="351" y="1566"/>
                  </a:lnTo>
                  <a:lnTo>
                    <a:pt x="355" y="1556"/>
                  </a:lnTo>
                  <a:lnTo>
                    <a:pt x="358" y="1542"/>
                  </a:lnTo>
                  <a:lnTo>
                    <a:pt x="361" y="1530"/>
                  </a:lnTo>
                  <a:lnTo>
                    <a:pt x="363" y="1517"/>
                  </a:lnTo>
                  <a:lnTo>
                    <a:pt x="367" y="1503"/>
                  </a:lnTo>
                  <a:lnTo>
                    <a:pt x="370" y="1489"/>
                  </a:lnTo>
                  <a:lnTo>
                    <a:pt x="374" y="1474"/>
                  </a:lnTo>
                  <a:lnTo>
                    <a:pt x="378" y="1459"/>
                  </a:lnTo>
                  <a:lnTo>
                    <a:pt x="382" y="1447"/>
                  </a:lnTo>
                  <a:lnTo>
                    <a:pt x="385" y="1432"/>
                  </a:lnTo>
                  <a:lnTo>
                    <a:pt x="389" y="1420"/>
                  </a:lnTo>
                  <a:lnTo>
                    <a:pt x="392" y="1407"/>
                  </a:lnTo>
                  <a:lnTo>
                    <a:pt x="396" y="1395"/>
                  </a:lnTo>
                  <a:lnTo>
                    <a:pt x="400" y="1383"/>
                  </a:lnTo>
                  <a:lnTo>
                    <a:pt x="402" y="1372"/>
                  </a:lnTo>
                  <a:lnTo>
                    <a:pt x="405" y="1363"/>
                  </a:lnTo>
                  <a:lnTo>
                    <a:pt x="409" y="1355"/>
                  </a:lnTo>
                  <a:lnTo>
                    <a:pt x="410" y="1345"/>
                  </a:lnTo>
                  <a:lnTo>
                    <a:pt x="413" y="1337"/>
                  </a:lnTo>
                  <a:lnTo>
                    <a:pt x="414" y="1331"/>
                  </a:lnTo>
                  <a:lnTo>
                    <a:pt x="417" y="1327"/>
                  </a:lnTo>
                  <a:lnTo>
                    <a:pt x="420" y="1319"/>
                  </a:lnTo>
                  <a:lnTo>
                    <a:pt x="421" y="1317"/>
                  </a:lnTo>
                  <a:lnTo>
                    <a:pt x="421" y="1316"/>
                  </a:lnTo>
                  <a:lnTo>
                    <a:pt x="424" y="1316"/>
                  </a:lnTo>
                  <a:lnTo>
                    <a:pt x="426" y="1315"/>
                  </a:lnTo>
                  <a:lnTo>
                    <a:pt x="432" y="1313"/>
                  </a:lnTo>
                  <a:lnTo>
                    <a:pt x="436" y="1312"/>
                  </a:lnTo>
                  <a:lnTo>
                    <a:pt x="442" y="1311"/>
                  </a:lnTo>
                  <a:lnTo>
                    <a:pt x="449" y="1309"/>
                  </a:lnTo>
                  <a:lnTo>
                    <a:pt x="458" y="1309"/>
                  </a:lnTo>
                  <a:lnTo>
                    <a:pt x="468" y="1307"/>
                  </a:lnTo>
                  <a:lnTo>
                    <a:pt x="478" y="1304"/>
                  </a:lnTo>
                  <a:lnTo>
                    <a:pt x="489" y="1303"/>
                  </a:lnTo>
                  <a:lnTo>
                    <a:pt x="503" y="1301"/>
                  </a:lnTo>
                  <a:lnTo>
                    <a:pt x="516" y="1299"/>
                  </a:lnTo>
                  <a:lnTo>
                    <a:pt x="531" y="1297"/>
                  </a:lnTo>
                  <a:lnTo>
                    <a:pt x="545" y="1296"/>
                  </a:lnTo>
                  <a:lnTo>
                    <a:pt x="561" y="1296"/>
                  </a:lnTo>
                  <a:lnTo>
                    <a:pt x="576" y="1295"/>
                  </a:lnTo>
                  <a:lnTo>
                    <a:pt x="593" y="1293"/>
                  </a:lnTo>
                  <a:lnTo>
                    <a:pt x="611" y="1293"/>
                  </a:lnTo>
                  <a:lnTo>
                    <a:pt x="628" y="1293"/>
                  </a:lnTo>
                  <a:lnTo>
                    <a:pt x="644" y="1293"/>
                  </a:lnTo>
                  <a:lnTo>
                    <a:pt x="662" y="1293"/>
                  </a:lnTo>
                  <a:lnTo>
                    <a:pt x="676" y="1293"/>
                  </a:lnTo>
                  <a:lnTo>
                    <a:pt x="692" y="1293"/>
                  </a:lnTo>
                  <a:lnTo>
                    <a:pt x="706" y="1293"/>
                  </a:lnTo>
                  <a:lnTo>
                    <a:pt x="719" y="1293"/>
                  </a:lnTo>
                  <a:lnTo>
                    <a:pt x="730" y="1293"/>
                  </a:lnTo>
                  <a:lnTo>
                    <a:pt x="741" y="1295"/>
                  </a:lnTo>
                  <a:lnTo>
                    <a:pt x="749" y="1295"/>
                  </a:lnTo>
                  <a:lnTo>
                    <a:pt x="754" y="1295"/>
                  </a:lnTo>
                  <a:lnTo>
                    <a:pt x="758" y="1295"/>
                  </a:lnTo>
                  <a:lnTo>
                    <a:pt x="761" y="1296"/>
                  </a:lnTo>
                  <a:lnTo>
                    <a:pt x="761" y="1295"/>
                  </a:lnTo>
                  <a:lnTo>
                    <a:pt x="761" y="1291"/>
                  </a:lnTo>
                  <a:lnTo>
                    <a:pt x="761" y="1284"/>
                  </a:lnTo>
                  <a:lnTo>
                    <a:pt x="763" y="1277"/>
                  </a:lnTo>
                  <a:lnTo>
                    <a:pt x="766" y="1268"/>
                  </a:lnTo>
                  <a:lnTo>
                    <a:pt x="769" y="1257"/>
                  </a:lnTo>
                  <a:lnTo>
                    <a:pt x="770" y="1245"/>
                  </a:lnTo>
                  <a:lnTo>
                    <a:pt x="775" y="1233"/>
                  </a:lnTo>
                  <a:lnTo>
                    <a:pt x="778" y="1218"/>
                  </a:lnTo>
                  <a:lnTo>
                    <a:pt x="782" y="1204"/>
                  </a:lnTo>
                  <a:lnTo>
                    <a:pt x="787" y="1188"/>
                  </a:lnTo>
                  <a:lnTo>
                    <a:pt x="793" y="1173"/>
                  </a:lnTo>
                  <a:lnTo>
                    <a:pt x="797" y="1156"/>
                  </a:lnTo>
                  <a:lnTo>
                    <a:pt x="802" y="1139"/>
                  </a:lnTo>
                  <a:lnTo>
                    <a:pt x="807" y="1122"/>
                  </a:lnTo>
                  <a:lnTo>
                    <a:pt x="814" y="1107"/>
                  </a:lnTo>
                  <a:lnTo>
                    <a:pt x="819" y="1090"/>
                  </a:lnTo>
                  <a:lnTo>
                    <a:pt x="824" y="1074"/>
                  </a:lnTo>
                  <a:lnTo>
                    <a:pt x="830" y="1058"/>
                  </a:lnTo>
                  <a:lnTo>
                    <a:pt x="836" y="1046"/>
                  </a:lnTo>
                  <a:lnTo>
                    <a:pt x="841" y="1031"/>
                  </a:lnTo>
                  <a:lnTo>
                    <a:pt x="848" y="1019"/>
                  </a:lnTo>
                  <a:lnTo>
                    <a:pt x="853" y="1007"/>
                  </a:lnTo>
                  <a:lnTo>
                    <a:pt x="858" y="998"/>
                  </a:lnTo>
                  <a:lnTo>
                    <a:pt x="862" y="987"/>
                  </a:lnTo>
                  <a:lnTo>
                    <a:pt x="868" y="978"/>
                  </a:lnTo>
                  <a:lnTo>
                    <a:pt x="870" y="971"/>
                  </a:lnTo>
                  <a:lnTo>
                    <a:pt x="874" y="964"/>
                  </a:lnTo>
                  <a:lnTo>
                    <a:pt x="876" y="959"/>
                  </a:lnTo>
                  <a:lnTo>
                    <a:pt x="878" y="956"/>
                  </a:lnTo>
                  <a:lnTo>
                    <a:pt x="880" y="953"/>
                  </a:lnTo>
                  <a:lnTo>
                    <a:pt x="881" y="953"/>
                  </a:lnTo>
                  <a:lnTo>
                    <a:pt x="1169" y="1006"/>
                  </a:lnTo>
                  <a:lnTo>
                    <a:pt x="1169" y="1004"/>
                  </a:lnTo>
                  <a:lnTo>
                    <a:pt x="1170" y="1000"/>
                  </a:lnTo>
                  <a:lnTo>
                    <a:pt x="1171" y="994"/>
                  </a:lnTo>
                  <a:lnTo>
                    <a:pt x="1174" y="986"/>
                  </a:lnTo>
                  <a:lnTo>
                    <a:pt x="1177" y="975"/>
                  </a:lnTo>
                  <a:lnTo>
                    <a:pt x="1181" y="964"/>
                  </a:lnTo>
                  <a:lnTo>
                    <a:pt x="1185" y="951"/>
                  </a:lnTo>
                  <a:lnTo>
                    <a:pt x="1190" y="939"/>
                  </a:lnTo>
                  <a:lnTo>
                    <a:pt x="1195" y="921"/>
                  </a:lnTo>
                  <a:lnTo>
                    <a:pt x="1201" y="907"/>
                  </a:lnTo>
                  <a:lnTo>
                    <a:pt x="1207" y="889"/>
                  </a:lnTo>
                  <a:lnTo>
                    <a:pt x="1214" y="872"/>
                  </a:lnTo>
                  <a:lnTo>
                    <a:pt x="1221" y="853"/>
                  </a:lnTo>
                  <a:lnTo>
                    <a:pt x="1229" y="837"/>
                  </a:lnTo>
                  <a:lnTo>
                    <a:pt x="1235" y="818"/>
                  </a:lnTo>
                  <a:lnTo>
                    <a:pt x="1245" y="802"/>
                  </a:lnTo>
                  <a:lnTo>
                    <a:pt x="1253" y="784"/>
                  </a:lnTo>
                  <a:lnTo>
                    <a:pt x="1260" y="768"/>
                  </a:lnTo>
                  <a:lnTo>
                    <a:pt x="1268" y="751"/>
                  </a:lnTo>
                  <a:lnTo>
                    <a:pt x="1277" y="735"/>
                  </a:lnTo>
                  <a:lnTo>
                    <a:pt x="1285" y="721"/>
                  </a:lnTo>
                  <a:lnTo>
                    <a:pt x="1292" y="706"/>
                  </a:lnTo>
                  <a:lnTo>
                    <a:pt x="1300" y="693"/>
                  </a:lnTo>
                  <a:lnTo>
                    <a:pt x="1308" y="682"/>
                  </a:lnTo>
                  <a:lnTo>
                    <a:pt x="1313" y="670"/>
                  </a:lnTo>
                  <a:lnTo>
                    <a:pt x="1321" y="660"/>
                  </a:lnTo>
                  <a:lnTo>
                    <a:pt x="1325" y="652"/>
                  </a:lnTo>
                  <a:lnTo>
                    <a:pt x="1330" y="644"/>
                  </a:lnTo>
                  <a:lnTo>
                    <a:pt x="1334" y="639"/>
                  </a:lnTo>
                  <a:lnTo>
                    <a:pt x="1337" y="635"/>
                  </a:lnTo>
                  <a:lnTo>
                    <a:pt x="1340" y="632"/>
                  </a:lnTo>
                  <a:lnTo>
                    <a:pt x="1340" y="632"/>
                  </a:lnTo>
                  <a:lnTo>
                    <a:pt x="1342" y="632"/>
                  </a:lnTo>
                  <a:lnTo>
                    <a:pt x="1350" y="634"/>
                  </a:lnTo>
                  <a:lnTo>
                    <a:pt x="1354" y="635"/>
                  </a:lnTo>
                  <a:lnTo>
                    <a:pt x="1361" y="636"/>
                  </a:lnTo>
                  <a:lnTo>
                    <a:pt x="1368" y="638"/>
                  </a:lnTo>
                  <a:lnTo>
                    <a:pt x="1376" y="640"/>
                  </a:lnTo>
                  <a:lnTo>
                    <a:pt x="1384" y="642"/>
                  </a:lnTo>
                  <a:lnTo>
                    <a:pt x="1392" y="644"/>
                  </a:lnTo>
                  <a:lnTo>
                    <a:pt x="1400" y="647"/>
                  </a:lnTo>
                  <a:lnTo>
                    <a:pt x="1411" y="650"/>
                  </a:lnTo>
                  <a:lnTo>
                    <a:pt x="1420" y="652"/>
                  </a:lnTo>
                  <a:lnTo>
                    <a:pt x="1429" y="655"/>
                  </a:lnTo>
                  <a:lnTo>
                    <a:pt x="1439" y="659"/>
                  </a:lnTo>
                  <a:lnTo>
                    <a:pt x="1449" y="662"/>
                  </a:lnTo>
                  <a:lnTo>
                    <a:pt x="1459" y="664"/>
                  </a:lnTo>
                  <a:lnTo>
                    <a:pt x="1468" y="669"/>
                  </a:lnTo>
                  <a:lnTo>
                    <a:pt x="1476" y="673"/>
                  </a:lnTo>
                  <a:lnTo>
                    <a:pt x="1486" y="677"/>
                  </a:lnTo>
                  <a:lnTo>
                    <a:pt x="1494" y="681"/>
                  </a:lnTo>
                  <a:lnTo>
                    <a:pt x="1503" y="683"/>
                  </a:lnTo>
                  <a:lnTo>
                    <a:pt x="1510" y="687"/>
                  </a:lnTo>
                  <a:lnTo>
                    <a:pt x="1518" y="691"/>
                  </a:lnTo>
                  <a:lnTo>
                    <a:pt x="1523" y="694"/>
                  </a:lnTo>
                  <a:lnTo>
                    <a:pt x="1530" y="697"/>
                  </a:lnTo>
                  <a:lnTo>
                    <a:pt x="1534" y="699"/>
                  </a:lnTo>
                  <a:lnTo>
                    <a:pt x="1539" y="702"/>
                  </a:lnTo>
                  <a:lnTo>
                    <a:pt x="1544" y="705"/>
                  </a:lnTo>
                  <a:lnTo>
                    <a:pt x="1547" y="706"/>
                  </a:lnTo>
                  <a:lnTo>
                    <a:pt x="1547" y="703"/>
                  </a:lnTo>
                  <a:lnTo>
                    <a:pt x="1551" y="698"/>
                  </a:lnTo>
                  <a:lnTo>
                    <a:pt x="1555" y="687"/>
                  </a:lnTo>
                  <a:lnTo>
                    <a:pt x="1562" y="675"/>
                  </a:lnTo>
                  <a:lnTo>
                    <a:pt x="1570" y="659"/>
                  </a:lnTo>
                  <a:lnTo>
                    <a:pt x="1579" y="640"/>
                  </a:lnTo>
                  <a:lnTo>
                    <a:pt x="1590" y="620"/>
                  </a:lnTo>
                  <a:lnTo>
                    <a:pt x="1602" y="599"/>
                  </a:lnTo>
                  <a:lnTo>
                    <a:pt x="1614" y="574"/>
                  </a:lnTo>
                  <a:lnTo>
                    <a:pt x="1629" y="549"/>
                  </a:lnTo>
                  <a:lnTo>
                    <a:pt x="1641" y="523"/>
                  </a:lnTo>
                  <a:lnTo>
                    <a:pt x="1657" y="497"/>
                  </a:lnTo>
                  <a:lnTo>
                    <a:pt x="1670" y="472"/>
                  </a:lnTo>
                  <a:lnTo>
                    <a:pt x="1686" y="445"/>
                  </a:lnTo>
                  <a:lnTo>
                    <a:pt x="1701" y="421"/>
                  </a:lnTo>
                  <a:lnTo>
                    <a:pt x="1716" y="397"/>
                  </a:lnTo>
                  <a:lnTo>
                    <a:pt x="1728" y="374"/>
                  </a:lnTo>
                  <a:lnTo>
                    <a:pt x="1742" y="353"/>
                  </a:lnTo>
                  <a:lnTo>
                    <a:pt x="1754" y="333"/>
                  </a:lnTo>
                  <a:lnTo>
                    <a:pt x="1768" y="314"/>
                  </a:lnTo>
                  <a:lnTo>
                    <a:pt x="1778" y="297"/>
                  </a:lnTo>
                  <a:lnTo>
                    <a:pt x="1790" y="281"/>
                  </a:lnTo>
                  <a:lnTo>
                    <a:pt x="1801" y="266"/>
                  </a:lnTo>
                  <a:lnTo>
                    <a:pt x="1812" y="254"/>
                  </a:lnTo>
                  <a:lnTo>
                    <a:pt x="1820" y="242"/>
                  </a:lnTo>
                  <a:lnTo>
                    <a:pt x="1827" y="231"/>
                  </a:lnTo>
                  <a:lnTo>
                    <a:pt x="1835" y="223"/>
                  </a:lnTo>
                  <a:lnTo>
                    <a:pt x="1840" y="216"/>
                  </a:lnTo>
                  <a:lnTo>
                    <a:pt x="1844" y="210"/>
                  </a:lnTo>
                  <a:lnTo>
                    <a:pt x="1848" y="207"/>
                  </a:lnTo>
                  <a:lnTo>
                    <a:pt x="1849" y="204"/>
                  </a:lnTo>
                  <a:lnTo>
                    <a:pt x="1852" y="204"/>
                  </a:lnTo>
                  <a:lnTo>
                    <a:pt x="1849" y="202"/>
                  </a:lnTo>
                  <a:lnTo>
                    <a:pt x="1845" y="198"/>
                  </a:lnTo>
                  <a:lnTo>
                    <a:pt x="1841" y="194"/>
                  </a:lnTo>
                  <a:lnTo>
                    <a:pt x="1837" y="190"/>
                  </a:lnTo>
                  <a:lnTo>
                    <a:pt x="1833" y="186"/>
                  </a:lnTo>
                  <a:lnTo>
                    <a:pt x="1829" y="182"/>
                  </a:lnTo>
                  <a:lnTo>
                    <a:pt x="1823" y="175"/>
                  </a:lnTo>
                  <a:lnTo>
                    <a:pt x="1817" y="171"/>
                  </a:lnTo>
                  <a:lnTo>
                    <a:pt x="1812" y="165"/>
                  </a:lnTo>
                  <a:lnTo>
                    <a:pt x="1805" y="160"/>
                  </a:lnTo>
                  <a:lnTo>
                    <a:pt x="1799" y="153"/>
                  </a:lnTo>
                  <a:lnTo>
                    <a:pt x="1792" y="148"/>
                  </a:lnTo>
                  <a:lnTo>
                    <a:pt x="1785" y="144"/>
                  </a:lnTo>
                  <a:lnTo>
                    <a:pt x="1778" y="139"/>
                  </a:lnTo>
                  <a:lnTo>
                    <a:pt x="1770" y="132"/>
                  </a:lnTo>
                  <a:lnTo>
                    <a:pt x="1762" y="127"/>
                  </a:lnTo>
                  <a:lnTo>
                    <a:pt x="1754" y="123"/>
                  </a:lnTo>
                  <a:lnTo>
                    <a:pt x="1748" y="119"/>
                  </a:lnTo>
                  <a:lnTo>
                    <a:pt x="1740" y="115"/>
                  </a:lnTo>
                  <a:lnTo>
                    <a:pt x="1733" y="111"/>
                  </a:lnTo>
                  <a:lnTo>
                    <a:pt x="1725" y="107"/>
                  </a:lnTo>
                  <a:lnTo>
                    <a:pt x="1721" y="105"/>
                  </a:lnTo>
                  <a:lnTo>
                    <a:pt x="1713" y="101"/>
                  </a:lnTo>
                  <a:lnTo>
                    <a:pt x="1709" y="99"/>
                  </a:lnTo>
                  <a:lnTo>
                    <a:pt x="1704" y="97"/>
                  </a:lnTo>
                  <a:lnTo>
                    <a:pt x="1701" y="95"/>
                  </a:lnTo>
                  <a:lnTo>
                    <a:pt x="1696" y="92"/>
                  </a:lnTo>
                  <a:lnTo>
                    <a:pt x="1694" y="92"/>
                  </a:lnTo>
                  <a:lnTo>
                    <a:pt x="1694" y="92"/>
                  </a:lnTo>
                  <a:lnTo>
                    <a:pt x="1697" y="91"/>
                  </a:lnTo>
                  <a:lnTo>
                    <a:pt x="1701" y="89"/>
                  </a:lnTo>
                  <a:lnTo>
                    <a:pt x="1709" y="88"/>
                  </a:lnTo>
                  <a:lnTo>
                    <a:pt x="1717" y="85"/>
                  </a:lnTo>
                  <a:lnTo>
                    <a:pt x="1728" y="84"/>
                  </a:lnTo>
                  <a:lnTo>
                    <a:pt x="1740" y="81"/>
                  </a:lnTo>
                  <a:lnTo>
                    <a:pt x="1753" y="80"/>
                  </a:lnTo>
                  <a:lnTo>
                    <a:pt x="1766" y="76"/>
                  </a:lnTo>
                  <a:lnTo>
                    <a:pt x="1782" y="73"/>
                  </a:lnTo>
                  <a:lnTo>
                    <a:pt x="1800" y="69"/>
                  </a:lnTo>
                  <a:lnTo>
                    <a:pt x="1817" y="66"/>
                  </a:lnTo>
                  <a:lnTo>
                    <a:pt x="1836" y="61"/>
                  </a:lnTo>
                  <a:lnTo>
                    <a:pt x="1856" y="58"/>
                  </a:lnTo>
                  <a:lnTo>
                    <a:pt x="1876" y="53"/>
                  </a:lnTo>
                  <a:lnTo>
                    <a:pt x="1897" y="50"/>
                  </a:lnTo>
                  <a:lnTo>
                    <a:pt x="1918" y="45"/>
                  </a:lnTo>
                  <a:lnTo>
                    <a:pt x="1939" y="41"/>
                  </a:lnTo>
                  <a:lnTo>
                    <a:pt x="1960" y="37"/>
                  </a:lnTo>
                  <a:lnTo>
                    <a:pt x="1982" y="32"/>
                  </a:lnTo>
                  <a:lnTo>
                    <a:pt x="2002" y="26"/>
                  </a:lnTo>
                  <a:lnTo>
                    <a:pt x="2022" y="24"/>
                  </a:lnTo>
                  <a:lnTo>
                    <a:pt x="2042" y="20"/>
                  </a:lnTo>
                  <a:lnTo>
                    <a:pt x="2061" y="16"/>
                  </a:lnTo>
                  <a:lnTo>
                    <a:pt x="2077" y="12"/>
                  </a:lnTo>
                  <a:lnTo>
                    <a:pt x="2094" y="9"/>
                  </a:lnTo>
                  <a:lnTo>
                    <a:pt x="2106" y="6"/>
                  </a:lnTo>
                  <a:lnTo>
                    <a:pt x="2120" y="4"/>
                  </a:lnTo>
                  <a:lnTo>
                    <a:pt x="2129" y="1"/>
                  </a:lnTo>
                  <a:lnTo>
                    <a:pt x="2136" y="0"/>
                  </a:lnTo>
                  <a:lnTo>
                    <a:pt x="2140" y="0"/>
                  </a:lnTo>
                  <a:lnTo>
                    <a:pt x="2142" y="0"/>
                  </a:lnTo>
                  <a:lnTo>
                    <a:pt x="2142" y="2"/>
                  </a:lnTo>
                  <a:lnTo>
                    <a:pt x="2142" y="9"/>
                  </a:lnTo>
                  <a:lnTo>
                    <a:pt x="2144" y="18"/>
                  </a:lnTo>
                  <a:lnTo>
                    <a:pt x="2146" y="33"/>
                  </a:lnTo>
                  <a:lnTo>
                    <a:pt x="2148" y="50"/>
                  </a:lnTo>
                  <a:lnTo>
                    <a:pt x="2149" y="70"/>
                  </a:lnTo>
                  <a:lnTo>
                    <a:pt x="2152" y="92"/>
                  </a:lnTo>
                  <a:lnTo>
                    <a:pt x="2154" y="117"/>
                  </a:lnTo>
                  <a:lnTo>
                    <a:pt x="2157" y="143"/>
                  </a:lnTo>
                  <a:lnTo>
                    <a:pt x="2160" y="171"/>
                  </a:lnTo>
                  <a:lnTo>
                    <a:pt x="2161" y="199"/>
                  </a:lnTo>
                  <a:lnTo>
                    <a:pt x="2164" y="228"/>
                  </a:lnTo>
                  <a:lnTo>
                    <a:pt x="2164" y="256"/>
                  </a:lnTo>
                  <a:lnTo>
                    <a:pt x="2166" y="286"/>
                  </a:lnTo>
                  <a:lnTo>
                    <a:pt x="2166" y="314"/>
                  </a:lnTo>
                  <a:lnTo>
                    <a:pt x="2168" y="342"/>
                  </a:lnTo>
                  <a:lnTo>
                    <a:pt x="2166" y="367"/>
                  </a:lnTo>
                  <a:lnTo>
                    <a:pt x="2165" y="392"/>
                  </a:lnTo>
                  <a:lnTo>
                    <a:pt x="2164" y="413"/>
                  </a:lnTo>
                  <a:lnTo>
                    <a:pt x="2161" y="436"/>
                  </a:lnTo>
                  <a:lnTo>
                    <a:pt x="2160" y="454"/>
                  </a:lnTo>
                  <a:lnTo>
                    <a:pt x="2157" y="472"/>
                  </a:lnTo>
                  <a:lnTo>
                    <a:pt x="2154" y="489"/>
                  </a:lnTo>
                  <a:lnTo>
                    <a:pt x="2152" y="504"/>
                  </a:lnTo>
                  <a:lnTo>
                    <a:pt x="2149" y="517"/>
                  </a:lnTo>
                  <a:lnTo>
                    <a:pt x="2148" y="529"/>
                  </a:lnTo>
                  <a:lnTo>
                    <a:pt x="2145" y="539"/>
                  </a:lnTo>
                  <a:lnTo>
                    <a:pt x="2142" y="548"/>
                  </a:lnTo>
                  <a:lnTo>
                    <a:pt x="2140" y="553"/>
                  </a:lnTo>
                  <a:lnTo>
                    <a:pt x="2140" y="559"/>
                  </a:lnTo>
                  <a:lnTo>
                    <a:pt x="2140" y="561"/>
                  </a:lnTo>
                  <a:lnTo>
                    <a:pt x="2140" y="563"/>
                  </a:lnTo>
                  <a:lnTo>
                    <a:pt x="2137" y="560"/>
                  </a:lnTo>
                  <a:lnTo>
                    <a:pt x="2134" y="555"/>
                  </a:lnTo>
                  <a:lnTo>
                    <a:pt x="2133" y="551"/>
                  </a:lnTo>
                  <a:lnTo>
                    <a:pt x="2130" y="548"/>
                  </a:lnTo>
                  <a:lnTo>
                    <a:pt x="2128" y="543"/>
                  </a:lnTo>
                  <a:lnTo>
                    <a:pt x="2125" y="537"/>
                  </a:lnTo>
                  <a:lnTo>
                    <a:pt x="2121" y="531"/>
                  </a:lnTo>
                  <a:lnTo>
                    <a:pt x="2118" y="524"/>
                  </a:lnTo>
                  <a:lnTo>
                    <a:pt x="2113" y="517"/>
                  </a:lnTo>
                  <a:lnTo>
                    <a:pt x="2110" y="511"/>
                  </a:lnTo>
                  <a:lnTo>
                    <a:pt x="2105" y="501"/>
                  </a:lnTo>
                  <a:lnTo>
                    <a:pt x="2099" y="493"/>
                  </a:lnTo>
                  <a:lnTo>
                    <a:pt x="2094" y="487"/>
                  </a:lnTo>
                  <a:lnTo>
                    <a:pt x="2089" y="479"/>
                  </a:lnTo>
                  <a:lnTo>
                    <a:pt x="2082" y="469"/>
                  </a:lnTo>
                  <a:lnTo>
                    <a:pt x="2077" y="460"/>
                  </a:lnTo>
                  <a:lnTo>
                    <a:pt x="2070" y="450"/>
                  </a:lnTo>
                  <a:lnTo>
                    <a:pt x="2062" y="442"/>
                  </a:lnTo>
                  <a:lnTo>
                    <a:pt x="2055" y="433"/>
                  </a:lnTo>
                  <a:lnTo>
                    <a:pt x="2049" y="425"/>
                  </a:lnTo>
                  <a:lnTo>
                    <a:pt x="2042" y="417"/>
                  </a:lnTo>
                  <a:lnTo>
                    <a:pt x="2037" y="410"/>
                  </a:lnTo>
                  <a:lnTo>
                    <a:pt x="2030" y="402"/>
                  </a:lnTo>
                  <a:lnTo>
                    <a:pt x="2025" y="397"/>
                  </a:lnTo>
                  <a:lnTo>
                    <a:pt x="2019" y="390"/>
                  </a:lnTo>
                  <a:lnTo>
                    <a:pt x="2017" y="386"/>
                  </a:lnTo>
                  <a:lnTo>
                    <a:pt x="2010" y="380"/>
                  </a:lnTo>
                  <a:lnTo>
                    <a:pt x="2008" y="377"/>
                  </a:lnTo>
                  <a:lnTo>
                    <a:pt x="2007" y="378"/>
                  </a:lnTo>
                  <a:lnTo>
                    <a:pt x="2004" y="382"/>
                  </a:lnTo>
                  <a:lnTo>
                    <a:pt x="2002" y="388"/>
                  </a:lnTo>
                  <a:lnTo>
                    <a:pt x="1996" y="396"/>
                  </a:lnTo>
                  <a:lnTo>
                    <a:pt x="1991" y="405"/>
                  </a:lnTo>
                  <a:lnTo>
                    <a:pt x="1984" y="418"/>
                  </a:lnTo>
                  <a:lnTo>
                    <a:pt x="1976" y="432"/>
                  </a:lnTo>
                  <a:lnTo>
                    <a:pt x="1970" y="449"/>
                  </a:lnTo>
                  <a:lnTo>
                    <a:pt x="1959" y="466"/>
                  </a:lnTo>
                  <a:lnTo>
                    <a:pt x="1950" y="487"/>
                  </a:lnTo>
                  <a:lnTo>
                    <a:pt x="1939" y="508"/>
                  </a:lnTo>
                  <a:lnTo>
                    <a:pt x="1928" y="532"/>
                  </a:lnTo>
                  <a:lnTo>
                    <a:pt x="1916" y="557"/>
                  </a:lnTo>
                  <a:lnTo>
                    <a:pt x="1904" y="584"/>
                  </a:lnTo>
                  <a:lnTo>
                    <a:pt x="1891" y="612"/>
                  </a:lnTo>
                  <a:lnTo>
                    <a:pt x="1879" y="643"/>
                  </a:lnTo>
                  <a:lnTo>
                    <a:pt x="1865" y="674"/>
                  </a:lnTo>
                  <a:lnTo>
                    <a:pt x="1852" y="706"/>
                  </a:lnTo>
                  <a:lnTo>
                    <a:pt x="1839" y="738"/>
                  </a:lnTo>
                  <a:lnTo>
                    <a:pt x="1827" y="772"/>
                  </a:lnTo>
                  <a:lnTo>
                    <a:pt x="1815" y="802"/>
                  </a:lnTo>
                  <a:lnTo>
                    <a:pt x="1803" y="834"/>
                  </a:lnTo>
                  <a:lnTo>
                    <a:pt x="1790" y="865"/>
                  </a:lnTo>
                  <a:lnTo>
                    <a:pt x="1781" y="895"/>
                  </a:lnTo>
                  <a:lnTo>
                    <a:pt x="1772" y="921"/>
                  </a:lnTo>
                  <a:lnTo>
                    <a:pt x="1761" y="947"/>
                  </a:lnTo>
                  <a:lnTo>
                    <a:pt x="1754" y="968"/>
                  </a:lnTo>
                  <a:lnTo>
                    <a:pt x="1748" y="988"/>
                  </a:lnTo>
                  <a:lnTo>
                    <a:pt x="1742" y="1003"/>
                  </a:lnTo>
                  <a:lnTo>
                    <a:pt x="1738" y="1015"/>
                  </a:lnTo>
                  <a:lnTo>
                    <a:pt x="1736" y="1023"/>
                  </a:lnTo>
                  <a:lnTo>
                    <a:pt x="1736" y="1026"/>
                  </a:lnTo>
                  <a:lnTo>
                    <a:pt x="1733" y="1024"/>
                  </a:lnTo>
                  <a:lnTo>
                    <a:pt x="1726" y="1022"/>
                  </a:lnTo>
                  <a:lnTo>
                    <a:pt x="1721" y="1019"/>
                  </a:lnTo>
                  <a:lnTo>
                    <a:pt x="1716" y="1016"/>
                  </a:lnTo>
                  <a:lnTo>
                    <a:pt x="1709" y="1012"/>
                  </a:lnTo>
                  <a:lnTo>
                    <a:pt x="1701" y="1010"/>
                  </a:lnTo>
                  <a:lnTo>
                    <a:pt x="1692" y="1006"/>
                  </a:lnTo>
                  <a:lnTo>
                    <a:pt x="1682" y="1002"/>
                  </a:lnTo>
                  <a:lnTo>
                    <a:pt x="1671" y="998"/>
                  </a:lnTo>
                  <a:lnTo>
                    <a:pt x="1659" y="992"/>
                  </a:lnTo>
                  <a:lnTo>
                    <a:pt x="1647" y="988"/>
                  </a:lnTo>
                  <a:lnTo>
                    <a:pt x="1634" y="983"/>
                  </a:lnTo>
                  <a:lnTo>
                    <a:pt x="1621" y="978"/>
                  </a:lnTo>
                  <a:lnTo>
                    <a:pt x="1606" y="974"/>
                  </a:lnTo>
                  <a:lnTo>
                    <a:pt x="1590" y="968"/>
                  </a:lnTo>
                  <a:lnTo>
                    <a:pt x="1572" y="963"/>
                  </a:lnTo>
                  <a:lnTo>
                    <a:pt x="1555" y="956"/>
                  </a:lnTo>
                  <a:lnTo>
                    <a:pt x="1539" y="951"/>
                  </a:lnTo>
                  <a:lnTo>
                    <a:pt x="1522" y="947"/>
                  </a:lnTo>
                  <a:lnTo>
                    <a:pt x="1507" y="941"/>
                  </a:lnTo>
                  <a:lnTo>
                    <a:pt x="1491" y="936"/>
                  </a:lnTo>
                  <a:lnTo>
                    <a:pt x="1476" y="932"/>
                  </a:lnTo>
                  <a:lnTo>
                    <a:pt x="1461" y="927"/>
                  </a:lnTo>
                  <a:lnTo>
                    <a:pt x="1449" y="924"/>
                  </a:lnTo>
                  <a:lnTo>
                    <a:pt x="1437" y="921"/>
                  </a:lnTo>
                  <a:lnTo>
                    <a:pt x="1428" y="919"/>
                  </a:lnTo>
                  <a:lnTo>
                    <a:pt x="1420" y="916"/>
                  </a:lnTo>
                  <a:lnTo>
                    <a:pt x="1413" y="915"/>
                  </a:lnTo>
                  <a:lnTo>
                    <a:pt x="1411" y="913"/>
                  </a:lnTo>
                  <a:lnTo>
                    <a:pt x="1409" y="913"/>
                  </a:lnTo>
                  <a:lnTo>
                    <a:pt x="1408" y="915"/>
                  </a:lnTo>
                  <a:lnTo>
                    <a:pt x="1408" y="920"/>
                  </a:lnTo>
                  <a:lnTo>
                    <a:pt x="1405" y="928"/>
                  </a:lnTo>
                  <a:lnTo>
                    <a:pt x="1404" y="939"/>
                  </a:lnTo>
                  <a:lnTo>
                    <a:pt x="1401" y="953"/>
                  </a:lnTo>
                  <a:lnTo>
                    <a:pt x="1399" y="970"/>
                  </a:lnTo>
                  <a:lnTo>
                    <a:pt x="1396" y="987"/>
                  </a:lnTo>
                  <a:lnTo>
                    <a:pt x="1395" y="1007"/>
                  </a:lnTo>
                  <a:lnTo>
                    <a:pt x="1391" y="1028"/>
                  </a:lnTo>
                  <a:lnTo>
                    <a:pt x="1388" y="1051"/>
                  </a:lnTo>
                  <a:lnTo>
                    <a:pt x="1384" y="1073"/>
                  </a:lnTo>
                  <a:lnTo>
                    <a:pt x="1381" y="1097"/>
                  </a:lnTo>
                  <a:lnTo>
                    <a:pt x="1377" y="1119"/>
                  </a:lnTo>
                  <a:lnTo>
                    <a:pt x="1373" y="1143"/>
                  </a:lnTo>
                  <a:lnTo>
                    <a:pt x="1372" y="1165"/>
                  </a:lnTo>
                  <a:lnTo>
                    <a:pt x="1369" y="1188"/>
                  </a:lnTo>
                  <a:lnTo>
                    <a:pt x="1364" y="1208"/>
                  </a:lnTo>
                  <a:lnTo>
                    <a:pt x="1361" y="1226"/>
                  </a:lnTo>
                  <a:lnTo>
                    <a:pt x="1360" y="1244"/>
                  </a:lnTo>
                  <a:lnTo>
                    <a:pt x="1357" y="1261"/>
                  </a:lnTo>
                  <a:lnTo>
                    <a:pt x="1354" y="1276"/>
                  </a:lnTo>
                  <a:lnTo>
                    <a:pt x="1352" y="1292"/>
                  </a:lnTo>
                  <a:lnTo>
                    <a:pt x="1350" y="1304"/>
                  </a:lnTo>
                  <a:lnTo>
                    <a:pt x="1349" y="1316"/>
                  </a:lnTo>
                  <a:lnTo>
                    <a:pt x="1348" y="1325"/>
                  </a:lnTo>
                  <a:lnTo>
                    <a:pt x="1346" y="1336"/>
                  </a:lnTo>
                  <a:lnTo>
                    <a:pt x="1345" y="1343"/>
                  </a:lnTo>
                  <a:lnTo>
                    <a:pt x="1345" y="1351"/>
                  </a:lnTo>
                  <a:lnTo>
                    <a:pt x="1344" y="1355"/>
                  </a:lnTo>
                  <a:lnTo>
                    <a:pt x="1344" y="1360"/>
                  </a:lnTo>
                  <a:lnTo>
                    <a:pt x="1344" y="1362"/>
                  </a:lnTo>
                  <a:lnTo>
                    <a:pt x="1344" y="1363"/>
                  </a:lnTo>
                  <a:lnTo>
                    <a:pt x="1342" y="1363"/>
                  </a:lnTo>
                  <a:lnTo>
                    <a:pt x="1337" y="1362"/>
                  </a:lnTo>
                  <a:lnTo>
                    <a:pt x="1332" y="1359"/>
                  </a:lnTo>
                  <a:lnTo>
                    <a:pt x="1324" y="1358"/>
                  </a:lnTo>
                  <a:lnTo>
                    <a:pt x="1313" y="1354"/>
                  </a:lnTo>
                  <a:lnTo>
                    <a:pt x="1302" y="1351"/>
                  </a:lnTo>
                  <a:lnTo>
                    <a:pt x="1289" y="1348"/>
                  </a:lnTo>
                  <a:lnTo>
                    <a:pt x="1276" y="1345"/>
                  </a:lnTo>
                  <a:lnTo>
                    <a:pt x="1260" y="1340"/>
                  </a:lnTo>
                  <a:lnTo>
                    <a:pt x="1243" y="1336"/>
                  </a:lnTo>
                  <a:lnTo>
                    <a:pt x="1226" y="1332"/>
                  </a:lnTo>
                  <a:lnTo>
                    <a:pt x="1209" y="1328"/>
                  </a:lnTo>
                  <a:lnTo>
                    <a:pt x="1191" y="1324"/>
                  </a:lnTo>
                  <a:lnTo>
                    <a:pt x="1174" y="1321"/>
                  </a:lnTo>
                  <a:lnTo>
                    <a:pt x="1157" y="1316"/>
                  </a:lnTo>
                  <a:lnTo>
                    <a:pt x="1140" y="1313"/>
                  </a:lnTo>
                  <a:lnTo>
                    <a:pt x="1122" y="1311"/>
                  </a:lnTo>
                  <a:lnTo>
                    <a:pt x="1107" y="1308"/>
                  </a:lnTo>
                  <a:lnTo>
                    <a:pt x="1091" y="1305"/>
                  </a:lnTo>
                  <a:lnTo>
                    <a:pt x="1076" y="1304"/>
                  </a:lnTo>
                  <a:lnTo>
                    <a:pt x="1062" y="1301"/>
                  </a:lnTo>
                  <a:lnTo>
                    <a:pt x="1048" y="1300"/>
                  </a:lnTo>
                  <a:lnTo>
                    <a:pt x="1035" y="1299"/>
                  </a:lnTo>
                  <a:lnTo>
                    <a:pt x="1025" y="1299"/>
                  </a:lnTo>
                  <a:lnTo>
                    <a:pt x="1013" y="1296"/>
                  </a:lnTo>
                  <a:lnTo>
                    <a:pt x="1005" y="1296"/>
                  </a:lnTo>
                  <a:lnTo>
                    <a:pt x="996" y="1296"/>
                  </a:lnTo>
                  <a:lnTo>
                    <a:pt x="991" y="1296"/>
                  </a:lnTo>
                  <a:lnTo>
                    <a:pt x="984" y="1296"/>
                  </a:lnTo>
                  <a:lnTo>
                    <a:pt x="981" y="1296"/>
                  </a:lnTo>
                  <a:lnTo>
                    <a:pt x="979" y="1296"/>
                  </a:lnTo>
                  <a:lnTo>
                    <a:pt x="977" y="1296"/>
                  </a:lnTo>
                  <a:lnTo>
                    <a:pt x="977" y="1299"/>
                  </a:lnTo>
                  <a:lnTo>
                    <a:pt x="976" y="1303"/>
                  </a:lnTo>
                  <a:lnTo>
                    <a:pt x="976" y="1309"/>
                  </a:lnTo>
                  <a:lnTo>
                    <a:pt x="975" y="1316"/>
                  </a:lnTo>
                  <a:lnTo>
                    <a:pt x="975" y="1324"/>
                  </a:lnTo>
                  <a:lnTo>
                    <a:pt x="973" y="1335"/>
                  </a:lnTo>
                  <a:lnTo>
                    <a:pt x="973" y="1345"/>
                  </a:lnTo>
                  <a:lnTo>
                    <a:pt x="972" y="1358"/>
                  </a:lnTo>
                  <a:lnTo>
                    <a:pt x="969" y="1370"/>
                  </a:lnTo>
                  <a:lnTo>
                    <a:pt x="968" y="1383"/>
                  </a:lnTo>
                  <a:lnTo>
                    <a:pt x="967" y="1398"/>
                  </a:lnTo>
                  <a:lnTo>
                    <a:pt x="965" y="1411"/>
                  </a:lnTo>
                  <a:lnTo>
                    <a:pt x="964" y="1426"/>
                  </a:lnTo>
                  <a:lnTo>
                    <a:pt x="963" y="1442"/>
                  </a:lnTo>
                  <a:lnTo>
                    <a:pt x="963" y="1457"/>
                  </a:lnTo>
                  <a:lnTo>
                    <a:pt x="960" y="1471"/>
                  </a:lnTo>
                  <a:lnTo>
                    <a:pt x="957" y="1487"/>
                  </a:lnTo>
                  <a:lnTo>
                    <a:pt x="955" y="1502"/>
                  </a:lnTo>
                  <a:lnTo>
                    <a:pt x="953" y="1518"/>
                  </a:lnTo>
                  <a:lnTo>
                    <a:pt x="951" y="1531"/>
                  </a:lnTo>
                  <a:lnTo>
                    <a:pt x="951" y="1545"/>
                  </a:lnTo>
                  <a:lnTo>
                    <a:pt x="948" y="1558"/>
                  </a:lnTo>
                  <a:lnTo>
                    <a:pt x="948" y="1572"/>
                  </a:lnTo>
                  <a:lnTo>
                    <a:pt x="945" y="1581"/>
                  </a:lnTo>
                  <a:lnTo>
                    <a:pt x="944" y="1592"/>
                  </a:lnTo>
                  <a:lnTo>
                    <a:pt x="943" y="1601"/>
                  </a:lnTo>
                  <a:lnTo>
                    <a:pt x="943" y="1609"/>
                  </a:lnTo>
                  <a:lnTo>
                    <a:pt x="940" y="1614"/>
                  </a:lnTo>
                  <a:lnTo>
                    <a:pt x="940" y="1620"/>
                  </a:lnTo>
                  <a:lnTo>
                    <a:pt x="940" y="1622"/>
                  </a:lnTo>
                  <a:lnTo>
                    <a:pt x="940" y="1624"/>
                  </a:lnTo>
                  <a:lnTo>
                    <a:pt x="937" y="1622"/>
                  </a:lnTo>
                  <a:lnTo>
                    <a:pt x="933" y="1622"/>
                  </a:lnTo>
                  <a:lnTo>
                    <a:pt x="926" y="1620"/>
                  </a:lnTo>
                  <a:lnTo>
                    <a:pt x="917" y="1618"/>
                  </a:lnTo>
                  <a:lnTo>
                    <a:pt x="904" y="1616"/>
                  </a:lnTo>
                  <a:lnTo>
                    <a:pt x="892" y="1613"/>
                  </a:lnTo>
                  <a:lnTo>
                    <a:pt x="876" y="1610"/>
                  </a:lnTo>
                  <a:lnTo>
                    <a:pt x="860" y="1608"/>
                  </a:lnTo>
                  <a:lnTo>
                    <a:pt x="841" y="1604"/>
                  </a:lnTo>
                  <a:lnTo>
                    <a:pt x="824" y="1601"/>
                  </a:lnTo>
                  <a:lnTo>
                    <a:pt x="803" y="1598"/>
                  </a:lnTo>
                  <a:lnTo>
                    <a:pt x="783" y="1596"/>
                  </a:lnTo>
                  <a:lnTo>
                    <a:pt x="763" y="1592"/>
                  </a:lnTo>
                  <a:lnTo>
                    <a:pt x="743" y="1589"/>
                  </a:lnTo>
                  <a:lnTo>
                    <a:pt x="725" y="1586"/>
                  </a:lnTo>
                  <a:lnTo>
                    <a:pt x="706" y="1585"/>
                  </a:lnTo>
                  <a:lnTo>
                    <a:pt x="686" y="1582"/>
                  </a:lnTo>
                  <a:lnTo>
                    <a:pt x="668" y="1581"/>
                  </a:lnTo>
                  <a:lnTo>
                    <a:pt x="651" y="1578"/>
                  </a:lnTo>
                  <a:lnTo>
                    <a:pt x="638" y="1578"/>
                  </a:lnTo>
                  <a:lnTo>
                    <a:pt x="622" y="1578"/>
                  </a:lnTo>
                  <a:lnTo>
                    <a:pt x="608" y="1578"/>
                  </a:lnTo>
                  <a:lnTo>
                    <a:pt x="596" y="1578"/>
                  </a:lnTo>
                  <a:lnTo>
                    <a:pt x="585" y="1578"/>
                  </a:lnTo>
                  <a:lnTo>
                    <a:pt x="575" y="1578"/>
                  </a:lnTo>
                  <a:lnTo>
                    <a:pt x="565" y="1578"/>
                  </a:lnTo>
                  <a:lnTo>
                    <a:pt x="557" y="1578"/>
                  </a:lnTo>
                  <a:lnTo>
                    <a:pt x="552" y="1580"/>
                  </a:lnTo>
                  <a:lnTo>
                    <a:pt x="547" y="1580"/>
                  </a:lnTo>
                  <a:lnTo>
                    <a:pt x="544" y="1581"/>
                  </a:lnTo>
                  <a:lnTo>
                    <a:pt x="541" y="1581"/>
                  </a:lnTo>
                  <a:lnTo>
                    <a:pt x="541" y="1581"/>
                  </a:lnTo>
                  <a:lnTo>
                    <a:pt x="541" y="1585"/>
                  </a:lnTo>
                  <a:lnTo>
                    <a:pt x="541" y="1589"/>
                  </a:lnTo>
                  <a:lnTo>
                    <a:pt x="543" y="1596"/>
                  </a:lnTo>
                  <a:lnTo>
                    <a:pt x="543" y="1602"/>
                  </a:lnTo>
                  <a:lnTo>
                    <a:pt x="545" y="1612"/>
                  </a:lnTo>
                  <a:lnTo>
                    <a:pt x="545" y="1621"/>
                  </a:lnTo>
                  <a:lnTo>
                    <a:pt x="548" y="1632"/>
                  </a:lnTo>
                  <a:lnTo>
                    <a:pt x="548" y="1643"/>
                  </a:lnTo>
                  <a:lnTo>
                    <a:pt x="549" y="1656"/>
                  </a:lnTo>
                  <a:lnTo>
                    <a:pt x="551" y="1669"/>
                  </a:lnTo>
                  <a:lnTo>
                    <a:pt x="552" y="1683"/>
                  </a:lnTo>
                  <a:lnTo>
                    <a:pt x="553" y="1696"/>
                  </a:lnTo>
                  <a:lnTo>
                    <a:pt x="555" y="1708"/>
                  </a:lnTo>
                  <a:lnTo>
                    <a:pt x="555" y="1721"/>
                  </a:lnTo>
                  <a:lnTo>
                    <a:pt x="557" y="1735"/>
                  </a:lnTo>
                  <a:lnTo>
                    <a:pt x="557" y="1747"/>
                  </a:lnTo>
                  <a:lnTo>
                    <a:pt x="557" y="1759"/>
                  </a:lnTo>
                  <a:lnTo>
                    <a:pt x="557" y="1770"/>
                  </a:lnTo>
                  <a:lnTo>
                    <a:pt x="557" y="1780"/>
                  </a:lnTo>
                  <a:lnTo>
                    <a:pt x="557" y="1791"/>
                  </a:lnTo>
                  <a:lnTo>
                    <a:pt x="557" y="1800"/>
                  </a:lnTo>
                  <a:lnTo>
                    <a:pt x="556" y="1810"/>
                  </a:lnTo>
                  <a:lnTo>
                    <a:pt x="556" y="1818"/>
                  </a:lnTo>
                  <a:lnTo>
                    <a:pt x="555" y="1824"/>
                  </a:lnTo>
                  <a:lnTo>
                    <a:pt x="555" y="1831"/>
                  </a:lnTo>
                  <a:lnTo>
                    <a:pt x="555" y="1837"/>
                  </a:lnTo>
                  <a:lnTo>
                    <a:pt x="555" y="1842"/>
                  </a:lnTo>
                  <a:lnTo>
                    <a:pt x="553" y="1849"/>
                  </a:lnTo>
                  <a:lnTo>
                    <a:pt x="553" y="1851"/>
                  </a:lnTo>
                  <a:lnTo>
                    <a:pt x="0" y="1842"/>
                  </a:lnTo>
                  <a:lnTo>
                    <a:pt x="0" y="1842"/>
                  </a:lnTo>
                  <a:close/>
                </a:path>
              </a:pathLst>
            </a:custGeom>
            <a:solidFill>
              <a:srgbClr val="F3505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83" name="Freeform 75"/>
            <p:cNvSpPr>
              <a:spLocks/>
            </p:cNvSpPr>
            <p:nvPr/>
          </p:nvSpPr>
          <p:spPr bwMode="auto">
            <a:xfrm>
              <a:off x="3140" y="3458"/>
              <a:ext cx="99" cy="53"/>
            </a:xfrm>
            <a:custGeom>
              <a:avLst/>
              <a:gdLst>
                <a:gd name="T0" fmla="*/ 0 w 198"/>
                <a:gd name="T1" fmla="*/ 23 h 104"/>
                <a:gd name="T2" fmla="*/ 1 w 198"/>
                <a:gd name="T3" fmla="*/ 20 h 104"/>
                <a:gd name="T4" fmla="*/ 5 w 198"/>
                <a:gd name="T5" fmla="*/ 15 h 104"/>
                <a:gd name="T6" fmla="*/ 12 w 198"/>
                <a:gd name="T7" fmla="*/ 8 h 104"/>
                <a:gd name="T8" fmla="*/ 19 w 198"/>
                <a:gd name="T9" fmla="*/ 3 h 104"/>
                <a:gd name="T10" fmla="*/ 25 w 198"/>
                <a:gd name="T11" fmla="*/ 0 h 104"/>
                <a:gd name="T12" fmla="*/ 32 w 198"/>
                <a:gd name="T13" fmla="*/ 0 h 104"/>
                <a:gd name="T14" fmla="*/ 36 w 198"/>
                <a:gd name="T15" fmla="*/ 1 h 104"/>
                <a:gd name="T16" fmla="*/ 39 w 198"/>
                <a:gd name="T17" fmla="*/ 3 h 104"/>
                <a:gd name="T18" fmla="*/ 65 w 198"/>
                <a:gd name="T19" fmla="*/ 20 h 104"/>
                <a:gd name="T20" fmla="*/ 99 w 198"/>
                <a:gd name="T21" fmla="*/ 0 h 104"/>
                <a:gd name="T22" fmla="*/ 126 w 198"/>
                <a:gd name="T23" fmla="*/ 7 h 104"/>
                <a:gd name="T24" fmla="*/ 126 w 198"/>
                <a:gd name="T25" fmla="*/ 8 h 104"/>
                <a:gd name="T26" fmla="*/ 128 w 198"/>
                <a:gd name="T27" fmla="*/ 15 h 104"/>
                <a:gd name="T28" fmla="*/ 131 w 198"/>
                <a:gd name="T29" fmla="*/ 19 h 104"/>
                <a:gd name="T30" fmla="*/ 135 w 198"/>
                <a:gd name="T31" fmla="*/ 25 h 104"/>
                <a:gd name="T32" fmla="*/ 142 w 198"/>
                <a:gd name="T33" fmla="*/ 32 h 104"/>
                <a:gd name="T34" fmla="*/ 150 w 198"/>
                <a:gd name="T35" fmla="*/ 40 h 104"/>
                <a:gd name="T36" fmla="*/ 158 w 198"/>
                <a:gd name="T37" fmla="*/ 48 h 104"/>
                <a:gd name="T38" fmla="*/ 167 w 198"/>
                <a:gd name="T39" fmla="*/ 56 h 104"/>
                <a:gd name="T40" fmla="*/ 174 w 198"/>
                <a:gd name="T41" fmla="*/ 64 h 104"/>
                <a:gd name="T42" fmla="*/ 182 w 198"/>
                <a:gd name="T43" fmla="*/ 71 h 104"/>
                <a:gd name="T44" fmla="*/ 187 w 198"/>
                <a:gd name="T45" fmla="*/ 78 h 104"/>
                <a:gd name="T46" fmla="*/ 192 w 198"/>
                <a:gd name="T47" fmla="*/ 83 h 104"/>
                <a:gd name="T48" fmla="*/ 195 w 198"/>
                <a:gd name="T49" fmla="*/ 86 h 104"/>
                <a:gd name="T50" fmla="*/ 198 w 198"/>
                <a:gd name="T51" fmla="*/ 88 h 104"/>
                <a:gd name="T52" fmla="*/ 188 w 198"/>
                <a:gd name="T53" fmla="*/ 104 h 104"/>
                <a:gd name="T54" fmla="*/ 156 w 198"/>
                <a:gd name="T55" fmla="*/ 99 h 104"/>
                <a:gd name="T56" fmla="*/ 155 w 198"/>
                <a:gd name="T57" fmla="*/ 98 h 104"/>
                <a:gd name="T58" fmla="*/ 152 w 198"/>
                <a:gd name="T59" fmla="*/ 96 h 104"/>
                <a:gd name="T60" fmla="*/ 147 w 198"/>
                <a:gd name="T61" fmla="*/ 94 h 104"/>
                <a:gd name="T62" fmla="*/ 140 w 198"/>
                <a:gd name="T63" fmla="*/ 91 h 104"/>
                <a:gd name="T64" fmla="*/ 132 w 198"/>
                <a:gd name="T65" fmla="*/ 86 h 104"/>
                <a:gd name="T66" fmla="*/ 124 w 198"/>
                <a:gd name="T67" fmla="*/ 82 h 104"/>
                <a:gd name="T68" fmla="*/ 116 w 198"/>
                <a:gd name="T69" fmla="*/ 76 h 104"/>
                <a:gd name="T70" fmla="*/ 108 w 198"/>
                <a:gd name="T71" fmla="*/ 71 h 104"/>
                <a:gd name="T72" fmla="*/ 103 w 198"/>
                <a:gd name="T73" fmla="*/ 66 h 104"/>
                <a:gd name="T74" fmla="*/ 97 w 198"/>
                <a:gd name="T75" fmla="*/ 63 h 104"/>
                <a:gd name="T76" fmla="*/ 93 w 198"/>
                <a:gd name="T77" fmla="*/ 60 h 104"/>
                <a:gd name="T78" fmla="*/ 89 w 198"/>
                <a:gd name="T79" fmla="*/ 58 h 104"/>
                <a:gd name="T80" fmla="*/ 81 w 198"/>
                <a:gd name="T81" fmla="*/ 52 h 104"/>
                <a:gd name="T82" fmla="*/ 75 w 198"/>
                <a:gd name="T83" fmla="*/ 49 h 104"/>
                <a:gd name="T84" fmla="*/ 69 w 198"/>
                <a:gd name="T85" fmla="*/ 47 h 104"/>
                <a:gd name="T86" fmla="*/ 65 w 198"/>
                <a:gd name="T87" fmla="*/ 44 h 104"/>
                <a:gd name="T88" fmla="*/ 61 w 198"/>
                <a:gd name="T89" fmla="*/ 44 h 104"/>
                <a:gd name="T90" fmla="*/ 0 w 198"/>
                <a:gd name="T91" fmla="*/ 23 h 104"/>
                <a:gd name="T92" fmla="*/ 0 w 198"/>
                <a:gd name="T93" fmla="*/ 2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8" h="104">
                  <a:moveTo>
                    <a:pt x="0" y="23"/>
                  </a:moveTo>
                  <a:lnTo>
                    <a:pt x="1" y="20"/>
                  </a:lnTo>
                  <a:lnTo>
                    <a:pt x="5" y="15"/>
                  </a:lnTo>
                  <a:lnTo>
                    <a:pt x="12" y="8"/>
                  </a:lnTo>
                  <a:lnTo>
                    <a:pt x="19" y="3"/>
                  </a:lnTo>
                  <a:lnTo>
                    <a:pt x="25" y="0"/>
                  </a:lnTo>
                  <a:lnTo>
                    <a:pt x="32" y="0"/>
                  </a:lnTo>
                  <a:lnTo>
                    <a:pt x="36" y="1"/>
                  </a:lnTo>
                  <a:lnTo>
                    <a:pt x="39" y="3"/>
                  </a:lnTo>
                  <a:lnTo>
                    <a:pt x="65" y="20"/>
                  </a:lnTo>
                  <a:lnTo>
                    <a:pt x="99" y="0"/>
                  </a:lnTo>
                  <a:lnTo>
                    <a:pt x="126" y="7"/>
                  </a:lnTo>
                  <a:lnTo>
                    <a:pt x="126" y="8"/>
                  </a:lnTo>
                  <a:lnTo>
                    <a:pt x="128" y="15"/>
                  </a:lnTo>
                  <a:lnTo>
                    <a:pt x="131" y="19"/>
                  </a:lnTo>
                  <a:lnTo>
                    <a:pt x="135" y="25"/>
                  </a:lnTo>
                  <a:lnTo>
                    <a:pt x="142" y="32"/>
                  </a:lnTo>
                  <a:lnTo>
                    <a:pt x="150" y="40"/>
                  </a:lnTo>
                  <a:lnTo>
                    <a:pt x="158" y="48"/>
                  </a:lnTo>
                  <a:lnTo>
                    <a:pt x="167" y="56"/>
                  </a:lnTo>
                  <a:lnTo>
                    <a:pt x="174" y="64"/>
                  </a:lnTo>
                  <a:lnTo>
                    <a:pt x="182" y="71"/>
                  </a:lnTo>
                  <a:lnTo>
                    <a:pt x="187" y="78"/>
                  </a:lnTo>
                  <a:lnTo>
                    <a:pt x="192" y="83"/>
                  </a:lnTo>
                  <a:lnTo>
                    <a:pt x="195" y="86"/>
                  </a:lnTo>
                  <a:lnTo>
                    <a:pt x="198" y="88"/>
                  </a:lnTo>
                  <a:lnTo>
                    <a:pt x="188" y="104"/>
                  </a:lnTo>
                  <a:lnTo>
                    <a:pt x="156" y="99"/>
                  </a:lnTo>
                  <a:lnTo>
                    <a:pt x="155" y="98"/>
                  </a:lnTo>
                  <a:lnTo>
                    <a:pt x="152" y="96"/>
                  </a:lnTo>
                  <a:lnTo>
                    <a:pt x="147" y="94"/>
                  </a:lnTo>
                  <a:lnTo>
                    <a:pt x="140" y="91"/>
                  </a:lnTo>
                  <a:lnTo>
                    <a:pt x="132" y="86"/>
                  </a:lnTo>
                  <a:lnTo>
                    <a:pt x="124" y="82"/>
                  </a:lnTo>
                  <a:lnTo>
                    <a:pt x="116" y="76"/>
                  </a:lnTo>
                  <a:lnTo>
                    <a:pt x="108" y="71"/>
                  </a:lnTo>
                  <a:lnTo>
                    <a:pt x="103" y="66"/>
                  </a:lnTo>
                  <a:lnTo>
                    <a:pt x="97" y="63"/>
                  </a:lnTo>
                  <a:lnTo>
                    <a:pt x="93" y="60"/>
                  </a:lnTo>
                  <a:lnTo>
                    <a:pt x="89" y="58"/>
                  </a:lnTo>
                  <a:lnTo>
                    <a:pt x="81" y="52"/>
                  </a:lnTo>
                  <a:lnTo>
                    <a:pt x="75" y="49"/>
                  </a:lnTo>
                  <a:lnTo>
                    <a:pt x="69" y="47"/>
                  </a:lnTo>
                  <a:lnTo>
                    <a:pt x="65" y="44"/>
                  </a:lnTo>
                  <a:lnTo>
                    <a:pt x="61" y="44"/>
                  </a:lnTo>
                  <a:lnTo>
                    <a:pt x="0" y="23"/>
                  </a:lnTo>
                  <a:lnTo>
                    <a:pt x="0" y="23"/>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84" name="Freeform 76"/>
            <p:cNvSpPr>
              <a:spLocks/>
            </p:cNvSpPr>
            <p:nvPr/>
          </p:nvSpPr>
          <p:spPr bwMode="auto">
            <a:xfrm>
              <a:off x="2348" y="3763"/>
              <a:ext cx="259" cy="287"/>
            </a:xfrm>
            <a:custGeom>
              <a:avLst/>
              <a:gdLst>
                <a:gd name="T0" fmla="*/ 202 w 518"/>
                <a:gd name="T1" fmla="*/ 24 h 574"/>
                <a:gd name="T2" fmla="*/ 217 w 518"/>
                <a:gd name="T3" fmla="*/ 47 h 574"/>
                <a:gd name="T4" fmla="*/ 232 w 518"/>
                <a:gd name="T5" fmla="*/ 67 h 574"/>
                <a:gd name="T6" fmla="*/ 260 w 518"/>
                <a:gd name="T7" fmla="*/ 85 h 574"/>
                <a:gd name="T8" fmla="*/ 280 w 518"/>
                <a:gd name="T9" fmla="*/ 92 h 574"/>
                <a:gd name="T10" fmla="*/ 268 w 518"/>
                <a:gd name="T11" fmla="*/ 117 h 574"/>
                <a:gd name="T12" fmla="*/ 241 w 518"/>
                <a:gd name="T13" fmla="*/ 179 h 574"/>
                <a:gd name="T14" fmla="*/ 210 w 518"/>
                <a:gd name="T15" fmla="*/ 254 h 574"/>
                <a:gd name="T16" fmla="*/ 188 w 518"/>
                <a:gd name="T17" fmla="*/ 315 h 574"/>
                <a:gd name="T18" fmla="*/ 175 w 518"/>
                <a:gd name="T19" fmla="*/ 354 h 574"/>
                <a:gd name="T20" fmla="*/ 173 w 518"/>
                <a:gd name="T21" fmla="*/ 378 h 574"/>
                <a:gd name="T22" fmla="*/ 165 w 518"/>
                <a:gd name="T23" fmla="*/ 398 h 574"/>
                <a:gd name="T24" fmla="*/ 145 w 518"/>
                <a:gd name="T25" fmla="*/ 428 h 574"/>
                <a:gd name="T26" fmla="*/ 103 w 518"/>
                <a:gd name="T27" fmla="*/ 468 h 574"/>
                <a:gd name="T28" fmla="*/ 56 w 518"/>
                <a:gd name="T29" fmla="*/ 514 h 574"/>
                <a:gd name="T30" fmla="*/ 16 w 518"/>
                <a:gd name="T31" fmla="*/ 548 h 574"/>
                <a:gd name="T32" fmla="*/ 0 w 518"/>
                <a:gd name="T33" fmla="*/ 564 h 574"/>
                <a:gd name="T34" fmla="*/ 91 w 518"/>
                <a:gd name="T35" fmla="*/ 568 h 574"/>
                <a:gd name="T36" fmla="*/ 110 w 518"/>
                <a:gd name="T37" fmla="*/ 536 h 574"/>
                <a:gd name="T38" fmla="*/ 138 w 518"/>
                <a:gd name="T39" fmla="*/ 492 h 574"/>
                <a:gd name="T40" fmla="*/ 161 w 518"/>
                <a:gd name="T41" fmla="*/ 457 h 574"/>
                <a:gd name="T42" fmla="*/ 175 w 518"/>
                <a:gd name="T43" fmla="*/ 436 h 574"/>
                <a:gd name="T44" fmla="*/ 196 w 518"/>
                <a:gd name="T45" fmla="*/ 408 h 574"/>
                <a:gd name="T46" fmla="*/ 209 w 518"/>
                <a:gd name="T47" fmla="*/ 394 h 574"/>
                <a:gd name="T48" fmla="*/ 324 w 518"/>
                <a:gd name="T49" fmla="*/ 215 h 574"/>
                <a:gd name="T50" fmla="*/ 355 w 518"/>
                <a:gd name="T51" fmla="*/ 219 h 574"/>
                <a:gd name="T52" fmla="*/ 379 w 518"/>
                <a:gd name="T53" fmla="*/ 223 h 574"/>
                <a:gd name="T54" fmla="*/ 396 w 518"/>
                <a:gd name="T55" fmla="*/ 226 h 574"/>
                <a:gd name="T56" fmla="*/ 419 w 518"/>
                <a:gd name="T57" fmla="*/ 233 h 574"/>
                <a:gd name="T58" fmla="*/ 458 w 518"/>
                <a:gd name="T59" fmla="*/ 184 h 574"/>
                <a:gd name="T60" fmla="*/ 446 w 518"/>
                <a:gd name="T61" fmla="*/ 175 h 574"/>
                <a:gd name="T62" fmla="*/ 420 w 518"/>
                <a:gd name="T63" fmla="*/ 163 h 574"/>
                <a:gd name="T64" fmla="*/ 396 w 518"/>
                <a:gd name="T65" fmla="*/ 154 h 574"/>
                <a:gd name="T66" fmla="*/ 368 w 518"/>
                <a:gd name="T67" fmla="*/ 146 h 574"/>
                <a:gd name="T68" fmla="*/ 343 w 518"/>
                <a:gd name="T69" fmla="*/ 140 h 574"/>
                <a:gd name="T70" fmla="*/ 327 w 518"/>
                <a:gd name="T71" fmla="*/ 138 h 574"/>
                <a:gd name="T72" fmla="*/ 344 w 518"/>
                <a:gd name="T73" fmla="*/ 77 h 574"/>
                <a:gd name="T74" fmla="*/ 364 w 518"/>
                <a:gd name="T75" fmla="*/ 51 h 574"/>
                <a:gd name="T76" fmla="*/ 391 w 518"/>
                <a:gd name="T77" fmla="*/ 41 h 574"/>
                <a:gd name="T78" fmla="*/ 418 w 518"/>
                <a:gd name="T79" fmla="*/ 51 h 574"/>
                <a:gd name="T80" fmla="*/ 436 w 518"/>
                <a:gd name="T81" fmla="*/ 59 h 574"/>
                <a:gd name="T82" fmla="*/ 454 w 518"/>
                <a:gd name="T83" fmla="*/ 68 h 574"/>
                <a:gd name="T84" fmla="*/ 482 w 518"/>
                <a:gd name="T85" fmla="*/ 89 h 574"/>
                <a:gd name="T86" fmla="*/ 504 w 518"/>
                <a:gd name="T87" fmla="*/ 107 h 574"/>
                <a:gd name="T88" fmla="*/ 515 w 518"/>
                <a:gd name="T89" fmla="*/ 116 h 574"/>
                <a:gd name="T90" fmla="*/ 491 w 518"/>
                <a:gd name="T91" fmla="*/ 89 h 574"/>
                <a:gd name="T92" fmla="*/ 470 w 518"/>
                <a:gd name="T93" fmla="*/ 68 h 574"/>
                <a:gd name="T94" fmla="*/ 448 w 518"/>
                <a:gd name="T95" fmla="*/ 45 h 574"/>
                <a:gd name="T96" fmla="*/ 426 w 518"/>
                <a:gd name="T97" fmla="*/ 20 h 574"/>
                <a:gd name="T98" fmla="*/ 406 w 518"/>
                <a:gd name="T99" fmla="*/ 0 h 574"/>
                <a:gd name="T100" fmla="*/ 391 w 518"/>
                <a:gd name="T101" fmla="*/ 9 h 574"/>
                <a:gd name="T102" fmla="*/ 367 w 518"/>
                <a:gd name="T103" fmla="*/ 24 h 574"/>
                <a:gd name="T104" fmla="*/ 335 w 518"/>
                <a:gd name="T105" fmla="*/ 35 h 574"/>
                <a:gd name="T106" fmla="*/ 296 w 518"/>
                <a:gd name="T107" fmla="*/ 36 h 574"/>
                <a:gd name="T108" fmla="*/ 256 w 518"/>
                <a:gd name="T109" fmla="*/ 29 h 574"/>
                <a:gd name="T110" fmla="*/ 220 w 518"/>
                <a:gd name="T111" fmla="*/ 20 h 574"/>
                <a:gd name="T112" fmla="*/ 200 w 518"/>
                <a:gd name="T113" fmla="*/ 13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18" h="574">
                  <a:moveTo>
                    <a:pt x="197" y="12"/>
                  </a:moveTo>
                  <a:lnTo>
                    <a:pt x="197" y="14"/>
                  </a:lnTo>
                  <a:lnTo>
                    <a:pt x="200" y="18"/>
                  </a:lnTo>
                  <a:lnTo>
                    <a:pt x="202" y="24"/>
                  </a:lnTo>
                  <a:lnTo>
                    <a:pt x="206" y="31"/>
                  </a:lnTo>
                  <a:lnTo>
                    <a:pt x="212" y="39"/>
                  </a:lnTo>
                  <a:lnTo>
                    <a:pt x="214" y="43"/>
                  </a:lnTo>
                  <a:lnTo>
                    <a:pt x="217" y="47"/>
                  </a:lnTo>
                  <a:lnTo>
                    <a:pt x="220" y="52"/>
                  </a:lnTo>
                  <a:lnTo>
                    <a:pt x="224" y="59"/>
                  </a:lnTo>
                  <a:lnTo>
                    <a:pt x="228" y="63"/>
                  </a:lnTo>
                  <a:lnTo>
                    <a:pt x="232" y="67"/>
                  </a:lnTo>
                  <a:lnTo>
                    <a:pt x="236" y="71"/>
                  </a:lnTo>
                  <a:lnTo>
                    <a:pt x="241" y="75"/>
                  </a:lnTo>
                  <a:lnTo>
                    <a:pt x="250" y="80"/>
                  </a:lnTo>
                  <a:lnTo>
                    <a:pt x="260" y="85"/>
                  </a:lnTo>
                  <a:lnTo>
                    <a:pt x="266" y="87"/>
                  </a:lnTo>
                  <a:lnTo>
                    <a:pt x="273" y="89"/>
                  </a:lnTo>
                  <a:lnTo>
                    <a:pt x="277" y="91"/>
                  </a:lnTo>
                  <a:lnTo>
                    <a:pt x="280" y="92"/>
                  </a:lnTo>
                  <a:lnTo>
                    <a:pt x="277" y="92"/>
                  </a:lnTo>
                  <a:lnTo>
                    <a:pt x="276" y="97"/>
                  </a:lnTo>
                  <a:lnTo>
                    <a:pt x="272" y="107"/>
                  </a:lnTo>
                  <a:lnTo>
                    <a:pt x="268" y="117"/>
                  </a:lnTo>
                  <a:lnTo>
                    <a:pt x="262" y="130"/>
                  </a:lnTo>
                  <a:lnTo>
                    <a:pt x="256" y="146"/>
                  </a:lnTo>
                  <a:lnTo>
                    <a:pt x="248" y="162"/>
                  </a:lnTo>
                  <a:lnTo>
                    <a:pt x="241" y="179"/>
                  </a:lnTo>
                  <a:lnTo>
                    <a:pt x="233" y="198"/>
                  </a:lnTo>
                  <a:lnTo>
                    <a:pt x="226" y="216"/>
                  </a:lnTo>
                  <a:lnTo>
                    <a:pt x="218" y="235"/>
                  </a:lnTo>
                  <a:lnTo>
                    <a:pt x="210" y="254"/>
                  </a:lnTo>
                  <a:lnTo>
                    <a:pt x="202" y="271"/>
                  </a:lnTo>
                  <a:lnTo>
                    <a:pt x="197" y="287"/>
                  </a:lnTo>
                  <a:lnTo>
                    <a:pt x="192" y="302"/>
                  </a:lnTo>
                  <a:lnTo>
                    <a:pt x="188" y="315"/>
                  </a:lnTo>
                  <a:lnTo>
                    <a:pt x="182" y="326"/>
                  </a:lnTo>
                  <a:lnTo>
                    <a:pt x="179" y="338"/>
                  </a:lnTo>
                  <a:lnTo>
                    <a:pt x="178" y="345"/>
                  </a:lnTo>
                  <a:lnTo>
                    <a:pt x="175" y="354"/>
                  </a:lnTo>
                  <a:lnTo>
                    <a:pt x="174" y="360"/>
                  </a:lnTo>
                  <a:lnTo>
                    <a:pt x="173" y="368"/>
                  </a:lnTo>
                  <a:lnTo>
                    <a:pt x="173" y="372"/>
                  </a:lnTo>
                  <a:lnTo>
                    <a:pt x="173" y="378"/>
                  </a:lnTo>
                  <a:lnTo>
                    <a:pt x="170" y="382"/>
                  </a:lnTo>
                  <a:lnTo>
                    <a:pt x="169" y="388"/>
                  </a:lnTo>
                  <a:lnTo>
                    <a:pt x="166" y="393"/>
                  </a:lnTo>
                  <a:lnTo>
                    <a:pt x="165" y="398"/>
                  </a:lnTo>
                  <a:lnTo>
                    <a:pt x="161" y="404"/>
                  </a:lnTo>
                  <a:lnTo>
                    <a:pt x="155" y="412"/>
                  </a:lnTo>
                  <a:lnTo>
                    <a:pt x="151" y="419"/>
                  </a:lnTo>
                  <a:lnTo>
                    <a:pt x="145" y="428"/>
                  </a:lnTo>
                  <a:lnTo>
                    <a:pt x="135" y="436"/>
                  </a:lnTo>
                  <a:lnTo>
                    <a:pt x="125" y="447"/>
                  </a:lnTo>
                  <a:lnTo>
                    <a:pt x="114" y="457"/>
                  </a:lnTo>
                  <a:lnTo>
                    <a:pt x="103" y="468"/>
                  </a:lnTo>
                  <a:lnTo>
                    <a:pt x="91" y="479"/>
                  </a:lnTo>
                  <a:lnTo>
                    <a:pt x="79" y="491"/>
                  </a:lnTo>
                  <a:lnTo>
                    <a:pt x="67" y="500"/>
                  </a:lnTo>
                  <a:lnTo>
                    <a:pt x="56" y="514"/>
                  </a:lnTo>
                  <a:lnTo>
                    <a:pt x="44" y="523"/>
                  </a:lnTo>
                  <a:lnTo>
                    <a:pt x="34" y="532"/>
                  </a:lnTo>
                  <a:lnTo>
                    <a:pt x="23" y="540"/>
                  </a:lnTo>
                  <a:lnTo>
                    <a:pt x="16" y="548"/>
                  </a:lnTo>
                  <a:lnTo>
                    <a:pt x="8" y="554"/>
                  </a:lnTo>
                  <a:lnTo>
                    <a:pt x="4" y="559"/>
                  </a:lnTo>
                  <a:lnTo>
                    <a:pt x="0" y="562"/>
                  </a:lnTo>
                  <a:lnTo>
                    <a:pt x="0" y="564"/>
                  </a:lnTo>
                  <a:lnTo>
                    <a:pt x="35" y="574"/>
                  </a:lnTo>
                  <a:lnTo>
                    <a:pt x="89" y="574"/>
                  </a:lnTo>
                  <a:lnTo>
                    <a:pt x="89" y="571"/>
                  </a:lnTo>
                  <a:lnTo>
                    <a:pt x="91" y="568"/>
                  </a:lnTo>
                  <a:lnTo>
                    <a:pt x="94" y="562"/>
                  </a:lnTo>
                  <a:lnTo>
                    <a:pt x="99" y="555"/>
                  </a:lnTo>
                  <a:lnTo>
                    <a:pt x="105" y="546"/>
                  </a:lnTo>
                  <a:lnTo>
                    <a:pt x="110" y="536"/>
                  </a:lnTo>
                  <a:lnTo>
                    <a:pt x="117" y="526"/>
                  </a:lnTo>
                  <a:lnTo>
                    <a:pt x="125" y="515"/>
                  </a:lnTo>
                  <a:lnTo>
                    <a:pt x="131" y="503"/>
                  </a:lnTo>
                  <a:lnTo>
                    <a:pt x="138" y="492"/>
                  </a:lnTo>
                  <a:lnTo>
                    <a:pt x="143" y="481"/>
                  </a:lnTo>
                  <a:lnTo>
                    <a:pt x="151" y="472"/>
                  </a:lnTo>
                  <a:lnTo>
                    <a:pt x="155" y="464"/>
                  </a:lnTo>
                  <a:lnTo>
                    <a:pt x="161" y="457"/>
                  </a:lnTo>
                  <a:lnTo>
                    <a:pt x="163" y="452"/>
                  </a:lnTo>
                  <a:lnTo>
                    <a:pt x="166" y="449"/>
                  </a:lnTo>
                  <a:lnTo>
                    <a:pt x="170" y="443"/>
                  </a:lnTo>
                  <a:lnTo>
                    <a:pt x="175" y="436"/>
                  </a:lnTo>
                  <a:lnTo>
                    <a:pt x="182" y="427"/>
                  </a:lnTo>
                  <a:lnTo>
                    <a:pt x="190" y="419"/>
                  </a:lnTo>
                  <a:lnTo>
                    <a:pt x="192" y="413"/>
                  </a:lnTo>
                  <a:lnTo>
                    <a:pt x="196" y="408"/>
                  </a:lnTo>
                  <a:lnTo>
                    <a:pt x="200" y="404"/>
                  </a:lnTo>
                  <a:lnTo>
                    <a:pt x="202" y="401"/>
                  </a:lnTo>
                  <a:lnTo>
                    <a:pt x="208" y="396"/>
                  </a:lnTo>
                  <a:lnTo>
                    <a:pt x="209" y="394"/>
                  </a:lnTo>
                  <a:lnTo>
                    <a:pt x="299" y="229"/>
                  </a:lnTo>
                  <a:lnTo>
                    <a:pt x="316" y="215"/>
                  </a:lnTo>
                  <a:lnTo>
                    <a:pt x="320" y="215"/>
                  </a:lnTo>
                  <a:lnTo>
                    <a:pt x="324" y="215"/>
                  </a:lnTo>
                  <a:lnTo>
                    <a:pt x="331" y="216"/>
                  </a:lnTo>
                  <a:lnTo>
                    <a:pt x="337" y="216"/>
                  </a:lnTo>
                  <a:lnTo>
                    <a:pt x="345" y="219"/>
                  </a:lnTo>
                  <a:lnTo>
                    <a:pt x="355" y="219"/>
                  </a:lnTo>
                  <a:lnTo>
                    <a:pt x="364" y="220"/>
                  </a:lnTo>
                  <a:lnTo>
                    <a:pt x="368" y="220"/>
                  </a:lnTo>
                  <a:lnTo>
                    <a:pt x="373" y="222"/>
                  </a:lnTo>
                  <a:lnTo>
                    <a:pt x="379" y="223"/>
                  </a:lnTo>
                  <a:lnTo>
                    <a:pt x="384" y="223"/>
                  </a:lnTo>
                  <a:lnTo>
                    <a:pt x="388" y="225"/>
                  </a:lnTo>
                  <a:lnTo>
                    <a:pt x="392" y="226"/>
                  </a:lnTo>
                  <a:lnTo>
                    <a:pt x="396" y="226"/>
                  </a:lnTo>
                  <a:lnTo>
                    <a:pt x="402" y="229"/>
                  </a:lnTo>
                  <a:lnTo>
                    <a:pt x="408" y="230"/>
                  </a:lnTo>
                  <a:lnTo>
                    <a:pt x="415" y="231"/>
                  </a:lnTo>
                  <a:lnTo>
                    <a:pt x="419" y="233"/>
                  </a:lnTo>
                  <a:lnTo>
                    <a:pt x="420" y="233"/>
                  </a:lnTo>
                  <a:lnTo>
                    <a:pt x="466" y="198"/>
                  </a:lnTo>
                  <a:lnTo>
                    <a:pt x="423" y="198"/>
                  </a:lnTo>
                  <a:lnTo>
                    <a:pt x="458" y="184"/>
                  </a:lnTo>
                  <a:lnTo>
                    <a:pt x="456" y="182"/>
                  </a:lnTo>
                  <a:lnTo>
                    <a:pt x="454" y="180"/>
                  </a:lnTo>
                  <a:lnTo>
                    <a:pt x="450" y="178"/>
                  </a:lnTo>
                  <a:lnTo>
                    <a:pt x="446" y="175"/>
                  </a:lnTo>
                  <a:lnTo>
                    <a:pt x="438" y="171"/>
                  </a:lnTo>
                  <a:lnTo>
                    <a:pt x="430" y="167"/>
                  </a:lnTo>
                  <a:lnTo>
                    <a:pt x="426" y="164"/>
                  </a:lnTo>
                  <a:lnTo>
                    <a:pt x="420" y="163"/>
                  </a:lnTo>
                  <a:lnTo>
                    <a:pt x="415" y="160"/>
                  </a:lnTo>
                  <a:lnTo>
                    <a:pt x="411" y="159"/>
                  </a:lnTo>
                  <a:lnTo>
                    <a:pt x="403" y="156"/>
                  </a:lnTo>
                  <a:lnTo>
                    <a:pt x="396" y="154"/>
                  </a:lnTo>
                  <a:lnTo>
                    <a:pt x="389" y="151"/>
                  </a:lnTo>
                  <a:lnTo>
                    <a:pt x="383" y="150"/>
                  </a:lnTo>
                  <a:lnTo>
                    <a:pt x="375" y="147"/>
                  </a:lnTo>
                  <a:lnTo>
                    <a:pt x="368" y="146"/>
                  </a:lnTo>
                  <a:lnTo>
                    <a:pt x="361" y="143"/>
                  </a:lnTo>
                  <a:lnTo>
                    <a:pt x="355" y="143"/>
                  </a:lnTo>
                  <a:lnTo>
                    <a:pt x="348" y="140"/>
                  </a:lnTo>
                  <a:lnTo>
                    <a:pt x="343" y="140"/>
                  </a:lnTo>
                  <a:lnTo>
                    <a:pt x="337" y="139"/>
                  </a:lnTo>
                  <a:lnTo>
                    <a:pt x="335" y="139"/>
                  </a:lnTo>
                  <a:lnTo>
                    <a:pt x="328" y="138"/>
                  </a:lnTo>
                  <a:lnTo>
                    <a:pt x="327" y="138"/>
                  </a:lnTo>
                  <a:lnTo>
                    <a:pt x="340" y="89"/>
                  </a:lnTo>
                  <a:lnTo>
                    <a:pt x="340" y="88"/>
                  </a:lnTo>
                  <a:lnTo>
                    <a:pt x="341" y="84"/>
                  </a:lnTo>
                  <a:lnTo>
                    <a:pt x="344" y="77"/>
                  </a:lnTo>
                  <a:lnTo>
                    <a:pt x="348" y="72"/>
                  </a:lnTo>
                  <a:lnTo>
                    <a:pt x="352" y="64"/>
                  </a:lnTo>
                  <a:lnTo>
                    <a:pt x="359" y="56"/>
                  </a:lnTo>
                  <a:lnTo>
                    <a:pt x="364" y="51"/>
                  </a:lnTo>
                  <a:lnTo>
                    <a:pt x="372" y="47"/>
                  </a:lnTo>
                  <a:lnTo>
                    <a:pt x="377" y="41"/>
                  </a:lnTo>
                  <a:lnTo>
                    <a:pt x="384" y="41"/>
                  </a:lnTo>
                  <a:lnTo>
                    <a:pt x="391" y="41"/>
                  </a:lnTo>
                  <a:lnTo>
                    <a:pt x="399" y="44"/>
                  </a:lnTo>
                  <a:lnTo>
                    <a:pt x="406" y="45"/>
                  </a:lnTo>
                  <a:lnTo>
                    <a:pt x="412" y="48"/>
                  </a:lnTo>
                  <a:lnTo>
                    <a:pt x="418" y="51"/>
                  </a:lnTo>
                  <a:lnTo>
                    <a:pt x="424" y="55"/>
                  </a:lnTo>
                  <a:lnTo>
                    <a:pt x="428" y="56"/>
                  </a:lnTo>
                  <a:lnTo>
                    <a:pt x="432" y="57"/>
                  </a:lnTo>
                  <a:lnTo>
                    <a:pt x="436" y="59"/>
                  </a:lnTo>
                  <a:lnTo>
                    <a:pt x="440" y="60"/>
                  </a:lnTo>
                  <a:lnTo>
                    <a:pt x="444" y="63"/>
                  </a:lnTo>
                  <a:lnTo>
                    <a:pt x="450" y="65"/>
                  </a:lnTo>
                  <a:lnTo>
                    <a:pt x="454" y="68"/>
                  </a:lnTo>
                  <a:lnTo>
                    <a:pt x="462" y="73"/>
                  </a:lnTo>
                  <a:lnTo>
                    <a:pt x="468" y="79"/>
                  </a:lnTo>
                  <a:lnTo>
                    <a:pt x="478" y="85"/>
                  </a:lnTo>
                  <a:lnTo>
                    <a:pt x="482" y="89"/>
                  </a:lnTo>
                  <a:lnTo>
                    <a:pt x="487" y="93"/>
                  </a:lnTo>
                  <a:lnTo>
                    <a:pt x="491" y="97"/>
                  </a:lnTo>
                  <a:lnTo>
                    <a:pt x="496" y="101"/>
                  </a:lnTo>
                  <a:lnTo>
                    <a:pt x="504" y="107"/>
                  </a:lnTo>
                  <a:lnTo>
                    <a:pt x="511" y="113"/>
                  </a:lnTo>
                  <a:lnTo>
                    <a:pt x="515" y="116"/>
                  </a:lnTo>
                  <a:lnTo>
                    <a:pt x="518" y="119"/>
                  </a:lnTo>
                  <a:lnTo>
                    <a:pt x="515" y="116"/>
                  </a:lnTo>
                  <a:lnTo>
                    <a:pt x="511" y="112"/>
                  </a:lnTo>
                  <a:lnTo>
                    <a:pt x="504" y="104"/>
                  </a:lnTo>
                  <a:lnTo>
                    <a:pt x="496" y="96"/>
                  </a:lnTo>
                  <a:lnTo>
                    <a:pt x="491" y="89"/>
                  </a:lnTo>
                  <a:lnTo>
                    <a:pt x="486" y="85"/>
                  </a:lnTo>
                  <a:lnTo>
                    <a:pt x="480" y="79"/>
                  </a:lnTo>
                  <a:lnTo>
                    <a:pt x="475" y="73"/>
                  </a:lnTo>
                  <a:lnTo>
                    <a:pt x="470" y="68"/>
                  </a:lnTo>
                  <a:lnTo>
                    <a:pt x="464" y="61"/>
                  </a:lnTo>
                  <a:lnTo>
                    <a:pt x="459" y="56"/>
                  </a:lnTo>
                  <a:lnTo>
                    <a:pt x="454" y="51"/>
                  </a:lnTo>
                  <a:lnTo>
                    <a:pt x="448" y="45"/>
                  </a:lnTo>
                  <a:lnTo>
                    <a:pt x="443" y="39"/>
                  </a:lnTo>
                  <a:lnTo>
                    <a:pt x="438" y="33"/>
                  </a:lnTo>
                  <a:lnTo>
                    <a:pt x="434" y="29"/>
                  </a:lnTo>
                  <a:lnTo>
                    <a:pt x="426" y="20"/>
                  </a:lnTo>
                  <a:lnTo>
                    <a:pt x="419" y="13"/>
                  </a:lnTo>
                  <a:lnTo>
                    <a:pt x="412" y="6"/>
                  </a:lnTo>
                  <a:lnTo>
                    <a:pt x="408" y="2"/>
                  </a:lnTo>
                  <a:lnTo>
                    <a:pt x="406" y="0"/>
                  </a:lnTo>
                  <a:lnTo>
                    <a:pt x="403" y="0"/>
                  </a:lnTo>
                  <a:lnTo>
                    <a:pt x="399" y="5"/>
                  </a:lnTo>
                  <a:lnTo>
                    <a:pt x="393" y="6"/>
                  </a:lnTo>
                  <a:lnTo>
                    <a:pt x="391" y="9"/>
                  </a:lnTo>
                  <a:lnTo>
                    <a:pt x="385" y="13"/>
                  </a:lnTo>
                  <a:lnTo>
                    <a:pt x="380" y="17"/>
                  </a:lnTo>
                  <a:lnTo>
                    <a:pt x="373" y="20"/>
                  </a:lnTo>
                  <a:lnTo>
                    <a:pt x="367" y="24"/>
                  </a:lnTo>
                  <a:lnTo>
                    <a:pt x="360" y="27"/>
                  </a:lnTo>
                  <a:lnTo>
                    <a:pt x="352" y="31"/>
                  </a:lnTo>
                  <a:lnTo>
                    <a:pt x="343" y="32"/>
                  </a:lnTo>
                  <a:lnTo>
                    <a:pt x="335" y="35"/>
                  </a:lnTo>
                  <a:lnTo>
                    <a:pt x="325" y="36"/>
                  </a:lnTo>
                  <a:lnTo>
                    <a:pt x="316" y="39"/>
                  </a:lnTo>
                  <a:lnTo>
                    <a:pt x="307" y="37"/>
                  </a:lnTo>
                  <a:lnTo>
                    <a:pt x="296" y="36"/>
                  </a:lnTo>
                  <a:lnTo>
                    <a:pt x="285" y="35"/>
                  </a:lnTo>
                  <a:lnTo>
                    <a:pt x="274" y="33"/>
                  </a:lnTo>
                  <a:lnTo>
                    <a:pt x="265" y="31"/>
                  </a:lnTo>
                  <a:lnTo>
                    <a:pt x="256" y="29"/>
                  </a:lnTo>
                  <a:lnTo>
                    <a:pt x="245" y="27"/>
                  </a:lnTo>
                  <a:lnTo>
                    <a:pt x="237" y="25"/>
                  </a:lnTo>
                  <a:lnTo>
                    <a:pt x="228" y="22"/>
                  </a:lnTo>
                  <a:lnTo>
                    <a:pt x="220" y="20"/>
                  </a:lnTo>
                  <a:lnTo>
                    <a:pt x="213" y="17"/>
                  </a:lnTo>
                  <a:lnTo>
                    <a:pt x="208" y="16"/>
                  </a:lnTo>
                  <a:lnTo>
                    <a:pt x="202" y="14"/>
                  </a:lnTo>
                  <a:lnTo>
                    <a:pt x="200" y="13"/>
                  </a:lnTo>
                  <a:lnTo>
                    <a:pt x="197" y="12"/>
                  </a:lnTo>
                  <a:lnTo>
                    <a:pt x="197" y="12"/>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85" name="Freeform 77"/>
            <p:cNvSpPr>
              <a:spLocks/>
            </p:cNvSpPr>
            <p:nvPr/>
          </p:nvSpPr>
          <p:spPr bwMode="auto">
            <a:xfrm>
              <a:off x="2523" y="3666"/>
              <a:ext cx="52" cy="131"/>
            </a:xfrm>
            <a:custGeom>
              <a:avLst/>
              <a:gdLst>
                <a:gd name="T0" fmla="*/ 77 w 105"/>
                <a:gd name="T1" fmla="*/ 1 h 262"/>
                <a:gd name="T2" fmla="*/ 81 w 105"/>
                <a:gd name="T3" fmla="*/ 9 h 262"/>
                <a:gd name="T4" fmla="*/ 86 w 105"/>
                <a:gd name="T5" fmla="*/ 18 h 262"/>
                <a:gd name="T6" fmla="*/ 90 w 105"/>
                <a:gd name="T7" fmla="*/ 31 h 262"/>
                <a:gd name="T8" fmla="*/ 94 w 105"/>
                <a:gd name="T9" fmla="*/ 45 h 262"/>
                <a:gd name="T10" fmla="*/ 98 w 105"/>
                <a:gd name="T11" fmla="*/ 60 h 262"/>
                <a:gd name="T12" fmla="*/ 102 w 105"/>
                <a:gd name="T13" fmla="*/ 77 h 262"/>
                <a:gd name="T14" fmla="*/ 103 w 105"/>
                <a:gd name="T15" fmla="*/ 93 h 262"/>
                <a:gd name="T16" fmla="*/ 105 w 105"/>
                <a:gd name="T17" fmla="*/ 109 h 262"/>
                <a:gd name="T18" fmla="*/ 103 w 105"/>
                <a:gd name="T19" fmla="*/ 126 h 262"/>
                <a:gd name="T20" fmla="*/ 101 w 105"/>
                <a:gd name="T21" fmla="*/ 143 h 262"/>
                <a:gd name="T22" fmla="*/ 98 w 105"/>
                <a:gd name="T23" fmla="*/ 158 h 262"/>
                <a:gd name="T24" fmla="*/ 93 w 105"/>
                <a:gd name="T25" fmla="*/ 172 h 262"/>
                <a:gd name="T26" fmla="*/ 86 w 105"/>
                <a:gd name="T27" fmla="*/ 186 h 262"/>
                <a:gd name="T28" fmla="*/ 78 w 105"/>
                <a:gd name="T29" fmla="*/ 199 h 262"/>
                <a:gd name="T30" fmla="*/ 70 w 105"/>
                <a:gd name="T31" fmla="*/ 211 h 262"/>
                <a:gd name="T32" fmla="*/ 59 w 105"/>
                <a:gd name="T33" fmla="*/ 221 h 262"/>
                <a:gd name="T34" fmla="*/ 50 w 105"/>
                <a:gd name="T35" fmla="*/ 230 h 262"/>
                <a:gd name="T36" fmla="*/ 39 w 105"/>
                <a:gd name="T37" fmla="*/ 241 h 262"/>
                <a:gd name="T38" fmla="*/ 28 w 105"/>
                <a:gd name="T39" fmla="*/ 247 h 262"/>
                <a:gd name="T40" fmla="*/ 19 w 105"/>
                <a:gd name="T41" fmla="*/ 254 h 262"/>
                <a:gd name="T42" fmla="*/ 11 w 105"/>
                <a:gd name="T43" fmla="*/ 261 h 262"/>
                <a:gd name="T44" fmla="*/ 0 w 105"/>
                <a:gd name="T45" fmla="*/ 212 h 262"/>
                <a:gd name="T46" fmla="*/ 6 w 105"/>
                <a:gd name="T47" fmla="*/ 208 h 262"/>
                <a:gd name="T48" fmla="*/ 20 w 105"/>
                <a:gd name="T49" fmla="*/ 198 h 262"/>
                <a:gd name="T50" fmla="*/ 38 w 105"/>
                <a:gd name="T51" fmla="*/ 182 h 262"/>
                <a:gd name="T52" fmla="*/ 46 w 105"/>
                <a:gd name="T53" fmla="*/ 170 h 262"/>
                <a:gd name="T54" fmla="*/ 54 w 105"/>
                <a:gd name="T55" fmla="*/ 160 h 262"/>
                <a:gd name="T56" fmla="*/ 59 w 105"/>
                <a:gd name="T57" fmla="*/ 147 h 262"/>
                <a:gd name="T58" fmla="*/ 63 w 105"/>
                <a:gd name="T59" fmla="*/ 135 h 262"/>
                <a:gd name="T60" fmla="*/ 65 w 105"/>
                <a:gd name="T61" fmla="*/ 121 h 262"/>
                <a:gd name="T62" fmla="*/ 67 w 105"/>
                <a:gd name="T63" fmla="*/ 109 h 262"/>
                <a:gd name="T64" fmla="*/ 67 w 105"/>
                <a:gd name="T65" fmla="*/ 96 h 262"/>
                <a:gd name="T66" fmla="*/ 69 w 105"/>
                <a:gd name="T67" fmla="*/ 84 h 262"/>
                <a:gd name="T68" fmla="*/ 69 w 105"/>
                <a:gd name="T69" fmla="*/ 72 h 262"/>
                <a:gd name="T70" fmla="*/ 69 w 105"/>
                <a:gd name="T71" fmla="*/ 63 h 262"/>
                <a:gd name="T72" fmla="*/ 69 w 105"/>
                <a:gd name="T73" fmla="*/ 52 h 262"/>
                <a:gd name="T74" fmla="*/ 69 w 105"/>
                <a:gd name="T75" fmla="*/ 45 h 262"/>
                <a:gd name="T76" fmla="*/ 69 w 105"/>
                <a:gd name="T77" fmla="*/ 33 h 262"/>
                <a:gd name="T78" fmla="*/ 69 w 105"/>
                <a:gd name="T79" fmla="*/ 25 h 262"/>
                <a:gd name="T80" fmla="*/ 77 w 105"/>
                <a:gd name="T81" fmla="*/ 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5" h="262">
                  <a:moveTo>
                    <a:pt x="77" y="0"/>
                  </a:moveTo>
                  <a:lnTo>
                    <a:pt x="77" y="1"/>
                  </a:lnTo>
                  <a:lnTo>
                    <a:pt x="79" y="6"/>
                  </a:lnTo>
                  <a:lnTo>
                    <a:pt x="81" y="9"/>
                  </a:lnTo>
                  <a:lnTo>
                    <a:pt x="83" y="13"/>
                  </a:lnTo>
                  <a:lnTo>
                    <a:pt x="86" y="18"/>
                  </a:lnTo>
                  <a:lnTo>
                    <a:pt x="89" y="25"/>
                  </a:lnTo>
                  <a:lnTo>
                    <a:pt x="90" y="31"/>
                  </a:lnTo>
                  <a:lnTo>
                    <a:pt x="93" y="37"/>
                  </a:lnTo>
                  <a:lnTo>
                    <a:pt x="94" y="45"/>
                  </a:lnTo>
                  <a:lnTo>
                    <a:pt x="97" y="52"/>
                  </a:lnTo>
                  <a:lnTo>
                    <a:pt x="98" y="60"/>
                  </a:lnTo>
                  <a:lnTo>
                    <a:pt x="101" y="68"/>
                  </a:lnTo>
                  <a:lnTo>
                    <a:pt x="102" y="77"/>
                  </a:lnTo>
                  <a:lnTo>
                    <a:pt x="103" y="85"/>
                  </a:lnTo>
                  <a:lnTo>
                    <a:pt x="103" y="93"/>
                  </a:lnTo>
                  <a:lnTo>
                    <a:pt x="105" y="101"/>
                  </a:lnTo>
                  <a:lnTo>
                    <a:pt x="105" y="109"/>
                  </a:lnTo>
                  <a:lnTo>
                    <a:pt x="105" y="119"/>
                  </a:lnTo>
                  <a:lnTo>
                    <a:pt x="103" y="126"/>
                  </a:lnTo>
                  <a:lnTo>
                    <a:pt x="103" y="134"/>
                  </a:lnTo>
                  <a:lnTo>
                    <a:pt x="101" y="143"/>
                  </a:lnTo>
                  <a:lnTo>
                    <a:pt x="101" y="151"/>
                  </a:lnTo>
                  <a:lnTo>
                    <a:pt x="98" y="158"/>
                  </a:lnTo>
                  <a:lnTo>
                    <a:pt x="95" y="166"/>
                  </a:lnTo>
                  <a:lnTo>
                    <a:pt x="93" y="172"/>
                  </a:lnTo>
                  <a:lnTo>
                    <a:pt x="90" y="180"/>
                  </a:lnTo>
                  <a:lnTo>
                    <a:pt x="86" y="186"/>
                  </a:lnTo>
                  <a:lnTo>
                    <a:pt x="83" y="194"/>
                  </a:lnTo>
                  <a:lnTo>
                    <a:pt x="78" y="199"/>
                  </a:lnTo>
                  <a:lnTo>
                    <a:pt x="75" y="206"/>
                  </a:lnTo>
                  <a:lnTo>
                    <a:pt x="70" y="211"/>
                  </a:lnTo>
                  <a:lnTo>
                    <a:pt x="65" y="215"/>
                  </a:lnTo>
                  <a:lnTo>
                    <a:pt x="59" y="221"/>
                  </a:lnTo>
                  <a:lnTo>
                    <a:pt x="55" y="226"/>
                  </a:lnTo>
                  <a:lnTo>
                    <a:pt x="50" y="230"/>
                  </a:lnTo>
                  <a:lnTo>
                    <a:pt x="44" y="235"/>
                  </a:lnTo>
                  <a:lnTo>
                    <a:pt x="39" y="241"/>
                  </a:lnTo>
                  <a:lnTo>
                    <a:pt x="34" y="245"/>
                  </a:lnTo>
                  <a:lnTo>
                    <a:pt x="28" y="247"/>
                  </a:lnTo>
                  <a:lnTo>
                    <a:pt x="23" y="251"/>
                  </a:lnTo>
                  <a:lnTo>
                    <a:pt x="19" y="254"/>
                  </a:lnTo>
                  <a:lnTo>
                    <a:pt x="16" y="257"/>
                  </a:lnTo>
                  <a:lnTo>
                    <a:pt x="11" y="261"/>
                  </a:lnTo>
                  <a:lnTo>
                    <a:pt x="10" y="262"/>
                  </a:lnTo>
                  <a:lnTo>
                    <a:pt x="0" y="212"/>
                  </a:lnTo>
                  <a:lnTo>
                    <a:pt x="2" y="211"/>
                  </a:lnTo>
                  <a:lnTo>
                    <a:pt x="6" y="208"/>
                  </a:lnTo>
                  <a:lnTo>
                    <a:pt x="12" y="203"/>
                  </a:lnTo>
                  <a:lnTo>
                    <a:pt x="20" y="198"/>
                  </a:lnTo>
                  <a:lnTo>
                    <a:pt x="28" y="190"/>
                  </a:lnTo>
                  <a:lnTo>
                    <a:pt x="38" y="182"/>
                  </a:lnTo>
                  <a:lnTo>
                    <a:pt x="42" y="175"/>
                  </a:lnTo>
                  <a:lnTo>
                    <a:pt x="46" y="170"/>
                  </a:lnTo>
                  <a:lnTo>
                    <a:pt x="50" y="164"/>
                  </a:lnTo>
                  <a:lnTo>
                    <a:pt x="54" y="160"/>
                  </a:lnTo>
                  <a:lnTo>
                    <a:pt x="57" y="152"/>
                  </a:lnTo>
                  <a:lnTo>
                    <a:pt x="59" y="147"/>
                  </a:lnTo>
                  <a:lnTo>
                    <a:pt x="61" y="140"/>
                  </a:lnTo>
                  <a:lnTo>
                    <a:pt x="63" y="135"/>
                  </a:lnTo>
                  <a:lnTo>
                    <a:pt x="63" y="128"/>
                  </a:lnTo>
                  <a:lnTo>
                    <a:pt x="65" y="121"/>
                  </a:lnTo>
                  <a:lnTo>
                    <a:pt x="66" y="116"/>
                  </a:lnTo>
                  <a:lnTo>
                    <a:pt x="67" y="109"/>
                  </a:lnTo>
                  <a:lnTo>
                    <a:pt x="67" y="103"/>
                  </a:lnTo>
                  <a:lnTo>
                    <a:pt x="67" y="96"/>
                  </a:lnTo>
                  <a:lnTo>
                    <a:pt x="67" y="89"/>
                  </a:lnTo>
                  <a:lnTo>
                    <a:pt x="69" y="84"/>
                  </a:lnTo>
                  <a:lnTo>
                    <a:pt x="69" y="79"/>
                  </a:lnTo>
                  <a:lnTo>
                    <a:pt x="69" y="72"/>
                  </a:lnTo>
                  <a:lnTo>
                    <a:pt x="69" y="67"/>
                  </a:lnTo>
                  <a:lnTo>
                    <a:pt x="69" y="63"/>
                  </a:lnTo>
                  <a:lnTo>
                    <a:pt x="69" y="57"/>
                  </a:lnTo>
                  <a:lnTo>
                    <a:pt x="69" y="52"/>
                  </a:lnTo>
                  <a:lnTo>
                    <a:pt x="69" y="48"/>
                  </a:lnTo>
                  <a:lnTo>
                    <a:pt x="69" y="45"/>
                  </a:lnTo>
                  <a:lnTo>
                    <a:pt x="69" y="39"/>
                  </a:lnTo>
                  <a:lnTo>
                    <a:pt x="69" y="33"/>
                  </a:lnTo>
                  <a:lnTo>
                    <a:pt x="69" y="28"/>
                  </a:lnTo>
                  <a:lnTo>
                    <a:pt x="69" y="25"/>
                  </a:lnTo>
                  <a:lnTo>
                    <a:pt x="69" y="24"/>
                  </a:lnTo>
                  <a:lnTo>
                    <a:pt x="77" y="0"/>
                  </a:lnTo>
                  <a:lnTo>
                    <a:pt x="77" y="0"/>
                  </a:lnTo>
                  <a:close/>
                </a:path>
              </a:pathLst>
            </a:custGeom>
            <a:solidFill>
              <a:srgbClr val="7E94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86" name="Freeform 78"/>
            <p:cNvSpPr>
              <a:spLocks/>
            </p:cNvSpPr>
            <p:nvPr/>
          </p:nvSpPr>
          <p:spPr bwMode="auto">
            <a:xfrm>
              <a:off x="2420" y="3777"/>
              <a:ext cx="55" cy="55"/>
            </a:xfrm>
            <a:custGeom>
              <a:avLst/>
              <a:gdLst>
                <a:gd name="T0" fmla="*/ 43 w 109"/>
                <a:gd name="T1" fmla="*/ 0 h 111"/>
                <a:gd name="T2" fmla="*/ 59 w 109"/>
                <a:gd name="T3" fmla="*/ 40 h 111"/>
                <a:gd name="T4" fmla="*/ 79 w 109"/>
                <a:gd name="T5" fmla="*/ 31 h 111"/>
                <a:gd name="T6" fmla="*/ 109 w 109"/>
                <a:gd name="T7" fmla="*/ 43 h 111"/>
                <a:gd name="T8" fmla="*/ 99 w 109"/>
                <a:gd name="T9" fmla="*/ 61 h 111"/>
                <a:gd name="T10" fmla="*/ 72 w 109"/>
                <a:gd name="T11" fmla="*/ 59 h 111"/>
                <a:gd name="T12" fmla="*/ 87 w 109"/>
                <a:gd name="T13" fmla="*/ 88 h 111"/>
                <a:gd name="T14" fmla="*/ 8 w 109"/>
                <a:gd name="T15" fmla="*/ 111 h 111"/>
                <a:gd name="T16" fmla="*/ 0 w 109"/>
                <a:gd name="T17" fmla="*/ 92 h 111"/>
                <a:gd name="T18" fmla="*/ 2 w 109"/>
                <a:gd name="T19" fmla="*/ 88 h 111"/>
                <a:gd name="T20" fmla="*/ 8 w 109"/>
                <a:gd name="T21" fmla="*/ 81 h 111"/>
                <a:gd name="T22" fmla="*/ 12 w 109"/>
                <a:gd name="T23" fmla="*/ 76 h 111"/>
                <a:gd name="T24" fmla="*/ 16 w 109"/>
                <a:gd name="T25" fmla="*/ 71 h 111"/>
                <a:gd name="T26" fmla="*/ 17 w 109"/>
                <a:gd name="T27" fmla="*/ 64 h 111"/>
                <a:gd name="T28" fmla="*/ 20 w 109"/>
                <a:gd name="T29" fmla="*/ 59 h 111"/>
                <a:gd name="T30" fmla="*/ 18 w 109"/>
                <a:gd name="T31" fmla="*/ 51 h 111"/>
                <a:gd name="T32" fmla="*/ 18 w 109"/>
                <a:gd name="T33" fmla="*/ 43 h 111"/>
                <a:gd name="T34" fmla="*/ 16 w 109"/>
                <a:gd name="T35" fmla="*/ 35 h 111"/>
                <a:gd name="T36" fmla="*/ 14 w 109"/>
                <a:gd name="T37" fmla="*/ 31 h 111"/>
                <a:gd name="T38" fmla="*/ 12 w 109"/>
                <a:gd name="T39" fmla="*/ 25 h 111"/>
                <a:gd name="T40" fmla="*/ 10 w 109"/>
                <a:gd name="T41" fmla="*/ 21 h 111"/>
                <a:gd name="T42" fmla="*/ 8 w 109"/>
                <a:gd name="T43" fmla="*/ 19 h 111"/>
                <a:gd name="T44" fmla="*/ 43 w 109"/>
                <a:gd name="T45" fmla="*/ 0 h 111"/>
                <a:gd name="T46" fmla="*/ 43 w 109"/>
                <a:gd name="T4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9" h="111">
                  <a:moveTo>
                    <a:pt x="43" y="0"/>
                  </a:moveTo>
                  <a:lnTo>
                    <a:pt x="59" y="40"/>
                  </a:lnTo>
                  <a:lnTo>
                    <a:pt x="79" y="31"/>
                  </a:lnTo>
                  <a:lnTo>
                    <a:pt x="109" y="43"/>
                  </a:lnTo>
                  <a:lnTo>
                    <a:pt x="99" y="61"/>
                  </a:lnTo>
                  <a:lnTo>
                    <a:pt x="72" y="59"/>
                  </a:lnTo>
                  <a:lnTo>
                    <a:pt x="87" y="88"/>
                  </a:lnTo>
                  <a:lnTo>
                    <a:pt x="8" y="111"/>
                  </a:lnTo>
                  <a:lnTo>
                    <a:pt x="0" y="92"/>
                  </a:lnTo>
                  <a:lnTo>
                    <a:pt x="2" y="88"/>
                  </a:lnTo>
                  <a:lnTo>
                    <a:pt x="8" y="81"/>
                  </a:lnTo>
                  <a:lnTo>
                    <a:pt x="12" y="76"/>
                  </a:lnTo>
                  <a:lnTo>
                    <a:pt x="16" y="71"/>
                  </a:lnTo>
                  <a:lnTo>
                    <a:pt x="17" y="64"/>
                  </a:lnTo>
                  <a:lnTo>
                    <a:pt x="20" y="59"/>
                  </a:lnTo>
                  <a:lnTo>
                    <a:pt x="18" y="51"/>
                  </a:lnTo>
                  <a:lnTo>
                    <a:pt x="18" y="43"/>
                  </a:lnTo>
                  <a:lnTo>
                    <a:pt x="16" y="35"/>
                  </a:lnTo>
                  <a:lnTo>
                    <a:pt x="14" y="31"/>
                  </a:lnTo>
                  <a:lnTo>
                    <a:pt x="12" y="25"/>
                  </a:lnTo>
                  <a:lnTo>
                    <a:pt x="10" y="21"/>
                  </a:lnTo>
                  <a:lnTo>
                    <a:pt x="8" y="19"/>
                  </a:lnTo>
                  <a:lnTo>
                    <a:pt x="43" y="0"/>
                  </a:lnTo>
                  <a:lnTo>
                    <a:pt x="43" y="0"/>
                  </a:lnTo>
                  <a:close/>
                </a:path>
              </a:pathLst>
            </a:custGeom>
            <a:solidFill>
              <a:srgbClr val="F2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87" name="Freeform 79"/>
            <p:cNvSpPr>
              <a:spLocks/>
            </p:cNvSpPr>
            <p:nvPr/>
          </p:nvSpPr>
          <p:spPr bwMode="auto">
            <a:xfrm>
              <a:off x="2456" y="3803"/>
              <a:ext cx="20" cy="18"/>
            </a:xfrm>
            <a:custGeom>
              <a:avLst/>
              <a:gdLst>
                <a:gd name="T0" fmla="*/ 0 w 39"/>
                <a:gd name="T1" fmla="*/ 7 h 36"/>
                <a:gd name="T2" fmla="*/ 0 w 39"/>
                <a:gd name="T3" fmla="*/ 5 h 36"/>
                <a:gd name="T4" fmla="*/ 4 w 39"/>
                <a:gd name="T5" fmla="*/ 3 h 36"/>
                <a:gd name="T6" fmla="*/ 8 w 39"/>
                <a:gd name="T7" fmla="*/ 1 h 36"/>
                <a:gd name="T8" fmla="*/ 15 w 39"/>
                <a:gd name="T9" fmla="*/ 0 h 36"/>
                <a:gd name="T10" fmla="*/ 21 w 39"/>
                <a:gd name="T11" fmla="*/ 0 h 36"/>
                <a:gd name="T12" fmla="*/ 28 w 39"/>
                <a:gd name="T13" fmla="*/ 1 h 36"/>
                <a:gd name="T14" fmla="*/ 33 w 39"/>
                <a:gd name="T15" fmla="*/ 3 h 36"/>
                <a:gd name="T16" fmla="*/ 37 w 39"/>
                <a:gd name="T17" fmla="*/ 8 h 36"/>
                <a:gd name="T18" fmla="*/ 37 w 39"/>
                <a:gd name="T19" fmla="*/ 11 h 36"/>
                <a:gd name="T20" fmla="*/ 39 w 39"/>
                <a:gd name="T21" fmla="*/ 16 h 36"/>
                <a:gd name="T22" fmla="*/ 39 w 39"/>
                <a:gd name="T23" fmla="*/ 20 h 36"/>
                <a:gd name="T24" fmla="*/ 39 w 39"/>
                <a:gd name="T25" fmla="*/ 25 h 36"/>
                <a:gd name="T26" fmla="*/ 39 w 39"/>
                <a:gd name="T27" fmla="*/ 33 h 36"/>
                <a:gd name="T28" fmla="*/ 39 w 39"/>
                <a:gd name="T29" fmla="*/ 36 h 36"/>
                <a:gd name="T30" fmla="*/ 15 w 39"/>
                <a:gd name="T31" fmla="*/ 36 h 36"/>
                <a:gd name="T32" fmla="*/ 0 w 39"/>
                <a:gd name="T33" fmla="*/ 7 h 36"/>
                <a:gd name="T34" fmla="*/ 0 w 39"/>
                <a:gd name="T35"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36">
                  <a:moveTo>
                    <a:pt x="0" y="7"/>
                  </a:moveTo>
                  <a:lnTo>
                    <a:pt x="0" y="5"/>
                  </a:lnTo>
                  <a:lnTo>
                    <a:pt x="4" y="3"/>
                  </a:lnTo>
                  <a:lnTo>
                    <a:pt x="8" y="1"/>
                  </a:lnTo>
                  <a:lnTo>
                    <a:pt x="15" y="0"/>
                  </a:lnTo>
                  <a:lnTo>
                    <a:pt x="21" y="0"/>
                  </a:lnTo>
                  <a:lnTo>
                    <a:pt x="28" y="1"/>
                  </a:lnTo>
                  <a:lnTo>
                    <a:pt x="33" y="3"/>
                  </a:lnTo>
                  <a:lnTo>
                    <a:pt x="37" y="8"/>
                  </a:lnTo>
                  <a:lnTo>
                    <a:pt x="37" y="11"/>
                  </a:lnTo>
                  <a:lnTo>
                    <a:pt x="39" y="16"/>
                  </a:lnTo>
                  <a:lnTo>
                    <a:pt x="39" y="20"/>
                  </a:lnTo>
                  <a:lnTo>
                    <a:pt x="39" y="25"/>
                  </a:lnTo>
                  <a:lnTo>
                    <a:pt x="39" y="33"/>
                  </a:lnTo>
                  <a:lnTo>
                    <a:pt x="39" y="36"/>
                  </a:lnTo>
                  <a:lnTo>
                    <a:pt x="15" y="36"/>
                  </a:lnTo>
                  <a:lnTo>
                    <a:pt x="0" y="7"/>
                  </a:lnTo>
                  <a:lnTo>
                    <a:pt x="0" y="7"/>
                  </a:lnTo>
                  <a:close/>
                </a:path>
              </a:pathLst>
            </a:custGeom>
            <a:solidFill>
              <a:srgbClr val="8F827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88" name="Freeform 80"/>
            <p:cNvSpPr>
              <a:spLocks/>
            </p:cNvSpPr>
            <p:nvPr/>
          </p:nvSpPr>
          <p:spPr bwMode="auto">
            <a:xfrm>
              <a:off x="2538" y="3943"/>
              <a:ext cx="17" cy="9"/>
            </a:xfrm>
            <a:custGeom>
              <a:avLst/>
              <a:gdLst>
                <a:gd name="T0" fmla="*/ 12 w 34"/>
                <a:gd name="T1" fmla="*/ 0 h 17"/>
                <a:gd name="T2" fmla="*/ 34 w 34"/>
                <a:gd name="T3" fmla="*/ 13 h 17"/>
                <a:gd name="T4" fmla="*/ 0 w 34"/>
                <a:gd name="T5" fmla="*/ 17 h 17"/>
                <a:gd name="T6" fmla="*/ 0 w 34"/>
                <a:gd name="T7" fmla="*/ 16 h 17"/>
                <a:gd name="T8" fmla="*/ 0 w 34"/>
                <a:gd name="T9" fmla="*/ 13 h 17"/>
                <a:gd name="T10" fmla="*/ 1 w 34"/>
                <a:gd name="T11" fmla="*/ 9 h 17"/>
                <a:gd name="T12" fmla="*/ 4 w 34"/>
                <a:gd name="T13" fmla="*/ 7 h 17"/>
                <a:gd name="T14" fmla="*/ 8 w 34"/>
                <a:gd name="T15" fmla="*/ 1 h 17"/>
                <a:gd name="T16" fmla="*/ 12 w 34"/>
                <a:gd name="T17" fmla="*/ 0 h 17"/>
                <a:gd name="T18" fmla="*/ 12 w 34"/>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17">
                  <a:moveTo>
                    <a:pt x="12" y="0"/>
                  </a:moveTo>
                  <a:lnTo>
                    <a:pt x="34" y="13"/>
                  </a:lnTo>
                  <a:lnTo>
                    <a:pt x="0" y="17"/>
                  </a:lnTo>
                  <a:lnTo>
                    <a:pt x="0" y="16"/>
                  </a:lnTo>
                  <a:lnTo>
                    <a:pt x="0" y="13"/>
                  </a:lnTo>
                  <a:lnTo>
                    <a:pt x="1" y="9"/>
                  </a:lnTo>
                  <a:lnTo>
                    <a:pt x="4" y="7"/>
                  </a:lnTo>
                  <a:lnTo>
                    <a:pt x="8" y="1"/>
                  </a:lnTo>
                  <a:lnTo>
                    <a:pt x="12" y="0"/>
                  </a:lnTo>
                  <a:lnTo>
                    <a:pt x="12" y="0"/>
                  </a:lnTo>
                  <a:close/>
                </a:path>
              </a:pathLst>
            </a:custGeom>
            <a:solidFill>
              <a:srgbClr val="E680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89" name="Freeform 81"/>
            <p:cNvSpPr>
              <a:spLocks/>
            </p:cNvSpPr>
            <p:nvPr/>
          </p:nvSpPr>
          <p:spPr bwMode="auto">
            <a:xfrm>
              <a:off x="2539" y="3518"/>
              <a:ext cx="52" cy="123"/>
            </a:xfrm>
            <a:custGeom>
              <a:avLst/>
              <a:gdLst>
                <a:gd name="T0" fmla="*/ 77 w 105"/>
                <a:gd name="T1" fmla="*/ 46 h 246"/>
                <a:gd name="T2" fmla="*/ 85 w 105"/>
                <a:gd name="T3" fmla="*/ 71 h 246"/>
                <a:gd name="T4" fmla="*/ 87 w 105"/>
                <a:gd name="T5" fmla="*/ 102 h 246"/>
                <a:gd name="T6" fmla="*/ 83 w 105"/>
                <a:gd name="T7" fmla="*/ 100 h 246"/>
                <a:gd name="T8" fmla="*/ 75 w 105"/>
                <a:gd name="T9" fmla="*/ 100 h 246"/>
                <a:gd name="T10" fmla="*/ 65 w 105"/>
                <a:gd name="T11" fmla="*/ 100 h 246"/>
                <a:gd name="T12" fmla="*/ 57 w 105"/>
                <a:gd name="T13" fmla="*/ 107 h 246"/>
                <a:gd name="T14" fmla="*/ 50 w 105"/>
                <a:gd name="T15" fmla="*/ 116 h 246"/>
                <a:gd name="T16" fmla="*/ 50 w 105"/>
                <a:gd name="T17" fmla="*/ 130 h 246"/>
                <a:gd name="T18" fmla="*/ 53 w 105"/>
                <a:gd name="T19" fmla="*/ 142 h 246"/>
                <a:gd name="T20" fmla="*/ 61 w 105"/>
                <a:gd name="T21" fmla="*/ 151 h 246"/>
                <a:gd name="T22" fmla="*/ 70 w 105"/>
                <a:gd name="T23" fmla="*/ 157 h 246"/>
                <a:gd name="T24" fmla="*/ 82 w 105"/>
                <a:gd name="T25" fmla="*/ 159 h 246"/>
                <a:gd name="T26" fmla="*/ 90 w 105"/>
                <a:gd name="T27" fmla="*/ 159 h 246"/>
                <a:gd name="T28" fmla="*/ 94 w 105"/>
                <a:gd name="T29" fmla="*/ 159 h 246"/>
                <a:gd name="T30" fmla="*/ 33 w 105"/>
                <a:gd name="T31" fmla="*/ 246 h 246"/>
                <a:gd name="T32" fmla="*/ 11 w 105"/>
                <a:gd name="T33" fmla="*/ 229 h 246"/>
                <a:gd name="T34" fmla="*/ 12 w 105"/>
                <a:gd name="T35" fmla="*/ 219 h 246"/>
                <a:gd name="T36" fmla="*/ 15 w 105"/>
                <a:gd name="T37" fmla="*/ 210 h 246"/>
                <a:gd name="T38" fmla="*/ 18 w 105"/>
                <a:gd name="T39" fmla="*/ 199 h 246"/>
                <a:gd name="T40" fmla="*/ 19 w 105"/>
                <a:gd name="T41" fmla="*/ 189 h 246"/>
                <a:gd name="T42" fmla="*/ 21 w 105"/>
                <a:gd name="T43" fmla="*/ 178 h 246"/>
                <a:gd name="T44" fmla="*/ 22 w 105"/>
                <a:gd name="T45" fmla="*/ 169 h 246"/>
                <a:gd name="T46" fmla="*/ 19 w 105"/>
                <a:gd name="T47" fmla="*/ 158 h 246"/>
                <a:gd name="T48" fmla="*/ 15 w 105"/>
                <a:gd name="T49" fmla="*/ 149 h 246"/>
                <a:gd name="T50" fmla="*/ 6 w 105"/>
                <a:gd name="T51" fmla="*/ 145 h 246"/>
                <a:gd name="T52" fmla="*/ 4 w 105"/>
                <a:gd name="T53" fmla="*/ 134 h 246"/>
                <a:gd name="T54" fmla="*/ 12 w 105"/>
                <a:gd name="T55" fmla="*/ 119 h 246"/>
                <a:gd name="T56" fmla="*/ 12 w 105"/>
                <a:gd name="T57" fmla="*/ 114 h 246"/>
                <a:gd name="T58" fmla="*/ 6 w 105"/>
                <a:gd name="T59" fmla="*/ 104 h 246"/>
                <a:gd name="T60" fmla="*/ 3 w 105"/>
                <a:gd name="T61" fmla="*/ 94 h 246"/>
                <a:gd name="T62" fmla="*/ 2 w 105"/>
                <a:gd name="T63" fmla="*/ 80 h 246"/>
                <a:gd name="T64" fmla="*/ 0 w 105"/>
                <a:gd name="T65" fmla="*/ 71 h 246"/>
                <a:gd name="T66" fmla="*/ 0 w 105"/>
                <a:gd name="T67" fmla="*/ 62 h 246"/>
                <a:gd name="T68" fmla="*/ 2 w 105"/>
                <a:gd name="T69" fmla="*/ 51 h 246"/>
                <a:gd name="T70" fmla="*/ 3 w 105"/>
                <a:gd name="T71" fmla="*/ 38 h 246"/>
                <a:gd name="T72" fmla="*/ 6 w 105"/>
                <a:gd name="T73" fmla="*/ 27 h 246"/>
                <a:gd name="T74" fmla="*/ 57 w 105"/>
                <a:gd name="T75" fmla="*/ 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5" h="246">
                  <a:moveTo>
                    <a:pt x="57" y="0"/>
                  </a:moveTo>
                  <a:lnTo>
                    <a:pt x="77" y="46"/>
                  </a:lnTo>
                  <a:lnTo>
                    <a:pt x="63" y="71"/>
                  </a:lnTo>
                  <a:lnTo>
                    <a:pt x="85" y="71"/>
                  </a:lnTo>
                  <a:lnTo>
                    <a:pt x="105" y="96"/>
                  </a:lnTo>
                  <a:lnTo>
                    <a:pt x="87" y="102"/>
                  </a:lnTo>
                  <a:lnTo>
                    <a:pt x="85" y="100"/>
                  </a:lnTo>
                  <a:lnTo>
                    <a:pt x="83" y="100"/>
                  </a:lnTo>
                  <a:lnTo>
                    <a:pt x="79" y="100"/>
                  </a:lnTo>
                  <a:lnTo>
                    <a:pt x="75" y="100"/>
                  </a:lnTo>
                  <a:lnTo>
                    <a:pt x="70" y="100"/>
                  </a:lnTo>
                  <a:lnTo>
                    <a:pt x="65" y="100"/>
                  </a:lnTo>
                  <a:lnTo>
                    <a:pt x="59" y="103"/>
                  </a:lnTo>
                  <a:lnTo>
                    <a:pt x="57" y="107"/>
                  </a:lnTo>
                  <a:lnTo>
                    <a:pt x="53" y="111"/>
                  </a:lnTo>
                  <a:lnTo>
                    <a:pt x="50" y="116"/>
                  </a:lnTo>
                  <a:lnTo>
                    <a:pt x="49" y="122"/>
                  </a:lnTo>
                  <a:lnTo>
                    <a:pt x="50" y="130"/>
                  </a:lnTo>
                  <a:lnTo>
                    <a:pt x="50" y="135"/>
                  </a:lnTo>
                  <a:lnTo>
                    <a:pt x="53" y="142"/>
                  </a:lnTo>
                  <a:lnTo>
                    <a:pt x="57" y="147"/>
                  </a:lnTo>
                  <a:lnTo>
                    <a:pt x="61" y="151"/>
                  </a:lnTo>
                  <a:lnTo>
                    <a:pt x="65" y="154"/>
                  </a:lnTo>
                  <a:lnTo>
                    <a:pt x="70" y="157"/>
                  </a:lnTo>
                  <a:lnTo>
                    <a:pt x="75" y="158"/>
                  </a:lnTo>
                  <a:lnTo>
                    <a:pt x="82" y="159"/>
                  </a:lnTo>
                  <a:lnTo>
                    <a:pt x="86" y="159"/>
                  </a:lnTo>
                  <a:lnTo>
                    <a:pt x="90" y="159"/>
                  </a:lnTo>
                  <a:lnTo>
                    <a:pt x="93" y="159"/>
                  </a:lnTo>
                  <a:lnTo>
                    <a:pt x="94" y="159"/>
                  </a:lnTo>
                  <a:lnTo>
                    <a:pt x="70" y="183"/>
                  </a:lnTo>
                  <a:lnTo>
                    <a:pt x="33" y="246"/>
                  </a:lnTo>
                  <a:lnTo>
                    <a:pt x="11" y="232"/>
                  </a:lnTo>
                  <a:lnTo>
                    <a:pt x="11" y="229"/>
                  </a:lnTo>
                  <a:lnTo>
                    <a:pt x="12" y="223"/>
                  </a:lnTo>
                  <a:lnTo>
                    <a:pt x="12" y="219"/>
                  </a:lnTo>
                  <a:lnTo>
                    <a:pt x="15" y="215"/>
                  </a:lnTo>
                  <a:lnTo>
                    <a:pt x="15" y="210"/>
                  </a:lnTo>
                  <a:lnTo>
                    <a:pt x="18" y="205"/>
                  </a:lnTo>
                  <a:lnTo>
                    <a:pt x="18" y="199"/>
                  </a:lnTo>
                  <a:lnTo>
                    <a:pt x="19" y="194"/>
                  </a:lnTo>
                  <a:lnTo>
                    <a:pt x="19" y="189"/>
                  </a:lnTo>
                  <a:lnTo>
                    <a:pt x="21" y="183"/>
                  </a:lnTo>
                  <a:lnTo>
                    <a:pt x="21" y="178"/>
                  </a:lnTo>
                  <a:lnTo>
                    <a:pt x="22" y="174"/>
                  </a:lnTo>
                  <a:lnTo>
                    <a:pt x="22" y="169"/>
                  </a:lnTo>
                  <a:lnTo>
                    <a:pt x="22" y="166"/>
                  </a:lnTo>
                  <a:lnTo>
                    <a:pt x="19" y="158"/>
                  </a:lnTo>
                  <a:lnTo>
                    <a:pt x="18" y="153"/>
                  </a:lnTo>
                  <a:lnTo>
                    <a:pt x="15" y="149"/>
                  </a:lnTo>
                  <a:lnTo>
                    <a:pt x="12" y="147"/>
                  </a:lnTo>
                  <a:lnTo>
                    <a:pt x="6" y="145"/>
                  </a:lnTo>
                  <a:lnTo>
                    <a:pt x="3" y="141"/>
                  </a:lnTo>
                  <a:lnTo>
                    <a:pt x="4" y="134"/>
                  </a:lnTo>
                  <a:lnTo>
                    <a:pt x="8" y="126"/>
                  </a:lnTo>
                  <a:lnTo>
                    <a:pt x="12" y="119"/>
                  </a:lnTo>
                  <a:lnTo>
                    <a:pt x="15" y="116"/>
                  </a:lnTo>
                  <a:lnTo>
                    <a:pt x="12" y="114"/>
                  </a:lnTo>
                  <a:lnTo>
                    <a:pt x="8" y="110"/>
                  </a:lnTo>
                  <a:lnTo>
                    <a:pt x="6" y="104"/>
                  </a:lnTo>
                  <a:lnTo>
                    <a:pt x="4" y="100"/>
                  </a:lnTo>
                  <a:lnTo>
                    <a:pt x="3" y="94"/>
                  </a:lnTo>
                  <a:lnTo>
                    <a:pt x="3" y="86"/>
                  </a:lnTo>
                  <a:lnTo>
                    <a:pt x="2" y="80"/>
                  </a:lnTo>
                  <a:lnTo>
                    <a:pt x="0" y="76"/>
                  </a:lnTo>
                  <a:lnTo>
                    <a:pt x="0" y="71"/>
                  </a:lnTo>
                  <a:lnTo>
                    <a:pt x="0" y="67"/>
                  </a:lnTo>
                  <a:lnTo>
                    <a:pt x="0" y="62"/>
                  </a:lnTo>
                  <a:lnTo>
                    <a:pt x="2" y="56"/>
                  </a:lnTo>
                  <a:lnTo>
                    <a:pt x="2" y="51"/>
                  </a:lnTo>
                  <a:lnTo>
                    <a:pt x="3" y="47"/>
                  </a:lnTo>
                  <a:lnTo>
                    <a:pt x="3" y="38"/>
                  </a:lnTo>
                  <a:lnTo>
                    <a:pt x="4" y="31"/>
                  </a:lnTo>
                  <a:lnTo>
                    <a:pt x="6" y="27"/>
                  </a:lnTo>
                  <a:lnTo>
                    <a:pt x="6" y="25"/>
                  </a:lnTo>
                  <a:lnTo>
                    <a:pt x="57" y="0"/>
                  </a:lnTo>
                  <a:lnTo>
                    <a:pt x="57" y="0"/>
                  </a:lnTo>
                  <a:close/>
                </a:path>
              </a:pathLst>
            </a:custGeom>
            <a:solidFill>
              <a:srgbClr val="E6B3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90" name="Freeform 82"/>
            <p:cNvSpPr>
              <a:spLocks/>
            </p:cNvSpPr>
            <p:nvPr/>
          </p:nvSpPr>
          <p:spPr bwMode="auto">
            <a:xfrm>
              <a:off x="2506" y="3505"/>
              <a:ext cx="82" cy="83"/>
            </a:xfrm>
            <a:custGeom>
              <a:avLst/>
              <a:gdLst>
                <a:gd name="T0" fmla="*/ 124 w 163"/>
                <a:gd name="T1" fmla="*/ 47 h 168"/>
                <a:gd name="T2" fmla="*/ 135 w 163"/>
                <a:gd name="T3" fmla="*/ 47 h 168"/>
                <a:gd name="T4" fmla="*/ 140 w 163"/>
                <a:gd name="T5" fmla="*/ 43 h 168"/>
                <a:gd name="T6" fmla="*/ 156 w 163"/>
                <a:gd name="T7" fmla="*/ 54 h 168"/>
                <a:gd name="T8" fmla="*/ 159 w 163"/>
                <a:gd name="T9" fmla="*/ 48 h 168"/>
                <a:gd name="T10" fmla="*/ 163 w 163"/>
                <a:gd name="T11" fmla="*/ 38 h 168"/>
                <a:gd name="T12" fmla="*/ 154 w 163"/>
                <a:gd name="T13" fmla="*/ 27 h 168"/>
                <a:gd name="T14" fmla="*/ 147 w 163"/>
                <a:gd name="T15" fmla="*/ 23 h 168"/>
                <a:gd name="T16" fmla="*/ 146 w 163"/>
                <a:gd name="T17" fmla="*/ 15 h 168"/>
                <a:gd name="T18" fmla="*/ 140 w 163"/>
                <a:gd name="T19" fmla="*/ 6 h 168"/>
                <a:gd name="T20" fmla="*/ 126 w 163"/>
                <a:gd name="T21" fmla="*/ 0 h 168"/>
                <a:gd name="T22" fmla="*/ 116 w 163"/>
                <a:gd name="T23" fmla="*/ 2 h 168"/>
                <a:gd name="T24" fmla="*/ 107 w 163"/>
                <a:gd name="T25" fmla="*/ 6 h 168"/>
                <a:gd name="T26" fmla="*/ 96 w 163"/>
                <a:gd name="T27" fmla="*/ 10 h 168"/>
                <a:gd name="T28" fmla="*/ 87 w 163"/>
                <a:gd name="T29" fmla="*/ 16 h 168"/>
                <a:gd name="T30" fmla="*/ 71 w 163"/>
                <a:gd name="T31" fmla="*/ 27 h 168"/>
                <a:gd name="T32" fmla="*/ 56 w 163"/>
                <a:gd name="T33" fmla="*/ 27 h 168"/>
                <a:gd name="T34" fmla="*/ 39 w 163"/>
                <a:gd name="T35" fmla="*/ 30 h 168"/>
                <a:gd name="T36" fmla="*/ 29 w 163"/>
                <a:gd name="T37" fmla="*/ 35 h 168"/>
                <a:gd name="T38" fmla="*/ 19 w 163"/>
                <a:gd name="T39" fmla="*/ 43 h 168"/>
                <a:gd name="T40" fmla="*/ 11 w 163"/>
                <a:gd name="T41" fmla="*/ 52 h 168"/>
                <a:gd name="T42" fmla="*/ 5 w 163"/>
                <a:gd name="T43" fmla="*/ 62 h 168"/>
                <a:gd name="T44" fmla="*/ 3 w 163"/>
                <a:gd name="T45" fmla="*/ 74 h 168"/>
                <a:gd name="T46" fmla="*/ 5 w 163"/>
                <a:gd name="T47" fmla="*/ 83 h 168"/>
                <a:gd name="T48" fmla="*/ 3 w 163"/>
                <a:gd name="T49" fmla="*/ 91 h 168"/>
                <a:gd name="T50" fmla="*/ 0 w 163"/>
                <a:gd name="T51" fmla="*/ 101 h 168"/>
                <a:gd name="T52" fmla="*/ 0 w 163"/>
                <a:gd name="T53" fmla="*/ 113 h 168"/>
                <a:gd name="T54" fmla="*/ 4 w 163"/>
                <a:gd name="T55" fmla="*/ 129 h 168"/>
                <a:gd name="T56" fmla="*/ 9 w 163"/>
                <a:gd name="T57" fmla="*/ 145 h 168"/>
                <a:gd name="T58" fmla="*/ 21 w 163"/>
                <a:gd name="T59" fmla="*/ 157 h 168"/>
                <a:gd name="T60" fmla="*/ 37 w 163"/>
                <a:gd name="T61" fmla="*/ 165 h 168"/>
                <a:gd name="T62" fmla="*/ 48 w 163"/>
                <a:gd name="T63" fmla="*/ 168 h 168"/>
                <a:gd name="T64" fmla="*/ 57 w 163"/>
                <a:gd name="T65" fmla="*/ 139 h 168"/>
                <a:gd name="T66" fmla="*/ 53 w 163"/>
                <a:gd name="T67" fmla="*/ 125 h 168"/>
                <a:gd name="T68" fmla="*/ 53 w 163"/>
                <a:gd name="T69" fmla="*/ 113 h 168"/>
                <a:gd name="T70" fmla="*/ 65 w 163"/>
                <a:gd name="T71" fmla="*/ 113 h 168"/>
                <a:gd name="T72" fmla="*/ 76 w 163"/>
                <a:gd name="T73" fmla="*/ 117 h 168"/>
                <a:gd name="T74" fmla="*/ 86 w 163"/>
                <a:gd name="T75" fmla="*/ 115 h 168"/>
                <a:gd name="T76" fmla="*/ 92 w 163"/>
                <a:gd name="T77" fmla="*/ 107 h 168"/>
                <a:gd name="T78" fmla="*/ 94 w 163"/>
                <a:gd name="T79" fmla="*/ 97 h 168"/>
                <a:gd name="T80" fmla="*/ 92 w 163"/>
                <a:gd name="T81" fmla="*/ 89 h 168"/>
                <a:gd name="T82" fmla="*/ 98 w 163"/>
                <a:gd name="T83" fmla="*/ 81 h 168"/>
                <a:gd name="T84" fmla="*/ 111 w 163"/>
                <a:gd name="T85" fmla="*/ 70 h 168"/>
                <a:gd name="T86" fmla="*/ 119 w 163"/>
                <a:gd name="T87" fmla="*/ 58 h 168"/>
                <a:gd name="T88" fmla="*/ 122 w 163"/>
                <a:gd name="T89" fmla="*/ 46 h 168"/>
                <a:gd name="T90" fmla="*/ 123 w 163"/>
                <a:gd name="T91" fmla="*/ 4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3" h="168">
                  <a:moveTo>
                    <a:pt x="123" y="44"/>
                  </a:moveTo>
                  <a:lnTo>
                    <a:pt x="124" y="47"/>
                  </a:lnTo>
                  <a:lnTo>
                    <a:pt x="131" y="50"/>
                  </a:lnTo>
                  <a:lnTo>
                    <a:pt x="135" y="47"/>
                  </a:lnTo>
                  <a:lnTo>
                    <a:pt x="138" y="46"/>
                  </a:lnTo>
                  <a:lnTo>
                    <a:pt x="140" y="43"/>
                  </a:lnTo>
                  <a:lnTo>
                    <a:pt x="142" y="42"/>
                  </a:lnTo>
                  <a:lnTo>
                    <a:pt x="156" y="54"/>
                  </a:lnTo>
                  <a:lnTo>
                    <a:pt x="158" y="52"/>
                  </a:lnTo>
                  <a:lnTo>
                    <a:pt x="159" y="48"/>
                  </a:lnTo>
                  <a:lnTo>
                    <a:pt x="162" y="43"/>
                  </a:lnTo>
                  <a:lnTo>
                    <a:pt x="163" y="38"/>
                  </a:lnTo>
                  <a:lnTo>
                    <a:pt x="159" y="31"/>
                  </a:lnTo>
                  <a:lnTo>
                    <a:pt x="154" y="27"/>
                  </a:lnTo>
                  <a:lnTo>
                    <a:pt x="148" y="23"/>
                  </a:lnTo>
                  <a:lnTo>
                    <a:pt x="147" y="23"/>
                  </a:lnTo>
                  <a:lnTo>
                    <a:pt x="146" y="20"/>
                  </a:lnTo>
                  <a:lnTo>
                    <a:pt x="146" y="15"/>
                  </a:lnTo>
                  <a:lnTo>
                    <a:pt x="143" y="10"/>
                  </a:lnTo>
                  <a:lnTo>
                    <a:pt x="140" y="6"/>
                  </a:lnTo>
                  <a:lnTo>
                    <a:pt x="134" y="2"/>
                  </a:lnTo>
                  <a:lnTo>
                    <a:pt x="126" y="0"/>
                  </a:lnTo>
                  <a:lnTo>
                    <a:pt x="120" y="0"/>
                  </a:lnTo>
                  <a:lnTo>
                    <a:pt x="116" y="2"/>
                  </a:lnTo>
                  <a:lnTo>
                    <a:pt x="111" y="3"/>
                  </a:lnTo>
                  <a:lnTo>
                    <a:pt x="107" y="6"/>
                  </a:lnTo>
                  <a:lnTo>
                    <a:pt x="102" y="7"/>
                  </a:lnTo>
                  <a:lnTo>
                    <a:pt x="96" y="10"/>
                  </a:lnTo>
                  <a:lnTo>
                    <a:pt x="92" y="14"/>
                  </a:lnTo>
                  <a:lnTo>
                    <a:pt x="87" y="16"/>
                  </a:lnTo>
                  <a:lnTo>
                    <a:pt x="79" y="23"/>
                  </a:lnTo>
                  <a:lnTo>
                    <a:pt x="71" y="27"/>
                  </a:lnTo>
                  <a:lnTo>
                    <a:pt x="63" y="28"/>
                  </a:lnTo>
                  <a:lnTo>
                    <a:pt x="56" y="27"/>
                  </a:lnTo>
                  <a:lnTo>
                    <a:pt x="47" y="27"/>
                  </a:lnTo>
                  <a:lnTo>
                    <a:pt x="39" y="30"/>
                  </a:lnTo>
                  <a:lnTo>
                    <a:pt x="33" y="31"/>
                  </a:lnTo>
                  <a:lnTo>
                    <a:pt x="29" y="35"/>
                  </a:lnTo>
                  <a:lnTo>
                    <a:pt x="24" y="38"/>
                  </a:lnTo>
                  <a:lnTo>
                    <a:pt x="19" y="43"/>
                  </a:lnTo>
                  <a:lnTo>
                    <a:pt x="15" y="47"/>
                  </a:lnTo>
                  <a:lnTo>
                    <a:pt x="11" y="52"/>
                  </a:lnTo>
                  <a:lnTo>
                    <a:pt x="7" y="56"/>
                  </a:lnTo>
                  <a:lnTo>
                    <a:pt x="5" y="62"/>
                  </a:lnTo>
                  <a:lnTo>
                    <a:pt x="3" y="69"/>
                  </a:lnTo>
                  <a:lnTo>
                    <a:pt x="3" y="74"/>
                  </a:lnTo>
                  <a:lnTo>
                    <a:pt x="4" y="79"/>
                  </a:lnTo>
                  <a:lnTo>
                    <a:pt x="5" y="83"/>
                  </a:lnTo>
                  <a:lnTo>
                    <a:pt x="5" y="86"/>
                  </a:lnTo>
                  <a:lnTo>
                    <a:pt x="3" y="91"/>
                  </a:lnTo>
                  <a:lnTo>
                    <a:pt x="1" y="95"/>
                  </a:lnTo>
                  <a:lnTo>
                    <a:pt x="0" y="101"/>
                  </a:lnTo>
                  <a:lnTo>
                    <a:pt x="0" y="106"/>
                  </a:lnTo>
                  <a:lnTo>
                    <a:pt x="0" y="113"/>
                  </a:lnTo>
                  <a:lnTo>
                    <a:pt x="1" y="121"/>
                  </a:lnTo>
                  <a:lnTo>
                    <a:pt x="4" y="129"/>
                  </a:lnTo>
                  <a:lnTo>
                    <a:pt x="7" y="137"/>
                  </a:lnTo>
                  <a:lnTo>
                    <a:pt x="9" y="145"/>
                  </a:lnTo>
                  <a:lnTo>
                    <a:pt x="15" y="150"/>
                  </a:lnTo>
                  <a:lnTo>
                    <a:pt x="21" y="157"/>
                  </a:lnTo>
                  <a:lnTo>
                    <a:pt x="29" y="162"/>
                  </a:lnTo>
                  <a:lnTo>
                    <a:pt x="37" y="165"/>
                  </a:lnTo>
                  <a:lnTo>
                    <a:pt x="44" y="166"/>
                  </a:lnTo>
                  <a:lnTo>
                    <a:pt x="48" y="168"/>
                  </a:lnTo>
                  <a:lnTo>
                    <a:pt x="59" y="143"/>
                  </a:lnTo>
                  <a:lnTo>
                    <a:pt x="57" y="139"/>
                  </a:lnTo>
                  <a:lnTo>
                    <a:pt x="56" y="133"/>
                  </a:lnTo>
                  <a:lnTo>
                    <a:pt x="53" y="125"/>
                  </a:lnTo>
                  <a:lnTo>
                    <a:pt x="52" y="121"/>
                  </a:lnTo>
                  <a:lnTo>
                    <a:pt x="53" y="113"/>
                  </a:lnTo>
                  <a:lnTo>
                    <a:pt x="60" y="111"/>
                  </a:lnTo>
                  <a:lnTo>
                    <a:pt x="65" y="113"/>
                  </a:lnTo>
                  <a:lnTo>
                    <a:pt x="71" y="115"/>
                  </a:lnTo>
                  <a:lnTo>
                    <a:pt x="76" y="117"/>
                  </a:lnTo>
                  <a:lnTo>
                    <a:pt x="81" y="118"/>
                  </a:lnTo>
                  <a:lnTo>
                    <a:pt x="86" y="115"/>
                  </a:lnTo>
                  <a:lnTo>
                    <a:pt x="90" y="113"/>
                  </a:lnTo>
                  <a:lnTo>
                    <a:pt x="92" y="107"/>
                  </a:lnTo>
                  <a:lnTo>
                    <a:pt x="95" y="102"/>
                  </a:lnTo>
                  <a:lnTo>
                    <a:pt x="94" y="97"/>
                  </a:lnTo>
                  <a:lnTo>
                    <a:pt x="92" y="93"/>
                  </a:lnTo>
                  <a:lnTo>
                    <a:pt x="92" y="89"/>
                  </a:lnTo>
                  <a:lnTo>
                    <a:pt x="95" y="85"/>
                  </a:lnTo>
                  <a:lnTo>
                    <a:pt x="98" y="81"/>
                  </a:lnTo>
                  <a:lnTo>
                    <a:pt x="104" y="77"/>
                  </a:lnTo>
                  <a:lnTo>
                    <a:pt x="111" y="70"/>
                  </a:lnTo>
                  <a:lnTo>
                    <a:pt x="116" y="65"/>
                  </a:lnTo>
                  <a:lnTo>
                    <a:pt x="119" y="58"/>
                  </a:lnTo>
                  <a:lnTo>
                    <a:pt x="122" y="51"/>
                  </a:lnTo>
                  <a:lnTo>
                    <a:pt x="122" y="46"/>
                  </a:lnTo>
                  <a:lnTo>
                    <a:pt x="123" y="44"/>
                  </a:lnTo>
                  <a:lnTo>
                    <a:pt x="123" y="44"/>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91" name="Freeform 83"/>
            <p:cNvSpPr>
              <a:spLocks/>
            </p:cNvSpPr>
            <p:nvPr/>
          </p:nvSpPr>
          <p:spPr bwMode="auto">
            <a:xfrm>
              <a:off x="2727" y="3555"/>
              <a:ext cx="64" cy="39"/>
            </a:xfrm>
            <a:custGeom>
              <a:avLst/>
              <a:gdLst>
                <a:gd name="T0" fmla="*/ 0 w 127"/>
                <a:gd name="T1" fmla="*/ 48 h 77"/>
                <a:gd name="T2" fmla="*/ 1 w 127"/>
                <a:gd name="T3" fmla="*/ 45 h 77"/>
                <a:gd name="T4" fmla="*/ 5 w 127"/>
                <a:gd name="T5" fmla="*/ 40 h 77"/>
                <a:gd name="T6" fmla="*/ 9 w 127"/>
                <a:gd name="T7" fmla="*/ 36 h 77"/>
                <a:gd name="T8" fmla="*/ 14 w 127"/>
                <a:gd name="T9" fmla="*/ 33 h 77"/>
                <a:gd name="T10" fmla="*/ 20 w 127"/>
                <a:gd name="T11" fmla="*/ 32 h 77"/>
                <a:gd name="T12" fmla="*/ 28 w 127"/>
                <a:gd name="T13" fmla="*/ 29 h 77"/>
                <a:gd name="T14" fmla="*/ 34 w 127"/>
                <a:gd name="T15" fmla="*/ 26 h 77"/>
                <a:gd name="T16" fmla="*/ 41 w 127"/>
                <a:gd name="T17" fmla="*/ 26 h 77"/>
                <a:gd name="T18" fmla="*/ 49 w 127"/>
                <a:gd name="T19" fmla="*/ 24 h 77"/>
                <a:gd name="T20" fmla="*/ 58 w 127"/>
                <a:gd name="T21" fmla="*/ 24 h 77"/>
                <a:gd name="T22" fmla="*/ 64 w 127"/>
                <a:gd name="T23" fmla="*/ 24 h 77"/>
                <a:gd name="T24" fmla="*/ 70 w 127"/>
                <a:gd name="T25" fmla="*/ 24 h 77"/>
                <a:gd name="T26" fmla="*/ 73 w 127"/>
                <a:gd name="T27" fmla="*/ 24 h 77"/>
                <a:gd name="T28" fmla="*/ 76 w 127"/>
                <a:gd name="T29" fmla="*/ 24 h 77"/>
                <a:gd name="T30" fmla="*/ 127 w 127"/>
                <a:gd name="T31" fmla="*/ 0 h 77"/>
                <a:gd name="T32" fmla="*/ 124 w 127"/>
                <a:gd name="T33" fmla="*/ 12 h 77"/>
                <a:gd name="T34" fmla="*/ 89 w 127"/>
                <a:gd name="T35" fmla="*/ 38 h 77"/>
                <a:gd name="T36" fmla="*/ 20 w 127"/>
                <a:gd name="T37" fmla="*/ 59 h 77"/>
                <a:gd name="T38" fmla="*/ 1 w 127"/>
                <a:gd name="T39" fmla="*/ 77 h 77"/>
                <a:gd name="T40" fmla="*/ 0 w 127"/>
                <a:gd name="T41" fmla="*/ 48 h 77"/>
                <a:gd name="T42" fmla="*/ 0 w 127"/>
                <a:gd name="T43" fmla="*/ 4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7" h="77">
                  <a:moveTo>
                    <a:pt x="0" y="48"/>
                  </a:moveTo>
                  <a:lnTo>
                    <a:pt x="1" y="45"/>
                  </a:lnTo>
                  <a:lnTo>
                    <a:pt x="5" y="40"/>
                  </a:lnTo>
                  <a:lnTo>
                    <a:pt x="9" y="36"/>
                  </a:lnTo>
                  <a:lnTo>
                    <a:pt x="14" y="33"/>
                  </a:lnTo>
                  <a:lnTo>
                    <a:pt x="20" y="32"/>
                  </a:lnTo>
                  <a:lnTo>
                    <a:pt x="28" y="29"/>
                  </a:lnTo>
                  <a:lnTo>
                    <a:pt x="34" y="26"/>
                  </a:lnTo>
                  <a:lnTo>
                    <a:pt x="41" y="26"/>
                  </a:lnTo>
                  <a:lnTo>
                    <a:pt x="49" y="24"/>
                  </a:lnTo>
                  <a:lnTo>
                    <a:pt x="58" y="24"/>
                  </a:lnTo>
                  <a:lnTo>
                    <a:pt x="64" y="24"/>
                  </a:lnTo>
                  <a:lnTo>
                    <a:pt x="70" y="24"/>
                  </a:lnTo>
                  <a:lnTo>
                    <a:pt x="73" y="24"/>
                  </a:lnTo>
                  <a:lnTo>
                    <a:pt x="76" y="24"/>
                  </a:lnTo>
                  <a:lnTo>
                    <a:pt x="127" y="0"/>
                  </a:lnTo>
                  <a:lnTo>
                    <a:pt x="124" y="12"/>
                  </a:lnTo>
                  <a:lnTo>
                    <a:pt x="89" y="38"/>
                  </a:lnTo>
                  <a:lnTo>
                    <a:pt x="20" y="59"/>
                  </a:lnTo>
                  <a:lnTo>
                    <a:pt x="1" y="77"/>
                  </a:lnTo>
                  <a:lnTo>
                    <a:pt x="0" y="48"/>
                  </a:lnTo>
                  <a:lnTo>
                    <a:pt x="0" y="48"/>
                  </a:lnTo>
                  <a:close/>
                </a:path>
              </a:pathLst>
            </a:custGeom>
            <a:solidFill>
              <a:srgbClr val="E6B3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92" name="Freeform 84"/>
            <p:cNvSpPr>
              <a:spLocks/>
            </p:cNvSpPr>
            <p:nvPr/>
          </p:nvSpPr>
          <p:spPr bwMode="auto">
            <a:xfrm>
              <a:off x="2758" y="3545"/>
              <a:ext cx="29" cy="10"/>
            </a:xfrm>
            <a:custGeom>
              <a:avLst/>
              <a:gdLst>
                <a:gd name="T0" fmla="*/ 0 w 58"/>
                <a:gd name="T1" fmla="*/ 15 h 20"/>
                <a:gd name="T2" fmla="*/ 50 w 58"/>
                <a:gd name="T3" fmla="*/ 0 h 20"/>
                <a:gd name="T4" fmla="*/ 58 w 58"/>
                <a:gd name="T5" fmla="*/ 0 h 20"/>
                <a:gd name="T6" fmla="*/ 12 w 58"/>
                <a:gd name="T7" fmla="*/ 20 h 20"/>
                <a:gd name="T8" fmla="*/ 0 w 58"/>
                <a:gd name="T9" fmla="*/ 15 h 20"/>
                <a:gd name="T10" fmla="*/ 0 w 58"/>
                <a:gd name="T11" fmla="*/ 15 h 20"/>
              </a:gdLst>
              <a:ahLst/>
              <a:cxnLst>
                <a:cxn ang="0">
                  <a:pos x="T0" y="T1"/>
                </a:cxn>
                <a:cxn ang="0">
                  <a:pos x="T2" y="T3"/>
                </a:cxn>
                <a:cxn ang="0">
                  <a:pos x="T4" y="T5"/>
                </a:cxn>
                <a:cxn ang="0">
                  <a:pos x="T6" y="T7"/>
                </a:cxn>
                <a:cxn ang="0">
                  <a:pos x="T8" y="T9"/>
                </a:cxn>
                <a:cxn ang="0">
                  <a:pos x="T10" y="T11"/>
                </a:cxn>
              </a:cxnLst>
              <a:rect l="0" t="0" r="r" b="b"/>
              <a:pathLst>
                <a:path w="58" h="20">
                  <a:moveTo>
                    <a:pt x="0" y="15"/>
                  </a:moveTo>
                  <a:lnTo>
                    <a:pt x="50" y="0"/>
                  </a:lnTo>
                  <a:lnTo>
                    <a:pt x="58" y="0"/>
                  </a:lnTo>
                  <a:lnTo>
                    <a:pt x="12" y="20"/>
                  </a:lnTo>
                  <a:lnTo>
                    <a:pt x="0" y="15"/>
                  </a:lnTo>
                  <a:lnTo>
                    <a:pt x="0" y="15"/>
                  </a:lnTo>
                  <a:close/>
                </a:path>
              </a:pathLst>
            </a:custGeom>
            <a:solidFill>
              <a:srgbClr val="E6B3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93" name="Freeform 85"/>
            <p:cNvSpPr>
              <a:spLocks/>
            </p:cNvSpPr>
            <p:nvPr/>
          </p:nvSpPr>
          <p:spPr bwMode="auto">
            <a:xfrm>
              <a:off x="2423" y="3814"/>
              <a:ext cx="41" cy="18"/>
            </a:xfrm>
            <a:custGeom>
              <a:avLst/>
              <a:gdLst>
                <a:gd name="T0" fmla="*/ 0 w 82"/>
                <a:gd name="T1" fmla="*/ 30 h 38"/>
                <a:gd name="T2" fmla="*/ 34 w 82"/>
                <a:gd name="T3" fmla="*/ 0 h 38"/>
                <a:gd name="T4" fmla="*/ 47 w 82"/>
                <a:gd name="T5" fmla="*/ 8 h 38"/>
                <a:gd name="T6" fmla="*/ 58 w 82"/>
                <a:gd name="T7" fmla="*/ 3 h 38"/>
                <a:gd name="T8" fmla="*/ 67 w 82"/>
                <a:gd name="T9" fmla="*/ 6 h 38"/>
                <a:gd name="T10" fmla="*/ 82 w 82"/>
                <a:gd name="T11" fmla="*/ 15 h 38"/>
                <a:gd name="T12" fmla="*/ 8 w 82"/>
                <a:gd name="T13" fmla="*/ 38 h 38"/>
                <a:gd name="T14" fmla="*/ 0 w 82"/>
                <a:gd name="T15" fmla="*/ 30 h 38"/>
                <a:gd name="T16" fmla="*/ 0 w 82"/>
                <a:gd name="T17" fmla="*/ 3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38">
                  <a:moveTo>
                    <a:pt x="0" y="30"/>
                  </a:moveTo>
                  <a:lnTo>
                    <a:pt x="34" y="0"/>
                  </a:lnTo>
                  <a:lnTo>
                    <a:pt x="47" y="8"/>
                  </a:lnTo>
                  <a:lnTo>
                    <a:pt x="58" y="3"/>
                  </a:lnTo>
                  <a:lnTo>
                    <a:pt x="67" y="6"/>
                  </a:lnTo>
                  <a:lnTo>
                    <a:pt x="82" y="15"/>
                  </a:lnTo>
                  <a:lnTo>
                    <a:pt x="8" y="38"/>
                  </a:lnTo>
                  <a:lnTo>
                    <a:pt x="0" y="30"/>
                  </a:lnTo>
                  <a:lnTo>
                    <a:pt x="0" y="30"/>
                  </a:lnTo>
                  <a:close/>
                </a:path>
              </a:pathLst>
            </a:custGeom>
            <a:solidFill>
              <a:srgbClr val="E6B3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94" name="Freeform 86"/>
            <p:cNvSpPr>
              <a:spLocks/>
            </p:cNvSpPr>
            <p:nvPr/>
          </p:nvSpPr>
          <p:spPr bwMode="auto">
            <a:xfrm>
              <a:off x="2366" y="3809"/>
              <a:ext cx="169" cy="140"/>
            </a:xfrm>
            <a:custGeom>
              <a:avLst/>
              <a:gdLst>
                <a:gd name="T0" fmla="*/ 3 w 338"/>
                <a:gd name="T1" fmla="*/ 59 h 280"/>
                <a:gd name="T2" fmla="*/ 325 w 338"/>
                <a:gd name="T3" fmla="*/ 0 h 280"/>
                <a:gd name="T4" fmla="*/ 338 w 338"/>
                <a:gd name="T5" fmla="*/ 222 h 280"/>
                <a:gd name="T6" fmla="*/ 324 w 338"/>
                <a:gd name="T7" fmla="*/ 230 h 280"/>
                <a:gd name="T8" fmla="*/ 54 w 338"/>
                <a:gd name="T9" fmla="*/ 280 h 280"/>
                <a:gd name="T10" fmla="*/ 32 w 338"/>
                <a:gd name="T11" fmla="*/ 277 h 280"/>
                <a:gd name="T12" fmla="*/ 31 w 338"/>
                <a:gd name="T13" fmla="*/ 276 h 280"/>
                <a:gd name="T14" fmla="*/ 31 w 338"/>
                <a:gd name="T15" fmla="*/ 268 h 280"/>
                <a:gd name="T16" fmla="*/ 28 w 338"/>
                <a:gd name="T17" fmla="*/ 258 h 280"/>
                <a:gd name="T18" fmla="*/ 27 w 338"/>
                <a:gd name="T19" fmla="*/ 246 h 280"/>
                <a:gd name="T20" fmla="*/ 24 w 338"/>
                <a:gd name="T21" fmla="*/ 230 h 280"/>
                <a:gd name="T22" fmla="*/ 21 w 338"/>
                <a:gd name="T23" fmla="*/ 214 h 280"/>
                <a:gd name="T24" fmla="*/ 19 w 338"/>
                <a:gd name="T25" fmla="*/ 195 h 280"/>
                <a:gd name="T26" fmla="*/ 16 w 338"/>
                <a:gd name="T27" fmla="*/ 178 h 280"/>
                <a:gd name="T28" fmla="*/ 12 w 338"/>
                <a:gd name="T29" fmla="*/ 158 h 280"/>
                <a:gd name="T30" fmla="*/ 9 w 338"/>
                <a:gd name="T31" fmla="*/ 139 h 280"/>
                <a:gd name="T32" fmla="*/ 7 w 338"/>
                <a:gd name="T33" fmla="*/ 122 h 280"/>
                <a:gd name="T34" fmla="*/ 4 w 338"/>
                <a:gd name="T35" fmla="*/ 107 h 280"/>
                <a:gd name="T36" fmla="*/ 3 w 338"/>
                <a:gd name="T37" fmla="*/ 94 h 280"/>
                <a:gd name="T38" fmla="*/ 1 w 338"/>
                <a:gd name="T39" fmla="*/ 83 h 280"/>
                <a:gd name="T40" fmla="*/ 0 w 338"/>
                <a:gd name="T41" fmla="*/ 75 h 280"/>
                <a:gd name="T42" fmla="*/ 0 w 338"/>
                <a:gd name="T43" fmla="*/ 74 h 280"/>
                <a:gd name="T44" fmla="*/ 0 w 338"/>
                <a:gd name="T45" fmla="*/ 70 h 280"/>
                <a:gd name="T46" fmla="*/ 1 w 338"/>
                <a:gd name="T47" fmla="*/ 64 h 280"/>
                <a:gd name="T48" fmla="*/ 1 w 338"/>
                <a:gd name="T49" fmla="*/ 60 h 280"/>
                <a:gd name="T50" fmla="*/ 3 w 338"/>
                <a:gd name="T51" fmla="*/ 59 h 280"/>
                <a:gd name="T52" fmla="*/ 3 w 338"/>
                <a:gd name="T53" fmla="*/ 59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38" h="280">
                  <a:moveTo>
                    <a:pt x="3" y="59"/>
                  </a:moveTo>
                  <a:lnTo>
                    <a:pt x="325" y="0"/>
                  </a:lnTo>
                  <a:lnTo>
                    <a:pt x="338" y="222"/>
                  </a:lnTo>
                  <a:lnTo>
                    <a:pt x="324" y="230"/>
                  </a:lnTo>
                  <a:lnTo>
                    <a:pt x="54" y="280"/>
                  </a:lnTo>
                  <a:lnTo>
                    <a:pt x="32" y="277"/>
                  </a:lnTo>
                  <a:lnTo>
                    <a:pt x="31" y="276"/>
                  </a:lnTo>
                  <a:lnTo>
                    <a:pt x="31" y="268"/>
                  </a:lnTo>
                  <a:lnTo>
                    <a:pt x="28" y="258"/>
                  </a:lnTo>
                  <a:lnTo>
                    <a:pt x="27" y="246"/>
                  </a:lnTo>
                  <a:lnTo>
                    <a:pt x="24" y="230"/>
                  </a:lnTo>
                  <a:lnTo>
                    <a:pt x="21" y="214"/>
                  </a:lnTo>
                  <a:lnTo>
                    <a:pt x="19" y="195"/>
                  </a:lnTo>
                  <a:lnTo>
                    <a:pt x="16" y="178"/>
                  </a:lnTo>
                  <a:lnTo>
                    <a:pt x="12" y="158"/>
                  </a:lnTo>
                  <a:lnTo>
                    <a:pt x="9" y="139"/>
                  </a:lnTo>
                  <a:lnTo>
                    <a:pt x="7" y="122"/>
                  </a:lnTo>
                  <a:lnTo>
                    <a:pt x="4" y="107"/>
                  </a:lnTo>
                  <a:lnTo>
                    <a:pt x="3" y="94"/>
                  </a:lnTo>
                  <a:lnTo>
                    <a:pt x="1" y="83"/>
                  </a:lnTo>
                  <a:lnTo>
                    <a:pt x="0" y="75"/>
                  </a:lnTo>
                  <a:lnTo>
                    <a:pt x="0" y="74"/>
                  </a:lnTo>
                  <a:lnTo>
                    <a:pt x="0" y="70"/>
                  </a:lnTo>
                  <a:lnTo>
                    <a:pt x="1" y="64"/>
                  </a:lnTo>
                  <a:lnTo>
                    <a:pt x="1" y="60"/>
                  </a:lnTo>
                  <a:lnTo>
                    <a:pt x="3" y="59"/>
                  </a:lnTo>
                  <a:lnTo>
                    <a:pt x="3" y="59"/>
                  </a:lnTo>
                  <a:close/>
                </a:path>
              </a:pathLst>
            </a:custGeom>
            <a:solidFill>
              <a:srgbClr val="8F827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695" name="Freeform 87"/>
            <p:cNvSpPr>
              <a:spLocks/>
            </p:cNvSpPr>
            <p:nvPr/>
          </p:nvSpPr>
          <p:spPr bwMode="auto">
            <a:xfrm>
              <a:off x="2464" y="3809"/>
              <a:ext cx="71" cy="116"/>
            </a:xfrm>
            <a:custGeom>
              <a:avLst/>
              <a:gdLst>
                <a:gd name="T0" fmla="*/ 0 w 143"/>
                <a:gd name="T1" fmla="*/ 23 h 232"/>
                <a:gd name="T2" fmla="*/ 128 w 143"/>
                <a:gd name="T3" fmla="*/ 0 h 232"/>
                <a:gd name="T4" fmla="*/ 143 w 143"/>
                <a:gd name="T5" fmla="*/ 223 h 232"/>
                <a:gd name="T6" fmla="*/ 105 w 143"/>
                <a:gd name="T7" fmla="*/ 232 h 232"/>
                <a:gd name="T8" fmla="*/ 96 w 143"/>
                <a:gd name="T9" fmla="*/ 19 h 232"/>
                <a:gd name="T10" fmla="*/ 0 w 143"/>
                <a:gd name="T11" fmla="*/ 23 h 232"/>
                <a:gd name="T12" fmla="*/ 0 w 143"/>
                <a:gd name="T13" fmla="*/ 23 h 232"/>
              </a:gdLst>
              <a:ahLst/>
              <a:cxnLst>
                <a:cxn ang="0">
                  <a:pos x="T0" y="T1"/>
                </a:cxn>
                <a:cxn ang="0">
                  <a:pos x="T2" y="T3"/>
                </a:cxn>
                <a:cxn ang="0">
                  <a:pos x="T4" y="T5"/>
                </a:cxn>
                <a:cxn ang="0">
                  <a:pos x="T6" y="T7"/>
                </a:cxn>
                <a:cxn ang="0">
                  <a:pos x="T8" y="T9"/>
                </a:cxn>
                <a:cxn ang="0">
                  <a:pos x="T10" y="T11"/>
                </a:cxn>
                <a:cxn ang="0">
                  <a:pos x="T12" y="T13"/>
                </a:cxn>
              </a:cxnLst>
              <a:rect l="0" t="0" r="r" b="b"/>
              <a:pathLst>
                <a:path w="143" h="232">
                  <a:moveTo>
                    <a:pt x="0" y="23"/>
                  </a:moveTo>
                  <a:lnTo>
                    <a:pt x="128" y="0"/>
                  </a:lnTo>
                  <a:lnTo>
                    <a:pt x="143" y="223"/>
                  </a:lnTo>
                  <a:lnTo>
                    <a:pt x="105" y="232"/>
                  </a:lnTo>
                  <a:lnTo>
                    <a:pt x="96" y="19"/>
                  </a:lnTo>
                  <a:lnTo>
                    <a:pt x="0" y="23"/>
                  </a:lnTo>
                  <a:lnTo>
                    <a:pt x="0" y="23"/>
                  </a:lnTo>
                  <a:close/>
                </a:path>
              </a:pathLst>
            </a:custGeom>
            <a:solidFill>
              <a:srgbClr val="7869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922067778"/>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59"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60" name="Rectangle 4"/>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61" name="Rectangle 5"/>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62" name="Rectangle 6"/>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63" name="Rectangle 7"/>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64" name="Rectangle 8"/>
          <p:cNvSpPr>
            <a:spLocks noChangeArrowheads="1"/>
          </p:cNvSpPr>
          <p:nvPr/>
        </p:nvSpPr>
        <p:spPr bwMode="auto">
          <a:xfrm>
            <a:off x="2057400" y="5105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65" name="Rectangle 9"/>
          <p:cNvSpPr>
            <a:spLocks noChangeArrowheads="1"/>
          </p:cNvSpPr>
          <p:nvPr/>
        </p:nvSpPr>
        <p:spPr bwMode="auto">
          <a:xfrm>
            <a:off x="4495800" y="5105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66" name="AutoShape 10"/>
          <p:cNvSpPr>
            <a:spLocks noChangeArrowheads="1"/>
          </p:cNvSpPr>
          <p:nvPr/>
        </p:nvSpPr>
        <p:spPr bwMode="auto">
          <a:xfrm>
            <a:off x="3578226" y="2438400"/>
            <a:ext cx="5337175" cy="3879850"/>
          </a:xfrm>
          <a:prstGeom prst="hexagon">
            <a:avLst>
              <a:gd name="adj" fmla="val 34327"/>
              <a:gd name="vf" fmla="val 115470"/>
            </a:avLst>
          </a:prstGeom>
          <a:solidFill>
            <a:schemeClr val="accent1"/>
          </a:solidFill>
          <a:ln w="28575">
            <a:solidFill>
              <a:srgbClr val="3333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67" name="Rectangle 11"/>
          <p:cNvSpPr>
            <a:spLocks noGrp="1" noChangeArrowheads="1"/>
          </p:cNvSpPr>
          <p:nvPr>
            <p:ph type="title"/>
          </p:nvPr>
        </p:nvSpPr>
        <p:spPr>
          <a:xfrm>
            <a:off x="2514600" y="533400"/>
            <a:ext cx="7772400" cy="114300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t">
            <a:normAutofit/>
          </a:bodyPr>
          <a:lstStyle/>
          <a:p>
            <a:pPr algn="l"/>
            <a:r>
              <a:rPr lang="en-US" altLang="en-US" dirty="0"/>
              <a:t>Personality Characteristics </a:t>
            </a:r>
            <a:r>
              <a:rPr lang="en-US" altLang="en-US" dirty="0" smtClean="0"/>
              <a:t>in </a:t>
            </a:r>
            <a:r>
              <a:rPr lang="en-US" altLang="en-US" dirty="0"/>
              <a:t>Organizations</a:t>
            </a:r>
          </a:p>
        </p:txBody>
      </p:sp>
      <p:sp>
        <p:nvSpPr>
          <p:cNvPr id="70668" name="Freeform 12"/>
          <p:cNvSpPr>
            <a:spLocks/>
          </p:cNvSpPr>
          <p:nvPr/>
        </p:nvSpPr>
        <p:spPr bwMode="auto">
          <a:xfrm>
            <a:off x="3048000" y="2209800"/>
            <a:ext cx="1754188" cy="1525588"/>
          </a:xfrm>
          <a:custGeom>
            <a:avLst/>
            <a:gdLst>
              <a:gd name="T0" fmla="*/ 433 w 1105"/>
              <a:gd name="T1" fmla="*/ 0 h 961"/>
              <a:gd name="T2" fmla="*/ 0 w 1105"/>
              <a:gd name="T3" fmla="*/ 173 h 961"/>
              <a:gd name="T4" fmla="*/ 389 w 1105"/>
              <a:gd name="T5" fmla="*/ 373 h 961"/>
              <a:gd name="T6" fmla="*/ 257 w 1105"/>
              <a:gd name="T7" fmla="*/ 431 h 961"/>
              <a:gd name="T8" fmla="*/ 625 w 1105"/>
              <a:gd name="T9" fmla="*/ 618 h 961"/>
              <a:gd name="T10" fmla="*/ 512 w 1105"/>
              <a:gd name="T11" fmla="*/ 663 h 961"/>
              <a:gd name="T12" fmla="*/ 1104 w 1105"/>
              <a:gd name="T13" fmla="*/ 960 h 961"/>
              <a:gd name="T14" fmla="*/ 755 w 1105"/>
              <a:gd name="T15" fmla="*/ 572 h 961"/>
              <a:gd name="T16" fmla="*/ 847 w 1105"/>
              <a:gd name="T17" fmla="*/ 534 h 961"/>
              <a:gd name="T18" fmla="*/ 565 w 1105"/>
              <a:gd name="T19" fmla="*/ 302 h 961"/>
              <a:gd name="T20" fmla="*/ 657 w 1105"/>
              <a:gd name="T21" fmla="*/ 270 h 961"/>
              <a:gd name="T22" fmla="*/ 433 w 1105"/>
              <a:gd name="T23" fmla="*/ 0 h 9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05" h="961">
                <a:moveTo>
                  <a:pt x="433" y="0"/>
                </a:moveTo>
                <a:lnTo>
                  <a:pt x="0" y="173"/>
                </a:lnTo>
                <a:lnTo>
                  <a:pt x="389" y="373"/>
                </a:lnTo>
                <a:lnTo>
                  <a:pt x="257" y="431"/>
                </a:lnTo>
                <a:lnTo>
                  <a:pt x="625" y="618"/>
                </a:lnTo>
                <a:lnTo>
                  <a:pt x="512" y="663"/>
                </a:lnTo>
                <a:lnTo>
                  <a:pt x="1104" y="960"/>
                </a:lnTo>
                <a:lnTo>
                  <a:pt x="755" y="572"/>
                </a:lnTo>
                <a:lnTo>
                  <a:pt x="847" y="534"/>
                </a:lnTo>
                <a:lnTo>
                  <a:pt x="565" y="302"/>
                </a:lnTo>
                <a:lnTo>
                  <a:pt x="657" y="270"/>
                </a:lnTo>
                <a:lnTo>
                  <a:pt x="433" y="0"/>
                </a:lnTo>
              </a:path>
            </a:pathLst>
          </a:custGeom>
          <a:solidFill>
            <a:schemeClr val="tx2"/>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69" name="Rectangle 13"/>
          <p:cNvSpPr>
            <a:spLocks noChangeArrowheads="1"/>
          </p:cNvSpPr>
          <p:nvPr/>
        </p:nvSpPr>
        <p:spPr bwMode="auto">
          <a:xfrm>
            <a:off x="3886201" y="3641726"/>
            <a:ext cx="4365625" cy="1474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r" eaLnBrk="0" hangingPunct="0"/>
            <a:r>
              <a:rPr lang="en-US" altLang="en-US" b="1">
                <a:solidFill>
                  <a:srgbClr val="000000"/>
                </a:solidFill>
              </a:rPr>
              <a:t>Strong </a:t>
            </a:r>
          </a:p>
          <a:p>
            <a:pPr algn="r" eaLnBrk="0" hangingPunct="0"/>
            <a:r>
              <a:rPr lang="en-US" altLang="en-US" b="1">
                <a:solidFill>
                  <a:srgbClr val="000000"/>
                </a:solidFill>
              </a:rPr>
              <a:t>personalities</a:t>
            </a:r>
          </a:p>
          <a:p>
            <a:pPr algn="r" eaLnBrk="0" hangingPunct="0"/>
            <a:r>
              <a:rPr lang="en-US" altLang="en-US" b="1">
                <a:solidFill>
                  <a:srgbClr val="000000"/>
                </a:solidFill>
              </a:rPr>
              <a:t>will dominate</a:t>
            </a:r>
          </a:p>
          <a:p>
            <a:pPr algn="r" eaLnBrk="0" hangingPunct="0"/>
            <a:r>
              <a:rPr lang="en-US" altLang="en-US" b="1">
                <a:solidFill>
                  <a:srgbClr val="000000"/>
                </a:solidFill>
              </a:rPr>
              <a:t>in a weak</a:t>
            </a:r>
          </a:p>
          <a:p>
            <a:pPr algn="r" eaLnBrk="0" hangingPunct="0"/>
            <a:r>
              <a:rPr lang="en-US" altLang="en-US" b="1">
                <a:solidFill>
                  <a:srgbClr val="000000"/>
                </a:solidFill>
              </a:rPr>
              <a:t>situation</a:t>
            </a:r>
          </a:p>
        </p:txBody>
      </p:sp>
      <p:sp>
        <p:nvSpPr>
          <p:cNvPr id="70670" name="Freeform 14"/>
          <p:cNvSpPr>
            <a:spLocks/>
          </p:cNvSpPr>
          <p:nvPr/>
        </p:nvSpPr>
        <p:spPr bwMode="auto">
          <a:xfrm>
            <a:off x="5562600" y="2209800"/>
            <a:ext cx="1754188" cy="1525588"/>
          </a:xfrm>
          <a:custGeom>
            <a:avLst/>
            <a:gdLst>
              <a:gd name="T0" fmla="*/ 671 w 1105"/>
              <a:gd name="T1" fmla="*/ 0 h 961"/>
              <a:gd name="T2" fmla="*/ 1104 w 1105"/>
              <a:gd name="T3" fmla="*/ 173 h 961"/>
              <a:gd name="T4" fmla="*/ 715 w 1105"/>
              <a:gd name="T5" fmla="*/ 373 h 961"/>
              <a:gd name="T6" fmla="*/ 847 w 1105"/>
              <a:gd name="T7" fmla="*/ 431 h 961"/>
              <a:gd name="T8" fmla="*/ 479 w 1105"/>
              <a:gd name="T9" fmla="*/ 618 h 961"/>
              <a:gd name="T10" fmla="*/ 592 w 1105"/>
              <a:gd name="T11" fmla="*/ 663 h 961"/>
              <a:gd name="T12" fmla="*/ 0 w 1105"/>
              <a:gd name="T13" fmla="*/ 960 h 961"/>
              <a:gd name="T14" fmla="*/ 349 w 1105"/>
              <a:gd name="T15" fmla="*/ 572 h 961"/>
              <a:gd name="T16" fmla="*/ 257 w 1105"/>
              <a:gd name="T17" fmla="*/ 534 h 961"/>
              <a:gd name="T18" fmla="*/ 539 w 1105"/>
              <a:gd name="T19" fmla="*/ 302 h 961"/>
              <a:gd name="T20" fmla="*/ 447 w 1105"/>
              <a:gd name="T21" fmla="*/ 270 h 961"/>
              <a:gd name="T22" fmla="*/ 671 w 1105"/>
              <a:gd name="T23" fmla="*/ 0 h 9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05" h="961">
                <a:moveTo>
                  <a:pt x="671" y="0"/>
                </a:moveTo>
                <a:lnTo>
                  <a:pt x="1104" y="173"/>
                </a:lnTo>
                <a:lnTo>
                  <a:pt x="715" y="373"/>
                </a:lnTo>
                <a:lnTo>
                  <a:pt x="847" y="431"/>
                </a:lnTo>
                <a:lnTo>
                  <a:pt x="479" y="618"/>
                </a:lnTo>
                <a:lnTo>
                  <a:pt x="592" y="663"/>
                </a:lnTo>
                <a:lnTo>
                  <a:pt x="0" y="960"/>
                </a:lnTo>
                <a:lnTo>
                  <a:pt x="349" y="572"/>
                </a:lnTo>
                <a:lnTo>
                  <a:pt x="257" y="534"/>
                </a:lnTo>
                <a:lnTo>
                  <a:pt x="539" y="302"/>
                </a:lnTo>
                <a:lnTo>
                  <a:pt x="447" y="270"/>
                </a:lnTo>
                <a:lnTo>
                  <a:pt x="671" y="0"/>
                </a:lnTo>
              </a:path>
            </a:pathLst>
          </a:custGeom>
          <a:solidFill>
            <a:schemeClr val="tx2"/>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70672" name="Picture 16" descr="C:\Program Files\Common Files\Microsoft Shared\Clipart\cagcat50\BD05515_.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1" y="3429000"/>
            <a:ext cx="2409825"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6869246"/>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u="sng" dirty="0" smtClean="0"/>
              <a:t>Definition</a:t>
            </a:r>
            <a:endParaRPr lang="en-US" b="1" u="sng" dirty="0"/>
          </a:p>
        </p:txBody>
      </p:sp>
      <p:sp>
        <p:nvSpPr>
          <p:cNvPr id="3" name="Content Placeholder 2"/>
          <p:cNvSpPr>
            <a:spLocks noGrp="1"/>
          </p:cNvSpPr>
          <p:nvPr>
            <p:ph idx="1"/>
          </p:nvPr>
        </p:nvSpPr>
        <p:spPr/>
        <p:txBody>
          <a:bodyPr/>
          <a:lstStyle/>
          <a:p>
            <a:r>
              <a:rPr lang="en-US" b="1" dirty="0"/>
              <a:t>Personality </a:t>
            </a:r>
            <a:r>
              <a:rPr lang="en-US" dirty="0"/>
              <a:t>has been derived from the Latin word</a:t>
            </a:r>
            <a:r>
              <a:rPr lang="en-US" b="1" dirty="0"/>
              <a:t> “persona”</a:t>
            </a:r>
            <a:r>
              <a:rPr lang="en-US" dirty="0"/>
              <a:t> which means “mask” used by the actors to change their appearance. It is the combination of an individual thoughts, characteristics, behaviors, attitude, idea and habits.</a:t>
            </a:r>
          </a:p>
        </p:txBody>
      </p:sp>
      <p:pic>
        <p:nvPicPr>
          <p:cNvPr id="1026" name="Picture 2" descr="Behind The Mask. Behind The Mask: How You Can Spot the… | by Dr. Hashim  AlZain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2181" y="150975"/>
            <a:ext cx="4595957" cy="3063971"/>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97872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Personality Development Tips</a:t>
            </a:r>
            <a:br>
              <a:rPr lang="en-US" b="1" dirty="0"/>
            </a:b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480382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fontAlgn="base"/>
            <a:r>
              <a:rPr lang="en-US" dirty="0"/>
              <a:t>Should be a better listener</a:t>
            </a:r>
          </a:p>
          <a:p>
            <a:pPr fontAlgn="base"/>
            <a:r>
              <a:rPr lang="en-US" dirty="0"/>
              <a:t>Good conversation</a:t>
            </a:r>
          </a:p>
          <a:p>
            <a:pPr fontAlgn="base"/>
            <a:r>
              <a:rPr lang="en-US" dirty="0"/>
              <a:t>Be positive in outlook and attitude</a:t>
            </a:r>
          </a:p>
          <a:p>
            <a:pPr fontAlgn="base"/>
            <a:r>
              <a:rPr lang="en-US" dirty="0"/>
              <a:t>More reading and building interest</a:t>
            </a:r>
          </a:p>
          <a:p>
            <a:pPr fontAlgn="base"/>
            <a:r>
              <a:rPr lang="en-US" dirty="0"/>
              <a:t>Should be a good courteous</a:t>
            </a:r>
          </a:p>
          <a:p>
            <a:pPr fontAlgn="base"/>
            <a:r>
              <a:rPr lang="en-US" dirty="0"/>
              <a:t>Interaction with new people</a:t>
            </a:r>
          </a:p>
          <a:p>
            <a:pPr fontAlgn="base"/>
            <a:r>
              <a:rPr lang="en-US" dirty="0"/>
              <a:t>Helpful to other people</a:t>
            </a:r>
          </a:p>
          <a:p>
            <a:pPr fontAlgn="base"/>
            <a:r>
              <a:rPr lang="en-US" dirty="0"/>
              <a:t>Give respect if you want respect</a:t>
            </a:r>
          </a:p>
          <a:p>
            <a:pPr fontAlgn="base"/>
            <a:r>
              <a:rPr lang="en-US" dirty="0"/>
              <a:t>Confident about yourself</a:t>
            </a:r>
          </a:p>
          <a:p>
            <a:endParaRPr lang="en-US" dirty="0"/>
          </a:p>
        </p:txBody>
      </p:sp>
    </p:spTree>
    <p:extLst>
      <p:ext uri="{BB962C8B-B14F-4D97-AF65-F5344CB8AC3E}">
        <p14:creationId xmlns:p14="http://schemas.microsoft.com/office/powerpoint/2010/main" val="19125071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en-US" smtClean="0"/>
              <a:t>Describe Your Behavior</a:t>
            </a:r>
          </a:p>
        </p:txBody>
      </p:sp>
      <p:sp>
        <p:nvSpPr>
          <p:cNvPr id="34819" name="Rectangle 3"/>
          <p:cNvSpPr>
            <a:spLocks noGrp="1" noChangeArrowheads="1"/>
          </p:cNvSpPr>
          <p:nvPr>
            <p:ph type="body" idx="1"/>
          </p:nvPr>
        </p:nvSpPr>
        <p:spPr/>
        <p:txBody>
          <a:bodyPr>
            <a:normAutofit fontScale="77500" lnSpcReduction="20000"/>
          </a:bodyPr>
          <a:lstStyle/>
          <a:p>
            <a:pPr marL="609600" indent="-609600">
              <a:buFontTx/>
              <a:buAutoNum type="arabicPeriod"/>
            </a:pPr>
            <a:r>
              <a:rPr lang="en-US" altLang="en-US" sz="2800" dirty="0" smtClean="0"/>
              <a:t>At </a:t>
            </a:r>
            <a:r>
              <a:rPr lang="en-US" altLang="en-US" sz="2800" dirty="0"/>
              <a:t>home with parents</a:t>
            </a:r>
          </a:p>
          <a:p>
            <a:pPr marL="609600" indent="-609600">
              <a:buFontTx/>
              <a:buAutoNum type="arabicPeriod"/>
            </a:pPr>
            <a:r>
              <a:rPr lang="en-US" altLang="en-US" sz="2800" dirty="0"/>
              <a:t>In class</a:t>
            </a:r>
          </a:p>
          <a:p>
            <a:pPr marL="609600" indent="-609600">
              <a:buFontTx/>
              <a:buAutoNum type="arabicPeriod"/>
            </a:pPr>
            <a:r>
              <a:rPr lang="en-US" altLang="en-US" sz="2800" dirty="0"/>
              <a:t>At a sporting event </a:t>
            </a:r>
          </a:p>
          <a:p>
            <a:pPr marL="609600" indent="-609600">
              <a:buFontTx/>
              <a:buAutoNum type="arabicPeriod"/>
            </a:pPr>
            <a:r>
              <a:rPr lang="en-US" altLang="en-US" sz="2800" dirty="0"/>
              <a:t>Reading a book</a:t>
            </a:r>
          </a:p>
          <a:p>
            <a:pPr marL="609600" indent="-609600">
              <a:buFontTx/>
              <a:buAutoNum type="arabicPeriod"/>
            </a:pPr>
            <a:r>
              <a:rPr lang="en-US" altLang="en-US" sz="2800" dirty="0"/>
              <a:t>In dining hall at </a:t>
            </a:r>
            <a:r>
              <a:rPr lang="en-US" altLang="en-US" sz="2800" dirty="0" smtClean="0"/>
              <a:t>meal time</a:t>
            </a:r>
            <a:endParaRPr lang="en-US" altLang="en-US" sz="2800" dirty="0"/>
          </a:p>
          <a:p>
            <a:pPr marL="609600" indent="-609600">
              <a:buFontTx/>
              <a:buAutoNum type="arabicPeriod"/>
            </a:pPr>
            <a:r>
              <a:rPr lang="en-US" altLang="en-US" sz="2800" dirty="0"/>
              <a:t>Talking with a good </a:t>
            </a:r>
            <a:r>
              <a:rPr lang="en-US" altLang="en-US" sz="2800" dirty="0" smtClean="0"/>
              <a:t>friend</a:t>
            </a:r>
            <a:r>
              <a:rPr lang="en-US" altLang="en-US" sz="2800" dirty="0"/>
              <a:t/>
            </a:r>
            <a:br>
              <a:rPr lang="en-US" altLang="en-US" sz="2800" dirty="0"/>
            </a:br>
            <a:endParaRPr lang="en-US" altLang="en-US" sz="2800" dirty="0"/>
          </a:p>
          <a:p>
            <a:pPr marL="609600" indent="-609600">
              <a:buNone/>
            </a:pPr>
            <a:r>
              <a:rPr lang="en-US" altLang="en-US" sz="1600" dirty="0"/>
              <a:t>Choose 2 for each:    </a:t>
            </a:r>
            <a:r>
              <a:rPr lang="en-US" altLang="en-US" sz="1600" dirty="0">
                <a:solidFill>
                  <a:schemeClr val="folHlink"/>
                </a:solidFill>
              </a:rPr>
              <a:t>Selfish     Energetic     Demanding     Polite     Reserved     Helpful</a:t>
            </a:r>
          </a:p>
        </p:txBody>
      </p:sp>
    </p:spTree>
    <p:extLst>
      <p:ext uri="{BB962C8B-B14F-4D97-AF65-F5344CB8AC3E}">
        <p14:creationId xmlns:p14="http://schemas.microsoft.com/office/powerpoint/2010/main" val="337235950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5DBA74-8ED9-4D5E-AE0A-10F7B7A636A6}"/>
              </a:ext>
            </a:extLst>
          </p:cNvPr>
          <p:cNvSpPr>
            <a:spLocks noGrp="1"/>
          </p:cNvSpPr>
          <p:nvPr>
            <p:ph idx="1"/>
          </p:nvPr>
        </p:nvSpPr>
        <p:spPr>
          <a:xfrm>
            <a:off x="2773599" y="2150438"/>
            <a:ext cx="7796540" cy="3997828"/>
          </a:xfrm>
        </p:spPr>
        <p:txBody>
          <a:bodyPr>
            <a:normAutofit/>
          </a:bodyPr>
          <a:lstStyle/>
          <a:p>
            <a:pPr marL="0" indent="0" algn="ctr">
              <a:buNone/>
            </a:pPr>
            <a:r>
              <a:rPr lang="en-US" sz="3600" dirty="0" smtClean="0">
                <a:latin typeface="Comic Sans MS" panose="030F0702030302020204" pitchFamily="66" charset="0"/>
                <a:cs typeface="Arial"/>
              </a:rPr>
              <a:t>Always be Thankful</a:t>
            </a:r>
          </a:p>
          <a:p>
            <a:pPr marL="0" indent="0" algn="ctr">
              <a:buNone/>
            </a:pPr>
            <a:endParaRPr lang="en-US" sz="3600" dirty="0">
              <a:latin typeface="Comic Sans MS" panose="030F0702030302020204" pitchFamily="66" charset="0"/>
              <a:cs typeface="Arial"/>
            </a:endParaRPr>
          </a:p>
          <a:p>
            <a:pPr marL="0" indent="0" algn="ctr">
              <a:buNone/>
            </a:pPr>
            <a:endParaRPr lang="en-US" sz="3600" dirty="0" smtClean="0">
              <a:latin typeface="Comic Sans MS" panose="030F0702030302020204" pitchFamily="66" charset="0"/>
              <a:cs typeface="Arial"/>
            </a:endParaRPr>
          </a:p>
          <a:p>
            <a:pPr marL="0" indent="0" algn="ctr">
              <a:buNone/>
            </a:pPr>
            <a:r>
              <a:rPr lang="en-US" sz="3600" dirty="0" smtClean="0">
                <a:latin typeface="Comic Sans MS" panose="030F0702030302020204" pitchFamily="66" charset="0"/>
                <a:cs typeface="Arial"/>
              </a:rPr>
              <a:t>Thank you </a:t>
            </a:r>
            <a:endParaRPr lang="en-US" sz="3600" dirty="0">
              <a:latin typeface="Comic Sans MS" panose="030F0702030302020204" pitchFamily="66" charset="0"/>
              <a:cs typeface="Arial"/>
            </a:endParaRPr>
          </a:p>
        </p:txBody>
      </p:sp>
    </p:spTree>
    <p:extLst>
      <p:ext uri="{BB962C8B-B14F-4D97-AF65-F5344CB8AC3E}">
        <p14:creationId xmlns:p14="http://schemas.microsoft.com/office/powerpoint/2010/main" val="3743085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Definitions by famous Psychologists</a:t>
            </a:r>
            <a:endParaRPr lang="en-US" b="1" u="sng" dirty="0"/>
          </a:p>
        </p:txBody>
      </p:sp>
      <p:sp>
        <p:nvSpPr>
          <p:cNvPr id="3" name="Content Placeholder 2"/>
          <p:cNvSpPr>
            <a:spLocks noGrp="1"/>
          </p:cNvSpPr>
          <p:nvPr>
            <p:ph idx="1"/>
          </p:nvPr>
        </p:nvSpPr>
        <p:spPr/>
        <p:txBody>
          <a:bodyPr/>
          <a:lstStyle/>
          <a:p>
            <a:r>
              <a:rPr lang="en-US" dirty="0"/>
              <a:t>Macionis define as “It is the constant pattern of thinking, feeling and acting</a:t>
            </a:r>
            <a:r>
              <a:rPr lang="en-US" dirty="0" smtClean="0"/>
              <a:t>.”</a:t>
            </a:r>
          </a:p>
          <a:p>
            <a:r>
              <a:rPr lang="en-US" dirty="0"/>
              <a:t>Ogburn and Nimkoff define it as the </a:t>
            </a:r>
            <a:r>
              <a:rPr lang="en-US" dirty="0" smtClean="0"/>
              <a:t>“totality </a:t>
            </a:r>
            <a:r>
              <a:rPr lang="en-US" dirty="0"/>
              <a:t>of sentiments, attitudes, idea, habits, skills and behaviors of an individual.”</a:t>
            </a:r>
          </a:p>
        </p:txBody>
      </p:sp>
    </p:spTree>
    <p:extLst>
      <p:ext uri="{BB962C8B-B14F-4D97-AF65-F5344CB8AC3E}">
        <p14:creationId xmlns:p14="http://schemas.microsoft.com/office/powerpoint/2010/main" val="3011643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u="sng" dirty="0"/>
              <a:t>What Is Personality?</a:t>
            </a:r>
            <a:r>
              <a:rPr lang="en-US" b="1" dirty="0"/>
              <a:t/>
            </a:r>
            <a:br>
              <a:rPr lang="en-US" b="1" dirty="0"/>
            </a:br>
            <a:endParaRPr lang="en-US" dirty="0"/>
          </a:p>
        </p:txBody>
      </p:sp>
      <p:sp>
        <p:nvSpPr>
          <p:cNvPr id="3" name="Content Placeholder 2"/>
          <p:cNvSpPr>
            <a:spLocks noGrp="1"/>
          </p:cNvSpPr>
          <p:nvPr>
            <p:ph idx="1"/>
          </p:nvPr>
        </p:nvSpPr>
        <p:spPr>
          <a:xfrm>
            <a:off x="1690255" y="2052116"/>
            <a:ext cx="8879884" cy="4805884"/>
          </a:xfrm>
        </p:spPr>
        <p:txBody>
          <a:bodyPr>
            <a:normAutofit/>
          </a:bodyPr>
          <a:lstStyle/>
          <a:p>
            <a:r>
              <a:rPr lang="en-US" dirty="0"/>
              <a:t>As a professional term in psychology, </a:t>
            </a:r>
            <a:r>
              <a:rPr lang="en-US" b="1" dirty="0"/>
              <a:t>personality</a:t>
            </a:r>
            <a:r>
              <a:rPr lang="en-US" dirty="0"/>
              <a:t> is a person's unique patterns of thought, emotion, and behavior. This means that personality is all the characteristics of who we are as unique individuals.</a:t>
            </a:r>
          </a:p>
          <a:p>
            <a:r>
              <a:rPr lang="en-US" dirty="0"/>
              <a:t>When psychologists study personality, they usually conduct two different kinds of research.</a:t>
            </a:r>
          </a:p>
          <a:p>
            <a:pPr marL="0" indent="0">
              <a:buNone/>
            </a:pPr>
            <a:r>
              <a:rPr lang="en-US" dirty="0" smtClean="0"/>
              <a:t>1-)How </a:t>
            </a:r>
            <a:r>
              <a:rPr lang="en-US" dirty="0"/>
              <a:t>and why people differ in a particular characteristic or group of characteristics like humor, being outgoing, aggression, and more.</a:t>
            </a:r>
          </a:p>
          <a:p>
            <a:pPr marL="0" indent="0">
              <a:buNone/>
            </a:pPr>
            <a:r>
              <a:rPr lang="en-US" dirty="0" smtClean="0"/>
              <a:t>2-)How </a:t>
            </a:r>
            <a:r>
              <a:rPr lang="en-US" dirty="0"/>
              <a:t>the different traits in a person's personality work together to create who they are and how they interact with the world around them.</a:t>
            </a:r>
          </a:p>
          <a:p>
            <a:endParaRPr lang="en-US" dirty="0"/>
          </a:p>
        </p:txBody>
      </p:sp>
    </p:spTree>
    <p:extLst>
      <p:ext uri="{BB962C8B-B14F-4D97-AF65-F5344CB8AC3E}">
        <p14:creationId xmlns:p14="http://schemas.microsoft.com/office/powerpoint/2010/main" val="4087471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6364" y="808056"/>
            <a:ext cx="8953775" cy="1077229"/>
          </a:xfrm>
        </p:spPr>
        <p:txBody>
          <a:bodyPr/>
          <a:lstStyle/>
          <a:p>
            <a:r>
              <a:rPr lang="en-US" dirty="0" smtClean="0"/>
              <a:t>Determinants of personality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92680518"/>
              </p:ext>
            </p:extLst>
          </p:nvPr>
        </p:nvGraphicFramePr>
        <p:xfrm>
          <a:off x="1265382" y="1885285"/>
          <a:ext cx="9615054" cy="43400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6773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tLang="en-US" dirty="0"/>
              <a:t>Variables </a:t>
            </a:r>
            <a:r>
              <a:rPr lang="en-US" altLang="en-US" dirty="0" smtClean="0"/>
              <a:t>Influencing Individual </a:t>
            </a:r>
            <a:r>
              <a:rPr lang="en-US" altLang="en-US" dirty="0"/>
              <a:t>Behavior</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Genetics </a:t>
            </a:r>
          </a:p>
          <a:p>
            <a:r>
              <a:rPr lang="en-US" dirty="0" smtClean="0"/>
              <a:t>Environment </a:t>
            </a:r>
          </a:p>
          <a:p>
            <a:r>
              <a:rPr lang="en-US" dirty="0" smtClean="0"/>
              <a:t>Childhood experiences </a:t>
            </a:r>
          </a:p>
          <a:p>
            <a:r>
              <a:rPr lang="en-US" dirty="0" smtClean="0"/>
              <a:t>Cultural influences </a:t>
            </a:r>
          </a:p>
          <a:p>
            <a:r>
              <a:rPr lang="en-US" dirty="0" smtClean="0"/>
              <a:t>Socialization </a:t>
            </a:r>
          </a:p>
          <a:p>
            <a:r>
              <a:rPr lang="en-US" dirty="0" smtClean="0"/>
              <a:t>Biological factors (hormone levels, general health)</a:t>
            </a:r>
          </a:p>
          <a:p>
            <a:r>
              <a:rPr lang="en-US" dirty="0" smtClean="0"/>
              <a:t>Psychological factors </a:t>
            </a:r>
          </a:p>
          <a:p>
            <a:r>
              <a:rPr lang="en-US" dirty="0" smtClean="0"/>
              <a:t>Life choices and goals</a:t>
            </a:r>
          </a:p>
          <a:p>
            <a:r>
              <a:rPr lang="en-US" dirty="0" smtClean="0"/>
              <a:t>Personal relationships</a:t>
            </a:r>
            <a:endParaRPr lang="en-US" dirty="0"/>
          </a:p>
        </p:txBody>
      </p:sp>
    </p:spTree>
    <p:extLst>
      <p:ext uri="{BB962C8B-B14F-4D97-AF65-F5344CB8AC3E}">
        <p14:creationId xmlns:p14="http://schemas.microsoft.com/office/powerpoint/2010/main" val="802343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1"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2" name="Rectangle 4"/>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3" name="Rectangle 5"/>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4" name="Rectangle 6"/>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5" name="Rectangle 7"/>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6" name="Rectangle 8"/>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7" name="Rectangle 9"/>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8153" name="Group 25"/>
          <p:cNvGrpSpPr>
            <a:grpSpLocks/>
          </p:cNvGrpSpPr>
          <p:nvPr/>
        </p:nvGrpSpPr>
        <p:grpSpPr bwMode="auto">
          <a:xfrm>
            <a:off x="6961189" y="1905000"/>
            <a:ext cx="3355975" cy="3276600"/>
            <a:chOff x="3433" y="1200"/>
            <a:chExt cx="2114" cy="2064"/>
          </a:xfrm>
        </p:grpSpPr>
        <p:sp>
          <p:nvSpPr>
            <p:cNvPr id="48139" name="Oval 11"/>
            <p:cNvSpPr>
              <a:spLocks noChangeArrowheads="1"/>
            </p:cNvSpPr>
            <p:nvPr/>
          </p:nvSpPr>
          <p:spPr bwMode="auto">
            <a:xfrm>
              <a:off x="3433" y="1200"/>
              <a:ext cx="2114" cy="2064"/>
            </a:xfrm>
            <a:prstGeom prst="ellipse">
              <a:avLst/>
            </a:prstGeom>
            <a:solidFill>
              <a:schemeClr val="accent1"/>
            </a:solidFill>
            <a:ln w="28575">
              <a:solidFill>
                <a:srgbClr val="3333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40" name="Rectangle 12"/>
            <p:cNvSpPr>
              <a:spLocks noChangeArrowheads="1"/>
            </p:cNvSpPr>
            <p:nvPr/>
          </p:nvSpPr>
          <p:spPr bwMode="auto">
            <a:xfrm>
              <a:off x="3843" y="1603"/>
              <a:ext cx="1303" cy="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r>
                <a:rPr lang="en-US" altLang="en-US" b="1">
                  <a:solidFill>
                    <a:srgbClr val="000000"/>
                  </a:solidFill>
                </a:rPr>
                <a:t>The Environment</a:t>
              </a:r>
              <a:endParaRPr lang="en-US" altLang="en-US">
                <a:solidFill>
                  <a:srgbClr val="000000"/>
                </a:solidFill>
              </a:endParaRPr>
            </a:p>
            <a:p>
              <a:pPr algn="ctr" eaLnBrk="0" hangingPunct="0">
                <a:buFontTx/>
                <a:buChar char="•"/>
              </a:pPr>
              <a:r>
                <a:rPr lang="en-US" altLang="en-US">
                  <a:solidFill>
                    <a:srgbClr val="000000"/>
                  </a:solidFill>
                </a:rPr>
                <a:t> Organization</a:t>
              </a:r>
            </a:p>
            <a:p>
              <a:pPr algn="ctr" eaLnBrk="0" hangingPunct="0">
                <a:buFontTx/>
                <a:buChar char="•"/>
              </a:pPr>
              <a:r>
                <a:rPr lang="en-US" altLang="en-US">
                  <a:solidFill>
                    <a:srgbClr val="000000"/>
                  </a:solidFill>
                </a:rPr>
                <a:t> Work group</a:t>
              </a:r>
            </a:p>
            <a:p>
              <a:pPr algn="ctr" eaLnBrk="0" hangingPunct="0">
                <a:buFontTx/>
                <a:buChar char="•"/>
              </a:pPr>
              <a:r>
                <a:rPr lang="en-US" altLang="en-US">
                  <a:solidFill>
                    <a:srgbClr val="000000"/>
                  </a:solidFill>
                </a:rPr>
                <a:t> Job</a:t>
              </a:r>
            </a:p>
            <a:p>
              <a:pPr algn="ctr" eaLnBrk="0" hangingPunct="0">
                <a:buFontTx/>
                <a:buChar char="•"/>
              </a:pPr>
              <a:r>
                <a:rPr lang="en-US" altLang="en-US">
                  <a:solidFill>
                    <a:srgbClr val="000000"/>
                  </a:solidFill>
                </a:rPr>
                <a:t> Personal life</a:t>
              </a:r>
            </a:p>
          </p:txBody>
        </p:sp>
      </p:grpSp>
      <p:sp>
        <p:nvSpPr>
          <p:cNvPr id="48145" name="Rectangle 17"/>
          <p:cNvSpPr>
            <a:spLocks noChangeArrowheads="1"/>
          </p:cNvSpPr>
          <p:nvPr/>
        </p:nvSpPr>
        <p:spPr bwMode="auto">
          <a:xfrm>
            <a:off x="4943476" y="5791201"/>
            <a:ext cx="20002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47" name="Rectangle 19"/>
          <p:cNvSpPr>
            <a:spLocks noGrp="1" noChangeArrowheads="1"/>
          </p:cNvSpPr>
          <p:nvPr>
            <p:ph type="title"/>
          </p:nvPr>
        </p:nvSpPr>
        <p:spPr>
          <a:xfrm>
            <a:off x="2209800" y="508000"/>
            <a:ext cx="7772400" cy="114300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t">
            <a:normAutofit fontScale="90000"/>
          </a:bodyPr>
          <a:lstStyle/>
          <a:p>
            <a:pPr algn="l"/>
            <a:r>
              <a:rPr lang="en-US" altLang="en-US" dirty="0"/>
              <a:t>Variables </a:t>
            </a:r>
            <a:r>
              <a:rPr lang="en-US" altLang="en-US" dirty="0" smtClean="0"/>
              <a:t>Influencing Individual Behavior </a:t>
            </a:r>
            <a:br>
              <a:rPr lang="en-US" altLang="en-US" dirty="0" smtClean="0"/>
            </a:br>
            <a:r>
              <a:rPr lang="en-US" altLang="en-US" dirty="0" smtClean="0"/>
              <a:t>(organizational level)</a:t>
            </a:r>
            <a:endParaRPr lang="en-US" altLang="en-US" dirty="0"/>
          </a:p>
        </p:txBody>
      </p:sp>
      <p:grpSp>
        <p:nvGrpSpPr>
          <p:cNvPr id="48152" name="Group 24"/>
          <p:cNvGrpSpPr>
            <a:grpSpLocks/>
          </p:cNvGrpSpPr>
          <p:nvPr/>
        </p:nvGrpSpPr>
        <p:grpSpPr bwMode="auto">
          <a:xfrm>
            <a:off x="1828801" y="1905000"/>
            <a:ext cx="3355975" cy="3276600"/>
            <a:chOff x="192" y="1200"/>
            <a:chExt cx="2114" cy="2064"/>
          </a:xfrm>
        </p:grpSpPr>
        <p:sp>
          <p:nvSpPr>
            <p:cNvPr id="48149" name="Oval 21"/>
            <p:cNvSpPr>
              <a:spLocks noChangeArrowheads="1"/>
            </p:cNvSpPr>
            <p:nvPr/>
          </p:nvSpPr>
          <p:spPr bwMode="auto">
            <a:xfrm>
              <a:off x="192" y="1200"/>
              <a:ext cx="2114" cy="2064"/>
            </a:xfrm>
            <a:prstGeom prst="ellipse">
              <a:avLst/>
            </a:prstGeom>
            <a:solidFill>
              <a:schemeClr val="accent1"/>
            </a:solidFill>
            <a:ln w="28575">
              <a:solidFill>
                <a:srgbClr val="3333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50" name="Rectangle 22"/>
            <p:cNvSpPr>
              <a:spLocks noChangeArrowheads="1"/>
            </p:cNvSpPr>
            <p:nvPr/>
          </p:nvSpPr>
          <p:spPr bwMode="auto">
            <a:xfrm>
              <a:off x="731" y="1364"/>
              <a:ext cx="1208" cy="1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hangingPunct="0"/>
              <a:r>
                <a:rPr lang="en-US" altLang="en-US" b="1" dirty="0">
                  <a:solidFill>
                    <a:srgbClr val="000000"/>
                  </a:solidFill>
                </a:rPr>
                <a:t>The Person</a:t>
              </a:r>
              <a:endParaRPr lang="en-US" altLang="en-US" dirty="0">
                <a:solidFill>
                  <a:srgbClr val="000000"/>
                </a:solidFill>
              </a:endParaRPr>
            </a:p>
            <a:p>
              <a:pPr algn="ctr" eaLnBrk="0" hangingPunct="0">
                <a:buFontTx/>
                <a:buChar char="•"/>
              </a:pPr>
              <a:r>
                <a:rPr lang="en-US" altLang="en-US" dirty="0">
                  <a:solidFill>
                    <a:srgbClr val="000000"/>
                  </a:solidFill>
                </a:rPr>
                <a:t> Skills &amp; abilities</a:t>
              </a:r>
            </a:p>
            <a:p>
              <a:pPr algn="ctr" eaLnBrk="0" hangingPunct="0">
                <a:buFontTx/>
                <a:buChar char="•"/>
              </a:pPr>
              <a:r>
                <a:rPr lang="en-US" altLang="en-US" dirty="0">
                  <a:solidFill>
                    <a:srgbClr val="000000"/>
                  </a:solidFill>
                </a:rPr>
                <a:t> Personality</a:t>
              </a:r>
            </a:p>
            <a:p>
              <a:pPr algn="ctr" eaLnBrk="0" hangingPunct="0">
                <a:buFontTx/>
                <a:buChar char="•"/>
              </a:pPr>
              <a:r>
                <a:rPr lang="en-US" altLang="en-US" dirty="0">
                  <a:solidFill>
                    <a:srgbClr val="000000"/>
                  </a:solidFill>
                </a:rPr>
                <a:t> Perceptions</a:t>
              </a:r>
            </a:p>
            <a:p>
              <a:pPr algn="ctr" eaLnBrk="0" hangingPunct="0">
                <a:buFontTx/>
                <a:buChar char="•"/>
              </a:pPr>
              <a:r>
                <a:rPr lang="en-US" altLang="en-US" dirty="0">
                  <a:solidFill>
                    <a:srgbClr val="000000"/>
                  </a:solidFill>
                </a:rPr>
                <a:t> Attitudes</a:t>
              </a:r>
            </a:p>
            <a:p>
              <a:pPr algn="ctr" eaLnBrk="0" hangingPunct="0">
                <a:buFontTx/>
                <a:buChar char="•"/>
              </a:pPr>
              <a:r>
                <a:rPr lang="en-US" altLang="en-US" dirty="0">
                  <a:solidFill>
                    <a:srgbClr val="000000"/>
                  </a:solidFill>
                </a:rPr>
                <a:t>Values</a:t>
              </a:r>
            </a:p>
            <a:p>
              <a:pPr algn="ctr" eaLnBrk="0" hangingPunct="0">
                <a:buFontTx/>
                <a:buChar char="•"/>
              </a:pPr>
              <a:r>
                <a:rPr lang="en-US" altLang="en-US" dirty="0">
                  <a:solidFill>
                    <a:srgbClr val="000000"/>
                  </a:solidFill>
                </a:rPr>
                <a:t> Ethics</a:t>
              </a:r>
            </a:p>
          </p:txBody>
        </p:sp>
      </p:grpSp>
      <p:grpSp>
        <p:nvGrpSpPr>
          <p:cNvPr id="48161" name="Group 33"/>
          <p:cNvGrpSpPr>
            <a:grpSpLocks/>
          </p:cNvGrpSpPr>
          <p:nvPr/>
        </p:nvGrpSpPr>
        <p:grpSpPr bwMode="auto">
          <a:xfrm>
            <a:off x="4267200" y="4362451"/>
            <a:ext cx="3511550" cy="2119313"/>
            <a:chOff x="1728" y="2748"/>
            <a:chExt cx="2212" cy="1335"/>
          </a:xfrm>
        </p:grpSpPr>
        <p:sp>
          <p:nvSpPr>
            <p:cNvPr id="48142" name="Rectangle 14"/>
            <p:cNvSpPr>
              <a:spLocks noChangeArrowheads="1"/>
            </p:cNvSpPr>
            <p:nvPr/>
          </p:nvSpPr>
          <p:spPr bwMode="auto">
            <a:xfrm>
              <a:off x="1728" y="3384"/>
              <a:ext cx="2212" cy="699"/>
            </a:xfrm>
            <a:prstGeom prst="rect">
              <a:avLst/>
            </a:prstGeom>
            <a:solidFill>
              <a:schemeClr val="accent1"/>
            </a:solidFill>
            <a:ln w="28575">
              <a:solidFill>
                <a:srgbClr val="3333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43" name="Line 15"/>
            <p:cNvSpPr>
              <a:spLocks noChangeShapeType="1"/>
            </p:cNvSpPr>
            <p:nvPr/>
          </p:nvSpPr>
          <p:spPr bwMode="auto">
            <a:xfrm>
              <a:off x="2160" y="2748"/>
              <a:ext cx="355" cy="61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46" name="Rectangle 18"/>
            <p:cNvSpPr>
              <a:spLocks noChangeArrowheads="1"/>
            </p:cNvSpPr>
            <p:nvPr/>
          </p:nvSpPr>
          <p:spPr bwMode="auto">
            <a:xfrm>
              <a:off x="2352" y="3453"/>
              <a:ext cx="73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b="1">
                  <a:solidFill>
                    <a:srgbClr val="000000"/>
                  </a:solidFill>
                </a:rPr>
                <a:t>Behavior</a:t>
              </a:r>
            </a:p>
          </p:txBody>
        </p:sp>
        <p:sp>
          <p:nvSpPr>
            <p:cNvPr id="48151" name="Line 23"/>
            <p:cNvSpPr>
              <a:spLocks noChangeShapeType="1"/>
            </p:cNvSpPr>
            <p:nvPr/>
          </p:nvSpPr>
          <p:spPr bwMode="auto">
            <a:xfrm flipH="1">
              <a:off x="3197" y="2748"/>
              <a:ext cx="355" cy="61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8160" name="Group 32"/>
          <p:cNvGrpSpPr>
            <a:grpSpLocks/>
          </p:cNvGrpSpPr>
          <p:nvPr/>
        </p:nvGrpSpPr>
        <p:grpSpPr bwMode="auto">
          <a:xfrm>
            <a:off x="3314701" y="2157414"/>
            <a:ext cx="5057775" cy="4281487"/>
            <a:chOff x="1128" y="1359"/>
            <a:chExt cx="3186" cy="2697"/>
          </a:xfrm>
        </p:grpSpPr>
        <p:sp>
          <p:nvSpPr>
            <p:cNvPr id="48155" name="Rectangle 27"/>
            <p:cNvSpPr>
              <a:spLocks noChangeArrowheads="1"/>
            </p:cNvSpPr>
            <p:nvPr/>
          </p:nvSpPr>
          <p:spPr bwMode="auto">
            <a:xfrm>
              <a:off x="2153" y="3650"/>
              <a:ext cx="115"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endParaRPr lang="en-US" altLang="en-US" sz="3600" b="1" dirty="0">
                <a:solidFill>
                  <a:schemeClr val="folHlink"/>
                </a:solidFill>
                <a:effectLst>
                  <a:outerShdw blurRad="38100" dist="38100" dir="2700000" algn="tl">
                    <a:srgbClr val="000000"/>
                  </a:outerShdw>
                </a:effectLst>
              </a:endParaRPr>
            </a:p>
          </p:txBody>
        </p:sp>
        <p:sp>
          <p:nvSpPr>
            <p:cNvPr id="48156" name="Text Box 28"/>
            <p:cNvSpPr txBox="1">
              <a:spLocks noChangeArrowheads="1"/>
            </p:cNvSpPr>
            <p:nvPr/>
          </p:nvSpPr>
          <p:spPr bwMode="auto">
            <a:xfrm>
              <a:off x="2331" y="3450"/>
              <a:ext cx="288"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lang="en-US" altLang="en-US" b="1">
                  <a:solidFill>
                    <a:schemeClr val="folHlink"/>
                  </a:solidFill>
                </a:rPr>
                <a:t>B</a:t>
              </a:r>
            </a:p>
          </p:txBody>
        </p:sp>
        <p:sp>
          <p:nvSpPr>
            <p:cNvPr id="48157" name="Text Box 29"/>
            <p:cNvSpPr txBox="1">
              <a:spLocks noChangeArrowheads="1"/>
            </p:cNvSpPr>
            <p:nvPr/>
          </p:nvSpPr>
          <p:spPr bwMode="auto">
            <a:xfrm>
              <a:off x="4026" y="1596"/>
              <a:ext cx="288"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lang="en-US" altLang="en-US" b="1">
                  <a:solidFill>
                    <a:schemeClr val="folHlink"/>
                  </a:solidFill>
                </a:rPr>
                <a:t>E</a:t>
              </a:r>
            </a:p>
          </p:txBody>
        </p:sp>
        <p:sp>
          <p:nvSpPr>
            <p:cNvPr id="48158" name="Text Box 30"/>
            <p:cNvSpPr txBox="1">
              <a:spLocks noChangeArrowheads="1"/>
            </p:cNvSpPr>
            <p:nvPr/>
          </p:nvSpPr>
          <p:spPr bwMode="auto">
            <a:xfrm>
              <a:off x="1128" y="1359"/>
              <a:ext cx="288"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lang="en-US" altLang="en-US" b="1">
                  <a:solidFill>
                    <a:schemeClr val="folHlink"/>
                  </a:solidFill>
                </a:rPr>
                <a:t>P</a:t>
              </a:r>
            </a:p>
          </p:txBody>
        </p:sp>
      </p:grpSp>
    </p:spTree>
    <p:extLst>
      <p:ext uri="{BB962C8B-B14F-4D97-AF65-F5344CB8AC3E}">
        <p14:creationId xmlns:p14="http://schemas.microsoft.com/office/powerpoint/2010/main" val="880994166"/>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8153"/>
                                        </p:tgtEl>
                                        <p:attrNameLst>
                                          <p:attrName>style.visibility</p:attrName>
                                        </p:attrNameLst>
                                      </p:cBhvr>
                                      <p:to>
                                        <p:strVal val="visible"/>
                                      </p:to>
                                    </p:set>
                                    <p:animEffect transition="in" filter="wipe(up)">
                                      <p:cBhvr>
                                        <p:cTn id="7" dur="500"/>
                                        <p:tgtEl>
                                          <p:spTgt spid="481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8161"/>
                                        </p:tgtEl>
                                        <p:attrNameLst>
                                          <p:attrName>style.visibility</p:attrName>
                                        </p:attrNameLst>
                                      </p:cBhvr>
                                      <p:to>
                                        <p:strVal val="visible"/>
                                      </p:to>
                                    </p:set>
                                    <p:animEffect transition="in" filter="wipe(up)">
                                      <p:cBhvr>
                                        <p:cTn id="12" dur="500"/>
                                        <p:tgtEl>
                                          <p:spTgt spid="4816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481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11808" y="1228436"/>
            <a:ext cx="5518066" cy="4469121"/>
          </a:xfrm>
        </p:spPr>
        <p:txBody>
          <a:bodyPr>
            <a:normAutofit/>
          </a:bodyPr>
          <a:lstStyle/>
          <a:p>
            <a:r>
              <a:rPr lang="en-US" dirty="0" smtClean="0"/>
              <a:t>Types of Personalities</a:t>
            </a:r>
            <a:br>
              <a:rPr lang="en-US" dirty="0" smtClean="0"/>
            </a:br>
            <a:r>
              <a:rPr lang="en-US" sz="2400" dirty="0" smtClean="0"/>
              <a:t>by </a:t>
            </a:r>
            <a:r>
              <a:rPr lang="en-US" sz="2400" dirty="0" smtClean="0"/>
              <a:t/>
            </a:r>
            <a:br>
              <a:rPr lang="en-US" sz="2400" dirty="0" smtClean="0"/>
            </a:br>
            <a:r>
              <a:rPr lang="en-US" sz="2400" dirty="0" smtClean="0"/>
              <a:t>Carl </a:t>
            </a:r>
            <a:r>
              <a:rPr lang="en-US" sz="2400" dirty="0" smtClean="0"/>
              <a:t>Jung</a:t>
            </a:r>
            <a:br>
              <a:rPr lang="en-US" sz="2400" dirty="0" smtClean="0"/>
            </a:br>
            <a:r>
              <a:rPr lang="en-US" dirty="0" smtClean="0"/>
              <a:t/>
            </a:r>
            <a:br>
              <a:rPr lang="en-US" dirty="0" smtClean="0"/>
            </a:br>
            <a:r>
              <a:rPr lang="en-US" sz="1800" dirty="0" smtClean="0"/>
              <a:t>(</a:t>
            </a:r>
            <a:r>
              <a:rPr lang="en-US" sz="1800" dirty="0"/>
              <a:t>offering insights into individual differences in behavior, cognition, and emotion regarding social interaction and stimulation preferences</a:t>
            </a:r>
            <a:r>
              <a:rPr lang="en-US" sz="1800" dirty="0" smtClean="0"/>
              <a:t>)</a:t>
            </a:r>
            <a:endParaRPr lang="en-US" sz="1800" dirty="0"/>
          </a:p>
        </p:txBody>
      </p:sp>
    </p:spTree>
    <p:extLst>
      <p:ext uri="{BB962C8B-B14F-4D97-AF65-F5344CB8AC3E}">
        <p14:creationId xmlns:p14="http://schemas.microsoft.com/office/powerpoint/2010/main" val="40603930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TM16401375[[fn=Madison]]</Template>
  <TotalTime>2956</TotalTime>
  <Words>929</Words>
  <Application>Microsoft Office PowerPoint</Application>
  <PresentationFormat>Widescreen</PresentationFormat>
  <Paragraphs>147</Paragraphs>
  <Slides>33</Slides>
  <Notes>5</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Comic Sans MS</vt:lpstr>
      <vt:lpstr>MS Shell Dlg 2</vt:lpstr>
      <vt:lpstr>Times New Roman</vt:lpstr>
      <vt:lpstr>Wingdings</vt:lpstr>
      <vt:lpstr>Wingdings 3</vt:lpstr>
      <vt:lpstr>Madison</vt:lpstr>
      <vt:lpstr>Introduction to Psychology</vt:lpstr>
      <vt:lpstr>Personality</vt:lpstr>
      <vt:lpstr>Definition</vt:lpstr>
      <vt:lpstr>Definitions by famous Psychologists</vt:lpstr>
      <vt:lpstr>What Is Personality? </vt:lpstr>
      <vt:lpstr>Determinants of personality</vt:lpstr>
      <vt:lpstr>Variables Influencing Individual Behavior</vt:lpstr>
      <vt:lpstr>Variables Influencing Individual Behavior  (organizational level)</vt:lpstr>
      <vt:lpstr>Types of Personalities by  Carl Jung  (offering insights into individual differences in behavior, cognition, and emotion regarding social interaction and stimulation preferences)</vt:lpstr>
      <vt:lpstr>1. Extrovert Personality</vt:lpstr>
      <vt:lpstr> 2. Introvert Personality </vt:lpstr>
      <vt:lpstr>3. Ambivert Personality</vt:lpstr>
      <vt:lpstr>Big Five Personality  Traits   by  Lewis Goldberg and McCrae &amp; Costa</vt:lpstr>
      <vt:lpstr>PowerPoint Presentation</vt:lpstr>
      <vt:lpstr>Openness</vt:lpstr>
      <vt:lpstr>Conscientiousness</vt:lpstr>
      <vt:lpstr>Extraversion</vt:lpstr>
      <vt:lpstr>Agreeableness</vt:lpstr>
      <vt:lpstr>Neuroticism</vt:lpstr>
      <vt:lpstr>  Type A vs Type B   by   Meyer Friedman and Ray Rosenman</vt:lpstr>
      <vt:lpstr>TYPE A VS TYPE B</vt:lpstr>
      <vt:lpstr>Can Personality Change ?</vt:lpstr>
      <vt:lpstr>PowerPoint Presentation</vt:lpstr>
      <vt:lpstr>Personality Assessment</vt:lpstr>
      <vt:lpstr>Other Types of Personality Assessments</vt:lpstr>
      <vt:lpstr>PowerPoint Presentation</vt:lpstr>
      <vt:lpstr>Personality Characteristics  in Organizations</vt:lpstr>
      <vt:lpstr>Personality Characteristics in Organizations</vt:lpstr>
      <vt:lpstr>Personality Characteristics in Organizations</vt:lpstr>
      <vt:lpstr>Personality Development Tips </vt:lpstr>
      <vt:lpstr>PowerPoint Presentation</vt:lpstr>
      <vt:lpstr>Describe Your Behavior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Personality</dc:title>
  <dc:creator>Ammar Ali</dc:creator>
  <cp:lastModifiedBy>Qaiser</cp:lastModifiedBy>
  <cp:revision>26</cp:revision>
  <dcterms:created xsi:type="dcterms:W3CDTF">2019-05-09T18:32:49Z</dcterms:created>
  <dcterms:modified xsi:type="dcterms:W3CDTF">2025-05-30T12:38:00Z</dcterms:modified>
</cp:coreProperties>
</file>