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2" r:id="rId2"/>
    <p:sldId id="310" r:id="rId3"/>
    <p:sldId id="312" r:id="rId4"/>
    <p:sldId id="311" r:id="rId5"/>
    <p:sldId id="314" r:id="rId6"/>
    <p:sldId id="814" r:id="rId7"/>
    <p:sldId id="317" r:id="rId8"/>
    <p:sldId id="318" r:id="rId9"/>
    <p:sldId id="319" r:id="rId10"/>
    <p:sldId id="320" r:id="rId11"/>
    <p:sldId id="321" r:id="rId12"/>
    <p:sldId id="322" r:id="rId13"/>
    <p:sldId id="379" r:id="rId14"/>
    <p:sldId id="815" r:id="rId15"/>
    <p:sldId id="325" r:id="rId16"/>
    <p:sldId id="326" r:id="rId17"/>
    <p:sldId id="327" r:id="rId18"/>
    <p:sldId id="390" r:id="rId19"/>
    <p:sldId id="328" r:id="rId20"/>
    <p:sldId id="853" r:id="rId21"/>
    <p:sldId id="329" r:id="rId22"/>
    <p:sldId id="856" r:id="rId23"/>
    <p:sldId id="391" r:id="rId24"/>
    <p:sldId id="857" r:id="rId25"/>
    <p:sldId id="855" r:id="rId26"/>
    <p:sldId id="398" r:id="rId27"/>
    <p:sldId id="331" r:id="rId28"/>
    <p:sldId id="332" r:id="rId29"/>
    <p:sldId id="334" r:id="rId30"/>
    <p:sldId id="8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Allah Bux " initials="f" lastIdx="1" clrIdx="0">
    <p:extLst>
      <p:ext uri="{19B8F6BF-5375-455C-9EA6-DF929625EA0E}">
        <p15:presenceInfo xmlns:p15="http://schemas.microsoft.com/office/powerpoint/2012/main" userId="Dr. Allah Bux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 autoAdjust="0"/>
    <p:restoredTop sz="90291" autoAdjust="0"/>
  </p:normalViewPr>
  <p:slideViewPr>
    <p:cSldViewPr>
      <p:cViewPr varScale="1">
        <p:scale>
          <a:sx n="89" d="100"/>
          <a:sy n="89" d="100"/>
        </p:scale>
        <p:origin x="274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0T11:21:07.106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7E45-76C1-48AC-8770-A01EE13E3D9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08B8D-8E1E-4C22-9F0A-246890166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9F742"/>
                </a:solidFill>
              </a:rPr>
              <a:t>Vikramaditya</a:t>
            </a:r>
            <a:r>
              <a:rPr lang="en-US" sz="1200" dirty="0">
                <a:solidFill>
                  <a:srgbClr val="09F742"/>
                </a:solidFill>
              </a:rPr>
              <a:t> </a:t>
            </a:r>
            <a:r>
              <a:rPr lang="en-US" sz="1200" dirty="0" err="1">
                <a:solidFill>
                  <a:srgbClr val="09F742"/>
                </a:solidFill>
              </a:rPr>
              <a:t>Jakkula</a:t>
            </a:r>
            <a:r>
              <a:rPr lang="en-US" sz="1200" dirty="0">
                <a:solidFill>
                  <a:srgbClr val="09F742"/>
                </a:solidFill>
              </a:rPr>
              <a:t> : “Tutorial on Support vector machines” school of EECS Washington State University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7880-0792-42CF-A3E5-F6C09A3A282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9F742"/>
                </a:solidFill>
              </a:rPr>
              <a:t>Vikramaditya</a:t>
            </a:r>
            <a:r>
              <a:rPr lang="en-US" sz="1200" dirty="0">
                <a:solidFill>
                  <a:srgbClr val="09F742"/>
                </a:solidFill>
              </a:rPr>
              <a:t> </a:t>
            </a:r>
            <a:r>
              <a:rPr lang="en-US" sz="1200" dirty="0" err="1">
                <a:solidFill>
                  <a:srgbClr val="09F742"/>
                </a:solidFill>
              </a:rPr>
              <a:t>Jakkula</a:t>
            </a:r>
            <a:r>
              <a:rPr lang="en-US" sz="1200" dirty="0">
                <a:solidFill>
                  <a:srgbClr val="09F742"/>
                </a:solidFill>
              </a:rPr>
              <a:t> : “Tutorial on Support vector machines” school of EECS Washington State University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Rasterization</a:t>
            </a:r>
            <a:r>
              <a:rPr lang="en-US" dirty="0"/>
              <a:t>: Slide</a:t>
            </a:r>
            <a:r>
              <a:rPr lang="en-US" baseline="0" dirty="0"/>
              <a:t> # 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97CD2-9A45-42BA-B431-9F9FD4A7892E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81" y="142852"/>
            <a:ext cx="10458451" cy="857256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59" y="1285860"/>
            <a:ext cx="11715832" cy="53578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6CF0-F37C-45D0-B227-4B66A5027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31AE01B-BAB9-4694-AF8E-972175E92A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20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59" y="71414"/>
            <a:ext cx="1000132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59" y="1285860"/>
            <a:ext cx="11715832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90501" y="1071546"/>
            <a:ext cx="11049035" cy="714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90702" y="9165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0B5E66-F7AF-4921-990A-8CA915E30739}" type="slidenum">
              <a:rPr 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46" y="44624"/>
            <a:ext cx="1113886" cy="1134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v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95340" y="531553"/>
            <a:ext cx="10001320" cy="92869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5400" b="1" dirty="0">
                <a:solidFill>
                  <a:schemeClr val="tx1"/>
                </a:solidFill>
                <a:cs typeface="Arial" charset="0"/>
              </a:rPr>
              <a:t>Support Vector Machines</a:t>
            </a:r>
            <a:endParaRPr lang="en-US" sz="5400" b="1" dirty="0"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/>
            <a:endParaRPr lang="en-US" dirty="0">
              <a:cs typeface="Times New Roman" pitchFamily="18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79" y="2294583"/>
            <a:ext cx="3052609" cy="2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 descr="Understanding Support Vector Machines: A Primer - Machine Learning in Action">
            <a:extLst>
              <a:ext uri="{FF2B5EF4-FFF2-40B4-BE49-F238E27FC236}">
                <a16:creationId xmlns:a16="http://schemas.microsoft.com/office/drawing/2014/main" id="{FCF0551E-5259-4742-864F-085FA0B9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47" y="2197183"/>
            <a:ext cx="2826550" cy="269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35E7D-8021-441F-81E8-2535447B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122" y="5805264"/>
            <a:ext cx="3950550" cy="1012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56240" y="540523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Slides Credit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  <p:cxnSp>
        <p:nvCxnSpPr>
          <p:cNvPr id="26" name="AutoShape 6"/>
          <p:cNvCxnSpPr>
            <a:cxnSpLocks noChangeShapeType="1"/>
          </p:cNvCxnSpPr>
          <p:nvPr/>
        </p:nvCxnSpPr>
        <p:spPr bwMode="auto">
          <a:xfrm>
            <a:off x="5160714" y="6020718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7"/>
          <p:cNvSpPr>
            <a:spLocks noChangeArrowheads="1"/>
          </p:cNvSpPr>
          <p:nvPr/>
        </p:nvSpPr>
        <p:spPr bwMode="auto">
          <a:xfrm flipH="1">
            <a:off x="5736977" y="486819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flipH="1">
            <a:off x="6097340" y="493963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flipH="1">
            <a:off x="5881440" y="566035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 flipH="1">
            <a:off x="6673602" y="508409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flipH="1">
            <a:off x="6673602" y="5660356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 flipH="1">
            <a:off x="5879852" y="407603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 flipH="1">
            <a:off x="7897565" y="5731793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 flipH="1">
            <a:off x="7248277" y="537301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AutoShape 21"/>
          <p:cNvCxnSpPr>
            <a:cxnSpLocks noChangeShapeType="1"/>
          </p:cNvCxnSpPr>
          <p:nvPr/>
        </p:nvCxnSpPr>
        <p:spPr bwMode="auto">
          <a:xfrm>
            <a:off x="4944815" y="2998118"/>
            <a:ext cx="4537075" cy="316865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Line 23"/>
          <p:cNvSpPr>
            <a:spLocks noChangeShapeType="1"/>
          </p:cNvSpPr>
          <p:nvPr/>
        </p:nvSpPr>
        <p:spPr bwMode="auto">
          <a:xfrm flipV="1">
            <a:off x="5376614" y="2420268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8329364" y="371566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7753102" y="357279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8977064" y="350135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8977064" y="436495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28"/>
          <p:cNvSpPr>
            <a:spLocks noChangeArrowheads="1"/>
          </p:cNvSpPr>
          <p:nvPr/>
        </p:nvSpPr>
        <p:spPr bwMode="auto">
          <a:xfrm>
            <a:off x="9408864" y="407603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8111877" y="321243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utoShape 30"/>
          <p:cNvSpPr>
            <a:spLocks noChangeArrowheads="1"/>
          </p:cNvSpPr>
          <p:nvPr/>
        </p:nvSpPr>
        <p:spPr bwMode="auto">
          <a:xfrm>
            <a:off x="7392739" y="314099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rot="-240000" flipV="1">
            <a:off x="5952877" y="386171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7248277" y="3790281"/>
            <a:ext cx="64611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AutoShape 35"/>
          <p:cNvCxnSpPr>
            <a:cxnSpLocks noChangeShapeType="1"/>
          </p:cNvCxnSpPr>
          <p:nvPr/>
        </p:nvCxnSpPr>
        <p:spPr bwMode="auto">
          <a:xfrm>
            <a:off x="5303589" y="2637756"/>
            <a:ext cx="4787900" cy="2879725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6024315" y="3429919"/>
            <a:ext cx="576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 flipV="1">
            <a:off x="8905627" y="458085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AutoShape 38"/>
          <p:cNvCxnSpPr>
            <a:cxnSpLocks noChangeShapeType="1"/>
          </p:cNvCxnSpPr>
          <p:nvPr/>
        </p:nvCxnSpPr>
        <p:spPr bwMode="auto">
          <a:xfrm>
            <a:off x="5087690" y="2709194"/>
            <a:ext cx="4822825" cy="3241675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Line 39"/>
          <p:cNvSpPr>
            <a:spLocks noChangeShapeType="1"/>
          </p:cNvSpPr>
          <p:nvPr/>
        </p:nvSpPr>
        <p:spPr bwMode="auto">
          <a:xfrm rot="-60000" flipV="1">
            <a:off x="6024314" y="357438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1631504" y="1340768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SVM idea is to maximize the distance between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closest sample point.</a:t>
            </a: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1631702" y="2421855"/>
            <a:ext cx="35290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optimal hyper- plane: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to the closest negative point =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to the closest positive point.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47"/>
          <p:cNvSpPr>
            <a:spLocks noChangeShapeType="1"/>
          </p:cNvSpPr>
          <p:nvPr/>
        </p:nvSpPr>
        <p:spPr bwMode="auto">
          <a:xfrm flipV="1">
            <a:off x="7392739" y="371725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25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  <p:graphicFrame>
        <p:nvGraphicFramePr>
          <p:cNvPr id="6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85390"/>
              </p:ext>
            </p:extLst>
          </p:nvPr>
        </p:nvGraphicFramePr>
        <p:xfrm>
          <a:off x="5556696" y="3861147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52334" imgH="228501" progId="Equation.DSMT4">
                  <p:embed/>
                </p:oleObj>
              </mc:Choice>
              <mc:Fallback>
                <p:oleObj name="Equation" r:id="rId4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696" y="3861147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AutoShape 28"/>
          <p:cNvCxnSpPr>
            <a:cxnSpLocks noChangeShapeType="1"/>
          </p:cNvCxnSpPr>
          <p:nvPr/>
        </p:nvCxnSpPr>
        <p:spPr bwMode="auto">
          <a:xfrm>
            <a:off x="5124896" y="5948710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AutoShape 29"/>
          <p:cNvSpPr>
            <a:spLocks noChangeArrowheads="1"/>
          </p:cNvSpPr>
          <p:nvPr/>
        </p:nvSpPr>
        <p:spPr bwMode="auto">
          <a:xfrm flipH="1">
            <a:off x="5701159" y="4796185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 flipH="1">
            <a:off x="6061522" y="4867623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AutoShape 31"/>
          <p:cNvSpPr>
            <a:spLocks noChangeArrowheads="1"/>
          </p:cNvSpPr>
          <p:nvPr/>
        </p:nvSpPr>
        <p:spPr bwMode="auto">
          <a:xfrm flipH="1">
            <a:off x="5845622" y="5588348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AutoShape 32"/>
          <p:cNvSpPr>
            <a:spLocks noChangeArrowheads="1"/>
          </p:cNvSpPr>
          <p:nvPr/>
        </p:nvSpPr>
        <p:spPr bwMode="auto">
          <a:xfrm flipH="1">
            <a:off x="6637784" y="5012085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33"/>
          <p:cNvSpPr>
            <a:spLocks noChangeArrowheads="1"/>
          </p:cNvSpPr>
          <p:nvPr/>
        </p:nvSpPr>
        <p:spPr bwMode="auto">
          <a:xfrm flipH="1">
            <a:off x="6637784" y="5588348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utoShape 34"/>
          <p:cNvSpPr>
            <a:spLocks noChangeArrowheads="1"/>
          </p:cNvSpPr>
          <p:nvPr/>
        </p:nvSpPr>
        <p:spPr bwMode="auto">
          <a:xfrm flipH="1">
            <a:off x="5917059" y="3934173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AutoShape 35"/>
          <p:cNvSpPr>
            <a:spLocks noChangeArrowheads="1"/>
          </p:cNvSpPr>
          <p:nvPr/>
        </p:nvSpPr>
        <p:spPr bwMode="auto">
          <a:xfrm flipH="1">
            <a:off x="7861747" y="5659785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AutoShape 36"/>
          <p:cNvSpPr>
            <a:spLocks noChangeArrowheads="1"/>
          </p:cNvSpPr>
          <p:nvPr/>
        </p:nvSpPr>
        <p:spPr bwMode="auto">
          <a:xfrm flipH="1">
            <a:off x="7212459" y="5301010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V="1">
            <a:off x="5340796" y="2349847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AutoShape 39"/>
          <p:cNvSpPr>
            <a:spLocks noChangeArrowheads="1"/>
          </p:cNvSpPr>
          <p:nvPr/>
        </p:nvSpPr>
        <p:spPr bwMode="auto">
          <a:xfrm>
            <a:off x="8293546" y="364366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AutoShape 40"/>
          <p:cNvSpPr>
            <a:spLocks noChangeArrowheads="1"/>
          </p:cNvSpPr>
          <p:nvPr/>
        </p:nvSpPr>
        <p:spPr bwMode="auto">
          <a:xfrm>
            <a:off x="7717284" y="350078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AutoShape 41"/>
          <p:cNvSpPr>
            <a:spLocks noChangeArrowheads="1"/>
          </p:cNvSpPr>
          <p:nvPr/>
        </p:nvSpPr>
        <p:spPr bwMode="auto">
          <a:xfrm>
            <a:off x="8941246" y="3429347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AutoShape 42"/>
          <p:cNvSpPr>
            <a:spLocks noChangeArrowheads="1"/>
          </p:cNvSpPr>
          <p:nvPr/>
        </p:nvSpPr>
        <p:spPr bwMode="auto">
          <a:xfrm>
            <a:off x="9012684" y="436597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AutoShape 43"/>
          <p:cNvSpPr>
            <a:spLocks noChangeArrowheads="1"/>
          </p:cNvSpPr>
          <p:nvPr/>
        </p:nvSpPr>
        <p:spPr bwMode="auto">
          <a:xfrm>
            <a:off x="9373046" y="400402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utoShape 44"/>
          <p:cNvSpPr>
            <a:spLocks noChangeArrowheads="1"/>
          </p:cNvSpPr>
          <p:nvPr/>
        </p:nvSpPr>
        <p:spPr bwMode="auto">
          <a:xfrm>
            <a:off x="8076059" y="314042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AutoShape 45"/>
          <p:cNvSpPr>
            <a:spLocks noChangeArrowheads="1"/>
          </p:cNvSpPr>
          <p:nvPr/>
        </p:nvSpPr>
        <p:spPr bwMode="auto">
          <a:xfrm>
            <a:off x="7356921" y="306898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AutoShape 51"/>
          <p:cNvCxnSpPr>
            <a:cxnSpLocks noChangeShapeType="1"/>
          </p:cNvCxnSpPr>
          <p:nvPr/>
        </p:nvCxnSpPr>
        <p:spPr bwMode="auto">
          <a:xfrm>
            <a:off x="5053460" y="2564161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Line 52"/>
          <p:cNvSpPr>
            <a:spLocks noChangeShapeType="1"/>
          </p:cNvSpPr>
          <p:nvPr/>
        </p:nvSpPr>
        <p:spPr bwMode="auto">
          <a:xfrm flipV="1">
            <a:off x="5988496" y="3502372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53"/>
          <p:cNvSpPr>
            <a:spLocks noChangeShapeType="1"/>
          </p:cNvSpPr>
          <p:nvPr/>
        </p:nvSpPr>
        <p:spPr bwMode="auto">
          <a:xfrm flipV="1">
            <a:off x="7356921" y="3645247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54"/>
          <p:cNvSpPr>
            <a:spLocks noChangeShapeType="1"/>
          </p:cNvSpPr>
          <p:nvPr/>
        </p:nvSpPr>
        <p:spPr bwMode="auto">
          <a:xfrm flipV="1">
            <a:off x="8652321" y="4510436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AutoShape 55"/>
          <p:cNvCxnSpPr>
            <a:cxnSpLocks noChangeShapeType="1"/>
          </p:cNvCxnSpPr>
          <p:nvPr/>
        </p:nvCxnSpPr>
        <p:spPr bwMode="auto">
          <a:xfrm>
            <a:off x="4475609" y="2968973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56"/>
          <p:cNvCxnSpPr>
            <a:cxnSpLocks noChangeShapeType="1"/>
          </p:cNvCxnSpPr>
          <p:nvPr/>
        </p:nvCxnSpPr>
        <p:spPr bwMode="auto">
          <a:xfrm>
            <a:off x="5448746" y="2133948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Line 57"/>
          <p:cNvSpPr>
            <a:spLocks noChangeShapeType="1"/>
          </p:cNvSpPr>
          <p:nvPr/>
        </p:nvSpPr>
        <p:spPr bwMode="auto">
          <a:xfrm flipV="1">
            <a:off x="5340797" y="2565748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58"/>
          <p:cNvSpPr txBox="1">
            <a:spLocks noChangeArrowheads="1"/>
          </p:cNvSpPr>
          <p:nvPr/>
        </p:nvSpPr>
        <p:spPr bwMode="auto">
          <a:xfrm rot="18825493">
            <a:off x="5429847" y="2424460"/>
            <a:ext cx="4616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59"/>
          <p:cNvSpPr txBox="1">
            <a:spLocks noChangeArrowheads="1"/>
          </p:cNvSpPr>
          <p:nvPr/>
        </p:nvSpPr>
        <p:spPr bwMode="auto">
          <a:xfrm rot="18501787">
            <a:off x="5483821" y="2391123"/>
            <a:ext cx="4616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 Box 60"/>
          <p:cNvSpPr txBox="1">
            <a:spLocks noChangeArrowheads="1"/>
          </p:cNvSpPr>
          <p:nvPr/>
        </p:nvSpPr>
        <p:spPr bwMode="auto">
          <a:xfrm rot="18548335">
            <a:off x="4993134" y="269751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89" name="Text Box 61"/>
          <p:cNvSpPr txBox="1">
            <a:spLocks noChangeArrowheads="1"/>
          </p:cNvSpPr>
          <p:nvPr/>
        </p:nvSpPr>
        <p:spPr bwMode="auto">
          <a:xfrm rot="18768809">
            <a:off x="5772596" y="335791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0" name="Text Box 62"/>
          <p:cNvSpPr txBox="1">
            <a:spLocks noChangeArrowheads="1"/>
          </p:cNvSpPr>
          <p:nvPr/>
        </p:nvSpPr>
        <p:spPr bwMode="auto">
          <a:xfrm rot="18530459">
            <a:off x="7080696" y="348967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1" name="Text Box 63"/>
          <p:cNvSpPr txBox="1">
            <a:spLocks noChangeArrowheads="1"/>
          </p:cNvSpPr>
          <p:nvPr/>
        </p:nvSpPr>
        <p:spPr bwMode="auto">
          <a:xfrm rot="18530459">
            <a:off x="8377684" y="435327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1559496" y="1196753"/>
            <a:ext cx="8856984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SVM’s goal is to maximize the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is twice the perpendicular distance “d” between the separating hyperplane and the closest sample.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75"/>
          <p:cNvSpPr>
            <a:spLocks noChangeArrowheads="1"/>
          </p:cNvSpPr>
          <p:nvPr/>
        </p:nvSpPr>
        <p:spPr bwMode="auto">
          <a:xfrm>
            <a:off x="1486992" y="2556188"/>
            <a:ext cx="370978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Why it is the best?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Robust to outliners as we saw and thus strong generalization ability.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proved itself to have better performance on test data in both practice and in theory.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9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Support Vectors</a:t>
            </a: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29033"/>
              </p:ext>
            </p:extLst>
          </p:nvPr>
        </p:nvGraphicFramePr>
        <p:xfrm>
          <a:off x="5375275" y="4149502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152334" imgH="228501" progId="Equation.DSMT4">
                  <p:embed/>
                </p:oleObj>
              </mc:Choice>
              <mc:Fallback>
                <p:oleObj name="Equation" r:id="rId4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149502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AutoShape 5"/>
          <p:cNvCxnSpPr>
            <a:cxnSpLocks noChangeShapeType="1"/>
          </p:cNvCxnSpPr>
          <p:nvPr/>
        </p:nvCxnSpPr>
        <p:spPr bwMode="auto">
          <a:xfrm>
            <a:off x="5016500" y="6164039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 flipH="1">
            <a:off x="5592763" y="501151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 flipH="1">
            <a:off x="5953126" y="5082952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 flipH="1">
            <a:off x="5737226" y="5803677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 flipH="1">
            <a:off x="6529388" y="522741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 flipH="1">
            <a:off x="6529388" y="5803677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 flipH="1">
            <a:off x="5737226" y="421141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 flipH="1">
            <a:off x="7753351" y="587511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 flipH="1">
            <a:off x="7104063" y="5516340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V="1">
            <a:off x="5232400" y="2565177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utoShape 15"/>
          <p:cNvSpPr>
            <a:spLocks noChangeArrowheads="1"/>
          </p:cNvSpPr>
          <p:nvPr/>
        </p:nvSpPr>
        <p:spPr bwMode="auto">
          <a:xfrm>
            <a:off x="8185150" y="3858989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utoShape 16"/>
          <p:cNvSpPr>
            <a:spLocks noChangeArrowheads="1"/>
          </p:cNvSpPr>
          <p:nvPr/>
        </p:nvSpPr>
        <p:spPr bwMode="auto">
          <a:xfrm>
            <a:off x="7608888" y="3716114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AutoShape 17"/>
          <p:cNvSpPr>
            <a:spLocks noChangeArrowheads="1"/>
          </p:cNvSpPr>
          <p:nvPr/>
        </p:nvSpPr>
        <p:spPr bwMode="auto">
          <a:xfrm>
            <a:off x="8832850" y="3644677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8904288" y="458130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AutoShape 19"/>
          <p:cNvSpPr>
            <a:spLocks noChangeArrowheads="1"/>
          </p:cNvSpPr>
          <p:nvPr/>
        </p:nvSpPr>
        <p:spPr bwMode="auto">
          <a:xfrm>
            <a:off x="9264650" y="421935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7967663" y="335575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7392988" y="3141439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AutoShape 22"/>
          <p:cNvCxnSpPr>
            <a:cxnSpLocks noChangeShapeType="1"/>
          </p:cNvCxnSpPr>
          <p:nvPr/>
        </p:nvCxnSpPr>
        <p:spPr bwMode="auto">
          <a:xfrm>
            <a:off x="4945064" y="2779490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Line 23"/>
          <p:cNvSpPr>
            <a:spLocks noChangeShapeType="1"/>
          </p:cNvSpPr>
          <p:nvPr/>
        </p:nvSpPr>
        <p:spPr bwMode="auto">
          <a:xfrm flipV="1">
            <a:off x="5880100" y="3717702"/>
            <a:ext cx="43180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V="1">
            <a:off x="7248525" y="386057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V="1">
            <a:off x="8543925" y="4725764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V="1">
            <a:off x="5232401" y="2781077"/>
            <a:ext cx="7921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8825493">
            <a:off x="5321450" y="2639790"/>
            <a:ext cx="4616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 rot="18548335">
            <a:off x="4884738" y="291284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94" name="Text Box 29"/>
          <p:cNvSpPr txBox="1">
            <a:spLocks noChangeArrowheads="1"/>
          </p:cNvSpPr>
          <p:nvPr/>
        </p:nvSpPr>
        <p:spPr bwMode="auto">
          <a:xfrm rot="18768809">
            <a:off x="5664200" y="3573239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 rot="18530459">
            <a:off x="6972300" y="370500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 rot="18530459">
            <a:off x="8269288" y="456860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97" name="AutoShape 32"/>
          <p:cNvCxnSpPr>
            <a:cxnSpLocks noChangeShapeType="1"/>
          </p:cNvCxnSpPr>
          <p:nvPr/>
        </p:nvCxnSpPr>
        <p:spPr bwMode="auto">
          <a:xfrm>
            <a:off x="5448301" y="2349278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33"/>
          <p:cNvCxnSpPr>
            <a:cxnSpLocks noChangeShapeType="1"/>
          </p:cNvCxnSpPr>
          <p:nvPr/>
        </p:nvCxnSpPr>
        <p:spPr bwMode="auto">
          <a:xfrm>
            <a:off x="4594226" y="3354165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34"/>
          <p:cNvCxnSpPr>
            <a:cxnSpLocks noChangeShapeType="1"/>
          </p:cNvCxnSpPr>
          <p:nvPr/>
        </p:nvCxnSpPr>
        <p:spPr bwMode="auto">
          <a:xfrm>
            <a:off x="3522663" y="3997103"/>
            <a:ext cx="2254250" cy="236537"/>
          </a:xfrm>
          <a:prstGeom prst="curvedConnector2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36"/>
          <p:cNvCxnSpPr>
            <a:cxnSpLocks noChangeShapeType="1"/>
            <a:endCxn id="48" idx="0"/>
          </p:cNvCxnSpPr>
          <p:nvPr/>
        </p:nvCxnSpPr>
        <p:spPr bwMode="auto">
          <a:xfrm flipV="1">
            <a:off x="3576638" y="3716115"/>
            <a:ext cx="4146550" cy="360363"/>
          </a:xfrm>
          <a:prstGeom prst="curvedConnector4">
            <a:avLst>
              <a:gd name="adj1" fmla="val 48620"/>
              <a:gd name="adj2" fmla="val 163435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37"/>
          <p:cNvCxnSpPr>
            <a:cxnSpLocks noChangeShapeType="1"/>
            <a:endCxn id="50" idx="1"/>
          </p:cNvCxnSpPr>
          <p:nvPr/>
        </p:nvCxnSpPr>
        <p:spPr bwMode="auto">
          <a:xfrm>
            <a:off x="3648076" y="4076478"/>
            <a:ext cx="5256213" cy="592137"/>
          </a:xfrm>
          <a:prstGeom prst="curvedConnector3">
            <a:avLst>
              <a:gd name="adj1" fmla="val 6764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 Box 38"/>
          <p:cNvSpPr txBox="1">
            <a:spLocks noChangeArrowheads="1"/>
          </p:cNvSpPr>
          <p:nvPr/>
        </p:nvSpPr>
        <p:spPr bwMode="auto">
          <a:xfrm>
            <a:off x="1631950" y="386216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992314" y="3141439"/>
            <a:ext cx="20161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These are Support Vectors</a:t>
            </a:r>
          </a:p>
        </p:txBody>
      </p:sp>
      <p:sp>
        <p:nvSpPr>
          <p:cNvPr id="104" name="Text Box 41"/>
          <p:cNvSpPr txBox="1">
            <a:spLocks noChangeArrowheads="1"/>
          </p:cNvSpPr>
          <p:nvPr/>
        </p:nvSpPr>
        <p:spPr bwMode="auto">
          <a:xfrm>
            <a:off x="1631950" y="1196753"/>
            <a:ext cx="84963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Support vectors are the samples closest to the separating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7" name="AutoShape 48"/>
          <p:cNvSpPr>
            <a:spLocks noChangeArrowheads="1"/>
          </p:cNvSpPr>
          <p:nvPr/>
        </p:nvSpPr>
        <p:spPr bwMode="auto">
          <a:xfrm>
            <a:off x="6312024" y="1917478"/>
            <a:ext cx="2952750" cy="936625"/>
          </a:xfrm>
          <a:prstGeom prst="wedgeEllipseCallout">
            <a:avLst>
              <a:gd name="adj1" fmla="val 56880"/>
              <a:gd name="adj2" fmla="val 3474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 Box 50"/>
          <p:cNvSpPr txBox="1">
            <a:spLocks noChangeArrowheads="1"/>
          </p:cNvSpPr>
          <p:nvPr/>
        </p:nvSpPr>
        <p:spPr bwMode="auto">
          <a:xfrm>
            <a:off x="6527924" y="2061939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Oh! So this is where the name came from!</a:t>
            </a:r>
          </a:p>
        </p:txBody>
      </p:sp>
    </p:spTree>
    <p:extLst>
      <p:ext uri="{BB962C8B-B14F-4D97-AF65-F5344CB8AC3E}">
        <p14:creationId xmlns:p14="http://schemas.microsoft.com/office/powerpoint/2010/main" val="698424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9776"/>
            <a:ext cx="77724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Maximum Margin Classification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9225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Maximizing the margin is also good according to intuition.</a:t>
            </a:r>
          </a:p>
          <a:p>
            <a:pPr eaLnBrk="1" hangingPunct="1"/>
            <a:r>
              <a:rPr lang="en-US" sz="2400" dirty="0"/>
              <a:t>Implies that only support vectors matter; other training examples are ignorable. </a:t>
            </a:r>
          </a:p>
        </p:txBody>
      </p:sp>
      <p:sp>
        <p:nvSpPr>
          <p:cNvPr id="11268" name="Line 30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9" name="Line 31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0" name="AutoShape 32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1" name="AutoShape 33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2" name="AutoShape 34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3" name="AutoShape 35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4" name="AutoShape 36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5" name="AutoShape 37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6" name="AutoShape 38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7" name="AutoShape 39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8" name="AutoShape 40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9" name="AutoShape 41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0" name="AutoShape 42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1" name="AutoShape 43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2" name="AutoShape 44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3" name="AutoShape 45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4" name="AutoShape 46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5" name="AutoShape 47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6" name="AutoShape 48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7" name="AutoShape 49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8" name="AutoShape 50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9" name="Line 51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0" name="Line 53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4" name="Line 58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5" name="Line 59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5" grpId="0" animBg="1"/>
      <p:bldP spid="209976" grpId="0" animBg="1"/>
      <p:bldP spid="209977" grpId="0" animBg="1"/>
      <p:bldP spid="209980" grpId="0" animBg="1"/>
      <p:bldP spid="2099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665C-F651-4B6C-8433-DC7144A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8" y="71414"/>
            <a:ext cx="10946101" cy="928694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this hyperplane determined mathematically?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ED78-B699-499E-A044-011B33E8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Determining the hyperplane is equivalent to finding the optimal parameters </a:t>
            </a:r>
            <a:r>
              <a:rPr lang="en-US" b="1" dirty="0"/>
              <a:t>w </a:t>
            </a:r>
            <a:r>
              <a:rPr lang="en-US" dirty="0"/>
              <a:t>and b.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SVM hyperplane is determined by solving a </a:t>
            </a:r>
            <a:r>
              <a:rPr lang="en-US" b="1" dirty="0"/>
              <a:t>dual optimization problem </a:t>
            </a:r>
            <a:r>
              <a:rPr lang="en-US" dirty="0"/>
              <a:t>based on </a:t>
            </a:r>
            <a:r>
              <a:rPr lang="en-US" b="1" dirty="0"/>
              <a:t>Lagrange multipliers</a:t>
            </a:r>
            <a:r>
              <a:rPr lang="en-US" dirty="0"/>
              <a:t>, and not discussed here for </a:t>
            </a:r>
            <a:r>
              <a:rPr lang="en-US" dirty="0" err="1"/>
              <a:t>simiplicity</a:t>
            </a:r>
            <a:r>
              <a:rPr lang="en-US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However, one thing is important to note that this optimization problem involves computing the inner products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b="1" baseline="-25000" dirty="0"/>
              <a:t> </a:t>
            </a:r>
            <a:r>
              <a:rPr lang="en-US" dirty="0"/>
              <a:t>between all the training points.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We will return to this point later in the topic of </a:t>
            </a:r>
            <a:r>
              <a:rPr lang="en-US" i="1" dirty="0"/>
              <a:t>Kernel trick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0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Limitations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8552" y="1412776"/>
            <a:ext cx="8563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Limitations of Linear SVM: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Doesn’t work well on non-linearly separable data.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Noise problem.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But, it can deal with non-linear classes with a nice tweak.</a:t>
            </a:r>
          </a:p>
        </p:txBody>
      </p:sp>
    </p:spTree>
    <p:extLst>
      <p:ext uri="{BB962C8B-B14F-4D97-AF65-F5344CB8AC3E}">
        <p14:creationId xmlns:p14="http://schemas.microsoft.com/office/powerpoint/2010/main" val="186144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Non Linear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29792" y="1237828"/>
            <a:ext cx="1058096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 idea: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map our points with a mapping function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space of sufficiently high dimension so that they become separable by a hyperplane in the new higher-dimensional feature space.</a:t>
            </a:r>
          </a:p>
          <a:p>
            <a:pPr marL="268288" indent="-268288" eaLnBrk="1" hangingPunct="1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space: the space where the points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located.</a:t>
            </a:r>
          </a:p>
          <a:p>
            <a:pPr marL="268288" indent="-268288" eaLnBrk="1" hangingPunct="1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space: the space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after the transformation, where f(.) is the transformation function, </a:t>
            </a:r>
            <a:r>
              <a:rPr lang="en-US" altLang="zh-CN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example: a non-linearly separable case in one dimension: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646810" y="4077073"/>
            <a:ext cx="4286250" cy="423863"/>
            <a:chOff x="1056" y="2322"/>
            <a:chExt cx="2700" cy="26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559497" y="4267945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Mapping data to two-dimensional space with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3646810" y="4762523"/>
            <a:ext cx="4352925" cy="1952625"/>
            <a:chOff x="1488" y="2745"/>
            <a:chExt cx="2742" cy="1230"/>
          </a:xfrm>
        </p:grpSpPr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AutoShape 31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AutoShape 33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AutoShape 34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AutoShape 35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AutoShape 36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AutoShape 37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AutoShape 38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AutoShape 39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AutoShape 40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41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3" name="Picture 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BD91418C-194B-4EF2-8C8E-3DE92AEB97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/>
          <a:stretch/>
        </p:blipFill>
        <p:spPr>
          <a:xfrm>
            <a:off x="7213923" y="3989222"/>
            <a:ext cx="4915149" cy="2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Non Linear</a:t>
            </a:r>
          </a:p>
        </p:txBody>
      </p:sp>
      <p:pic>
        <p:nvPicPr>
          <p:cNvPr id="5" name="Picture 4" descr="s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1773238"/>
            <a:ext cx="8281987" cy="46085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1504" y="1268761"/>
            <a:ext cx="5426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illustration of the algorithm:</a:t>
            </a:r>
          </a:p>
        </p:txBody>
      </p:sp>
    </p:spTree>
    <p:extLst>
      <p:ext uri="{BB962C8B-B14F-4D97-AF65-F5344CB8AC3E}">
        <p14:creationId xmlns:p14="http://schemas.microsoft.com/office/powerpoint/2010/main" val="3168270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Non-linear SVMs:  Feature 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19460" name="Line 42"/>
          <p:cNvSpPr>
            <a:spLocks noChangeShapeType="1"/>
          </p:cNvSpPr>
          <p:nvPr/>
        </p:nvSpPr>
        <p:spPr bwMode="auto">
          <a:xfrm flipV="1">
            <a:off x="3592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1" name="Line 43"/>
          <p:cNvSpPr>
            <a:spLocks noChangeShapeType="1"/>
          </p:cNvSpPr>
          <p:nvPr/>
        </p:nvSpPr>
        <p:spPr bwMode="auto">
          <a:xfrm flipV="1">
            <a:off x="1971676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2" name="AutoShape 44"/>
          <p:cNvSpPr>
            <a:spLocks noChangeArrowheads="1"/>
          </p:cNvSpPr>
          <p:nvPr/>
        </p:nvSpPr>
        <p:spPr bwMode="auto">
          <a:xfrm>
            <a:off x="3622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3" name="AutoShape 45"/>
          <p:cNvSpPr>
            <a:spLocks noChangeArrowheads="1"/>
          </p:cNvSpPr>
          <p:nvPr/>
        </p:nvSpPr>
        <p:spPr bwMode="auto">
          <a:xfrm>
            <a:off x="3048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4" name="AutoShape 46"/>
          <p:cNvSpPr>
            <a:spLocks noChangeArrowheads="1"/>
          </p:cNvSpPr>
          <p:nvPr/>
        </p:nvSpPr>
        <p:spPr bwMode="auto">
          <a:xfrm>
            <a:off x="3200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5" name="AutoShape 47"/>
          <p:cNvSpPr>
            <a:spLocks noChangeArrowheads="1"/>
          </p:cNvSpPr>
          <p:nvPr/>
        </p:nvSpPr>
        <p:spPr bwMode="auto">
          <a:xfrm>
            <a:off x="3733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6" name="AutoShape 48"/>
          <p:cNvSpPr>
            <a:spLocks noChangeArrowheads="1"/>
          </p:cNvSpPr>
          <p:nvPr/>
        </p:nvSpPr>
        <p:spPr bwMode="auto">
          <a:xfrm>
            <a:off x="3314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7" name="AutoShape 49"/>
          <p:cNvSpPr>
            <a:spLocks noChangeArrowheads="1"/>
          </p:cNvSpPr>
          <p:nvPr/>
        </p:nvSpPr>
        <p:spPr bwMode="auto">
          <a:xfrm>
            <a:off x="2819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8" name="AutoShape 50"/>
          <p:cNvSpPr>
            <a:spLocks noChangeArrowheads="1"/>
          </p:cNvSpPr>
          <p:nvPr/>
        </p:nvSpPr>
        <p:spPr bwMode="auto">
          <a:xfrm>
            <a:off x="3238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9" name="AutoShape 51"/>
          <p:cNvSpPr>
            <a:spLocks noChangeArrowheads="1"/>
          </p:cNvSpPr>
          <p:nvPr/>
        </p:nvSpPr>
        <p:spPr bwMode="auto">
          <a:xfrm>
            <a:off x="3733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0" name="AutoShape 52"/>
          <p:cNvSpPr>
            <a:spLocks noChangeArrowheads="1"/>
          </p:cNvSpPr>
          <p:nvPr/>
        </p:nvSpPr>
        <p:spPr bwMode="auto">
          <a:xfrm>
            <a:off x="4635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1" name="AutoShape 53"/>
          <p:cNvSpPr>
            <a:spLocks noChangeArrowheads="1"/>
          </p:cNvSpPr>
          <p:nvPr/>
        </p:nvSpPr>
        <p:spPr bwMode="auto">
          <a:xfrm>
            <a:off x="4495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2" name="AutoShape 54"/>
          <p:cNvSpPr>
            <a:spLocks noChangeArrowheads="1"/>
          </p:cNvSpPr>
          <p:nvPr/>
        </p:nvSpPr>
        <p:spPr bwMode="auto">
          <a:xfrm>
            <a:off x="2247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3" name="AutoShape 55"/>
          <p:cNvSpPr>
            <a:spLocks noChangeArrowheads="1"/>
          </p:cNvSpPr>
          <p:nvPr/>
        </p:nvSpPr>
        <p:spPr bwMode="auto">
          <a:xfrm>
            <a:off x="3759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4" name="AutoShape 56"/>
          <p:cNvSpPr>
            <a:spLocks noChangeArrowheads="1"/>
          </p:cNvSpPr>
          <p:nvPr/>
        </p:nvSpPr>
        <p:spPr bwMode="auto">
          <a:xfrm>
            <a:off x="4724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5" name="AutoShape 57"/>
          <p:cNvSpPr>
            <a:spLocks noChangeArrowheads="1"/>
          </p:cNvSpPr>
          <p:nvPr/>
        </p:nvSpPr>
        <p:spPr bwMode="auto">
          <a:xfrm>
            <a:off x="2787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6" name="AutoShape 58"/>
          <p:cNvSpPr>
            <a:spLocks noChangeArrowheads="1"/>
          </p:cNvSpPr>
          <p:nvPr/>
        </p:nvSpPr>
        <p:spPr bwMode="auto">
          <a:xfrm>
            <a:off x="2476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7" name="AutoShape 59"/>
          <p:cNvSpPr>
            <a:spLocks noChangeArrowheads="1"/>
          </p:cNvSpPr>
          <p:nvPr/>
        </p:nvSpPr>
        <p:spPr bwMode="auto">
          <a:xfrm>
            <a:off x="2533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8" name="AutoShape 61"/>
          <p:cNvSpPr>
            <a:spLocks noChangeArrowheads="1"/>
          </p:cNvSpPr>
          <p:nvPr/>
        </p:nvSpPr>
        <p:spPr bwMode="auto">
          <a:xfrm>
            <a:off x="4029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9" name="AutoShape 62"/>
          <p:cNvSpPr>
            <a:spLocks noChangeArrowheads="1"/>
          </p:cNvSpPr>
          <p:nvPr/>
        </p:nvSpPr>
        <p:spPr bwMode="auto">
          <a:xfrm>
            <a:off x="3648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0" name="AutoShape 63"/>
          <p:cNvSpPr>
            <a:spLocks noChangeArrowheads="1"/>
          </p:cNvSpPr>
          <p:nvPr/>
        </p:nvSpPr>
        <p:spPr bwMode="auto">
          <a:xfrm>
            <a:off x="3933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1" name="Oval 66"/>
          <p:cNvSpPr>
            <a:spLocks noChangeArrowheads="1"/>
          </p:cNvSpPr>
          <p:nvPr/>
        </p:nvSpPr>
        <p:spPr bwMode="auto">
          <a:xfrm>
            <a:off x="2638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2" name="AutoShape 67"/>
          <p:cNvSpPr>
            <a:spLocks noChangeArrowheads="1"/>
          </p:cNvSpPr>
          <p:nvPr/>
        </p:nvSpPr>
        <p:spPr bwMode="auto">
          <a:xfrm>
            <a:off x="2686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3" name="AutoShape 68"/>
          <p:cNvSpPr>
            <a:spLocks noChangeArrowheads="1"/>
          </p:cNvSpPr>
          <p:nvPr/>
        </p:nvSpPr>
        <p:spPr bwMode="auto">
          <a:xfrm>
            <a:off x="4610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4" name="Line 69"/>
          <p:cNvSpPr>
            <a:spLocks noChangeShapeType="1"/>
          </p:cNvSpPr>
          <p:nvPr/>
        </p:nvSpPr>
        <p:spPr bwMode="auto">
          <a:xfrm flipH="1" flipV="1">
            <a:off x="7631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5" name="Line 70"/>
          <p:cNvSpPr>
            <a:spLocks noChangeShapeType="1"/>
          </p:cNvSpPr>
          <p:nvPr/>
        </p:nvSpPr>
        <p:spPr bwMode="auto">
          <a:xfrm>
            <a:off x="7600951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6" name="AutoShape 71"/>
          <p:cNvSpPr>
            <a:spLocks noChangeArrowheads="1"/>
          </p:cNvSpPr>
          <p:nvPr/>
        </p:nvSpPr>
        <p:spPr bwMode="auto">
          <a:xfrm>
            <a:off x="7899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7" name="AutoShape 72"/>
          <p:cNvSpPr>
            <a:spLocks noChangeArrowheads="1"/>
          </p:cNvSpPr>
          <p:nvPr/>
        </p:nvSpPr>
        <p:spPr bwMode="auto">
          <a:xfrm>
            <a:off x="7324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8" name="AutoShape 73"/>
          <p:cNvSpPr>
            <a:spLocks noChangeArrowheads="1"/>
          </p:cNvSpPr>
          <p:nvPr/>
        </p:nvSpPr>
        <p:spPr bwMode="auto">
          <a:xfrm>
            <a:off x="7705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9" name="AutoShape 74"/>
          <p:cNvSpPr>
            <a:spLocks noChangeArrowheads="1"/>
          </p:cNvSpPr>
          <p:nvPr/>
        </p:nvSpPr>
        <p:spPr bwMode="auto">
          <a:xfrm>
            <a:off x="8524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0" name="AutoShape 75"/>
          <p:cNvSpPr>
            <a:spLocks noChangeArrowheads="1"/>
          </p:cNvSpPr>
          <p:nvPr/>
        </p:nvSpPr>
        <p:spPr bwMode="auto">
          <a:xfrm>
            <a:off x="7591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1" name="AutoShape 76"/>
          <p:cNvSpPr>
            <a:spLocks noChangeArrowheads="1"/>
          </p:cNvSpPr>
          <p:nvPr/>
        </p:nvSpPr>
        <p:spPr bwMode="auto">
          <a:xfrm>
            <a:off x="7800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2" name="AutoShape 77"/>
          <p:cNvSpPr>
            <a:spLocks noChangeArrowheads="1"/>
          </p:cNvSpPr>
          <p:nvPr/>
        </p:nvSpPr>
        <p:spPr bwMode="auto">
          <a:xfrm>
            <a:off x="8029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3" name="AutoShape 78"/>
          <p:cNvSpPr>
            <a:spLocks noChangeArrowheads="1"/>
          </p:cNvSpPr>
          <p:nvPr/>
        </p:nvSpPr>
        <p:spPr bwMode="auto">
          <a:xfrm>
            <a:off x="8010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4" name="AutoShape 79"/>
          <p:cNvSpPr>
            <a:spLocks noChangeArrowheads="1"/>
          </p:cNvSpPr>
          <p:nvPr/>
        </p:nvSpPr>
        <p:spPr bwMode="auto">
          <a:xfrm>
            <a:off x="9617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5" name="AutoShape 80"/>
          <p:cNvSpPr>
            <a:spLocks noChangeArrowheads="1"/>
          </p:cNvSpPr>
          <p:nvPr/>
        </p:nvSpPr>
        <p:spPr bwMode="auto">
          <a:xfrm>
            <a:off x="9477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6" name="AutoShape 81"/>
          <p:cNvSpPr>
            <a:spLocks noChangeArrowheads="1"/>
          </p:cNvSpPr>
          <p:nvPr/>
        </p:nvSpPr>
        <p:spPr bwMode="auto">
          <a:xfrm>
            <a:off x="9001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7" name="AutoShape 82"/>
          <p:cNvSpPr>
            <a:spLocks noChangeArrowheads="1"/>
          </p:cNvSpPr>
          <p:nvPr/>
        </p:nvSpPr>
        <p:spPr bwMode="auto">
          <a:xfrm>
            <a:off x="9007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8" name="AutoShape 83"/>
          <p:cNvSpPr>
            <a:spLocks noChangeArrowheads="1"/>
          </p:cNvSpPr>
          <p:nvPr/>
        </p:nvSpPr>
        <p:spPr bwMode="auto">
          <a:xfrm>
            <a:off x="9705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9" name="AutoShape 84"/>
          <p:cNvSpPr>
            <a:spLocks noChangeArrowheads="1"/>
          </p:cNvSpPr>
          <p:nvPr/>
        </p:nvSpPr>
        <p:spPr bwMode="auto">
          <a:xfrm>
            <a:off x="8531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0" name="AutoShape 85"/>
          <p:cNvSpPr>
            <a:spLocks noChangeArrowheads="1"/>
          </p:cNvSpPr>
          <p:nvPr/>
        </p:nvSpPr>
        <p:spPr bwMode="auto">
          <a:xfrm>
            <a:off x="9134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1" name="AutoShape 86"/>
          <p:cNvSpPr>
            <a:spLocks noChangeArrowheads="1"/>
          </p:cNvSpPr>
          <p:nvPr/>
        </p:nvSpPr>
        <p:spPr bwMode="auto">
          <a:xfrm>
            <a:off x="8924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2" name="AutoShape 87"/>
          <p:cNvSpPr>
            <a:spLocks noChangeArrowheads="1"/>
          </p:cNvSpPr>
          <p:nvPr/>
        </p:nvSpPr>
        <p:spPr bwMode="auto">
          <a:xfrm>
            <a:off x="7534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3" name="AutoShape 88"/>
          <p:cNvSpPr>
            <a:spLocks noChangeArrowheads="1"/>
          </p:cNvSpPr>
          <p:nvPr/>
        </p:nvSpPr>
        <p:spPr bwMode="auto">
          <a:xfrm>
            <a:off x="7153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4" name="AutoShape 89"/>
          <p:cNvSpPr>
            <a:spLocks noChangeArrowheads="1"/>
          </p:cNvSpPr>
          <p:nvPr/>
        </p:nvSpPr>
        <p:spPr bwMode="auto">
          <a:xfrm>
            <a:off x="8915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5" name="AutoShape 91"/>
          <p:cNvSpPr>
            <a:spLocks noChangeArrowheads="1"/>
          </p:cNvSpPr>
          <p:nvPr/>
        </p:nvSpPr>
        <p:spPr bwMode="auto">
          <a:xfrm>
            <a:off x="8467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6" name="AutoShape 92"/>
          <p:cNvSpPr>
            <a:spLocks noChangeArrowheads="1"/>
          </p:cNvSpPr>
          <p:nvPr/>
        </p:nvSpPr>
        <p:spPr bwMode="auto">
          <a:xfrm>
            <a:off x="9591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7" name="Line 93"/>
          <p:cNvSpPr>
            <a:spLocks noChangeShapeType="1"/>
          </p:cNvSpPr>
          <p:nvPr/>
        </p:nvSpPr>
        <p:spPr bwMode="auto">
          <a:xfrm flipH="1">
            <a:off x="6383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8" name="Line 94"/>
          <p:cNvSpPr>
            <a:spLocks noChangeShapeType="1"/>
          </p:cNvSpPr>
          <p:nvPr/>
        </p:nvSpPr>
        <p:spPr bwMode="auto">
          <a:xfrm>
            <a:off x="7620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9" name="Line 95"/>
          <p:cNvSpPr>
            <a:spLocks noChangeShapeType="1"/>
          </p:cNvSpPr>
          <p:nvPr/>
        </p:nvSpPr>
        <p:spPr bwMode="auto">
          <a:xfrm flipV="1">
            <a:off x="7848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0" name="Line 96"/>
          <p:cNvSpPr>
            <a:spLocks noChangeShapeType="1"/>
          </p:cNvSpPr>
          <p:nvPr/>
        </p:nvSpPr>
        <p:spPr bwMode="auto">
          <a:xfrm flipV="1">
            <a:off x="6153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1" name="Line 97"/>
          <p:cNvSpPr>
            <a:spLocks noChangeShapeType="1"/>
          </p:cNvSpPr>
          <p:nvPr/>
        </p:nvSpPr>
        <p:spPr bwMode="auto">
          <a:xfrm>
            <a:off x="6134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2" name="AutoShape 98"/>
          <p:cNvSpPr>
            <a:spLocks noChangeArrowheads="1"/>
          </p:cNvSpPr>
          <p:nvPr/>
        </p:nvSpPr>
        <p:spPr bwMode="auto">
          <a:xfrm>
            <a:off x="5114925" y="2486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3" name="Text Box 99"/>
          <p:cNvSpPr txBox="1">
            <a:spLocks noChangeArrowheads="1"/>
          </p:cNvSpPr>
          <p:nvPr/>
        </p:nvSpPr>
        <p:spPr bwMode="auto">
          <a:xfrm>
            <a:off x="5114926" y="2886076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Function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787779" y="1916832"/>
            <a:ext cx="4748382" cy="863600"/>
          </a:xfrm>
          <a:prstGeom prst="wedgeRoundRectCallout">
            <a:avLst>
              <a:gd name="adj1" fmla="val -51523"/>
              <a:gd name="adj2" fmla="val 7720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However computations in the feature space can be costly because it may be high dimensional !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74825" y="1321644"/>
            <a:ext cx="813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Kernel Trick: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24114" y="3194893"/>
            <a:ext cx="7704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That’s right !, working in high dimensional space is computationally expensive.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8DE4C63-9C73-4680-B698-E55FF936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4797152"/>
            <a:ext cx="77041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Second, how do we know the mapping function, i.e. what will be the new set of features in the higher dimensional space? E.g. for a single feature x, the additional features can be 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sqrt(x), sin(x) etc. </a:t>
            </a:r>
          </a:p>
        </p:txBody>
      </p:sp>
    </p:spTree>
    <p:extLst>
      <p:ext uri="{BB962C8B-B14F-4D97-AF65-F5344CB8AC3E}">
        <p14:creationId xmlns:p14="http://schemas.microsoft.com/office/powerpoint/2010/main" val="396323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History &amp; 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/>
              <a:t>Support Vector Machine (SVM) is a supervised learning algorithm developed by Vladimir </a:t>
            </a:r>
            <a:r>
              <a:rPr lang="en-US" dirty="0" err="1"/>
              <a:t>Vapnik</a:t>
            </a:r>
            <a:r>
              <a:rPr lang="en-US" dirty="0"/>
              <a:t> and it was first heard in 1992, introduced by </a:t>
            </a:r>
            <a:r>
              <a:rPr lang="en-US" dirty="0" err="1"/>
              <a:t>Vapnik</a:t>
            </a:r>
            <a:r>
              <a:rPr lang="en-US" dirty="0"/>
              <a:t>, </a:t>
            </a:r>
            <a:r>
              <a:rPr lang="en-US" dirty="0" err="1"/>
              <a:t>Boser</a:t>
            </a:r>
            <a:r>
              <a:rPr lang="en-US" dirty="0"/>
              <a:t> and Guyon in COLT-92.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/>
              <a:t>It is said that Vladimir </a:t>
            </a:r>
            <a:r>
              <a:rPr lang="en-US" dirty="0" err="1"/>
              <a:t>Vapnik</a:t>
            </a:r>
            <a:r>
              <a:rPr lang="en-US" dirty="0"/>
              <a:t> has mentioned its idea in 1979 in one of his paper but its major development was in the 90’s.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/>
              <a:t>SVM </a:t>
            </a:r>
            <a:r>
              <a:rPr lang="en-US" dirty="0"/>
              <a:t>got into mainstream because of their exceptional performance in Handwritten Digit Recognition.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D15-77E9-49D9-AAAF-16C3ED367ABE}"/>
              </a:ext>
            </a:extLst>
          </p:cNvPr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The Kernel Trick – </a:t>
            </a:r>
            <a:r>
              <a:rPr lang="en-US" dirty="0" err="1"/>
              <a:t>intuitition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E341E-48EC-49FC-A588-8317C13BD6BE}"/>
              </a:ext>
            </a:extLst>
          </p:cNvPr>
          <p:cNvSpPr/>
          <p:nvPr/>
        </p:nvSpPr>
        <p:spPr>
          <a:xfrm>
            <a:off x="479376" y="1268760"/>
            <a:ext cx="109452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US" sz="2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order to compute w (and b), we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to compute the inner products of feature vectors of training examples together.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for all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 to a higher dimensional space increases the computational complexity to great extent, as the inner product should now be computed in a much higher dimensional space.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Luckily, we have a simple trick, which can be used to compute the inner products of vectors in higher dimensional space without actually going into higher dimension.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it’s the inner products of vectors, which we need in the higher dimension, and not the vectors themselves.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trick is known as the </a:t>
            </a:r>
            <a:r>
              <a:rPr lang="en-US" sz="2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trick, as it is applied with the help of a kernel function. </a:t>
            </a:r>
            <a:endParaRPr lang="en-US" sz="240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368" y="1340769"/>
            <a:ext cx="112332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kernel function is defined as a function that corresponds to a dot product of two feature vectors in the expanded feature space: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kernel function takes input vector in the original space and returns the dot product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vectors in the feature space.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noted earlier that determining the hyperplane in linear SVM involves dot product of input vectors, i.e.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Now, we only need to compute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(which uses the original feature space) and don’t need to perform the computations in the higher dimensional space explicitly. This is what is called the Kernel Trick.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65876"/>
              </p:ext>
            </p:extLst>
          </p:nvPr>
        </p:nvGraphicFramePr>
        <p:xfrm>
          <a:off x="4007768" y="2492896"/>
          <a:ext cx="3384376" cy="5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1473200" imgH="254000" progId="Equation.DSMT4">
                  <p:embed/>
                </p:oleObj>
              </mc:Choice>
              <mc:Fallback>
                <p:oleObj name="Equation" r:id="rId4" imgW="14732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2492896"/>
                        <a:ext cx="3384376" cy="58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68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The “Kernel Trick” – example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/>
              <a:t>Let us understand the kernel trick with the help of an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Assume, a non-linear separability case, where the original input vectors are 2-dimensional, i.e.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order to apply SVM, the input space is transformed into a (higher) 6-dimensional feature space according to the following mapping function.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b="1" baseline="-25000" dirty="0"/>
              <a:t> </a:t>
            </a:r>
            <a:r>
              <a:rPr lang="en-US" dirty="0"/>
              <a:t>[1   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baseline="30000" dirty="0"/>
              <a:t>2    </a:t>
            </a:r>
            <a:r>
              <a:rPr lang="en-US" i="1" dirty="0"/>
              <a:t>√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2  </a:t>
            </a:r>
            <a:r>
              <a:rPr lang="en-US" i="1" dirty="0"/>
              <a:t>   x</a:t>
            </a:r>
            <a:r>
              <a:rPr lang="en-US" i="1" baseline="-25000" dirty="0"/>
              <a:t>2</a:t>
            </a:r>
            <a:r>
              <a:rPr lang="en-US" i="1" baseline="30000" dirty="0"/>
              <a:t>2 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1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], i.e. every datapoint </a:t>
            </a:r>
            <a:r>
              <a:rPr lang="en-US" b="1" dirty="0"/>
              <a:t>x</a:t>
            </a:r>
            <a:r>
              <a:rPr lang="en-US" dirty="0"/>
              <a:t> = [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] is mapped into high-dimensional space via the transformation </a:t>
            </a:r>
            <a:r>
              <a:rPr lang="el-GR" dirty="0"/>
              <a:t>Φ</a:t>
            </a:r>
            <a:r>
              <a:rPr lang="en-US" dirty="0"/>
              <a:t>:  </a:t>
            </a:r>
            <a:r>
              <a:rPr lang="en-US" b="1" dirty="0"/>
              <a:t>x</a:t>
            </a:r>
            <a:r>
              <a:rPr lang="en-US" b="1" baseline="-25000" dirty="0"/>
              <a:t> </a:t>
            </a:r>
            <a:r>
              <a:rPr lang="en-US" b="1" dirty="0"/>
              <a:t>→</a:t>
            </a:r>
            <a:r>
              <a:rPr lang="en-US" dirty="0"/>
              <a:t> </a:t>
            </a:r>
            <a:r>
              <a:rPr lang="el-GR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The “Kernel Trick” – example (contd.)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Now, determining the hyperplane in this higher dimension involves the dot product of the feature vectors, i.e.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for all </a:t>
            </a:r>
            <a:r>
              <a:rPr lang="en-US" dirty="0" err="1"/>
              <a:t>i</a:t>
            </a:r>
            <a:r>
              <a:rPr lang="en-US" dirty="0"/>
              <a:t>, j</a:t>
            </a:r>
            <a:r>
              <a:rPr lang="en-US" b="1" baseline="-25000" dirty="0"/>
              <a:t>. </a:t>
            </a:r>
            <a:r>
              <a:rPr lang="en-US" dirty="0"/>
              <a:t>Therefore,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). where </a:t>
            </a:r>
            <a:r>
              <a:rPr lang="el-GR" dirty="0"/>
              <a:t>φ</a:t>
            </a:r>
            <a:r>
              <a:rPr lang="en-US" dirty="0"/>
              <a:t>(x) = </a:t>
            </a:r>
            <a:r>
              <a:rPr lang="en-US" b="1" baseline="-25000" dirty="0"/>
              <a:t> </a:t>
            </a:r>
            <a:r>
              <a:rPr lang="en-US" dirty="0"/>
              <a:t>[1   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baseline="30000" dirty="0"/>
              <a:t>2    </a:t>
            </a:r>
            <a:r>
              <a:rPr lang="en-US" i="1" dirty="0"/>
              <a:t>√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2  </a:t>
            </a:r>
            <a:r>
              <a:rPr lang="en-US" i="1" dirty="0"/>
              <a:t>   x</a:t>
            </a:r>
            <a:r>
              <a:rPr lang="en-US" i="1" baseline="-25000" dirty="0"/>
              <a:t>2</a:t>
            </a:r>
            <a:r>
              <a:rPr lang="en-US" i="1" baseline="30000" dirty="0"/>
              <a:t>2 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1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Expanding the product: </a:t>
            </a:r>
          </a:p>
          <a:p>
            <a:pPr marL="400050" lvl="1" indent="0">
              <a:buNone/>
            </a:pP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</a:t>
            </a:r>
            <a:r>
              <a:rPr lang="en-US" i="1" dirty="0"/>
              <a:t>= </a:t>
            </a:r>
            <a:r>
              <a:rPr lang="en-US" dirty="0"/>
              <a:t>[1  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baseline="30000" dirty="0"/>
              <a:t>2  </a:t>
            </a:r>
            <a:r>
              <a:rPr lang="en-US" i="1" dirty="0"/>
              <a:t>√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x</a:t>
            </a:r>
            <a:r>
              <a:rPr lang="en-US" i="1" baseline="-25000" dirty="0"/>
              <a:t>i2  </a:t>
            </a:r>
            <a:r>
              <a:rPr lang="en-US" i="1" dirty="0"/>
              <a:t> x</a:t>
            </a:r>
            <a:r>
              <a:rPr lang="en-US" i="1" baseline="-25000" dirty="0"/>
              <a:t>i2</a:t>
            </a:r>
            <a:r>
              <a:rPr lang="en-US" i="1" baseline="30000" dirty="0"/>
              <a:t>2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i1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i2</a:t>
            </a:r>
            <a:r>
              <a:rPr lang="en-US" dirty="0"/>
              <a:t>]</a:t>
            </a:r>
            <a:r>
              <a:rPr lang="en-US" b="1" baseline="30000" dirty="0"/>
              <a:t>T </a:t>
            </a:r>
            <a:r>
              <a:rPr lang="en-US" dirty="0"/>
              <a:t>[1  </a:t>
            </a:r>
            <a:r>
              <a:rPr lang="en-US" i="1" dirty="0"/>
              <a:t>x</a:t>
            </a:r>
            <a:r>
              <a:rPr lang="en-US" i="1" baseline="-25000" dirty="0"/>
              <a:t>j1</a:t>
            </a:r>
            <a:r>
              <a:rPr lang="en-US" i="1" baseline="30000" dirty="0"/>
              <a:t>2  </a:t>
            </a:r>
            <a:r>
              <a:rPr lang="en-US" i="1" dirty="0"/>
              <a:t>√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j1</a:t>
            </a:r>
            <a:r>
              <a:rPr lang="en-US" i="1" dirty="0"/>
              <a:t>x</a:t>
            </a:r>
            <a:r>
              <a:rPr lang="en-US" i="1" baseline="-25000" dirty="0"/>
              <a:t>j2  </a:t>
            </a:r>
            <a:r>
              <a:rPr lang="en-US" i="1" dirty="0"/>
              <a:t> x</a:t>
            </a:r>
            <a:r>
              <a:rPr lang="en-US" i="1" baseline="-25000" dirty="0"/>
              <a:t>j2</a:t>
            </a:r>
            <a:r>
              <a:rPr lang="en-US" i="1" baseline="30000" dirty="0"/>
              <a:t>2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j1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j2</a:t>
            </a:r>
            <a:r>
              <a:rPr lang="en-US" dirty="0"/>
              <a:t>] </a:t>
            </a:r>
          </a:p>
          <a:p>
            <a:pPr marL="400050" lvl="1" indent="0">
              <a:buNone/>
            </a:pPr>
            <a:r>
              <a:rPr lang="en-US" baseline="-25000" dirty="0"/>
              <a:t>,</a:t>
            </a:r>
            <a:r>
              <a:rPr lang="en-US" dirty="0"/>
              <a:t>= 1+ 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baseline="30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j1</a:t>
            </a:r>
            <a:r>
              <a:rPr lang="en-US" i="1" baseline="30000" dirty="0"/>
              <a:t>2 </a:t>
            </a:r>
            <a:r>
              <a:rPr lang="en-US" i="1" dirty="0"/>
              <a:t>+ 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x</a:t>
            </a:r>
            <a:r>
              <a:rPr lang="en-US" i="1" baseline="-25000" dirty="0"/>
              <a:t>j1</a:t>
            </a:r>
            <a:r>
              <a:rPr lang="en-US" i="1" baseline="30000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i2</a:t>
            </a:r>
            <a:r>
              <a:rPr lang="en-US" i="1" dirty="0"/>
              <a:t>x</a:t>
            </a:r>
            <a:r>
              <a:rPr lang="en-US" i="1" baseline="-25000" dirty="0"/>
              <a:t>j2</a:t>
            </a:r>
            <a:r>
              <a:rPr lang="en-US" i="1" dirty="0"/>
              <a:t>+ x</a:t>
            </a:r>
            <a:r>
              <a:rPr lang="en-US" i="1" baseline="-25000" dirty="0"/>
              <a:t>i2</a:t>
            </a:r>
            <a:r>
              <a:rPr lang="en-US" i="1" baseline="30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j2</a:t>
            </a:r>
            <a:r>
              <a:rPr lang="en-US" i="1" baseline="30000" dirty="0"/>
              <a:t>2 </a:t>
            </a:r>
            <a:r>
              <a:rPr lang="en-US" dirty="0"/>
              <a:t>+ 2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x</a:t>
            </a:r>
            <a:r>
              <a:rPr lang="en-US" i="1" baseline="-25000" dirty="0"/>
              <a:t>j1 </a:t>
            </a:r>
            <a:r>
              <a:rPr lang="en-US" i="1" dirty="0"/>
              <a:t>+ 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i2</a:t>
            </a:r>
            <a:r>
              <a:rPr lang="en-US" i="1" dirty="0"/>
              <a:t>x</a:t>
            </a:r>
            <a:r>
              <a:rPr lang="en-US" i="1" baseline="-25000" dirty="0"/>
              <a:t>j2</a:t>
            </a:r>
          </a:p>
          <a:p>
            <a:pPr marL="400050" lvl="1" indent="0">
              <a:buNone/>
            </a:pPr>
            <a:r>
              <a:rPr lang="en-US" dirty="0"/>
              <a:t>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Where the final expression is a function of the original input space, i.e. 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[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i2</a:t>
            </a:r>
            <a:r>
              <a:rPr lang="en-US" dirty="0"/>
              <a:t>] and not the transformed higher dimension feature space.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“Kernel Trick” – example (contd.)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if we compute 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in the original space, this is equivalent to finding the inner products of vectors in the higher dimensional feature space, i.e.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Thus, a kernel function</a:t>
            </a:r>
            <a:r>
              <a:rPr lang="en-US" i="1" dirty="0"/>
              <a:t> implicitly </a:t>
            </a:r>
            <a:r>
              <a:rPr lang="en-US" dirty="0"/>
              <a:t>maps data to a high-dimensional space (without the need to compute each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explicitly).</a:t>
            </a:r>
            <a:endParaRPr lang="el-G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 this case, the kernel function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Note that choosing the kernel function also relieves us from the problem of choosing the feature set in higher dimension, i.e. we don’t need to engineer features in higher dimension. </a:t>
            </a:r>
          </a:p>
        </p:txBody>
      </p:sp>
    </p:spTree>
    <p:extLst>
      <p:ext uri="{BB962C8B-B14F-4D97-AF65-F5344CB8AC3E}">
        <p14:creationId xmlns:p14="http://schemas.microsoft.com/office/powerpoint/2010/main" val="31059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The “Kernel Trick”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function</a:t>
            </a:r>
            <a:r>
              <a:rPr lang="en-US" i="1" dirty="0"/>
              <a:t> 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is a special case of a more generalized class of kernel functions, called polynomial functions (more about this on the next slide).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not the only choice for kernel function.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fact, we can choose from different kernel functions including the polynomial function, sigmoid kernel, gaussian kernel etc.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748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Kernel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7368" y="1600201"/>
            <a:ext cx="835342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Garamond" pitchFamily="18" charset="0"/>
              </a:rPr>
              <a:t>Linear kernel:</a:t>
            </a:r>
          </a:p>
          <a:p>
            <a:endParaRPr lang="en-US" sz="24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Polynomial kernel of power </a:t>
            </a:r>
            <a:r>
              <a:rPr lang="en-US" sz="2400" i="1" dirty="0">
                <a:latin typeface="Garamond" pitchFamily="18" charset="0"/>
              </a:rPr>
              <a:t>p</a:t>
            </a:r>
            <a:r>
              <a:rPr lang="en-US" sz="2400" dirty="0">
                <a:latin typeface="Garamond" pitchFamily="18" charset="0"/>
              </a:rPr>
              <a:t>:</a:t>
            </a:r>
            <a:endParaRPr lang="en-US" sz="2400" i="1" baseline="300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Gaussian kernel </a:t>
            </a:r>
          </a:p>
          <a:p>
            <a:r>
              <a:rPr lang="en-US" sz="2400" dirty="0">
                <a:latin typeface="Garamond" pitchFamily="18" charset="0"/>
              </a:rPr>
              <a:t>(Also called RBF Kernel)</a:t>
            </a:r>
          </a:p>
          <a:p>
            <a:r>
              <a:rPr lang="en-US" sz="2400" dirty="0">
                <a:latin typeface="Garamond" pitchFamily="18" charset="0"/>
              </a:rPr>
              <a:t>Can lift to infinite dim. space</a:t>
            </a:r>
          </a:p>
          <a:p>
            <a:pPr lvl="1"/>
            <a:endParaRPr lang="en-US" sz="20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Two-layer perceptron:</a:t>
            </a:r>
            <a:endParaRPr lang="en-US" sz="2400" i="1" baseline="30000" dirty="0">
              <a:latin typeface="Garamond" pitchFamily="18" charset="0"/>
            </a:endParaRPr>
          </a:p>
        </p:txBody>
      </p:sp>
      <p:graphicFrame>
        <p:nvGraphicFramePr>
          <p:cNvPr id="227333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33958265"/>
              </p:ext>
            </p:extLst>
          </p:nvPr>
        </p:nvGraphicFramePr>
        <p:xfrm>
          <a:off x="4007768" y="1554413"/>
          <a:ext cx="2370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4" imgW="1091880" imgH="241200" progId="Equation.3">
                  <p:embed/>
                </p:oleObj>
              </mc:Choice>
              <mc:Fallback>
                <p:oleObj name="Equation" r:id="rId4" imgW="1091880" imgH="241200" progId="Equation.3">
                  <p:embed/>
                  <p:pic>
                    <p:nvPicPr>
                      <p:cNvPr id="227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1554413"/>
                        <a:ext cx="2370138" cy="523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69692"/>
              </p:ext>
            </p:extLst>
          </p:nvPr>
        </p:nvGraphicFramePr>
        <p:xfrm>
          <a:off x="4151784" y="4056813"/>
          <a:ext cx="2940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6" imgW="1434960" imgH="291960" progId="Equation.3">
                  <p:embed/>
                </p:oleObj>
              </mc:Choice>
              <mc:Fallback>
                <p:oleObj name="Equation" r:id="rId6" imgW="1434960" imgH="291960" progId="Equation.3">
                  <p:embed/>
                  <p:pic>
                    <p:nvPicPr>
                      <p:cNvPr id="22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4056813"/>
                        <a:ext cx="294005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72712253"/>
              </p:ext>
            </p:extLst>
          </p:nvPr>
        </p:nvGraphicFramePr>
        <p:xfrm>
          <a:off x="4151784" y="2735981"/>
          <a:ext cx="3103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8" imgW="1460160" imgH="253800" progId="Equation.3">
                  <p:embed/>
                </p:oleObj>
              </mc:Choice>
              <mc:Fallback>
                <p:oleObj name="Equation" r:id="rId8" imgW="1460160" imgH="253800" progId="Equation.3">
                  <p:embed/>
                  <p:pic>
                    <p:nvPicPr>
                      <p:cNvPr id="227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735981"/>
                        <a:ext cx="3103562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19000"/>
              </p:ext>
            </p:extLst>
          </p:nvPr>
        </p:nvGraphicFramePr>
        <p:xfrm>
          <a:off x="4223792" y="5434795"/>
          <a:ext cx="35353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0" imgW="1803240" imgH="241200" progId="Equation.3">
                  <p:embed/>
                </p:oleObj>
              </mc:Choice>
              <mc:Fallback>
                <p:oleObj name="Equation" r:id="rId10" imgW="1803240" imgH="241200" progId="Equation.3">
                  <p:embed/>
                  <p:pic>
                    <p:nvPicPr>
                      <p:cNvPr id="227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5434795"/>
                        <a:ext cx="3535363" cy="473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942330" y="1600201"/>
            <a:ext cx="39863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popular ones are the polynomial kernel and the radial basis function (RBF)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07555" y="1556792"/>
            <a:ext cx="1087320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know which Kernel to use?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good question and actually still an open question, many researches have been working to deal with this issue but still we don’t have a firm answer. It is one of the weakness of SVM. Generally, we have to test each kernel for a particular problem. 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verify that rising to higher dimension using a specific kernel will map the data to a space in which they are linearly separable?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though rising to higher dimension increases the likelihood that they will be separable we can’t guarantee that. </a:t>
            </a:r>
          </a:p>
        </p:txBody>
      </p:sp>
    </p:spTree>
    <p:extLst>
      <p:ext uri="{BB962C8B-B14F-4D97-AF65-F5344CB8AC3E}">
        <p14:creationId xmlns:p14="http://schemas.microsoft.com/office/powerpoint/2010/main" val="134483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55441" y="1313761"/>
            <a:ext cx="1051316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saw that the Gaussian Radial Basis Kernel lifts the data to infinite dimension so our data is always separable in this space so why don’t we always use this kernel?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of all we should decide which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to use in  this kernel: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Secondly, A strong kernel, which lifts the data to infinite dimension, sometimes may lead us the severe problem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52580"/>
              </p:ext>
            </p:extLst>
          </p:nvPr>
        </p:nvGraphicFramePr>
        <p:xfrm>
          <a:off x="8185026" y="2924944"/>
          <a:ext cx="23034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1307532" imgH="393529" progId="Equation.DSMT4">
                  <p:embed/>
                </p:oleObj>
              </mc:Choice>
              <mc:Fallback>
                <p:oleObj name="Equation" r:id="rId4" imgW="1307532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026" y="2924944"/>
                        <a:ext cx="23034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82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92733" y="1316482"/>
            <a:ext cx="106571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algn="just" eaLnBrk="1" hangingPunct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 to the above problems, another problem is that  sometimes the points are linearly separable but the margin is Low:</a:t>
            </a:r>
          </a:p>
        </p:txBody>
      </p:sp>
      <p:cxnSp>
        <p:nvCxnSpPr>
          <p:cNvPr id="7" name="AutoShape 4"/>
          <p:cNvCxnSpPr>
            <a:cxnSpLocks noChangeShapeType="1"/>
          </p:cNvCxnSpPr>
          <p:nvPr/>
        </p:nvCxnSpPr>
        <p:spPr bwMode="auto">
          <a:xfrm>
            <a:off x="4800600" y="580092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376863" y="464839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flipH="1">
            <a:off x="6240463" y="43626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5521326" y="544056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H="1">
            <a:off x="7104063" y="3786386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flipH="1">
            <a:off x="6313488" y="5440561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 flipH="1">
            <a:off x="5230813" y="371177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 flipH="1">
            <a:off x="8040688" y="47944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flipH="1">
            <a:off x="6888163" y="515322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5016500" y="2202061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AutoShape 34"/>
          <p:cNvCxnSpPr>
            <a:cxnSpLocks noChangeShapeType="1"/>
          </p:cNvCxnSpPr>
          <p:nvPr/>
        </p:nvCxnSpPr>
        <p:spPr bwMode="auto">
          <a:xfrm>
            <a:off x="4440239" y="2705298"/>
            <a:ext cx="6048375" cy="2520950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4656139" y="2705298"/>
            <a:ext cx="5616575" cy="230505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/>
          <p:cNvCxnSpPr>
            <a:cxnSpLocks noChangeShapeType="1"/>
          </p:cNvCxnSpPr>
          <p:nvPr/>
        </p:nvCxnSpPr>
        <p:spPr bwMode="auto">
          <a:xfrm>
            <a:off x="4511676" y="2489398"/>
            <a:ext cx="6156325" cy="2592388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6311900" y="31370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8"/>
          <p:cNvSpPr>
            <a:spLocks noChangeArrowheads="1"/>
          </p:cNvSpPr>
          <p:nvPr/>
        </p:nvSpPr>
        <p:spPr bwMode="auto">
          <a:xfrm>
            <a:off x="8832850" y="2849761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7896225" y="27052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>
            <a:off x="7248525" y="321012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56"/>
          <p:cNvSpPr>
            <a:spLocks noChangeArrowheads="1"/>
          </p:cNvSpPr>
          <p:nvPr/>
        </p:nvSpPr>
        <p:spPr bwMode="auto">
          <a:xfrm>
            <a:off x="8112125" y="37863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59"/>
          <p:cNvSpPr>
            <a:spLocks noChangeArrowheads="1"/>
          </p:cNvSpPr>
          <p:nvPr/>
        </p:nvSpPr>
        <p:spPr bwMode="auto">
          <a:xfrm>
            <a:off x="9336088" y="42181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68"/>
          <p:cNvSpPr>
            <a:spLocks noChangeArrowheads="1"/>
          </p:cNvSpPr>
          <p:nvPr/>
        </p:nvSpPr>
        <p:spPr bwMode="auto">
          <a:xfrm>
            <a:off x="284007" y="3350310"/>
            <a:ext cx="424909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8288" indent="-268288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these problems leads us to the compromising solution: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731839" y="4328788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 Margin: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1FAE4-77A2-4DC6-A65F-76091390BE66}"/>
              </a:ext>
            </a:extLst>
          </p:cNvPr>
          <p:cNvSpPr/>
          <p:nvPr/>
        </p:nvSpPr>
        <p:spPr>
          <a:xfrm>
            <a:off x="213797" y="4955053"/>
            <a:ext cx="4586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solution which can work even if our data is not perfectly linearly separable. </a:t>
            </a:r>
          </a:p>
        </p:txBody>
      </p:sp>
    </p:spTree>
    <p:extLst>
      <p:ext uri="{BB962C8B-B14F-4D97-AF65-F5344CB8AC3E}">
        <p14:creationId xmlns:p14="http://schemas.microsoft.com/office/powerpoint/2010/main" val="4134817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Text and image classification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Hand-writing recognition,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Data mining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Bioinformatics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Medicine and </a:t>
            </a:r>
            <a:r>
              <a:rPr lang="en-US" sz="3600" dirty="0" err="1"/>
              <a:t>biosequence</a:t>
            </a:r>
            <a:r>
              <a:rPr lang="en-US" sz="3600" dirty="0"/>
              <a:t> analysis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and even stock market</a:t>
            </a:r>
          </a:p>
        </p:txBody>
      </p:sp>
    </p:spTree>
    <p:extLst>
      <p:ext uri="{BB962C8B-B14F-4D97-AF65-F5344CB8AC3E}">
        <p14:creationId xmlns:p14="http://schemas.microsoft.com/office/powerpoint/2010/main" val="8400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63353" y="1313761"/>
            <a:ext cx="100094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algn="just" eaLnBrk="1" hangingPunct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 to the above problems, another problem is that  sometimes the points are linearly separable but the margin is Low:</a:t>
            </a:r>
          </a:p>
        </p:txBody>
      </p:sp>
      <p:cxnSp>
        <p:nvCxnSpPr>
          <p:cNvPr id="7" name="AutoShape 4"/>
          <p:cNvCxnSpPr>
            <a:cxnSpLocks noChangeShapeType="1"/>
          </p:cNvCxnSpPr>
          <p:nvPr/>
        </p:nvCxnSpPr>
        <p:spPr bwMode="auto">
          <a:xfrm>
            <a:off x="4800600" y="580092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376863" y="464839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flipH="1">
            <a:off x="6240463" y="43626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5521326" y="544056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H="1">
            <a:off x="7104063" y="3786386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flipH="1">
            <a:off x="6313488" y="5440561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 flipH="1">
            <a:off x="5230813" y="371177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 flipH="1">
            <a:off x="8040688" y="47944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flipH="1">
            <a:off x="6888163" y="515322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5016500" y="2202061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AutoShape 34"/>
          <p:cNvCxnSpPr>
            <a:cxnSpLocks noChangeShapeType="1"/>
          </p:cNvCxnSpPr>
          <p:nvPr/>
        </p:nvCxnSpPr>
        <p:spPr bwMode="auto">
          <a:xfrm>
            <a:off x="4079776" y="3292674"/>
            <a:ext cx="6142788" cy="2351682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4405313" y="2909948"/>
            <a:ext cx="6249299" cy="2463268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/>
          <p:cNvCxnSpPr>
            <a:cxnSpLocks noChangeShapeType="1"/>
          </p:cNvCxnSpPr>
          <p:nvPr/>
        </p:nvCxnSpPr>
        <p:spPr bwMode="auto">
          <a:xfrm>
            <a:off x="4511824" y="2498590"/>
            <a:ext cx="6264696" cy="2442578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6311900" y="31370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8"/>
          <p:cNvSpPr>
            <a:spLocks noChangeArrowheads="1"/>
          </p:cNvSpPr>
          <p:nvPr/>
        </p:nvSpPr>
        <p:spPr bwMode="auto">
          <a:xfrm>
            <a:off x="8832850" y="2849761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7896225" y="27052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>
            <a:off x="7248525" y="321012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56"/>
          <p:cNvSpPr>
            <a:spLocks noChangeArrowheads="1"/>
          </p:cNvSpPr>
          <p:nvPr/>
        </p:nvSpPr>
        <p:spPr bwMode="auto">
          <a:xfrm>
            <a:off x="8112125" y="37863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59"/>
          <p:cNvSpPr>
            <a:spLocks noChangeArrowheads="1"/>
          </p:cNvSpPr>
          <p:nvPr/>
        </p:nvSpPr>
        <p:spPr bwMode="auto">
          <a:xfrm>
            <a:off x="9336088" y="42181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68"/>
          <p:cNvSpPr>
            <a:spLocks noChangeArrowheads="1"/>
          </p:cNvSpPr>
          <p:nvPr/>
        </p:nvSpPr>
        <p:spPr bwMode="auto">
          <a:xfrm>
            <a:off x="381183" y="3311218"/>
            <a:ext cx="4340876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8288" indent="-268288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these problems leads us to the compromising solution: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028747" y="4380109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 Margin: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1FAE4-77A2-4DC6-A65F-76091390BE66}"/>
              </a:ext>
            </a:extLst>
          </p:cNvPr>
          <p:cNvSpPr/>
          <p:nvPr/>
        </p:nvSpPr>
        <p:spPr>
          <a:xfrm>
            <a:off x="263353" y="6170304"/>
            <a:ext cx="1109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solution which can work even if our data is not perfectly linearly separable. </a:t>
            </a:r>
          </a:p>
        </p:txBody>
      </p:sp>
    </p:spTree>
    <p:extLst>
      <p:ext uri="{BB962C8B-B14F-4D97-AF65-F5344CB8AC3E}">
        <p14:creationId xmlns:p14="http://schemas.microsoft.com/office/powerpoint/2010/main" val="388640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Algorithm</a:t>
            </a:r>
          </a:p>
        </p:txBody>
      </p:sp>
      <p:pic>
        <p:nvPicPr>
          <p:cNvPr id="5" name="Picture 2" descr="http://www.dtreg.com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412776"/>
            <a:ext cx="876096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Machine Learning optimization proces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844824"/>
            <a:ext cx="285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6656" y="1268760"/>
            <a:ext cx="8831832" cy="5302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We are given a set of </a:t>
            </a:r>
            <a:r>
              <a:rPr lang="en-US" sz="2800" i="1" dirty="0"/>
              <a:t>n</a:t>
            </a:r>
            <a:r>
              <a:rPr lang="en-US" sz="2800" dirty="0"/>
              <a:t> points (vectors): 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, such that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/>
              <a:t> is a vector of length </a:t>
            </a:r>
            <a:r>
              <a:rPr lang="en-US" sz="2800" i="1" dirty="0"/>
              <a:t>m</a:t>
            </a:r>
            <a:r>
              <a:rPr lang="en-US" sz="2800" dirty="0"/>
              <a:t>, and each belong to one of two classes we label them by “+1” and “-1”.                 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So our training set is: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We want to find a separating </a:t>
            </a:r>
            <a:r>
              <a:rPr lang="en-US" sz="2800" dirty="0" err="1"/>
              <a:t>hyperplane</a:t>
            </a:r>
            <a:r>
              <a:rPr lang="en-US" sz="2800" dirty="0"/>
              <a:t>  </a:t>
            </a:r>
            <a:r>
              <a:rPr lang="en-US" sz="2800" i="1" dirty="0" err="1"/>
              <a:t>w</a:t>
            </a:r>
            <a:r>
              <a:rPr lang="en-US" sz="2800" dirty="0" err="1"/>
              <a:t>.</a:t>
            </a:r>
            <a:r>
              <a:rPr lang="en-US" sz="2800" i="1" dirty="0" err="1"/>
              <a:t>x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= 0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that separates these points into the two classes.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“The positives” (class “+1”) and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“The negatives” (class “-1”).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(Assuming that they are linearly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separable)</a:t>
            </a:r>
          </a:p>
        </p:txBody>
      </p:sp>
      <p:sp>
        <p:nvSpPr>
          <p:cNvPr id="17413" name="Rectangle 23"/>
          <p:cNvSpPr>
            <a:spLocks noChangeArrowheads="1"/>
          </p:cNvSpPr>
          <p:nvPr/>
        </p:nvSpPr>
        <p:spPr bwMode="auto">
          <a:xfrm>
            <a:off x="-324544" y="-61619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5"/>
          <p:cNvSpPr>
            <a:spLocks noChangeArrowheads="1"/>
          </p:cNvSpPr>
          <p:nvPr/>
        </p:nvSpPr>
        <p:spPr bwMode="auto">
          <a:xfrm>
            <a:off x="-324544" y="-61619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33" name="Object 3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14154155"/>
              </p:ext>
            </p:extLst>
          </p:nvPr>
        </p:nvGraphicFramePr>
        <p:xfrm>
          <a:off x="2063552" y="3083000"/>
          <a:ext cx="3876472" cy="5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587500" imgH="228600" progId="Equation.DSMT4">
                  <p:embed/>
                </p:oleObj>
              </mc:Choice>
              <mc:Fallback>
                <p:oleObj name="Equation" r:id="rId4" imgW="15875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083000"/>
                        <a:ext cx="3876472" cy="5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16932210"/>
              </p:ext>
            </p:extLst>
          </p:nvPr>
        </p:nvGraphicFramePr>
        <p:xfrm>
          <a:off x="6096001" y="3140969"/>
          <a:ext cx="3876469" cy="5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1524000" imgH="241300" progId="Equation.DSMT4">
                  <p:embed/>
                </p:oleObj>
              </mc:Choice>
              <mc:Fallback>
                <p:oleObj name="Equation" r:id="rId6" imgW="1524000" imgH="24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140969"/>
                        <a:ext cx="3876469" cy="58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AutoShape 43"/>
          <p:cNvSpPr>
            <a:spLocks noChangeArrowheads="1"/>
          </p:cNvSpPr>
          <p:nvPr/>
        </p:nvSpPr>
        <p:spPr bwMode="auto">
          <a:xfrm>
            <a:off x="6456041" y="4509120"/>
            <a:ext cx="4032448" cy="1656184"/>
          </a:xfrm>
          <a:prstGeom prst="cloudCallout">
            <a:avLst>
              <a:gd name="adj1" fmla="val 50819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7320136" y="4725145"/>
            <a:ext cx="27363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 the decision function will be</a:t>
            </a:r>
          </a:p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= sign(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</a:t>
            </a:r>
            <a:r>
              <a:rPr lang="en-US" sz="3200" dirty="0"/>
              <a:t> Problem Definition</a:t>
            </a:r>
            <a:r>
              <a:rPr lang="en-US" sz="2400" dirty="0"/>
              <a:t> - Linear separable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64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Linear Separators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pPr eaLnBrk="1" hangingPunct="1"/>
            <a:r>
              <a:rPr lang="en-US" sz="2800"/>
              <a:t>Binary classification can be viewed as the task of separating classes in feature space: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40" name="AutoShape 24"/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5143500" y="2695575"/>
            <a:ext cx="2667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43500" y="3257550"/>
            <a:ext cx="2667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714625" y="3038475"/>
            <a:ext cx="2667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7093717" y="3704557"/>
            <a:ext cx="29337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sign(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AutoShape 39">
            <a:extLst>
              <a:ext uri="{FF2B5EF4-FFF2-40B4-BE49-F238E27FC236}">
                <a16:creationId xmlns:a16="http://schemas.microsoft.com/office/drawing/2014/main" id="{FED65816-3B0E-4A7A-BF12-94835B3E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681" y="4539531"/>
            <a:ext cx="5184775" cy="1295400"/>
          </a:xfrm>
          <a:prstGeom prst="wedgeEllipseCallout">
            <a:avLst>
              <a:gd name="adj1" fmla="val -57407"/>
              <a:gd name="adj2" fmla="val -6617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CF91CB30-AB01-4567-9695-71974ACB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35" y="4860191"/>
            <a:ext cx="5184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There are many  possibilities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for such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!!</a:t>
            </a:r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  <p:bldP spid="165917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9" name="AutoShape 48"/>
          <p:cNvCxnSpPr>
            <a:cxnSpLocks noChangeShapeType="1"/>
          </p:cNvCxnSpPr>
          <p:nvPr/>
        </p:nvCxnSpPr>
        <p:spPr bwMode="auto">
          <a:xfrm>
            <a:off x="3216275" y="4797425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AutoShape 49"/>
          <p:cNvSpPr>
            <a:spLocks noChangeArrowheads="1"/>
          </p:cNvSpPr>
          <p:nvPr/>
        </p:nvSpPr>
        <p:spPr bwMode="auto">
          <a:xfrm flipH="1">
            <a:off x="3863976" y="364490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AutoShape 50"/>
          <p:cNvSpPr>
            <a:spLocks noChangeArrowheads="1"/>
          </p:cNvSpPr>
          <p:nvPr/>
        </p:nvSpPr>
        <p:spPr bwMode="auto">
          <a:xfrm flipH="1">
            <a:off x="4224338" y="371633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AutoShape 51"/>
          <p:cNvSpPr>
            <a:spLocks noChangeArrowheads="1"/>
          </p:cNvSpPr>
          <p:nvPr/>
        </p:nvSpPr>
        <p:spPr bwMode="auto">
          <a:xfrm flipH="1">
            <a:off x="4008438" y="443706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AutoShape 52"/>
          <p:cNvSpPr>
            <a:spLocks noChangeArrowheads="1"/>
          </p:cNvSpPr>
          <p:nvPr/>
        </p:nvSpPr>
        <p:spPr bwMode="auto">
          <a:xfrm flipH="1">
            <a:off x="4800601" y="386080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AutoShape 53"/>
          <p:cNvSpPr>
            <a:spLocks noChangeArrowheads="1"/>
          </p:cNvSpPr>
          <p:nvPr/>
        </p:nvSpPr>
        <p:spPr bwMode="auto">
          <a:xfrm flipH="1">
            <a:off x="4800601" y="4437063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5" name="AutoShape 54"/>
          <p:cNvSpPr>
            <a:spLocks noChangeArrowheads="1"/>
          </p:cNvSpPr>
          <p:nvPr/>
        </p:nvSpPr>
        <p:spPr bwMode="auto">
          <a:xfrm flipH="1">
            <a:off x="3863976" y="270827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AutoShape 55"/>
          <p:cNvSpPr>
            <a:spLocks noChangeArrowheads="1"/>
          </p:cNvSpPr>
          <p:nvPr/>
        </p:nvSpPr>
        <p:spPr bwMode="auto">
          <a:xfrm flipH="1">
            <a:off x="6024563" y="450850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7" name="AutoShape 56"/>
          <p:cNvSpPr>
            <a:spLocks noChangeArrowheads="1"/>
          </p:cNvSpPr>
          <p:nvPr/>
        </p:nvSpPr>
        <p:spPr bwMode="auto">
          <a:xfrm flipH="1">
            <a:off x="5375276" y="414972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5" name="AutoShape 57"/>
          <p:cNvSpPr>
            <a:spLocks noChangeArrowheads="1"/>
          </p:cNvSpPr>
          <p:nvPr/>
        </p:nvSpPr>
        <p:spPr bwMode="auto">
          <a:xfrm>
            <a:off x="5880100" y="184467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6" name="AutoShape 58"/>
          <p:cNvSpPr>
            <a:spLocks noChangeArrowheads="1"/>
          </p:cNvSpPr>
          <p:nvPr/>
        </p:nvSpPr>
        <p:spPr bwMode="auto">
          <a:xfrm>
            <a:off x="5808663" y="285273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7" name="AutoShape 59"/>
          <p:cNvSpPr>
            <a:spLocks noChangeArrowheads="1"/>
          </p:cNvSpPr>
          <p:nvPr/>
        </p:nvSpPr>
        <p:spPr bwMode="auto">
          <a:xfrm>
            <a:off x="7104063" y="25654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8" name="AutoShape 60"/>
          <p:cNvSpPr>
            <a:spLocks noChangeArrowheads="1"/>
          </p:cNvSpPr>
          <p:nvPr/>
        </p:nvSpPr>
        <p:spPr bwMode="auto">
          <a:xfrm>
            <a:off x="6743700" y="306863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9" name="AutoShape 61"/>
          <p:cNvSpPr>
            <a:spLocks noChangeArrowheads="1"/>
          </p:cNvSpPr>
          <p:nvPr/>
        </p:nvSpPr>
        <p:spPr bwMode="auto">
          <a:xfrm>
            <a:off x="7464425" y="31416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0" name="AutoShape 62"/>
          <p:cNvSpPr>
            <a:spLocks noChangeArrowheads="1"/>
          </p:cNvSpPr>
          <p:nvPr/>
        </p:nvSpPr>
        <p:spPr bwMode="auto">
          <a:xfrm>
            <a:off x="4800600" y="170021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191" name="AutoShape 63"/>
          <p:cNvCxnSpPr>
            <a:cxnSpLocks noChangeShapeType="1"/>
          </p:cNvCxnSpPr>
          <p:nvPr/>
        </p:nvCxnSpPr>
        <p:spPr bwMode="auto">
          <a:xfrm>
            <a:off x="3719514" y="2205039"/>
            <a:ext cx="3671887" cy="2447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96" name="AutoShape 68"/>
          <p:cNvSpPr>
            <a:spLocks noChangeArrowheads="1"/>
          </p:cNvSpPr>
          <p:nvPr/>
        </p:nvSpPr>
        <p:spPr bwMode="auto">
          <a:xfrm>
            <a:off x="5232400" y="23495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480" name="AutoShape 69"/>
          <p:cNvCxnSpPr>
            <a:cxnSpLocks noChangeShapeType="1"/>
          </p:cNvCxnSpPr>
          <p:nvPr/>
        </p:nvCxnSpPr>
        <p:spPr bwMode="auto">
          <a:xfrm flipV="1">
            <a:off x="3575050" y="1844675"/>
            <a:ext cx="0" cy="324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Text Box 71"/>
          <p:cNvSpPr txBox="1">
            <a:spLocks noChangeArrowheads="1"/>
          </p:cNvSpPr>
          <p:nvPr/>
        </p:nvSpPr>
        <p:spPr bwMode="auto">
          <a:xfrm>
            <a:off x="1847850" y="5157788"/>
            <a:ext cx="88201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Yes, There are many possible separating hyperplanes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could be</a:t>
            </a:r>
          </a:p>
        </p:txBody>
      </p:sp>
      <p:cxnSp>
        <p:nvCxnSpPr>
          <p:cNvPr id="48200" name="AutoShape 72"/>
          <p:cNvCxnSpPr>
            <a:cxnSpLocks noChangeShapeType="1"/>
          </p:cNvCxnSpPr>
          <p:nvPr/>
        </p:nvCxnSpPr>
        <p:spPr bwMode="auto">
          <a:xfrm>
            <a:off x="4583113" y="1628776"/>
            <a:ext cx="1873250" cy="3095625"/>
          </a:xfrm>
          <a:prstGeom prst="straightConnector1">
            <a:avLst/>
          </a:prstGeom>
          <a:noFill/>
          <a:ln w="952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01" name="AutoShape 73"/>
          <p:cNvCxnSpPr>
            <a:cxnSpLocks noChangeShapeType="1"/>
          </p:cNvCxnSpPr>
          <p:nvPr/>
        </p:nvCxnSpPr>
        <p:spPr bwMode="auto">
          <a:xfrm>
            <a:off x="3648075" y="2565401"/>
            <a:ext cx="4464050" cy="12239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02" name="AutoShape 74"/>
          <p:cNvCxnSpPr>
            <a:cxnSpLocks noChangeShapeType="1"/>
          </p:cNvCxnSpPr>
          <p:nvPr/>
        </p:nvCxnSpPr>
        <p:spPr bwMode="auto">
          <a:xfrm>
            <a:off x="3935413" y="1916114"/>
            <a:ext cx="3529012" cy="2592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03" name="AutoShape 75"/>
          <p:cNvCxnSpPr>
            <a:cxnSpLocks noChangeShapeType="1"/>
          </p:cNvCxnSpPr>
          <p:nvPr/>
        </p:nvCxnSpPr>
        <p:spPr bwMode="auto">
          <a:xfrm>
            <a:off x="3863975" y="2349501"/>
            <a:ext cx="3887788" cy="2087563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204" name="Text Box 76"/>
          <p:cNvSpPr txBox="1">
            <a:spLocks noChangeArrowheads="1"/>
          </p:cNvSpPr>
          <p:nvPr/>
        </p:nvSpPr>
        <p:spPr bwMode="auto">
          <a:xfrm>
            <a:off x="8400156" y="2636913"/>
            <a:ext cx="1800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one should we choose!</a:t>
            </a:r>
          </a:p>
        </p:txBody>
      </p:sp>
      <p:sp>
        <p:nvSpPr>
          <p:cNvPr id="48205" name="Text Box 77"/>
          <p:cNvSpPr txBox="1">
            <a:spLocks noChangeArrowheads="1"/>
          </p:cNvSpPr>
          <p:nvPr/>
        </p:nvSpPr>
        <p:spPr bwMode="auto">
          <a:xfrm>
            <a:off x="3719513" y="580548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one</a:t>
            </a:r>
          </a:p>
        </p:txBody>
      </p:sp>
      <p:sp>
        <p:nvSpPr>
          <p:cNvPr id="19488" name="Text Box 78"/>
          <p:cNvSpPr txBox="1">
            <a:spLocks noChangeArrowheads="1"/>
          </p:cNvSpPr>
          <p:nvPr/>
        </p:nvSpPr>
        <p:spPr bwMode="auto">
          <a:xfrm>
            <a:off x="5303838" y="58769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207" name="Text Box 79"/>
          <p:cNvSpPr txBox="1">
            <a:spLocks noChangeArrowheads="1"/>
          </p:cNvSpPr>
          <p:nvPr/>
        </p:nvSpPr>
        <p:spPr bwMode="auto">
          <a:xfrm>
            <a:off x="5159376" y="5805488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</p:txBody>
      </p:sp>
      <p:sp>
        <p:nvSpPr>
          <p:cNvPr id="48208" name="Text Box 80"/>
          <p:cNvSpPr txBox="1">
            <a:spLocks noChangeArrowheads="1"/>
          </p:cNvSpPr>
          <p:nvPr/>
        </p:nvSpPr>
        <p:spPr bwMode="auto">
          <a:xfrm>
            <a:off x="6311900" y="5805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</p:txBody>
      </p:sp>
      <p:sp>
        <p:nvSpPr>
          <p:cNvPr id="48209" name="Text Box 81"/>
          <p:cNvSpPr txBox="1">
            <a:spLocks noChangeArrowheads="1"/>
          </p:cNvSpPr>
          <p:nvPr/>
        </p:nvSpPr>
        <p:spPr bwMode="auto">
          <a:xfrm>
            <a:off x="7391400" y="5805488"/>
            <a:ext cx="2484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or may be….!</a:t>
            </a: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 flipH="1">
            <a:off x="8761611" y="191703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72904"/>
              </p:ext>
            </p:extLst>
          </p:nvPr>
        </p:nvGraphicFramePr>
        <p:xfrm>
          <a:off x="8977511" y="1701132"/>
          <a:ext cx="10080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469900" imgH="228600" progId="Equation.DSMT4">
                  <p:embed/>
                </p:oleObj>
              </mc:Choice>
              <mc:Fallback>
                <p:oleObj name="Equation" r:id="rId3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511" y="1701132"/>
                        <a:ext cx="10080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8688585" y="141220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88011"/>
              </p:ext>
            </p:extLst>
          </p:nvPr>
        </p:nvGraphicFramePr>
        <p:xfrm>
          <a:off x="8977510" y="1340769"/>
          <a:ext cx="11509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469900" imgH="228600" progId="Equation.DSMT4">
                  <p:embed/>
                </p:oleObj>
              </mc:Choice>
              <mc:Fallback>
                <p:oleObj name="Equation" r:id="rId5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510" y="1340769"/>
                        <a:ext cx="11509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Separating </a:t>
            </a:r>
            <a:r>
              <a:rPr lang="en-US" dirty="0" err="1"/>
              <a:t>Hyperplane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37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32439134"/>
              </p:ext>
            </p:extLst>
          </p:nvPr>
        </p:nvGraphicFramePr>
        <p:xfrm>
          <a:off x="5591176" y="4506913"/>
          <a:ext cx="288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506913"/>
                        <a:ext cx="288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6" name="Object 5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46069686"/>
              </p:ext>
            </p:extLst>
          </p:nvPr>
        </p:nvGraphicFramePr>
        <p:xfrm>
          <a:off x="6311901" y="4146551"/>
          <a:ext cx="333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164814" imgH="177492" progId="Equation.DSMT4">
                  <p:embed/>
                </p:oleObj>
              </mc:Choice>
              <mc:Fallback>
                <p:oleObj name="Equation" r:id="rId5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4146551"/>
                        <a:ext cx="3333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6" name="AutoShape 4"/>
          <p:cNvCxnSpPr>
            <a:cxnSpLocks noChangeShapeType="1"/>
          </p:cNvCxnSpPr>
          <p:nvPr/>
        </p:nvCxnSpPr>
        <p:spPr bwMode="auto">
          <a:xfrm flipV="1">
            <a:off x="5519738" y="3716338"/>
            <a:ext cx="0" cy="3097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5"/>
          <p:cNvCxnSpPr>
            <a:cxnSpLocks noChangeShapeType="1"/>
          </p:cNvCxnSpPr>
          <p:nvPr/>
        </p:nvCxnSpPr>
        <p:spPr bwMode="auto">
          <a:xfrm>
            <a:off x="5232400" y="652621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AutoShape 6"/>
          <p:cNvSpPr>
            <a:spLocks noChangeArrowheads="1"/>
          </p:cNvSpPr>
          <p:nvPr/>
        </p:nvSpPr>
        <p:spPr bwMode="auto">
          <a:xfrm flipH="1">
            <a:off x="5808663" y="53736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 flipH="1">
            <a:off x="6169026" y="544512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 flipH="1">
            <a:off x="5953126" y="616585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AutoShape 9"/>
          <p:cNvSpPr>
            <a:spLocks noChangeArrowheads="1"/>
          </p:cNvSpPr>
          <p:nvPr/>
        </p:nvSpPr>
        <p:spPr bwMode="auto">
          <a:xfrm flipH="1">
            <a:off x="6745288" y="55895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AutoShape 10"/>
          <p:cNvSpPr>
            <a:spLocks noChangeArrowheads="1"/>
          </p:cNvSpPr>
          <p:nvPr/>
        </p:nvSpPr>
        <p:spPr bwMode="auto">
          <a:xfrm flipH="1">
            <a:off x="6745288" y="616585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 flipH="1">
            <a:off x="5951538" y="4581526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AutoShape 12"/>
          <p:cNvSpPr>
            <a:spLocks noChangeArrowheads="1"/>
          </p:cNvSpPr>
          <p:nvPr/>
        </p:nvSpPr>
        <p:spPr bwMode="auto">
          <a:xfrm flipH="1">
            <a:off x="7969251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AutoShape 13"/>
          <p:cNvSpPr>
            <a:spLocks noChangeArrowheads="1"/>
          </p:cNvSpPr>
          <p:nvPr/>
        </p:nvSpPr>
        <p:spPr bwMode="auto">
          <a:xfrm flipH="1">
            <a:off x="7319963" y="587851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8401050" y="45085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7824788" y="44370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8" name="AutoShape 16"/>
          <p:cNvSpPr>
            <a:spLocks noChangeArrowheads="1"/>
          </p:cNvSpPr>
          <p:nvPr/>
        </p:nvSpPr>
        <p:spPr bwMode="auto">
          <a:xfrm>
            <a:off x="9048750" y="42941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8975725" y="51577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9409113" y="487045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8183563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7464425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503" name="AutoShape 27"/>
          <p:cNvCxnSpPr>
            <a:cxnSpLocks noChangeShapeType="1"/>
          </p:cNvCxnSpPr>
          <p:nvPr/>
        </p:nvCxnSpPr>
        <p:spPr bwMode="auto">
          <a:xfrm>
            <a:off x="5303838" y="4149726"/>
            <a:ext cx="4248150" cy="223202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631505" y="1268761"/>
            <a:ext cx="8569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 we choose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hypreplane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(seen below) that is close to some sample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Now suppose we have a new point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 that should be in class “-1” and is close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Using our classification function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this point is misclassified!</a:t>
            </a:r>
          </a:p>
        </p:txBody>
      </p:sp>
      <p:sp>
        <p:nvSpPr>
          <p:cNvPr id="49205" name="AutoShape 53"/>
          <p:cNvSpPr>
            <a:spLocks noChangeArrowheads="1"/>
          </p:cNvSpPr>
          <p:nvPr/>
        </p:nvSpPr>
        <p:spPr bwMode="auto">
          <a:xfrm flipH="1">
            <a:off x="6096001" y="4437063"/>
            <a:ext cx="144463" cy="1444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1847851" y="4076701"/>
            <a:ext cx="35274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Poor generalization!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1774826" y="4652964"/>
            <a:ext cx="3851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(Poor performance on unseen  data)</a:t>
            </a:r>
          </a:p>
        </p:txBody>
      </p:sp>
      <p:graphicFrame>
        <p:nvGraphicFramePr>
          <p:cNvPr id="20511" name="Object 7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45053341"/>
              </p:ext>
            </p:extLst>
          </p:nvPr>
        </p:nvGraphicFramePr>
        <p:xfrm>
          <a:off x="7896225" y="3644900"/>
          <a:ext cx="2520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320227" imgH="203112" progId="Equation.DSMT4">
                  <p:embed/>
                </p:oleObj>
              </mc:Choice>
              <mc:Fallback>
                <p:oleObj name="Equation" r:id="rId7" imgW="132022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644900"/>
                        <a:ext cx="2520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7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70" decel="1000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770" decel="100000"/>
                                        <p:tgtEl>
                                          <p:spTgt spid="492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5" grpId="0" animBg="1"/>
      <p:bldP spid="49221" grpId="0"/>
      <p:bldP spid="49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36302430"/>
              </p:ext>
            </p:extLst>
          </p:nvPr>
        </p:nvGraphicFramePr>
        <p:xfrm>
          <a:off x="5591176" y="4506913"/>
          <a:ext cx="288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506913"/>
                        <a:ext cx="288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6" name="Object 5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51846948"/>
              </p:ext>
            </p:extLst>
          </p:nvPr>
        </p:nvGraphicFramePr>
        <p:xfrm>
          <a:off x="6311901" y="4146551"/>
          <a:ext cx="333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164814" imgH="177492" progId="Equation.DSMT4">
                  <p:embed/>
                </p:oleObj>
              </mc:Choice>
              <mc:Fallback>
                <p:oleObj name="Equation" r:id="rId5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4146551"/>
                        <a:ext cx="3333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6" name="AutoShape 4"/>
          <p:cNvCxnSpPr>
            <a:cxnSpLocks noChangeShapeType="1"/>
          </p:cNvCxnSpPr>
          <p:nvPr/>
        </p:nvCxnSpPr>
        <p:spPr bwMode="auto">
          <a:xfrm flipV="1">
            <a:off x="5519738" y="3716338"/>
            <a:ext cx="0" cy="3097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5"/>
          <p:cNvCxnSpPr>
            <a:cxnSpLocks noChangeShapeType="1"/>
          </p:cNvCxnSpPr>
          <p:nvPr/>
        </p:nvCxnSpPr>
        <p:spPr bwMode="auto">
          <a:xfrm>
            <a:off x="5232400" y="652621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AutoShape 6"/>
          <p:cNvSpPr>
            <a:spLocks noChangeArrowheads="1"/>
          </p:cNvSpPr>
          <p:nvPr/>
        </p:nvSpPr>
        <p:spPr bwMode="auto">
          <a:xfrm flipH="1">
            <a:off x="5808663" y="53736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 flipH="1">
            <a:off x="6169026" y="544512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 flipH="1">
            <a:off x="5953126" y="616585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AutoShape 9"/>
          <p:cNvSpPr>
            <a:spLocks noChangeArrowheads="1"/>
          </p:cNvSpPr>
          <p:nvPr/>
        </p:nvSpPr>
        <p:spPr bwMode="auto">
          <a:xfrm flipH="1">
            <a:off x="6745288" y="55895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AutoShape 10"/>
          <p:cNvSpPr>
            <a:spLocks noChangeArrowheads="1"/>
          </p:cNvSpPr>
          <p:nvPr/>
        </p:nvSpPr>
        <p:spPr bwMode="auto">
          <a:xfrm flipH="1">
            <a:off x="6745288" y="616585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 flipH="1">
            <a:off x="5951538" y="4581526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AutoShape 12"/>
          <p:cNvSpPr>
            <a:spLocks noChangeArrowheads="1"/>
          </p:cNvSpPr>
          <p:nvPr/>
        </p:nvSpPr>
        <p:spPr bwMode="auto">
          <a:xfrm flipH="1">
            <a:off x="7969251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AutoShape 13"/>
          <p:cNvSpPr>
            <a:spLocks noChangeArrowheads="1"/>
          </p:cNvSpPr>
          <p:nvPr/>
        </p:nvSpPr>
        <p:spPr bwMode="auto">
          <a:xfrm flipH="1">
            <a:off x="7319963" y="587851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8401050" y="45085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7824788" y="44370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8" name="AutoShape 16"/>
          <p:cNvSpPr>
            <a:spLocks noChangeArrowheads="1"/>
          </p:cNvSpPr>
          <p:nvPr/>
        </p:nvSpPr>
        <p:spPr bwMode="auto">
          <a:xfrm>
            <a:off x="9048750" y="42941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8975725" y="51577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9409113" y="487045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8183563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7464425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503" name="AutoShape 27"/>
          <p:cNvCxnSpPr>
            <a:cxnSpLocks noChangeShapeType="1"/>
          </p:cNvCxnSpPr>
          <p:nvPr/>
        </p:nvCxnSpPr>
        <p:spPr bwMode="auto">
          <a:xfrm>
            <a:off x="5735961" y="3573017"/>
            <a:ext cx="3757737" cy="2521273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5" name="AutoShape 53"/>
          <p:cNvSpPr>
            <a:spLocks noChangeArrowheads="1"/>
          </p:cNvSpPr>
          <p:nvPr/>
        </p:nvSpPr>
        <p:spPr bwMode="auto">
          <a:xfrm flipH="1">
            <a:off x="6096001" y="4437063"/>
            <a:ext cx="144463" cy="1444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  <p:sp>
        <p:nvSpPr>
          <p:cNvPr id="28" name="Text Box 71"/>
          <p:cNvSpPr txBox="1">
            <a:spLocks noChangeArrowheads="1"/>
          </p:cNvSpPr>
          <p:nvPr/>
        </p:nvSpPr>
        <p:spPr bwMode="auto">
          <a:xfrm>
            <a:off x="1703388" y="1412777"/>
            <a:ext cx="842486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should be as far as possible from any sample point.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way a new data that is close to the old samples will be classified correctly.</a:t>
            </a:r>
          </a:p>
        </p:txBody>
      </p:sp>
      <p:sp>
        <p:nvSpPr>
          <p:cNvPr id="29" name="Text Box 72"/>
          <p:cNvSpPr txBox="1">
            <a:spLocks noChangeArrowheads="1"/>
          </p:cNvSpPr>
          <p:nvPr/>
        </p:nvSpPr>
        <p:spPr bwMode="auto">
          <a:xfrm>
            <a:off x="1703389" y="4294089"/>
            <a:ext cx="3779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Good generalization!</a:t>
            </a:r>
          </a:p>
        </p:txBody>
      </p:sp>
    </p:spTree>
    <p:extLst>
      <p:ext uri="{BB962C8B-B14F-4D97-AF65-F5344CB8AC3E}">
        <p14:creationId xmlns:p14="http://schemas.microsoft.com/office/powerpoint/2010/main" val="359750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5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11169</TotalTime>
  <Words>2047</Words>
  <Application>Microsoft Office PowerPoint</Application>
  <PresentationFormat>Widescreen</PresentationFormat>
  <Paragraphs>203</Paragraphs>
  <Slides>30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宋体</vt:lpstr>
      <vt:lpstr>Arial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Equation</vt:lpstr>
      <vt:lpstr>Support Vector Machines</vt:lpstr>
      <vt:lpstr>SVM: History &amp; Motivation</vt:lpstr>
      <vt:lpstr>SVM: Applications</vt:lpstr>
      <vt:lpstr>SVM: Algorithm</vt:lpstr>
      <vt:lpstr>PowerPoint Presentation</vt:lpstr>
      <vt:lpstr>Linear Separators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Margin Classification</vt:lpstr>
      <vt:lpstr>How is this hyperplane determined mathematically?</vt:lpstr>
      <vt:lpstr>PowerPoint Presentation</vt:lpstr>
      <vt:lpstr>PowerPoint Presentation</vt:lpstr>
      <vt:lpstr>PowerPoint Presentation</vt:lpstr>
      <vt:lpstr>Non-linear SVMs:  Feature spaces</vt:lpstr>
      <vt:lpstr>PowerPoint Presentation</vt:lpstr>
      <vt:lpstr>PowerPoint Presentation</vt:lpstr>
      <vt:lpstr>PowerPoint Presentation</vt:lpstr>
      <vt:lpstr>The “Kernel Trick” – example </vt:lpstr>
      <vt:lpstr>The “Kernel Trick” – example (contd.) </vt:lpstr>
      <vt:lpstr>The “Kernel Trick” – example (contd.) </vt:lpstr>
      <vt:lpstr>The “Kernel Trick”</vt:lpstr>
      <vt:lpstr>Examples of Kernel Functions</vt:lpstr>
      <vt:lpstr>PowerPoint Presentation</vt:lpstr>
      <vt:lpstr>PowerPoint Presentation</vt:lpstr>
      <vt:lpstr>PowerPoint Presentation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zulfiqar.habib</dc:creator>
  <cp:lastModifiedBy>Dr. Allah Bux </cp:lastModifiedBy>
  <cp:revision>356</cp:revision>
  <dcterms:created xsi:type="dcterms:W3CDTF">2009-08-01T06:17:21Z</dcterms:created>
  <dcterms:modified xsi:type="dcterms:W3CDTF">2022-11-11T06:20:34Z</dcterms:modified>
</cp:coreProperties>
</file>