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7" r:id="rId5"/>
    <p:sldId id="259" r:id="rId6"/>
    <p:sldId id="260" r:id="rId7"/>
    <p:sldId id="265" r:id="rId8"/>
    <p:sldId id="261" r:id="rId9"/>
    <p:sldId id="262" r:id="rId10"/>
    <p:sldId id="266" r:id="rId11"/>
    <p:sldId id="263" r:id="rId12"/>
    <p:sldId id="343" r:id="rId13"/>
    <p:sldId id="342" r:id="rId14"/>
    <p:sldId id="344" r:id="rId15"/>
    <p:sldId id="280" r:id="rId16"/>
    <p:sldId id="281" r:id="rId17"/>
    <p:sldId id="345" r:id="rId18"/>
    <p:sldId id="282" r:id="rId19"/>
    <p:sldId id="273" r:id="rId20"/>
    <p:sldId id="346" r:id="rId21"/>
    <p:sldId id="276" r:id="rId22"/>
    <p:sldId id="347" r:id="rId23"/>
    <p:sldId id="283" r:id="rId24"/>
    <p:sldId id="285" r:id="rId25"/>
    <p:sldId id="348" r:id="rId26"/>
    <p:sldId id="274" r:id="rId27"/>
    <p:sldId id="286" r:id="rId28"/>
    <p:sldId id="290" r:id="rId29"/>
    <p:sldId id="291" r:id="rId30"/>
    <p:sldId id="292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303" r:id="rId39"/>
    <p:sldId id="304" r:id="rId40"/>
    <p:sldId id="305" r:id="rId41"/>
    <p:sldId id="306" r:id="rId42"/>
    <p:sldId id="308" r:id="rId43"/>
    <p:sldId id="310" r:id="rId44"/>
    <p:sldId id="312" r:id="rId45"/>
    <p:sldId id="313" r:id="rId46"/>
    <p:sldId id="314" r:id="rId47"/>
    <p:sldId id="315" r:id="rId48"/>
    <p:sldId id="316" r:id="rId49"/>
    <p:sldId id="318" r:id="rId50"/>
    <p:sldId id="320" r:id="rId51"/>
    <p:sldId id="321" r:id="rId52"/>
    <p:sldId id="322" r:id="rId53"/>
    <p:sldId id="324" r:id="rId54"/>
    <p:sldId id="325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B188-7042-40FE-AAEC-B513A6D6B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A607E-5B3C-4AB5-A64D-07297F10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5A6E-2258-431F-8A38-DC1F504C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558E-B60E-4A8A-8D1B-08E6498C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6A94-E570-4118-A556-73732F9C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7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8EA0-E999-418B-A522-1AE6CE5F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BA2A-3426-4CCA-A0B5-BD4B6EC40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B637-A85C-491B-BD54-8D64CBE1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7DB25-D4AA-49B8-BE82-1F9F8662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63FD-18F4-443B-B407-39BF3ECB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DDC21-F758-4240-8434-D2098CF15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C83D5-2F4A-422F-A306-B7D7AD22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CFA2-4F91-419C-A3C1-84BA13AE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DC92-41F5-4C09-9FD8-24723782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36D8-A3DA-4F38-9DF7-AF433CC9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C4B6-2EB7-4379-B180-F81B7227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1BE2-4860-46D9-AEA7-AD117AE8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36BF-3687-4917-AB83-E717F31B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FF36-083A-4953-B64A-C419EF22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F630-EECB-43B1-BA24-81192559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0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A528-3326-4607-BB0E-9874C526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2685-149B-4C51-8BA4-E546C13C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206DF-6842-4A82-94F7-DE7E70B2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1888-C5B9-47AD-87E2-3F2E3654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7572-B6A0-4B0E-A609-60EDB5D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0C6AD-B3D6-41E6-A328-229326B7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B7F7-6490-474D-9C40-E341B32F0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E562D-6957-4178-B59C-EB4276DA8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79368-987E-4EDF-B8EB-7EA38969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5641-1F67-4F78-9F1A-206A9AEE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2BAB-110A-4AEB-A6AA-416C9216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6D0D-BC7E-4A6A-B3DC-BFBD002C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724CA-7B17-49B1-8E7C-AAE7CBCF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86D3D-7C52-4FC9-92D0-7DEF0637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D9904-D166-4B64-8B4C-C81F68002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1C408-F00D-4575-91DD-1BFD74D0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90D5A-E08B-4B7B-A646-843DFB51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B701D-302F-4052-ACF5-01F37AA6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862F2-BF98-4438-AD2D-29466058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081D-FD60-47F5-ABA2-5630FAF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270DD-40C8-4CE9-8DEA-B245E64F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779EC-0097-48C1-B90C-125F3684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E9A69-A0D4-4282-9067-503B2402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2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D86E0-1A8A-4330-8015-68FD5B94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F1722-D6B6-433D-AD03-5CAE6DE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101E-F92E-4979-86E0-686415F5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6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7F8-88E6-49DD-BCC7-F79EBC82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9C98-63A5-4A59-BDC7-57C16ADE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63F54-BDC8-4DFC-919B-B6676122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AECC0-14C1-4488-8711-7EBA1808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C3A21-055B-4924-87AC-CC03CEFF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9728-1012-4FE5-934C-3BEC27DD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1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DE84-6AF3-4E11-9A39-A67A2AC1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51388-D1C8-4DDC-86B9-1239E8E6F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A53E7-5485-4024-840D-2B4604536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DC86-F32D-4C44-A8DB-553CA970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279C9-21AA-4D49-A5D1-E8B28058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2F5B4-75D8-4A40-BCC5-A41F4B4C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5AE41-D06A-4030-800E-C9FCA67D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F9BE-26C0-4777-9E72-6739AD25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9819-DF7C-490C-AAB8-412AA3F75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244F-07B8-4D6F-BF3D-2B4EF8A99339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2004-9A94-4D72-BDF7-041BB9099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7AF2-665E-4C25-89BB-F331DA7BD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A0D8-9228-4D44-90E5-39B88805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E990-836B-44EC-BCD0-A86F40F72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448800" cy="42878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COMPUTER ORGANIZATION AND ASSEMBLY LANGUAGE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(COAL CSC321)</a:t>
            </a:r>
          </a:p>
        </p:txBody>
      </p:sp>
    </p:spTree>
    <p:extLst>
      <p:ext uri="{BB962C8B-B14F-4D97-AF65-F5344CB8AC3E}">
        <p14:creationId xmlns:p14="http://schemas.microsoft.com/office/powerpoint/2010/main" val="236254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9CACFBC8-9EC2-481E-8CC6-A2348E74D9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E6C43D-AB57-4D9C-AEE1-FFF548BD167E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F11B3CCB-94B9-45E3-B365-35A99CE2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488AB6-077F-4214-97D4-66D0551C2577}" type="slidenum">
              <a:rPr lang="ar-SA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D022669A-6489-466E-A0DE-D2356062D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43453"/>
            <a:ext cx="10515600" cy="1151948"/>
          </a:xfrm>
        </p:spPr>
        <p:txBody>
          <a:bodyPr/>
          <a:lstStyle/>
          <a:p>
            <a:pPr algn="ctr"/>
            <a:r>
              <a:rPr lang="en-US" dirty="0"/>
              <a:t>4.1.2 </a:t>
            </a:r>
            <a:r>
              <a:rPr lang="en-US" altLang="en-US" b="1" dirty="0"/>
              <a:t>Operation Field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E29CC3E6-6AF2-41A6-99FE-3E83D39FB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115062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6600"/>
                </a:solidFill>
              </a:rPr>
              <a:t>For an assembler directive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en-US" sz="3600" dirty="0"/>
              <a:t>This field consists of a </a:t>
            </a:r>
            <a:r>
              <a:rPr lang="en-US" altLang="en-US" sz="3600" dirty="0">
                <a:solidFill>
                  <a:srgbClr val="FF0000"/>
                </a:solidFill>
              </a:rPr>
              <a:t>pseudo</a:t>
            </a:r>
            <a:r>
              <a:rPr lang="en-US" altLang="en-US" sz="3600" dirty="0"/>
              <a:t>-</a:t>
            </a:r>
            <a:r>
              <a:rPr lang="en-US" altLang="en-US" sz="3600" dirty="0">
                <a:solidFill>
                  <a:srgbClr val="FF0000"/>
                </a:solidFill>
              </a:rPr>
              <a:t>op</a:t>
            </a:r>
            <a:r>
              <a:rPr lang="en-US" altLang="en-US" sz="3600" dirty="0"/>
              <a:t>eration code </a:t>
            </a:r>
            <a:r>
              <a:rPr lang="en-US" altLang="en-US" sz="3600" dirty="0">
                <a:solidFill>
                  <a:srgbClr val="FF0000"/>
                </a:solidFill>
              </a:rPr>
              <a:t>(pseudo-op)</a:t>
            </a:r>
          </a:p>
          <a:p>
            <a:r>
              <a:rPr lang="en-US" sz="3600" dirty="0"/>
              <a:t>Pseudo-ops are not translated into machine code;</a:t>
            </a:r>
            <a:endParaRPr lang="en-US" altLang="en-US" sz="3600" dirty="0"/>
          </a:p>
          <a:p>
            <a:r>
              <a:rPr lang="en-US" altLang="en-US" sz="3600" dirty="0"/>
              <a:t>pseudo-ops tell assembler to do something i.e.</a:t>
            </a:r>
            <a:r>
              <a:rPr lang="en-US" altLang="en-US" sz="3600" dirty="0">
                <a:solidFill>
                  <a:srgbClr val="FF0000"/>
                </a:solidFill>
              </a:rPr>
              <a:t>(SUM, PROC, NEAR) </a:t>
            </a:r>
            <a:r>
              <a:rPr lang="en-US" sz="2400" dirty="0"/>
              <a:t>For example, the PROC pseudo-op is used to create a procedure.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6E7EADD6-1BDE-421B-B0C0-50862B3F77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92FE3B-6456-41D6-B7D9-A3D057290A66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B8D9AF7F-D550-42AC-85A1-1E147F2A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798E41-5CA2-4CDA-887B-30E45CD43A38}" type="slidenum">
              <a:rPr lang="ar-SA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8FBA96A2-7335-4A00-AAB2-3192F908D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03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4.1.3 </a:t>
            </a:r>
            <a:r>
              <a:rPr lang="en-US" altLang="en-US" b="1" dirty="0"/>
              <a:t>Operand Field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8714BC40-6F10-42B4-91A1-C76F9DC52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11201400" cy="52308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0" dirty="0">
                <a:solidFill>
                  <a:srgbClr val="CC0099"/>
                </a:solidFill>
              </a:rPr>
              <a:t>1. For an instruction,</a:t>
            </a:r>
          </a:p>
          <a:p>
            <a:pPr>
              <a:buNone/>
            </a:pPr>
            <a:r>
              <a:rPr lang="en-US" altLang="en-US" dirty="0"/>
              <a:t>This field specifies data to be acted on. It may have </a:t>
            </a:r>
            <a:r>
              <a:rPr lang="en-US" altLang="en-US" dirty="0">
                <a:solidFill>
                  <a:srgbClr val="00B0F0"/>
                </a:solidFill>
              </a:rPr>
              <a:t>one, two or no </a:t>
            </a:r>
            <a:r>
              <a:rPr lang="en-US" altLang="en-US" dirty="0"/>
              <a:t>operands at all.</a:t>
            </a:r>
          </a:p>
          <a:p>
            <a:pPr marL="457200" lvl="1" indent="0">
              <a:buNone/>
            </a:pPr>
            <a:r>
              <a:rPr lang="en-US" altLang="en-US" dirty="0"/>
              <a:t>Examples of instructions with different operand fields</a:t>
            </a:r>
          </a:p>
          <a:p>
            <a:pPr lvl="1"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006600"/>
                </a:solidFill>
              </a:rPr>
              <a:t>NOP</a:t>
            </a:r>
            <a:r>
              <a:rPr lang="en-US" altLang="en-US" dirty="0"/>
              <a:t>          ; Instruction with no operand field </a:t>
            </a:r>
          </a:p>
          <a:p>
            <a:pPr lvl="1"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006600"/>
                </a:solidFill>
              </a:rPr>
              <a:t>INC AX</a:t>
            </a:r>
            <a:r>
              <a:rPr lang="en-US" altLang="en-US" dirty="0"/>
              <a:t>      ; Instruction with one operand field</a:t>
            </a:r>
          </a:p>
          <a:p>
            <a:pPr lvl="1">
              <a:buNone/>
            </a:pPr>
            <a:r>
              <a:rPr lang="en-US" altLang="en-US" dirty="0"/>
              <a:t>    </a:t>
            </a:r>
            <a:r>
              <a:rPr lang="en-US" altLang="en-US" dirty="0">
                <a:solidFill>
                  <a:srgbClr val="006600"/>
                </a:solidFill>
              </a:rPr>
              <a:t>ADD AX, 2</a:t>
            </a:r>
            <a:r>
              <a:rPr lang="en-US" altLang="en-US" dirty="0"/>
              <a:t> ; Instruction with two operand field</a:t>
            </a:r>
          </a:p>
          <a:p>
            <a:pPr>
              <a:buNone/>
            </a:pPr>
            <a:r>
              <a:rPr lang="en-US" altLang="en-US" dirty="0"/>
              <a:t>If 2 operands: the first is </a:t>
            </a:r>
            <a:r>
              <a:rPr lang="en-US" altLang="en-US" dirty="0">
                <a:solidFill>
                  <a:srgbClr val="FF0000"/>
                </a:solidFill>
              </a:rPr>
              <a:t>destination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It is the register or memory location where the result is stored (note: some instructions don't store the result)].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altLang="en-US" dirty="0"/>
              <a:t>the second is the </a:t>
            </a:r>
            <a:r>
              <a:rPr lang="en-US" altLang="en-US" dirty="0">
                <a:solidFill>
                  <a:srgbClr val="FF0000"/>
                </a:solidFill>
              </a:rPr>
              <a:t>source</a:t>
            </a:r>
            <a:r>
              <a:rPr lang="en-US" altLang="en-US" dirty="0"/>
              <a:t> operand</a:t>
            </a:r>
          </a:p>
          <a:p>
            <a:pPr>
              <a:buNone/>
            </a:pPr>
            <a:r>
              <a:rPr lang="en-US" altLang="en-US" dirty="0">
                <a:solidFill>
                  <a:srgbClr val="CC0099"/>
                </a:solidFill>
              </a:rPr>
              <a:t>2. For an assembler directive, </a:t>
            </a:r>
          </a:p>
          <a:p>
            <a:pPr>
              <a:buNone/>
            </a:pPr>
            <a:r>
              <a:rPr lang="en-US" altLang="en-US" sz="3200" dirty="0"/>
              <a:t>the operand field  usually contains more information about the directive.</a:t>
            </a:r>
          </a:p>
        </p:txBody>
      </p:sp>
      <p:pic>
        <p:nvPicPr>
          <p:cNvPr id="53249" name="Picture 1" descr="bul1">
            <a:extLst>
              <a:ext uri="{FF2B5EF4-FFF2-40B4-BE49-F238E27FC236}">
                <a16:creationId xmlns:a16="http://schemas.microsoft.com/office/drawing/2014/main" id="{9263D735-BEBA-4828-8820-87B641BD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0" name="Picture 2" descr="bul1">
            <a:extLst>
              <a:ext uri="{FF2B5EF4-FFF2-40B4-BE49-F238E27FC236}">
                <a16:creationId xmlns:a16="http://schemas.microsoft.com/office/drawing/2014/main" id="{A9A4A289-E4B2-4465-891E-8165DFBC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1" name="Picture 3" descr="bul1">
            <a:extLst>
              <a:ext uri="{FF2B5EF4-FFF2-40B4-BE49-F238E27FC236}">
                <a16:creationId xmlns:a16="http://schemas.microsoft.com/office/drawing/2014/main" id="{1292DA4C-E297-4492-B806-9DFA5606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984C-62C6-4D69-964E-F97E2E95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/>
              <a:t>instructions for the 8086 processor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These instructions may be classified into different classes. The following table summarizes the different classes of instructions, together with examples of each class.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56956-5F32-4763-A3C4-90F47F716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102108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A39F-A2AA-44F4-8D6F-B2B84A70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4.1.4 Comment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C16E-E863-44F1-8B30-56DE0C15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1049000" cy="19081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semicolon marks the beginning of a comment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semicolon in the beginning of a line makes it all a comment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programming practice dictates the use of a comment on almost every line.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3ADAE-F73C-49A7-914E-561F15D072B1}"/>
              </a:ext>
            </a:extLst>
          </p:cNvPr>
          <p:cNvSpPr/>
          <p:nvPr/>
        </p:nvSpPr>
        <p:spPr>
          <a:xfrm>
            <a:off x="609600" y="3657600"/>
            <a:ext cx="11049000" cy="265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not say something that is obvious. Put instruction in context of program</a:t>
            </a:r>
          </a:p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Example, </a:t>
            </a:r>
          </a:p>
          <a:p>
            <a:pPr>
              <a:lnSpc>
                <a:spcPct val="250000"/>
              </a:lnSpc>
            </a:pPr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MOV CX, 0  	; Move 0 to CX. 	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 is not a good comment</a:t>
            </a:r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.)</a:t>
            </a:r>
          </a:p>
          <a:p>
            <a:pPr>
              <a:lnSpc>
                <a:spcPct val="250000"/>
              </a:lnSpc>
            </a:pPr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MOV CX, 0 	 ; CX counts terms, initially set to 0. 	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 is a good comment</a:t>
            </a:r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34636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6042-5EDF-45DF-990D-972846CB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530A-9065-4B98-86CF-36F597440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53000"/>
          </a:xfrm>
        </p:spPr>
        <p:txBody>
          <a:bodyPr>
            <a:normAutofit/>
          </a:bodyPr>
          <a:lstStyle/>
          <a:p>
            <a:r>
              <a:rPr lang="en-US" dirty="0"/>
              <a:t>The processor operates only on binary data. </a:t>
            </a:r>
          </a:p>
          <a:p>
            <a:r>
              <a:rPr lang="en-US" dirty="0"/>
              <a:t>Thus, the assembler must translate all data representation into binary numbers. </a:t>
            </a:r>
          </a:p>
          <a:p>
            <a:r>
              <a:rPr lang="en-US" dirty="0"/>
              <a:t>However, in an assembly language program we may express data as binary, decimal, or hex numbers, and even as characters.</a:t>
            </a:r>
          </a:p>
          <a:p>
            <a:pPr marL="0" indent="0">
              <a:buNone/>
            </a:pPr>
            <a:r>
              <a:rPr lang="en-US" b="1" u="sng" dirty="0"/>
              <a:t>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binary number is written as a bit string followed by the letter “B“ or "b"; for example, 1010B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decimal number is a string of decimal digits, ending with an optional "D" or "d".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 hex number must begin with a decimal digit and end with the letter "H" or "h"; for example, 0ABCH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NOTE:</a:t>
            </a:r>
          </a:p>
          <a:p>
            <a:pPr marL="457200" lvl="1" indent="0">
              <a:buNone/>
            </a:pPr>
            <a:r>
              <a:rPr lang="en-US" sz="1800" dirty="0"/>
              <a:t>(the reason for this is that the assembler would be unable to tell whether a symbol such as "ABCH" represents the variable name "ABCH" or the hex number ABC).</a:t>
            </a:r>
          </a:p>
        </p:txBody>
      </p:sp>
    </p:spTree>
    <p:extLst>
      <p:ext uri="{BB962C8B-B14F-4D97-AF65-F5344CB8AC3E}">
        <p14:creationId xmlns:p14="http://schemas.microsoft.com/office/powerpoint/2010/main" val="241586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198B8B6E-57D5-4692-980F-D774C4C7EE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520A73-EEA0-497E-B236-F22E99C21713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2E4E5549-287C-4970-8601-1C88C505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80D5E9-ACEC-4A2D-8931-0B8D6C34D893}" type="slidenum">
              <a:rPr lang="ar-SA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F44BE021-F88E-4F3A-AF55-77CE82FFB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Numbers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09E2B9FB-44C2-4FD9-8EBF-9456754BA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68413"/>
            <a:ext cx="10515600" cy="50879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Examples:</a:t>
            </a:r>
          </a:p>
          <a:p>
            <a:pPr algn="ctr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Use a radix symbol (suffix) to select binary, octal, decimal, or hexadecimal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u="sng" dirty="0">
                <a:solidFill>
                  <a:srgbClr val="006600"/>
                </a:solidFill>
              </a:rPr>
              <a:t>number</a:t>
            </a:r>
            <a:r>
              <a:rPr lang="en-US" altLang="en-US" sz="2400" dirty="0">
                <a:solidFill>
                  <a:srgbClr val="006600"/>
                </a:solidFill>
              </a:rPr>
              <a:t>				</a:t>
            </a:r>
            <a:r>
              <a:rPr lang="en-US" altLang="en-US" u="sng" dirty="0">
                <a:solidFill>
                  <a:srgbClr val="006600"/>
                </a:solidFill>
              </a:rPr>
              <a:t>type</a:t>
            </a:r>
          </a:p>
          <a:p>
            <a:pPr lvl="4">
              <a:buNone/>
            </a:pPr>
            <a:r>
              <a:rPr lang="en-US" altLang="en-US" sz="1400" dirty="0"/>
              <a:t> 		</a:t>
            </a:r>
            <a:r>
              <a:rPr lang="en-US" altLang="en-US" sz="2400" dirty="0"/>
              <a:t>1010					decimal</a:t>
            </a:r>
          </a:p>
          <a:p>
            <a:pPr lvl="4">
              <a:buNone/>
            </a:pPr>
            <a:r>
              <a:rPr lang="en-US" altLang="en-US" sz="2400" dirty="0"/>
              <a:t> 		1010B					binary</a:t>
            </a:r>
          </a:p>
          <a:p>
            <a:pPr lvl="4">
              <a:buNone/>
            </a:pPr>
            <a:r>
              <a:rPr lang="en-US" altLang="en-US" sz="2400" dirty="0"/>
              <a:t> 		-2134D					decimal</a:t>
            </a:r>
          </a:p>
          <a:p>
            <a:pPr lvl="4">
              <a:buNone/>
            </a:pPr>
            <a:r>
              <a:rPr lang="en-US" altLang="en-US" sz="2400" dirty="0"/>
              <a:t>		ABFFH					illegal</a:t>
            </a:r>
          </a:p>
          <a:p>
            <a:pPr lvl="4">
              <a:buNone/>
            </a:pPr>
            <a:r>
              <a:rPr lang="en-US" altLang="en-US" sz="2400" dirty="0">
                <a:solidFill>
                  <a:srgbClr val="F86206"/>
                </a:solidFill>
              </a:rPr>
              <a:t>		0</a:t>
            </a:r>
            <a:r>
              <a:rPr lang="en-US" altLang="en-US" sz="2400" dirty="0"/>
              <a:t>ABFFH				hex</a:t>
            </a:r>
          </a:p>
          <a:p>
            <a:pPr lvl="4">
              <a:buNone/>
            </a:pPr>
            <a:r>
              <a:rPr lang="en-US" altLang="en-US" sz="2400" dirty="0"/>
              <a:t>		1BHH					illegal</a:t>
            </a:r>
          </a:p>
          <a:p>
            <a:pPr lvl="4">
              <a:buNone/>
            </a:pPr>
            <a:r>
              <a:rPr lang="en-US" altLang="en-US" sz="2400" dirty="0"/>
              <a:t>		1BFFH					hex</a:t>
            </a:r>
          </a:p>
          <a:p>
            <a:pPr lvl="4">
              <a:buNone/>
            </a:pPr>
            <a:r>
              <a:rPr lang="en-US" altLang="en-US" sz="2400" dirty="0"/>
              <a:t>		1,23					illegal</a:t>
            </a:r>
          </a:p>
          <a:p>
            <a:pPr algn="ctr">
              <a:buNone/>
            </a:pPr>
            <a:r>
              <a:rPr lang="en-US" sz="2400" dirty="0"/>
              <a:t>Signed numbers represented using 2’s complement.</a:t>
            </a:r>
            <a:endParaRPr lang="en-US" altLang="en-US" sz="2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8A2BAB91-C652-431B-97F5-92BDB9DC61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C5AEE8-E76E-4438-829E-32DC27808A98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55ECEB06-B4C7-4F19-BFD3-294765E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ABB9EB-12BD-44E1-89CE-1E50327D5A51}" type="slidenum">
              <a:rPr lang="ar-SA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0DE1D9FB-64AD-48BF-A788-49E9E7B8F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/>
              <a:t>Characters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CC3A4F2B-2419-4CE0-889D-4B69316FC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Characters and character strings must be enclosed in single or double quotes; ‘A'  , “hello“.</a:t>
            </a:r>
          </a:p>
          <a:p>
            <a:pPr eaLnBrk="1" hangingPunct="1"/>
            <a:r>
              <a:rPr lang="en-US" altLang="en-US" sz="3200" dirty="0"/>
              <a:t>Assembler translates characters to their ASCII code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( </a:t>
            </a:r>
            <a:r>
              <a:rPr lang="en-US" altLang="en-US" sz="3200" dirty="0">
                <a:solidFill>
                  <a:srgbClr val="FF0000"/>
                </a:solidFill>
              </a:rPr>
              <a:t>so there is no difference between using “A” and 41H</a:t>
            </a:r>
            <a:r>
              <a:rPr lang="en-US" altLang="en-US" sz="3200" dirty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EE76-3A34-46D4-973C-FFB834B4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2E78-9959-4A52-A9F9-A34CF62F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876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Each variable has a type and assigned a memory address. </a:t>
            </a:r>
          </a:p>
          <a:p>
            <a:pPr marL="0" indent="0">
              <a:buNone/>
            </a:pPr>
            <a:r>
              <a:rPr lang="en-US" b="1" dirty="0"/>
              <a:t>Data-defining pseudo-ops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en-US" dirty="0"/>
              <a:t> 			define byte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DW</a:t>
            </a:r>
            <a:r>
              <a:rPr lang="en-US" dirty="0"/>
              <a:t> 		define word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DD</a:t>
            </a:r>
            <a:r>
              <a:rPr lang="en-US" dirty="0"/>
              <a:t> 			define double word 	(two consecutive words)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DQ</a:t>
            </a:r>
            <a:r>
              <a:rPr lang="en-US" dirty="0"/>
              <a:t> 		define quad word	(four consecutive words)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DT </a:t>
            </a:r>
            <a:r>
              <a:rPr lang="en-US" dirty="0"/>
              <a:t>			define ten bytes 	(five consecutive words)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pseudo-op can be used to define one or more data items of given type. </a:t>
            </a:r>
          </a:p>
        </p:txBody>
      </p:sp>
    </p:spTree>
    <p:extLst>
      <p:ext uri="{BB962C8B-B14F-4D97-AF65-F5344CB8AC3E}">
        <p14:creationId xmlns:p14="http://schemas.microsoft.com/office/powerpoint/2010/main" val="346226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A54D971A-4A5C-4557-A69A-6257EC40FF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9BDD63-BF61-4CE1-AE32-CD69DBC786A6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AB2682F5-12F7-4B40-BDAB-CF223B9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3BBD72-CC67-4A3B-944B-7160F4F5EAA1}" type="slidenum">
              <a:rPr lang="ar-SA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9FF91841-E633-4250-9A03-3CF2CA8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Byte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E9163-745D-42B8-9AAB-AFD46916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3000"/>
            <a:ext cx="9753600" cy="5213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BE98BE6B-0E38-4811-8B59-CC4541FFE6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02470C-4C79-4CBE-AE92-B957E3471EF5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802F26A5-6C56-4801-92BF-48E92A3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6721A-C574-4C9D-99F2-7810F6335A81}" type="slidenum">
              <a:rPr lang="ar-SA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35880A8F-03EE-4C6F-BB22-55B6BBA0F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545" y="98422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Word variables ( 2 bytes)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DACE4-7928-4076-8006-6F9A0F22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3986"/>
            <a:ext cx="9677400" cy="49323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>
            <a:extLst>
              <a:ext uri="{FF2B5EF4-FFF2-40B4-BE49-F238E27FC236}">
                <a16:creationId xmlns:a16="http://schemas.microsoft.com/office/drawing/2014/main" id="{013E371D-C917-404C-9DA9-D2DB0FB4DD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8C4A0B-879B-4D54-995D-87AFF021B9B5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052" name="Slide Number Placeholder 5">
            <a:extLst>
              <a:ext uri="{FF2B5EF4-FFF2-40B4-BE49-F238E27FC236}">
                <a16:creationId xmlns:a16="http://schemas.microsoft.com/office/drawing/2014/main" id="{03930A02-186E-44F0-BF7D-ED8C75AD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563EE1-14AA-4D32-A675-90DD529C821F}" type="slidenum">
              <a:rPr lang="ar-SA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9BED3872-B828-428F-A52B-5A85BEE956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10058400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0" dirty="0"/>
              <a:t>INTRODUCTION TO IBM PC </a:t>
            </a:r>
            <a:br>
              <a:rPr lang="en-US" altLang="en-US" sz="4000" b="0" dirty="0"/>
            </a:br>
            <a:r>
              <a:rPr lang="en-US" altLang="en-US" sz="8000"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ASSEMBLY LANGUAGE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7FEAF4-BC95-4D84-8D3D-27EAFD80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"/>
            <a:ext cx="98298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52DE2BAD-DED4-4358-A812-C0DCAAB2D7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C729F9-FC85-4B52-B7DA-BDC3FE782322}" type="datetime1">
              <a:rPr lang="en-US" altLang="en-US" smtClean="0"/>
              <a:t>10/5/2023</a:t>
            </a:fld>
            <a:endParaRPr lang="en-US" altLang="en-US" dirty="0"/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6E740B7F-F832-44B6-9C9C-9B6A3911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75BA37-0A11-4749-A5FE-EDAF80EEC9BB}" type="slidenum">
              <a:rPr lang="ar-SA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E2929060-1AC6-47E6-BF1C-80CDD4383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10515600" cy="963613"/>
          </a:xfrm>
        </p:spPr>
        <p:txBody>
          <a:bodyPr/>
          <a:lstStyle/>
          <a:p>
            <a:pPr eaLnBrk="1" hangingPunct="1"/>
            <a:r>
              <a:rPr lang="en-US" altLang="en-US" b="1" dirty="0"/>
              <a:t>Array Examples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F47BA095-A0F2-41DC-8383-666B37183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11049000" cy="47291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assembly language, an array is just a sequence of memory bytes or words. for example, to define a three-byte array called B_ARRAY, whose initial values are 10h, 20h, and 30h, we can write</a:t>
            </a:r>
            <a:r>
              <a:rPr lang="en-US" altLang="en-US" sz="5900" dirty="0"/>
              <a:t>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		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5100" dirty="0">
                <a:solidFill>
                  <a:srgbClr val="006600"/>
                </a:solidFill>
              </a:rPr>
              <a:t>B_ARRAY	 DB 	 10, 25,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5100" dirty="0">
              <a:solidFill>
                <a:srgbClr val="0066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5100" dirty="0"/>
              <a:t>If array starts at offset address 0200h, it will look like this: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5100" dirty="0"/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5100" u="sng" dirty="0"/>
              <a:t>Symbol</a:t>
            </a:r>
            <a:r>
              <a:rPr lang="en-US" altLang="en-US" sz="5100" dirty="0"/>
              <a:t>			</a:t>
            </a:r>
            <a:r>
              <a:rPr lang="en-US" altLang="en-US" sz="5100" u="sng" dirty="0"/>
              <a:t>Address</a:t>
            </a:r>
            <a:r>
              <a:rPr lang="en-US" altLang="en-US" sz="5100" dirty="0"/>
              <a:t>			</a:t>
            </a:r>
            <a:r>
              <a:rPr lang="en-US" altLang="en-US" sz="5100" u="sng" dirty="0"/>
              <a:t>Contents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5100" dirty="0"/>
              <a:t>B-ARRAY		0200H		   	   	10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5100" dirty="0"/>
              <a:t>B-ARRAY+1		0200H+1		   	25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5100" dirty="0"/>
              <a:t>B-ARRAY+2</a:t>
            </a:r>
            <a:r>
              <a:rPr lang="en-US" altLang="en-US" sz="4300" dirty="0"/>
              <a:t>		</a:t>
            </a:r>
            <a:r>
              <a:rPr lang="en-US" altLang="en-US" sz="5100" dirty="0"/>
              <a:t>0200H+2		   	20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93DA-1B3A-44B2-8FCB-3088CC93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Arrays in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16CC-935A-4015-A82E-B3E85F2C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5045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assembly language, an array is just a sequence of memory bytes or words.</a:t>
            </a:r>
          </a:p>
          <a:p>
            <a:r>
              <a:rPr lang="en-US" dirty="0"/>
              <a:t>There are two ways to define an array in assembly language.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Initialized Lists</a:t>
            </a:r>
          </a:p>
          <a:p>
            <a:r>
              <a:rPr lang="en-US" dirty="0"/>
              <a:t>An initialized array is defined in the same way as a scalar variable, but with multiple initial values.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scores: .word   100, 78, 63, 88, 52, 91, 75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Uninitialized Memory Blocks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Uninitialized arrays are defined using the .space directive.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scores: .space 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Caution</a:t>
            </a:r>
          </a:p>
          <a:p>
            <a:pPr marL="0" indent="0">
              <a:buNone/>
            </a:pPr>
            <a:r>
              <a:rPr lang="en-US" dirty="0"/>
              <a:t>The .space directive allocates the specified number of bytes. Specifying the desired number of array elements is a common mistake.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 	 	 </a:t>
            </a:r>
          </a:p>
        </p:txBody>
      </p:sp>
    </p:spTree>
    <p:extLst>
      <p:ext uri="{BB962C8B-B14F-4D97-AF65-F5344CB8AC3E}">
        <p14:creationId xmlns:p14="http://schemas.microsoft.com/office/powerpoint/2010/main" val="94398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7E2976A7-54D2-41FA-841F-D04D6FB38B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09D65D-5ED4-4479-8C85-DE071B8D13CF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5E732DB4-8464-4F95-95CF-CA53747C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EBCA03-DC28-4431-A7AC-5FB762B5B941}" type="slidenum">
              <a:rPr lang="ar-SA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F363C847-C11D-4AAE-823E-1F4A6345F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Array Examples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C7ED37D5-5CCA-4BFF-A713-911A9E9F4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10668000" cy="52736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>
                <a:solidFill>
                  <a:srgbClr val="006600"/>
                </a:solidFill>
              </a:rPr>
              <a:t>W_ARRAY	 DW	 0FFFFh, 789Ah, 0BCDEh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If array starts at offset address 0100h, it will look like this:</a:t>
            </a:r>
          </a:p>
          <a:p>
            <a:pPr algn="just">
              <a:buNone/>
            </a:pPr>
            <a:r>
              <a:rPr lang="en-US" altLang="en-US" dirty="0"/>
              <a:t>(</a:t>
            </a:r>
            <a:r>
              <a:rPr lang="en-US" altLang="en-US" sz="1900" dirty="0"/>
              <a:t>To access an array in assembly language, we use a pointer. A pointer is simply a register or variable that contains a memory address.</a:t>
            </a:r>
          </a:p>
          <a:p>
            <a:pPr algn="just">
              <a:buNone/>
            </a:pPr>
            <a:r>
              <a:rPr lang="en-US" altLang="en-US" sz="1900" dirty="0"/>
              <a:t>	The value in the pointer is computed as shown in the previous sections by adding the base address of the array and the offset of the desired element</a:t>
            </a:r>
            <a:r>
              <a:rPr lang="en-US" altLang="en-US" dirty="0"/>
              <a:t>)</a:t>
            </a:r>
          </a:p>
          <a:p>
            <a:pPr lvl="4">
              <a:buNone/>
            </a:pPr>
            <a:r>
              <a:rPr lang="en-US" altLang="en-US" sz="2800" u="sng" dirty="0"/>
              <a:t>Symbol</a:t>
            </a:r>
            <a:r>
              <a:rPr lang="en-US" altLang="en-US" sz="2800" dirty="0"/>
              <a:t>		</a:t>
            </a:r>
            <a:r>
              <a:rPr lang="en-US" altLang="en-US" sz="2800" u="sng" dirty="0"/>
              <a:t>Address</a:t>
            </a:r>
            <a:r>
              <a:rPr lang="en-US" altLang="en-US" sz="2800" dirty="0"/>
              <a:t>		</a:t>
            </a:r>
            <a:r>
              <a:rPr lang="en-US" altLang="en-US" sz="2800" u="sng" dirty="0"/>
              <a:t>Contents</a:t>
            </a:r>
            <a:endParaRPr lang="en-US" altLang="en-US" sz="2800" dirty="0">
              <a:solidFill>
                <a:schemeClr val="hlink"/>
              </a:solidFill>
            </a:endParaRPr>
          </a:p>
          <a:p>
            <a:pPr lvl="4"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W_ARRAY		0100H			FFFFH</a:t>
            </a:r>
          </a:p>
          <a:p>
            <a:pPr lvl="4"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W_ARRAY+2		0102H			789AH</a:t>
            </a:r>
          </a:p>
          <a:p>
            <a:pPr lvl="4">
              <a:buNone/>
            </a:pPr>
            <a:r>
              <a:rPr lang="en-US" altLang="en-US" sz="2800" dirty="0">
                <a:solidFill>
                  <a:srgbClr val="006600"/>
                </a:solidFill>
              </a:rPr>
              <a:t>W_ARRAY+4		0104H			BCDEH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240D01C7-E004-496D-9CAB-73ED4AB47A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5F00E2-DBBE-4787-B91C-81B7B104CB7A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F01E5AF3-4771-4557-8BE1-C46D09A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A3BB00-EE5E-4293-B0AC-32AAC527391B}" type="slidenum">
              <a:rPr lang="ar-SA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AC18AA9A-EB69-471E-980B-8426954F0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BDDB988B-6369-46DC-AD2B-12C1EFDFB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Examples: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1)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	LETTERS		DB	‘</a:t>
            </a:r>
            <a:r>
              <a:rPr lang="en-US" altLang="en-US" sz="2400" dirty="0" err="1">
                <a:solidFill>
                  <a:srgbClr val="006600"/>
                </a:solidFill>
              </a:rPr>
              <a:t>AaBCbc</a:t>
            </a:r>
            <a:r>
              <a:rPr lang="en-US" altLang="en-US" sz="2400" dirty="0">
                <a:solidFill>
                  <a:srgbClr val="006600"/>
                </a:solidFill>
              </a:rPr>
              <a:t>‘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Is equivalent to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	LETTERS		DB	41H,61H,42H,43H,62H,63H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2)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	MSG		DB	‘ABC‘,0AH,0DH,‘$‘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Is equivalent to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	MSG		DB	41H,42H,43H,0AH,0DH,24H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1C0A-FB16-416C-85F0-FD9E058F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QUESTION</a:t>
            </a:r>
            <a:br>
              <a:rPr lang="en-US" b="1" dirty="0"/>
            </a:br>
            <a:r>
              <a:rPr lang="en-US" b="1" dirty="0"/>
              <a:t>Show how character string “RG 2z” is stored in memory starting at address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EA00-3770-4CE0-A729-4D2FFABF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SOLUTION:-</a:t>
            </a:r>
          </a:p>
          <a:p>
            <a:r>
              <a:rPr lang="en-US" sz="3600" b="1" u="sng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E58AD6-E021-46CA-AE46-20FA14290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798360"/>
              </p:ext>
            </p:extLst>
          </p:nvPr>
        </p:nvGraphicFramePr>
        <p:xfrm>
          <a:off x="1219200" y="2514599"/>
          <a:ext cx="9829800" cy="397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74130909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3514431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3216449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3791869433"/>
                    </a:ext>
                  </a:extLst>
                </a:gridCol>
              </a:tblGrid>
              <a:tr h="1020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ASCII Code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ASCII Code (Binary) 18 [Memory Contents]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32766"/>
                  </a:ext>
                </a:extLst>
              </a:tr>
              <a:tr h="591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35771"/>
                  </a:ext>
                </a:extLst>
              </a:tr>
              <a:tr h="591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0100 0111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877175"/>
                  </a:ext>
                </a:extLst>
              </a:tr>
              <a:tr h="591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3028"/>
                  </a:ext>
                </a:extLst>
              </a:tr>
              <a:tr h="591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0011 0010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20425"/>
                  </a:ext>
                </a:extLst>
              </a:tr>
              <a:tr h="591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1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12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51EF2273-4AD7-473B-B988-C288F45653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D4F79F-0672-4150-AB71-99932E0744BC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03D80118-7A5E-4F7F-B71E-145E4031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387788-BE2E-4430-9383-6F8C618CD85B}" type="slidenum">
              <a:rPr lang="ar-SA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B2975FDD-D953-480C-BE3C-E658073DB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Declaration</a:t>
            </a:r>
            <a:r>
              <a:rPr lang="ar-SA" altLang="en-US"/>
              <a:t>  </a:t>
            </a:r>
            <a:endParaRPr lang="en-US" altLang="en-US"/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3F129235-75DB-4FB5-90EA-C8B9F8BC9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In an assembly language program, constants are defined through the use of the </a:t>
            </a:r>
            <a:r>
              <a:rPr lang="en-US" altLang="en-US" sz="2400" dirty="0">
                <a:solidFill>
                  <a:srgbClr val="006600"/>
                </a:solidFill>
                <a:cs typeface="Times New Roman" panose="02020603050405020304" pitchFamily="18" charset="0"/>
              </a:rPr>
              <a:t>EQU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(Equates) </a:t>
            </a:r>
            <a:r>
              <a:rPr lang="en-US" altLang="en-US" sz="2400" dirty="0">
                <a:cs typeface="Times New Roman" panose="02020603050405020304" pitchFamily="18" charset="0"/>
              </a:rPr>
              <a:t>directive. 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Syntax: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		</a:t>
            </a:r>
            <a:r>
              <a:rPr lang="en-US" altLang="en-US" sz="2400" dirty="0">
                <a:solidFill>
                  <a:srgbClr val="006600"/>
                </a:solidFill>
              </a:rPr>
              <a:t>Name		EQU		constant</a:t>
            </a:r>
          </a:p>
          <a:p>
            <a:pPr eaLnBrk="1" hangingPunct="1"/>
            <a:endParaRPr lang="en-US" altLang="en-US" sz="2400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algn="justLow" eaLnBrk="1" hangingPunct="1">
              <a:buFont typeface="Wingdings" panose="05000000000000000000" pitchFamily="2" charset="2"/>
              <a:buChar char=""/>
            </a:pPr>
            <a:r>
              <a:rPr lang="en-US" altLang="en-US" sz="2400" dirty="0">
                <a:cs typeface="Times New Roman" panose="02020603050405020304" pitchFamily="18" charset="0"/>
              </a:rPr>
              <a:t>The EQU directive is used to assign a name to a constant. </a:t>
            </a:r>
          </a:p>
          <a:p>
            <a:pPr algn="justLow" eaLnBrk="1" hangingPunct="1">
              <a:buFont typeface="Wingdings" panose="05000000000000000000" pitchFamily="2" charset="2"/>
              <a:buChar char=""/>
            </a:pPr>
            <a:r>
              <a:rPr lang="en-US" altLang="en-US" sz="2400" dirty="0">
                <a:cs typeface="Times New Roman" panose="02020603050405020304" pitchFamily="18" charset="0"/>
              </a:rPr>
              <a:t>Use of constant names makes an assembly language easier to understand. </a:t>
            </a:r>
          </a:p>
          <a:p>
            <a:pPr algn="justLow" eaLnBrk="1" hangingPunct="1">
              <a:buFont typeface="Wingdings" panose="05000000000000000000" pitchFamily="2" charset="2"/>
              <a:buChar char=""/>
            </a:pPr>
            <a:r>
              <a:rPr lang="en-US" altLang="en-US" sz="2400" dirty="0">
                <a:cs typeface="Times New Roman" panose="02020603050405020304" pitchFamily="18" charset="0"/>
              </a:rPr>
              <a:t>No memory is allocated for a constant. </a:t>
            </a:r>
          </a:p>
          <a:p>
            <a:pPr algn="justLow" eaLnBrk="1" hangingPunct="1">
              <a:buFont typeface="Wingdings" panose="05000000000000000000" pitchFamily="2" charset="2"/>
              <a:buChar char=""/>
            </a:pPr>
            <a:r>
              <a:rPr lang="en-US" altLang="en-US" sz="2400" dirty="0"/>
              <a:t>The symbol on the right of </a:t>
            </a:r>
            <a:r>
              <a:rPr lang="en-US" altLang="en-US" sz="2400" dirty="0">
                <a:solidFill>
                  <a:srgbClr val="006600"/>
                </a:solidFill>
              </a:rPr>
              <a:t>EQU</a:t>
            </a:r>
            <a:r>
              <a:rPr lang="en-US" altLang="en-US" sz="2400" dirty="0"/>
              <a:t> cab also be a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DE404D68-B8A8-4743-9844-C6924B7890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80BFED-DF33-42F3-91CB-6EC44F24E9B1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9FE70910-F128-4C56-A6FF-E91828B0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48DDF3-123F-4200-812E-81818E51CFAD}" type="slidenum">
              <a:rPr lang="ar-SA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D0FF7E3C-D66D-4F3B-962E-97981214D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Constant Declaration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86DB6FA-A70D-445B-BB04-53A49735C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Examples: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6600"/>
                </a:solidFill>
              </a:rPr>
              <a:t>	LF		EQU	0AH	</a:t>
            </a:r>
            <a:r>
              <a:rPr lang="en-US" altLang="en-US" sz="1800" dirty="0"/>
              <a:t> ; LF can be used in place of 0Ah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5050"/>
                </a:solidFill>
              </a:rPr>
              <a:t>	MOV		DL	LF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5050"/>
                </a:solidFill>
              </a:rPr>
              <a:t>	MOV		DL	0AH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6600"/>
                </a:solidFill>
              </a:rPr>
              <a:t>	PMT		EQU	‘TYPE YOUR NAME‘</a:t>
            </a:r>
            <a:r>
              <a:rPr lang="en-US" altLang="en-US" sz="1800" dirty="0"/>
              <a:t> 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instead of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5050"/>
                </a:solidFill>
              </a:rPr>
              <a:t>	MSG		DB	‘TYPE YOUR NAME</a:t>
            </a:r>
            <a:r>
              <a:rPr lang="en-US" altLang="en-US" sz="1800" dirty="0"/>
              <a:t>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We can use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5050"/>
                </a:solidFill>
              </a:rPr>
              <a:t>	MSG		DB	PMT</a:t>
            </a:r>
          </a:p>
        </p:txBody>
      </p:sp>
      <p:sp>
        <p:nvSpPr>
          <p:cNvPr id="20487" name="Line 4">
            <a:extLst>
              <a:ext uri="{FF2B5EF4-FFF2-40B4-BE49-F238E27FC236}">
                <a16:creationId xmlns:a16="http://schemas.microsoft.com/office/drawing/2014/main" id="{A8075764-BCD2-4BEE-92C9-9AF2AD74B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438400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AutoShape 5">
            <a:extLst>
              <a:ext uri="{FF2B5EF4-FFF2-40B4-BE49-F238E27FC236}">
                <a16:creationId xmlns:a16="http://schemas.microsoft.com/office/drawing/2014/main" id="{2D7E370F-B9C7-4F1B-92EC-1CB8B5F53323}"/>
              </a:ext>
            </a:extLst>
          </p:cNvPr>
          <p:cNvSpPr>
            <a:spLocks/>
          </p:cNvSpPr>
          <p:nvPr/>
        </p:nvSpPr>
        <p:spPr bwMode="auto">
          <a:xfrm>
            <a:off x="4343400" y="2743200"/>
            <a:ext cx="71438" cy="576263"/>
          </a:xfrm>
          <a:prstGeom prst="rightBrace">
            <a:avLst>
              <a:gd name="adj1" fmla="val 672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Text Box 6">
            <a:extLst>
              <a:ext uri="{FF2B5EF4-FFF2-40B4-BE49-F238E27FC236}">
                <a16:creationId xmlns:a16="http://schemas.microsoft.com/office/drawing/2014/main" id="{8DA762D8-9E29-42EC-BEA9-86BC54B5A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33687"/>
            <a:ext cx="3529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Have the same machine code</a:t>
            </a:r>
          </a:p>
        </p:txBody>
      </p:sp>
      <p:sp>
        <p:nvSpPr>
          <p:cNvPr id="20490" name="Line 7">
            <a:extLst>
              <a:ext uri="{FF2B5EF4-FFF2-40B4-BE49-F238E27FC236}">
                <a16:creationId xmlns:a16="http://schemas.microsoft.com/office/drawing/2014/main" id="{7043F5FD-1854-4E23-8716-061FDBBAE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503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42A77547-BD83-4BBC-8D0C-2A4B822F52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61599F-0C55-40C5-B916-59CF0C74371A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04FDA6A1-0709-400B-B2C5-C2A07EBB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6C5F32-5A29-4503-87BB-6D49CD6ABA61}" type="slidenum">
              <a:rPr lang="ar-SA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1F50BB12-D632-4D09-B34D-6BF7920231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INSTRUCTIONS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19BFA345-EE18-49FB-A56F-68070EC83A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MOV   and  XCHG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56492C37-ED93-4B56-A044-00ABE57795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FA120D-DFDD-4DF8-AA6F-03FF25987D99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FF049BB0-5326-4B1B-92DE-B57DBA06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F6EA6A-B6B8-42C3-B9D0-40DC01F1C1CC}" type="slidenum">
              <a:rPr lang="ar-SA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1DFE8612-57FE-4D77-9730-729AFA78C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MOV instruction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298F1031-AFEA-4D5E-9620-1D10EABE4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Is used to transfer data :</a:t>
            </a:r>
          </a:p>
          <a:p>
            <a:pPr lvl="1" eaLnBrk="1" hangingPunct="1"/>
            <a:r>
              <a:rPr lang="en-US" altLang="en-US" sz="3200" dirty="0"/>
              <a:t>between registers,</a:t>
            </a:r>
          </a:p>
          <a:p>
            <a:pPr lvl="1" eaLnBrk="1" hangingPunct="1"/>
            <a:r>
              <a:rPr lang="en-US" altLang="en-US" sz="3200" dirty="0"/>
              <a:t>between a register &amp; a memory location.</a:t>
            </a:r>
          </a:p>
          <a:p>
            <a:pPr lvl="1" eaLnBrk="1" hangingPunct="1">
              <a:buFontTx/>
              <a:buNone/>
            </a:pPr>
            <a:r>
              <a:rPr lang="en-US" altLang="en-US" sz="3200" dirty="0"/>
              <a:t>Or</a:t>
            </a:r>
          </a:p>
          <a:p>
            <a:pPr lvl="1" eaLnBrk="1" hangingPunct="1"/>
            <a:r>
              <a:rPr lang="en-US" altLang="en-US" sz="3200" dirty="0"/>
              <a:t>To move a number directly into a register or memory location.</a:t>
            </a:r>
          </a:p>
          <a:p>
            <a:pPr eaLnBrk="1" hangingPunct="1"/>
            <a:endParaRPr lang="en-US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>
            <a:extLst>
              <a:ext uri="{FF2B5EF4-FFF2-40B4-BE49-F238E27FC236}">
                <a16:creationId xmlns:a16="http://schemas.microsoft.com/office/drawing/2014/main" id="{185B5360-7397-4BA2-9436-B4597903B2D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C28C37-2F04-4FE0-9AEC-4329A684CF50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FF1CB77D-638C-4238-94FE-E6AEBFD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2FDAB5-4BC5-42B5-BD05-C068E16B1E78}" type="slidenum">
              <a:rPr lang="ar-SA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998771C0-1E87-4747-94F1-82223FC1A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76312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Assembly Language Syntax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DAFE3E96-F9BB-4140-82FC-276138AE1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28775"/>
            <a:ext cx="11887200" cy="38877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en-US" sz="3600" dirty="0">
                <a:cs typeface="Times New Roman" panose="02020603050405020304" pitchFamily="18" charset="0"/>
              </a:rPr>
              <a:t>An assembly language is an extremely low-level programming language that has a 1-to-1 correspondence to machine code the series of binary instructions which move values in and out of registers in a CPU (or other microprocessor).</a:t>
            </a:r>
          </a:p>
          <a:p>
            <a:pPr algn="just"/>
            <a:endParaRPr lang="en-US" altLang="en-US" sz="3600" dirty="0"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cs typeface="Times New Roman" panose="02020603050405020304" pitchFamily="18" charset="0"/>
              </a:rPr>
              <a:t>Assembly language programs are translated into machine language instructions by an assembler, so they must be written to conform to the assembler's specifications.</a:t>
            </a:r>
            <a:endParaRPr lang="en-US" altLang="en-US" sz="36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36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3600" dirty="0">
                <a:cs typeface="Times New Roman" panose="02020603050405020304" pitchFamily="18" charset="0"/>
              </a:rPr>
              <a:t>An assembly language program consists of statements.</a:t>
            </a:r>
          </a:p>
          <a:p>
            <a:pPr marL="1657350" lvl="2" indent="-742950" algn="just">
              <a:buFont typeface="+mj-lt"/>
              <a:buAutoNum type="arabicPeriod"/>
            </a:pPr>
            <a:r>
              <a:rPr lang="en-US" altLang="en-US" sz="2800" dirty="0">
                <a:cs typeface="Times New Roman" panose="02020603050405020304" pitchFamily="18" charset="0"/>
              </a:rPr>
              <a:t>Statement			2.	directive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sz="4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2B845DFE-D55C-49C4-AD34-8D34E45B6AA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CB55FDB-918A-4821-B737-751AC6219DE4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2BDAD8BC-C03F-4B98-B2C1-C4DD560D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EAB85C-63C4-4EE3-B10D-EA0A5FE35879}" type="slidenum">
              <a:rPr lang="ar-SA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34F45366-02DB-44D6-ABD6-80950828F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B7BDC6BE-F477-4625-AF58-6543C99D5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       </a:t>
            </a:r>
            <a:r>
              <a:rPr lang="en-US" altLang="en-US" sz="3600"/>
              <a:t>MOV    destination , source</a:t>
            </a:r>
          </a:p>
          <a:p>
            <a:pPr eaLnBrk="1" hangingPunct="1">
              <a:buFontTx/>
              <a:buNone/>
            </a:pPr>
            <a:r>
              <a:rPr lang="en-US" altLang="en-US"/>
              <a:t>Example:</a:t>
            </a:r>
            <a:endParaRPr lang="en-US" altLang="en-US">
              <a:solidFill>
                <a:srgbClr val="CC0099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CC0099"/>
                </a:solidFill>
              </a:rPr>
              <a:t>                  MOV  AX , WORD1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This reads   “  Move WORD1 to AX  “</a:t>
            </a:r>
          </a:p>
          <a:p>
            <a:pPr eaLnBrk="1" hangingPunct="1">
              <a:buFontTx/>
              <a:buNone/>
            </a:pPr>
            <a:r>
              <a:rPr lang="en-US" altLang="en-US"/>
              <a:t>The contents of register </a:t>
            </a:r>
            <a:r>
              <a:rPr lang="en-US" altLang="en-US">
                <a:solidFill>
                  <a:srgbClr val="CC0099"/>
                </a:solidFill>
              </a:rPr>
              <a:t>AX</a:t>
            </a:r>
            <a:r>
              <a:rPr lang="en-US" altLang="en-US"/>
              <a:t> are replaced by the contents of the memory location  </a:t>
            </a:r>
            <a:r>
              <a:rPr lang="en-US" altLang="en-US">
                <a:solidFill>
                  <a:srgbClr val="CC0099"/>
                </a:solidFill>
              </a:rPr>
              <a:t>WORD1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CEEBB323-C880-45B3-A823-C3EDAC619B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52292D-4DF0-48E2-84E7-210D44095347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39437793-B0B1-4EAF-A3C2-73E8FCDE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F03C54-4BEF-4E0C-A46B-A875A6E7509E}" type="slidenum">
              <a:rPr lang="ar-SA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4F6DAF12-928C-43DA-88C3-B32351D23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Mov   AX , WORD1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AF057D92-2E80-4BB6-860E-3F7864B41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6400"/>
            <a:ext cx="7162800" cy="40386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4">
            <a:extLst>
              <a:ext uri="{FF2B5EF4-FFF2-40B4-BE49-F238E27FC236}">
                <a16:creationId xmlns:a16="http://schemas.microsoft.com/office/drawing/2014/main" id="{B5DC418B-BAE9-47EF-BA9C-2E536F334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908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Rectangle 5">
            <a:extLst>
              <a:ext uri="{FF2B5EF4-FFF2-40B4-BE49-F238E27FC236}">
                <a16:creationId xmlns:a16="http://schemas.microsoft.com/office/drawing/2014/main" id="{1C725951-1DF2-4052-9830-FAC65950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908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Rectangle 6">
            <a:extLst>
              <a:ext uri="{FF2B5EF4-FFF2-40B4-BE49-F238E27FC236}">
                <a16:creationId xmlns:a16="http://schemas.microsoft.com/office/drawing/2014/main" id="{B2C80009-710C-4B65-A064-4D9634467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672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Rectangle 7">
            <a:extLst>
              <a:ext uri="{FF2B5EF4-FFF2-40B4-BE49-F238E27FC236}">
                <a16:creationId xmlns:a16="http://schemas.microsoft.com/office/drawing/2014/main" id="{9BDF109C-D490-4B9D-BA88-30AD2723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910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Text Box 8">
            <a:extLst>
              <a:ext uri="{FF2B5EF4-FFF2-40B4-BE49-F238E27FC236}">
                <a16:creationId xmlns:a16="http://schemas.microsoft.com/office/drawing/2014/main" id="{4FB0FE8F-8E48-4DFA-B049-51D13D4C8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057401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FF"/>
                </a:solidFill>
              </a:rPr>
              <a:t>Before</a:t>
            </a:r>
          </a:p>
        </p:txBody>
      </p:sp>
      <p:sp>
        <p:nvSpPr>
          <p:cNvPr id="24588" name="Text Box 9">
            <a:extLst>
              <a:ext uri="{FF2B5EF4-FFF2-40B4-BE49-F238E27FC236}">
                <a16:creationId xmlns:a16="http://schemas.microsoft.com/office/drawing/2014/main" id="{B9DC3023-A0BE-48DC-9F91-7A0CBF75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81201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FF"/>
                </a:solidFill>
              </a:rPr>
              <a:t>After</a:t>
            </a:r>
          </a:p>
        </p:txBody>
      </p:sp>
      <p:sp>
        <p:nvSpPr>
          <p:cNvPr id="24589" name="Text Box 10">
            <a:extLst>
              <a:ext uri="{FF2B5EF4-FFF2-40B4-BE49-F238E27FC236}">
                <a16:creationId xmlns:a16="http://schemas.microsoft.com/office/drawing/2014/main" id="{F75508F1-EF47-4D57-AAA5-9DFBD2468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052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</a:rPr>
              <a:t>AX</a:t>
            </a:r>
          </a:p>
        </p:txBody>
      </p:sp>
      <p:sp>
        <p:nvSpPr>
          <p:cNvPr id="24590" name="Text Box 11">
            <a:extLst>
              <a:ext uri="{FF2B5EF4-FFF2-40B4-BE49-F238E27FC236}">
                <a16:creationId xmlns:a16="http://schemas.microsoft.com/office/drawing/2014/main" id="{EF896ECC-5249-48D0-9F4C-1C0FCF506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4290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</a:rPr>
              <a:t>AX</a:t>
            </a:r>
          </a:p>
        </p:txBody>
      </p:sp>
      <p:sp>
        <p:nvSpPr>
          <p:cNvPr id="24591" name="Text Box 12">
            <a:extLst>
              <a:ext uri="{FF2B5EF4-FFF2-40B4-BE49-F238E27FC236}">
                <a16:creationId xmlns:a16="http://schemas.microsoft.com/office/drawing/2014/main" id="{F7295CC8-F218-440F-800C-E1D68B5D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054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</a:rPr>
              <a:t>WORD1</a:t>
            </a:r>
          </a:p>
        </p:txBody>
      </p:sp>
      <p:sp>
        <p:nvSpPr>
          <p:cNvPr id="24592" name="Text Box 13">
            <a:extLst>
              <a:ext uri="{FF2B5EF4-FFF2-40B4-BE49-F238E27FC236}">
                <a16:creationId xmlns:a16="http://schemas.microsoft.com/office/drawing/2014/main" id="{E561676A-0879-4FBF-AA17-F017A58A6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292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</a:rPr>
              <a:t>WORD1</a:t>
            </a:r>
          </a:p>
        </p:txBody>
      </p:sp>
      <p:sp>
        <p:nvSpPr>
          <p:cNvPr id="24593" name="Text Box 14">
            <a:extLst>
              <a:ext uri="{FF2B5EF4-FFF2-40B4-BE49-F238E27FC236}">
                <a16:creationId xmlns:a16="http://schemas.microsoft.com/office/drawing/2014/main" id="{6CA7E68E-15FF-4B22-BAA5-1BF3C47BD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endParaRPr lang="en-US" altLang="en-US" sz="1400"/>
          </a:p>
        </p:txBody>
      </p:sp>
      <p:sp>
        <p:nvSpPr>
          <p:cNvPr id="24594" name="Text Box 15">
            <a:extLst>
              <a:ext uri="{FF2B5EF4-FFF2-40B4-BE49-F238E27FC236}">
                <a16:creationId xmlns:a16="http://schemas.microsoft.com/office/drawing/2014/main" id="{B5FAD46A-BA00-4CA3-B867-449872D3B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0006</a:t>
            </a:r>
          </a:p>
        </p:txBody>
      </p:sp>
      <p:sp>
        <p:nvSpPr>
          <p:cNvPr id="24595" name="Text Box 16">
            <a:extLst>
              <a:ext uri="{FF2B5EF4-FFF2-40B4-BE49-F238E27FC236}">
                <a16:creationId xmlns:a16="http://schemas.microsoft.com/office/drawing/2014/main" id="{0D6FDA03-012B-480F-830E-5C756BE5B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7432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0008</a:t>
            </a:r>
          </a:p>
        </p:txBody>
      </p:sp>
      <p:sp>
        <p:nvSpPr>
          <p:cNvPr id="24596" name="Text Box 17">
            <a:extLst>
              <a:ext uri="{FF2B5EF4-FFF2-40B4-BE49-F238E27FC236}">
                <a16:creationId xmlns:a16="http://schemas.microsoft.com/office/drawing/2014/main" id="{5CF6AE58-B5B6-4F92-AA39-9A532E016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3434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0008</a:t>
            </a:r>
          </a:p>
        </p:txBody>
      </p:sp>
      <p:sp>
        <p:nvSpPr>
          <p:cNvPr id="24597" name="Text Box 18">
            <a:extLst>
              <a:ext uri="{FF2B5EF4-FFF2-40B4-BE49-F238E27FC236}">
                <a16:creationId xmlns:a16="http://schemas.microsoft.com/office/drawing/2014/main" id="{07EE7083-F388-4173-B36B-1F95B8F2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3434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0008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4A802CFA-260A-4E37-9910-1EABE83FA1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2C73A1-2715-4B8F-A57A-8FBF9AF5BA35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E19B83D4-BF77-4446-957D-357ED4C8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510980-5F07-4347-9612-D1551E153F6B}" type="slidenum">
              <a:rPr lang="ar-SA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A8FCD9E1-C377-4168-8D1B-ADEF1B2E9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MOV AH , ‘A’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EA302D-0D43-427A-9770-0E20D3D0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61350"/>
            <a:ext cx="10668000" cy="3834616"/>
          </a:xfrm>
          <a:prstGeom prst="rect">
            <a:avLst/>
          </a:prstGeom>
        </p:spPr>
      </p:pic>
      <p:sp>
        <p:nvSpPr>
          <p:cNvPr id="25606" name="Rectangle 3">
            <a:extLst>
              <a:ext uri="{FF2B5EF4-FFF2-40B4-BE49-F238E27FC236}">
                <a16:creationId xmlns:a16="http://schemas.microsoft.com/office/drawing/2014/main" id="{484FAF31-1857-48BE-AF88-61308D489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2"/>
            <a:ext cx="10515600" cy="13731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is a move of the  </a:t>
            </a:r>
            <a:r>
              <a:rPr lang="en-US" altLang="en-US" dirty="0">
                <a:solidFill>
                  <a:srgbClr val="CC0099"/>
                </a:solidFill>
              </a:rPr>
              <a:t>041h</a:t>
            </a:r>
            <a:r>
              <a:rPr lang="en-US" altLang="en-US" dirty="0"/>
              <a:t> ( the ASCII code of “A” ) into register AH.</a:t>
            </a:r>
          </a:p>
          <a:p>
            <a:pPr eaLnBrk="1" hangingPunct="1"/>
            <a:r>
              <a:rPr lang="en-US" altLang="en-US" dirty="0"/>
              <a:t>The previous value of AH is overwritten ( replaced by new value 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5A9870D7-B1F6-4100-AAED-A3323AC82B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2068E0-A654-4C92-9371-E6FC60E54B08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7FE3C298-4F44-42A5-A1F5-AF17BF16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C45A37D-E4AC-42C5-BC21-9F3CF8D7439D}" type="slidenum">
              <a:rPr lang="ar-SA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2CA743C8-52C5-45A6-87E1-49CC880BB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XCHG instruction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BB5B7A9F-0926-43FB-BFFE-2B7120D2A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31273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(Exchange) operation is used to exchange </a:t>
            </a:r>
          </a:p>
          <a:p>
            <a:pPr lvl="1" eaLnBrk="1" hangingPunct="1">
              <a:buFontTx/>
              <a:buNone/>
            </a:pPr>
            <a:r>
              <a:rPr lang="en-US" altLang="en-US" sz="3200" dirty="0"/>
              <a:t>the contents of </a:t>
            </a:r>
          </a:p>
          <a:p>
            <a:pPr lvl="1" eaLnBrk="1" hangingPunct="1">
              <a:buFontTx/>
              <a:buNone/>
            </a:pPr>
            <a:endParaRPr lang="en-US" altLang="en-US" sz="3200" dirty="0"/>
          </a:p>
          <a:p>
            <a:pPr lvl="1" eaLnBrk="1" hangingPunct="1"/>
            <a:r>
              <a:rPr lang="en-US" altLang="en-US" sz="3200" dirty="0"/>
              <a:t>two registers, or </a:t>
            </a:r>
          </a:p>
          <a:p>
            <a:pPr lvl="1" eaLnBrk="1" hangingPunct="1"/>
            <a:r>
              <a:rPr lang="en-US" altLang="en-US" sz="3200" dirty="0"/>
              <a:t>a register and a memory location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AD8E7900-C7DA-4D0E-BD13-8436167543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ECEA09-BBC2-492C-8678-84D245DA4F48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A94B7312-C18E-46E4-955A-0C987FC3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47A11-72E9-472B-9EF6-3634349D0AA5}" type="slidenum">
              <a:rPr lang="ar-SA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FC5D2E64-0B59-404F-9F93-0D341113E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Syntax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D52A456A-D86A-466B-9AD6-C37694557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1"/>
            <a:ext cx="10515600" cy="6858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4000" b="1" dirty="0"/>
              <a:t>		XCHG   destination ,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23DB3-41C7-4B9C-93F9-707847F9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51090"/>
            <a:ext cx="8649643" cy="332117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8083117D-DC64-4EC8-964F-319C4FECDC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70D0F3-6135-458A-AC3B-FB24DE504D27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73FFB578-6CE0-4EB9-B7F2-F7B3E87C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7F0F3E-DE67-483D-96C2-DD58116A8650}" type="slidenum">
              <a:rPr lang="ar-SA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FC7D62B7-A0FF-419E-B25A-1D3C6EBD6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526BDAEE-9785-4F0B-ACF0-638161F59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	XCHG  AH , BL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000"/>
                </a:solidFill>
              </a:rPr>
              <a:t>This instruction </a:t>
            </a:r>
            <a:r>
              <a:rPr lang="en-US" altLang="en-US" u="sng" dirty="0"/>
              <a:t>swaps</a:t>
            </a:r>
            <a:r>
              <a:rPr lang="en-US" altLang="en-US" dirty="0">
                <a:solidFill>
                  <a:srgbClr val="008000"/>
                </a:solidFill>
              </a:rPr>
              <a:t> the contents of AH and  BL.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472478AA-992B-48FC-BDE8-C46495FCF1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52D6ED-98A9-4A3D-B840-E73DA0C6E367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6A67E019-4046-4AA7-B30D-8780B361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A0A23B-EE3A-4A2C-B2E0-A1E3ED549392}" type="slidenum">
              <a:rPr lang="ar-SA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AD658A0C-1007-4FA9-B482-96F5B780F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XCHG   AH , BL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E801CE33-D878-4ADD-AB0A-11F9E2EA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6400"/>
            <a:ext cx="7162800" cy="40386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Rectangle 4">
            <a:extLst>
              <a:ext uri="{FF2B5EF4-FFF2-40B4-BE49-F238E27FC236}">
                <a16:creationId xmlns:a16="http://schemas.microsoft.com/office/drawing/2014/main" id="{125CF15A-185E-4A8A-B41C-6DC660CB1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90800"/>
            <a:ext cx="236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Rectangle 5">
            <a:extLst>
              <a:ext uri="{FF2B5EF4-FFF2-40B4-BE49-F238E27FC236}">
                <a16:creationId xmlns:a16="http://schemas.microsoft.com/office/drawing/2014/main" id="{7A00F15A-C883-45C1-8526-7ED505E65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2438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Rectangle 6">
            <a:extLst>
              <a:ext uri="{FF2B5EF4-FFF2-40B4-BE49-F238E27FC236}">
                <a16:creationId xmlns:a16="http://schemas.microsoft.com/office/drawing/2014/main" id="{BCEF7753-156B-4B11-B3C8-954506DE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67200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Rectangle 7">
            <a:extLst>
              <a:ext uri="{FF2B5EF4-FFF2-40B4-BE49-F238E27FC236}">
                <a16:creationId xmlns:a16="http://schemas.microsoft.com/office/drawing/2014/main" id="{AC5E1DEA-0DF8-40F6-932C-E29C7494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236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7" name="Text Box 8">
            <a:extLst>
              <a:ext uri="{FF2B5EF4-FFF2-40B4-BE49-F238E27FC236}">
                <a16:creationId xmlns:a16="http://schemas.microsoft.com/office/drawing/2014/main" id="{034BA633-90C6-4E44-B003-A8578F06B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057401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FF"/>
                </a:solidFill>
              </a:rPr>
              <a:t>Before</a:t>
            </a:r>
          </a:p>
        </p:txBody>
      </p:sp>
      <p:sp>
        <p:nvSpPr>
          <p:cNvPr id="29708" name="Text Box 9">
            <a:extLst>
              <a:ext uri="{FF2B5EF4-FFF2-40B4-BE49-F238E27FC236}">
                <a16:creationId xmlns:a16="http://schemas.microsoft.com/office/drawing/2014/main" id="{5C7C0965-0DB8-426E-B064-11D7EB41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81201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00FF"/>
                </a:solidFill>
              </a:rPr>
              <a:t>After</a:t>
            </a:r>
          </a:p>
        </p:txBody>
      </p:sp>
      <p:sp>
        <p:nvSpPr>
          <p:cNvPr id="29709" name="Text Box 10">
            <a:extLst>
              <a:ext uri="{FF2B5EF4-FFF2-40B4-BE49-F238E27FC236}">
                <a16:creationId xmlns:a16="http://schemas.microsoft.com/office/drawing/2014/main" id="{DF3038CE-7687-43ED-B0CE-BCF54E05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05201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</a:rPr>
              <a:t>AH               AL    </a:t>
            </a:r>
          </a:p>
        </p:txBody>
      </p:sp>
      <p:sp>
        <p:nvSpPr>
          <p:cNvPr id="29710" name="Text Box 11">
            <a:extLst>
              <a:ext uri="{FF2B5EF4-FFF2-40B4-BE49-F238E27FC236}">
                <a16:creationId xmlns:a16="http://schemas.microsoft.com/office/drawing/2014/main" id="{69C91483-AA0E-43D8-82B7-E837EEF1D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1A</a:t>
            </a:r>
          </a:p>
        </p:txBody>
      </p:sp>
      <p:sp>
        <p:nvSpPr>
          <p:cNvPr id="29711" name="Line 12">
            <a:extLst>
              <a:ext uri="{FF2B5EF4-FFF2-40B4-BE49-F238E27FC236}">
                <a16:creationId xmlns:a16="http://schemas.microsoft.com/office/drawing/2014/main" id="{4AF6FB31-1AB7-4032-A727-14071F99CB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3">
            <a:extLst>
              <a:ext uri="{FF2B5EF4-FFF2-40B4-BE49-F238E27FC236}">
                <a16:creationId xmlns:a16="http://schemas.microsoft.com/office/drawing/2014/main" id="{9F8EDFB0-2D4E-4213-808E-9FEE41865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90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4">
            <a:extLst>
              <a:ext uri="{FF2B5EF4-FFF2-40B4-BE49-F238E27FC236}">
                <a16:creationId xmlns:a16="http://schemas.microsoft.com/office/drawing/2014/main" id="{CD6F9024-BE92-40D7-A021-F2BE5C947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5">
            <a:extLst>
              <a:ext uri="{FF2B5EF4-FFF2-40B4-BE49-F238E27FC236}">
                <a16:creationId xmlns:a16="http://schemas.microsoft.com/office/drawing/2014/main" id="{7B720149-13B1-4BE2-BB27-AF28394A8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Text Box 16">
            <a:extLst>
              <a:ext uri="{FF2B5EF4-FFF2-40B4-BE49-F238E27FC236}">
                <a16:creationId xmlns:a16="http://schemas.microsoft.com/office/drawing/2014/main" id="{89D3E40B-59E1-4E1C-B451-F9DEA1B2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1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</a:rPr>
              <a:t>AH               AL    </a:t>
            </a:r>
          </a:p>
        </p:txBody>
      </p:sp>
      <p:sp>
        <p:nvSpPr>
          <p:cNvPr id="29716" name="Text Box 17">
            <a:extLst>
              <a:ext uri="{FF2B5EF4-FFF2-40B4-BE49-F238E27FC236}">
                <a16:creationId xmlns:a16="http://schemas.microsoft.com/office/drawing/2014/main" id="{B4886155-DD80-40D5-8B78-0DDE523A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29201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</a:rPr>
              <a:t>BH               BL    </a:t>
            </a:r>
          </a:p>
        </p:txBody>
      </p:sp>
      <p:sp>
        <p:nvSpPr>
          <p:cNvPr id="29717" name="Text Box 18">
            <a:extLst>
              <a:ext uri="{FF2B5EF4-FFF2-40B4-BE49-F238E27FC236}">
                <a16:creationId xmlns:a16="http://schemas.microsoft.com/office/drawing/2014/main" id="{FE144FAA-2F38-46D4-BA91-442F9DE65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29201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</a:rPr>
              <a:t>BH               BL    </a:t>
            </a:r>
          </a:p>
        </p:txBody>
      </p:sp>
      <p:sp>
        <p:nvSpPr>
          <p:cNvPr id="29718" name="Text Box 19">
            <a:extLst>
              <a:ext uri="{FF2B5EF4-FFF2-40B4-BE49-F238E27FC236}">
                <a16:creationId xmlns:a16="http://schemas.microsoft.com/office/drawing/2014/main" id="{F8DA79F5-BAF3-4B7D-A4F3-C4E40137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7001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29719" name="Text Box 20">
            <a:extLst>
              <a:ext uri="{FF2B5EF4-FFF2-40B4-BE49-F238E27FC236}">
                <a16:creationId xmlns:a16="http://schemas.microsoft.com/office/drawing/2014/main" id="{6B452497-4CD4-4068-9526-7A3A143A2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743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00</a:t>
            </a:r>
          </a:p>
        </p:txBody>
      </p:sp>
      <p:sp>
        <p:nvSpPr>
          <p:cNvPr id="29720" name="Text Box 21">
            <a:extLst>
              <a:ext uri="{FF2B5EF4-FFF2-40B4-BE49-F238E27FC236}">
                <a16:creationId xmlns:a16="http://schemas.microsoft.com/office/drawing/2014/main" id="{F0A68DEB-465C-44EA-BA1A-5EE4CEB4E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43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05</a:t>
            </a:r>
          </a:p>
        </p:txBody>
      </p:sp>
      <p:sp>
        <p:nvSpPr>
          <p:cNvPr id="29721" name="Text Box 22">
            <a:extLst>
              <a:ext uri="{FF2B5EF4-FFF2-40B4-BE49-F238E27FC236}">
                <a16:creationId xmlns:a16="http://schemas.microsoft.com/office/drawing/2014/main" id="{981D0320-63FE-49DB-9FDC-A27E76A54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743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00</a:t>
            </a:r>
          </a:p>
        </p:txBody>
      </p:sp>
      <p:sp>
        <p:nvSpPr>
          <p:cNvPr id="29722" name="Text Box 23">
            <a:extLst>
              <a:ext uri="{FF2B5EF4-FFF2-40B4-BE49-F238E27FC236}">
                <a16:creationId xmlns:a16="http://schemas.microsoft.com/office/drawing/2014/main" id="{87997827-4738-43ED-88E2-3FEF3541A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434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00</a:t>
            </a:r>
          </a:p>
        </p:txBody>
      </p:sp>
      <p:sp>
        <p:nvSpPr>
          <p:cNvPr id="29723" name="Text Box 24">
            <a:extLst>
              <a:ext uri="{FF2B5EF4-FFF2-40B4-BE49-F238E27FC236}">
                <a16:creationId xmlns:a16="http://schemas.microsoft.com/office/drawing/2014/main" id="{7A89CF91-4337-4DE8-95D9-718B52FB0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3434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05</a:t>
            </a:r>
          </a:p>
        </p:txBody>
      </p:sp>
      <p:sp>
        <p:nvSpPr>
          <p:cNvPr id="29724" name="Text Box 25">
            <a:extLst>
              <a:ext uri="{FF2B5EF4-FFF2-40B4-BE49-F238E27FC236}">
                <a16:creationId xmlns:a16="http://schemas.microsoft.com/office/drawing/2014/main" id="{DD753C68-A282-4509-AADB-1D7DE060F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434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00</a:t>
            </a:r>
          </a:p>
        </p:txBody>
      </p:sp>
      <p:sp>
        <p:nvSpPr>
          <p:cNvPr id="29725" name="Text Box 26">
            <a:extLst>
              <a:ext uri="{FF2B5EF4-FFF2-40B4-BE49-F238E27FC236}">
                <a16:creationId xmlns:a16="http://schemas.microsoft.com/office/drawing/2014/main" id="{770F2F11-2123-4635-8C0A-B52C17163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3434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CC0099"/>
                </a:solidFill>
              </a:rPr>
              <a:t>1A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39F896AC-61EF-4A08-8398-1BE9C7B8FC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9EDB93-12BB-46A8-97DB-41A5C55A8964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FBB9C377-71AB-4216-9587-CC0AE6C1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90E441-43FA-4577-9225-38238E6B77F5}" type="slidenum">
              <a:rPr lang="ar-SA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956F2AB0-DE73-4FF3-BB52-14A0E2F89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DF39BEED-84F3-408C-8CF5-94C853555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       XCHG  AX , WORD1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8000"/>
                </a:solidFill>
              </a:rPr>
              <a:t>This swaps the contents of AX and memory location WORD1.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9830294E-DD0A-4155-A7F9-EAA00F2DA7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2B9D04-536E-41A0-A1D4-B7A75B21D1AB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61272A77-3DBA-4AAA-A734-40F1D59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E62654-2B47-40F9-8B96-810AF33F5D0D}" type="slidenum">
              <a:rPr lang="ar-SA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CA84189-2030-4C1A-AD47-433C10EAB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Restrictions on MOV 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328DCD94-FC0B-49D3-A4CC-0687DD486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Example :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FF0000"/>
                </a:solidFill>
              </a:rPr>
              <a:t>ILLEGAL</a:t>
            </a:r>
            <a:r>
              <a:rPr lang="en-US" altLang="en-US"/>
              <a:t> :   MOV WORD1  ,  WORD2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  LEGAL:</a:t>
            </a: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	MOV  AX  ,  WORD2</a:t>
            </a:r>
          </a:p>
          <a:p>
            <a:pPr eaLnBrk="1" hangingPunct="1">
              <a:buFontTx/>
              <a:buNone/>
            </a:pPr>
            <a:r>
              <a:rPr lang="en-US" altLang="en-US"/>
              <a:t>			MOV  WORD1  ,  AX</a:t>
            </a:r>
          </a:p>
          <a:p>
            <a:pPr eaLnBrk="1" hangingPunct="1"/>
            <a:endParaRPr lang="en-US" altLang="en-US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EBC3D284-C2C8-4253-BD22-1B19ED0ECE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2B9A51-53F2-4169-9E71-EEC5191C52BC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59D15240-F0ED-4319-8C9C-FB20F1EE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A62AFA-7087-4885-8B7D-C938E2DC2B5F}" type="slidenum">
              <a:rPr lang="ar-SA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C214253B-8227-49A5-A41C-39DD7FE18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&amp;  SUB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85B55155-1A4A-477F-898B-4B06011A9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Are used to add &amp; subtract the contents of 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two registers,</a:t>
            </a:r>
          </a:p>
          <a:p>
            <a:pPr lvl="1" eaLnBrk="1" hangingPunct="1"/>
            <a:r>
              <a:rPr lang="en-US" altLang="en-US"/>
              <a:t>a register  &amp; memory location , or</a:t>
            </a:r>
          </a:p>
          <a:p>
            <a:pPr lvl="1" eaLnBrk="1" hangingPunct="1"/>
            <a:r>
              <a:rPr lang="en-US" altLang="en-US"/>
              <a:t> a register and  a number </a:t>
            </a:r>
          </a:p>
          <a:p>
            <a:pPr lvl="1" eaLnBrk="1" hangingPunct="1"/>
            <a:r>
              <a:rPr lang="en-US" altLang="en-US"/>
              <a:t> memory location and a number.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D0E3EADA-2436-41F2-8961-264ABA1EF1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0ED2CD-81AC-4C9A-B145-157EF6760B4C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DD28DBB8-3A59-4864-AC69-DB25C02F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865E4C-9118-4310-BCF5-264E09C02BC5}" type="slidenum">
              <a:rPr lang="ar-SA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532F69A8-D1CF-4707-A347-2E3BAEAFF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RULES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101037C8-7D1A-4428-BECF-EEA98CEFC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10972799" cy="4525962"/>
          </a:xfrm>
        </p:spPr>
        <p:txBody>
          <a:bodyPr/>
          <a:lstStyle/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Char char=""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Char char=""/>
            </a:pPr>
            <a:r>
              <a:rPr lang="en-US" altLang="en-US" sz="3200" dirty="0">
                <a:cs typeface="Times New Roman" panose="02020603050405020304" pitchFamily="18" charset="0"/>
              </a:rPr>
              <a:t>Only one statement is written per line </a:t>
            </a: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Char char=""/>
            </a:pPr>
            <a:r>
              <a:rPr lang="en-US" altLang="en-US" sz="3200" dirty="0">
                <a:cs typeface="Times New Roman" panose="02020603050405020304" pitchFamily="18" charset="0"/>
              </a:rPr>
              <a:t>Each statement is either an</a:t>
            </a:r>
            <a:r>
              <a:rPr lang="en-US" altLang="en-US" sz="3200" dirty="0">
                <a:solidFill>
                  <a:srgbClr val="223344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F86206"/>
                </a:solidFill>
                <a:cs typeface="Times New Roman" panose="02020603050405020304" pitchFamily="18" charset="0"/>
              </a:rPr>
              <a:t>instruction</a:t>
            </a:r>
            <a:r>
              <a:rPr lang="en-US" altLang="en-US" sz="3200" dirty="0">
                <a:solidFill>
                  <a:srgbClr val="223344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cs typeface="Times New Roman" panose="02020603050405020304" pitchFamily="18" charset="0"/>
              </a:rPr>
              <a:t>or an</a:t>
            </a:r>
            <a:r>
              <a:rPr lang="en-US" altLang="en-US" sz="3200" dirty="0">
                <a:solidFill>
                  <a:srgbClr val="223344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F86206"/>
                </a:solidFill>
                <a:cs typeface="Times New Roman" panose="02020603050405020304" pitchFamily="18" charset="0"/>
              </a:rPr>
              <a:t>assembler directive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"/>
            </a:pPr>
            <a:r>
              <a:rPr lang="en-US" altLang="en-US" sz="3200" dirty="0">
                <a:cs typeface="Times New Roman" panose="02020603050405020304" pitchFamily="18" charset="0"/>
              </a:rPr>
              <a:t>instruction is translated into machine code</a:t>
            </a:r>
          </a:p>
          <a:p>
            <a:pPr>
              <a:buFont typeface="Wingdings" panose="05000000000000000000" pitchFamily="2" charset="2"/>
              <a:buChar char=""/>
            </a:pPr>
            <a:r>
              <a:rPr lang="en-US" altLang="en-US" sz="3200" dirty="0">
                <a:cs typeface="Times New Roman" panose="02020603050405020304" pitchFamily="18" charset="0"/>
              </a:rPr>
              <a:t>assembler directive</a:t>
            </a:r>
            <a:r>
              <a:rPr lang="en-US" altLang="en-US" sz="3200" dirty="0">
                <a:solidFill>
                  <a:srgbClr val="F86206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cs typeface="Times New Roman" panose="02020603050405020304" pitchFamily="18" charset="0"/>
              </a:rPr>
              <a:t>instructs the assembler to perform some specific task, </a:t>
            </a:r>
            <a:r>
              <a:rPr lang="en-US" dirty="0"/>
              <a:t>such as allocating memory space for a variable or creating a procedure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algn="justLow" eaLnBrk="1" hangingPunct="1">
              <a:lnSpc>
                <a:spcPct val="90000"/>
              </a:lnSpc>
              <a:buFont typeface="Wingdings" panose="05000000000000000000" pitchFamily="2" charset="2"/>
              <a:buChar char=""/>
            </a:pPr>
            <a:endParaRPr lang="en-US" altLang="en-US" sz="3200" dirty="0">
              <a:solidFill>
                <a:srgbClr val="223344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890CCAD3-3E37-4C59-A51D-22E297F6D5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03EF6A-89D0-425F-8A78-D15E807CA196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203A20E7-F766-40DA-A5CE-2FA5378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EE5171-8ACB-496E-8A3F-6D5A4CDF89D7}" type="slidenum">
              <a:rPr lang="ar-SA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B87F6E86-4B4E-495C-BBEB-B8060558D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943FB8D-0C67-46C7-B58B-7198F093F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67534"/>
            <a:ext cx="10515600" cy="2289175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		ADD    destination , source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ar-SA" altLang="en-US" dirty="0"/>
              <a:t>			 </a:t>
            </a:r>
            <a:r>
              <a:rPr lang="en-US" altLang="en-US" dirty="0"/>
              <a:t>SUB    destination , source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64655-B2B8-45B5-B34E-903DF59C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9215046" cy="2732368"/>
          </a:xfrm>
          <a:prstGeom prst="rect">
            <a:avLst/>
          </a:prstGeom>
        </p:spPr>
      </p:pic>
    </p:spTree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C5313FED-A4E0-4F06-AD51-8E072BB6C1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9E50FEE-282A-4D21-B0FF-DCBB497DE05F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72B4624F-B0E9-43B1-824E-CB6696A0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D999B7-FC8B-4C17-B6C3-26D2746EF3C1}" type="slidenum">
              <a:rPr lang="ar-SA" altLang="en-US"/>
              <a:pPr eaLnBrk="1" hangingPunct="1"/>
              <a:t>41</a:t>
            </a:fld>
            <a:endParaRPr lang="en-US" altLang="en-US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D2DCEB7E-2D82-454F-9158-369B3CFB2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3B2D0F3D-9AD4-453A-B70F-669C93AC1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	ADD   WORD1  ,  AX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400"/>
              <a:t>This instruction , “ </a:t>
            </a:r>
            <a:r>
              <a:rPr lang="en-US" altLang="en-US" sz="2400">
                <a:solidFill>
                  <a:srgbClr val="CC0066"/>
                </a:solidFill>
              </a:rPr>
              <a:t>Add  AX  to WORD1</a:t>
            </a:r>
            <a:r>
              <a:rPr lang="en-US" altLang="en-US" sz="2400"/>
              <a:t> “ , causes the contents of AX  &amp; memory word   WORD1  to be added, and the sum is stored in WORD1.    </a:t>
            </a:r>
            <a:r>
              <a:rPr lang="en-US" altLang="en-US" sz="2400">
                <a:solidFill>
                  <a:srgbClr val="008000"/>
                </a:solidFill>
              </a:rPr>
              <a:t>AX is unchanged.</a:t>
            </a:r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5BC4E1EF-AFAE-4162-A552-CCA19D3B2B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977985-898E-4AC2-8330-319C6827CBB3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C6D50CA3-95FB-4738-97EB-392D7324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565DD8-9059-4770-82B4-75FF0BFCC1BB}" type="slidenum">
              <a:rPr lang="ar-SA" altLang="en-US"/>
              <a:pPr eaLnBrk="1" hangingPunct="1"/>
              <a:t>42</a:t>
            </a:fld>
            <a:endParaRPr lang="en-US" altLang="en-US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13A667CE-D9FC-48C9-8AC3-DEBCFCE88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F487E514-5512-4CDF-B502-65FEC95E2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	SUB      AX  ,  DX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2400"/>
              <a:t>This instruction , “ </a:t>
            </a:r>
            <a:r>
              <a:rPr lang="en-US" altLang="en-US" sz="2400">
                <a:solidFill>
                  <a:srgbClr val="CC0066"/>
                </a:solidFill>
              </a:rPr>
              <a:t>Subtract DX from AX  </a:t>
            </a:r>
            <a:r>
              <a:rPr lang="en-US" altLang="en-US" sz="2400"/>
              <a:t> “ , the value of DX  is subtracted from the value of AX , with the difference  being stored in AX.    </a:t>
            </a:r>
            <a:r>
              <a:rPr lang="en-US" altLang="en-US" sz="2400">
                <a:solidFill>
                  <a:srgbClr val="008000"/>
                </a:solidFill>
              </a:rPr>
              <a:t>DX is unchanged.</a:t>
            </a:r>
            <a:endParaRPr lang="en-US" altLang="en-US" sz="2400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A9480B0E-11EC-4EE8-90B7-C79156EC91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114A97-2712-41EB-909F-5A079261A037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0678D623-280E-4A7D-BE39-4C94C26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AEEBA4-E404-4FDD-8D13-27188742E0E6}" type="slidenum">
              <a:rPr lang="ar-SA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7A03BF65-91C7-4B1B-B881-D0B05127A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61645584-2074-4BF9-A083-F0165B78F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     			ADD   BL  ,  5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This is an addition of the </a:t>
            </a:r>
            <a:r>
              <a:rPr lang="en-US" altLang="en-US">
                <a:solidFill>
                  <a:srgbClr val="CC0066"/>
                </a:solidFill>
              </a:rPr>
              <a:t>number 5</a:t>
            </a:r>
            <a:r>
              <a:rPr lang="ar-SA" altLang="en-US"/>
              <a:t> </a:t>
            </a:r>
            <a:r>
              <a:rPr lang="en-US" altLang="en-US"/>
              <a:t> to the contents of register  BL.</a:t>
            </a:r>
            <a:endParaRPr lang="en-US" altLang="en-US">
              <a:solidFill>
                <a:srgbClr val="CC00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17F2FA7A-DEA4-4D83-ACF4-B5FD44F550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CE00E8-CEA0-4BE3-A4ED-3CF2ABA79733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7C8FC4E8-ECCD-4538-9CA3-8FE85FD1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C544FD-C7A6-4B65-ACE4-7D31301B3C54}" type="slidenum">
              <a:rPr lang="ar-SA" altLang="en-US"/>
              <a:pPr eaLnBrk="1" hangingPunct="1"/>
              <a:t>44</a:t>
            </a:fld>
            <a:endParaRPr lang="en-US" altLang="en-US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840ED532-3B14-4C75-ADF3-01ECCDBDE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ILLEGAL</a:t>
            </a:r>
          </a:p>
        </p:txBody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86877F5C-226D-4694-9CF9-DF02FE953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1"/>
            <a:ext cx="8686800" cy="4906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	ADD   BYTE1  ,  BYTE2</a:t>
            </a:r>
            <a:endParaRPr lang="ar-SA" altLang="en-US"/>
          </a:p>
          <a:p>
            <a:pPr eaLnBrk="1" hangingPunct="1">
              <a:buFontTx/>
              <a:buNone/>
            </a:pPr>
            <a:r>
              <a:rPr lang="en-US" altLang="en-US" b="0" u="sng">
                <a:solidFill>
                  <a:srgbClr val="CC0066"/>
                </a:solidFill>
              </a:rPr>
              <a:t>Solution :</a:t>
            </a:r>
          </a:p>
          <a:p>
            <a:pPr eaLnBrk="1" hangingPunct="1">
              <a:buFontTx/>
              <a:buNone/>
            </a:pPr>
            <a:r>
              <a:rPr lang="en-US" altLang="en-US"/>
              <a:t> move BYTE2 to a register before adding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rgbClr val="008000"/>
                </a:solidFill>
              </a:rPr>
              <a:t>MOV	</a:t>
            </a:r>
            <a:r>
              <a:rPr lang="en-US" altLang="en-US"/>
              <a:t>	AL , BYTE2	</a:t>
            </a:r>
            <a:r>
              <a:rPr lang="en-US" altLang="en-US">
                <a:solidFill>
                  <a:srgbClr val="33CC33"/>
                </a:solidFill>
              </a:rPr>
              <a:t>; AL gets BYTE2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33CC33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  <a:r>
              <a:rPr lang="en-US" altLang="en-US">
                <a:solidFill>
                  <a:srgbClr val="008000"/>
                </a:solidFill>
              </a:rPr>
              <a:t>ADD		</a:t>
            </a:r>
            <a:r>
              <a:rPr lang="en-US" altLang="en-US"/>
              <a:t>BYTE1 , AL</a:t>
            </a:r>
            <a:r>
              <a:rPr lang="ar-SA" altLang="en-US"/>
              <a:t>	</a:t>
            </a:r>
            <a:r>
              <a:rPr lang="en-US" altLang="en-US">
                <a:solidFill>
                  <a:srgbClr val="33CC33"/>
                </a:solidFill>
              </a:rPr>
              <a:t>; add it to BYTE1</a:t>
            </a: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7C7DEB9F-9FF5-4729-979F-32E2783C62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7E8CDB-1129-4161-A868-84E8DBBC06F2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D385A01A-ADD2-4ACF-9FD3-05EE5CB3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F7B48-5843-474D-8E74-B7CAE7578850}" type="slidenum">
              <a:rPr lang="ar-SA" altLang="en-US"/>
              <a:pPr eaLnBrk="1" hangingPunct="1"/>
              <a:t>45</a:t>
            </a:fld>
            <a:endParaRPr lang="en-US" altLang="en-US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AB8431C5-FC86-4089-A6BA-13A56150A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 ( </a:t>
            </a:r>
            <a:r>
              <a:rPr lang="en-US" altLang="en-US">
                <a:solidFill>
                  <a:srgbClr val="0033CC"/>
                </a:solidFill>
              </a:rPr>
              <a:t>increment</a:t>
            </a:r>
            <a:r>
              <a:rPr lang="en-US" altLang="en-US"/>
              <a:t> )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CA04C60A-FF05-4B70-84C9-4ADD43EBD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600"/>
          </a:p>
          <a:p>
            <a:pPr eaLnBrk="1" hangingPunct="1">
              <a:buFontTx/>
              <a:buNone/>
            </a:pPr>
            <a:r>
              <a:rPr lang="en-US" altLang="en-US" sz="3600"/>
              <a:t>		Is used to add  </a:t>
            </a:r>
            <a:r>
              <a:rPr lang="en-US" altLang="en-US" sz="3600">
                <a:solidFill>
                  <a:srgbClr val="CC0066"/>
                </a:solidFill>
              </a:rPr>
              <a:t>1</a:t>
            </a:r>
            <a:r>
              <a:rPr lang="en-US" altLang="en-US" sz="3600"/>
              <a:t> </a:t>
            </a:r>
            <a:r>
              <a:rPr lang="ar-SA" altLang="en-US" sz="3600"/>
              <a:t> </a:t>
            </a:r>
            <a:r>
              <a:rPr lang="en-US" altLang="en-US" sz="3600"/>
              <a:t>to the contents of a </a:t>
            </a:r>
          </a:p>
          <a:p>
            <a:pPr lvl="2" eaLnBrk="1" hangingPunct="1"/>
            <a:r>
              <a:rPr lang="en-US" altLang="en-US" sz="3600"/>
              <a:t>Register or</a:t>
            </a:r>
          </a:p>
          <a:p>
            <a:pPr lvl="2" eaLnBrk="1" hangingPunct="1"/>
            <a:r>
              <a:rPr lang="en-US" altLang="en-US" sz="3600"/>
              <a:t>Memory location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C8CCCD04-E909-4F6C-8312-3E38FA77ED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932E20-FF34-491A-893F-790F93C201EB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D416983A-8B2E-49CD-ACCF-41022CD6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D7D025-DDF1-49B2-A603-832219E71639}" type="slidenum">
              <a:rPr lang="ar-SA" altLang="en-US"/>
              <a:pPr eaLnBrk="1" hangingPunct="1"/>
              <a:t>46</a:t>
            </a:fld>
            <a:endParaRPr lang="en-US" altLang="en-US"/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867769C8-DF9F-4A33-A797-EDA94E26E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 ( </a:t>
            </a:r>
            <a:r>
              <a:rPr lang="en-US" altLang="en-US">
                <a:solidFill>
                  <a:srgbClr val="0033CC"/>
                </a:solidFill>
              </a:rPr>
              <a:t>decrement</a:t>
            </a:r>
            <a:r>
              <a:rPr lang="en-US" altLang="en-US"/>
              <a:t> )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E6E83327-34F1-4A02-B868-866A4344C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sz="3600"/>
          </a:p>
          <a:p>
            <a:pPr eaLnBrk="1" hangingPunct="1">
              <a:buFontTx/>
              <a:buNone/>
            </a:pPr>
            <a:r>
              <a:rPr lang="en-US" altLang="en-US" sz="3600"/>
              <a:t>	Is used to subtract  </a:t>
            </a:r>
            <a:r>
              <a:rPr lang="en-US" altLang="en-US" sz="3600">
                <a:solidFill>
                  <a:srgbClr val="CC0066"/>
                </a:solidFill>
              </a:rPr>
              <a:t>1</a:t>
            </a:r>
            <a:r>
              <a:rPr lang="en-US" altLang="en-US" sz="3600"/>
              <a:t> from </a:t>
            </a:r>
            <a:r>
              <a:rPr lang="ar-SA" altLang="en-US" sz="3600"/>
              <a:t> </a:t>
            </a:r>
            <a:r>
              <a:rPr lang="en-US" altLang="en-US" sz="3600"/>
              <a:t>the contents of a </a:t>
            </a:r>
          </a:p>
          <a:p>
            <a:pPr lvl="2" eaLnBrk="1" hangingPunct="1"/>
            <a:r>
              <a:rPr lang="en-US" altLang="en-US" sz="3600"/>
              <a:t>    Register or</a:t>
            </a:r>
          </a:p>
          <a:p>
            <a:pPr lvl="2" eaLnBrk="1" hangingPunct="1"/>
            <a:r>
              <a:rPr lang="en-US" altLang="en-US" sz="3600"/>
              <a:t>    Memory location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95D4181A-D7AC-4997-9534-35BB16E225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F07A7D-41C5-44A7-90FA-1BA7E2A1BD56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34621C9F-1A58-4D33-B1E7-FF066738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FF297D-EC84-4057-BDF4-2A73CDABFF68}" type="slidenum">
              <a:rPr lang="ar-SA" altLang="en-US"/>
              <a:pPr eaLnBrk="1" hangingPunct="1"/>
              <a:t>47</a:t>
            </a:fld>
            <a:endParaRPr lang="en-US" altLang="en-US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0435D5F2-6A1C-4C25-ACD4-A42D059A2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112906D2-419F-486D-B100-CEFE3AC3E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	</a:t>
            </a:r>
            <a:r>
              <a:rPr lang="en-US" altLang="en-US" b="0">
                <a:solidFill>
                  <a:srgbClr val="008000"/>
                </a:solidFill>
              </a:rPr>
              <a:t>INC   destination</a:t>
            </a:r>
            <a:endParaRPr lang="ar-SA" altLang="en-US" b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endParaRPr lang="ar-SA" altLang="en-US" b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ar-SA" altLang="en-US" b="0">
                <a:solidFill>
                  <a:srgbClr val="008000"/>
                </a:solidFill>
              </a:rPr>
              <a:t>			 </a:t>
            </a:r>
            <a:r>
              <a:rPr lang="en-US" altLang="en-US" b="0">
                <a:solidFill>
                  <a:srgbClr val="008000"/>
                </a:solidFill>
              </a:rPr>
              <a:t>DEC   destination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37B99DF8-B114-45AE-BA3C-1C5EC232FF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4137310-574B-4094-8D21-4523214C07C9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3DAC40DA-66C6-42F1-95EF-F1B7755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071D0D-5D94-42DA-B370-0EC5378DF52E}" type="slidenum">
              <a:rPr lang="ar-SA" altLang="en-US"/>
              <a:pPr eaLnBrk="1" hangingPunct="1"/>
              <a:t>48</a:t>
            </a:fld>
            <a:endParaRPr lang="en-US" altLang="en-US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48EF0FE3-5D71-4E1E-A8B9-03BD5AADD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AA064A78-191D-42F4-AEFB-735545973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		INC   WORD1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			adds  </a:t>
            </a:r>
            <a:r>
              <a:rPr lang="en-US" altLang="en-US">
                <a:solidFill>
                  <a:srgbClr val="CC0066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   to the contents of WORD1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3512FD07-D62A-4A52-9BCE-AA2F3391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33600"/>
            <a:ext cx="2895600" cy="685800"/>
          </a:xfrm>
          <a:prstGeom prst="rect">
            <a:avLst/>
          </a:prstGeom>
          <a:noFill/>
          <a:ln w="38100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C096B0CA-3114-474A-BDE0-529F34F6B5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3C322A-C70E-41FD-A59B-CA05AC30B559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F3333BD3-362F-4973-99E4-DFE6A1F0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29AC0B-02DD-4177-AB0D-8CA319974CB3}" type="slidenum">
              <a:rPr lang="ar-SA" altLang="en-US"/>
              <a:pPr eaLnBrk="1" hangingPunct="1"/>
              <a:t>49</a:t>
            </a:fld>
            <a:endParaRPr lang="en-US" altLang="en-US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567FC085-C1FB-4DCC-ACD6-C13DD90E7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8D0480B7-9342-4770-9478-53551482F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			DEC   BYTE1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			subtracts  </a:t>
            </a:r>
            <a:r>
              <a:rPr lang="en-US" altLang="en-US">
                <a:solidFill>
                  <a:srgbClr val="CC0066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   to the variable BYTE1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8460F6DB-1763-4C90-ABEE-304ABF7AC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352800" cy="914400"/>
          </a:xfrm>
          <a:prstGeom prst="rect">
            <a:avLst/>
          </a:prstGeom>
          <a:noFill/>
          <a:ln w="38100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1280EBCB-9D69-4991-84A2-7199EB7426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1FE6AA-44AA-460B-BD46-34CB2F1C4986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26904901-0827-4F2F-A329-D0412834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02E0AA-46B9-4823-AE28-B46237ACC857}" type="slidenum">
              <a:rPr lang="ar-SA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228CC24B-6F94-4C06-A201-2E335A639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Statement 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9C7E6034-A759-45C3-9379-0C0A36BE6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5625"/>
            <a:ext cx="114300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The general format for an assembly language program statement is as follows: 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     	</a:t>
            </a:r>
            <a:r>
              <a:rPr lang="en-US" altLang="en-US" b="0" dirty="0">
                <a:solidFill>
                  <a:srgbClr val="FF0000"/>
                </a:solidFill>
              </a:rPr>
              <a:t>name  	operation  	operand’(s)   	comment</a:t>
            </a:r>
          </a:p>
          <a:p>
            <a:pPr eaLnBrk="1" hangingPunct="1">
              <a:buFontTx/>
              <a:buNone/>
            </a:pPr>
            <a:endParaRPr lang="en-US" altLang="en-US" b="0" dirty="0">
              <a:solidFill>
                <a:srgbClr val="F8620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/>
              <a:t> Examples:</a:t>
            </a:r>
          </a:p>
          <a:p>
            <a:pPr>
              <a:buNone/>
            </a:pPr>
            <a:r>
              <a:rPr lang="en-US" altLang="en-US" sz="1800" dirty="0"/>
              <a:t>An example of an instruction is,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START:      MOV CX,5      ;  initialize counter</a:t>
            </a:r>
          </a:p>
          <a:p>
            <a:pPr>
              <a:buNone/>
            </a:pPr>
            <a:r>
              <a:rPr lang="en-US" altLang="en-US" sz="1800" dirty="0"/>
              <a:t>An example of an assembler directive is,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006600"/>
                </a:solidFill>
              </a:rPr>
              <a:t> MAIN          PROC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892409D5-7280-41D1-84F6-EE4B8C8DB7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95D587-12B7-4496-89D0-41439B7D85D4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57D9D70B-D78C-44DF-B72F-294FAF6A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9D46CE-FF6C-4657-A326-D646084CDE5C}" type="slidenum">
              <a:rPr lang="ar-SA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3109BEDD-9F1C-471F-8CB7-31D07FBD0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NEG (</a:t>
            </a:r>
            <a:r>
              <a:rPr lang="en-US" dirty="0"/>
              <a:t>negate)</a:t>
            </a:r>
            <a:endParaRPr lang="en-US" altLang="en-US" dirty="0"/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9C44E0F0-7A6E-471A-B1C7-392316569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Is used to negate the contents of the destination.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It   does   this   by    replacing    the    contents by its </a:t>
            </a:r>
            <a:r>
              <a:rPr lang="en-US" altLang="en-US" dirty="0">
                <a:solidFill>
                  <a:srgbClr val="CC0066"/>
                </a:solidFill>
              </a:rPr>
              <a:t>two’s complement</a:t>
            </a:r>
            <a:r>
              <a:rPr lang="en-US" altLang="en-US" dirty="0"/>
              <a:t>.</a:t>
            </a:r>
            <a:endParaRPr lang="ar-SA" altLang="en-US" dirty="0"/>
          </a:p>
          <a:p>
            <a:pPr eaLnBrk="1" hangingPunct="1"/>
            <a:endParaRPr lang="ar-SA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530A9865-0069-4EFD-9DAC-4074AAE59C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91C946-879D-42D9-BACD-363A93A92E22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910ACA93-7BC0-4CD6-9581-5FE10C1F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06603D-59CE-4030-9622-9D7FAB5FDA44}" type="slidenum">
              <a:rPr lang="ar-SA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F2FFD963-42D5-4A6B-810D-A67AF9458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D712B1B1-50FE-4BA5-8CD6-AEA64AEDE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	NEG    destination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8000"/>
                </a:solidFill>
              </a:rPr>
              <a:t>The destination may be a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		</a:t>
            </a:r>
            <a:r>
              <a:rPr lang="en-US" altLang="en-US">
                <a:solidFill>
                  <a:srgbClr val="CC0066"/>
                </a:solidFill>
              </a:rPr>
              <a:t>register</a:t>
            </a:r>
            <a:r>
              <a:rPr lang="en-US" altLang="en-US">
                <a:solidFill>
                  <a:srgbClr val="008000"/>
                </a:solidFill>
              </a:rPr>
              <a:t> or 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		</a:t>
            </a:r>
            <a:r>
              <a:rPr lang="en-US" altLang="en-US">
                <a:solidFill>
                  <a:srgbClr val="CC0066"/>
                </a:solidFill>
              </a:rPr>
              <a:t>memory location</a:t>
            </a:r>
            <a:r>
              <a:rPr lang="en-US" altLang="en-US">
                <a:solidFill>
                  <a:srgbClr val="008000"/>
                </a:solidFill>
              </a:rPr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321AC3C6-C3C4-47A7-8BF1-01DC74896B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C30053-16B2-443D-AC75-204DBC3CBE9A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70D0204B-074C-4A27-B651-B446A6A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C7D7B5-4A8F-4459-95D1-55B23013CE73}" type="slidenum">
              <a:rPr lang="ar-SA" altLang="en-US"/>
              <a:pPr eaLnBrk="1" hangingPunct="1"/>
              <a:t>52</a:t>
            </a:fld>
            <a:endParaRPr lang="en-US" altLang="en-US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B1F144D2-8002-4FE1-AFCB-5B4FE051F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NEG  BX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42E56750-3152-4FE0-B53A-4ABCDD09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6934200" cy="2895600"/>
          </a:xfrm>
          <a:prstGeom prst="rect">
            <a:avLst/>
          </a:prstGeom>
          <a:noFill/>
          <a:ln w="28575">
            <a:solidFill>
              <a:srgbClr val="CC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Text Box 4">
            <a:extLst>
              <a:ext uri="{FF2B5EF4-FFF2-40B4-BE49-F238E27FC236}">
                <a16:creationId xmlns:a16="http://schemas.microsoft.com/office/drawing/2014/main" id="{C219D768-C566-4F7B-B265-3671AAD07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2766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/>
              <a:t>0002</a:t>
            </a:r>
          </a:p>
        </p:txBody>
      </p:sp>
      <p:sp>
        <p:nvSpPr>
          <p:cNvPr id="46088" name="Text Box 5">
            <a:extLst>
              <a:ext uri="{FF2B5EF4-FFF2-40B4-BE49-F238E27FC236}">
                <a16:creationId xmlns:a16="http://schemas.microsoft.com/office/drawing/2014/main" id="{B1C3B219-160E-494F-80BF-9D8765FFC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2766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/>
              <a:t>FFFE</a:t>
            </a:r>
          </a:p>
        </p:txBody>
      </p:sp>
      <p:sp>
        <p:nvSpPr>
          <p:cNvPr id="46089" name="Text Box 6">
            <a:extLst>
              <a:ext uri="{FF2B5EF4-FFF2-40B4-BE49-F238E27FC236}">
                <a16:creationId xmlns:a16="http://schemas.microsoft.com/office/drawing/2014/main" id="{D952F337-53EB-4969-8BED-139F0FB38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080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0033CC"/>
                </a:solidFill>
                <a:latin typeface="Amerigo Md BT" pitchFamily="34" charset="0"/>
              </a:rPr>
              <a:t>Before</a:t>
            </a:r>
          </a:p>
        </p:txBody>
      </p:sp>
      <p:sp>
        <p:nvSpPr>
          <p:cNvPr id="46090" name="Text Box 7">
            <a:extLst>
              <a:ext uri="{FF2B5EF4-FFF2-40B4-BE49-F238E27FC236}">
                <a16:creationId xmlns:a16="http://schemas.microsoft.com/office/drawing/2014/main" id="{44612E83-587E-4508-9577-3FFC2E5C4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90801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33CC"/>
                </a:solidFill>
                <a:latin typeface="Amerigo Md BT" pitchFamily="34" charset="0"/>
              </a:rPr>
              <a:t>After</a:t>
            </a:r>
          </a:p>
        </p:txBody>
      </p:sp>
      <p:sp>
        <p:nvSpPr>
          <p:cNvPr id="46091" name="Text Box 8">
            <a:extLst>
              <a:ext uri="{FF2B5EF4-FFF2-40B4-BE49-F238E27FC236}">
                <a16:creationId xmlns:a16="http://schemas.microsoft.com/office/drawing/2014/main" id="{FA9E2CDB-FCB7-4B27-9A48-DFE0355BA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96240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0066"/>
                </a:solidFill>
                <a:latin typeface="Amerigo Md BT" pitchFamily="34" charset="0"/>
              </a:rPr>
              <a:t>BX</a:t>
            </a:r>
          </a:p>
        </p:txBody>
      </p:sp>
      <p:sp>
        <p:nvSpPr>
          <p:cNvPr id="46092" name="Text Box 9">
            <a:extLst>
              <a:ext uri="{FF2B5EF4-FFF2-40B4-BE49-F238E27FC236}">
                <a16:creationId xmlns:a16="http://schemas.microsoft.com/office/drawing/2014/main" id="{EB77A788-9635-4540-B114-792C1F95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03860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0066"/>
                </a:solidFill>
                <a:latin typeface="Amerigo Md BT" pitchFamily="34" charset="0"/>
              </a:rPr>
              <a:t>BX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6B31BB3F-45A1-4CFC-818C-4409B9D225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21FEB4-35A5-4C53-BA76-3DF77A8ABC58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613E6E5D-F48F-4C30-9197-F4B89503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3619BD-AED3-4C39-A99E-854937977605}" type="slidenum">
              <a:rPr lang="ar-SA" altLang="en-US"/>
              <a:pPr eaLnBrk="1" hangingPunct="1"/>
              <a:t>53</a:t>
            </a:fld>
            <a:endParaRPr lang="en-US" altLang="en-US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1C1EFF29-33F3-4D9A-898F-56E704B5E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Translation of </a:t>
            </a:r>
            <a:r>
              <a:rPr lang="en-US" altLang="en-US" sz="2800">
                <a:solidFill>
                  <a:srgbClr val="008000"/>
                </a:solidFill>
              </a:rPr>
              <a:t>HLL</a:t>
            </a:r>
            <a:r>
              <a:rPr lang="en-US" altLang="en-US" sz="2800"/>
              <a:t> to </a:t>
            </a:r>
            <a:br>
              <a:rPr lang="en-US" altLang="en-US" sz="2800"/>
            </a:br>
            <a:r>
              <a:rPr lang="en-US" altLang="en-US" sz="2800">
                <a:solidFill>
                  <a:srgbClr val="0033CC"/>
                </a:solidFill>
              </a:rPr>
              <a:t>Assembly Language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A819E3B8-1599-4990-88BC-0E9994211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Statement</a:t>
            </a:r>
            <a:r>
              <a:rPr lang="en-US" altLang="en-US"/>
              <a:t>			Translation</a:t>
            </a:r>
          </a:p>
          <a:p>
            <a:pPr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>
                <a:solidFill>
                  <a:srgbClr val="008000"/>
                </a:solidFill>
              </a:rPr>
              <a:t>B  =  A</a:t>
            </a:r>
            <a:r>
              <a:rPr lang="en-US" altLang="en-US">
                <a:solidFill>
                  <a:srgbClr val="CC0066"/>
                </a:solidFill>
              </a:rPr>
              <a:t>		</a:t>
            </a:r>
            <a:r>
              <a:rPr lang="en-US" altLang="en-US"/>
              <a:t>MOV  AX  ,  A	</a:t>
            </a:r>
            <a:r>
              <a:rPr lang="en-US" altLang="en-US" sz="2000"/>
              <a:t>; moves A into AX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ar-SA" altLang="en-US"/>
              <a:t>				</a:t>
            </a:r>
            <a:r>
              <a:rPr lang="en-US" altLang="en-US"/>
              <a:t>MOV  B  ,  AX	 </a:t>
            </a:r>
            <a:r>
              <a:rPr lang="en-US" altLang="en-US" sz="2000"/>
              <a:t>; and then into B</a:t>
            </a:r>
          </a:p>
          <a:p>
            <a:pPr eaLnBrk="1" hangingPunct="1"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llegro BT" pitchFamily="82" charset="0"/>
              </a:rPr>
              <a:t>WHY</a:t>
            </a:r>
          </a:p>
          <a:p>
            <a:pPr eaLnBrk="1" hangingPunct="1">
              <a:buFontTx/>
              <a:buNone/>
            </a:pPr>
            <a:r>
              <a:rPr lang="en-US" altLang="en-US"/>
              <a:t>Because </a:t>
            </a:r>
            <a:r>
              <a:rPr lang="en-US" altLang="en-US" b="0" u="sng">
                <a:solidFill>
                  <a:srgbClr val="663300"/>
                </a:solidFill>
              </a:rPr>
              <a:t>direct memory</a:t>
            </a:r>
            <a:r>
              <a:rPr lang="ar-SA" altLang="en-US" b="0" u="sng">
                <a:solidFill>
                  <a:srgbClr val="663300"/>
                </a:solidFill>
              </a:rPr>
              <a:t> – </a:t>
            </a:r>
            <a:r>
              <a:rPr lang="en-US" altLang="en-US" b="0" u="sng">
                <a:solidFill>
                  <a:srgbClr val="663300"/>
                </a:solidFill>
              </a:rPr>
              <a:t>memory move is illegal </a:t>
            </a:r>
            <a:r>
              <a:rPr lang="en-US" altLang="en-US"/>
              <a:t>we must move the contents of A into a register before moving it to B. </a:t>
            </a:r>
            <a:endParaRPr lang="en-US" altLang="en-US" b="0" u="sng">
              <a:solidFill>
                <a:srgbClr val="66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DC790C92-4DAE-4B8B-84A2-AA5846A697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2625AE-32A6-470C-AC71-6E584D4C79FE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587FD575-5AF0-40A9-8B25-D5369BCD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01E5D5-D26E-40CB-BC65-B949C54682EE}" type="slidenum">
              <a:rPr lang="ar-SA" altLang="en-US"/>
              <a:pPr eaLnBrk="1" hangingPunct="1"/>
              <a:t>54</a:t>
            </a:fld>
            <a:endParaRPr lang="en-US" altLang="en-US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3F310271-A2E4-4FA2-B166-90B6AA417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Translation of </a:t>
            </a:r>
            <a:r>
              <a:rPr lang="en-US" altLang="en-US" sz="2800">
                <a:solidFill>
                  <a:srgbClr val="008000"/>
                </a:solidFill>
              </a:rPr>
              <a:t>HLL</a:t>
            </a:r>
            <a:r>
              <a:rPr lang="en-US" altLang="en-US" sz="2800"/>
              <a:t> to </a:t>
            </a:r>
            <a:br>
              <a:rPr lang="en-US" altLang="en-US" sz="2800"/>
            </a:br>
            <a:r>
              <a:rPr lang="en-US" altLang="en-US" sz="2800">
                <a:solidFill>
                  <a:srgbClr val="0033CC"/>
                </a:solidFill>
              </a:rPr>
              <a:t>Assembly Language</a:t>
            </a:r>
          </a:p>
        </p:txBody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5C86A5DE-D20D-4651-8DFF-02E831028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>
                <a:solidFill>
                  <a:srgbClr val="008000"/>
                </a:solidFill>
              </a:rPr>
              <a:t>Statement</a:t>
            </a:r>
            <a:r>
              <a:rPr lang="en-US" altLang="en-US" dirty="0"/>
              <a:t>			Translation</a:t>
            </a:r>
          </a:p>
          <a:p>
            <a:pPr eaLnBrk="1" hangingPunct="1">
              <a:buFontTx/>
              <a:buNone/>
            </a:pPr>
            <a:endParaRPr lang="ar-SA" altLang="en-US" dirty="0"/>
          </a:p>
          <a:p>
            <a:pPr eaLnBrk="1" hangingPunct="1">
              <a:buFontTx/>
              <a:buNone/>
            </a:pPr>
            <a:r>
              <a:rPr lang="ar-SA" altLang="en-US" dirty="0"/>
              <a:t> </a:t>
            </a:r>
            <a:r>
              <a:rPr lang="en-US" altLang="en-US" dirty="0">
                <a:solidFill>
                  <a:srgbClr val="008000"/>
                </a:solidFill>
              </a:rPr>
              <a:t>A  =  5 – A	</a:t>
            </a:r>
            <a:r>
              <a:rPr lang="ar-SA" altLang="en-US" dirty="0">
                <a:solidFill>
                  <a:srgbClr val="CC0066"/>
                </a:solidFill>
              </a:rPr>
              <a:t>	</a:t>
            </a:r>
            <a:r>
              <a:rPr lang="en-US" altLang="en-US" dirty="0"/>
              <a:t>MOV   AX , 5		; put 5 in AX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		SUB    AX , A		; AX…. 5 – A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		MOV   A , AX		; put it in A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31CDA567-32CA-4AEA-98E5-C73F51007B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2410446-6D2E-4B05-96D0-EE2DB07BFA6E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E1ED8D1E-0058-46CD-A27F-C8008CFB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E16F61-5AD0-480D-ABC5-05967180C68A}" type="slidenum">
              <a:rPr lang="ar-SA" altLang="en-US"/>
              <a:pPr eaLnBrk="1" hangingPunct="1"/>
              <a:t>55</a:t>
            </a:fld>
            <a:endParaRPr lang="en-US" altLang="en-US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D98895E8-1C2F-4A74-9BB3-495AFC9E8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Translation of </a:t>
            </a:r>
            <a:r>
              <a:rPr lang="en-US" altLang="en-US" sz="2800">
                <a:solidFill>
                  <a:srgbClr val="0033CC"/>
                </a:solidFill>
              </a:rPr>
              <a:t>HLL</a:t>
            </a:r>
            <a:r>
              <a:rPr lang="en-US" altLang="en-US" sz="2800"/>
              <a:t> to </a:t>
            </a:r>
            <a:br>
              <a:rPr lang="en-US" altLang="en-US" sz="2800"/>
            </a:br>
            <a:r>
              <a:rPr lang="en-US" altLang="en-US" sz="2800">
                <a:solidFill>
                  <a:srgbClr val="0033CC"/>
                </a:solidFill>
              </a:rPr>
              <a:t>Assembly Language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808E2E10-D075-4B1E-A014-E8ACBCDEE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1"/>
            <a:ext cx="9144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	</a:t>
            </a:r>
            <a:r>
              <a:rPr lang="en-US" altLang="en-US">
                <a:solidFill>
                  <a:srgbClr val="008000"/>
                </a:solidFill>
              </a:rPr>
              <a:t>Statement</a:t>
            </a:r>
            <a:r>
              <a:rPr lang="en-US" altLang="en-US"/>
              <a:t>			Translation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A =  B – 2 * A</a:t>
            </a:r>
            <a:r>
              <a:rPr lang="en-US" altLang="en-US">
                <a:solidFill>
                  <a:srgbClr val="CC0066"/>
                </a:solidFill>
              </a:rPr>
              <a:t>	</a:t>
            </a:r>
            <a:r>
              <a:rPr lang="en-US" altLang="en-US"/>
              <a:t>MOV AX , B 	; AX has B</a:t>
            </a:r>
          </a:p>
          <a:p>
            <a:pPr eaLnBrk="1" hangingPunct="1">
              <a:buFontTx/>
              <a:buNone/>
            </a:pPr>
            <a:r>
              <a:rPr lang="en-US" altLang="en-US"/>
              <a:t>				SUB  AX , A 	; AX has B – A				SUB  AX , A 	; AX has B – 2 * A</a:t>
            </a:r>
          </a:p>
          <a:p>
            <a:pPr eaLnBrk="1" hangingPunct="1">
              <a:buFontTx/>
              <a:buNone/>
            </a:pPr>
            <a:r>
              <a:rPr lang="en-US" altLang="en-US"/>
              <a:t>				MOV A , AX 	; move results to B</a:t>
            </a:r>
            <a:r>
              <a:rPr lang="en-US" altLang="en-US">
                <a:solidFill>
                  <a:srgbClr val="CC0066"/>
                </a:solidFill>
              </a:rPr>
              <a:t>	</a:t>
            </a: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41A7BE0D-519E-4F01-B3E0-1ECF290F4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E91DF9-620A-49DB-BC8A-80383667BA9F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188E14CA-90D2-4D70-8C88-757A2815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0B1AC4-9407-4E22-A69E-71ABB13FA0F5}" type="slidenum">
              <a:rPr lang="ar-SA" altLang="en-US"/>
              <a:pPr eaLnBrk="1" hangingPunct="1"/>
              <a:t>56</a:t>
            </a:fld>
            <a:endParaRPr lang="en-US" altLang="en-US"/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5AEC6D64-F6B7-4C16-B65C-C1CEDD803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Structure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AF3CA8E-6697-4BA5-BE54-BE95A06BD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763000" cy="4800600"/>
          </a:xfrm>
        </p:spPr>
        <p:txBody>
          <a:bodyPr/>
          <a:lstStyle/>
          <a:p>
            <a:pPr eaLnBrk="1" hangingPunct="1"/>
            <a:r>
              <a:rPr lang="en-US" altLang="en-US"/>
              <a:t>Machine language programs consist of :</a:t>
            </a:r>
          </a:p>
          <a:p>
            <a:pPr lvl="1" eaLnBrk="1" hangingPunct="1"/>
            <a:r>
              <a:rPr lang="en-US" altLang="en-US" sz="3600">
                <a:solidFill>
                  <a:srgbClr val="CC0066"/>
                </a:solidFill>
              </a:rPr>
              <a:t>     Codes,</a:t>
            </a:r>
          </a:p>
          <a:p>
            <a:pPr lvl="1" eaLnBrk="1" hangingPunct="1"/>
            <a:r>
              <a:rPr lang="en-US" altLang="en-US" sz="3600">
                <a:solidFill>
                  <a:srgbClr val="CC0066"/>
                </a:solidFill>
              </a:rPr>
              <a:t>     Data, and</a:t>
            </a:r>
          </a:p>
          <a:p>
            <a:pPr lvl="1" eaLnBrk="1" hangingPunct="1"/>
            <a:r>
              <a:rPr lang="en-US" altLang="en-US" sz="3600">
                <a:solidFill>
                  <a:srgbClr val="CC0066"/>
                </a:solidFill>
              </a:rPr>
              <a:t>     Stack.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Each part</a:t>
            </a:r>
            <a:r>
              <a:rPr lang="ar-SA" altLang="en-US"/>
              <a:t> </a:t>
            </a:r>
            <a:r>
              <a:rPr lang="en-US" altLang="en-US"/>
              <a:t> occupies a memory segment.  They are structured as </a:t>
            </a:r>
            <a:r>
              <a:rPr lang="en-US" altLang="en-US">
                <a:solidFill>
                  <a:srgbClr val="008000"/>
                </a:solidFill>
              </a:rPr>
              <a:t>program segments</a:t>
            </a:r>
            <a:r>
              <a:rPr lang="en-US" altLang="en-US"/>
              <a:t>. Each </a:t>
            </a:r>
            <a:r>
              <a:rPr lang="en-US" altLang="en-US">
                <a:solidFill>
                  <a:srgbClr val="008000"/>
                </a:solidFill>
              </a:rPr>
              <a:t>program segment</a:t>
            </a:r>
            <a:r>
              <a:rPr lang="en-US" altLang="en-US"/>
              <a:t>  is translated into a memory segment by the assembler.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46E42CD9-C263-499D-BDBD-35FC82EB0A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E69CA2-4D18-4CBC-AD72-9F799BBE07F7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76530914-7B2E-4E5A-BD2F-4F3E097D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042FE0-40B8-43C2-A7F9-0BAE327C2BDE}" type="slidenum">
              <a:rPr lang="ar-SA" altLang="en-US"/>
              <a:pPr eaLnBrk="1" hangingPunct="1"/>
              <a:t>57</a:t>
            </a:fld>
            <a:endParaRPr lang="en-US" altLang="en-US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33C2BD8F-489F-402E-ADE3-139ECFC27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Models</a:t>
            </a: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F5D93540-A407-4F75-8725-A4C0D1C86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4000"/>
              <a:t>The size of the </a:t>
            </a:r>
            <a:r>
              <a:rPr lang="en-US" altLang="en-US" sz="4000">
                <a:solidFill>
                  <a:srgbClr val="CC0066"/>
                </a:solidFill>
              </a:rPr>
              <a:t>code &amp; data</a:t>
            </a:r>
            <a:r>
              <a:rPr lang="en-US" altLang="en-US" sz="4000"/>
              <a:t> a program can have is determined by specifying  a </a:t>
            </a:r>
            <a:r>
              <a:rPr lang="en-US" altLang="en-US" sz="4000">
                <a:solidFill>
                  <a:srgbClr val="FF0000"/>
                </a:solidFill>
              </a:rPr>
              <a:t>memory model</a:t>
            </a:r>
            <a:r>
              <a:rPr lang="en-US" altLang="en-US" sz="4000"/>
              <a:t> using the  </a:t>
            </a:r>
            <a:r>
              <a:rPr lang="en-US" altLang="en-US" sz="4000">
                <a:solidFill>
                  <a:srgbClr val="008000"/>
                </a:solidFill>
              </a:rPr>
              <a:t>. MODEL</a:t>
            </a:r>
            <a:r>
              <a:rPr lang="en-US" altLang="en-US" sz="4000"/>
              <a:t> </a:t>
            </a:r>
            <a:r>
              <a:rPr lang="ar-SA" altLang="en-US" sz="4000"/>
              <a:t> </a:t>
            </a:r>
            <a:r>
              <a:rPr lang="en-US" altLang="en-US" sz="4000"/>
              <a:t>directive.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7A24EAAD-DEDD-409A-A8C2-9CE4C821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08218"/>
            <a:ext cx="2133600" cy="762000"/>
          </a:xfrm>
          <a:prstGeom prst="rect">
            <a:avLst/>
          </a:prstGeom>
          <a:noFill/>
          <a:ln w="57150" cmpd="thickThin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55C56C69-28A5-4136-90CF-724EB07465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F17C0A-C181-427C-B994-757F52B1886E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F5747225-26CB-4052-B072-4ED4F812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7D5994-1181-4909-9506-D982347914B7}" type="slidenum">
              <a:rPr lang="ar-SA" altLang="en-US"/>
              <a:pPr eaLnBrk="1" hangingPunct="1"/>
              <a:t>58</a:t>
            </a:fld>
            <a:endParaRPr lang="en-US" altLang="en-US"/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D1C6BFD7-0E46-4A28-B2A3-027A50E4C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9BE25071-2036-49CE-B359-1F3749896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		</a:t>
            </a:r>
            <a:r>
              <a:rPr lang="en-US" altLang="en-US" sz="3600" b="1" dirty="0"/>
              <a:t>.  MODEL</a:t>
            </a:r>
            <a:r>
              <a:rPr lang="en-US" altLang="en-US" sz="3600" dirty="0"/>
              <a:t>       </a:t>
            </a:r>
            <a:r>
              <a:rPr lang="en-US" altLang="en-US" sz="3200" dirty="0"/>
              <a:t>memory_mode1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90AC13-4F9F-4F6C-A1CE-D2F6BBF10D2E}"/>
              </a:ext>
            </a:extLst>
          </p:cNvPr>
          <p:cNvGrpSpPr/>
          <p:nvPr/>
        </p:nvGrpSpPr>
        <p:grpSpPr>
          <a:xfrm>
            <a:off x="2590800" y="2798762"/>
            <a:ext cx="7067550" cy="3449638"/>
            <a:chOff x="2590800" y="2743200"/>
            <a:chExt cx="7067550" cy="3449638"/>
          </a:xfrm>
        </p:grpSpPr>
        <p:sp>
          <p:nvSpPr>
            <p:cNvPr id="86020" name="Line 4">
              <a:extLst>
                <a:ext uri="{FF2B5EF4-FFF2-40B4-BE49-F238E27FC236}">
                  <a16:creationId xmlns:a16="http://schemas.microsoft.com/office/drawing/2014/main" id="{54046EDE-AD54-4AC6-9EF8-1A1976C03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1900" y="2829430"/>
              <a:ext cx="1295400" cy="83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1" name="Text Box 5">
              <a:extLst>
                <a:ext uri="{FF2B5EF4-FFF2-40B4-BE49-F238E27FC236}">
                  <a16:creationId xmlns:a16="http://schemas.microsoft.com/office/drawing/2014/main" id="{0B59A003-5F66-4A11-9A58-3AA1E54D1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100" y="3826235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C0066"/>
                  </a:solidFill>
                </a:rPr>
                <a:t>SMALL</a:t>
              </a:r>
            </a:p>
          </p:txBody>
        </p:sp>
        <p:sp>
          <p:nvSpPr>
            <p:cNvPr id="86022" name="Text Box 6">
              <a:extLst>
                <a:ext uri="{FF2B5EF4-FFF2-40B4-BE49-F238E27FC236}">
                  <a16:creationId xmlns:a16="http://schemas.microsoft.com/office/drawing/2014/main" id="{F8B32092-CCC3-4488-AFF7-89FC05B5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9650" y="3826234"/>
              <a:ext cx="1143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C0066"/>
                  </a:solidFill>
                </a:rPr>
                <a:t>MEDUIM</a:t>
              </a:r>
            </a:p>
          </p:txBody>
        </p:sp>
        <p:sp>
          <p:nvSpPr>
            <p:cNvPr id="86023" name="Text Box 7">
              <a:extLst>
                <a:ext uri="{FF2B5EF4-FFF2-40B4-BE49-F238E27FC236}">
                  <a16:creationId xmlns:a16="http://schemas.microsoft.com/office/drawing/2014/main" id="{69868D38-F36B-4381-9CC3-99896FAEE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810001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CC0066"/>
                  </a:solidFill>
                </a:rPr>
                <a:t>COMPACT</a:t>
              </a:r>
            </a:p>
          </p:txBody>
        </p:sp>
        <p:sp>
          <p:nvSpPr>
            <p:cNvPr id="86024" name="Text Box 8">
              <a:extLst>
                <a:ext uri="{FF2B5EF4-FFF2-40B4-BE49-F238E27FC236}">
                  <a16:creationId xmlns:a16="http://schemas.microsoft.com/office/drawing/2014/main" id="{823B1192-EF33-4200-B728-F1AC62C44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1550" y="3564731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CC0066"/>
                  </a:solidFill>
                </a:rPr>
                <a:t>LARGE</a:t>
              </a:r>
            </a:p>
          </p:txBody>
        </p:sp>
        <p:sp>
          <p:nvSpPr>
            <p:cNvPr id="86025" name="Line 9">
              <a:extLst>
                <a:ext uri="{FF2B5EF4-FFF2-40B4-BE49-F238E27FC236}">
                  <a16:creationId xmlns:a16="http://schemas.microsoft.com/office/drawing/2014/main" id="{9726FCDE-4BDE-4565-B190-7C355D52C9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2819400"/>
              <a:ext cx="304800" cy="9144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6" name="Line 10">
              <a:extLst>
                <a:ext uri="{FF2B5EF4-FFF2-40B4-BE49-F238E27FC236}">
                  <a16:creationId xmlns:a16="http://schemas.microsoft.com/office/drawing/2014/main" id="{381406C4-A2CF-41CA-9D66-397E004E3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4950" y="2964873"/>
              <a:ext cx="685800" cy="762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7" name="Line 11">
              <a:extLst>
                <a:ext uri="{FF2B5EF4-FFF2-40B4-BE49-F238E27FC236}">
                  <a16:creationId xmlns:a16="http://schemas.microsoft.com/office/drawing/2014/main" id="{057B5060-B5F6-4943-93DB-E67042E16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2743200"/>
              <a:ext cx="990600" cy="7620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Text Box 12">
              <a:extLst>
                <a:ext uri="{FF2B5EF4-FFF2-40B4-BE49-F238E27FC236}">
                  <a16:creationId xmlns:a16="http://schemas.microsoft.com/office/drawing/2014/main" id="{46BDA188-AD02-48CF-9ACB-6945116E7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4343400"/>
              <a:ext cx="1676400" cy="1328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CC0066"/>
                  </a:solidFill>
                </a:rPr>
                <a:t>Code</a:t>
              </a:r>
              <a:r>
                <a:rPr lang="en-US" altLang="en-US" b="1">
                  <a:solidFill>
                    <a:srgbClr val="3333CC"/>
                  </a:solidFill>
                </a:rPr>
                <a:t> in one segment</a:t>
              </a:r>
            </a:p>
            <a:p>
              <a:pPr rtl="0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CC0066"/>
                  </a:solidFill>
                </a:rPr>
                <a:t>Data</a:t>
              </a:r>
              <a:r>
                <a:rPr lang="en-US" altLang="en-US" b="1">
                  <a:solidFill>
                    <a:srgbClr val="3333CC"/>
                  </a:solidFill>
                </a:rPr>
                <a:t> in one segment</a:t>
              </a:r>
            </a:p>
          </p:txBody>
        </p:sp>
        <p:sp>
          <p:nvSpPr>
            <p:cNvPr id="86029" name="Text Box 13">
              <a:extLst>
                <a:ext uri="{FF2B5EF4-FFF2-40B4-BE49-F238E27FC236}">
                  <a16:creationId xmlns:a16="http://schemas.microsoft.com/office/drawing/2014/main" id="{7EF27152-3EB0-455D-9DFA-1829466E0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267200"/>
              <a:ext cx="1524000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CC0066"/>
                  </a:solidFill>
                </a:rPr>
                <a:t>Code</a:t>
              </a:r>
              <a:r>
                <a:rPr lang="en-US" altLang="en-US" sz="1600" b="1">
                  <a:solidFill>
                    <a:srgbClr val="3333CC"/>
                  </a:solidFill>
                </a:rPr>
                <a:t> in more than one segment</a:t>
              </a:r>
            </a:p>
            <a:p>
              <a:pPr rtl="0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CC0066"/>
                  </a:solidFill>
                </a:rPr>
                <a:t>Data</a:t>
              </a:r>
              <a:r>
                <a:rPr lang="en-US" altLang="en-US" sz="1600" b="1">
                  <a:solidFill>
                    <a:srgbClr val="3333CC"/>
                  </a:solidFill>
                </a:rPr>
                <a:t> in one segment</a:t>
              </a:r>
            </a:p>
          </p:txBody>
        </p:sp>
        <p:sp>
          <p:nvSpPr>
            <p:cNvPr id="86030" name="Text Box 14">
              <a:extLst>
                <a:ext uri="{FF2B5EF4-FFF2-40B4-BE49-F238E27FC236}">
                  <a16:creationId xmlns:a16="http://schemas.microsoft.com/office/drawing/2014/main" id="{B43D2740-3644-4E8D-9F1A-69D74013B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4267200"/>
              <a:ext cx="1295400" cy="1925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CC0066"/>
                  </a:solidFill>
                </a:rPr>
                <a:t>Code</a:t>
              </a:r>
              <a:r>
                <a:rPr lang="en-US" altLang="en-US" sz="1600" b="1">
                  <a:solidFill>
                    <a:srgbClr val="3333CC"/>
                  </a:solidFill>
                </a:rPr>
                <a:t> in one segment</a:t>
              </a:r>
            </a:p>
            <a:p>
              <a:pPr rtl="0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CC0066"/>
                  </a:solidFill>
                </a:rPr>
                <a:t>Data </a:t>
              </a:r>
              <a:r>
                <a:rPr lang="en-US" altLang="en-US" sz="1600" b="1">
                  <a:solidFill>
                    <a:srgbClr val="3333CC"/>
                  </a:solidFill>
                </a:rPr>
                <a:t>in more than one segment</a:t>
              </a:r>
            </a:p>
          </p:txBody>
        </p:sp>
      </p:grpSp>
      <p:sp>
        <p:nvSpPr>
          <p:cNvPr id="86031" name="Text Box 15">
            <a:extLst>
              <a:ext uri="{FF2B5EF4-FFF2-40B4-BE49-F238E27FC236}">
                <a16:creationId xmlns:a16="http://schemas.microsoft.com/office/drawing/2014/main" id="{2F6930FA-E7BE-4017-9A6B-DA069387C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0" y="4176714"/>
            <a:ext cx="2286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0066"/>
                </a:solidFill>
              </a:rPr>
              <a:t>Code</a:t>
            </a:r>
            <a:r>
              <a:rPr lang="en-US" altLang="en-US" b="1">
                <a:solidFill>
                  <a:srgbClr val="3333CC"/>
                </a:solidFill>
              </a:rPr>
              <a:t> in more than one segment</a:t>
            </a:r>
          </a:p>
          <a:p>
            <a:pPr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0066"/>
                </a:solidFill>
              </a:rPr>
              <a:t>Data</a:t>
            </a:r>
            <a:r>
              <a:rPr lang="en-US" altLang="en-US" b="1">
                <a:solidFill>
                  <a:srgbClr val="3333CC"/>
                </a:solidFill>
              </a:rPr>
              <a:t> in more than one segment</a:t>
            </a:r>
          </a:p>
          <a:p>
            <a:pPr rtl="0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CC0066"/>
                </a:solidFill>
              </a:rPr>
              <a:t>No array larger than 64K bytes.</a:t>
            </a:r>
            <a:endParaRPr lang="ar-SA" altLang="en-US" b="1">
              <a:solidFill>
                <a:srgbClr val="CC0066"/>
              </a:solidFill>
            </a:endParaRPr>
          </a:p>
          <a:p>
            <a:pPr rtl="0" eaLnBrk="1" hangingPunct="1">
              <a:spcBef>
                <a:spcPct val="50000"/>
              </a:spcBef>
            </a:pPr>
            <a:endParaRPr lang="en-US" altLang="en-US" b="1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6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6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CDDB3A75-77F7-4C75-88EC-23B680F377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4DA725-03F5-488A-9E7C-D07C3A84A05F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0BA17B3B-8DDD-49C1-B1C1-DA75986A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4DE430-FC5C-4E29-8B9E-8A023242FC4F}" type="slidenum">
              <a:rPr lang="ar-SA" altLang="en-US"/>
              <a:pPr eaLnBrk="1" hangingPunct="1"/>
              <a:t>59</a:t>
            </a:fld>
            <a:endParaRPr lang="en-US" altLang="en-US"/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07461BC4-C40B-40A9-AF6D-50B9B6E6D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609601"/>
            <a:ext cx="8686800" cy="5516563"/>
          </a:xfrm>
        </p:spPr>
        <p:txBody>
          <a:bodyPr/>
          <a:lstStyle/>
          <a:p>
            <a:pPr eaLnBrk="1" hangingPunct="1"/>
            <a:endParaRPr lang="en-US" altLang="en-US" sz="3600"/>
          </a:p>
          <a:p>
            <a:pPr eaLnBrk="1" hangingPunct="1"/>
            <a:r>
              <a:rPr lang="en-US" altLang="en-US" sz="3600"/>
              <a:t>Unless there is a lot of code or data, the appropriate model is </a:t>
            </a:r>
            <a:r>
              <a:rPr lang="en-US" altLang="en-US" sz="3600">
                <a:solidFill>
                  <a:srgbClr val="CC0066"/>
                </a:solidFill>
              </a:rPr>
              <a:t>SMALL.</a:t>
            </a:r>
          </a:p>
          <a:p>
            <a:pPr eaLnBrk="1" hangingPunct="1"/>
            <a:endParaRPr lang="en-US" altLang="en-US" sz="3600">
              <a:solidFill>
                <a:srgbClr val="CC0066"/>
              </a:solidFill>
            </a:endParaRPr>
          </a:p>
          <a:p>
            <a:pPr eaLnBrk="1" hangingPunct="1"/>
            <a:r>
              <a:rPr lang="en-US" altLang="en-US" sz="3600" u="sng">
                <a:solidFill>
                  <a:srgbClr val="CC0066"/>
                </a:solidFill>
              </a:rPr>
              <a:t>. MODEL</a:t>
            </a:r>
            <a:r>
              <a:rPr lang="en-US" altLang="en-US" sz="3600">
                <a:solidFill>
                  <a:srgbClr val="CC0066"/>
                </a:solidFill>
              </a:rPr>
              <a:t> </a:t>
            </a:r>
            <a:r>
              <a:rPr lang="en-US" altLang="en-US" sz="3600"/>
              <a:t>directive should come before any segment definition.</a:t>
            </a:r>
            <a:endParaRPr lang="en-US" altLang="en-US" sz="36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C66651FB-1B6F-40C1-A104-258DD35362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5EFBFE-6F19-4D11-B6EF-DFC0867C3E09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423B7538-C4F5-4666-A6F9-1FFF73EE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0AFF3F-373D-45BE-847B-B244C1093476}" type="slidenum">
              <a:rPr lang="ar-SA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AE55FD18-82F9-4A94-A851-9A83C12DD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23344"/>
                </a:solidFill>
                <a:cs typeface="Times New Roman" panose="02020603050405020304" pitchFamily="18" charset="0"/>
              </a:rPr>
              <a:t>Name Field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91CFA016-137B-4C54-959F-C906F52A7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5625"/>
            <a:ext cx="114300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field is used for: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 algn="justLow">
              <a:buFont typeface="Wingdings" panose="05000000000000000000" pitchFamily="2" charset="2"/>
              <a:buChar char=""/>
            </a:pPr>
            <a:r>
              <a:rPr lang="en-US" altLang="en-US" sz="2800" dirty="0">
                <a:cs typeface="Times New Roman" panose="02020603050405020304" pitchFamily="18" charset="0"/>
              </a:rPr>
              <a:t>instruction label: if present, a label must be followed by a colon (</a:t>
            </a:r>
            <a:r>
              <a:rPr lang="en-US" altLang="en-US" sz="2800" dirty="0">
                <a:solidFill>
                  <a:schemeClr val="hlink"/>
                </a:solidFill>
                <a:cs typeface="Times New Roman" panose="02020603050405020304" pitchFamily="18" charset="0"/>
              </a:rPr>
              <a:t>:</a:t>
            </a:r>
            <a:r>
              <a:rPr lang="en-US" altLang="en-US" sz="2800" dirty="0">
                <a:cs typeface="Times New Roman" panose="02020603050405020304" pitchFamily="18" charset="0"/>
              </a:rPr>
              <a:t>) 	</a:t>
            </a:r>
          </a:p>
          <a:p>
            <a:pPr lvl="1" algn="justLow">
              <a:buFont typeface="Wingdings" panose="05000000000000000000" pitchFamily="2" charset="2"/>
              <a:buChar char=""/>
            </a:pPr>
            <a:r>
              <a:rPr lang="en-US" altLang="en-US" sz="2800" dirty="0">
                <a:cs typeface="Times New Roman" panose="02020603050405020304" pitchFamily="18" charset="0"/>
              </a:rPr>
              <a:t>procedure names 	</a:t>
            </a:r>
          </a:p>
          <a:p>
            <a:pPr lvl="1" algn="justLow">
              <a:buFont typeface="Wingdings" panose="05000000000000000000" pitchFamily="2" charset="2"/>
              <a:buChar char=""/>
            </a:pPr>
            <a:r>
              <a:rPr lang="en-US" altLang="en-US" sz="2800" dirty="0">
                <a:cs typeface="Times New Roman" panose="02020603050405020304" pitchFamily="18" charset="0"/>
              </a:rPr>
              <a:t>variable names.</a:t>
            </a:r>
            <a:r>
              <a:rPr lang="en-US" altLang="en-US" sz="2800" dirty="0">
                <a:solidFill>
                  <a:srgbClr val="223344"/>
                </a:solidFill>
                <a:cs typeface="Times New Roman" panose="02020603050405020304" pitchFamily="18" charset="0"/>
              </a:rPr>
              <a:t> </a:t>
            </a:r>
          </a:p>
          <a:p>
            <a:pPr lvl="1" algn="justLow">
              <a:buFont typeface="Wingdings" panose="05000000000000000000" pitchFamily="2" charset="2"/>
              <a:buChar char=""/>
            </a:pPr>
            <a:endParaRPr lang="en-US" altLang="en-US" sz="2800" dirty="0">
              <a:solidFill>
                <a:srgbClr val="223344"/>
              </a:solidFill>
              <a:cs typeface="Times New Roman" panose="02020603050405020304" pitchFamily="18" charset="0"/>
            </a:endParaRPr>
          </a:p>
          <a:p>
            <a:pPr marL="457200" lvl="1" indent="0" algn="justLow">
              <a:buNone/>
            </a:pPr>
            <a:r>
              <a:rPr lang="en-US" altLang="en-US" dirty="0">
                <a:solidFill>
                  <a:srgbClr val="223344"/>
                </a:solidFill>
                <a:cs typeface="Times New Roman" panose="02020603050405020304" pitchFamily="18" charset="0"/>
              </a:rPr>
              <a:t>Note: </a:t>
            </a:r>
            <a:r>
              <a:rPr lang="en-US" dirty="0"/>
              <a:t>The assembler translates names into memory addresses. </a:t>
            </a:r>
            <a:endParaRPr lang="en-US" altLang="en-US" dirty="0">
              <a:solidFill>
                <a:srgbClr val="223344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AA538AEA-558F-4A40-AADA-2D751222D5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5133C5-3241-4BA7-896E-0D63890108F0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B4015061-17C7-4A5A-A2B5-E7EB64F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D1F5F9-6AF9-4F5A-B1D4-36D13AF18014}" type="slidenum">
              <a:rPr lang="ar-SA" altLang="en-US"/>
              <a:pPr eaLnBrk="1" hangingPunct="1"/>
              <a:t>60</a:t>
            </a:fld>
            <a:endParaRPr lang="en-US" altLang="en-US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10758E49-3906-4A9B-BF13-8E3A0A609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Segment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772B12B9-A1BE-4E5B-B075-0DD49B98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program’s </a:t>
            </a:r>
            <a:r>
              <a:rPr lang="en-US" altLang="en-US">
                <a:solidFill>
                  <a:srgbClr val="FF0000"/>
                </a:solidFill>
              </a:rPr>
              <a:t>data segment</a:t>
            </a:r>
            <a:r>
              <a:rPr lang="en-US" altLang="en-US"/>
              <a:t> contains</a:t>
            </a:r>
            <a:r>
              <a:rPr lang="ar-SA" altLang="en-US"/>
              <a:t> </a:t>
            </a:r>
            <a:r>
              <a:rPr lang="en-US" altLang="en-US"/>
              <a:t> all the variable definitions. Constant definitions are made here as well, but they may be placed elsewhere in the program since no memory allocation is involved.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use the </a:t>
            </a:r>
            <a:r>
              <a:rPr lang="en-US" altLang="en-US">
                <a:solidFill>
                  <a:srgbClr val="FF0000"/>
                </a:solidFill>
              </a:rPr>
              <a:t>  . DATA directive  </a:t>
            </a:r>
            <a:r>
              <a:rPr lang="en-US" altLang="en-US"/>
              <a:t>followed by variable &amp; constant declarations.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Variable addresses are computed as offsets from the start of this segment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7A5568F9-5A8F-463C-82CD-91FB4BE8DE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44ABF6-A4E4-40F8-8B65-7AF26073B893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65A439BE-1F0B-4A5D-B819-1595149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E2EA59-113C-496E-B2E9-22B9D1D3BC8B}" type="slidenum">
              <a:rPr lang="ar-SA" altLang="en-US"/>
              <a:pPr eaLnBrk="1" hangingPunct="1"/>
              <a:t>61</a:t>
            </a:fld>
            <a:endParaRPr lang="en-US" altLang="en-US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F5FABA3F-09C0-4ABA-9A74-0F8C70EF4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DDE31AA8-0F2A-4B51-A7AA-7B66D663B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CC0066"/>
                </a:solidFill>
              </a:rPr>
              <a:t>.DATA</a:t>
            </a:r>
            <a:r>
              <a:rPr lang="en-US" altLang="en-US"/>
              <a:t>			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8000"/>
                </a:solidFill>
              </a:rPr>
              <a:t>WORD1	DW</a:t>
            </a:r>
            <a:r>
              <a:rPr lang="en-US" altLang="en-US"/>
              <a:t>   2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8000"/>
                </a:solidFill>
              </a:rPr>
              <a:t>WORD2	DW</a:t>
            </a:r>
            <a:r>
              <a:rPr lang="en-US" altLang="en-US"/>
              <a:t>   5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8000"/>
                </a:solidFill>
              </a:rPr>
              <a:t>MSG		DB</a:t>
            </a:r>
            <a:r>
              <a:rPr lang="en-US" altLang="en-US"/>
              <a:t>   ‘ This is a message ‘</a:t>
            </a:r>
          </a:p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008000"/>
                </a:solidFill>
              </a:rPr>
              <a:t>MASK		EQU</a:t>
            </a:r>
            <a:r>
              <a:rPr lang="en-US" altLang="en-US"/>
              <a:t>  10010010B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B42E0F9F-5037-43AE-BD10-8630CAC82F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4355C4-9674-4B04-9C84-DF9534C2B4BE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F2EA48A5-6FCF-45B9-92E2-1AE9E483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0A00CF-6CB1-4489-B38D-2BBA65F1462F}" type="slidenum">
              <a:rPr lang="ar-SA" altLang="en-US"/>
              <a:pPr eaLnBrk="1" hangingPunct="1"/>
              <a:t>62</a:t>
            </a:fld>
            <a:endParaRPr lang="en-US" altLang="en-US"/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33CCA3CF-BC00-46BD-8AD7-4E30558FC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/>
              <a:t>Stack Segment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9102626E-410C-4C9C-96EC-3F3EC63D3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Used to set aside storage for the stack </a:t>
            </a:r>
          </a:p>
          <a:p>
            <a:pPr eaLnBrk="1" hangingPunct="1"/>
            <a:r>
              <a:rPr lang="en-US" altLang="en-US"/>
              <a:t>Stack addresses are computed as offsets into this segment </a:t>
            </a:r>
          </a:p>
          <a:p>
            <a:pPr eaLnBrk="1" hangingPunct="1"/>
            <a:r>
              <a:rPr lang="en-US" altLang="en-US"/>
              <a:t>Use: </a:t>
            </a:r>
            <a:r>
              <a:rPr lang="en-US" altLang="en-US">
                <a:solidFill>
                  <a:srgbClr val="008000"/>
                </a:solidFill>
              </a:rPr>
              <a:t>.stack</a:t>
            </a:r>
            <a:r>
              <a:rPr lang="en-US" altLang="en-US"/>
              <a:t> followed by a value that indicates the size of the stack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F75E1DB7-EC21-47AF-9E5C-C49C2D45C0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8B22A4-0743-4992-B52A-4635BF7DFED6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2C372C01-7872-439F-BD41-2BD85321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320172-2005-4637-8E14-DB8B4412EAF9}" type="slidenum">
              <a:rPr lang="ar-SA" altLang="en-US"/>
              <a:pPr eaLnBrk="1" hangingPunct="1"/>
              <a:t>63</a:t>
            </a:fld>
            <a:endParaRPr lang="en-US" altLang="en-US"/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D870257D-9ED4-40C1-B6EB-2EC1E9421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Declaration Syntax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DA9E90FD-A37D-4D3E-87DB-418D9B87F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000"/>
                </a:solidFill>
              </a:rPr>
              <a:t>			</a:t>
            </a:r>
            <a:r>
              <a:rPr lang="en-US" altLang="en-US" sz="3600" dirty="0">
                <a:solidFill>
                  <a:srgbClr val="008000"/>
                </a:solidFill>
              </a:rPr>
              <a:t>.STACK</a:t>
            </a:r>
            <a:r>
              <a:rPr lang="en-US" altLang="en-US" sz="3600" dirty="0"/>
              <a:t>       	size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265222-C84A-4E6E-8B6B-224F51277435}"/>
              </a:ext>
            </a:extLst>
          </p:cNvPr>
          <p:cNvGrpSpPr/>
          <p:nvPr/>
        </p:nvGrpSpPr>
        <p:grpSpPr>
          <a:xfrm>
            <a:off x="3429000" y="3047999"/>
            <a:ext cx="3886200" cy="2267130"/>
            <a:chOff x="3429000" y="3047999"/>
            <a:chExt cx="3886200" cy="2267130"/>
          </a:xfrm>
        </p:grpSpPr>
        <p:sp>
          <p:nvSpPr>
            <p:cNvPr id="91140" name="Line 4">
              <a:extLst>
                <a:ext uri="{FF2B5EF4-FFF2-40B4-BE49-F238E27FC236}">
                  <a16:creationId xmlns:a16="http://schemas.microsoft.com/office/drawing/2014/main" id="{3F2AA07D-D9A9-4AD3-83C8-C580B7F49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3047999"/>
              <a:ext cx="914400" cy="9144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41" name="Text Box 5">
              <a:extLst>
                <a:ext uri="{FF2B5EF4-FFF2-40B4-BE49-F238E27FC236}">
                  <a16:creationId xmlns:a16="http://schemas.microsoft.com/office/drawing/2014/main" id="{E9519C40-41F1-4209-A25B-1F836A5AF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4114800"/>
              <a:ext cx="38862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sz="2400" b="1" dirty="0">
                  <a:solidFill>
                    <a:srgbClr val="008000"/>
                  </a:solidFill>
                  <a:latin typeface="Schneidler Blk BT" pitchFamily="18" charset="0"/>
                </a:rPr>
                <a:t>An optional number that specifies the stack area size in bytes. 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5BF0B1B9-EF9E-43C2-813A-EF98B3BEDE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172DC8-E49B-4B38-A052-0C91B9B369F1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id="{6C59E8FA-8BE5-4821-BD68-9A8988A6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EB49C7-22CE-4AE3-8E63-631964C2D088}" type="slidenum">
              <a:rPr lang="ar-SA" altLang="en-US"/>
              <a:pPr eaLnBrk="1" hangingPunct="1"/>
              <a:t>64</a:t>
            </a:fld>
            <a:endParaRPr lang="en-US" altLang="en-US"/>
          </a:p>
        </p:txBody>
      </p:sp>
      <p:sp>
        <p:nvSpPr>
          <p:cNvPr id="58373" name="Rectangle 2">
            <a:extLst>
              <a:ext uri="{FF2B5EF4-FFF2-40B4-BE49-F238E27FC236}">
                <a16:creationId xmlns:a16="http://schemas.microsoft.com/office/drawing/2014/main" id="{216322B8-DD5C-4A92-ABB9-1402802F9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4B85ABDE-C917-4B67-9368-358C17CB9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008000"/>
                </a:solidFill>
              </a:rPr>
              <a:t>			.STACK</a:t>
            </a:r>
            <a:r>
              <a:rPr lang="en-US" altLang="en-US" sz="2400"/>
              <a:t>       	100 H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	Sets aside 100h bytes for the stack area ( a reasonable size for most applications ) 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993300"/>
                </a:solidFill>
              </a:rPr>
              <a:t>	If size is omitted , 1 KB is set aside for the stack area.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/>
              <a:t>			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78BBEAF4-5055-46F5-85B9-D3894FF0DC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1C3583-663E-4AC1-8C87-63EEC502930D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CF225C73-0B41-4A15-891B-4A08BF22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DE9AD7-1743-448B-98FC-832ABA30B1E7}" type="slidenum">
              <a:rPr lang="ar-SA" altLang="en-US"/>
              <a:pPr eaLnBrk="1" hangingPunct="1"/>
              <a:t>65</a:t>
            </a:fld>
            <a:endParaRPr lang="en-US" altLang="en-US"/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FFE592E7-0E74-4890-8584-2AF72850F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Code Segment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808795A0-D949-4DD9-96BC-9646CE1AB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4000"/>
          </a:p>
          <a:p>
            <a:pPr eaLnBrk="1" hangingPunct="1"/>
            <a:r>
              <a:rPr lang="en-US" altLang="en-US" sz="4000"/>
              <a:t>It contains a program’s instructions.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1BEBDB68-103C-4DDD-878A-0E4D39F694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B729BD-C6E7-4AAC-B4B3-B81B542E742B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4E467BF5-8D88-4157-ACD1-549D5643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B1E6B7-56C0-44E6-ACAB-2E5C3F394105}" type="slidenum">
              <a:rPr lang="ar-SA" altLang="en-US"/>
              <a:pPr eaLnBrk="1" hangingPunct="1"/>
              <a:t>66</a:t>
            </a:fld>
            <a:endParaRPr lang="en-US" altLang="en-US"/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B89BE746-8012-404F-B824-406690494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6C4DD108-D963-4DC8-A487-B856C20F6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777496"/>
            <a:ext cx="64008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		</a:t>
            </a:r>
            <a:r>
              <a:rPr lang="en-US" altLang="en-US" sz="3600" dirty="0">
                <a:solidFill>
                  <a:srgbClr val="008000"/>
                </a:solidFill>
              </a:rPr>
              <a:t>.CODE</a:t>
            </a:r>
            <a:r>
              <a:rPr lang="en-US" altLang="en-US" sz="3600" dirty="0"/>
              <a:t>		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58112C-3BA4-4F25-A455-C9ED0062D3C6}"/>
              </a:ext>
            </a:extLst>
          </p:cNvPr>
          <p:cNvGrpSpPr/>
          <p:nvPr/>
        </p:nvGrpSpPr>
        <p:grpSpPr>
          <a:xfrm>
            <a:off x="2362200" y="2385947"/>
            <a:ext cx="7162800" cy="3369825"/>
            <a:chOff x="2362200" y="2385947"/>
            <a:chExt cx="7162800" cy="3369825"/>
          </a:xfrm>
        </p:grpSpPr>
        <p:sp>
          <p:nvSpPr>
            <p:cNvPr id="94212" name="Line 4">
              <a:extLst>
                <a:ext uri="{FF2B5EF4-FFF2-40B4-BE49-F238E27FC236}">
                  <a16:creationId xmlns:a16="http://schemas.microsoft.com/office/drawing/2014/main" id="{33427ADC-7A35-474A-8C3F-ED5099F695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5791" y="2385947"/>
              <a:ext cx="1143000" cy="6858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3" name="Text Box 5">
              <a:extLst>
                <a:ext uri="{FF2B5EF4-FFF2-40B4-BE49-F238E27FC236}">
                  <a16:creationId xmlns:a16="http://schemas.microsoft.com/office/drawing/2014/main" id="{04842CE3-2C48-456D-8A33-A1956AFD7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3049084"/>
              <a:ext cx="30480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008000"/>
                  </a:solidFill>
                </a:rPr>
                <a:t>Optional name for the segment</a:t>
              </a:r>
            </a:p>
          </p:txBody>
        </p:sp>
        <p:sp>
          <p:nvSpPr>
            <p:cNvPr id="94214" name="Line 6">
              <a:extLst>
                <a:ext uri="{FF2B5EF4-FFF2-40B4-BE49-F238E27FC236}">
                  <a16:creationId xmlns:a16="http://schemas.microsoft.com/office/drawing/2014/main" id="{FF743940-8549-48DA-B4E0-FB3CCC411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809622"/>
              <a:ext cx="1066800" cy="38100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5" name="Text Box 7">
              <a:extLst>
                <a:ext uri="{FF2B5EF4-FFF2-40B4-BE49-F238E27FC236}">
                  <a16:creationId xmlns:a16="http://schemas.microsoft.com/office/drawing/2014/main" id="{C41670CF-8A4D-4CB6-AF85-61A58FEB7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4352423"/>
              <a:ext cx="106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/>
                <a:t>Why??</a:t>
              </a:r>
            </a:p>
          </p:txBody>
        </p:sp>
        <p:sp>
          <p:nvSpPr>
            <p:cNvPr id="94216" name="Text Box 8">
              <a:extLst>
                <a:ext uri="{FF2B5EF4-FFF2-40B4-BE49-F238E27FC236}">
                  <a16:creationId xmlns:a16="http://schemas.microsoft.com/office/drawing/2014/main" id="{9312202E-3FDF-4475-B3B9-80CD3BBAC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3887284"/>
              <a:ext cx="27432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008000"/>
                  </a:solidFill>
                </a:rPr>
                <a:t>there is no need for a name in a SMALL program </a:t>
              </a:r>
              <a:endParaRPr lang="en-US" altLang="en-US"/>
            </a:p>
          </p:txBody>
        </p:sp>
        <p:sp>
          <p:nvSpPr>
            <p:cNvPr id="94217" name="Text Box 9">
              <a:extLst>
                <a:ext uri="{FF2B5EF4-FFF2-40B4-BE49-F238E27FC236}">
                  <a16:creationId xmlns:a16="http://schemas.microsoft.com/office/drawing/2014/main" id="{B3DDA5E7-B71E-40CD-8C59-D2B12E44A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5114422"/>
              <a:ext cx="2438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993300"/>
                  </a:solidFill>
                </a:rPr>
                <a:t>The assembler will generate an error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469C8A27-7878-4011-9FB2-000B2C518D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2F17B8-EBA4-4F9F-BC14-5DC38EE71E85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903356F6-52B1-4FD5-BCAA-14211BBF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48A8E7-91DC-473C-9724-D824EBC1DB52}" type="slidenum">
              <a:rPr lang="ar-SA" altLang="en-US"/>
              <a:pPr eaLnBrk="1" hangingPunct="1"/>
              <a:t>67</a:t>
            </a:fld>
            <a:endParaRPr lang="en-US" altLang="en-US"/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61B901C7-5C56-4690-B932-9063E1818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Inside the code segment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94A201C9-6FD7-42CD-96F1-82F5FB54F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Instructions are organized as procedures.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simplest procedure definition is :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	</a:t>
            </a:r>
            <a:r>
              <a:rPr lang="en-US" altLang="en-US" sz="2400">
                <a:solidFill>
                  <a:srgbClr val="993300"/>
                </a:solidFill>
              </a:rPr>
              <a:t>name  	</a:t>
            </a:r>
            <a:r>
              <a:rPr lang="en-US" altLang="en-US" sz="2400">
                <a:solidFill>
                  <a:srgbClr val="008000"/>
                </a:solidFill>
              </a:rPr>
              <a:t>PROC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993300"/>
                </a:solidFill>
              </a:rPr>
              <a:t>			; body of the procedure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993300"/>
                </a:solidFill>
              </a:rPr>
              <a:t>			name 		</a:t>
            </a:r>
            <a:r>
              <a:rPr lang="en-US" altLang="en-US" sz="2400">
                <a:solidFill>
                  <a:srgbClr val="008000"/>
                </a:solidFill>
              </a:rPr>
              <a:t>ENDP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name is the name of the procedure, PROC and ENDP are pseudo-op that delineate the procedure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1523AB04-177D-4704-8867-07145D3EF3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F3A4E1-EBD7-47B4-88B4-0C72BAA3E7E0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AA63B47C-8525-4824-990D-1F73EF6A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B18022-94F0-4931-8E03-DD68021399F2}" type="slidenum">
              <a:rPr lang="ar-SA" altLang="en-US"/>
              <a:pPr eaLnBrk="1" hangingPunct="1"/>
              <a:t>68</a:t>
            </a:fld>
            <a:endParaRPr lang="en-US" altLang="en-US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1CB1A082-78EA-49C7-A473-020A9523C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7979FA0E-81B5-489A-AD24-A2610B578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400">
                <a:solidFill>
                  <a:srgbClr val="008000"/>
                </a:solidFill>
              </a:rPr>
              <a:t>.CODE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008000"/>
                </a:solidFill>
              </a:rPr>
              <a:t>MAIN 	PROC</a:t>
            </a:r>
            <a:endParaRPr lang="ar-SA" altLang="en-US" sz="240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ar-SA" altLang="en-US" sz="2400"/>
              <a:t>	</a:t>
            </a:r>
            <a:r>
              <a:rPr lang="en-US" altLang="en-US" sz="2400"/>
              <a:t>;  main procedure body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solidFill>
                  <a:srgbClr val="008000"/>
                </a:solidFill>
              </a:rPr>
              <a:t>MAIN 	ENDP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;  other procedures go here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086E5706-78E6-46A7-BEE9-9A1DA73014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EFDB53-D6C9-42C1-BEE3-5E615CADC78D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A0DC072B-4460-4F9D-8D3D-5CEEF308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6DB441-2BA7-48DD-8CEA-E2EAC3F739F1}" type="slidenum">
              <a:rPr lang="ar-SA" altLang="en-US"/>
              <a:pPr eaLnBrk="1" hangingPunct="1"/>
              <a:t>69</a:t>
            </a:fld>
            <a:endParaRPr lang="en-US" altLang="en-US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9B84445A-0180-40E1-B35C-C29ADFFFD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Program Structure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CB904682-313D-4AF9-999E-D95EE7D8E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1"/>
            <a:ext cx="87630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A program has always the following general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8000"/>
                </a:solidFill>
              </a:rPr>
              <a:t>.model 	small	</a:t>
            </a:r>
            <a:r>
              <a:rPr lang="en-US" altLang="en-US" sz="1800"/>
              <a:t>	;Select a memory model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8000"/>
                </a:solidFill>
              </a:rPr>
              <a:t>.stack 	100h</a:t>
            </a:r>
            <a:r>
              <a:rPr lang="en-US" altLang="en-US" sz="1800"/>
              <a:t>		;Define the stack size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8000"/>
                </a:solidFill>
              </a:rPr>
              <a:t>.data</a:t>
            </a:r>
            <a:r>
              <a:rPr lang="en-US" altLang="en-US" sz="18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	; Variable and array declarations						; Declare variables at this level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8000"/>
                </a:solidFill>
              </a:rPr>
              <a:t>.code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8000"/>
                </a:solidFill>
              </a:rPr>
              <a:t>main 	proc</a:t>
            </a:r>
            <a:r>
              <a:rPr lang="en-US" altLang="en-US" sz="1800"/>
              <a:t> 		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; Write the program main code at this level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8000"/>
                </a:solidFill>
              </a:rPr>
              <a:t>main 	endp</a:t>
            </a:r>
            <a:r>
              <a:rPr lang="en-US" altLang="en-US" sz="18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;Other Procedures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	; Always organize your program into procedures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solidFill>
                  <a:srgbClr val="008000"/>
                </a:solidFill>
              </a:rPr>
              <a:t>end 		main</a:t>
            </a:r>
            <a:r>
              <a:rPr lang="en-US" altLang="en-US" sz="1800"/>
              <a:t>		; To mark the end of the source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4E95191C-64D4-4030-A9BC-A644BB1693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AE7758-BA11-4E8A-845D-B9AFF3A2690A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A2072333-4CE5-4898-8F5D-CC500247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CC0C5F-42D2-4503-AD9D-66672EB08E7B}" type="slidenum">
              <a:rPr lang="ar-SA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441183B1-FFB6-471D-ABA2-7C38708FF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223344"/>
                </a:solidFill>
                <a:cs typeface="Times New Roman" panose="02020603050405020304" pitchFamily="18" charset="0"/>
              </a:rPr>
              <a:t>Name Field </a:t>
            </a:r>
            <a:r>
              <a:rPr lang="en-US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Rules</a:t>
            </a:r>
            <a:r>
              <a:rPr lang="en-US" altLang="en-US" sz="3600" dirty="0">
                <a:solidFill>
                  <a:srgbClr val="223344"/>
                </a:solidFill>
                <a:cs typeface="Times New Roman" panose="02020603050405020304" pitchFamily="18" charset="0"/>
              </a:rPr>
              <a:t>:</a:t>
            </a:r>
            <a:br>
              <a:rPr lang="en-US" altLang="en-US" sz="3600" dirty="0">
                <a:solidFill>
                  <a:srgbClr val="223344"/>
                </a:solidFill>
                <a:cs typeface="Times New Roman" panose="02020603050405020304" pitchFamily="18" charset="0"/>
              </a:rPr>
            </a:br>
            <a:endParaRPr lang="en-US" altLang="en-US" sz="3600" dirty="0">
              <a:solidFill>
                <a:srgbClr val="223344"/>
              </a:solidFill>
              <a:cs typeface="Times New Roman" panose="02020603050405020304" pitchFamily="18" charset="0"/>
            </a:endParaRP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89A7788D-9F5F-40CB-A4C3-8AA273D58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192462"/>
            <a:ext cx="10515600" cy="3208338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Assembler translates names into memory addresses.</a:t>
            </a:r>
          </a:p>
          <a:p>
            <a:pPr algn="just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can be from 1 to 31 characters long: (letters, digits, and special characters: 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?, ., _, $, @, %)</a:t>
            </a:r>
          </a:p>
          <a:p>
            <a:pPr algn="just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blanks are not allowed, names may not begin with a digit, </a:t>
            </a:r>
          </a:p>
          <a:p>
            <a:pPr algn="just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name should not begin with a digit </a:t>
            </a:r>
          </a:p>
          <a:p>
            <a:pPr algn="just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name may begin with a letter or a special character </a:t>
            </a:r>
          </a:p>
          <a:p>
            <a:pPr algn="just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period </a:t>
            </a:r>
            <a:r>
              <a:rPr lang="en-US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used, it must be the first character </a:t>
            </a:r>
          </a:p>
          <a:p>
            <a:pPr algn="just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are not case sensitive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37495B-C967-4B10-ACC5-0AAA1965D5DD}"/>
              </a:ext>
            </a:extLst>
          </p:cNvPr>
          <p:cNvSpPr/>
          <p:nvPr/>
        </p:nvSpPr>
        <p:spPr>
          <a:xfrm>
            <a:off x="838200" y="1144214"/>
            <a:ext cx="10515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imposes some rules on how names are assigned to labels, variables, procedures and macros. It is the assembler's function to translate those names into memory addresses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219D8A5A-B7A8-4064-B5F9-0C53BF0D04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D2E21D-CAFC-45DE-A4FE-4717D16B7C40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77F13335-1037-4516-B16B-78C519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E8255B-FDE0-4D66-B7C9-5B93B2E2E405}" type="slidenum">
              <a:rPr lang="ar-SA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55825CCE-F916-42DC-9E82-B00D7FDD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36524"/>
            <a:ext cx="10820400" cy="1235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4.1.1 </a:t>
            </a:r>
            <a:r>
              <a:rPr lang="en-US" altLang="en-US" b="1" dirty="0">
                <a:solidFill>
                  <a:srgbClr val="223344"/>
                </a:solidFill>
                <a:cs typeface="Times New Roman" panose="02020603050405020304" pitchFamily="18" charset="0"/>
              </a:rPr>
              <a:t>Name Field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F7A4C8E2-B52B-4402-85C6-BAE601859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68412"/>
            <a:ext cx="11506200" cy="49037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Examples:</a:t>
            </a:r>
          </a:p>
          <a:p>
            <a:pPr eaLnBrk="1" hangingPunct="1">
              <a:buFontTx/>
              <a:buNone/>
            </a:pPr>
            <a:r>
              <a:rPr lang="en-US" altLang="en-US" sz="3200" b="1" u="sng" dirty="0">
                <a:solidFill>
                  <a:srgbClr val="006600"/>
                </a:solidFill>
                <a:latin typeface="Consolas" panose="020B0609020204030204" pitchFamily="49" charset="0"/>
              </a:rPr>
              <a:t>Legal Names</a:t>
            </a:r>
            <a:r>
              <a:rPr lang="en-US" altLang="en-US" sz="32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3200" b="1" u="sng" dirty="0">
                <a:solidFill>
                  <a:srgbClr val="006600"/>
                </a:solidFill>
                <a:latin typeface="Consolas" panose="020B0609020204030204" pitchFamily="49" charset="0"/>
              </a:rPr>
              <a:t>Illegal Names</a:t>
            </a:r>
          </a:p>
          <a:p>
            <a:pPr>
              <a:buNone/>
            </a:pPr>
            <a:r>
              <a:rPr lang="en-US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</a:rPr>
              <a:t>COUNTER1              2ABC			</a:t>
            </a:r>
            <a:r>
              <a:rPr lang="en-US" altLang="en-US" sz="2400" dirty="0"/>
              <a:t>(</a:t>
            </a:r>
            <a:r>
              <a:rPr lang="en-US" sz="2400" dirty="0"/>
              <a:t>contains a blank </a:t>
            </a:r>
            <a:r>
              <a:rPr lang="en-US" altLang="en-US" sz="2400" dirty="0"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en-US" dirty="0">
                <a:latin typeface="Consolas" panose="020B0609020204030204" pitchFamily="49" charset="0"/>
              </a:rPr>
              <a:t> @CHARACTER            TWO  WORDS	</a:t>
            </a:r>
            <a:r>
              <a:rPr lang="en-US" altLang="en-US" sz="2400" dirty="0"/>
              <a:t>(</a:t>
            </a:r>
            <a:r>
              <a:rPr lang="en-US" sz="2400" dirty="0"/>
              <a:t>begins with a digit</a:t>
            </a:r>
            <a:r>
              <a:rPr lang="en-US" altLang="en-US" sz="2400" dirty="0"/>
              <a:t>)</a:t>
            </a:r>
          </a:p>
          <a:p>
            <a:pPr>
              <a:buNone/>
            </a:pPr>
            <a:r>
              <a:rPr lang="en-US" altLang="en-US" dirty="0">
                <a:latin typeface="Consolas" panose="020B0609020204030204" pitchFamily="49" charset="0"/>
              </a:rPr>
              <a:t> $500                  A45.26		</a:t>
            </a:r>
            <a:r>
              <a:rPr lang="en-US" altLang="en-US" sz="2400" dirty="0"/>
              <a:t>(</a:t>
            </a:r>
            <a:r>
              <a:rPr lang="en-US" sz="3600" dirty="0">
                <a:solidFill>
                  <a:srgbClr val="FF0000"/>
                </a:solidFill>
              </a:rPr>
              <a:t>.</a:t>
            </a:r>
            <a:r>
              <a:rPr lang="en-US" sz="2400" dirty="0"/>
              <a:t> not first character</a:t>
            </a:r>
            <a:r>
              <a:rPr lang="en-US" altLang="en-US" sz="2400" dirty="0"/>
              <a:t>)</a:t>
            </a:r>
          </a:p>
          <a:p>
            <a:pPr>
              <a:buNone/>
            </a:pPr>
            <a:r>
              <a:rPr lang="en-US" altLang="en-US" dirty="0">
                <a:latin typeface="Consolas" panose="020B0609020204030204" pitchFamily="49" charset="0"/>
              </a:rPr>
              <a:t> SUM_OF_DIGITS         YOU&amp;ME 		</a:t>
            </a:r>
            <a:r>
              <a:rPr lang="en-US" alt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/>
              <a:t>contains an illegal character</a:t>
            </a:r>
            <a:r>
              <a:rPr lang="en-US" altLang="en-US" sz="240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 .TEST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Consolas" panose="020B0609020204030204" pitchFamily="49" charset="0"/>
              </a:rPr>
              <a:t> DONE?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8C2DC4B4-5885-4763-B265-77913937BC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083296-F715-432C-8FCF-3B0B3EE7419C}" type="datetime1">
              <a:rPr lang="en-US" altLang="en-US" smtClean="0"/>
              <a:t>10/5/2023</a:t>
            </a:fld>
            <a:endParaRPr lang="en-US" altLang="en-US"/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CBFC5720-3C77-47D5-80BE-0AA24632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35D87-606F-46A9-BCEE-F21D6DDF5458}" type="slidenum">
              <a:rPr lang="ar-SA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703A8108-6ED7-492B-8C42-085DBD367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4.1.2 </a:t>
            </a:r>
            <a:r>
              <a:rPr lang="en-US" altLang="en-US" b="1" dirty="0"/>
              <a:t>Operation Field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DBB4C9C3-1ED9-46D6-AEBB-6DDF1AAF3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462088"/>
            <a:ext cx="11353800" cy="4481512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3600" dirty="0">
                <a:solidFill>
                  <a:srgbClr val="006600"/>
                </a:solidFill>
              </a:rPr>
              <a:t>For an instruction</a:t>
            </a:r>
          </a:p>
          <a:p>
            <a:pPr eaLnBrk="1" hangingPunct="1">
              <a:buFontTx/>
              <a:buNone/>
            </a:pPr>
            <a:endParaRPr lang="en-US" altLang="en-US" sz="3600" dirty="0"/>
          </a:p>
          <a:p>
            <a:r>
              <a:rPr lang="en-US" altLang="en-US" sz="3600" dirty="0"/>
              <a:t>This field consists of a symbolic </a:t>
            </a:r>
            <a:r>
              <a:rPr lang="en-US" altLang="en-US" sz="3600" dirty="0">
                <a:solidFill>
                  <a:srgbClr val="FF0000"/>
                </a:solidFill>
              </a:rPr>
              <a:t>op</a:t>
            </a:r>
            <a:r>
              <a:rPr lang="en-US" altLang="en-US" sz="3600" dirty="0"/>
              <a:t>eration </a:t>
            </a:r>
            <a:r>
              <a:rPr lang="en-US" altLang="en-US" sz="3600" dirty="0">
                <a:solidFill>
                  <a:srgbClr val="FF0000"/>
                </a:solidFill>
              </a:rPr>
              <a:t>code</a:t>
            </a:r>
            <a:r>
              <a:rPr lang="en-US" altLang="en-US" sz="3600" dirty="0"/>
              <a:t>, known as </a:t>
            </a:r>
            <a:r>
              <a:rPr lang="en-US" altLang="en-US" sz="3600" dirty="0">
                <a:solidFill>
                  <a:srgbClr val="FF0000"/>
                </a:solidFill>
              </a:rPr>
              <a:t>op-code</a:t>
            </a:r>
          </a:p>
          <a:p>
            <a:r>
              <a:rPr lang="en-US" altLang="en-US" sz="3600" dirty="0"/>
              <a:t>The opcode describes the operation’s function </a:t>
            </a:r>
            <a:r>
              <a:rPr lang="en-US" altLang="en-US" sz="3600" dirty="0">
                <a:solidFill>
                  <a:srgbClr val="FF0000"/>
                </a:solidFill>
              </a:rPr>
              <a:t>( MOV, ADD, SUB. )</a:t>
            </a:r>
          </a:p>
          <a:p>
            <a:r>
              <a:rPr lang="en-US" altLang="en-US" sz="3600" dirty="0"/>
              <a:t>Symbolic op-codes are translated into machine language opcode.</a:t>
            </a:r>
          </a:p>
          <a:p>
            <a:pPr eaLnBrk="1" hangingPunct="1">
              <a:buFontTx/>
              <a:buNone/>
            </a:pPr>
            <a:endParaRPr lang="en-US" altLang="en-US" sz="3600" dirty="0"/>
          </a:p>
          <a:p>
            <a:pPr eaLnBrk="1" hangingPunct="1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3360</Words>
  <Application>Microsoft Office PowerPoint</Application>
  <PresentationFormat>Widescreen</PresentationFormat>
  <Paragraphs>607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Aharoni</vt:lpstr>
      <vt:lpstr>Allegro BT</vt:lpstr>
      <vt:lpstr>Amerigo Md BT</vt:lpstr>
      <vt:lpstr>Arabic Typesetting</vt:lpstr>
      <vt:lpstr>Arial</vt:lpstr>
      <vt:lpstr>Calibri</vt:lpstr>
      <vt:lpstr>Calibri Light</vt:lpstr>
      <vt:lpstr>Consolas</vt:lpstr>
      <vt:lpstr>Schneidler Blk BT</vt:lpstr>
      <vt:lpstr>Times New Roman</vt:lpstr>
      <vt:lpstr>Wingdings</vt:lpstr>
      <vt:lpstr>Office Theme</vt:lpstr>
      <vt:lpstr>COMPUTER ORGANIZATION AND ASSEMBLY LANGUAGE   (COAL CSC321)</vt:lpstr>
      <vt:lpstr>INTRODUCTION TO IBM PC  ASSEMBLY LANGUAGE</vt:lpstr>
      <vt:lpstr>Assembly Language Syntax</vt:lpstr>
      <vt:lpstr>RULES</vt:lpstr>
      <vt:lpstr>Program Statement </vt:lpstr>
      <vt:lpstr>Name Field</vt:lpstr>
      <vt:lpstr>Name Field Rules: </vt:lpstr>
      <vt:lpstr>4.1.1 Name Field</vt:lpstr>
      <vt:lpstr>4.1.2 Operation Field</vt:lpstr>
      <vt:lpstr>4.1.2 Operation Field</vt:lpstr>
      <vt:lpstr>4.1.3 Operand Field</vt:lpstr>
      <vt:lpstr>instructions for the 8086 processor  These instructions may be classified into different classes. The following table summarizes the different classes of instructions, together with examples of each class.</vt:lpstr>
      <vt:lpstr>4.1.4 Comment Field</vt:lpstr>
      <vt:lpstr>Program Data</vt:lpstr>
      <vt:lpstr>Numbers</vt:lpstr>
      <vt:lpstr>Characters</vt:lpstr>
      <vt:lpstr>Variables</vt:lpstr>
      <vt:lpstr>Byte variables</vt:lpstr>
      <vt:lpstr>Word variables ( 2 bytes)</vt:lpstr>
      <vt:lpstr>PowerPoint Presentation</vt:lpstr>
      <vt:lpstr>Array Examples</vt:lpstr>
      <vt:lpstr>Arrays in Assembly Language</vt:lpstr>
      <vt:lpstr>Array Examples</vt:lpstr>
      <vt:lpstr>Character strings</vt:lpstr>
      <vt:lpstr>QUESTION Show how character string “RG 2z” is stored in memory starting at address 0</vt:lpstr>
      <vt:lpstr>Constant Declaration  </vt:lpstr>
      <vt:lpstr>Constant Declaration</vt:lpstr>
      <vt:lpstr>BASIC INSTRUCTIONS</vt:lpstr>
      <vt:lpstr>MOV instruction</vt:lpstr>
      <vt:lpstr>Syntax</vt:lpstr>
      <vt:lpstr>Mov   AX , WORD1</vt:lpstr>
      <vt:lpstr>MOV AH , ‘A’</vt:lpstr>
      <vt:lpstr>XCHG instruction</vt:lpstr>
      <vt:lpstr>Syntax</vt:lpstr>
      <vt:lpstr>Example</vt:lpstr>
      <vt:lpstr>XCHG   AH , BL</vt:lpstr>
      <vt:lpstr>Example</vt:lpstr>
      <vt:lpstr>Restrictions on MOV </vt:lpstr>
      <vt:lpstr>ADD &amp;  SUB</vt:lpstr>
      <vt:lpstr>Syntax</vt:lpstr>
      <vt:lpstr>Example</vt:lpstr>
      <vt:lpstr>Example</vt:lpstr>
      <vt:lpstr>Example</vt:lpstr>
      <vt:lpstr>ILLEGAL</vt:lpstr>
      <vt:lpstr>INC ( increment )</vt:lpstr>
      <vt:lpstr>DEC ( decrement )</vt:lpstr>
      <vt:lpstr>Syntax</vt:lpstr>
      <vt:lpstr>Example</vt:lpstr>
      <vt:lpstr>Example</vt:lpstr>
      <vt:lpstr>NEG (negate)</vt:lpstr>
      <vt:lpstr>Syntax</vt:lpstr>
      <vt:lpstr>NEG  BX</vt:lpstr>
      <vt:lpstr>Translation of HLL to  Assembly Language</vt:lpstr>
      <vt:lpstr>Translation of HLL to  Assembly Language</vt:lpstr>
      <vt:lpstr>Translation of HLL to  Assembly Language</vt:lpstr>
      <vt:lpstr>Program Structure</vt:lpstr>
      <vt:lpstr>Memory Models</vt:lpstr>
      <vt:lpstr>Syntax</vt:lpstr>
      <vt:lpstr>PowerPoint Presentation</vt:lpstr>
      <vt:lpstr>Data Segment</vt:lpstr>
      <vt:lpstr>Example</vt:lpstr>
      <vt:lpstr>Stack Segment</vt:lpstr>
      <vt:lpstr>Declaration Syntax</vt:lpstr>
      <vt:lpstr>Example</vt:lpstr>
      <vt:lpstr>Code Segment</vt:lpstr>
      <vt:lpstr>Syntax</vt:lpstr>
      <vt:lpstr>Inside the code segment</vt:lpstr>
      <vt:lpstr>Example</vt:lpstr>
      <vt:lpstr>Program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  (COAL CSC321)</dc:title>
  <dc:creator>Zaman</dc:creator>
  <cp:lastModifiedBy>Zaman</cp:lastModifiedBy>
  <cp:revision>48</cp:revision>
  <dcterms:created xsi:type="dcterms:W3CDTF">2019-03-12T08:50:03Z</dcterms:created>
  <dcterms:modified xsi:type="dcterms:W3CDTF">2023-10-05T07:45:47Z</dcterms:modified>
</cp:coreProperties>
</file>