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54" r:id="rId2"/>
    <p:sldId id="355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37" r:id="rId15"/>
    <p:sldId id="338" r:id="rId16"/>
    <p:sldId id="339" r:id="rId17"/>
    <p:sldId id="341" r:id="rId18"/>
    <p:sldId id="301" r:id="rId19"/>
    <p:sldId id="302" r:id="rId20"/>
    <p:sldId id="303" r:id="rId21"/>
    <p:sldId id="340" r:id="rId22"/>
    <p:sldId id="335" r:id="rId23"/>
    <p:sldId id="322" r:id="rId24"/>
    <p:sldId id="325" r:id="rId25"/>
    <p:sldId id="323" r:id="rId26"/>
    <p:sldId id="330" r:id="rId27"/>
    <p:sldId id="336" r:id="rId28"/>
    <p:sldId id="356" r:id="rId29"/>
    <p:sldId id="326" r:id="rId30"/>
    <p:sldId id="327" r:id="rId31"/>
    <p:sldId id="328" r:id="rId32"/>
    <p:sldId id="329" r:id="rId33"/>
    <p:sldId id="331" r:id="rId34"/>
    <p:sldId id="332" r:id="rId35"/>
    <p:sldId id="333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A2EA8-86C3-4E0B-AF3F-85EF43CD3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Flow Control Instructions,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C4DEA7-4443-4AD0-BC53-0B7113C8F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Branches with Compound Conditions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/>
              <a:t>Branching condition in an IF or CASE can be</a:t>
            </a: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1828800" y="2336800"/>
            <a:ext cx="5715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	condition_1	</a:t>
            </a:r>
            <a:r>
              <a:rPr lang="en-US" sz="2000" b="1">
                <a:latin typeface="Calibri" pitchFamily="34" charset="0"/>
              </a:rPr>
              <a:t>AND</a:t>
            </a:r>
            <a:r>
              <a:rPr lang="en-US" sz="2000">
                <a:latin typeface="Calibri" pitchFamily="34" charset="0"/>
              </a:rPr>
              <a:t> 	condition_2</a:t>
            </a:r>
          </a:p>
          <a:p>
            <a:r>
              <a:rPr lang="en-US" sz="2000" u="sng">
                <a:latin typeface="Calibri" pitchFamily="34" charset="0"/>
              </a:rPr>
              <a:t>or</a:t>
            </a:r>
            <a:r>
              <a:rPr lang="en-US" sz="2000">
                <a:latin typeface="Calibri" pitchFamily="34" charset="0"/>
              </a:rPr>
              <a:t>,</a:t>
            </a:r>
          </a:p>
          <a:p>
            <a:r>
              <a:rPr lang="en-US" sz="2000">
                <a:latin typeface="Calibri" pitchFamily="34" charset="0"/>
              </a:rPr>
              <a:t>	condition_1	</a:t>
            </a:r>
            <a:r>
              <a:rPr lang="en-US" sz="2000" b="1">
                <a:latin typeface="Calibri" pitchFamily="34" charset="0"/>
              </a:rPr>
              <a:t>OR</a:t>
            </a:r>
            <a:r>
              <a:rPr lang="en-US" sz="2000">
                <a:latin typeface="Calibri" pitchFamily="34" charset="0"/>
              </a:rPr>
              <a:t> 	condition_2</a:t>
            </a:r>
          </a:p>
        </p:txBody>
      </p:sp>
      <p:sp>
        <p:nvSpPr>
          <p:cNvPr id="28677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First one is </a:t>
            </a:r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AND condition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alibri" pitchFamily="34" charset="0"/>
              </a:rPr>
              <a:t>Second one is </a:t>
            </a:r>
            <a:r>
              <a:rPr lang="en-US" sz="3200">
                <a:solidFill>
                  <a:srgbClr val="C00000"/>
                </a:solidFill>
                <a:latin typeface="Calibri" pitchFamily="34" charset="0"/>
              </a:rPr>
              <a:t>OR condition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pPr eaLnBrk="1" hangingPunct="1"/>
            <a:r>
              <a:rPr lang="en-US"/>
              <a:t>AND Conditions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762000" y="838200"/>
            <a:ext cx="5551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Read a character, and if it’s an uppercase letter, display it.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38200" y="1295400"/>
            <a:ext cx="4656138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Read a character into AL</a:t>
            </a:r>
          </a:p>
          <a:p>
            <a:r>
              <a:rPr lang="en-US" u="sng">
                <a:latin typeface="Calibri" pitchFamily="34" charset="0"/>
              </a:rPr>
              <a:t>IF</a:t>
            </a:r>
            <a:r>
              <a:rPr lang="en-US">
                <a:latin typeface="Calibri" pitchFamily="34" charset="0"/>
              </a:rPr>
              <a:t> (‘A’ &lt;= character ) </a:t>
            </a:r>
            <a:r>
              <a:rPr lang="en-US" b="1">
                <a:latin typeface="Calibri" pitchFamily="34" charset="0"/>
              </a:rPr>
              <a:t>and</a:t>
            </a:r>
            <a:r>
              <a:rPr lang="en-US">
                <a:latin typeface="Calibri" pitchFamily="34" charset="0"/>
              </a:rPr>
              <a:t> (character &lt;= ‘Z’) </a:t>
            </a:r>
            <a:r>
              <a:rPr lang="en-US" u="sng">
                <a:latin typeface="Calibri" pitchFamily="34" charset="0"/>
              </a:rPr>
              <a:t>THEN</a:t>
            </a:r>
          </a:p>
          <a:p>
            <a:r>
              <a:rPr lang="en-US">
                <a:latin typeface="Calibri" pitchFamily="34" charset="0"/>
              </a:rPr>
              <a:t>	display the character</a:t>
            </a:r>
          </a:p>
          <a:p>
            <a:r>
              <a:rPr lang="en-US">
                <a:latin typeface="Calibri" pitchFamily="34" charset="0"/>
              </a:rPr>
              <a:t>END_IF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7563" y="2630488"/>
            <a:ext cx="8097837" cy="397031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	MOV 	AH, 1	; read character function</a:t>
            </a:r>
          </a:p>
          <a:p>
            <a:r>
              <a:rPr lang="en-US" dirty="0">
                <a:latin typeface="Calibri" pitchFamily="34" charset="0"/>
              </a:rPr>
              <a:t>	INT 	21h	; char in AL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CMP	AL, ‘A’	; char &gt;= ‘A’</a:t>
            </a:r>
          </a:p>
          <a:p>
            <a:r>
              <a:rPr lang="en-US" dirty="0">
                <a:latin typeface="Calibri" pitchFamily="34" charset="0"/>
              </a:rPr>
              <a:t>	JNGE 	</a:t>
            </a:r>
            <a:r>
              <a:rPr lang="en-US" b="1" dirty="0">
                <a:latin typeface="Calibri" pitchFamily="34" charset="0"/>
              </a:rPr>
              <a:t>END_IF</a:t>
            </a:r>
            <a:r>
              <a:rPr lang="en-US" dirty="0">
                <a:latin typeface="Calibri" pitchFamily="34" charset="0"/>
              </a:rPr>
              <a:t>	; no, exit </a:t>
            </a:r>
            <a:r>
              <a:rPr lang="en-US" dirty="0">
                <a:latin typeface="Calibri" pitchFamily="34" charset="0"/>
                <a:sym typeface="Wingdings" pitchFamily="2" charset="2"/>
              </a:rPr>
              <a:t></a:t>
            </a:r>
            <a:r>
              <a:rPr lang="en-US" u="sng" dirty="0">
                <a:latin typeface="Calibri" pitchFamily="34" charset="0"/>
                <a:sym typeface="Wingdings" pitchFamily="2" charset="2"/>
              </a:rPr>
              <a:t> jump if Not Greater Than or Equal to</a:t>
            </a:r>
            <a:endParaRPr lang="en-US" u="sng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CMP	AL, ‘Z’	; char &lt;= ‘Z’</a:t>
            </a:r>
          </a:p>
          <a:p>
            <a:r>
              <a:rPr lang="en-US" dirty="0">
                <a:latin typeface="Calibri" pitchFamily="34" charset="0"/>
              </a:rPr>
              <a:t>	JNLE 	</a:t>
            </a:r>
            <a:r>
              <a:rPr lang="en-US" b="1" dirty="0">
                <a:latin typeface="Calibri" pitchFamily="34" charset="0"/>
              </a:rPr>
              <a:t>END_IF</a:t>
            </a:r>
            <a:r>
              <a:rPr lang="en-US" dirty="0">
                <a:latin typeface="Calibri" pitchFamily="34" charset="0"/>
              </a:rPr>
              <a:t>	; no, exit  </a:t>
            </a:r>
            <a:r>
              <a:rPr lang="en-US" dirty="0">
                <a:latin typeface="Calibri" pitchFamily="34" charset="0"/>
                <a:sym typeface="Wingdings" pitchFamily="2" charset="2"/>
              </a:rPr>
              <a:t></a:t>
            </a:r>
            <a:r>
              <a:rPr lang="en-US" u="sng" dirty="0">
                <a:latin typeface="Calibri" pitchFamily="34" charset="0"/>
                <a:sym typeface="Wingdings" pitchFamily="2" charset="2"/>
              </a:rPr>
              <a:t> jump if Not Less Than or Equal to </a:t>
            </a:r>
            <a:endParaRPr lang="en-US" u="sng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MOV 	DL, AL	; get char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MOV 	AH, 2	; display character function</a:t>
            </a:r>
          </a:p>
          <a:p>
            <a:r>
              <a:rPr lang="en-US" dirty="0">
                <a:latin typeface="Calibri" pitchFamily="34" charset="0"/>
              </a:rPr>
              <a:t>	INT 	21h	; display the character</a:t>
            </a:r>
          </a:p>
          <a:p>
            <a:r>
              <a:rPr lang="en-US" b="1" dirty="0">
                <a:latin typeface="Calibri" pitchFamily="34" charset="0"/>
              </a:rPr>
              <a:t>END_IF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462463" y="6489700"/>
            <a:ext cx="46815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Example 6-6: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pPr eaLnBrk="1" hangingPunct="1"/>
            <a:r>
              <a:rPr lang="en-US"/>
              <a:t>OR Conditions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62000" y="838200"/>
            <a:ext cx="7756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Read a character, and if it’s ‘y’ or ‘Y’, display it; otherwise, terminate the program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914400" y="1219200"/>
            <a:ext cx="3781425" cy="1600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Read a character into AL</a:t>
            </a:r>
          </a:p>
          <a:p>
            <a:r>
              <a:rPr lang="en-US" sz="1600">
                <a:latin typeface="Calibri" pitchFamily="34" charset="0"/>
              </a:rPr>
              <a:t>IF (character = ‘y’) or (character = ‘Y’) THEN</a:t>
            </a:r>
          </a:p>
          <a:p>
            <a:r>
              <a:rPr lang="en-US" sz="1600">
                <a:latin typeface="Calibri" pitchFamily="34" charset="0"/>
              </a:rPr>
              <a:t>	display the character</a:t>
            </a:r>
          </a:p>
          <a:p>
            <a:r>
              <a:rPr lang="en-US" sz="1600">
                <a:latin typeface="Calibri" pitchFamily="34" charset="0"/>
              </a:rPr>
              <a:t>ELSE </a:t>
            </a:r>
          </a:p>
          <a:p>
            <a:r>
              <a:rPr lang="en-US" sz="1600">
                <a:latin typeface="Calibri" pitchFamily="34" charset="0"/>
              </a:rPr>
              <a:t>	terminate the program</a:t>
            </a:r>
          </a:p>
          <a:p>
            <a:r>
              <a:rPr lang="en-US" sz="1600">
                <a:latin typeface="Calibri" pitchFamily="34" charset="0"/>
              </a:rPr>
              <a:t>END_IF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046413"/>
            <a:ext cx="5205413" cy="3292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	MOV 	AH, 1	; read character function</a:t>
            </a:r>
          </a:p>
          <a:p>
            <a:r>
              <a:rPr lang="en-US" sz="1600">
                <a:latin typeface="Calibri" pitchFamily="34" charset="0"/>
              </a:rPr>
              <a:t>	INT 	21h	; char in AL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	CMP	AL, ‘Y’	; char = ‘Y’</a:t>
            </a:r>
          </a:p>
          <a:p>
            <a:r>
              <a:rPr lang="en-US" sz="1600">
                <a:latin typeface="Calibri" pitchFamily="34" charset="0"/>
              </a:rPr>
              <a:t>	JE 	THEN	; yes, display the char</a:t>
            </a:r>
          </a:p>
          <a:p>
            <a:r>
              <a:rPr lang="en-US" sz="1600">
                <a:latin typeface="Calibri" pitchFamily="34" charset="0"/>
              </a:rPr>
              <a:t>	CMP	AL, ‘y’	; char = ‘y’</a:t>
            </a:r>
          </a:p>
          <a:p>
            <a:r>
              <a:rPr lang="en-US" sz="1600">
                <a:latin typeface="Calibri" pitchFamily="34" charset="0"/>
              </a:rPr>
              <a:t>	JE 	THEN	; yes, display the char</a:t>
            </a:r>
          </a:p>
          <a:p>
            <a:r>
              <a:rPr lang="en-US" sz="1600">
                <a:latin typeface="Calibri" pitchFamily="34" charset="0"/>
              </a:rPr>
              <a:t>	JMP 	ELSE_</a:t>
            </a:r>
          </a:p>
          <a:p>
            <a:r>
              <a:rPr lang="en-US" sz="1600">
                <a:latin typeface="Calibri" pitchFamily="34" charset="0"/>
              </a:rPr>
              <a:t>THEN:</a:t>
            </a:r>
          </a:p>
          <a:p>
            <a:r>
              <a:rPr lang="en-US" sz="1600">
                <a:latin typeface="Calibri" pitchFamily="34" charset="0"/>
              </a:rPr>
              <a:t>	MOV 	DL, AL	; get the char</a:t>
            </a:r>
          </a:p>
          <a:p>
            <a:r>
              <a:rPr lang="en-US" sz="1600">
                <a:latin typeface="Calibri" pitchFamily="34" charset="0"/>
              </a:rPr>
              <a:t>	MOV 	AH, 2	; display character function</a:t>
            </a:r>
          </a:p>
          <a:p>
            <a:r>
              <a:rPr lang="en-US" sz="1600">
                <a:latin typeface="Calibri" pitchFamily="34" charset="0"/>
              </a:rPr>
              <a:t>	INT 	21h	; display the character</a:t>
            </a:r>
          </a:p>
          <a:p>
            <a:r>
              <a:rPr lang="en-US" sz="1600">
                <a:latin typeface="Calibri" pitchFamily="34" charset="0"/>
              </a:rPr>
              <a:t>ELSE_: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55688" y="6369050"/>
            <a:ext cx="4681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Example 6-7: Assembly Language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3962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 – if equal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– 6.4.2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 Flow Structures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WHILE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REPEAT-UNTIL Loop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/>
              <a:t>Load Effective Address (LEA) Instruction</a:t>
            </a:r>
          </a:p>
          <a:p>
            <a:r>
              <a:rPr lang="en-US" sz="2400" dirty="0"/>
              <a:t>Programming with Higher Level Structures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–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sz="6000" b="1" dirty="0"/>
              <a:t>for </a:t>
            </a:r>
          </a:p>
          <a:p>
            <a:r>
              <a:rPr lang="en-US" sz="6000" b="1" dirty="0"/>
              <a:t>While </a:t>
            </a:r>
          </a:p>
          <a:p>
            <a:r>
              <a:rPr lang="en-US" sz="6000" b="1" dirty="0"/>
              <a:t>do while 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sz="6700" b="1" dirty="0">
                <a:solidFill>
                  <a:srgbClr val="FF0000"/>
                </a:solidFill>
              </a:rPr>
              <a:t>for</a:t>
            </a:r>
            <a:r>
              <a:rPr lang="en-US" sz="4500" dirty="0"/>
              <a:t> (Start value; end condition; increase value)</a:t>
            </a:r>
          </a:p>
          <a:p>
            <a:pPr algn="r">
              <a:buNone/>
            </a:pPr>
            <a:r>
              <a:rPr lang="en-US" sz="4500" dirty="0"/>
              <a:t>     		statement;</a:t>
            </a:r>
          </a:p>
          <a:p>
            <a:pPr>
              <a:buNone/>
            </a:pPr>
            <a:endParaRPr lang="en-US" sz="4500" dirty="0"/>
          </a:p>
          <a:p>
            <a:pPr>
              <a:buNone/>
            </a:pPr>
            <a:r>
              <a:rPr lang="en-US" sz="4500" dirty="0" err="1"/>
              <a:t>int</a:t>
            </a:r>
            <a:r>
              <a:rPr lang="en-US" sz="4500" dirty="0"/>
              <a:t> main()</a:t>
            </a:r>
          </a:p>
          <a:p>
            <a:pPr>
              <a:buNone/>
            </a:pPr>
            <a:r>
              <a:rPr lang="en-US" sz="4500" dirty="0"/>
              <a:t>	{</a:t>
            </a:r>
          </a:p>
          <a:p>
            <a:pPr>
              <a:buNone/>
            </a:pPr>
            <a:r>
              <a:rPr lang="en-US" sz="4500" dirty="0"/>
              <a:t>     		</a:t>
            </a:r>
            <a:r>
              <a:rPr lang="en-US" sz="4500" dirty="0" err="1"/>
              <a:t>int</a:t>
            </a:r>
            <a:r>
              <a:rPr lang="en-US" sz="4500" dirty="0"/>
              <a:t> </a:t>
            </a:r>
            <a:r>
              <a:rPr lang="en-US" sz="4500" dirty="0" err="1"/>
              <a:t>i</a:t>
            </a:r>
            <a:r>
              <a:rPr lang="en-US" sz="4500" dirty="0"/>
              <a:t>;</a:t>
            </a:r>
          </a:p>
          <a:p>
            <a:pPr>
              <a:buNone/>
            </a:pPr>
            <a:r>
              <a:rPr lang="en-US" sz="4500" dirty="0"/>
              <a:t>     		</a:t>
            </a:r>
            <a:r>
              <a:rPr lang="en-US" sz="7000" b="1" dirty="0">
                <a:solidFill>
                  <a:srgbClr val="FF0000"/>
                </a:solidFill>
              </a:rPr>
              <a:t>for</a:t>
            </a:r>
            <a:r>
              <a:rPr lang="en-US" sz="4500" dirty="0"/>
              <a:t> (</a:t>
            </a:r>
            <a:r>
              <a:rPr lang="en-US" sz="4500" dirty="0" err="1"/>
              <a:t>i</a:t>
            </a:r>
            <a:r>
              <a:rPr lang="en-US" sz="4500" dirty="0"/>
              <a:t> = 0; </a:t>
            </a:r>
            <a:r>
              <a:rPr lang="en-US" sz="4500" dirty="0" err="1"/>
              <a:t>i</a:t>
            </a:r>
            <a:r>
              <a:rPr lang="en-US" sz="4500" dirty="0"/>
              <a:t> &lt; 10; </a:t>
            </a:r>
            <a:r>
              <a:rPr lang="en-US" sz="4500" dirty="0" err="1"/>
              <a:t>i</a:t>
            </a:r>
            <a:r>
              <a:rPr lang="en-US" sz="4500" dirty="0"/>
              <a:t>++)</a:t>
            </a:r>
          </a:p>
          <a:p>
            <a:pPr>
              <a:buNone/>
            </a:pPr>
            <a:r>
              <a:rPr lang="en-US" sz="4500" dirty="0"/>
              <a:t>     		{</a:t>
            </a:r>
          </a:p>
          <a:p>
            <a:pPr>
              <a:buNone/>
            </a:pPr>
            <a:r>
              <a:rPr lang="en-US" sz="4500" dirty="0"/>
              <a:t>          		</a:t>
            </a:r>
            <a:r>
              <a:rPr lang="en-US" sz="4500" dirty="0" err="1"/>
              <a:t>printf</a:t>
            </a:r>
            <a:r>
              <a:rPr lang="en-US" sz="4500" dirty="0"/>
              <a:t> ("Hello\n");</a:t>
            </a:r>
          </a:p>
          <a:p>
            <a:pPr>
              <a:buNone/>
            </a:pPr>
            <a:r>
              <a:rPr lang="en-US" sz="4500" dirty="0"/>
              <a:t>         		</a:t>
            </a:r>
            <a:r>
              <a:rPr lang="en-US" sz="4500" dirty="0" err="1"/>
              <a:t>printf</a:t>
            </a:r>
            <a:r>
              <a:rPr lang="en-US" sz="4500" dirty="0"/>
              <a:t> ("World\n");</a:t>
            </a:r>
          </a:p>
          <a:p>
            <a:pPr>
              <a:buNone/>
            </a:pPr>
            <a:r>
              <a:rPr lang="en-US" sz="4500" dirty="0"/>
              <a:t>     		}</a:t>
            </a:r>
          </a:p>
          <a:p>
            <a:pPr>
              <a:buNone/>
            </a:pPr>
            <a:r>
              <a:rPr lang="en-US" sz="4500" dirty="0"/>
              <a:t>     	return 0;</a:t>
            </a:r>
          </a:p>
          <a:p>
            <a:pPr>
              <a:buNone/>
            </a:pPr>
            <a:r>
              <a:rPr lang="en-US" sz="4500" dirty="0"/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– while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{</a:t>
            </a:r>
          </a:p>
          <a:p>
            <a:pPr lvl="1">
              <a:buNone/>
            </a:pPr>
            <a:r>
              <a:rPr lang="en-US" dirty="0"/>
              <a:t>    		</a:t>
            </a:r>
            <a:r>
              <a:rPr lang="en-US" dirty="0" err="1"/>
              <a:t>int</a:t>
            </a:r>
            <a:r>
              <a:rPr lang="en-US" dirty="0"/>
              <a:t> counter, </a:t>
            </a:r>
            <a:r>
              <a:rPr lang="en-US" dirty="0" err="1"/>
              <a:t>howmuch</a:t>
            </a:r>
            <a:r>
              <a:rPr lang="en-US" dirty="0"/>
              <a:t>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   		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howmuch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    		counter = 0;</a:t>
            </a:r>
          </a:p>
          <a:p>
            <a:pPr lvl="1">
              <a:buNone/>
            </a:pPr>
            <a:r>
              <a:rPr lang="en-US" dirty="0"/>
              <a:t>    		</a:t>
            </a:r>
            <a:r>
              <a:rPr lang="en-US" sz="5400" b="1" dirty="0">
                <a:solidFill>
                  <a:srgbClr val="FF0000"/>
                </a:solidFill>
              </a:rPr>
              <a:t>while</a:t>
            </a:r>
            <a:r>
              <a:rPr lang="en-US" dirty="0"/>
              <a:t> ( counter &lt; </a:t>
            </a:r>
            <a:r>
              <a:rPr lang="en-US" dirty="0" err="1"/>
              <a:t>howmuch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		{</a:t>
            </a:r>
          </a:p>
          <a:p>
            <a:pPr lvl="1">
              <a:buNone/>
            </a:pPr>
            <a:r>
              <a:rPr lang="en-US" dirty="0"/>
              <a:t>          		counter++;</a:t>
            </a:r>
          </a:p>
          <a:p>
            <a:pPr lvl="1">
              <a:buNone/>
            </a:pPr>
            <a:r>
              <a:rPr lang="en-US" dirty="0"/>
              <a:t>          		</a:t>
            </a:r>
            <a:r>
              <a:rPr lang="en-US" dirty="0" err="1"/>
              <a:t>printf</a:t>
            </a:r>
            <a:r>
              <a:rPr lang="en-US" dirty="0"/>
              <a:t>("%d\n", counter);</a:t>
            </a:r>
          </a:p>
          <a:p>
            <a:pPr lvl="1">
              <a:buNone/>
            </a:pPr>
            <a:r>
              <a:rPr lang="en-US" dirty="0"/>
              <a:t>    		}</a:t>
            </a:r>
          </a:p>
          <a:p>
            <a:pPr lvl="1">
              <a:buNone/>
            </a:pPr>
            <a:r>
              <a:rPr lang="en-US" dirty="0"/>
              <a:t>    		return 0;</a:t>
            </a:r>
          </a:p>
          <a:p>
            <a:pPr lvl="1">
              <a:buNone/>
            </a:pPr>
            <a:r>
              <a:rPr lang="en-US" dirty="0"/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C –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16562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en-US" sz="1600" dirty="0">
                <a:solidFill>
                  <a:srgbClr val="FF0000"/>
                </a:solidFill>
              </a:rPr>
              <a:t>do</a:t>
            </a:r>
          </a:p>
          <a:p>
            <a:pPr algn="r">
              <a:buNone/>
            </a:pPr>
            <a:r>
              <a:rPr lang="en-US" sz="1600" dirty="0">
                <a:solidFill>
                  <a:srgbClr val="FF0000"/>
                </a:solidFill>
              </a:rPr>
              <a:t>	{</a:t>
            </a:r>
          </a:p>
          <a:p>
            <a:pPr algn="r">
              <a:buNone/>
            </a:pPr>
            <a:r>
              <a:rPr lang="en-US" sz="1600" dirty="0">
                <a:solidFill>
                  <a:srgbClr val="FF0000"/>
                </a:solidFill>
              </a:rPr>
              <a:t>    		do something;</a:t>
            </a:r>
          </a:p>
          <a:p>
            <a:pPr algn="r">
              <a:buNone/>
            </a:pPr>
            <a:r>
              <a:rPr lang="en-US" sz="1600" dirty="0">
                <a:solidFill>
                  <a:srgbClr val="FF0000"/>
                </a:solidFill>
              </a:rPr>
              <a:t>	}</a:t>
            </a:r>
          </a:p>
          <a:p>
            <a:pPr algn="r">
              <a:buNone/>
            </a:pPr>
            <a:r>
              <a:rPr lang="en-US" sz="1600" dirty="0">
                <a:solidFill>
                  <a:srgbClr val="FF0000"/>
                </a:solidFill>
              </a:rPr>
              <a:t>	while (expression);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>
              <a:buNone/>
            </a:pPr>
            <a:r>
              <a:rPr lang="en-US" sz="1600" dirty="0"/>
              <a:t>	{</a:t>
            </a:r>
          </a:p>
          <a:p>
            <a:pPr>
              <a:buNone/>
            </a:pPr>
            <a:r>
              <a:rPr lang="en-US" sz="1600" dirty="0"/>
              <a:t>     		</a:t>
            </a:r>
            <a:r>
              <a:rPr lang="en-US" sz="1600" dirty="0" err="1"/>
              <a:t>int</a:t>
            </a:r>
            <a:r>
              <a:rPr lang="en-US" sz="1600" dirty="0"/>
              <a:t> counter, </a:t>
            </a:r>
            <a:r>
              <a:rPr lang="en-US" sz="1600" dirty="0" err="1"/>
              <a:t>howmuch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     		</a:t>
            </a:r>
            <a:r>
              <a:rPr lang="en-US" sz="1600" dirty="0" err="1"/>
              <a:t>scanf</a:t>
            </a:r>
            <a:r>
              <a:rPr lang="en-US" sz="1600" dirty="0"/>
              <a:t>("%d", &amp;</a:t>
            </a:r>
            <a:r>
              <a:rPr lang="en-US" sz="1600" dirty="0" err="1"/>
              <a:t>howmuch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		counter = 0;</a:t>
            </a:r>
          </a:p>
          <a:p>
            <a:pPr>
              <a:buNone/>
            </a:pPr>
            <a:r>
              <a:rPr lang="en-US" sz="1600" dirty="0"/>
              <a:t>     		</a:t>
            </a:r>
            <a:r>
              <a:rPr lang="en-US" sz="1600" b="1" dirty="0">
                <a:solidFill>
                  <a:srgbClr val="FF0000"/>
                </a:solidFill>
              </a:rPr>
              <a:t>do</a:t>
            </a:r>
          </a:p>
          <a:p>
            <a:pPr>
              <a:buNone/>
            </a:pPr>
            <a:r>
              <a:rPr lang="en-US" sz="1600" dirty="0"/>
              <a:t>     		{</a:t>
            </a:r>
          </a:p>
          <a:p>
            <a:pPr>
              <a:buNone/>
            </a:pPr>
            <a:r>
              <a:rPr lang="en-US" sz="1600" dirty="0"/>
              <a:t>          		counter++;</a:t>
            </a:r>
          </a:p>
          <a:p>
            <a:pPr>
              <a:buNone/>
            </a:pPr>
            <a:r>
              <a:rPr lang="en-US" sz="1600" dirty="0"/>
              <a:t>          		</a:t>
            </a:r>
            <a:r>
              <a:rPr lang="en-US" sz="1600" dirty="0" err="1"/>
              <a:t>printf</a:t>
            </a:r>
            <a:r>
              <a:rPr lang="en-US" sz="1600" dirty="0"/>
              <a:t>("%d\n", counter);</a:t>
            </a:r>
          </a:p>
          <a:p>
            <a:pPr>
              <a:buNone/>
            </a:pPr>
            <a:r>
              <a:rPr lang="en-US" sz="1600" dirty="0"/>
              <a:t>     		}</a:t>
            </a:r>
          </a:p>
          <a:p>
            <a:pPr>
              <a:buNone/>
            </a:pPr>
            <a:r>
              <a:rPr lang="en-US" sz="1600" dirty="0"/>
              <a:t>     		</a:t>
            </a:r>
            <a:r>
              <a:rPr lang="en-US" sz="1600" b="1" dirty="0">
                <a:solidFill>
                  <a:srgbClr val="FF0000"/>
                </a:solidFill>
              </a:rPr>
              <a:t>while</a:t>
            </a:r>
            <a:r>
              <a:rPr lang="en-US" sz="1600" dirty="0"/>
              <a:t> ( counter &lt; </a:t>
            </a:r>
            <a:r>
              <a:rPr lang="en-US" sz="1600" dirty="0" err="1"/>
              <a:t>howmuch</a:t>
            </a:r>
            <a:r>
              <a:rPr lang="en-US" sz="1600" dirty="0"/>
              <a:t>)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1600" dirty="0"/>
              <a:t>     		return 0;</a:t>
            </a:r>
          </a:p>
          <a:p>
            <a:pPr>
              <a:buNone/>
            </a:pPr>
            <a:r>
              <a:rPr lang="en-US" sz="1600" dirty="0"/>
              <a:t>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2400" y="1295400"/>
            <a:ext cx="8915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Instruction: </a:t>
            </a:r>
            <a:r>
              <a:rPr lang="en-US" b="1" dirty="0">
                <a:solidFill>
                  <a:srgbClr val="FF0000"/>
                </a:solidFill>
              </a:rPr>
              <a:t>LOOP		</a:t>
            </a:r>
            <a:r>
              <a:rPr lang="en-US" b="1" dirty="0" err="1">
                <a:solidFill>
                  <a:srgbClr val="FF0000"/>
                </a:solidFill>
              </a:rPr>
              <a:t>destination_label</a:t>
            </a:r>
            <a:r>
              <a:rPr lang="en-US" dirty="0"/>
              <a:t> </a:t>
            </a:r>
          </a:p>
          <a:p>
            <a:pPr algn="just"/>
            <a:endParaRPr lang="en-US" sz="1800" dirty="0"/>
          </a:p>
          <a:p>
            <a:pPr algn="just">
              <a:buFontTx/>
              <a:buChar char="-"/>
            </a:pPr>
            <a:r>
              <a:rPr lang="en-US" dirty="0"/>
              <a:t>Counter for LOOP is </a:t>
            </a:r>
            <a:r>
              <a:rPr lang="en-US" dirty="0" err="1"/>
              <a:t>CX</a:t>
            </a:r>
            <a:r>
              <a:rPr lang="en-US" dirty="0"/>
              <a:t> register, which is initialized to </a:t>
            </a:r>
            <a:r>
              <a:rPr lang="en-US" dirty="0" err="1"/>
              <a:t>loop_count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CX</a:t>
            </a:r>
            <a:r>
              <a:rPr lang="en-US" dirty="0"/>
              <a:t> decreases automatically</a:t>
            </a:r>
          </a:p>
          <a:p>
            <a:pPr algn="just">
              <a:buFontTx/>
              <a:buChar char="-"/>
            </a:pP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CX</a:t>
            </a:r>
            <a:r>
              <a:rPr lang="en-US" dirty="0"/>
              <a:t> is NOT 0  </a:t>
            </a:r>
            <a:r>
              <a:rPr lang="en-US" dirty="0">
                <a:sym typeface="Wingdings" pitchFamily="2" charset="2"/>
              </a:rPr>
              <a:t> control transfers to </a:t>
            </a:r>
            <a:r>
              <a:rPr lang="en-US" dirty="0" err="1">
                <a:sym typeface="Wingdings" pitchFamily="2" charset="2"/>
              </a:rPr>
              <a:t>destination_label</a:t>
            </a:r>
            <a:endParaRPr lang="en-US" dirty="0">
              <a:sym typeface="Wingdings" pitchFamily="2" charset="2"/>
            </a:endParaRPr>
          </a:p>
          <a:p>
            <a:pPr algn="just">
              <a:buFontTx/>
              <a:buChar char="-"/>
            </a:pPr>
            <a:r>
              <a:rPr lang="en-US" dirty="0">
                <a:sym typeface="Wingdings" pitchFamily="2" charset="2"/>
              </a:rPr>
              <a:t>If </a:t>
            </a:r>
            <a:r>
              <a:rPr lang="en-US" dirty="0" err="1">
                <a:sym typeface="Wingdings" pitchFamily="2" charset="2"/>
              </a:rPr>
              <a:t>CX</a:t>
            </a:r>
            <a:r>
              <a:rPr lang="en-US" dirty="0">
                <a:sym typeface="Wingdings" pitchFamily="2" charset="2"/>
              </a:rPr>
              <a:t> = 0, the next instruction after the LOOP is done.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Assembly - FOR Loop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4159" y="1371600"/>
            <a:ext cx="2837198" cy="364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143000"/>
            <a:ext cx="45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a program to display a row of 80 stars ‘*’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659" y="1676398"/>
            <a:ext cx="2292744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 80 times DO</a:t>
            </a:r>
          </a:p>
          <a:p>
            <a:r>
              <a:rPr lang="en-US" sz="2000" dirty="0"/>
              <a:t>	display ‘*’</a:t>
            </a:r>
          </a:p>
          <a:p>
            <a:r>
              <a:rPr lang="en-US" sz="2000" dirty="0"/>
              <a:t>END_FOR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752" y="2895600"/>
            <a:ext cx="5948476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	MOV 	CX, 80	; number of ‘*’ to display</a:t>
            </a:r>
          </a:p>
          <a:p>
            <a:r>
              <a:rPr lang="en-US" sz="2000" dirty="0"/>
              <a:t>	MOV 	AH, 2	; char display function</a:t>
            </a:r>
          </a:p>
          <a:p>
            <a:r>
              <a:rPr lang="en-US" sz="2000" dirty="0"/>
              <a:t>	MOV 	DL, ‘*’	; char to display</a:t>
            </a:r>
          </a:p>
          <a:p>
            <a:r>
              <a:rPr lang="en-US" sz="2000" dirty="0"/>
              <a:t>TOP:</a:t>
            </a:r>
          </a:p>
          <a:p>
            <a:r>
              <a:rPr lang="en-US" sz="2000" dirty="0"/>
              <a:t>	INT 	21h	; display a star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LOOP</a:t>
            </a:r>
            <a:r>
              <a:rPr lang="en-US" sz="2000" dirty="0"/>
              <a:t>	TOP	; repeat 80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3148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6-8: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362199"/>
            <a:ext cx="3124200" cy="30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838200"/>
            <a:ext cx="540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a program to count the characters in an input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3883499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Initialize count to 0</a:t>
            </a:r>
          </a:p>
          <a:p>
            <a:r>
              <a:rPr lang="en-US" dirty="0"/>
              <a:t>Read a character</a:t>
            </a:r>
          </a:p>
          <a:p>
            <a:r>
              <a:rPr lang="en-US" dirty="0"/>
              <a:t>WHILE character &lt;&gt; carriage return DO</a:t>
            </a:r>
          </a:p>
          <a:p>
            <a:r>
              <a:rPr lang="en-US" dirty="0"/>
              <a:t>	count = count + 1</a:t>
            </a:r>
          </a:p>
          <a:p>
            <a:r>
              <a:rPr lang="en-US" dirty="0"/>
              <a:t>	read a character</a:t>
            </a:r>
          </a:p>
          <a:p>
            <a:r>
              <a:rPr lang="en-US" dirty="0"/>
              <a:t>END_WHILE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200400"/>
            <a:ext cx="5398144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MOV 	DX, 0	; DX counts the characters</a:t>
            </a:r>
          </a:p>
          <a:p>
            <a:r>
              <a:rPr lang="en-US" dirty="0"/>
              <a:t>	MOV 	AH, 1	; read char function</a:t>
            </a:r>
          </a:p>
          <a:p>
            <a:r>
              <a:rPr lang="en-US" dirty="0"/>
              <a:t>	INT 	21h	; read a char in AL</a:t>
            </a:r>
          </a:p>
          <a:p>
            <a:r>
              <a:rPr lang="en-US" dirty="0"/>
              <a:t>WHILE_:</a:t>
            </a:r>
          </a:p>
          <a:p>
            <a:r>
              <a:rPr lang="en-US" dirty="0"/>
              <a:t>	CMP 	AL, 0DH	; CR?</a:t>
            </a:r>
          </a:p>
          <a:p>
            <a:r>
              <a:rPr lang="en-US" dirty="0"/>
              <a:t>	JE 	END_WHILE</a:t>
            </a:r>
          </a:p>
          <a:p>
            <a:r>
              <a:rPr lang="en-US" dirty="0"/>
              <a:t>	INC	DX</a:t>
            </a:r>
          </a:p>
          <a:p>
            <a:r>
              <a:rPr lang="en-US" dirty="0"/>
              <a:t>	INT 	21h</a:t>
            </a:r>
          </a:p>
          <a:p>
            <a:r>
              <a:rPr lang="en-US" dirty="0"/>
              <a:t>	JMP 	WHILE_</a:t>
            </a:r>
          </a:p>
          <a:p>
            <a:r>
              <a:rPr lang="en-US" dirty="0"/>
              <a:t>END_WHILE: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1295400"/>
            <a:ext cx="21538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i="1" dirty="0"/>
              <a:t>condition </a:t>
            </a:r>
            <a:r>
              <a:rPr lang="en-US" dirty="0"/>
              <a:t>DO</a:t>
            </a:r>
          </a:p>
          <a:p>
            <a:r>
              <a:rPr lang="en-US" dirty="0"/>
              <a:t>	</a:t>
            </a:r>
            <a:r>
              <a:rPr lang="en-US" i="1" dirty="0"/>
              <a:t>statements</a:t>
            </a:r>
          </a:p>
          <a:p>
            <a:r>
              <a:rPr lang="en-US" dirty="0"/>
              <a:t>END_WHILE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374" y="6019800"/>
            <a:ext cx="46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6-9: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6584-8372-4E0B-82A9-67580870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58F0-8572-4BB7-94EC-C20FC183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assembly language-programs to carry out useful tasks, there must be a way to make decisions and repeat sections of code.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3200" dirty="0"/>
              <a:t>JUMP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3200" dirty="0"/>
              <a:t>LOOP</a:t>
            </a:r>
          </a:p>
          <a:p>
            <a:pPr marL="0" indent="0">
              <a:buNone/>
            </a:pPr>
            <a:r>
              <a:rPr lang="en-US" sz="2400" dirty="0"/>
              <a:t>The jump and loop instructions transfer control to another part </a:t>
            </a:r>
          </a:p>
          <a:p>
            <a:pPr marL="0" indent="0">
              <a:buNone/>
            </a:pPr>
            <a:r>
              <a:rPr lang="en-US" sz="2400" dirty="0"/>
              <a:t>Of the program. this transfer can be unconditional or can depend on a particular combination of status flag settings. </a:t>
            </a:r>
          </a:p>
        </p:txBody>
      </p:sp>
    </p:spTree>
    <p:extLst>
      <p:ext uri="{BB962C8B-B14F-4D97-AF65-F5344CB8AC3E}">
        <p14:creationId xmlns:p14="http://schemas.microsoft.com/office/powerpoint/2010/main" val="100888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REPEAT Loop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188" y="2057400"/>
            <a:ext cx="277277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91437" y="1066800"/>
            <a:ext cx="179536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  <a:p>
            <a:r>
              <a:rPr lang="en-US" i="1" dirty="0"/>
              <a:t>        statements</a:t>
            </a:r>
          </a:p>
          <a:p>
            <a:r>
              <a:rPr lang="en-US" dirty="0"/>
              <a:t>UNTIL   </a:t>
            </a:r>
            <a:r>
              <a:rPr lang="en-US" i="1" dirty="0"/>
              <a:t>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42" y="1459468"/>
            <a:ext cx="597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a program to read characters until a blank/space is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221467"/>
            <a:ext cx="315581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</a:p>
          <a:p>
            <a:r>
              <a:rPr lang="en-US" sz="2000" dirty="0"/>
              <a:t>      read a character</a:t>
            </a:r>
          </a:p>
          <a:p>
            <a:r>
              <a:rPr lang="en-US" sz="2000" dirty="0"/>
              <a:t>UNTIL character is a blank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3593068"/>
            <a:ext cx="5334000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	MOV 	AH, 1	; read char function</a:t>
            </a:r>
          </a:p>
          <a:p>
            <a:r>
              <a:rPr lang="en-US" sz="2000" dirty="0"/>
              <a:t>REPEAT:</a:t>
            </a:r>
          </a:p>
          <a:p>
            <a:r>
              <a:rPr lang="en-US" sz="2000" dirty="0"/>
              <a:t>	INT 	21h	; read a char in AL</a:t>
            </a:r>
          </a:p>
          <a:p>
            <a:r>
              <a:rPr lang="en-US" sz="2000" dirty="0"/>
              <a:t>	CMP 	AL, ‘   ‘	; a blank?</a:t>
            </a:r>
          </a:p>
          <a:p>
            <a:r>
              <a:rPr lang="en-US" sz="2000" dirty="0"/>
              <a:t>	JNE	REPEAT	; no, keep reading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5042" y="5491627"/>
            <a:ext cx="479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6-10: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While? Repeat?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the same </a:t>
            </a:r>
          </a:p>
          <a:p>
            <a:r>
              <a:rPr lang="en-US" dirty="0"/>
              <a:t>WHILE: </a:t>
            </a:r>
          </a:p>
          <a:p>
            <a:pPr>
              <a:buNone/>
            </a:pPr>
            <a:r>
              <a:rPr lang="en-US" dirty="0"/>
              <a:t>If initially condition = FALSE </a:t>
            </a:r>
            <a:r>
              <a:rPr lang="en-US" dirty="0">
                <a:sym typeface="Wingdings" pitchFamily="2" charset="2"/>
              </a:rPr>
              <a:t> then NO ENTRY</a:t>
            </a:r>
          </a:p>
          <a:p>
            <a:endParaRPr lang="en-US" dirty="0"/>
          </a:p>
          <a:p>
            <a:r>
              <a:rPr lang="en-US" dirty="0"/>
              <a:t>DO WHILE: at least once inside the loop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WHILE – 2 jumps</a:t>
            </a:r>
          </a:p>
          <a:p>
            <a:pPr>
              <a:buFontTx/>
              <a:buChar char="-"/>
            </a:pPr>
            <a:r>
              <a:rPr lang="en-US" dirty="0"/>
              <a:t>REPEAT – 1 jump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far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Control Flow Structures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CASE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REPEAT-UNTIL Loop</a:t>
            </a:r>
          </a:p>
          <a:p>
            <a:r>
              <a:rPr lang="en-US" dirty="0">
                <a:solidFill>
                  <a:srgbClr val="C00000"/>
                </a:solidFill>
              </a:rPr>
              <a:t>Load Effective Address (LEA) Instruction</a:t>
            </a:r>
          </a:p>
          <a:p>
            <a:r>
              <a:rPr lang="en-US" dirty="0"/>
              <a:t>Programming with Higher Level Structures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Load Effective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524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LEA </a:t>
            </a:r>
            <a:r>
              <a:rPr lang="en-US" sz="2400" dirty="0"/>
              <a:t>instruction loads any 16 bit register with the data address as determined</a:t>
            </a:r>
          </a:p>
          <a:p>
            <a:r>
              <a:rPr lang="en-US" sz="2400" dirty="0"/>
              <a:t>LEA vs. MOV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696946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Load Effective Address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990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 a program to exchange the contents of two memory locations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609600" y="2057400"/>
            <a:ext cx="7696200" cy="3581400"/>
            <a:chOff x="533400" y="2133600"/>
            <a:chExt cx="7924799" cy="359791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2133600"/>
              <a:ext cx="7848599" cy="3597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33400" y="35052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09800" y="5726668"/>
            <a:ext cx="446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4-3: Intel Microprocessors – by </a:t>
            </a:r>
            <a:r>
              <a:rPr lang="en-US" b="1" dirty="0" err="1"/>
              <a:t>Brey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 vs. OFFSET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800" dirty="0"/>
              <a:t>OFFSET functions only with simple operands such as LIST.</a:t>
            </a:r>
          </a:p>
          <a:p>
            <a:r>
              <a:rPr lang="en-US" sz="2800" dirty="0"/>
              <a:t>LEA functions with complex operands such as [DI],</a:t>
            </a:r>
          </a:p>
          <a:p>
            <a:pPr>
              <a:buNone/>
            </a:pPr>
            <a:r>
              <a:rPr lang="en-US" sz="2800" dirty="0"/>
              <a:t>	LIST [SI] etc.</a:t>
            </a:r>
          </a:p>
          <a:p>
            <a:r>
              <a:rPr lang="en-US" sz="2800" dirty="0"/>
              <a:t>OFFSET is more efficient than LEA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LEA BX, LIST </a:t>
            </a:r>
            <a:r>
              <a:rPr lang="en-US" sz="2800" dirty="0"/>
              <a:t>is costly than </a:t>
            </a:r>
            <a:r>
              <a:rPr lang="en-US" sz="2800" dirty="0">
                <a:solidFill>
                  <a:srgbClr val="C00000"/>
                </a:solidFill>
              </a:rPr>
              <a:t>MOV BX, OFFSET 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Write a program to print “Hello World”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905000"/>
            <a:ext cx="5490221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.MODEL 	SMALL</a:t>
            </a:r>
          </a:p>
          <a:p>
            <a:r>
              <a:rPr lang="en-US" dirty="0"/>
              <a:t>.DATA</a:t>
            </a:r>
          </a:p>
          <a:p>
            <a:r>
              <a:rPr lang="en-US" dirty="0"/>
              <a:t>PROMPT		DB	‘Hello world’, 0DH, 0AH, ‘$’</a:t>
            </a:r>
          </a:p>
          <a:p>
            <a:endParaRPr lang="en-US" dirty="0"/>
          </a:p>
          <a:p>
            <a:r>
              <a:rPr lang="en-US" dirty="0"/>
              <a:t>.CODE</a:t>
            </a:r>
          </a:p>
          <a:p>
            <a:r>
              <a:rPr lang="en-US" dirty="0"/>
              <a:t>.STARTUP</a:t>
            </a:r>
          </a:p>
          <a:p>
            <a:endParaRPr lang="en-US" dirty="0"/>
          </a:p>
          <a:p>
            <a:r>
              <a:rPr lang="en-US" dirty="0"/>
              <a:t>; initialize DS</a:t>
            </a:r>
          </a:p>
          <a:p>
            <a:r>
              <a:rPr lang="en-US" dirty="0"/>
              <a:t>MOV 	AX, @DATA</a:t>
            </a:r>
          </a:p>
          <a:p>
            <a:r>
              <a:rPr lang="en-US" dirty="0"/>
              <a:t>MOV 	DS, AX</a:t>
            </a:r>
          </a:p>
          <a:p>
            <a:r>
              <a:rPr lang="en-US" dirty="0"/>
              <a:t>;  display opening message</a:t>
            </a:r>
          </a:p>
          <a:p>
            <a:r>
              <a:rPr lang="en-US" dirty="0"/>
              <a:t>MOV 	AH, 9		; display string function</a:t>
            </a:r>
          </a:p>
          <a:p>
            <a:r>
              <a:rPr lang="en-US" dirty="0"/>
              <a:t>LEA 	DX, PROMPT	; get opening message</a:t>
            </a:r>
          </a:p>
          <a:p>
            <a:r>
              <a:rPr lang="en-US" dirty="0"/>
              <a:t>INT 	21h		; display it</a:t>
            </a:r>
          </a:p>
          <a:p>
            <a:r>
              <a:rPr lang="en-US" dirty="0"/>
              <a:t>.EXIT</a:t>
            </a:r>
          </a:p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 Flow Structures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CASE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REPEAT-UNTIL Loop</a:t>
            </a:r>
          </a:p>
          <a:p>
            <a:r>
              <a:rPr lang="en-US" dirty="0"/>
              <a:t>Load Effective Address (LEA) Instruction</a:t>
            </a:r>
          </a:p>
          <a:p>
            <a:r>
              <a:rPr lang="en-US" dirty="0">
                <a:solidFill>
                  <a:srgbClr val="C00000"/>
                </a:solidFill>
              </a:rPr>
              <a:t>Programming with Higher Level Structures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2E3D97-C446-4F61-801B-4C1A6AD1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Programming with Higher Level Structures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124530-A3DA-488A-B6EF-A0394021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</a:rPr>
              <a:t>To show how a program may be developed from high-level pseudocode to assembly code, let's solve the following problem.</a:t>
            </a:r>
          </a:p>
        </p:txBody>
      </p:sp>
    </p:spTree>
    <p:extLst>
      <p:ext uri="{BB962C8B-B14F-4D97-AF65-F5344CB8AC3E}">
        <p14:creationId xmlns:p14="http://schemas.microsoft.com/office/powerpoint/2010/main" val="161484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High Level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Prompt the user to enter a line of text. On the next line, display the capital letter entered that comes first alphabetically and the one that comes last. If no capital entered, display “No capital letters”.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00600"/>
            <a:ext cx="328205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 a line of text:</a:t>
            </a:r>
          </a:p>
          <a:p>
            <a:r>
              <a:rPr lang="en-US" dirty="0"/>
              <a:t>THE QUICK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ROWN FO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JUMPED</a:t>
            </a:r>
          </a:p>
          <a:p>
            <a:r>
              <a:rPr lang="en-US" dirty="0"/>
              <a:t>First capital = B  Last capital =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Topics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 dirty="0"/>
              <a:t>Control Flow Structure</a:t>
            </a:r>
          </a:p>
          <a:p>
            <a:pPr lvl="1" eaLnBrk="1" hangingPunct="1"/>
            <a:r>
              <a:rPr lang="en-US" sz="1800" dirty="0"/>
              <a:t>Conditional Jump</a:t>
            </a:r>
          </a:p>
          <a:p>
            <a:pPr lvl="1" eaLnBrk="1" hangingPunct="1"/>
            <a:r>
              <a:rPr lang="en-US" sz="1800" dirty="0"/>
              <a:t>Unconditional Jump</a:t>
            </a:r>
          </a:p>
          <a:p>
            <a:pPr eaLnBrk="1" hangingPunct="1"/>
            <a:r>
              <a:rPr lang="en-US" sz="4400" dirty="0">
                <a:solidFill>
                  <a:srgbClr val="C00000"/>
                </a:solidFill>
              </a:rPr>
              <a:t>Control Flow Structures</a:t>
            </a:r>
          </a:p>
          <a:p>
            <a:pPr lvl="1" eaLnBrk="1" hangingPunct="1"/>
            <a:r>
              <a:rPr lang="en-US" sz="4000" dirty="0">
                <a:solidFill>
                  <a:srgbClr val="C00000"/>
                </a:solidFill>
              </a:rPr>
              <a:t>IF-THEN</a:t>
            </a:r>
          </a:p>
          <a:p>
            <a:pPr lvl="1" eaLnBrk="1" hangingPunct="1"/>
            <a:r>
              <a:rPr lang="en-US" sz="4000" dirty="0">
                <a:solidFill>
                  <a:srgbClr val="C00000"/>
                </a:solidFill>
              </a:rPr>
              <a:t>IF-THEN-ELSE</a:t>
            </a:r>
          </a:p>
          <a:p>
            <a:pPr lvl="1" eaLnBrk="1" hangingPunct="1"/>
            <a:r>
              <a:rPr lang="en-US" sz="4000" dirty="0">
                <a:solidFill>
                  <a:srgbClr val="C00000"/>
                </a:solidFill>
              </a:rPr>
              <a:t>CASE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Branches with Compound Conditions</a:t>
            </a:r>
          </a:p>
          <a:p>
            <a:pPr lvl="1" eaLnBrk="1" hangingPunct="1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problem into sub-problems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Display the opening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and process a line of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Display the results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the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527280"/>
            <a:ext cx="6092822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.MODEL 	SMALL</a:t>
            </a:r>
          </a:p>
          <a:p>
            <a:r>
              <a:rPr lang="en-US" dirty="0"/>
              <a:t>.STACK	100H</a:t>
            </a:r>
          </a:p>
          <a:p>
            <a:r>
              <a:rPr lang="en-US" dirty="0"/>
              <a:t>.DATA</a:t>
            </a:r>
          </a:p>
          <a:p>
            <a:r>
              <a:rPr lang="en-US" dirty="0"/>
              <a:t>PROMPT		DB	‘Type a line of text’, 0DH, 0AH, ‘$’</a:t>
            </a:r>
          </a:p>
          <a:p>
            <a:r>
              <a:rPr lang="en-US" dirty="0"/>
              <a:t>NOCAP_MSG	DB	0DH, 0AH, ‘No capitals $’</a:t>
            </a:r>
          </a:p>
          <a:p>
            <a:r>
              <a:rPr lang="en-US" dirty="0"/>
              <a:t>CAP_MSG	DB	0DH, 0AH, ‘First capital = ‘</a:t>
            </a:r>
          </a:p>
          <a:p>
            <a:r>
              <a:rPr lang="en-US" dirty="0"/>
              <a:t>FIRST		DB	‘]’</a:t>
            </a:r>
          </a:p>
          <a:p>
            <a:r>
              <a:rPr lang="en-US" dirty="0"/>
              <a:t>		DB	‘   Last capital = ‘</a:t>
            </a:r>
          </a:p>
          <a:p>
            <a:r>
              <a:rPr lang="en-US" dirty="0"/>
              <a:t>LAST		DB	‘@ $’</a:t>
            </a:r>
          </a:p>
          <a:p>
            <a:endParaRPr lang="en-US" dirty="0"/>
          </a:p>
          <a:p>
            <a:r>
              <a:rPr lang="en-US" dirty="0"/>
              <a:t>.CODE</a:t>
            </a:r>
          </a:p>
          <a:p>
            <a:r>
              <a:rPr lang="en-US" dirty="0"/>
              <a:t>.STARTUP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3748" y="1371600"/>
            <a:ext cx="328205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 a line of text:</a:t>
            </a:r>
          </a:p>
          <a:p>
            <a:r>
              <a:rPr lang="en-US" dirty="0"/>
              <a:t>THE QUICK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ROWN FO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JUMPED</a:t>
            </a:r>
          </a:p>
          <a:p>
            <a:r>
              <a:rPr lang="en-US" dirty="0"/>
              <a:t>First capital = B  Last capital = X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42672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Follows ‘Z’ in ASCII sequence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486400"/>
            <a:ext cx="3124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Precedes ‘A’ in ASCII sequence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4000500" y="5143500"/>
            <a:ext cx="3810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343400" y="4343400"/>
            <a:ext cx="1371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599402" y="6172200"/>
            <a:ext cx="4421196" cy="597932"/>
            <a:chOff x="1599402" y="6172200"/>
            <a:chExt cx="4421196" cy="597932"/>
          </a:xfrm>
        </p:grpSpPr>
        <p:sp>
          <p:nvSpPr>
            <p:cNvPr id="13" name="TextBox 12"/>
            <p:cNvSpPr txBox="1"/>
            <p:nvPr/>
          </p:nvSpPr>
          <p:spPr>
            <a:xfrm>
              <a:off x="2057400" y="6172200"/>
              <a:ext cx="3466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@ABCDE………………………………..XYZ]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0" y="6400800"/>
              <a:ext cx="68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9402" y="640080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1. Display the opening 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4431" y="3039070"/>
            <a:ext cx="5139099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; initialize DS</a:t>
            </a:r>
          </a:p>
          <a:p>
            <a:r>
              <a:rPr lang="en-US" dirty="0"/>
              <a:t>MOV 	AX, @DATA</a:t>
            </a:r>
          </a:p>
          <a:p>
            <a:r>
              <a:rPr lang="en-US" dirty="0"/>
              <a:t>MOV 	DS, AX</a:t>
            </a:r>
          </a:p>
          <a:p>
            <a:r>
              <a:rPr lang="en-US" dirty="0"/>
              <a:t>;  display opening message</a:t>
            </a:r>
          </a:p>
          <a:p>
            <a:r>
              <a:rPr lang="en-US" dirty="0"/>
              <a:t>MOV 	AH, 9		; display string function</a:t>
            </a:r>
          </a:p>
          <a:p>
            <a:r>
              <a:rPr lang="en-US" dirty="0"/>
              <a:t>LEA 	DX, PROMPT	; get opening message</a:t>
            </a:r>
          </a:p>
          <a:p>
            <a:r>
              <a:rPr lang="en-US" dirty="0"/>
              <a:t>INT 	21h		; display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536680"/>
            <a:ext cx="609282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.DATA</a:t>
            </a:r>
          </a:p>
          <a:p>
            <a:r>
              <a:rPr lang="en-US" dirty="0"/>
              <a:t>PROMPT		DB	‘Type a line of text’, 0DH, 0AH, ‘$’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Read and Process a Line of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4577792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 a character</a:t>
            </a:r>
          </a:p>
          <a:p>
            <a:r>
              <a:rPr lang="en-US" dirty="0"/>
              <a:t>WHILE character is not carriage return DO</a:t>
            </a:r>
          </a:p>
          <a:p>
            <a:pPr lvl="1"/>
            <a:r>
              <a:rPr lang="en-US" dirty="0"/>
              <a:t>IF character is a capital letter (*) THEN</a:t>
            </a:r>
          </a:p>
          <a:p>
            <a:pPr lvl="1"/>
            <a:r>
              <a:rPr lang="en-US" dirty="0"/>
              <a:t>     IF character precedes first capital THEN</a:t>
            </a:r>
          </a:p>
          <a:p>
            <a:pPr lvl="1"/>
            <a:r>
              <a:rPr lang="en-US" dirty="0"/>
              <a:t>          first capital = character</a:t>
            </a:r>
          </a:p>
          <a:p>
            <a:pPr lvl="1"/>
            <a:r>
              <a:rPr lang="en-US" dirty="0"/>
              <a:t>     END_IF</a:t>
            </a:r>
          </a:p>
          <a:p>
            <a:pPr lvl="1"/>
            <a:r>
              <a:rPr lang="en-US" dirty="0"/>
              <a:t>     IF character follows last capital THEN</a:t>
            </a:r>
          </a:p>
          <a:p>
            <a:pPr lvl="1"/>
            <a:r>
              <a:rPr lang="en-US" dirty="0"/>
              <a:t>          last capital = character</a:t>
            </a:r>
          </a:p>
          <a:p>
            <a:pPr lvl="1"/>
            <a:r>
              <a:rPr lang="en-US" dirty="0"/>
              <a:t>     END_IF</a:t>
            </a:r>
          </a:p>
          <a:p>
            <a:pPr lvl="1"/>
            <a:r>
              <a:rPr lang="en-US" dirty="0"/>
              <a:t>END_IF</a:t>
            </a:r>
          </a:p>
          <a:p>
            <a:pPr lvl="1"/>
            <a:r>
              <a:rPr lang="en-US" dirty="0"/>
              <a:t>Read a character</a:t>
            </a:r>
          </a:p>
          <a:p>
            <a:r>
              <a:rPr lang="en-US" dirty="0"/>
              <a:t>END_WHILE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562600"/>
            <a:ext cx="410343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 (*) is actually an AND condition:</a:t>
            </a:r>
          </a:p>
          <a:p>
            <a:r>
              <a:rPr lang="en-US" dirty="0"/>
              <a:t>IF (‘A’ &lt;= character) AND (character &lt;= ‘Z’)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Read and Process a Line of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527" y="1447800"/>
            <a:ext cx="3476273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Read a character</a:t>
            </a:r>
          </a:p>
          <a:p>
            <a:r>
              <a:rPr lang="en-US" sz="1400" dirty="0">
                <a:latin typeface="Arial Narrow" pitchFamily="34" charset="0"/>
              </a:rPr>
              <a:t>WHILE character is not carriage return DO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IF character is a capital letter (*) THEN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     IF character precedes first capital THEN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          first capital = character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     END_IF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     IF character follows last capital THEN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          last capital = character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     END_IF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END_IF</a:t>
            </a:r>
          </a:p>
          <a:p>
            <a:pPr lvl="1"/>
            <a:r>
              <a:rPr lang="en-US" sz="1400" dirty="0">
                <a:latin typeface="Arial Narrow" pitchFamily="34" charset="0"/>
              </a:rPr>
              <a:t>Read a character</a:t>
            </a:r>
          </a:p>
          <a:p>
            <a:r>
              <a:rPr lang="en-US" sz="1400" dirty="0">
                <a:latin typeface="Arial Narrow" pitchFamily="34" charset="0"/>
              </a:rPr>
              <a:t>END_WHILE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27" y="4505980"/>
            <a:ext cx="298498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Line (*) is actually an AND condition:</a:t>
            </a:r>
          </a:p>
          <a:p>
            <a:r>
              <a:rPr lang="en-US" sz="1400" dirty="0">
                <a:latin typeface="Arial Narrow" pitchFamily="34" charset="0"/>
              </a:rPr>
              <a:t>IF (‘A’ &lt;= character) AND (character &lt;= ‘Z’)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1447800"/>
            <a:ext cx="4891275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MOV	AH, 1</a:t>
            </a:r>
          </a:p>
          <a:p>
            <a:r>
              <a:rPr lang="en-US" sz="1600" dirty="0"/>
              <a:t>	INT 	21h</a:t>
            </a:r>
          </a:p>
          <a:p>
            <a:r>
              <a:rPr lang="en-US" sz="1600" dirty="0"/>
              <a:t>WHILE_:</a:t>
            </a:r>
          </a:p>
          <a:p>
            <a:r>
              <a:rPr lang="en-US" sz="1600" dirty="0"/>
              <a:t>	CMP 	AL, 0DH</a:t>
            </a:r>
          </a:p>
          <a:p>
            <a:r>
              <a:rPr lang="en-US" sz="1600" dirty="0"/>
              <a:t>	JE	END_WHILE</a:t>
            </a:r>
          </a:p>
          <a:p>
            <a:r>
              <a:rPr lang="en-US" sz="1600" dirty="0"/>
              <a:t>	CMP	AL, ‘A’</a:t>
            </a:r>
          </a:p>
          <a:p>
            <a:r>
              <a:rPr lang="en-US" sz="1600" dirty="0"/>
              <a:t>	JNGE	END_IF</a:t>
            </a:r>
          </a:p>
          <a:p>
            <a:r>
              <a:rPr lang="en-US" sz="1600" dirty="0"/>
              <a:t>	CMP	AL, ‘Z’</a:t>
            </a:r>
          </a:p>
          <a:p>
            <a:r>
              <a:rPr lang="en-US" sz="1600" dirty="0"/>
              <a:t>	JNLE	END_IF</a:t>
            </a:r>
          </a:p>
          <a:p>
            <a:r>
              <a:rPr lang="en-US" sz="1600" dirty="0"/>
              <a:t>	CMP	AL, FIRST	       ; char &lt; FIRST or  ‘]’</a:t>
            </a:r>
          </a:p>
          <a:p>
            <a:r>
              <a:rPr lang="en-US" sz="1600" dirty="0"/>
              <a:t>	JNL	CHECK_LAST</a:t>
            </a:r>
          </a:p>
          <a:p>
            <a:r>
              <a:rPr lang="en-US" sz="1600" dirty="0"/>
              <a:t>	MOV 	FIRST, AL	    </a:t>
            </a:r>
          </a:p>
          <a:p>
            <a:r>
              <a:rPr lang="en-US" sz="1600" dirty="0"/>
              <a:t>CHECK_LAST:</a:t>
            </a:r>
          </a:p>
          <a:p>
            <a:r>
              <a:rPr lang="en-US" sz="1600" dirty="0"/>
              <a:t>	CMP	AL, LAST	       ; char &gt; LAST or ‘@’</a:t>
            </a:r>
          </a:p>
          <a:p>
            <a:r>
              <a:rPr lang="en-US" sz="1600" dirty="0"/>
              <a:t>	JNG	END_IF</a:t>
            </a:r>
          </a:p>
          <a:p>
            <a:r>
              <a:rPr lang="en-US" sz="1600" dirty="0"/>
              <a:t>	MOV	LAST, AL</a:t>
            </a:r>
          </a:p>
          <a:p>
            <a:r>
              <a:rPr lang="en-US" sz="1600" dirty="0"/>
              <a:t>END_IF:</a:t>
            </a:r>
          </a:p>
          <a:p>
            <a:r>
              <a:rPr lang="en-US" sz="1600" dirty="0"/>
              <a:t>	INT 21H</a:t>
            </a:r>
          </a:p>
          <a:p>
            <a:r>
              <a:rPr lang="en-US" sz="1600" dirty="0"/>
              <a:t>	JMP	WHILE_</a:t>
            </a:r>
          </a:p>
          <a:p>
            <a:r>
              <a:rPr lang="en-US" sz="1600" dirty="0"/>
              <a:t>END_WHILE: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3396" y="5638800"/>
            <a:ext cx="3805813" cy="609600"/>
            <a:chOff x="103396" y="5638800"/>
            <a:chExt cx="3805813" cy="609600"/>
          </a:xfrm>
        </p:grpSpPr>
        <p:sp>
          <p:nvSpPr>
            <p:cNvPr id="9" name="TextBox 8"/>
            <p:cNvSpPr txBox="1"/>
            <p:nvPr/>
          </p:nvSpPr>
          <p:spPr>
            <a:xfrm>
              <a:off x="381798" y="5638800"/>
              <a:ext cx="3093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@ABCDE………………………………..XYZ]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5867400"/>
              <a:ext cx="632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FIRST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396" y="5909846"/>
              <a:ext cx="582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Display The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527" y="1447800"/>
            <a:ext cx="3316934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IF no capitals were typed THEN</a:t>
            </a:r>
          </a:p>
          <a:p>
            <a:r>
              <a:rPr lang="en-US" dirty="0">
                <a:latin typeface="Arial Narrow" pitchFamily="34" charset="0"/>
              </a:rPr>
              <a:t>     display “no capitals”</a:t>
            </a:r>
          </a:p>
          <a:p>
            <a:r>
              <a:rPr lang="en-US" dirty="0">
                <a:latin typeface="Arial Narrow" pitchFamily="34" charset="0"/>
              </a:rPr>
              <a:t>ELSE</a:t>
            </a:r>
          </a:p>
          <a:p>
            <a:r>
              <a:rPr lang="en-US" dirty="0">
                <a:latin typeface="Arial Narrow" pitchFamily="34" charset="0"/>
              </a:rPr>
              <a:t>     display first capital and last capital</a:t>
            </a:r>
          </a:p>
          <a:p>
            <a:r>
              <a:rPr lang="en-US" dirty="0">
                <a:latin typeface="Arial Narrow" pitchFamily="34" charset="0"/>
              </a:rPr>
              <a:t>END_ID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447800"/>
            <a:ext cx="5333999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	MOV	AH, 9	; display string function</a:t>
            </a:r>
          </a:p>
          <a:p>
            <a:r>
              <a:rPr lang="en-US" sz="2000" dirty="0"/>
              <a:t>	CMP	FIRST, ‘]’</a:t>
            </a:r>
          </a:p>
          <a:p>
            <a:r>
              <a:rPr lang="en-US" sz="2000" dirty="0"/>
              <a:t>	JNE	CAPS	; no, display results</a:t>
            </a:r>
          </a:p>
          <a:p>
            <a:r>
              <a:rPr lang="en-US" sz="2000" dirty="0"/>
              <a:t>	LEA	DX, NOCAP_MSG</a:t>
            </a:r>
          </a:p>
          <a:p>
            <a:r>
              <a:rPr lang="en-US" sz="2000" dirty="0"/>
              <a:t>	JMP	DISPLAY</a:t>
            </a:r>
          </a:p>
          <a:p>
            <a:r>
              <a:rPr lang="en-US" sz="2000" dirty="0"/>
              <a:t>CAPS:</a:t>
            </a:r>
          </a:p>
          <a:p>
            <a:r>
              <a:rPr lang="en-US" sz="2000" dirty="0"/>
              <a:t>	LEA 	DX, CAP_MSG</a:t>
            </a:r>
          </a:p>
          <a:p>
            <a:r>
              <a:rPr lang="en-US" sz="2000" dirty="0"/>
              <a:t>DISPLAY:</a:t>
            </a:r>
          </a:p>
          <a:p>
            <a:r>
              <a:rPr lang="en-US" sz="2000" dirty="0"/>
              <a:t>	INT 	21H</a:t>
            </a:r>
          </a:p>
          <a:p>
            <a:endParaRPr lang="en-US" sz="2000" dirty="0"/>
          </a:p>
          <a:p>
            <a:r>
              <a:rPr lang="en-US" sz="2000" dirty="0"/>
              <a:t>	.EXIT</a:t>
            </a:r>
          </a:p>
          <a:p>
            <a:r>
              <a:rPr lang="en-US" sz="2000" dirty="0"/>
              <a:t>	END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457200" y="5460018"/>
            <a:ext cx="5031658" cy="1142999"/>
            <a:chOff x="103396" y="5638800"/>
            <a:chExt cx="4099000" cy="671156"/>
          </a:xfrm>
        </p:grpSpPr>
        <p:sp>
          <p:nvSpPr>
            <p:cNvPr id="9" name="TextBox 8"/>
            <p:cNvSpPr txBox="1"/>
            <p:nvPr/>
          </p:nvSpPr>
          <p:spPr>
            <a:xfrm>
              <a:off x="381798" y="5638800"/>
              <a:ext cx="3820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@ABCDE………………………………..XYZ]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5867400"/>
              <a:ext cx="745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FIRST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396" y="5909846"/>
              <a:ext cx="683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LAST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2209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Many materials are from Dr. </a:t>
            </a:r>
            <a:r>
              <a:rPr lang="en-US" sz="2400" dirty="0" err="1"/>
              <a:t>Sazzad</a:t>
            </a:r>
            <a:r>
              <a:rPr lang="en-US" sz="2400" dirty="0"/>
              <a:t>, </a:t>
            </a:r>
            <a:r>
              <a:rPr lang="en-US" sz="2400" dirty="0" err="1"/>
              <a:t>NSU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 6, Assembly Language Programming – by </a:t>
            </a:r>
            <a:r>
              <a:rPr lang="en-US" sz="2400" dirty="0" err="1"/>
              <a:t>Charls</a:t>
            </a:r>
            <a:r>
              <a:rPr lang="en-US" sz="2400" dirty="0"/>
              <a:t> </a:t>
            </a:r>
            <a:r>
              <a:rPr lang="en-US" sz="2400" dirty="0" err="1"/>
              <a:t>Marut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Section 4-3 of Intel Microprocessors – by </a:t>
            </a:r>
            <a:r>
              <a:rPr lang="en-US" sz="2400" dirty="0" err="1"/>
              <a:t>Brey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IF-THEN Structure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24000"/>
            <a:ext cx="25717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3000"/>
            <a:ext cx="790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1600200"/>
            <a:ext cx="4641850" cy="14779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Replace the number in AX by its absolute value.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 b="1">
                <a:solidFill>
                  <a:srgbClr val="00B050"/>
                </a:solidFill>
                <a:latin typeface="Calibri" pitchFamily="34" charset="0"/>
              </a:rPr>
              <a:t>IF AX &lt; 0  THEN</a:t>
            </a:r>
          </a:p>
          <a:p>
            <a:r>
              <a:rPr lang="en-US">
                <a:latin typeface="Calibri" pitchFamily="34" charset="0"/>
              </a:rPr>
              <a:t>     replace AX by –AX</a:t>
            </a:r>
          </a:p>
          <a:p>
            <a:r>
              <a:rPr lang="en-US">
                <a:latin typeface="Calibri" pitchFamily="34" charset="0"/>
              </a:rPr>
              <a:t>END_IF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3676650"/>
            <a:ext cx="571500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err="1">
                <a:solidFill>
                  <a:srgbClr val="00B050"/>
                </a:solidFill>
                <a:latin typeface="Calibri" pitchFamily="34" charset="0"/>
              </a:rPr>
              <a:t>CMP</a:t>
            </a: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 	AX, 0	; AX &lt; 0?</a:t>
            </a:r>
          </a:p>
          <a:p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err="1">
                <a:latin typeface="Calibri" pitchFamily="34" charset="0"/>
              </a:rPr>
              <a:t>JNL</a:t>
            </a:r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err="1">
                <a:latin typeface="Calibri" pitchFamily="34" charset="0"/>
              </a:rPr>
              <a:t>END_IF</a:t>
            </a:r>
            <a:r>
              <a:rPr lang="en-US" b="1" dirty="0">
                <a:latin typeface="Calibri" pitchFamily="34" charset="0"/>
              </a:rPr>
              <a:t> ; jump if Not Less than</a:t>
            </a:r>
          </a:p>
          <a:p>
            <a:r>
              <a:rPr lang="en-US" b="1" dirty="0">
                <a:latin typeface="Calibri" pitchFamily="34" charset="0"/>
              </a:rPr>
              <a:t>	</a:t>
            </a:r>
            <a:r>
              <a:rPr lang="en-US" b="1" dirty="0" err="1">
                <a:latin typeface="Calibri" pitchFamily="34" charset="0"/>
              </a:rPr>
              <a:t>NEG</a:t>
            </a:r>
            <a:r>
              <a:rPr lang="en-US" b="1" dirty="0">
                <a:latin typeface="Calibri" pitchFamily="34" charset="0"/>
              </a:rPr>
              <a:t> 	AX</a:t>
            </a:r>
          </a:p>
          <a:p>
            <a:r>
              <a:rPr lang="en-US" b="1" dirty="0" err="1">
                <a:latin typeface="Calibri" pitchFamily="34" charset="0"/>
              </a:rPr>
              <a:t>END_IF</a:t>
            </a:r>
            <a:r>
              <a:rPr lang="en-US" b="1" dirty="0">
                <a:latin typeface="Calibri" pitchFamily="34" charset="0"/>
              </a:rPr>
              <a:t>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5029200"/>
            <a:ext cx="4681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Example 6-2: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IF-THEN-ELSE Structure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371600"/>
            <a:ext cx="31654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5632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Suppose AL and BL contains ASCII characters. </a:t>
            </a:r>
          </a:p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Display the one that comes first in the character sequence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057400"/>
            <a:ext cx="2508250" cy="13541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IF  AL &lt;= BL THEN</a:t>
            </a:r>
          </a:p>
          <a:p>
            <a:r>
              <a:rPr lang="en-US" sz="1600">
                <a:latin typeface="Calibri" pitchFamily="34" charset="0"/>
              </a:rPr>
              <a:t>   display the character in AL</a:t>
            </a:r>
          </a:p>
          <a:p>
            <a:r>
              <a:rPr lang="en-US" sz="1600">
                <a:latin typeface="Calibri" pitchFamily="34" charset="0"/>
              </a:rPr>
              <a:t>ELSE</a:t>
            </a:r>
          </a:p>
          <a:p>
            <a:r>
              <a:rPr lang="en-US" sz="1600">
                <a:latin typeface="Calibri" pitchFamily="34" charset="0"/>
              </a:rPr>
              <a:t>   display the character in BL</a:t>
            </a:r>
          </a:p>
          <a:p>
            <a:r>
              <a:rPr lang="en-US" sz="1600">
                <a:latin typeface="Calibri" pitchFamily="34" charset="0"/>
              </a:rPr>
              <a:t>END_ID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875" y="3505200"/>
            <a:ext cx="4843463" cy="28003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Calibri" pitchFamily="34" charset="0"/>
              </a:rPr>
              <a:t>MOV</a:t>
            </a: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	AH, 2	; prepare to display</a:t>
            </a:r>
          </a:p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latin typeface="Calibri" pitchFamily="34" charset="0"/>
              </a:rPr>
              <a:t>CMP</a:t>
            </a:r>
            <a:r>
              <a:rPr lang="en-US" sz="1600" dirty="0">
                <a:latin typeface="Calibri" pitchFamily="34" charset="0"/>
              </a:rPr>
              <a:t> 	AL, BL	; AL &lt;= BL?</a:t>
            </a:r>
          </a:p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latin typeface="Calibri" pitchFamily="34" charset="0"/>
              </a:rPr>
              <a:t>JNBE</a:t>
            </a:r>
            <a:r>
              <a:rPr lang="en-US" sz="1600" dirty="0">
                <a:latin typeface="Calibri" pitchFamily="34" charset="0"/>
              </a:rPr>
              <a:t>	ELSE_     ; jump if Not Below/Equal</a:t>
            </a:r>
          </a:p>
          <a:p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latin typeface="Calibri" pitchFamily="34" charset="0"/>
              </a:rPr>
              <a:t>MOV</a:t>
            </a:r>
            <a:r>
              <a:rPr lang="en-US" sz="1600" dirty="0">
                <a:latin typeface="Calibri" pitchFamily="34" charset="0"/>
              </a:rPr>
              <a:t> 	DL, AL</a:t>
            </a:r>
          </a:p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latin typeface="Calibri" pitchFamily="34" charset="0"/>
              </a:rPr>
              <a:t>JMP</a:t>
            </a:r>
            <a:r>
              <a:rPr lang="en-US" sz="1600" dirty="0">
                <a:latin typeface="Calibri" pitchFamily="34" charset="0"/>
              </a:rPr>
              <a:t>	DISPLAY</a:t>
            </a:r>
          </a:p>
          <a:p>
            <a:r>
              <a:rPr lang="en-US" sz="1600" dirty="0">
                <a:latin typeface="Calibri" pitchFamily="34" charset="0"/>
              </a:rPr>
              <a:t>ELSE_:</a:t>
            </a:r>
          </a:p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latin typeface="Calibri" pitchFamily="34" charset="0"/>
              </a:rPr>
              <a:t>MOV</a:t>
            </a:r>
            <a:r>
              <a:rPr lang="en-US" sz="1600" dirty="0">
                <a:latin typeface="Calibri" pitchFamily="34" charset="0"/>
              </a:rPr>
              <a:t> 	DL, BL</a:t>
            </a:r>
          </a:p>
          <a:p>
            <a:r>
              <a:rPr lang="en-US" sz="1600" dirty="0">
                <a:latin typeface="Calibri" pitchFamily="34" charset="0"/>
              </a:rPr>
              <a:t>DISPLAY:</a:t>
            </a:r>
          </a:p>
          <a:p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Calibri" pitchFamily="34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 	21h</a:t>
            </a:r>
          </a:p>
          <a:p>
            <a:r>
              <a:rPr lang="en-US" sz="1600" dirty="0" err="1">
                <a:latin typeface="Calibri" pitchFamily="34" charset="0"/>
              </a:rPr>
              <a:t>END_IF</a:t>
            </a:r>
            <a:r>
              <a:rPr lang="en-US" sz="1600" dirty="0">
                <a:latin typeface="Calibri" pitchFamily="34" charset="0"/>
              </a:rPr>
              <a:t>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6324600"/>
            <a:ext cx="4681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Example 6-3: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/>
            <a:r>
              <a:rPr lang="en-US"/>
              <a:t>A CASE is a multi-way branch structure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58896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838200" y="2743200"/>
            <a:ext cx="196056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CASE  expression</a:t>
            </a:r>
          </a:p>
          <a:p>
            <a:r>
              <a:rPr lang="en-US">
                <a:latin typeface="Calibri" pitchFamily="34" charset="0"/>
              </a:rPr>
              <a:t>     1: statements_1</a:t>
            </a:r>
          </a:p>
          <a:p>
            <a:r>
              <a:rPr lang="en-US">
                <a:latin typeface="Calibri" pitchFamily="34" charset="0"/>
              </a:rPr>
              <a:t>     2: statements_2</a:t>
            </a:r>
          </a:p>
          <a:p>
            <a:r>
              <a:rPr lang="en-US">
                <a:latin typeface="Calibri" pitchFamily="34" charset="0"/>
              </a:rPr>
              <a:t>     *</a:t>
            </a:r>
          </a:p>
          <a:p>
            <a:r>
              <a:rPr lang="en-US">
                <a:latin typeface="Calibri" pitchFamily="34" charset="0"/>
              </a:rPr>
              <a:t>     *</a:t>
            </a:r>
          </a:p>
          <a:p>
            <a:r>
              <a:rPr lang="en-US">
                <a:latin typeface="Calibri" pitchFamily="34" charset="0"/>
              </a:rPr>
              <a:t>     n: statements_n</a:t>
            </a:r>
          </a:p>
          <a:p>
            <a:r>
              <a:rPr lang="en-US">
                <a:latin typeface="Calibri" pitchFamily="34" charset="0"/>
              </a:rPr>
              <a:t>END_CASE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Example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838200" y="990600"/>
            <a:ext cx="45069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If AX contains a negative number, put -1 in BX;</a:t>
            </a:r>
          </a:p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If AX contains 0, put 0 in BX;</a:t>
            </a:r>
          </a:p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If AX contains a positive number, put 1 in BX.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6400800" y="1295400"/>
            <a:ext cx="1892300" cy="14779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CASE   AX</a:t>
            </a:r>
          </a:p>
          <a:p>
            <a:r>
              <a:rPr lang="en-US">
                <a:latin typeface="Calibri" pitchFamily="34" charset="0"/>
              </a:rPr>
              <a:t>    &lt; 0: put -1 in BX</a:t>
            </a:r>
          </a:p>
          <a:p>
            <a:r>
              <a:rPr lang="en-US">
                <a:latin typeface="Calibri" pitchFamily="34" charset="0"/>
              </a:rPr>
              <a:t>    = 0: put 0 in BX</a:t>
            </a:r>
          </a:p>
          <a:p>
            <a:r>
              <a:rPr lang="en-US">
                <a:latin typeface="Calibri" pitchFamily="34" charset="0"/>
              </a:rPr>
              <a:t>    &gt; 0: put 1 in BX</a:t>
            </a:r>
          </a:p>
          <a:p>
            <a:r>
              <a:rPr lang="en-US">
                <a:latin typeface="Calibri" pitchFamily="34" charset="0"/>
              </a:rPr>
              <a:t>END_CASE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2514600"/>
            <a:ext cx="5075238" cy="3694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	CMP 	AX, 0		; test AX</a:t>
            </a:r>
          </a:p>
          <a:p>
            <a:r>
              <a:rPr lang="en-US">
                <a:latin typeface="Calibri" pitchFamily="34" charset="0"/>
              </a:rPr>
              <a:t>	JL 	</a:t>
            </a:r>
            <a:r>
              <a:rPr lang="en-US" b="1">
                <a:latin typeface="Calibri" pitchFamily="34" charset="0"/>
              </a:rPr>
              <a:t>NEGATIVE</a:t>
            </a:r>
            <a:r>
              <a:rPr lang="en-US">
                <a:latin typeface="Calibri" pitchFamily="34" charset="0"/>
              </a:rPr>
              <a:t>	; AX &lt; 0</a:t>
            </a:r>
          </a:p>
          <a:p>
            <a:r>
              <a:rPr lang="en-US">
                <a:latin typeface="Calibri" pitchFamily="34" charset="0"/>
              </a:rPr>
              <a:t>	JE	</a:t>
            </a:r>
            <a:r>
              <a:rPr lang="en-US" u="sng">
                <a:latin typeface="Calibri" pitchFamily="34" charset="0"/>
              </a:rPr>
              <a:t>ZERO</a:t>
            </a:r>
            <a:r>
              <a:rPr lang="en-US">
                <a:latin typeface="Calibri" pitchFamily="34" charset="0"/>
              </a:rPr>
              <a:t>		; AX = 0</a:t>
            </a:r>
          </a:p>
          <a:p>
            <a:r>
              <a:rPr lang="en-US">
                <a:latin typeface="Calibri" pitchFamily="34" charset="0"/>
              </a:rPr>
              <a:t>	JG	</a:t>
            </a:r>
            <a:r>
              <a:rPr lang="en-US" b="1" u="sng">
                <a:latin typeface="Calibri" pitchFamily="34" charset="0"/>
              </a:rPr>
              <a:t>POSITIVE	</a:t>
            </a:r>
            <a:r>
              <a:rPr lang="en-US">
                <a:latin typeface="Calibri" pitchFamily="34" charset="0"/>
              </a:rPr>
              <a:t>	; AX &gt; 0</a:t>
            </a:r>
          </a:p>
          <a:p>
            <a:r>
              <a:rPr lang="en-US" b="1">
                <a:latin typeface="Calibri" pitchFamily="34" charset="0"/>
              </a:rPr>
              <a:t>NEGATIVE:</a:t>
            </a:r>
          </a:p>
          <a:p>
            <a:r>
              <a:rPr lang="en-US">
                <a:latin typeface="Calibri" pitchFamily="34" charset="0"/>
              </a:rPr>
              <a:t>	MOV 	BX, -1		; put -1 in BX</a:t>
            </a:r>
          </a:p>
          <a:p>
            <a:r>
              <a:rPr lang="en-US">
                <a:latin typeface="Calibri" pitchFamily="34" charset="0"/>
              </a:rPr>
              <a:t>	JMP	END_CASE	; and exit</a:t>
            </a:r>
          </a:p>
          <a:p>
            <a:r>
              <a:rPr lang="en-US" u="sng">
                <a:latin typeface="Calibri" pitchFamily="34" charset="0"/>
              </a:rPr>
              <a:t>ZERO</a:t>
            </a:r>
            <a:r>
              <a:rPr lang="en-US">
                <a:latin typeface="Calibri" pitchFamily="34" charset="0"/>
              </a:rPr>
              <a:t>:	</a:t>
            </a:r>
          </a:p>
          <a:p>
            <a:r>
              <a:rPr lang="en-US">
                <a:latin typeface="Calibri" pitchFamily="34" charset="0"/>
              </a:rPr>
              <a:t>	MOV 	BX, 0		; put 0 in BX</a:t>
            </a:r>
          </a:p>
          <a:p>
            <a:r>
              <a:rPr lang="en-US">
                <a:latin typeface="Calibri" pitchFamily="34" charset="0"/>
              </a:rPr>
              <a:t>	JMP 	END_CASE	; and exit</a:t>
            </a:r>
          </a:p>
          <a:p>
            <a:r>
              <a:rPr lang="en-US" b="1" u="sng">
                <a:latin typeface="Calibri" pitchFamily="34" charset="0"/>
              </a:rPr>
              <a:t>POSITIVE</a:t>
            </a:r>
            <a:r>
              <a:rPr lang="en-US">
                <a:latin typeface="Calibri" pitchFamily="34" charset="0"/>
              </a:rPr>
              <a:t>:</a:t>
            </a:r>
          </a:p>
          <a:p>
            <a:r>
              <a:rPr lang="en-US">
                <a:latin typeface="Calibri" pitchFamily="34" charset="0"/>
              </a:rPr>
              <a:t>	MOV 	BX, 1		; put 1 in BX</a:t>
            </a:r>
          </a:p>
          <a:p>
            <a:r>
              <a:rPr lang="en-US">
                <a:latin typeface="Calibri" pitchFamily="34" charset="0"/>
              </a:rPr>
              <a:t>END_CASE:	 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1143000" y="6172200"/>
            <a:ext cx="4681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Example 6-4: Assembly Language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39624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JL</a:t>
            </a:r>
            <a:r>
              <a:rPr lang="en-US" dirty="0"/>
              <a:t> – Jump if less than</a:t>
            </a:r>
          </a:p>
          <a:p>
            <a:r>
              <a:rPr lang="en-US" dirty="0"/>
              <a:t>JE – if equal</a:t>
            </a:r>
          </a:p>
          <a:p>
            <a:r>
              <a:rPr lang="en-US" dirty="0"/>
              <a:t>JG – if greater than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More CASE Example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838200" y="762000"/>
            <a:ext cx="4032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If AL contains 1 or 3, display “o” for odd;</a:t>
            </a:r>
          </a:p>
          <a:p>
            <a:r>
              <a:rPr lang="en-US">
                <a:solidFill>
                  <a:srgbClr val="C00000"/>
                </a:solidFill>
                <a:latin typeface="Calibri" pitchFamily="34" charset="0"/>
              </a:rPr>
              <a:t>If AL contains 2 or 4, display “e” for even;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010400" y="812800"/>
            <a:ext cx="1787525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CASE   AL</a:t>
            </a:r>
          </a:p>
          <a:p>
            <a:r>
              <a:rPr lang="en-US">
                <a:latin typeface="Calibri" pitchFamily="34" charset="0"/>
              </a:rPr>
              <a:t>    1, 3: display ‘o’</a:t>
            </a:r>
          </a:p>
          <a:p>
            <a:r>
              <a:rPr lang="en-US">
                <a:latin typeface="Calibri" pitchFamily="34" charset="0"/>
              </a:rPr>
              <a:t>    2, 4: display ‘e’</a:t>
            </a:r>
          </a:p>
          <a:p>
            <a:r>
              <a:rPr lang="en-US">
                <a:latin typeface="Calibri" pitchFamily="34" charset="0"/>
              </a:rPr>
              <a:t>END_CASE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7063" y="1371600"/>
            <a:ext cx="5926137" cy="50784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	CMP 	AL, 1	; AL = 1?</a:t>
            </a:r>
          </a:p>
          <a:p>
            <a:r>
              <a:rPr lang="en-US">
                <a:latin typeface="Calibri" pitchFamily="34" charset="0"/>
              </a:rPr>
              <a:t>	JE 	</a:t>
            </a:r>
            <a:r>
              <a:rPr lang="en-US" b="1">
                <a:latin typeface="Calibri" pitchFamily="34" charset="0"/>
              </a:rPr>
              <a:t>ODD</a:t>
            </a:r>
            <a:r>
              <a:rPr lang="en-US">
                <a:latin typeface="Calibri" pitchFamily="34" charset="0"/>
              </a:rPr>
              <a:t>	; yes, display ‘o’</a:t>
            </a:r>
          </a:p>
          <a:p>
            <a:r>
              <a:rPr lang="en-US">
                <a:latin typeface="Calibri" pitchFamily="34" charset="0"/>
              </a:rPr>
              <a:t>	CMP 	AL, 3	; AL = 3?</a:t>
            </a:r>
          </a:p>
          <a:p>
            <a:r>
              <a:rPr lang="en-US">
                <a:latin typeface="Calibri" pitchFamily="34" charset="0"/>
              </a:rPr>
              <a:t>	JE 	</a:t>
            </a:r>
            <a:r>
              <a:rPr lang="en-US" b="1">
                <a:latin typeface="Calibri" pitchFamily="34" charset="0"/>
              </a:rPr>
              <a:t>ODD</a:t>
            </a:r>
            <a:r>
              <a:rPr lang="en-US">
                <a:latin typeface="Calibri" pitchFamily="34" charset="0"/>
              </a:rPr>
              <a:t>	 ; yes, display ‘o’</a:t>
            </a:r>
          </a:p>
          <a:p>
            <a:r>
              <a:rPr lang="en-US">
                <a:latin typeface="Calibri" pitchFamily="34" charset="0"/>
              </a:rPr>
              <a:t>	CMP 	AL, 2	; AL = 2?</a:t>
            </a:r>
          </a:p>
          <a:p>
            <a:r>
              <a:rPr lang="en-US">
                <a:latin typeface="Calibri" pitchFamily="34" charset="0"/>
              </a:rPr>
              <a:t>	JE 	</a:t>
            </a:r>
            <a:r>
              <a:rPr lang="en-US" u="sng">
                <a:latin typeface="Calibri" pitchFamily="34" charset="0"/>
              </a:rPr>
              <a:t>EVEN</a:t>
            </a:r>
            <a:r>
              <a:rPr lang="en-US">
                <a:latin typeface="Calibri" pitchFamily="34" charset="0"/>
              </a:rPr>
              <a:t>	 ; yes, display ‘e’</a:t>
            </a:r>
          </a:p>
          <a:p>
            <a:r>
              <a:rPr lang="en-US">
                <a:latin typeface="Calibri" pitchFamily="34" charset="0"/>
              </a:rPr>
              <a:t>	CMP 	AL, 4	; AL = 4?</a:t>
            </a:r>
          </a:p>
          <a:p>
            <a:r>
              <a:rPr lang="en-US">
                <a:latin typeface="Calibri" pitchFamily="34" charset="0"/>
              </a:rPr>
              <a:t>	JE 	</a:t>
            </a:r>
            <a:r>
              <a:rPr lang="en-US" u="sng">
                <a:latin typeface="Calibri" pitchFamily="34" charset="0"/>
              </a:rPr>
              <a:t>EVEN</a:t>
            </a:r>
            <a:r>
              <a:rPr lang="en-US">
                <a:latin typeface="Calibri" pitchFamily="34" charset="0"/>
              </a:rPr>
              <a:t>	 ; yes, display ‘e’</a:t>
            </a:r>
          </a:p>
          <a:p>
            <a:r>
              <a:rPr lang="en-US">
                <a:latin typeface="Calibri" pitchFamily="34" charset="0"/>
              </a:rPr>
              <a:t>	JMP	END_CASE	</a:t>
            </a:r>
          </a:p>
          <a:p>
            <a:r>
              <a:rPr lang="en-US" b="1">
                <a:latin typeface="Calibri" pitchFamily="34" charset="0"/>
              </a:rPr>
              <a:t>ODD</a:t>
            </a:r>
            <a:r>
              <a:rPr lang="en-US">
                <a:latin typeface="Calibri" pitchFamily="34" charset="0"/>
              </a:rPr>
              <a:t>:</a:t>
            </a:r>
          </a:p>
          <a:p>
            <a:r>
              <a:rPr lang="en-US">
                <a:latin typeface="Calibri" pitchFamily="34" charset="0"/>
              </a:rPr>
              <a:t>	MOV 	DL, ‘o’	; get ‘o’</a:t>
            </a:r>
          </a:p>
          <a:p>
            <a:r>
              <a:rPr lang="en-US">
                <a:latin typeface="Calibri" pitchFamily="34" charset="0"/>
              </a:rPr>
              <a:t>	JMP 	DISPLAY	; go to display</a:t>
            </a:r>
          </a:p>
          <a:p>
            <a:r>
              <a:rPr lang="en-US" u="sng">
                <a:latin typeface="Calibri" pitchFamily="34" charset="0"/>
              </a:rPr>
              <a:t>EVEN</a:t>
            </a:r>
            <a:r>
              <a:rPr lang="en-US">
                <a:latin typeface="Calibri" pitchFamily="34" charset="0"/>
              </a:rPr>
              <a:t>:	</a:t>
            </a:r>
          </a:p>
          <a:p>
            <a:r>
              <a:rPr lang="en-US">
                <a:latin typeface="Calibri" pitchFamily="34" charset="0"/>
              </a:rPr>
              <a:t>	MOV	DL, ‘e’	; get ‘e’</a:t>
            </a:r>
          </a:p>
          <a:p>
            <a:r>
              <a:rPr lang="en-US">
                <a:latin typeface="Calibri" pitchFamily="34" charset="0"/>
              </a:rPr>
              <a:t>DISPLAY:</a:t>
            </a:r>
          </a:p>
          <a:p>
            <a:r>
              <a:rPr lang="en-US">
                <a:latin typeface="Calibri" pitchFamily="34" charset="0"/>
              </a:rPr>
              <a:t>	MOV	AH, 2	; char display function</a:t>
            </a:r>
          </a:p>
          <a:p>
            <a:r>
              <a:rPr lang="en-US">
                <a:latin typeface="Calibri" pitchFamily="34" charset="0"/>
              </a:rPr>
              <a:t>	INT 	21h	; display character</a:t>
            </a:r>
          </a:p>
          <a:p>
            <a:r>
              <a:rPr lang="en-US">
                <a:latin typeface="Calibri" pitchFamily="34" charset="0"/>
              </a:rPr>
              <a:t>END_CASE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3000" y="6488113"/>
            <a:ext cx="4681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Example 6-4: Assembly Language Programming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352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 – if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/>
              <a:t>Control Flow Structure</a:t>
            </a:r>
          </a:p>
          <a:p>
            <a:pPr lvl="1" eaLnBrk="1" hangingPunct="1"/>
            <a:r>
              <a:rPr lang="en-US"/>
              <a:t>Conditional Jump</a:t>
            </a:r>
          </a:p>
          <a:p>
            <a:pPr lvl="1" eaLnBrk="1" hangingPunct="1"/>
            <a:r>
              <a:rPr lang="en-US"/>
              <a:t>Unconditional Jump</a:t>
            </a:r>
          </a:p>
          <a:p>
            <a:pPr eaLnBrk="1" hangingPunct="1"/>
            <a:r>
              <a:rPr lang="en-US"/>
              <a:t>Control Flow Structures</a:t>
            </a:r>
          </a:p>
          <a:p>
            <a:pPr lvl="1" eaLnBrk="1" hangingPunct="1"/>
            <a:r>
              <a:rPr lang="en-US"/>
              <a:t>IF-THEN</a:t>
            </a:r>
          </a:p>
          <a:p>
            <a:pPr lvl="1" eaLnBrk="1" hangingPunct="1"/>
            <a:r>
              <a:rPr lang="en-US"/>
              <a:t>IF-THEN-ELSE</a:t>
            </a:r>
          </a:p>
          <a:p>
            <a:pPr lvl="1" eaLnBrk="1" hangingPunct="1"/>
            <a:r>
              <a:rPr lang="en-US"/>
              <a:t>CASE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</a:rPr>
              <a:t>Branches with Compound Conditions</a:t>
            </a:r>
          </a:p>
          <a:p>
            <a:pPr lvl="1" eaLnBrk="1" hangingPunct="1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527645</TotalTime>
  <Words>2776</Words>
  <Application>Microsoft Office PowerPoint</Application>
  <PresentationFormat>On-screen Show (4:3)</PresentationFormat>
  <Paragraphs>469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Calibri</vt:lpstr>
      <vt:lpstr>Wingdings</vt:lpstr>
      <vt:lpstr>Office Theme</vt:lpstr>
      <vt:lpstr>Flow Control Instructions,</vt:lpstr>
      <vt:lpstr>Overview</vt:lpstr>
      <vt:lpstr>Topics</vt:lpstr>
      <vt:lpstr>IF-THEN Structure</vt:lpstr>
      <vt:lpstr>IF-THEN-ELSE Structure</vt:lpstr>
      <vt:lpstr>CASE </vt:lpstr>
      <vt:lpstr>CASE Example</vt:lpstr>
      <vt:lpstr>More CASE Example</vt:lpstr>
      <vt:lpstr>Agenda</vt:lpstr>
      <vt:lpstr>Branches with Compound Conditions</vt:lpstr>
      <vt:lpstr>AND Conditions</vt:lpstr>
      <vt:lpstr>OR Conditions</vt:lpstr>
      <vt:lpstr>Topics – 6.4.2 </vt:lpstr>
      <vt:lpstr>C – loops </vt:lpstr>
      <vt:lpstr>C – while </vt:lpstr>
      <vt:lpstr>C – do while</vt:lpstr>
      <vt:lpstr>LOOP</vt:lpstr>
      <vt:lpstr>Assembly - FOR Loop</vt:lpstr>
      <vt:lpstr>WHILE Loop</vt:lpstr>
      <vt:lpstr>REPEAT Loop</vt:lpstr>
      <vt:lpstr>While? Repeat?</vt:lpstr>
      <vt:lpstr>So far …</vt:lpstr>
      <vt:lpstr>Load Effective Address</vt:lpstr>
      <vt:lpstr>Load Effective Address Example</vt:lpstr>
      <vt:lpstr>LEA vs. OFFSET Directive</vt:lpstr>
      <vt:lpstr>Example</vt:lpstr>
      <vt:lpstr>Road Map</vt:lpstr>
      <vt:lpstr>Programming with Higher Level Structures</vt:lpstr>
      <vt:lpstr>Programming with High Level Structures</vt:lpstr>
      <vt:lpstr>Top-down Program Design</vt:lpstr>
      <vt:lpstr>Start the Program</vt:lpstr>
      <vt:lpstr>Step 1. Display the opening message</vt:lpstr>
      <vt:lpstr>Step 2: Read and Process a Line of Text</vt:lpstr>
      <vt:lpstr>Step 2: Read and Process a Line of Text</vt:lpstr>
      <vt:lpstr>Step 3: Display The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>Zaman</dc:creator>
  <cp:lastModifiedBy>Zaman</cp:lastModifiedBy>
  <cp:revision>273</cp:revision>
  <dcterms:created xsi:type="dcterms:W3CDTF">2006-08-16T00:00:00Z</dcterms:created>
  <dcterms:modified xsi:type="dcterms:W3CDTF">2023-10-26T07:56:55Z</dcterms:modified>
</cp:coreProperties>
</file>