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 id="2147483660" r:id="rId2"/>
  </p:sldMasterIdLst>
  <p:notesMasterIdLst>
    <p:notesMasterId r:id="rId74"/>
  </p:notesMasterIdLst>
  <p:sldIdLst>
    <p:sldId id="256" r:id="rId3"/>
    <p:sldId id="257" r:id="rId4"/>
    <p:sldId id="258" r:id="rId5"/>
    <p:sldId id="259" r:id="rId6"/>
    <p:sldId id="260" r:id="rId7"/>
    <p:sldId id="310" r:id="rId8"/>
    <p:sldId id="311" r:id="rId9"/>
    <p:sldId id="312" r:id="rId10"/>
    <p:sldId id="313" r:id="rId11"/>
    <p:sldId id="261" r:id="rId12"/>
    <p:sldId id="314" r:id="rId13"/>
    <p:sldId id="315" r:id="rId14"/>
    <p:sldId id="316" r:id="rId15"/>
    <p:sldId id="263" r:id="rId16"/>
    <p:sldId id="264" r:id="rId17"/>
    <p:sldId id="287" r:id="rId18"/>
    <p:sldId id="317" r:id="rId19"/>
    <p:sldId id="265" r:id="rId20"/>
    <p:sldId id="266" r:id="rId21"/>
    <p:sldId id="267" r:id="rId22"/>
    <p:sldId id="268" r:id="rId23"/>
    <p:sldId id="269" r:id="rId24"/>
    <p:sldId id="270" r:id="rId25"/>
    <p:sldId id="262" r:id="rId26"/>
    <p:sldId id="271" r:id="rId27"/>
    <p:sldId id="318" r:id="rId28"/>
    <p:sldId id="272" r:id="rId29"/>
    <p:sldId id="319" r:id="rId30"/>
    <p:sldId id="320" r:id="rId31"/>
    <p:sldId id="321" r:id="rId32"/>
    <p:sldId id="322" r:id="rId33"/>
    <p:sldId id="273" r:id="rId34"/>
    <p:sldId id="274" r:id="rId35"/>
    <p:sldId id="323" r:id="rId36"/>
    <p:sldId id="324" r:id="rId37"/>
    <p:sldId id="325" r:id="rId38"/>
    <p:sldId id="326" r:id="rId39"/>
    <p:sldId id="275" r:id="rId40"/>
    <p:sldId id="276" r:id="rId41"/>
    <p:sldId id="277" r:id="rId42"/>
    <p:sldId id="278" r:id="rId43"/>
    <p:sldId id="279" r:id="rId44"/>
    <p:sldId id="280" r:id="rId45"/>
    <p:sldId id="281" r:id="rId46"/>
    <p:sldId id="282" r:id="rId47"/>
    <p:sldId id="283" r:id="rId48"/>
    <p:sldId id="284" r:id="rId49"/>
    <p:sldId id="285" r:id="rId50"/>
    <p:sldId id="286" r:id="rId51"/>
    <p:sldId id="288" r:id="rId52"/>
    <p:sldId id="289" r:id="rId53"/>
    <p:sldId id="290" r:id="rId54"/>
    <p:sldId id="292" r:id="rId55"/>
    <p:sldId id="291" r:id="rId56"/>
    <p:sldId id="293" r:id="rId57"/>
    <p:sldId id="294" r:id="rId58"/>
    <p:sldId id="295" r:id="rId59"/>
    <p:sldId id="296" r:id="rId60"/>
    <p:sldId id="297" r:id="rId61"/>
    <p:sldId id="298" r:id="rId62"/>
    <p:sldId id="299" r:id="rId63"/>
    <p:sldId id="300" r:id="rId64"/>
    <p:sldId id="301" r:id="rId65"/>
    <p:sldId id="302" r:id="rId66"/>
    <p:sldId id="303" r:id="rId67"/>
    <p:sldId id="304" r:id="rId68"/>
    <p:sldId id="305" r:id="rId69"/>
    <p:sldId id="308" r:id="rId70"/>
    <p:sldId id="309" r:id="rId71"/>
    <p:sldId id="306" r:id="rId72"/>
    <p:sldId id="307" r:id="rId7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17" autoAdjust="0"/>
  </p:normalViewPr>
  <p:slideViewPr>
    <p:cSldViewPr>
      <p:cViewPr varScale="1">
        <p:scale>
          <a:sx n="65" d="100"/>
          <a:sy n="65" d="100"/>
        </p:scale>
        <p:origin x="145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7A7A3A8-BFC2-4110-95CE-41411C4085FF}"/>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l-GR" altLang="en-US"/>
          </a:p>
        </p:txBody>
      </p:sp>
      <p:sp>
        <p:nvSpPr>
          <p:cNvPr id="36867" name="Rectangle 3">
            <a:extLst>
              <a:ext uri="{FF2B5EF4-FFF2-40B4-BE49-F238E27FC236}">
                <a16:creationId xmlns:a16="http://schemas.microsoft.com/office/drawing/2014/main" id="{C3F04F60-14A8-46D3-BD76-E27E9752018A}"/>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l-GR" altLang="en-US"/>
          </a:p>
        </p:txBody>
      </p:sp>
      <p:sp>
        <p:nvSpPr>
          <p:cNvPr id="36868" name="Rectangle 4">
            <a:extLst>
              <a:ext uri="{FF2B5EF4-FFF2-40B4-BE49-F238E27FC236}">
                <a16:creationId xmlns:a16="http://schemas.microsoft.com/office/drawing/2014/main" id="{090231B1-A62E-46B6-843B-24CE177A7659}"/>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6869" name="Rectangle 5">
            <a:extLst>
              <a:ext uri="{FF2B5EF4-FFF2-40B4-BE49-F238E27FC236}">
                <a16:creationId xmlns:a16="http://schemas.microsoft.com/office/drawing/2014/main" id="{B89DA328-FFEE-4B54-B93D-044CA066E33C}"/>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l-GR" altLang="en-US"/>
              <a:t>Κάντε κλικ για να επεξεργαστείτε τα στυλ κειμένου του υποδείγματος</a:t>
            </a:r>
          </a:p>
          <a:p>
            <a:pPr lvl="1"/>
            <a:r>
              <a:rPr lang="el-GR" altLang="en-US"/>
              <a:t>Δεύτερου επιπέδου</a:t>
            </a:r>
          </a:p>
          <a:p>
            <a:pPr lvl="2"/>
            <a:r>
              <a:rPr lang="el-GR" altLang="en-US"/>
              <a:t>Τρίτου επιπέδου</a:t>
            </a:r>
          </a:p>
          <a:p>
            <a:pPr lvl="3"/>
            <a:r>
              <a:rPr lang="el-GR" altLang="en-US"/>
              <a:t>Τέταρτου επιπέδου</a:t>
            </a:r>
          </a:p>
          <a:p>
            <a:pPr lvl="4"/>
            <a:r>
              <a:rPr lang="el-GR" altLang="en-US"/>
              <a:t>Πέμπτου επιπέδου</a:t>
            </a:r>
          </a:p>
        </p:txBody>
      </p:sp>
      <p:sp>
        <p:nvSpPr>
          <p:cNvPr id="36870" name="Rectangle 6">
            <a:extLst>
              <a:ext uri="{FF2B5EF4-FFF2-40B4-BE49-F238E27FC236}">
                <a16:creationId xmlns:a16="http://schemas.microsoft.com/office/drawing/2014/main" id="{BF0459C3-70DE-496C-B770-84A7209A84A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l-GR" altLang="en-US"/>
          </a:p>
        </p:txBody>
      </p:sp>
      <p:sp>
        <p:nvSpPr>
          <p:cNvPr id="36871" name="Rectangle 7">
            <a:extLst>
              <a:ext uri="{FF2B5EF4-FFF2-40B4-BE49-F238E27FC236}">
                <a16:creationId xmlns:a16="http://schemas.microsoft.com/office/drawing/2014/main" id="{4BEB5DB3-246E-46FF-9AB2-B754CF78D5EA}"/>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6AE3566-F01C-4920-AC15-3270991B2CD2}" type="slidenum">
              <a:rPr lang="el-GR" altLang="en-US"/>
              <a:pPr/>
              <a:t>‹#›</a:t>
            </a:fld>
            <a:endParaRPr lang="el-G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05814-21CF-448D-88F6-72253C89B220}"/>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991FBFE-9994-40CE-ABCE-BC8BD8E8F83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9DF898A-8CB4-4D02-9D42-BD7A9824D8C6}"/>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B141A7D-1DFB-4BCF-B88A-D8847B620681}"/>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6" name="Slide Number Placeholder 5">
            <a:extLst>
              <a:ext uri="{FF2B5EF4-FFF2-40B4-BE49-F238E27FC236}">
                <a16:creationId xmlns:a16="http://schemas.microsoft.com/office/drawing/2014/main" id="{1B1034BC-85A6-451D-9853-7A9AAB178A94}"/>
              </a:ext>
            </a:extLst>
          </p:cNvPr>
          <p:cNvSpPr>
            <a:spLocks noGrp="1"/>
          </p:cNvSpPr>
          <p:nvPr>
            <p:ph type="sldNum" sz="quarter" idx="12"/>
          </p:nvPr>
        </p:nvSpPr>
        <p:spPr/>
        <p:txBody>
          <a:bodyPr/>
          <a:lstStyle>
            <a:lvl1pPr>
              <a:defRPr/>
            </a:lvl1pPr>
          </a:lstStyle>
          <a:p>
            <a:fld id="{0BA44B12-15A5-49BC-AABD-1866B8B1AA7C}" type="slidenum">
              <a:rPr lang="en-US" altLang="en-US"/>
              <a:pPr/>
              <a:t>‹#›</a:t>
            </a:fld>
            <a:endParaRPr lang="en-US" altLang="en-US"/>
          </a:p>
        </p:txBody>
      </p:sp>
    </p:spTree>
    <p:extLst>
      <p:ext uri="{BB962C8B-B14F-4D97-AF65-F5344CB8AC3E}">
        <p14:creationId xmlns:p14="http://schemas.microsoft.com/office/powerpoint/2010/main" val="4159853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3E0EB-0C1F-4515-BC5B-7A50C225F1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332C6F-EBB3-4C3B-AB6A-2A34D891C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59ED42-FEAF-44C1-A126-C31EDB86262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DD72BD0-F1F4-4B38-A7EA-C49B7F34446E}"/>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6" name="Slide Number Placeholder 5">
            <a:extLst>
              <a:ext uri="{FF2B5EF4-FFF2-40B4-BE49-F238E27FC236}">
                <a16:creationId xmlns:a16="http://schemas.microsoft.com/office/drawing/2014/main" id="{8F6441A1-BA1E-4E04-89F7-1156154FA322}"/>
              </a:ext>
            </a:extLst>
          </p:cNvPr>
          <p:cNvSpPr>
            <a:spLocks noGrp="1"/>
          </p:cNvSpPr>
          <p:nvPr>
            <p:ph type="sldNum" sz="quarter" idx="12"/>
          </p:nvPr>
        </p:nvSpPr>
        <p:spPr/>
        <p:txBody>
          <a:bodyPr/>
          <a:lstStyle>
            <a:lvl1pPr>
              <a:defRPr/>
            </a:lvl1pPr>
          </a:lstStyle>
          <a:p>
            <a:fld id="{220CABCA-66CE-4AE9-B1C1-82CE9AF8B647}" type="slidenum">
              <a:rPr lang="en-US" altLang="en-US"/>
              <a:pPr/>
              <a:t>‹#›</a:t>
            </a:fld>
            <a:endParaRPr lang="en-US" altLang="en-US"/>
          </a:p>
        </p:txBody>
      </p:sp>
    </p:spTree>
    <p:extLst>
      <p:ext uri="{BB962C8B-B14F-4D97-AF65-F5344CB8AC3E}">
        <p14:creationId xmlns:p14="http://schemas.microsoft.com/office/powerpoint/2010/main" val="2034014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09D3F-8E60-4D29-AE54-7C511209BDB0}"/>
              </a:ext>
            </a:extLst>
          </p:cNvPr>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07B6E0-5192-4368-8D8C-C0A90304867C}"/>
              </a:ext>
            </a:extLst>
          </p:cNvPr>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4602C8-B3BF-49FC-9D15-E9CD576C09A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0374CC0-D1D6-4CC4-A7A5-39374225B950}"/>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6" name="Slide Number Placeholder 5">
            <a:extLst>
              <a:ext uri="{FF2B5EF4-FFF2-40B4-BE49-F238E27FC236}">
                <a16:creationId xmlns:a16="http://schemas.microsoft.com/office/drawing/2014/main" id="{E8A34A18-BB6D-4C19-AE5B-D29BA83E9CBB}"/>
              </a:ext>
            </a:extLst>
          </p:cNvPr>
          <p:cNvSpPr>
            <a:spLocks noGrp="1"/>
          </p:cNvSpPr>
          <p:nvPr>
            <p:ph type="sldNum" sz="quarter" idx="12"/>
          </p:nvPr>
        </p:nvSpPr>
        <p:spPr/>
        <p:txBody>
          <a:bodyPr/>
          <a:lstStyle>
            <a:lvl1pPr>
              <a:defRPr/>
            </a:lvl1pPr>
          </a:lstStyle>
          <a:p>
            <a:fld id="{81045AD2-0E5F-443F-BA81-BD1715DA773A}" type="slidenum">
              <a:rPr lang="en-US" altLang="en-US"/>
              <a:pPr/>
              <a:t>‹#›</a:t>
            </a:fld>
            <a:endParaRPr lang="en-US" altLang="en-US"/>
          </a:p>
        </p:txBody>
      </p:sp>
    </p:spTree>
    <p:extLst>
      <p:ext uri="{BB962C8B-B14F-4D97-AF65-F5344CB8AC3E}">
        <p14:creationId xmlns:p14="http://schemas.microsoft.com/office/powerpoint/2010/main" val="35061048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51542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5860306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00891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090000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15946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41A8B-DA57-4E2C-A3B7-2C66169B8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730E80-0592-4EED-9651-C252F6A290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586EE7-E856-4AB2-91C5-8CE41FBDF4C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92F9128-6413-4D84-B612-59DAA66AC8AF}"/>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6" name="Slide Number Placeholder 5">
            <a:extLst>
              <a:ext uri="{FF2B5EF4-FFF2-40B4-BE49-F238E27FC236}">
                <a16:creationId xmlns:a16="http://schemas.microsoft.com/office/drawing/2014/main" id="{2B29D915-F660-4FD9-A698-7F21C77224D5}"/>
              </a:ext>
            </a:extLst>
          </p:cNvPr>
          <p:cNvSpPr>
            <a:spLocks noGrp="1"/>
          </p:cNvSpPr>
          <p:nvPr>
            <p:ph type="sldNum" sz="quarter" idx="12"/>
          </p:nvPr>
        </p:nvSpPr>
        <p:spPr/>
        <p:txBody>
          <a:bodyPr/>
          <a:lstStyle>
            <a:lvl1pPr>
              <a:defRPr/>
            </a:lvl1pPr>
          </a:lstStyle>
          <a:p>
            <a:fld id="{C1FD1B92-FD2F-41C4-8216-4ED2A11ED10A}" type="slidenum">
              <a:rPr lang="en-US" altLang="en-US"/>
              <a:pPr/>
              <a:t>‹#›</a:t>
            </a:fld>
            <a:endParaRPr lang="en-US" altLang="en-US"/>
          </a:p>
        </p:txBody>
      </p:sp>
    </p:spTree>
    <p:extLst>
      <p:ext uri="{BB962C8B-B14F-4D97-AF65-F5344CB8AC3E}">
        <p14:creationId xmlns:p14="http://schemas.microsoft.com/office/powerpoint/2010/main" val="3501185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24F9B-5A67-4C66-B08F-3CF13AC334D2}"/>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7B98F-A108-415D-B875-12D8E28B690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EEBA15F-698F-443A-999D-2E8E8D473BC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72853C8-3DF9-4589-BDAF-2C0FA56F2C9F}"/>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6" name="Slide Number Placeholder 5">
            <a:extLst>
              <a:ext uri="{FF2B5EF4-FFF2-40B4-BE49-F238E27FC236}">
                <a16:creationId xmlns:a16="http://schemas.microsoft.com/office/drawing/2014/main" id="{EA7CA58A-9AFD-41F1-A03E-EC75B0D3C24B}"/>
              </a:ext>
            </a:extLst>
          </p:cNvPr>
          <p:cNvSpPr>
            <a:spLocks noGrp="1"/>
          </p:cNvSpPr>
          <p:nvPr>
            <p:ph type="sldNum" sz="quarter" idx="12"/>
          </p:nvPr>
        </p:nvSpPr>
        <p:spPr/>
        <p:txBody>
          <a:bodyPr/>
          <a:lstStyle>
            <a:lvl1pPr>
              <a:defRPr/>
            </a:lvl1pPr>
          </a:lstStyle>
          <a:p>
            <a:fld id="{DD6335BA-7A53-45E6-9450-CC5EC864D235}" type="slidenum">
              <a:rPr lang="en-US" altLang="en-US"/>
              <a:pPr/>
              <a:t>‹#›</a:t>
            </a:fld>
            <a:endParaRPr lang="en-US" altLang="en-US"/>
          </a:p>
        </p:txBody>
      </p:sp>
    </p:spTree>
    <p:extLst>
      <p:ext uri="{BB962C8B-B14F-4D97-AF65-F5344CB8AC3E}">
        <p14:creationId xmlns:p14="http://schemas.microsoft.com/office/powerpoint/2010/main" val="39202011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6D218-7695-45F0-A668-0F0D82FB8E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698172-862A-4570-BBCD-5DDC45861467}"/>
              </a:ext>
            </a:extLst>
          </p:cNvPr>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81A332-5937-4EF2-98D9-20CFF0C39CBE}"/>
              </a:ext>
            </a:extLst>
          </p:cNvPr>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C84029-D112-4853-B96A-4BBE57CE6197}"/>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4AA328AE-95A0-41AF-8D12-7AD849B8917C}"/>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7" name="Slide Number Placeholder 6">
            <a:extLst>
              <a:ext uri="{FF2B5EF4-FFF2-40B4-BE49-F238E27FC236}">
                <a16:creationId xmlns:a16="http://schemas.microsoft.com/office/drawing/2014/main" id="{3375AEA5-6121-499D-94B1-EFCBF9F91B45}"/>
              </a:ext>
            </a:extLst>
          </p:cNvPr>
          <p:cNvSpPr>
            <a:spLocks noGrp="1"/>
          </p:cNvSpPr>
          <p:nvPr>
            <p:ph type="sldNum" sz="quarter" idx="12"/>
          </p:nvPr>
        </p:nvSpPr>
        <p:spPr/>
        <p:txBody>
          <a:bodyPr/>
          <a:lstStyle>
            <a:lvl1pPr>
              <a:defRPr/>
            </a:lvl1pPr>
          </a:lstStyle>
          <a:p>
            <a:fld id="{E4331B01-C1BD-44B6-95F5-EC8EC8738252}" type="slidenum">
              <a:rPr lang="en-US" altLang="en-US"/>
              <a:pPr/>
              <a:t>‹#›</a:t>
            </a:fld>
            <a:endParaRPr lang="en-US" altLang="en-US"/>
          </a:p>
        </p:txBody>
      </p:sp>
    </p:spTree>
    <p:extLst>
      <p:ext uri="{BB962C8B-B14F-4D97-AF65-F5344CB8AC3E}">
        <p14:creationId xmlns:p14="http://schemas.microsoft.com/office/powerpoint/2010/main" val="2861712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ECC7D-23FA-40AD-973B-115D950A3988}"/>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F72F36-1C77-42C9-A23A-1976C38E891C}"/>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0C5E1B-4D3B-4E8C-9FCE-8EFCF5CE3E09}"/>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C658ED-7431-4A07-B871-0FA324C50620}"/>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546FBC-9958-4265-987B-1B6DBCE84DFB}"/>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0284FD-D1F5-4AC7-8966-DEEE45D96682}"/>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B96405C2-0A15-42D8-B0F2-3910593B1169}"/>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9" name="Slide Number Placeholder 8">
            <a:extLst>
              <a:ext uri="{FF2B5EF4-FFF2-40B4-BE49-F238E27FC236}">
                <a16:creationId xmlns:a16="http://schemas.microsoft.com/office/drawing/2014/main" id="{24A5B230-745B-4688-B77D-ED729FBBC567}"/>
              </a:ext>
            </a:extLst>
          </p:cNvPr>
          <p:cNvSpPr>
            <a:spLocks noGrp="1"/>
          </p:cNvSpPr>
          <p:nvPr>
            <p:ph type="sldNum" sz="quarter" idx="12"/>
          </p:nvPr>
        </p:nvSpPr>
        <p:spPr/>
        <p:txBody>
          <a:bodyPr/>
          <a:lstStyle>
            <a:lvl1pPr>
              <a:defRPr/>
            </a:lvl1pPr>
          </a:lstStyle>
          <a:p>
            <a:fld id="{086CCFAE-1DC1-45B3-9436-2FA1A518B5E4}" type="slidenum">
              <a:rPr lang="en-US" altLang="en-US"/>
              <a:pPr/>
              <a:t>‹#›</a:t>
            </a:fld>
            <a:endParaRPr lang="en-US" altLang="en-US"/>
          </a:p>
        </p:txBody>
      </p:sp>
    </p:spTree>
    <p:extLst>
      <p:ext uri="{BB962C8B-B14F-4D97-AF65-F5344CB8AC3E}">
        <p14:creationId xmlns:p14="http://schemas.microsoft.com/office/powerpoint/2010/main" val="160272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6907-1BD7-4C83-AA7F-0DDE75FDCC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42337C-C478-4738-9A4B-04F534D7FE2D}"/>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4B71FD75-BEF3-4B94-AFA1-4B4A4DA48F8A}"/>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5" name="Slide Number Placeholder 4">
            <a:extLst>
              <a:ext uri="{FF2B5EF4-FFF2-40B4-BE49-F238E27FC236}">
                <a16:creationId xmlns:a16="http://schemas.microsoft.com/office/drawing/2014/main" id="{51C47C3B-3CD3-481F-9E1D-F993AC538821}"/>
              </a:ext>
            </a:extLst>
          </p:cNvPr>
          <p:cNvSpPr>
            <a:spLocks noGrp="1"/>
          </p:cNvSpPr>
          <p:nvPr>
            <p:ph type="sldNum" sz="quarter" idx="12"/>
          </p:nvPr>
        </p:nvSpPr>
        <p:spPr/>
        <p:txBody>
          <a:bodyPr/>
          <a:lstStyle>
            <a:lvl1pPr>
              <a:defRPr/>
            </a:lvl1pPr>
          </a:lstStyle>
          <a:p>
            <a:fld id="{4D5D4241-93A6-4114-AEE5-7BA58C3D9E6E}" type="slidenum">
              <a:rPr lang="en-US" altLang="en-US"/>
              <a:pPr/>
              <a:t>‹#›</a:t>
            </a:fld>
            <a:endParaRPr lang="en-US" altLang="en-US"/>
          </a:p>
        </p:txBody>
      </p:sp>
    </p:spTree>
    <p:extLst>
      <p:ext uri="{BB962C8B-B14F-4D97-AF65-F5344CB8AC3E}">
        <p14:creationId xmlns:p14="http://schemas.microsoft.com/office/powerpoint/2010/main" val="1251513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B2BD3-21BF-4338-9FFF-DB1AA0B21D3A}"/>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D40D8E2F-47D8-41E3-8959-44C4C64F3198}"/>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4" name="Slide Number Placeholder 3">
            <a:extLst>
              <a:ext uri="{FF2B5EF4-FFF2-40B4-BE49-F238E27FC236}">
                <a16:creationId xmlns:a16="http://schemas.microsoft.com/office/drawing/2014/main" id="{8571C6FF-F593-466E-A233-95683C7149AD}"/>
              </a:ext>
            </a:extLst>
          </p:cNvPr>
          <p:cNvSpPr>
            <a:spLocks noGrp="1"/>
          </p:cNvSpPr>
          <p:nvPr>
            <p:ph type="sldNum" sz="quarter" idx="12"/>
          </p:nvPr>
        </p:nvSpPr>
        <p:spPr/>
        <p:txBody>
          <a:bodyPr/>
          <a:lstStyle>
            <a:lvl1pPr>
              <a:defRPr/>
            </a:lvl1pPr>
          </a:lstStyle>
          <a:p>
            <a:fld id="{89D0B423-161F-464A-9D0E-67182D5075D5}" type="slidenum">
              <a:rPr lang="en-US" altLang="en-US"/>
              <a:pPr/>
              <a:t>‹#›</a:t>
            </a:fld>
            <a:endParaRPr lang="en-US" altLang="en-US"/>
          </a:p>
        </p:txBody>
      </p:sp>
    </p:spTree>
    <p:extLst>
      <p:ext uri="{BB962C8B-B14F-4D97-AF65-F5344CB8AC3E}">
        <p14:creationId xmlns:p14="http://schemas.microsoft.com/office/powerpoint/2010/main" val="3908299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DC18B-51DD-4627-80C4-093380E39A3C}"/>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017C5A-939D-4454-A596-382BC94D5FE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D3FB67-8E0F-422C-AF14-D48BE4A2A96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BF468-9635-4B8A-8721-5F190F143D7A}"/>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3A720DE-8E8E-42DF-9424-1690CD30A3BC}"/>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7" name="Slide Number Placeholder 6">
            <a:extLst>
              <a:ext uri="{FF2B5EF4-FFF2-40B4-BE49-F238E27FC236}">
                <a16:creationId xmlns:a16="http://schemas.microsoft.com/office/drawing/2014/main" id="{8C6767CB-E169-40C2-A391-11F600E10722}"/>
              </a:ext>
            </a:extLst>
          </p:cNvPr>
          <p:cNvSpPr>
            <a:spLocks noGrp="1"/>
          </p:cNvSpPr>
          <p:nvPr>
            <p:ph type="sldNum" sz="quarter" idx="12"/>
          </p:nvPr>
        </p:nvSpPr>
        <p:spPr/>
        <p:txBody>
          <a:bodyPr/>
          <a:lstStyle>
            <a:lvl1pPr>
              <a:defRPr/>
            </a:lvl1pPr>
          </a:lstStyle>
          <a:p>
            <a:fld id="{F857B211-8B51-42BD-BB6D-6C84B1FF87A4}" type="slidenum">
              <a:rPr lang="en-US" altLang="en-US"/>
              <a:pPr/>
              <a:t>‹#›</a:t>
            </a:fld>
            <a:endParaRPr lang="en-US" altLang="en-US"/>
          </a:p>
        </p:txBody>
      </p:sp>
    </p:spTree>
    <p:extLst>
      <p:ext uri="{BB962C8B-B14F-4D97-AF65-F5344CB8AC3E}">
        <p14:creationId xmlns:p14="http://schemas.microsoft.com/office/powerpoint/2010/main" val="227687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666C5-0079-4B44-B797-BD1BDC152034}"/>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6C30FC-9576-44BE-B3BD-CAC56A2A80E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E489FE-7EE8-4305-A524-EF0235E9AA2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8434B1-D208-446E-B807-2726BDCAC2E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1D6C90A-86B5-41AE-8A61-80740598BF93}"/>
              </a:ext>
            </a:extLst>
          </p:cNvPr>
          <p:cNvSpPr>
            <a:spLocks noGrp="1"/>
          </p:cNvSpPr>
          <p:nvPr>
            <p:ph type="ftr" sz="quarter" idx="11"/>
          </p:nvPr>
        </p:nvSpPr>
        <p:spPr/>
        <p:txBody>
          <a:bodyPr/>
          <a:lstStyle>
            <a:lvl1pPr>
              <a:defRPr/>
            </a:lvl1pPr>
          </a:lstStyle>
          <a:p>
            <a:r>
              <a:rPr lang="en-US" altLang="en-US"/>
              <a:t>ACOE251 - Assembly Language - Frederick University</a:t>
            </a:r>
          </a:p>
        </p:txBody>
      </p:sp>
      <p:sp>
        <p:nvSpPr>
          <p:cNvPr id="7" name="Slide Number Placeholder 6">
            <a:extLst>
              <a:ext uri="{FF2B5EF4-FFF2-40B4-BE49-F238E27FC236}">
                <a16:creationId xmlns:a16="http://schemas.microsoft.com/office/drawing/2014/main" id="{A920D348-2EC4-49FE-BBBB-D2481A058A68}"/>
              </a:ext>
            </a:extLst>
          </p:cNvPr>
          <p:cNvSpPr>
            <a:spLocks noGrp="1"/>
          </p:cNvSpPr>
          <p:nvPr>
            <p:ph type="sldNum" sz="quarter" idx="12"/>
          </p:nvPr>
        </p:nvSpPr>
        <p:spPr/>
        <p:txBody>
          <a:bodyPr/>
          <a:lstStyle>
            <a:lvl1pPr>
              <a:defRPr/>
            </a:lvl1pPr>
          </a:lstStyle>
          <a:p>
            <a:fld id="{C79CBDA0-DF8D-4C2B-9FCA-978401705064}" type="slidenum">
              <a:rPr lang="en-US" altLang="en-US"/>
              <a:pPr/>
              <a:t>‹#›</a:t>
            </a:fld>
            <a:endParaRPr lang="en-US" altLang="en-US"/>
          </a:p>
        </p:txBody>
      </p:sp>
    </p:spTree>
    <p:extLst>
      <p:ext uri="{BB962C8B-B14F-4D97-AF65-F5344CB8AC3E}">
        <p14:creationId xmlns:p14="http://schemas.microsoft.com/office/powerpoint/2010/main" val="334072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3FC72831-D564-44B2-956E-F8D3C0B46451}"/>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93C3DE9-BE6F-4836-A30C-EBE2CAA88BF2}"/>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F5B07082-C25A-4C10-B1CD-79D27BCF5BF4}"/>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29" name="Rectangle 5">
            <a:extLst>
              <a:ext uri="{FF2B5EF4-FFF2-40B4-BE49-F238E27FC236}">
                <a16:creationId xmlns:a16="http://schemas.microsoft.com/office/drawing/2014/main" id="{E9C7D0C0-9492-4BD6-86F5-844861501A6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r>
              <a:rPr lang="en-US" altLang="en-US"/>
              <a:t>ACOE251 - Assembly Language - Frederick University</a:t>
            </a:r>
          </a:p>
        </p:txBody>
      </p:sp>
      <p:sp>
        <p:nvSpPr>
          <p:cNvPr id="1030" name="Rectangle 6">
            <a:extLst>
              <a:ext uri="{FF2B5EF4-FFF2-40B4-BE49-F238E27FC236}">
                <a16:creationId xmlns:a16="http://schemas.microsoft.com/office/drawing/2014/main" id="{6D944F84-AEDD-4D10-8E45-6E045A31160B}"/>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1ED8AD4D-ED8A-44F6-8823-D23E414516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185287" y="567893"/>
            <a:ext cx="2773425" cy="697230"/>
          </a:xfrm>
          <a:prstGeom prst="rect">
            <a:avLst/>
          </a:prstGeom>
        </p:spPr>
        <p:txBody>
          <a:bodyPr wrap="square" lIns="0" tIns="0" rIns="0" bIns="0">
            <a:spAutoFit/>
          </a:bodyPr>
          <a:lstStyle>
            <a:lvl1pPr>
              <a:defRPr sz="4400" b="0" i="0">
                <a:solidFill>
                  <a:schemeClr val="tx1"/>
                </a:solidFill>
                <a:latin typeface="Arial"/>
                <a:cs typeface="Arial"/>
              </a:defRPr>
            </a:lvl1pPr>
          </a:lstStyle>
          <a:p>
            <a:endParaRPr/>
          </a:p>
        </p:txBody>
      </p:sp>
      <p:sp>
        <p:nvSpPr>
          <p:cNvPr id="3" name="Holder 3"/>
          <p:cNvSpPr>
            <a:spLocks noGrp="1"/>
          </p:cNvSpPr>
          <p:nvPr>
            <p:ph type="body" idx="1"/>
          </p:nvPr>
        </p:nvSpPr>
        <p:spPr>
          <a:xfrm>
            <a:off x="764540" y="1308861"/>
            <a:ext cx="5888355" cy="2301240"/>
          </a:xfrm>
          <a:prstGeom prst="rect">
            <a:avLst/>
          </a:prstGeom>
        </p:spPr>
        <p:txBody>
          <a:bodyPr wrap="square" lIns="0" tIns="0" rIns="0" bIns="0">
            <a:spAutoFit/>
          </a:bodyPr>
          <a:lstStyle>
            <a:lvl1pPr>
              <a:defRPr sz="24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909663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27.png"/><Relationship Id="rId12"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5.png"/><Relationship Id="rId5" Type="http://schemas.openxmlformats.org/officeDocument/2006/relationships/image" Target="../media/image26.png"/><Relationship Id="rId10" Type="http://schemas.openxmlformats.org/officeDocument/2006/relationships/image" Target="../media/image4.png"/><Relationship Id="rId4" Type="http://schemas.openxmlformats.org/officeDocument/2006/relationships/image" Target="../media/image25.png"/><Relationship Id="rId9"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5.png"/><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29.png"/><Relationship Id="rId5" Type="http://schemas.openxmlformats.org/officeDocument/2006/relationships/image" Target="../media/image30.png"/><Relationship Id="rId10"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31.png"/><Relationship Id="rId14"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33.png"/><Relationship Id="rId10" Type="http://schemas.openxmlformats.org/officeDocument/2006/relationships/image" Target="../media/image29.png"/><Relationship Id="rId4" Type="http://schemas.openxmlformats.org/officeDocument/2006/relationships/image" Target="../media/image15.png"/><Relationship Id="rId9" Type="http://schemas.openxmlformats.org/officeDocument/2006/relationships/image" Target="../media/image3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5.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3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12" Type="http://schemas.openxmlformats.org/officeDocument/2006/relationships/image" Target="../media/image61.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png"/><Relationship Id="rId4" Type="http://schemas.openxmlformats.org/officeDocument/2006/relationships/image" Target="../media/image53.png"/><Relationship Id="rId9" Type="http://schemas.openxmlformats.org/officeDocument/2006/relationships/image" Target="../media/image5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3.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7.png"/><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4.png"/><Relationship Id="rId5" Type="http://schemas.openxmlformats.org/officeDocument/2006/relationships/image" Target="../media/image16.png"/><Relationship Id="rId10" Type="http://schemas.openxmlformats.org/officeDocument/2006/relationships/image" Target="../media/image3.png"/><Relationship Id="rId4" Type="http://schemas.openxmlformats.org/officeDocument/2006/relationships/image" Target="../media/image15.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png"/><Relationship Id="rId3" Type="http://schemas.openxmlformats.org/officeDocument/2006/relationships/image" Target="../media/image2.png"/><Relationship Id="rId7" Type="http://schemas.openxmlformats.org/officeDocument/2006/relationships/image" Target="../media/image10.png"/><Relationship Id="rId12"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3.png"/><Relationship Id="rId5" Type="http://schemas.openxmlformats.org/officeDocument/2006/relationships/image" Target="../media/image20.png"/><Relationship Id="rId15" Type="http://schemas.openxmlformats.org/officeDocument/2006/relationships/image" Target="../media/image5.png"/><Relationship Id="rId10"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18.png"/><Relationship Id="rId1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0A0D8D5-6DBB-43DC-949A-81BFD86899DF}"/>
              </a:ext>
            </a:extLst>
          </p:cNvPr>
          <p:cNvSpPr>
            <a:spLocks noGrp="1" noChangeArrowheads="1"/>
          </p:cNvSpPr>
          <p:nvPr>
            <p:ph type="ctrTitle"/>
          </p:nvPr>
        </p:nvSpPr>
        <p:spPr>
          <a:xfrm>
            <a:off x="685800" y="2286000"/>
            <a:ext cx="7772400" cy="1143000"/>
          </a:xfrm>
        </p:spPr>
        <p:txBody>
          <a:bodyPr anchor="ctr"/>
          <a:lstStyle/>
          <a:p>
            <a:r>
              <a:rPr lang="en-US" altLang="en-US" sz="4400" b="1">
                <a:solidFill>
                  <a:schemeClr val="accent2"/>
                </a:solidFill>
              </a:rPr>
              <a:t>The Stack and Introduction to Procedures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5A1448BC-E1A8-4CF0-AD9F-4A5231639CD0}"/>
              </a:ext>
            </a:extLst>
          </p:cNvPr>
          <p:cNvSpPr>
            <a:spLocks noGrp="1" noChangeArrowheads="1"/>
          </p:cNvSpPr>
          <p:nvPr>
            <p:ph type="title"/>
          </p:nvPr>
        </p:nvSpPr>
        <p:spPr>
          <a:xfrm>
            <a:off x="685800" y="609600"/>
            <a:ext cx="7772400" cy="304800"/>
          </a:xfrm>
        </p:spPr>
        <p:txBody>
          <a:bodyPr/>
          <a:lstStyle/>
          <a:p>
            <a:r>
              <a:rPr lang="en-US" altLang="en-US" sz="3200">
                <a:solidFill>
                  <a:schemeClr val="accent2"/>
                </a:solidFill>
              </a:rPr>
              <a:t>POP Instruction</a:t>
            </a:r>
            <a:endParaRPr lang="en-US" altLang="en-US"/>
          </a:p>
        </p:txBody>
      </p:sp>
      <p:sp>
        <p:nvSpPr>
          <p:cNvPr id="7171" name="Rectangle 3">
            <a:extLst>
              <a:ext uri="{FF2B5EF4-FFF2-40B4-BE49-F238E27FC236}">
                <a16:creationId xmlns:a16="http://schemas.microsoft.com/office/drawing/2014/main" id="{6B956A7E-FECF-49C1-B0BA-DCA77B555F72}"/>
              </a:ext>
            </a:extLst>
          </p:cNvPr>
          <p:cNvSpPr>
            <a:spLocks noGrp="1" noChangeArrowheads="1"/>
          </p:cNvSpPr>
          <p:nvPr>
            <p:ph type="body" idx="1"/>
          </p:nvPr>
        </p:nvSpPr>
        <p:spPr>
          <a:xfrm>
            <a:off x="685800" y="1295400"/>
            <a:ext cx="7772400" cy="5181600"/>
          </a:xfrm>
        </p:spPr>
        <p:txBody>
          <a:bodyPr/>
          <a:lstStyle/>
          <a:p>
            <a:r>
              <a:rPr lang="en-US" altLang="en-US" sz="2400">
                <a:solidFill>
                  <a:schemeClr val="accent2"/>
                </a:solidFill>
              </a:rPr>
              <a:t>POP</a:t>
            </a:r>
            <a:r>
              <a:rPr lang="en-US" altLang="en-US" sz="2400"/>
              <a:t> instruction removes the last word placed on the stack</a:t>
            </a:r>
          </a:p>
          <a:p>
            <a:r>
              <a:rPr lang="en-US" altLang="en-US" sz="2400"/>
              <a:t>SYNTAX:	</a:t>
            </a:r>
            <a:r>
              <a:rPr lang="en-US" altLang="en-US" sz="2400">
                <a:solidFill>
                  <a:schemeClr val="accent2"/>
                </a:solidFill>
              </a:rPr>
              <a:t>POP	destination</a:t>
            </a:r>
          </a:p>
          <a:p>
            <a:pPr lvl="1"/>
            <a:r>
              <a:rPr lang="en-US" altLang="en-US" sz="2400"/>
              <a:t>where source is a 16-bit register or memory word</a:t>
            </a:r>
          </a:p>
          <a:p>
            <a:r>
              <a:rPr lang="en-US" altLang="en-US" sz="2400">
                <a:solidFill>
                  <a:schemeClr val="accent2"/>
                </a:solidFill>
              </a:rPr>
              <a:t>POP</a:t>
            </a:r>
            <a:r>
              <a:rPr lang="en-US" altLang="en-US" sz="2400"/>
              <a:t> instruction causes the contents of </a:t>
            </a:r>
            <a:r>
              <a:rPr lang="en-US" altLang="en-US" sz="2400">
                <a:solidFill>
                  <a:schemeClr val="accent2"/>
                </a:solidFill>
              </a:rPr>
              <a:t>SS:SP</a:t>
            </a:r>
            <a:r>
              <a:rPr lang="en-US" altLang="en-US" sz="2400"/>
              <a:t> to be moved to the destination field</a:t>
            </a:r>
          </a:p>
          <a:p>
            <a:r>
              <a:rPr lang="en-US" altLang="en-US" sz="2400"/>
              <a:t>It increases the stack pointer (</a:t>
            </a:r>
            <a:r>
              <a:rPr lang="en-US" altLang="en-US" sz="2400">
                <a:solidFill>
                  <a:schemeClr val="accent2"/>
                </a:solidFill>
              </a:rPr>
              <a:t>SP</a:t>
            </a:r>
            <a:r>
              <a:rPr lang="en-US" altLang="en-US" sz="2400"/>
              <a:t>) by 2</a:t>
            </a:r>
          </a:p>
          <a:p>
            <a:r>
              <a:rPr lang="en-US" altLang="en-US" sz="2400" b="1" i="1">
                <a:solidFill>
                  <a:schemeClr val="accent2"/>
                </a:solidFill>
              </a:rPr>
              <a:t>Restrictions:</a:t>
            </a:r>
            <a:endParaRPr lang="en-US" altLang="en-US" sz="2400"/>
          </a:p>
          <a:p>
            <a:pPr lvl="3">
              <a:buFontTx/>
              <a:buNone/>
            </a:pPr>
            <a:r>
              <a:rPr lang="en-US" altLang="en-US"/>
              <a:t>1.	</a:t>
            </a:r>
            <a:r>
              <a:rPr lang="en-US" altLang="en-US">
                <a:solidFill>
                  <a:schemeClr val="accent2"/>
                </a:solidFill>
              </a:rPr>
              <a:t>PUSH</a:t>
            </a:r>
            <a:r>
              <a:rPr lang="en-US" altLang="en-US"/>
              <a:t> and </a:t>
            </a:r>
            <a:r>
              <a:rPr lang="en-US" altLang="en-US">
                <a:solidFill>
                  <a:schemeClr val="accent2"/>
                </a:solidFill>
              </a:rPr>
              <a:t>POP</a:t>
            </a:r>
            <a:r>
              <a:rPr lang="en-US" altLang="en-US"/>
              <a:t> work only with words</a:t>
            </a:r>
          </a:p>
          <a:p>
            <a:pPr lvl="3">
              <a:buFontTx/>
              <a:buNone/>
            </a:pPr>
            <a:r>
              <a:rPr lang="en-US" altLang="en-US"/>
              <a:t>2.	Byte and immediate data operands are illegal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52" y="46736"/>
            <a:ext cx="4715510" cy="467995"/>
          </a:xfrm>
          <a:prstGeom prst="rect">
            <a:avLst/>
          </a:prstGeom>
        </p:spPr>
        <p:txBody>
          <a:bodyPr vert="horz" wrap="square" lIns="0" tIns="12700" rIns="0" bIns="0" rtlCol="0">
            <a:spAutoFit/>
          </a:bodyPr>
          <a:lstStyle/>
          <a:p>
            <a:pPr marL="12700">
              <a:lnSpc>
                <a:spcPct val="100000"/>
              </a:lnSpc>
              <a:spcBef>
                <a:spcPts val="100"/>
              </a:spcBef>
            </a:pPr>
            <a:r>
              <a:rPr sz="2900" spc="-135" dirty="0">
                <a:solidFill>
                  <a:srgbClr val="C0504D"/>
                </a:solidFill>
              </a:rPr>
              <a:t>How </a:t>
            </a:r>
            <a:r>
              <a:rPr sz="2900" spc="-155" dirty="0">
                <a:solidFill>
                  <a:srgbClr val="C0504D"/>
                </a:solidFill>
              </a:rPr>
              <a:t>Words </a:t>
            </a:r>
            <a:r>
              <a:rPr sz="2900" spc="-145" dirty="0">
                <a:solidFill>
                  <a:srgbClr val="C0504D"/>
                </a:solidFill>
              </a:rPr>
              <a:t>Are </a:t>
            </a:r>
            <a:r>
              <a:rPr sz="2900" spc="-140" dirty="0">
                <a:solidFill>
                  <a:srgbClr val="C0504D"/>
                </a:solidFill>
              </a:rPr>
              <a:t>Added </a:t>
            </a:r>
            <a:r>
              <a:rPr sz="2900" spc="-350" dirty="0">
                <a:solidFill>
                  <a:srgbClr val="C0504D"/>
                </a:solidFill>
              </a:rPr>
              <a:t>To</a:t>
            </a:r>
            <a:r>
              <a:rPr sz="2900" spc="-310" dirty="0">
                <a:solidFill>
                  <a:srgbClr val="C0504D"/>
                </a:solidFill>
              </a:rPr>
              <a:t> </a:t>
            </a:r>
            <a:r>
              <a:rPr sz="2900" spc="-215" dirty="0">
                <a:solidFill>
                  <a:srgbClr val="C0504D"/>
                </a:solidFill>
              </a:rPr>
              <a:t>Stack</a:t>
            </a:r>
            <a:endParaRPr sz="2900"/>
          </a:p>
        </p:txBody>
      </p:sp>
      <p:sp>
        <p:nvSpPr>
          <p:cNvPr id="3" name="object 3"/>
          <p:cNvSpPr/>
          <p:nvPr/>
        </p:nvSpPr>
        <p:spPr>
          <a:xfrm>
            <a:off x="2895600" y="1371600"/>
            <a:ext cx="1828800" cy="533400"/>
          </a:xfrm>
          <a:custGeom>
            <a:avLst/>
            <a:gdLst/>
            <a:ahLst/>
            <a:cxnLst/>
            <a:rect l="l" t="t" r="r" b="b"/>
            <a:pathLst>
              <a:path w="1828800" h="533400">
                <a:moveTo>
                  <a:pt x="0" y="533400"/>
                </a:moveTo>
                <a:lnTo>
                  <a:pt x="1828800" y="533400"/>
                </a:lnTo>
                <a:lnTo>
                  <a:pt x="1828800" y="0"/>
                </a:lnTo>
                <a:lnTo>
                  <a:pt x="0" y="0"/>
                </a:lnTo>
                <a:lnTo>
                  <a:pt x="0" y="533400"/>
                </a:lnTo>
                <a:close/>
              </a:path>
            </a:pathLst>
          </a:custGeom>
          <a:ln w="95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1983994" y="932434"/>
            <a:ext cx="591820" cy="8483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65" normalizeH="0" baseline="0" noProof="0" dirty="0">
                <a:ln>
                  <a:noFill/>
                </a:ln>
                <a:solidFill>
                  <a:prstClr val="black"/>
                </a:solidFill>
                <a:effectLst/>
                <a:uLnTx/>
                <a:uFillTx/>
                <a:latin typeface="Arial"/>
                <a:ea typeface="+mn-ea"/>
                <a:cs typeface="Arial"/>
              </a:rPr>
              <a:t>Offset</a:t>
            </a:r>
            <a:endParaRPr kumimoji="0"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sz="185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0000</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5" name="object 5"/>
          <p:cNvSpPr txBox="1"/>
          <p:nvPr/>
        </p:nvSpPr>
        <p:spPr>
          <a:xfrm>
            <a:off x="1983994" y="2304415"/>
            <a:ext cx="47879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35" normalizeH="0" baseline="0" noProof="0" dirty="0">
                <a:ln>
                  <a:noFill/>
                </a:ln>
                <a:solidFill>
                  <a:prstClr val="black"/>
                </a:solidFill>
                <a:effectLst/>
                <a:uLnTx/>
                <a:uFillTx/>
                <a:latin typeface="Arial"/>
                <a:ea typeface="+mn-ea"/>
                <a:cs typeface="Arial"/>
              </a:rPr>
              <a:t>00F4</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p:nvPr/>
        </p:nvSpPr>
        <p:spPr>
          <a:xfrm>
            <a:off x="1983994" y="2853054"/>
            <a:ext cx="47879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35" normalizeH="0" baseline="0" noProof="0" dirty="0">
                <a:ln>
                  <a:noFill/>
                </a:ln>
                <a:solidFill>
                  <a:prstClr val="black"/>
                </a:solidFill>
                <a:effectLst/>
                <a:uLnTx/>
                <a:uFillTx/>
                <a:latin typeface="Arial"/>
                <a:ea typeface="+mn-ea"/>
                <a:cs typeface="Arial"/>
              </a:rPr>
              <a:t>00F6</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txBox="1"/>
          <p:nvPr/>
        </p:nvSpPr>
        <p:spPr>
          <a:xfrm>
            <a:off x="1983994" y="3401644"/>
            <a:ext cx="47879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35" normalizeH="0" baseline="0" noProof="0" dirty="0">
                <a:ln>
                  <a:noFill/>
                </a:ln>
                <a:solidFill>
                  <a:prstClr val="black"/>
                </a:solidFill>
                <a:effectLst/>
                <a:uLnTx/>
                <a:uFillTx/>
                <a:latin typeface="Arial"/>
                <a:ea typeface="+mn-ea"/>
                <a:cs typeface="Arial"/>
              </a:rPr>
              <a:t>00F8</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txBox="1"/>
          <p:nvPr/>
        </p:nvSpPr>
        <p:spPr>
          <a:xfrm>
            <a:off x="1983994" y="3950589"/>
            <a:ext cx="4826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50" normalizeH="0" baseline="0" noProof="0" dirty="0">
                <a:ln>
                  <a:noFill/>
                </a:ln>
                <a:solidFill>
                  <a:prstClr val="black"/>
                </a:solidFill>
                <a:effectLst/>
                <a:uLnTx/>
                <a:uFillTx/>
                <a:latin typeface="Arial"/>
                <a:ea typeface="+mn-ea"/>
                <a:cs typeface="Arial"/>
              </a:rPr>
              <a:t>00</a:t>
            </a:r>
            <a:r>
              <a:rPr kumimoji="0" sz="1800" b="0" i="0" u="none" strike="noStrike" kern="1200" cap="none" spc="-260" normalizeH="0" baseline="0" noProof="0" dirty="0">
                <a:ln>
                  <a:noFill/>
                </a:ln>
                <a:solidFill>
                  <a:prstClr val="black"/>
                </a:solidFill>
                <a:effectLst/>
                <a:uLnTx/>
                <a:uFillTx/>
                <a:latin typeface="Arial"/>
                <a:ea typeface="+mn-ea"/>
                <a:cs typeface="Arial"/>
              </a:rPr>
              <a:t>F</a:t>
            </a:r>
            <a:r>
              <a:rPr kumimoji="0" sz="1800" b="0" i="0" u="none" strike="noStrike" kern="1200" cap="none" spc="-160" normalizeH="0" baseline="0" noProof="0" dirty="0">
                <a:ln>
                  <a:noFill/>
                </a:ln>
                <a:solidFill>
                  <a:prstClr val="black"/>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txBox="1"/>
          <p:nvPr/>
        </p:nvSpPr>
        <p:spPr>
          <a:xfrm>
            <a:off x="1983994" y="4499229"/>
            <a:ext cx="483234"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50" normalizeH="0" baseline="0" noProof="0" dirty="0">
                <a:ln>
                  <a:noFill/>
                </a:ln>
                <a:solidFill>
                  <a:prstClr val="black"/>
                </a:solidFill>
                <a:effectLst/>
                <a:uLnTx/>
                <a:uFillTx/>
                <a:latin typeface="Arial"/>
                <a:ea typeface="+mn-ea"/>
                <a:cs typeface="Arial"/>
              </a:rPr>
              <a:t>00</a:t>
            </a:r>
            <a:r>
              <a:rPr kumimoji="0" sz="1800" b="0" i="0" u="none" strike="noStrike" kern="1200" cap="none" spc="-175" normalizeH="0" baseline="0" noProof="0" dirty="0">
                <a:ln>
                  <a:noFill/>
                </a:ln>
                <a:solidFill>
                  <a:prstClr val="black"/>
                </a:solidFill>
                <a:effectLst/>
                <a:uLnTx/>
                <a:uFillTx/>
                <a:latin typeface="Arial"/>
                <a:ea typeface="+mn-ea"/>
                <a:cs typeface="Arial"/>
              </a:rPr>
              <a:t>F</a:t>
            </a:r>
            <a:r>
              <a:rPr kumimoji="0" sz="1800" b="0" i="0" u="none" strike="noStrike" kern="1200" cap="none" spc="-345" normalizeH="0" baseline="0" noProof="0" dirty="0">
                <a:ln>
                  <a:noFill/>
                </a:ln>
                <a:solidFill>
                  <a:prstClr val="black"/>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0" name="object 10"/>
          <p:cNvSpPr txBox="1"/>
          <p:nvPr/>
        </p:nvSpPr>
        <p:spPr>
          <a:xfrm>
            <a:off x="1983994" y="5048250"/>
            <a:ext cx="3981450" cy="15189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95" normalizeH="0" baseline="0" noProof="0" dirty="0">
                <a:ln>
                  <a:noFill/>
                </a:ln>
                <a:solidFill>
                  <a:prstClr val="black"/>
                </a:solidFill>
                <a:effectLst/>
                <a:uLnTx/>
                <a:uFillTx/>
                <a:latin typeface="Arial"/>
                <a:ea typeface="+mn-ea"/>
                <a:cs typeface="Arial"/>
              </a:rPr>
              <a:t>00FE</a:t>
            </a:r>
            <a:endParaRPr kumimoji="0"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sz="185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0100</a:t>
            </a:r>
            <a:endParaRPr kumimoji="0"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a:p>
            <a:pPr marL="1231900" marR="0" lvl="0" indent="0" algn="l" defTabSz="914400" rtl="0" eaLnBrk="1" fontAlgn="auto" latinLnBrk="0" hangingPunct="1">
              <a:lnSpc>
                <a:spcPct val="100000"/>
              </a:lnSpc>
              <a:spcBef>
                <a:spcPts val="1050"/>
              </a:spcBef>
              <a:spcAft>
                <a:spcPts val="0"/>
              </a:spcAft>
              <a:buClrTx/>
              <a:buSzTx/>
              <a:buFontTx/>
              <a:buNone/>
              <a:tabLst/>
              <a:defRPr/>
            </a:pPr>
            <a:r>
              <a:rPr kumimoji="0" sz="1800" b="0" i="0" u="none" strike="noStrike" kern="1200" cap="none" spc="-100" normalizeH="0" baseline="0" noProof="0" dirty="0">
                <a:ln>
                  <a:noFill/>
                </a:ln>
                <a:solidFill>
                  <a:prstClr val="black"/>
                </a:solidFill>
                <a:effectLst/>
                <a:uLnTx/>
                <a:uFillTx/>
                <a:latin typeface="Arial"/>
                <a:ea typeface="+mn-ea"/>
                <a:cs typeface="Arial"/>
              </a:rPr>
              <a:t>(Beyond </a:t>
            </a:r>
            <a:r>
              <a:rPr kumimoji="0" sz="1800" b="0" i="0" u="none" strike="noStrike" kern="1200" cap="none" spc="-20" normalizeH="0" baseline="0" noProof="0" dirty="0">
                <a:ln>
                  <a:noFill/>
                </a:ln>
                <a:solidFill>
                  <a:prstClr val="black"/>
                </a:solidFill>
                <a:effectLst/>
                <a:uLnTx/>
                <a:uFillTx/>
                <a:latin typeface="Arial"/>
                <a:ea typeface="+mn-ea"/>
                <a:cs typeface="Arial"/>
              </a:rPr>
              <a:t>the </a:t>
            </a:r>
            <a:r>
              <a:rPr kumimoji="0" sz="1800" b="0" i="0" u="none" strike="noStrike" kern="1200" cap="none" spc="-75" normalizeH="0" baseline="0" noProof="0" dirty="0">
                <a:ln>
                  <a:noFill/>
                </a:ln>
                <a:solidFill>
                  <a:prstClr val="black"/>
                </a:solidFill>
                <a:effectLst/>
                <a:uLnTx/>
                <a:uFillTx/>
                <a:latin typeface="Arial"/>
                <a:ea typeface="+mn-ea"/>
                <a:cs typeface="Arial"/>
              </a:rPr>
              <a:t>end </a:t>
            </a:r>
            <a:r>
              <a:rPr kumimoji="0" sz="1800" b="0" i="0" u="none" strike="noStrike" kern="1200" cap="none" spc="-5" normalizeH="0" baseline="0" noProof="0" dirty="0">
                <a:ln>
                  <a:noFill/>
                </a:ln>
                <a:solidFill>
                  <a:prstClr val="black"/>
                </a:solidFill>
                <a:effectLst/>
                <a:uLnTx/>
                <a:uFillTx/>
                <a:latin typeface="Arial"/>
                <a:ea typeface="+mn-ea"/>
                <a:cs typeface="Arial"/>
              </a:rPr>
              <a:t>of </a:t>
            </a:r>
            <a:r>
              <a:rPr kumimoji="0" sz="1800" b="0" i="0" u="none" strike="noStrike" kern="1200" cap="none" spc="-20" normalizeH="0" baseline="0" noProof="0" dirty="0">
                <a:ln>
                  <a:noFill/>
                </a:ln>
                <a:solidFill>
                  <a:prstClr val="black"/>
                </a:solidFill>
                <a:effectLst/>
                <a:uLnTx/>
                <a:uFillTx/>
                <a:latin typeface="Arial"/>
                <a:ea typeface="+mn-ea"/>
                <a:cs typeface="Arial"/>
              </a:rPr>
              <a:t>the</a:t>
            </a:r>
            <a:r>
              <a:rPr kumimoji="0" sz="1800" b="0" i="0" u="none" strike="noStrike" kern="1200" cap="none" spc="-295" normalizeH="0" baseline="0" noProof="0" dirty="0">
                <a:ln>
                  <a:noFill/>
                </a:ln>
                <a:solidFill>
                  <a:prstClr val="black"/>
                </a:solidFill>
                <a:effectLst/>
                <a:uLnTx/>
                <a:uFillTx/>
                <a:latin typeface="Arial"/>
                <a:ea typeface="+mn-ea"/>
                <a:cs typeface="Arial"/>
              </a:rPr>
              <a:t> </a:t>
            </a:r>
            <a:r>
              <a:rPr kumimoji="0" sz="1800" b="0" i="0" u="none" strike="noStrike" kern="1200" cap="none" spc="-95" normalizeH="0" baseline="0" noProof="0" dirty="0">
                <a:ln>
                  <a:noFill/>
                </a:ln>
                <a:solidFill>
                  <a:prstClr val="black"/>
                </a:solidFill>
                <a:effectLst/>
                <a:uLnTx/>
                <a:uFillTx/>
                <a:latin typeface="Arial"/>
                <a:ea typeface="+mn-ea"/>
                <a:cs typeface="Arial"/>
              </a:rPr>
              <a:t>stack)</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txBox="1"/>
          <p:nvPr/>
        </p:nvSpPr>
        <p:spPr>
          <a:xfrm>
            <a:off x="5185028" y="4590669"/>
            <a:ext cx="24892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325" normalizeH="0" baseline="0" noProof="0" dirty="0">
                <a:ln>
                  <a:noFill/>
                </a:ln>
                <a:solidFill>
                  <a:prstClr val="black"/>
                </a:solidFill>
                <a:effectLst/>
                <a:uLnTx/>
                <a:uFillTx/>
                <a:latin typeface="Arial"/>
                <a:ea typeface="+mn-ea"/>
                <a:cs typeface="Arial"/>
              </a:rPr>
              <a:t>SP</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2" name="object 12"/>
          <p:cNvSpPr txBox="1"/>
          <p:nvPr/>
        </p:nvSpPr>
        <p:spPr>
          <a:xfrm>
            <a:off x="5943600" y="3124187"/>
            <a:ext cx="762000" cy="369570"/>
          </a:xfrm>
          <a:prstGeom prst="rect">
            <a:avLst/>
          </a:prstGeom>
          <a:ln w="9525">
            <a:solidFill>
              <a:srgbClr val="000000"/>
            </a:solidFill>
          </a:ln>
        </p:spPr>
        <p:txBody>
          <a:bodyPr vert="horz" wrap="square" lIns="0" tIns="31115" rIns="0" bIns="0" rtlCol="0">
            <a:spAutoFit/>
          </a:bodyPr>
          <a:lstStyle/>
          <a:p>
            <a:pPr marL="92710" marR="0" lvl="0" indent="0" algn="l" defTabSz="914400" rtl="0" eaLnBrk="1" fontAlgn="auto" latinLnBrk="0" hangingPunct="1">
              <a:lnSpc>
                <a:spcPct val="100000"/>
              </a:lnSpc>
              <a:spcBef>
                <a:spcPts val="245"/>
              </a:spcBef>
              <a:spcAft>
                <a:spcPts val="0"/>
              </a:spcAft>
              <a:buClrTx/>
              <a:buSzTx/>
              <a:buFontTx/>
              <a:buNone/>
              <a:tabLst/>
              <a:defRPr/>
            </a:pPr>
            <a:r>
              <a:rPr kumimoji="0" sz="1800" b="0" i="0" u="none" strike="noStrike" kern="1200" cap="none" spc="-275" normalizeH="0" baseline="0" noProof="0" dirty="0">
                <a:ln>
                  <a:noFill/>
                </a:ln>
                <a:solidFill>
                  <a:prstClr val="black"/>
                </a:solidFill>
                <a:effectLst/>
                <a:uLnTx/>
                <a:uFillTx/>
                <a:latin typeface="Arial"/>
                <a:ea typeface="+mn-ea"/>
                <a:cs typeface="Arial"/>
              </a:rPr>
              <a:t>FFFF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txBox="1"/>
          <p:nvPr/>
        </p:nvSpPr>
        <p:spPr>
          <a:xfrm>
            <a:off x="5566028" y="3142615"/>
            <a:ext cx="32702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15" normalizeH="0" baseline="0" noProof="0" dirty="0">
                <a:ln>
                  <a:noFill/>
                </a:ln>
                <a:solidFill>
                  <a:prstClr val="black"/>
                </a:solidFill>
                <a:effectLst/>
                <a:uLnTx/>
                <a:uFillTx/>
                <a:latin typeface="Arial"/>
                <a:ea typeface="+mn-ea"/>
                <a:cs typeface="Arial"/>
              </a:rPr>
              <a:t>CX:</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4" name="object 14"/>
          <p:cNvSpPr txBox="1"/>
          <p:nvPr/>
        </p:nvSpPr>
        <p:spPr>
          <a:xfrm>
            <a:off x="5943600" y="3886187"/>
            <a:ext cx="762000" cy="369570"/>
          </a:xfrm>
          <a:prstGeom prst="rect">
            <a:avLst/>
          </a:prstGeom>
          <a:ln w="9525">
            <a:solidFill>
              <a:srgbClr val="000000"/>
            </a:solidFill>
          </a:ln>
        </p:spPr>
        <p:txBody>
          <a:bodyPr vert="horz" wrap="square" lIns="0" tIns="31115" rIns="0" bIns="0" rtlCol="0">
            <a:spAutoFit/>
          </a:bodyPr>
          <a:lstStyle/>
          <a:p>
            <a:pPr marL="92710" marR="0" lvl="0" indent="0" algn="l" defTabSz="914400" rtl="0" eaLnBrk="1" fontAlgn="auto" latinLnBrk="0" hangingPunct="1">
              <a:lnSpc>
                <a:spcPct val="100000"/>
              </a:lnSpc>
              <a:spcBef>
                <a:spcPts val="245"/>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0001</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txBox="1"/>
          <p:nvPr/>
        </p:nvSpPr>
        <p:spPr>
          <a:xfrm>
            <a:off x="5566028" y="3904869"/>
            <a:ext cx="3429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25" normalizeH="0" baseline="0" noProof="0" dirty="0">
                <a:ln>
                  <a:noFill/>
                </a:ln>
                <a:solidFill>
                  <a:prstClr val="black"/>
                </a:solidFill>
                <a:effectLst/>
                <a:uLnTx/>
                <a:uFillTx/>
                <a:latin typeface="Arial"/>
                <a:ea typeface="+mn-ea"/>
                <a:cs typeface="Arial"/>
              </a:rPr>
              <a:t>D</a:t>
            </a:r>
            <a:r>
              <a:rPr kumimoji="0" sz="1800" b="0" i="0" u="none" strike="noStrike" kern="1200" cap="none" spc="-150" normalizeH="0" baseline="0" noProof="0" dirty="0">
                <a:ln>
                  <a:noFill/>
                </a:ln>
                <a:solidFill>
                  <a:prstClr val="black"/>
                </a:solidFill>
                <a:effectLst/>
                <a:uLnTx/>
                <a:uFillTx/>
                <a:latin typeface="Arial"/>
                <a:ea typeface="+mn-ea"/>
                <a:cs typeface="Arial"/>
              </a:rPr>
              <a:t>X:</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6" name="object 16"/>
          <p:cNvSpPr txBox="1"/>
          <p:nvPr/>
        </p:nvSpPr>
        <p:spPr>
          <a:xfrm>
            <a:off x="5943600" y="2438387"/>
            <a:ext cx="762000" cy="369570"/>
          </a:xfrm>
          <a:prstGeom prst="rect">
            <a:avLst/>
          </a:prstGeom>
          <a:ln w="9525">
            <a:solidFill>
              <a:srgbClr val="000000"/>
            </a:solidFill>
          </a:ln>
        </p:spPr>
        <p:txBody>
          <a:bodyPr vert="horz" wrap="square" lIns="0" tIns="31115" rIns="0" bIns="0" rtlCol="0">
            <a:spAutoFit/>
          </a:bodyPr>
          <a:lstStyle/>
          <a:p>
            <a:pPr marL="92710" marR="0" lvl="0" indent="0" algn="l" defTabSz="914400" rtl="0" eaLnBrk="1" fontAlgn="auto" latinLnBrk="0" hangingPunct="1">
              <a:lnSpc>
                <a:spcPct val="100000"/>
              </a:lnSpc>
              <a:spcBef>
                <a:spcPts val="245"/>
              </a:spcBef>
              <a:spcAft>
                <a:spcPts val="0"/>
              </a:spcAft>
              <a:buClrTx/>
              <a:buSzTx/>
              <a:buFontTx/>
              <a:buNone/>
              <a:tabLst/>
              <a:defRPr/>
            </a:pPr>
            <a:r>
              <a:rPr kumimoji="0" sz="1800" b="0" i="0" u="none" strike="noStrike" kern="1200" cap="none" spc="-204" normalizeH="0" baseline="0" noProof="0" dirty="0">
                <a:ln>
                  <a:noFill/>
                </a:ln>
                <a:solidFill>
                  <a:prstClr val="black"/>
                </a:solidFill>
                <a:effectLst/>
                <a:uLnTx/>
                <a:uFillTx/>
                <a:latin typeface="Arial"/>
                <a:ea typeface="+mn-ea"/>
                <a:cs typeface="Arial"/>
              </a:rPr>
              <a:t>00FC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txBox="1"/>
          <p:nvPr/>
        </p:nvSpPr>
        <p:spPr>
          <a:xfrm>
            <a:off x="5566028" y="2456815"/>
            <a:ext cx="30988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29" normalizeH="0" baseline="0" noProof="0" dirty="0">
                <a:ln>
                  <a:noFill/>
                </a:ln>
                <a:solidFill>
                  <a:prstClr val="black"/>
                </a:solidFill>
                <a:effectLst/>
                <a:uLnTx/>
                <a:uFillTx/>
                <a:latin typeface="Arial"/>
                <a:ea typeface="+mn-ea"/>
                <a:cs typeface="Arial"/>
              </a:rPr>
              <a:t>SP:</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18" name="object 18"/>
          <p:cNvGraphicFramePr>
            <a:graphicFrameLocks noGrp="1"/>
          </p:cNvGraphicFramePr>
          <p:nvPr/>
        </p:nvGraphicFramePr>
        <p:xfrm>
          <a:off x="2890837" y="2281237"/>
          <a:ext cx="1828800" cy="373316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tblGrid>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33400">
                <a:tc>
                  <a:txBody>
                    <a:bodyPr/>
                    <a:lstStyle/>
                    <a:p>
                      <a:pPr marL="629920">
                        <a:lnSpc>
                          <a:spcPct val="100000"/>
                        </a:lnSpc>
                        <a:spcBef>
                          <a:spcPts val="844"/>
                        </a:spcBef>
                      </a:pPr>
                      <a:r>
                        <a:rPr sz="1800" spc="-95" dirty="0">
                          <a:latin typeface="Arial"/>
                          <a:cs typeface="Arial"/>
                        </a:rPr>
                        <a:t>5678</a:t>
                      </a:r>
                      <a:endParaRPr sz="1800">
                        <a:latin typeface="Arial"/>
                        <a:cs typeface="Arial"/>
                      </a:endParaRPr>
                    </a:p>
                  </a:txBody>
                  <a:tcPr marL="0" marR="0" marT="107314"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32765">
                <a:tc>
                  <a:txBody>
                    <a:bodyPr/>
                    <a:lstStyle/>
                    <a:p>
                      <a:pPr marL="629920">
                        <a:lnSpc>
                          <a:spcPct val="100000"/>
                        </a:lnSpc>
                        <a:spcBef>
                          <a:spcPts val="850"/>
                        </a:spcBef>
                      </a:pPr>
                      <a:r>
                        <a:rPr sz="1800" spc="-95" dirty="0">
                          <a:latin typeface="Arial"/>
                          <a:cs typeface="Arial"/>
                        </a:rPr>
                        <a:t>1234</a:t>
                      </a:r>
                      <a:endParaRPr sz="1800">
                        <a:latin typeface="Arial"/>
                        <a:cs typeface="Arial"/>
                      </a:endParaRPr>
                    </a:p>
                  </a:txBody>
                  <a:tcPr marL="0" marR="0" marT="107950" marB="0">
                    <a:lnL w="9525">
                      <a:solidFill>
                        <a:srgbClr val="000000"/>
                      </a:solidFill>
                      <a:prstDash val="solid"/>
                    </a:lnL>
                    <a:lnR w="9525">
                      <a:solidFill>
                        <a:srgbClr val="000000"/>
                      </a:solidFill>
                      <a:prstDash val="solid"/>
                    </a:lnR>
                    <a:lnT w="9525">
                      <a:solidFill>
                        <a:srgbClr val="000000"/>
                      </a:solidFill>
                      <a:prstDash val="solid"/>
                    </a:lnT>
                    <a:lnB w="9525">
                      <a:solidFill>
                        <a:srgbClr val="C0504D"/>
                      </a:solidFill>
                      <a:prstDash val="solid"/>
                    </a:lnB>
                  </a:tcPr>
                </a:tc>
                <a:extLst>
                  <a:ext uri="{0D108BD9-81ED-4DB2-BD59-A6C34878D82A}">
                    <a16:rowId xmlns:a16="http://schemas.microsoft.com/office/drawing/2014/main" val="10005"/>
                  </a:ext>
                </a:extLst>
              </a:tr>
              <a:tr h="533400">
                <a:tc>
                  <a:txBody>
                    <a:bodyPr/>
                    <a:lstStyle/>
                    <a:p>
                      <a:pPr>
                        <a:lnSpc>
                          <a:spcPct val="100000"/>
                        </a:lnSpc>
                      </a:pPr>
                      <a:endParaRPr sz="2000">
                        <a:latin typeface="Times New Roman"/>
                        <a:cs typeface="Times New Roman"/>
                      </a:endParaRPr>
                    </a:p>
                  </a:txBody>
                  <a:tcPr marL="0" marR="0" marT="0" marB="0">
                    <a:lnL w="9525">
                      <a:solidFill>
                        <a:srgbClr val="C0504D"/>
                      </a:solidFill>
                      <a:prstDash val="solid"/>
                    </a:lnL>
                    <a:lnR w="9525">
                      <a:solidFill>
                        <a:srgbClr val="C0504D"/>
                      </a:solidFill>
                      <a:prstDash val="solid"/>
                    </a:lnR>
                    <a:lnT w="9525">
                      <a:solidFill>
                        <a:srgbClr val="C0504D"/>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19" name="object 19"/>
          <p:cNvSpPr/>
          <p:nvPr/>
        </p:nvSpPr>
        <p:spPr>
          <a:xfrm>
            <a:off x="3644900" y="18923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object 20"/>
          <p:cNvSpPr/>
          <p:nvPr/>
        </p:nvSpPr>
        <p:spPr>
          <a:xfrm>
            <a:off x="3644900" y="20447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3644900" y="21971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2120900" y="18161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2120900" y="19685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2120900" y="21209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4568952" y="4588764"/>
            <a:ext cx="579120" cy="31089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4724400" y="4665853"/>
            <a:ext cx="381000" cy="118110"/>
          </a:xfrm>
          <a:custGeom>
            <a:avLst/>
            <a:gdLst/>
            <a:ahLst/>
            <a:cxnLst/>
            <a:rect l="l" t="t" r="r" b="b"/>
            <a:pathLst>
              <a:path w="381000" h="118110">
                <a:moveTo>
                  <a:pt x="101219" y="0"/>
                </a:moveTo>
                <a:lnTo>
                  <a:pt x="0" y="58547"/>
                </a:lnTo>
                <a:lnTo>
                  <a:pt x="94741" y="114300"/>
                </a:lnTo>
                <a:lnTo>
                  <a:pt x="100711" y="117983"/>
                </a:lnTo>
                <a:lnTo>
                  <a:pt x="108585" y="115951"/>
                </a:lnTo>
                <a:lnTo>
                  <a:pt x="115697" y="103759"/>
                </a:lnTo>
                <a:lnTo>
                  <a:pt x="113664" y="96012"/>
                </a:lnTo>
                <a:lnTo>
                  <a:pt x="72095" y="71575"/>
                </a:lnTo>
                <a:lnTo>
                  <a:pt x="25146" y="71374"/>
                </a:lnTo>
                <a:lnTo>
                  <a:pt x="25146" y="45974"/>
                </a:lnTo>
                <a:lnTo>
                  <a:pt x="72409" y="45974"/>
                </a:lnTo>
                <a:lnTo>
                  <a:pt x="113919" y="21971"/>
                </a:lnTo>
                <a:lnTo>
                  <a:pt x="116077" y="14224"/>
                </a:lnTo>
                <a:lnTo>
                  <a:pt x="108965" y="2032"/>
                </a:lnTo>
                <a:lnTo>
                  <a:pt x="101219" y="0"/>
                </a:lnTo>
                <a:close/>
              </a:path>
              <a:path w="381000" h="118110">
                <a:moveTo>
                  <a:pt x="72061" y="46174"/>
                </a:moveTo>
                <a:lnTo>
                  <a:pt x="50294" y="58742"/>
                </a:lnTo>
                <a:lnTo>
                  <a:pt x="72095" y="71575"/>
                </a:lnTo>
                <a:lnTo>
                  <a:pt x="381000" y="72898"/>
                </a:lnTo>
                <a:lnTo>
                  <a:pt x="381000" y="47498"/>
                </a:lnTo>
                <a:lnTo>
                  <a:pt x="72061" y="46174"/>
                </a:lnTo>
                <a:close/>
              </a:path>
              <a:path w="381000" h="118110">
                <a:moveTo>
                  <a:pt x="25146" y="45974"/>
                </a:moveTo>
                <a:lnTo>
                  <a:pt x="25146" y="71374"/>
                </a:lnTo>
                <a:lnTo>
                  <a:pt x="72095" y="71575"/>
                </a:lnTo>
                <a:lnTo>
                  <a:pt x="68732" y="69596"/>
                </a:lnTo>
                <a:lnTo>
                  <a:pt x="31496" y="69596"/>
                </a:lnTo>
                <a:lnTo>
                  <a:pt x="31623" y="47752"/>
                </a:lnTo>
                <a:lnTo>
                  <a:pt x="69329" y="47752"/>
                </a:lnTo>
                <a:lnTo>
                  <a:pt x="72061" y="46174"/>
                </a:lnTo>
                <a:lnTo>
                  <a:pt x="25146" y="45974"/>
                </a:lnTo>
                <a:close/>
              </a:path>
              <a:path w="381000" h="118110">
                <a:moveTo>
                  <a:pt x="31623" y="47752"/>
                </a:moveTo>
                <a:lnTo>
                  <a:pt x="31496" y="69596"/>
                </a:lnTo>
                <a:lnTo>
                  <a:pt x="50294" y="58742"/>
                </a:lnTo>
                <a:lnTo>
                  <a:pt x="31623" y="47752"/>
                </a:lnTo>
                <a:close/>
              </a:path>
              <a:path w="381000" h="118110">
                <a:moveTo>
                  <a:pt x="50294" y="58742"/>
                </a:moveTo>
                <a:lnTo>
                  <a:pt x="31496" y="69596"/>
                </a:lnTo>
                <a:lnTo>
                  <a:pt x="68732" y="69596"/>
                </a:lnTo>
                <a:lnTo>
                  <a:pt x="50294" y="58742"/>
                </a:lnTo>
                <a:close/>
              </a:path>
              <a:path w="381000" h="118110">
                <a:moveTo>
                  <a:pt x="69329" y="47752"/>
                </a:moveTo>
                <a:lnTo>
                  <a:pt x="31623" y="47752"/>
                </a:lnTo>
                <a:lnTo>
                  <a:pt x="50294" y="58742"/>
                </a:lnTo>
                <a:lnTo>
                  <a:pt x="69329" y="47752"/>
                </a:lnTo>
                <a:close/>
              </a:path>
              <a:path w="381000" h="118110">
                <a:moveTo>
                  <a:pt x="72409" y="45974"/>
                </a:moveTo>
                <a:lnTo>
                  <a:pt x="25146" y="45974"/>
                </a:lnTo>
                <a:lnTo>
                  <a:pt x="72061" y="46174"/>
                </a:lnTo>
                <a:lnTo>
                  <a:pt x="72409" y="45974"/>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228600" y="1371638"/>
            <a:ext cx="1600200" cy="954405"/>
          </a:xfrm>
          <a:custGeom>
            <a:avLst/>
            <a:gdLst/>
            <a:ahLst/>
            <a:cxnLst/>
            <a:rect l="l" t="t" r="r" b="b"/>
            <a:pathLst>
              <a:path w="1600200" h="954405">
                <a:moveTo>
                  <a:pt x="0" y="954112"/>
                </a:moveTo>
                <a:lnTo>
                  <a:pt x="1600200" y="954112"/>
                </a:lnTo>
                <a:lnTo>
                  <a:pt x="1600200" y="0"/>
                </a:lnTo>
                <a:lnTo>
                  <a:pt x="0" y="0"/>
                </a:lnTo>
                <a:lnTo>
                  <a:pt x="0" y="954112"/>
                </a:lnTo>
                <a:close/>
              </a:path>
            </a:pathLst>
          </a:custGeom>
          <a:ln w="25400">
            <a:solidFill>
              <a:srgbClr val="8063A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99060" y="1743455"/>
            <a:ext cx="1670304" cy="347472"/>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99060" y="2170176"/>
            <a:ext cx="1060704" cy="347472"/>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717804" y="2170176"/>
            <a:ext cx="522732" cy="347472"/>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344487" y="1521205"/>
            <a:ext cx="1106868" cy="232283"/>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89216" y="1650873"/>
            <a:ext cx="70485" cy="64135"/>
          </a:xfrm>
          <a:custGeom>
            <a:avLst/>
            <a:gdLst/>
            <a:ahLst/>
            <a:cxnLst/>
            <a:rect l="l" t="t" r="r" b="b"/>
            <a:pathLst>
              <a:path w="70484" h="64135">
                <a:moveTo>
                  <a:pt x="0" y="0"/>
                </a:moveTo>
                <a:lnTo>
                  <a:pt x="0" y="63880"/>
                </a:lnTo>
                <a:lnTo>
                  <a:pt x="32943" y="63880"/>
                </a:lnTo>
                <a:lnTo>
                  <a:pt x="39306" y="63880"/>
                </a:lnTo>
                <a:lnTo>
                  <a:pt x="60248" y="55879"/>
                </a:lnTo>
                <a:lnTo>
                  <a:pt x="63436" y="53339"/>
                </a:lnTo>
                <a:lnTo>
                  <a:pt x="65913" y="50164"/>
                </a:lnTo>
                <a:lnTo>
                  <a:pt x="67716" y="46227"/>
                </a:lnTo>
                <a:lnTo>
                  <a:pt x="69507" y="42417"/>
                </a:lnTo>
                <a:lnTo>
                  <a:pt x="70396" y="37973"/>
                </a:lnTo>
                <a:lnTo>
                  <a:pt x="70396" y="33019"/>
                </a:lnTo>
                <a:lnTo>
                  <a:pt x="70396" y="27812"/>
                </a:lnTo>
                <a:lnTo>
                  <a:pt x="69532" y="23113"/>
                </a:lnTo>
                <a:lnTo>
                  <a:pt x="67792" y="19050"/>
                </a:lnTo>
                <a:lnTo>
                  <a:pt x="66065" y="14859"/>
                </a:lnTo>
                <a:lnTo>
                  <a:pt x="47332" y="2286"/>
                </a:lnTo>
                <a:lnTo>
                  <a:pt x="42138" y="762"/>
                </a:lnTo>
                <a:lnTo>
                  <a:pt x="35369" y="0"/>
                </a:lnTo>
                <a:lnTo>
                  <a:pt x="27051" y="0"/>
                </a:lnTo>
                <a:lnTo>
                  <a:pt x="0" y="0"/>
                </a:lnTo>
                <a:close/>
              </a:path>
            </a:pathLst>
          </a:custGeom>
          <a:ln w="9143">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1164285" y="1560067"/>
            <a:ext cx="62230" cy="64135"/>
          </a:xfrm>
          <a:custGeom>
            <a:avLst/>
            <a:gdLst/>
            <a:ahLst/>
            <a:cxnLst/>
            <a:rect l="l" t="t" r="r" b="b"/>
            <a:pathLst>
              <a:path w="62230" h="64134">
                <a:moveTo>
                  <a:pt x="0" y="0"/>
                </a:moveTo>
                <a:lnTo>
                  <a:pt x="0" y="63627"/>
                </a:lnTo>
                <a:lnTo>
                  <a:pt x="23228" y="63627"/>
                </a:lnTo>
                <a:lnTo>
                  <a:pt x="29705" y="63627"/>
                </a:lnTo>
                <a:lnTo>
                  <a:pt x="35369" y="62865"/>
                </a:lnTo>
                <a:lnTo>
                  <a:pt x="40220" y="61214"/>
                </a:lnTo>
                <a:lnTo>
                  <a:pt x="45072" y="59690"/>
                </a:lnTo>
                <a:lnTo>
                  <a:pt x="59639" y="44577"/>
                </a:lnTo>
                <a:lnTo>
                  <a:pt x="61252" y="40640"/>
                </a:lnTo>
                <a:lnTo>
                  <a:pt x="62064" y="36195"/>
                </a:lnTo>
                <a:lnTo>
                  <a:pt x="62064" y="31369"/>
                </a:lnTo>
                <a:lnTo>
                  <a:pt x="62064" y="24003"/>
                </a:lnTo>
                <a:lnTo>
                  <a:pt x="40563" y="1905"/>
                </a:lnTo>
                <a:lnTo>
                  <a:pt x="38252" y="1270"/>
                </a:lnTo>
                <a:lnTo>
                  <a:pt x="35623" y="889"/>
                </a:lnTo>
                <a:lnTo>
                  <a:pt x="32677" y="508"/>
                </a:lnTo>
                <a:lnTo>
                  <a:pt x="29730" y="127"/>
                </a:lnTo>
                <a:lnTo>
                  <a:pt x="25653" y="0"/>
                </a:lnTo>
                <a:lnTo>
                  <a:pt x="20459" y="0"/>
                </a:lnTo>
                <a:lnTo>
                  <a:pt x="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389216" y="1559305"/>
            <a:ext cx="59055" cy="58419"/>
          </a:xfrm>
          <a:custGeom>
            <a:avLst/>
            <a:gdLst/>
            <a:ahLst/>
            <a:cxnLst/>
            <a:rect l="l" t="t" r="r" b="b"/>
            <a:pathLst>
              <a:path w="59054" h="58419">
                <a:moveTo>
                  <a:pt x="0" y="0"/>
                </a:moveTo>
                <a:lnTo>
                  <a:pt x="0" y="58293"/>
                </a:lnTo>
                <a:lnTo>
                  <a:pt x="25488" y="58293"/>
                </a:lnTo>
                <a:lnTo>
                  <a:pt x="32080" y="58293"/>
                </a:lnTo>
                <a:lnTo>
                  <a:pt x="51066" y="49530"/>
                </a:lnTo>
                <a:lnTo>
                  <a:pt x="53670" y="46863"/>
                </a:lnTo>
                <a:lnTo>
                  <a:pt x="55600" y="43688"/>
                </a:lnTo>
                <a:lnTo>
                  <a:pt x="56870" y="40005"/>
                </a:lnTo>
                <a:lnTo>
                  <a:pt x="58140" y="36322"/>
                </a:lnTo>
                <a:lnTo>
                  <a:pt x="58775" y="32512"/>
                </a:lnTo>
                <a:lnTo>
                  <a:pt x="58775" y="28448"/>
                </a:lnTo>
                <a:lnTo>
                  <a:pt x="58775" y="24003"/>
                </a:lnTo>
                <a:lnTo>
                  <a:pt x="58089" y="19939"/>
                </a:lnTo>
                <a:lnTo>
                  <a:pt x="56705" y="16383"/>
                </a:lnTo>
                <a:lnTo>
                  <a:pt x="55308" y="12700"/>
                </a:lnTo>
                <a:lnTo>
                  <a:pt x="39966" y="1905"/>
                </a:lnTo>
                <a:lnTo>
                  <a:pt x="35750" y="635"/>
                </a:lnTo>
                <a:lnTo>
                  <a:pt x="30111" y="0"/>
                </a:lnTo>
                <a:lnTo>
                  <a:pt x="23063" y="0"/>
                </a:lnTo>
                <a:lnTo>
                  <a:pt x="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915161" y="1558671"/>
            <a:ext cx="116839" cy="157480"/>
          </a:xfrm>
          <a:custGeom>
            <a:avLst/>
            <a:gdLst/>
            <a:ahLst/>
            <a:cxnLst/>
            <a:rect l="l" t="t" r="r" b="b"/>
            <a:pathLst>
              <a:path w="116840" h="157480">
                <a:moveTo>
                  <a:pt x="58953" y="0"/>
                </a:moveTo>
                <a:lnTo>
                  <a:pt x="17284" y="16128"/>
                </a:lnTo>
                <a:lnTo>
                  <a:pt x="1612" y="55098"/>
                </a:lnTo>
                <a:lnTo>
                  <a:pt x="0" y="77850"/>
                </a:lnTo>
                <a:lnTo>
                  <a:pt x="173" y="86778"/>
                </a:lnTo>
                <a:lnTo>
                  <a:pt x="6503" y="124475"/>
                </a:lnTo>
                <a:lnTo>
                  <a:pt x="35729" y="154172"/>
                </a:lnTo>
                <a:lnTo>
                  <a:pt x="57734" y="157225"/>
                </a:lnTo>
                <a:lnTo>
                  <a:pt x="65799" y="156843"/>
                </a:lnTo>
                <a:lnTo>
                  <a:pt x="104038" y="133984"/>
                </a:lnTo>
                <a:lnTo>
                  <a:pt x="115973" y="94202"/>
                </a:lnTo>
                <a:lnTo>
                  <a:pt x="116687" y="78486"/>
                </a:lnTo>
                <a:lnTo>
                  <a:pt x="116513" y="69840"/>
                </a:lnTo>
                <a:lnTo>
                  <a:pt x="107561" y="26995"/>
                </a:lnTo>
                <a:lnTo>
                  <a:pt x="74212" y="1412"/>
                </a:lnTo>
                <a:lnTo>
                  <a:pt x="58953" y="0"/>
                </a:lnTo>
                <a:close/>
              </a:path>
            </a:pathLst>
          </a:custGeom>
          <a:ln w="9143">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1318260" y="1525142"/>
            <a:ext cx="133350" cy="224790"/>
          </a:xfrm>
          <a:custGeom>
            <a:avLst/>
            <a:gdLst/>
            <a:ahLst/>
            <a:cxnLst/>
            <a:rect l="l" t="t" r="r" b="b"/>
            <a:pathLst>
              <a:path w="133350" h="224789">
                <a:moveTo>
                  <a:pt x="13589" y="0"/>
                </a:moveTo>
                <a:lnTo>
                  <a:pt x="125603" y="0"/>
                </a:lnTo>
                <a:lnTo>
                  <a:pt x="126618" y="0"/>
                </a:lnTo>
                <a:lnTo>
                  <a:pt x="127508" y="381"/>
                </a:lnTo>
                <a:lnTo>
                  <a:pt x="128397" y="889"/>
                </a:lnTo>
                <a:lnTo>
                  <a:pt x="129159" y="1524"/>
                </a:lnTo>
                <a:lnTo>
                  <a:pt x="129921" y="2540"/>
                </a:lnTo>
                <a:lnTo>
                  <a:pt x="130428" y="3937"/>
                </a:lnTo>
                <a:lnTo>
                  <a:pt x="131064" y="5334"/>
                </a:lnTo>
                <a:lnTo>
                  <a:pt x="131445" y="7239"/>
                </a:lnTo>
                <a:lnTo>
                  <a:pt x="131699" y="9525"/>
                </a:lnTo>
                <a:lnTo>
                  <a:pt x="132080" y="11811"/>
                </a:lnTo>
                <a:lnTo>
                  <a:pt x="132206" y="14605"/>
                </a:lnTo>
                <a:lnTo>
                  <a:pt x="132206" y="18034"/>
                </a:lnTo>
                <a:lnTo>
                  <a:pt x="132206" y="21336"/>
                </a:lnTo>
                <a:lnTo>
                  <a:pt x="132080" y="24003"/>
                </a:lnTo>
                <a:lnTo>
                  <a:pt x="131699" y="26289"/>
                </a:lnTo>
                <a:lnTo>
                  <a:pt x="131445" y="28575"/>
                </a:lnTo>
                <a:lnTo>
                  <a:pt x="131064" y="30353"/>
                </a:lnTo>
                <a:lnTo>
                  <a:pt x="130428" y="31750"/>
                </a:lnTo>
                <a:lnTo>
                  <a:pt x="129921" y="33147"/>
                </a:lnTo>
                <a:lnTo>
                  <a:pt x="129159" y="34162"/>
                </a:lnTo>
                <a:lnTo>
                  <a:pt x="128397" y="34798"/>
                </a:lnTo>
                <a:lnTo>
                  <a:pt x="127508" y="35433"/>
                </a:lnTo>
                <a:lnTo>
                  <a:pt x="126618" y="35814"/>
                </a:lnTo>
                <a:lnTo>
                  <a:pt x="125603" y="35814"/>
                </a:lnTo>
                <a:lnTo>
                  <a:pt x="45465" y="35814"/>
                </a:lnTo>
                <a:lnTo>
                  <a:pt x="45465" y="90551"/>
                </a:lnTo>
                <a:lnTo>
                  <a:pt x="113284" y="90551"/>
                </a:lnTo>
                <a:lnTo>
                  <a:pt x="114300" y="90551"/>
                </a:lnTo>
                <a:lnTo>
                  <a:pt x="119634" y="99822"/>
                </a:lnTo>
                <a:lnTo>
                  <a:pt x="119887" y="102108"/>
                </a:lnTo>
                <a:lnTo>
                  <a:pt x="120015" y="104775"/>
                </a:lnTo>
                <a:lnTo>
                  <a:pt x="120015" y="108077"/>
                </a:lnTo>
                <a:lnTo>
                  <a:pt x="120015" y="111379"/>
                </a:lnTo>
                <a:lnTo>
                  <a:pt x="119887" y="114173"/>
                </a:lnTo>
                <a:lnTo>
                  <a:pt x="119634" y="116332"/>
                </a:lnTo>
                <a:lnTo>
                  <a:pt x="119380" y="118618"/>
                </a:lnTo>
                <a:lnTo>
                  <a:pt x="114300" y="125349"/>
                </a:lnTo>
                <a:lnTo>
                  <a:pt x="113284" y="125349"/>
                </a:lnTo>
                <a:lnTo>
                  <a:pt x="45465" y="125349"/>
                </a:lnTo>
                <a:lnTo>
                  <a:pt x="45465" y="188722"/>
                </a:lnTo>
                <a:lnTo>
                  <a:pt x="126237" y="188722"/>
                </a:lnTo>
                <a:lnTo>
                  <a:pt x="127381" y="188722"/>
                </a:lnTo>
                <a:lnTo>
                  <a:pt x="131318" y="192659"/>
                </a:lnTo>
                <a:lnTo>
                  <a:pt x="131953" y="194056"/>
                </a:lnTo>
                <a:lnTo>
                  <a:pt x="132334" y="195834"/>
                </a:lnTo>
                <a:lnTo>
                  <a:pt x="132587" y="198120"/>
                </a:lnTo>
                <a:lnTo>
                  <a:pt x="132842" y="200406"/>
                </a:lnTo>
                <a:lnTo>
                  <a:pt x="133096" y="203200"/>
                </a:lnTo>
                <a:lnTo>
                  <a:pt x="133096" y="206502"/>
                </a:lnTo>
                <a:lnTo>
                  <a:pt x="133096" y="209931"/>
                </a:lnTo>
                <a:lnTo>
                  <a:pt x="131318" y="220472"/>
                </a:lnTo>
                <a:lnTo>
                  <a:pt x="130683" y="221869"/>
                </a:lnTo>
                <a:lnTo>
                  <a:pt x="130048" y="222758"/>
                </a:lnTo>
                <a:lnTo>
                  <a:pt x="129159" y="223393"/>
                </a:lnTo>
                <a:lnTo>
                  <a:pt x="128270" y="224028"/>
                </a:lnTo>
                <a:lnTo>
                  <a:pt x="127381" y="224409"/>
                </a:lnTo>
                <a:lnTo>
                  <a:pt x="126237" y="224409"/>
                </a:lnTo>
                <a:lnTo>
                  <a:pt x="13589" y="224409"/>
                </a:lnTo>
                <a:lnTo>
                  <a:pt x="9778" y="224409"/>
                </a:lnTo>
                <a:lnTo>
                  <a:pt x="6603" y="223266"/>
                </a:lnTo>
                <a:lnTo>
                  <a:pt x="3937" y="220980"/>
                </a:lnTo>
                <a:lnTo>
                  <a:pt x="1396" y="218821"/>
                </a:lnTo>
                <a:lnTo>
                  <a:pt x="0" y="215137"/>
                </a:lnTo>
                <a:lnTo>
                  <a:pt x="0" y="210058"/>
                </a:lnTo>
                <a:lnTo>
                  <a:pt x="0" y="14478"/>
                </a:lnTo>
                <a:lnTo>
                  <a:pt x="0" y="9398"/>
                </a:lnTo>
                <a:lnTo>
                  <a:pt x="1396" y="5715"/>
                </a:lnTo>
                <a:lnTo>
                  <a:pt x="3937" y="3429"/>
                </a:lnTo>
                <a:lnTo>
                  <a:pt x="6603" y="1143"/>
                </a:lnTo>
                <a:lnTo>
                  <a:pt x="9778" y="0"/>
                </a:lnTo>
                <a:lnTo>
                  <a:pt x="13589"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1118679" y="1525142"/>
            <a:ext cx="167005" cy="225425"/>
          </a:xfrm>
          <a:custGeom>
            <a:avLst/>
            <a:gdLst/>
            <a:ahLst/>
            <a:cxnLst/>
            <a:rect l="l" t="t" r="r" b="b"/>
            <a:pathLst>
              <a:path w="167005" h="225425">
                <a:moveTo>
                  <a:pt x="13525" y="0"/>
                </a:moveTo>
                <a:lnTo>
                  <a:pt x="71602" y="0"/>
                </a:lnTo>
                <a:lnTo>
                  <a:pt x="77508" y="0"/>
                </a:lnTo>
                <a:lnTo>
                  <a:pt x="82359" y="127"/>
                </a:lnTo>
                <a:lnTo>
                  <a:pt x="86169" y="381"/>
                </a:lnTo>
                <a:lnTo>
                  <a:pt x="89992" y="635"/>
                </a:lnTo>
                <a:lnTo>
                  <a:pt x="93459" y="889"/>
                </a:lnTo>
                <a:lnTo>
                  <a:pt x="96570" y="1270"/>
                </a:lnTo>
                <a:lnTo>
                  <a:pt x="105587" y="2540"/>
                </a:lnTo>
                <a:lnTo>
                  <a:pt x="113715" y="4699"/>
                </a:lnTo>
                <a:lnTo>
                  <a:pt x="120929" y="7874"/>
                </a:lnTo>
                <a:lnTo>
                  <a:pt x="128155" y="10922"/>
                </a:lnTo>
                <a:lnTo>
                  <a:pt x="134289" y="14986"/>
                </a:lnTo>
                <a:lnTo>
                  <a:pt x="139319" y="20066"/>
                </a:lnTo>
                <a:lnTo>
                  <a:pt x="144348" y="25146"/>
                </a:lnTo>
                <a:lnTo>
                  <a:pt x="148183" y="31115"/>
                </a:lnTo>
                <a:lnTo>
                  <a:pt x="150850" y="37973"/>
                </a:lnTo>
                <a:lnTo>
                  <a:pt x="153479" y="44831"/>
                </a:lnTo>
                <a:lnTo>
                  <a:pt x="154876" y="52705"/>
                </a:lnTo>
                <a:lnTo>
                  <a:pt x="154876" y="61595"/>
                </a:lnTo>
                <a:lnTo>
                  <a:pt x="154876" y="69087"/>
                </a:lnTo>
                <a:lnTo>
                  <a:pt x="153860" y="75946"/>
                </a:lnTo>
                <a:lnTo>
                  <a:pt x="151955" y="82169"/>
                </a:lnTo>
                <a:lnTo>
                  <a:pt x="150063" y="88392"/>
                </a:lnTo>
                <a:lnTo>
                  <a:pt x="147256" y="93853"/>
                </a:lnTo>
                <a:lnTo>
                  <a:pt x="143560" y="98679"/>
                </a:lnTo>
                <a:lnTo>
                  <a:pt x="139865" y="103505"/>
                </a:lnTo>
                <a:lnTo>
                  <a:pt x="111315" y="120015"/>
                </a:lnTo>
                <a:lnTo>
                  <a:pt x="114668" y="121666"/>
                </a:lnTo>
                <a:lnTo>
                  <a:pt x="117817" y="123571"/>
                </a:lnTo>
                <a:lnTo>
                  <a:pt x="120764" y="125984"/>
                </a:lnTo>
                <a:lnTo>
                  <a:pt x="123710" y="128270"/>
                </a:lnTo>
                <a:lnTo>
                  <a:pt x="126479" y="131064"/>
                </a:lnTo>
                <a:lnTo>
                  <a:pt x="129082" y="134366"/>
                </a:lnTo>
                <a:lnTo>
                  <a:pt x="131686" y="137668"/>
                </a:lnTo>
                <a:lnTo>
                  <a:pt x="143217" y="159893"/>
                </a:lnTo>
                <a:lnTo>
                  <a:pt x="162115" y="204089"/>
                </a:lnTo>
                <a:lnTo>
                  <a:pt x="163893" y="208534"/>
                </a:lnTo>
                <a:lnTo>
                  <a:pt x="165036" y="211709"/>
                </a:lnTo>
                <a:lnTo>
                  <a:pt x="165544" y="213741"/>
                </a:lnTo>
                <a:lnTo>
                  <a:pt x="166179" y="215773"/>
                </a:lnTo>
                <a:lnTo>
                  <a:pt x="166433" y="217297"/>
                </a:lnTo>
                <a:lnTo>
                  <a:pt x="166433" y="218567"/>
                </a:lnTo>
                <a:lnTo>
                  <a:pt x="166433" y="219837"/>
                </a:lnTo>
                <a:lnTo>
                  <a:pt x="154876" y="225044"/>
                </a:lnTo>
                <a:lnTo>
                  <a:pt x="151447" y="225298"/>
                </a:lnTo>
                <a:lnTo>
                  <a:pt x="146913" y="225425"/>
                </a:lnTo>
                <a:lnTo>
                  <a:pt x="141135" y="225425"/>
                </a:lnTo>
                <a:lnTo>
                  <a:pt x="136283" y="225425"/>
                </a:lnTo>
                <a:lnTo>
                  <a:pt x="132410" y="225298"/>
                </a:lnTo>
                <a:lnTo>
                  <a:pt x="129514" y="225044"/>
                </a:lnTo>
                <a:lnTo>
                  <a:pt x="126631" y="224917"/>
                </a:lnTo>
                <a:lnTo>
                  <a:pt x="124345" y="224409"/>
                </a:lnTo>
                <a:lnTo>
                  <a:pt x="122669" y="223774"/>
                </a:lnTo>
                <a:lnTo>
                  <a:pt x="120992" y="223139"/>
                </a:lnTo>
                <a:lnTo>
                  <a:pt x="117386" y="217805"/>
                </a:lnTo>
                <a:lnTo>
                  <a:pt x="97269" y="167767"/>
                </a:lnTo>
                <a:lnTo>
                  <a:pt x="94843" y="162052"/>
                </a:lnTo>
                <a:lnTo>
                  <a:pt x="92468" y="156972"/>
                </a:lnTo>
                <a:lnTo>
                  <a:pt x="90157" y="152654"/>
                </a:lnTo>
                <a:lnTo>
                  <a:pt x="87845" y="148209"/>
                </a:lnTo>
                <a:lnTo>
                  <a:pt x="85280" y="144526"/>
                </a:lnTo>
                <a:lnTo>
                  <a:pt x="82448" y="141605"/>
                </a:lnTo>
                <a:lnTo>
                  <a:pt x="79616" y="138684"/>
                </a:lnTo>
                <a:lnTo>
                  <a:pt x="76352" y="136398"/>
                </a:lnTo>
                <a:lnTo>
                  <a:pt x="72644" y="135001"/>
                </a:lnTo>
                <a:lnTo>
                  <a:pt x="68948" y="133477"/>
                </a:lnTo>
                <a:lnTo>
                  <a:pt x="64668" y="132715"/>
                </a:lnTo>
                <a:lnTo>
                  <a:pt x="59817" y="132715"/>
                </a:lnTo>
                <a:lnTo>
                  <a:pt x="45605" y="132715"/>
                </a:lnTo>
                <a:lnTo>
                  <a:pt x="45605" y="218186"/>
                </a:lnTo>
                <a:lnTo>
                  <a:pt x="45605" y="219329"/>
                </a:lnTo>
                <a:lnTo>
                  <a:pt x="45224" y="220345"/>
                </a:lnTo>
                <a:lnTo>
                  <a:pt x="44475" y="221234"/>
                </a:lnTo>
                <a:lnTo>
                  <a:pt x="43726" y="222250"/>
                </a:lnTo>
                <a:lnTo>
                  <a:pt x="42481" y="223012"/>
                </a:lnTo>
                <a:lnTo>
                  <a:pt x="40741" y="223520"/>
                </a:lnTo>
                <a:lnTo>
                  <a:pt x="39014" y="224155"/>
                </a:lnTo>
                <a:lnTo>
                  <a:pt x="36703" y="224536"/>
                </a:lnTo>
                <a:lnTo>
                  <a:pt x="33807" y="224917"/>
                </a:lnTo>
                <a:lnTo>
                  <a:pt x="30924" y="225298"/>
                </a:lnTo>
                <a:lnTo>
                  <a:pt x="27216" y="225425"/>
                </a:lnTo>
                <a:lnTo>
                  <a:pt x="22707" y="225425"/>
                </a:lnTo>
                <a:lnTo>
                  <a:pt x="18326" y="225425"/>
                </a:lnTo>
                <a:lnTo>
                  <a:pt x="14655" y="225298"/>
                </a:lnTo>
                <a:lnTo>
                  <a:pt x="11709" y="224917"/>
                </a:lnTo>
                <a:lnTo>
                  <a:pt x="8750" y="224536"/>
                </a:lnTo>
                <a:lnTo>
                  <a:pt x="6413" y="224155"/>
                </a:lnTo>
                <a:lnTo>
                  <a:pt x="4686" y="223520"/>
                </a:lnTo>
                <a:lnTo>
                  <a:pt x="2946" y="223012"/>
                </a:lnTo>
                <a:lnTo>
                  <a:pt x="1739" y="222250"/>
                </a:lnTo>
                <a:lnTo>
                  <a:pt x="1041" y="221234"/>
                </a:lnTo>
                <a:lnTo>
                  <a:pt x="342" y="220345"/>
                </a:lnTo>
                <a:lnTo>
                  <a:pt x="0" y="219329"/>
                </a:lnTo>
                <a:lnTo>
                  <a:pt x="0" y="218186"/>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717867" y="1525142"/>
            <a:ext cx="126364" cy="225425"/>
          </a:xfrm>
          <a:custGeom>
            <a:avLst/>
            <a:gdLst/>
            <a:ahLst/>
            <a:cxnLst/>
            <a:rect l="l" t="t" r="r" b="b"/>
            <a:pathLst>
              <a:path w="126365" h="225425">
                <a:moveTo>
                  <a:pt x="13525" y="0"/>
                </a:moveTo>
                <a:lnTo>
                  <a:pt x="119113" y="0"/>
                </a:lnTo>
                <a:lnTo>
                  <a:pt x="120154" y="0"/>
                </a:lnTo>
                <a:lnTo>
                  <a:pt x="121081" y="381"/>
                </a:lnTo>
                <a:lnTo>
                  <a:pt x="125437" y="9906"/>
                </a:lnTo>
                <a:lnTo>
                  <a:pt x="125729" y="12319"/>
                </a:lnTo>
                <a:lnTo>
                  <a:pt x="125882" y="15367"/>
                </a:lnTo>
                <a:lnTo>
                  <a:pt x="125882" y="18796"/>
                </a:lnTo>
                <a:lnTo>
                  <a:pt x="125882" y="22225"/>
                </a:lnTo>
                <a:lnTo>
                  <a:pt x="120154" y="37337"/>
                </a:lnTo>
                <a:lnTo>
                  <a:pt x="119113" y="37337"/>
                </a:lnTo>
                <a:lnTo>
                  <a:pt x="45770" y="37337"/>
                </a:lnTo>
                <a:lnTo>
                  <a:pt x="45770" y="97662"/>
                </a:lnTo>
                <a:lnTo>
                  <a:pt x="114604" y="97662"/>
                </a:lnTo>
                <a:lnTo>
                  <a:pt x="115646" y="97662"/>
                </a:lnTo>
                <a:lnTo>
                  <a:pt x="116573" y="97917"/>
                </a:lnTo>
                <a:lnTo>
                  <a:pt x="117386" y="98552"/>
                </a:lnTo>
                <a:lnTo>
                  <a:pt x="118186" y="99060"/>
                </a:lnTo>
                <a:lnTo>
                  <a:pt x="120929" y="107061"/>
                </a:lnTo>
                <a:lnTo>
                  <a:pt x="121221" y="109347"/>
                </a:lnTo>
                <a:lnTo>
                  <a:pt x="121373" y="112268"/>
                </a:lnTo>
                <a:lnTo>
                  <a:pt x="121373" y="115697"/>
                </a:lnTo>
                <a:lnTo>
                  <a:pt x="121373" y="119126"/>
                </a:lnTo>
                <a:lnTo>
                  <a:pt x="121221" y="122047"/>
                </a:lnTo>
                <a:lnTo>
                  <a:pt x="120929" y="124333"/>
                </a:lnTo>
                <a:lnTo>
                  <a:pt x="120650" y="126619"/>
                </a:lnTo>
                <a:lnTo>
                  <a:pt x="120180" y="128524"/>
                </a:lnTo>
                <a:lnTo>
                  <a:pt x="119545" y="130048"/>
                </a:lnTo>
                <a:lnTo>
                  <a:pt x="118910" y="131572"/>
                </a:lnTo>
                <a:lnTo>
                  <a:pt x="118186" y="132715"/>
                </a:lnTo>
                <a:lnTo>
                  <a:pt x="117386" y="133350"/>
                </a:lnTo>
                <a:lnTo>
                  <a:pt x="116573" y="133985"/>
                </a:lnTo>
                <a:lnTo>
                  <a:pt x="115646" y="134239"/>
                </a:lnTo>
                <a:lnTo>
                  <a:pt x="114604" y="134239"/>
                </a:lnTo>
                <a:lnTo>
                  <a:pt x="45770" y="134239"/>
                </a:lnTo>
                <a:lnTo>
                  <a:pt x="45770" y="217805"/>
                </a:lnTo>
                <a:lnTo>
                  <a:pt x="45770" y="219075"/>
                </a:lnTo>
                <a:lnTo>
                  <a:pt x="45427" y="220218"/>
                </a:lnTo>
                <a:lnTo>
                  <a:pt x="44729" y="221107"/>
                </a:lnTo>
                <a:lnTo>
                  <a:pt x="44043" y="221996"/>
                </a:lnTo>
                <a:lnTo>
                  <a:pt x="42799" y="222758"/>
                </a:lnTo>
                <a:lnTo>
                  <a:pt x="41008" y="223393"/>
                </a:lnTo>
                <a:lnTo>
                  <a:pt x="39217" y="224028"/>
                </a:lnTo>
                <a:lnTo>
                  <a:pt x="36868" y="224536"/>
                </a:lnTo>
                <a:lnTo>
                  <a:pt x="33985" y="224917"/>
                </a:lnTo>
                <a:lnTo>
                  <a:pt x="31089" y="225298"/>
                </a:lnTo>
                <a:lnTo>
                  <a:pt x="27393" y="225425"/>
                </a:lnTo>
                <a:lnTo>
                  <a:pt x="22885" y="225425"/>
                </a:lnTo>
                <a:lnTo>
                  <a:pt x="18491" y="225425"/>
                </a:lnTo>
                <a:lnTo>
                  <a:pt x="0" y="219075"/>
                </a:lnTo>
                <a:lnTo>
                  <a:pt x="0" y="217805"/>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544131" y="1525142"/>
            <a:ext cx="133350" cy="224790"/>
          </a:xfrm>
          <a:custGeom>
            <a:avLst/>
            <a:gdLst/>
            <a:ahLst/>
            <a:cxnLst/>
            <a:rect l="l" t="t" r="r" b="b"/>
            <a:pathLst>
              <a:path w="133350" h="224789">
                <a:moveTo>
                  <a:pt x="13525" y="0"/>
                </a:moveTo>
                <a:lnTo>
                  <a:pt x="125526" y="0"/>
                </a:lnTo>
                <a:lnTo>
                  <a:pt x="126568" y="0"/>
                </a:lnTo>
                <a:lnTo>
                  <a:pt x="127495" y="381"/>
                </a:lnTo>
                <a:lnTo>
                  <a:pt x="132118" y="14605"/>
                </a:lnTo>
                <a:lnTo>
                  <a:pt x="132118" y="18034"/>
                </a:lnTo>
                <a:lnTo>
                  <a:pt x="132118" y="21336"/>
                </a:lnTo>
                <a:lnTo>
                  <a:pt x="126568" y="35814"/>
                </a:lnTo>
                <a:lnTo>
                  <a:pt x="125526" y="35814"/>
                </a:lnTo>
                <a:lnTo>
                  <a:pt x="45427" y="35814"/>
                </a:lnTo>
                <a:lnTo>
                  <a:pt x="45427" y="90551"/>
                </a:lnTo>
                <a:lnTo>
                  <a:pt x="113220" y="90551"/>
                </a:lnTo>
                <a:lnTo>
                  <a:pt x="114261" y="90551"/>
                </a:lnTo>
                <a:lnTo>
                  <a:pt x="115214" y="90932"/>
                </a:lnTo>
                <a:lnTo>
                  <a:pt x="116078" y="91567"/>
                </a:lnTo>
                <a:lnTo>
                  <a:pt x="116941" y="92202"/>
                </a:lnTo>
                <a:lnTo>
                  <a:pt x="117665" y="93091"/>
                </a:lnTo>
                <a:lnTo>
                  <a:pt x="118249" y="94487"/>
                </a:lnTo>
                <a:lnTo>
                  <a:pt x="118821" y="95758"/>
                </a:lnTo>
                <a:lnTo>
                  <a:pt x="119265" y="97536"/>
                </a:lnTo>
                <a:lnTo>
                  <a:pt x="119545" y="99822"/>
                </a:lnTo>
                <a:lnTo>
                  <a:pt x="119837" y="102108"/>
                </a:lnTo>
                <a:lnTo>
                  <a:pt x="119976" y="104775"/>
                </a:lnTo>
                <a:lnTo>
                  <a:pt x="119976" y="108077"/>
                </a:lnTo>
                <a:lnTo>
                  <a:pt x="119976" y="111379"/>
                </a:lnTo>
                <a:lnTo>
                  <a:pt x="119837" y="114173"/>
                </a:lnTo>
                <a:lnTo>
                  <a:pt x="119545" y="116332"/>
                </a:lnTo>
                <a:lnTo>
                  <a:pt x="119265" y="118618"/>
                </a:lnTo>
                <a:lnTo>
                  <a:pt x="118821" y="120396"/>
                </a:lnTo>
                <a:lnTo>
                  <a:pt x="118249" y="121666"/>
                </a:lnTo>
                <a:lnTo>
                  <a:pt x="117665" y="123062"/>
                </a:lnTo>
                <a:lnTo>
                  <a:pt x="116941" y="123952"/>
                </a:lnTo>
                <a:lnTo>
                  <a:pt x="116078" y="124587"/>
                </a:lnTo>
                <a:lnTo>
                  <a:pt x="115214" y="125095"/>
                </a:lnTo>
                <a:lnTo>
                  <a:pt x="114261" y="125349"/>
                </a:lnTo>
                <a:lnTo>
                  <a:pt x="113220" y="125349"/>
                </a:lnTo>
                <a:lnTo>
                  <a:pt x="45427" y="125349"/>
                </a:lnTo>
                <a:lnTo>
                  <a:pt x="45427" y="188722"/>
                </a:lnTo>
                <a:lnTo>
                  <a:pt x="126225" y="188722"/>
                </a:lnTo>
                <a:lnTo>
                  <a:pt x="127266" y="188722"/>
                </a:lnTo>
                <a:lnTo>
                  <a:pt x="132549" y="198120"/>
                </a:lnTo>
                <a:lnTo>
                  <a:pt x="132842" y="200406"/>
                </a:lnTo>
                <a:lnTo>
                  <a:pt x="132981" y="203200"/>
                </a:lnTo>
                <a:lnTo>
                  <a:pt x="132981" y="206502"/>
                </a:lnTo>
                <a:lnTo>
                  <a:pt x="132981" y="209931"/>
                </a:lnTo>
                <a:lnTo>
                  <a:pt x="129082" y="223393"/>
                </a:lnTo>
                <a:lnTo>
                  <a:pt x="128219" y="224028"/>
                </a:lnTo>
                <a:lnTo>
                  <a:pt x="127266" y="224409"/>
                </a:lnTo>
                <a:lnTo>
                  <a:pt x="126225" y="224409"/>
                </a:lnTo>
                <a:lnTo>
                  <a:pt x="13525" y="224409"/>
                </a:lnTo>
                <a:lnTo>
                  <a:pt x="9715" y="224409"/>
                </a:lnTo>
                <a:lnTo>
                  <a:pt x="6502" y="223266"/>
                </a:lnTo>
                <a:lnTo>
                  <a:pt x="3898" y="220980"/>
                </a:lnTo>
                <a:lnTo>
                  <a:pt x="1295" y="218821"/>
                </a:lnTo>
                <a:lnTo>
                  <a:pt x="0" y="215137"/>
                </a:lnTo>
                <a:lnTo>
                  <a:pt x="0" y="210058"/>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344487" y="1525142"/>
            <a:ext cx="162560" cy="224790"/>
          </a:xfrm>
          <a:custGeom>
            <a:avLst/>
            <a:gdLst/>
            <a:ahLst/>
            <a:cxnLst/>
            <a:rect l="l" t="t" r="r" b="b"/>
            <a:pathLst>
              <a:path w="162559" h="224789">
                <a:moveTo>
                  <a:pt x="13525" y="0"/>
                </a:moveTo>
                <a:lnTo>
                  <a:pt x="69875" y="0"/>
                </a:lnTo>
                <a:lnTo>
                  <a:pt x="79795" y="216"/>
                </a:lnTo>
                <a:lnTo>
                  <a:pt x="117987" y="7858"/>
                </a:lnTo>
                <a:lnTo>
                  <a:pt x="146179" y="37397"/>
                </a:lnTo>
                <a:lnTo>
                  <a:pt x="149110" y="57150"/>
                </a:lnTo>
                <a:lnTo>
                  <a:pt x="149110" y="62484"/>
                </a:lnTo>
                <a:lnTo>
                  <a:pt x="148412" y="67691"/>
                </a:lnTo>
                <a:lnTo>
                  <a:pt x="147027" y="72390"/>
                </a:lnTo>
                <a:lnTo>
                  <a:pt x="145643" y="77216"/>
                </a:lnTo>
                <a:lnTo>
                  <a:pt x="143624" y="81661"/>
                </a:lnTo>
                <a:lnTo>
                  <a:pt x="140957" y="85471"/>
                </a:lnTo>
                <a:lnTo>
                  <a:pt x="138303" y="89408"/>
                </a:lnTo>
                <a:lnTo>
                  <a:pt x="135039" y="92964"/>
                </a:lnTo>
                <a:lnTo>
                  <a:pt x="131165" y="95885"/>
                </a:lnTo>
                <a:lnTo>
                  <a:pt x="127292" y="98933"/>
                </a:lnTo>
                <a:lnTo>
                  <a:pt x="122872" y="101346"/>
                </a:lnTo>
                <a:lnTo>
                  <a:pt x="117906" y="103251"/>
                </a:lnTo>
                <a:lnTo>
                  <a:pt x="124256" y="104394"/>
                </a:lnTo>
                <a:lnTo>
                  <a:pt x="149542" y="120523"/>
                </a:lnTo>
                <a:lnTo>
                  <a:pt x="153530" y="124968"/>
                </a:lnTo>
                <a:lnTo>
                  <a:pt x="156679" y="130429"/>
                </a:lnTo>
                <a:lnTo>
                  <a:pt x="158991" y="136525"/>
                </a:lnTo>
                <a:lnTo>
                  <a:pt x="161302" y="142621"/>
                </a:lnTo>
                <a:lnTo>
                  <a:pt x="162458" y="149479"/>
                </a:lnTo>
                <a:lnTo>
                  <a:pt x="162458" y="157099"/>
                </a:lnTo>
                <a:lnTo>
                  <a:pt x="162458" y="165100"/>
                </a:lnTo>
                <a:lnTo>
                  <a:pt x="161366" y="172339"/>
                </a:lnTo>
                <a:lnTo>
                  <a:pt x="159169" y="178816"/>
                </a:lnTo>
                <a:lnTo>
                  <a:pt x="156972" y="185293"/>
                </a:lnTo>
                <a:lnTo>
                  <a:pt x="153936" y="191008"/>
                </a:lnTo>
                <a:lnTo>
                  <a:pt x="150063" y="195961"/>
                </a:lnTo>
                <a:lnTo>
                  <a:pt x="146189" y="200914"/>
                </a:lnTo>
                <a:lnTo>
                  <a:pt x="141566" y="205232"/>
                </a:lnTo>
                <a:lnTo>
                  <a:pt x="136194" y="208787"/>
                </a:lnTo>
                <a:lnTo>
                  <a:pt x="130822" y="212344"/>
                </a:lnTo>
                <a:lnTo>
                  <a:pt x="97701" y="222758"/>
                </a:lnTo>
                <a:lnTo>
                  <a:pt x="90360" y="223901"/>
                </a:lnTo>
                <a:lnTo>
                  <a:pt x="82181" y="224409"/>
                </a:lnTo>
                <a:lnTo>
                  <a:pt x="73164" y="224409"/>
                </a:lnTo>
                <a:lnTo>
                  <a:pt x="13525" y="224409"/>
                </a:lnTo>
                <a:lnTo>
                  <a:pt x="9715" y="224409"/>
                </a:lnTo>
                <a:lnTo>
                  <a:pt x="6502" y="223266"/>
                </a:lnTo>
                <a:lnTo>
                  <a:pt x="3898" y="220980"/>
                </a:lnTo>
                <a:lnTo>
                  <a:pt x="1295" y="218821"/>
                </a:lnTo>
                <a:lnTo>
                  <a:pt x="0" y="215137"/>
                </a:lnTo>
                <a:lnTo>
                  <a:pt x="0" y="210058"/>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867308" y="1521205"/>
            <a:ext cx="212725" cy="232410"/>
          </a:xfrm>
          <a:custGeom>
            <a:avLst/>
            <a:gdLst/>
            <a:ahLst/>
            <a:cxnLst/>
            <a:rect l="l" t="t" r="r" b="b"/>
            <a:pathLst>
              <a:path w="212725" h="232410">
                <a:moveTo>
                  <a:pt x="108369" y="0"/>
                </a:moveTo>
                <a:lnTo>
                  <a:pt x="153365" y="6731"/>
                </a:lnTo>
                <a:lnTo>
                  <a:pt x="185953" y="27559"/>
                </a:lnTo>
                <a:lnTo>
                  <a:pt x="205727" y="62992"/>
                </a:lnTo>
                <a:lnTo>
                  <a:pt x="212394" y="113538"/>
                </a:lnTo>
                <a:lnTo>
                  <a:pt x="211961" y="127158"/>
                </a:lnTo>
                <a:lnTo>
                  <a:pt x="201571" y="174071"/>
                </a:lnTo>
                <a:lnTo>
                  <a:pt x="177580" y="208101"/>
                </a:lnTo>
                <a:lnTo>
                  <a:pt x="140440" y="227782"/>
                </a:lnTo>
                <a:lnTo>
                  <a:pt x="104203" y="232283"/>
                </a:lnTo>
                <a:lnTo>
                  <a:pt x="91532" y="231854"/>
                </a:lnTo>
                <a:lnTo>
                  <a:pt x="49174" y="221616"/>
                </a:lnTo>
                <a:lnTo>
                  <a:pt x="19911" y="197074"/>
                </a:lnTo>
                <a:lnTo>
                  <a:pt x="3659" y="157553"/>
                </a:lnTo>
                <a:lnTo>
                  <a:pt x="0" y="117602"/>
                </a:lnTo>
                <a:lnTo>
                  <a:pt x="433" y="104316"/>
                </a:lnTo>
                <a:lnTo>
                  <a:pt x="10824" y="58124"/>
                </a:lnTo>
                <a:lnTo>
                  <a:pt x="34827" y="24326"/>
                </a:lnTo>
                <a:lnTo>
                  <a:pt x="71971" y="4554"/>
                </a:lnTo>
                <a:lnTo>
                  <a:pt x="108369"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344487" y="1947926"/>
            <a:ext cx="583387" cy="232283"/>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819861" y="1987169"/>
            <a:ext cx="60960" cy="76200"/>
          </a:xfrm>
          <a:custGeom>
            <a:avLst/>
            <a:gdLst/>
            <a:ahLst/>
            <a:cxnLst/>
            <a:rect l="l" t="t" r="r" b="b"/>
            <a:pathLst>
              <a:path w="60959" h="76200">
                <a:moveTo>
                  <a:pt x="0" y="0"/>
                </a:moveTo>
                <a:lnTo>
                  <a:pt x="0" y="76072"/>
                </a:lnTo>
                <a:lnTo>
                  <a:pt x="20459" y="76072"/>
                </a:lnTo>
                <a:lnTo>
                  <a:pt x="27736" y="76072"/>
                </a:lnTo>
                <a:lnTo>
                  <a:pt x="57899" y="52196"/>
                </a:lnTo>
                <a:lnTo>
                  <a:pt x="59524" y="47243"/>
                </a:lnTo>
                <a:lnTo>
                  <a:pt x="60337" y="41909"/>
                </a:lnTo>
                <a:lnTo>
                  <a:pt x="60337" y="36194"/>
                </a:lnTo>
                <a:lnTo>
                  <a:pt x="60337" y="28320"/>
                </a:lnTo>
                <a:lnTo>
                  <a:pt x="45935" y="5460"/>
                </a:lnTo>
                <a:lnTo>
                  <a:pt x="41897" y="3047"/>
                </a:lnTo>
                <a:lnTo>
                  <a:pt x="37642" y="1523"/>
                </a:lnTo>
                <a:lnTo>
                  <a:pt x="33197" y="888"/>
                </a:lnTo>
                <a:lnTo>
                  <a:pt x="28752" y="253"/>
                </a:lnTo>
                <a:lnTo>
                  <a:pt x="24155" y="0"/>
                </a:lnTo>
                <a:lnTo>
                  <a:pt x="19418" y="0"/>
                </a:lnTo>
                <a:lnTo>
                  <a:pt x="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390093" y="1987169"/>
            <a:ext cx="60960" cy="76200"/>
          </a:xfrm>
          <a:custGeom>
            <a:avLst/>
            <a:gdLst/>
            <a:ahLst/>
            <a:cxnLst/>
            <a:rect l="l" t="t" r="r" b="b"/>
            <a:pathLst>
              <a:path w="60959" h="76200">
                <a:moveTo>
                  <a:pt x="0" y="0"/>
                </a:moveTo>
                <a:lnTo>
                  <a:pt x="0" y="76072"/>
                </a:lnTo>
                <a:lnTo>
                  <a:pt x="20459" y="76072"/>
                </a:lnTo>
                <a:lnTo>
                  <a:pt x="27736" y="76072"/>
                </a:lnTo>
                <a:lnTo>
                  <a:pt x="57899" y="52196"/>
                </a:lnTo>
                <a:lnTo>
                  <a:pt x="59524" y="47243"/>
                </a:lnTo>
                <a:lnTo>
                  <a:pt x="60337" y="41909"/>
                </a:lnTo>
                <a:lnTo>
                  <a:pt x="60337" y="36194"/>
                </a:lnTo>
                <a:lnTo>
                  <a:pt x="60337" y="28320"/>
                </a:lnTo>
                <a:lnTo>
                  <a:pt x="45935" y="5460"/>
                </a:lnTo>
                <a:lnTo>
                  <a:pt x="41897" y="3047"/>
                </a:lnTo>
                <a:lnTo>
                  <a:pt x="37642" y="1523"/>
                </a:lnTo>
                <a:lnTo>
                  <a:pt x="33197" y="888"/>
                </a:lnTo>
                <a:lnTo>
                  <a:pt x="28752" y="253"/>
                </a:lnTo>
                <a:lnTo>
                  <a:pt x="24155" y="0"/>
                </a:lnTo>
                <a:lnTo>
                  <a:pt x="19418" y="0"/>
                </a:lnTo>
                <a:lnTo>
                  <a:pt x="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570737" y="1985391"/>
            <a:ext cx="116839" cy="157480"/>
          </a:xfrm>
          <a:custGeom>
            <a:avLst/>
            <a:gdLst/>
            <a:ahLst/>
            <a:cxnLst/>
            <a:rect l="l" t="t" r="r" b="b"/>
            <a:pathLst>
              <a:path w="116840" h="157480">
                <a:moveTo>
                  <a:pt x="58953" y="0"/>
                </a:moveTo>
                <a:lnTo>
                  <a:pt x="17284" y="16129"/>
                </a:lnTo>
                <a:lnTo>
                  <a:pt x="1607" y="55098"/>
                </a:lnTo>
                <a:lnTo>
                  <a:pt x="0" y="77850"/>
                </a:lnTo>
                <a:lnTo>
                  <a:pt x="173" y="86778"/>
                </a:lnTo>
                <a:lnTo>
                  <a:pt x="6503" y="124475"/>
                </a:lnTo>
                <a:lnTo>
                  <a:pt x="35729" y="154172"/>
                </a:lnTo>
                <a:lnTo>
                  <a:pt x="57734" y="157225"/>
                </a:lnTo>
                <a:lnTo>
                  <a:pt x="65799" y="156843"/>
                </a:lnTo>
                <a:lnTo>
                  <a:pt x="104038" y="133985"/>
                </a:lnTo>
                <a:lnTo>
                  <a:pt x="115973" y="94202"/>
                </a:lnTo>
                <a:lnTo>
                  <a:pt x="116687" y="78486"/>
                </a:lnTo>
                <a:lnTo>
                  <a:pt x="116513" y="69840"/>
                </a:lnTo>
                <a:lnTo>
                  <a:pt x="107561" y="26995"/>
                </a:lnTo>
                <a:lnTo>
                  <a:pt x="74212" y="1412"/>
                </a:lnTo>
                <a:lnTo>
                  <a:pt x="58953" y="0"/>
                </a:lnTo>
                <a:close/>
              </a:path>
            </a:pathLst>
          </a:custGeom>
          <a:ln w="9143">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774255" y="1951863"/>
            <a:ext cx="153670" cy="225425"/>
          </a:xfrm>
          <a:custGeom>
            <a:avLst/>
            <a:gdLst/>
            <a:ahLst/>
            <a:cxnLst/>
            <a:rect l="l" t="t" r="r" b="b"/>
            <a:pathLst>
              <a:path w="153669" h="225425">
                <a:moveTo>
                  <a:pt x="15430" y="0"/>
                </a:moveTo>
                <a:lnTo>
                  <a:pt x="68313" y="0"/>
                </a:lnTo>
                <a:lnTo>
                  <a:pt x="73634" y="0"/>
                </a:lnTo>
                <a:lnTo>
                  <a:pt x="78689" y="253"/>
                </a:lnTo>
                <a:lnTo>
                  <a:pt x="83489" y="635"/>
                </a:lnTo>
                <a:lnTo>
                  <a:pt x="88277" y="1015"/>
                </a:lnTo>
                <a:lnTo>
                  <a:pt x="94030" y="1904"/>
                </a:lnTo>
                <a:lnTo>
                  <a:pt x="100736" y="3301"/>
                </a:lnTo>
                <a:lnTo>
                  <a:pt x="107441" y="4572"/>
                </a:lnTo>
                <a:lnTo>
                  <a:pt x="114236" y="6985"/>
                </a:lnTo>
                <a:lnTo>
                  <a:pt x="121107" y="10667"/>
                </a:lnTo>
                <a:lnTo>
                  <a:pt x="127990" y="14224"/>
                </a:lnTo>
                <a:lnTo>
                  <a:pt x="133857" y="18796"/>
                </a:lnTo>
                <a:lnTo>
                  <a:pt x="138709" y="24257"/>
                </a:lnTo>
                <a:lnTo>
                  <a:pt x="143560" y="29717"/>
                </a:lnTo>
                <a:lnTo>
                  <a:pt x="147256" y="36195"/>
                </a:lnTo>
                <a:lnTo>
                  <a:pt x="149809" y="43434"/>
                </a:lnTo>
                <a:lnTo>
                  <a:pt x="152349" y="50800"/>
                </a:lnTo>
                <a:lnTo>
                  <a:pt x="153619" y="59054"/>
                </a:lnTo>
                <a:lnTo>
                  <a:pt x="153619" y="68199"/>
                </a:lnTo>
                <a:lnTo>
                  <a:pt x="144439" y="108628"/>
                </a:lnTo>
                <a:lnTo>
                  <a:pt x="110780" y="138471"/>
                </a:lnTo>
                <a:lnTo>
                  <a:pt x="64325" y="146558"/>
                </a:lnTo>
                <a:lnTo>
                  <a:pt x="45605" y="146558"/>
                </a:lnTo>
                <a:lnTo>
                  <a:pt x="45605" y="218186"/>
                </a:lnTo>
                <a:lnTo>
                  <a:pt x="45605" y="219328"/>
                </a:lnTo>
                <a:lnTo>
                  <a:pt x="45224" y="220345"/>
                </a:lnTo>
                <a:lnTo>
                  <a:pt x="44475" y="221234"/>
                </a:lnTo>
                <a:lnTo>
                  <a:pt x="43726" y="222250"/>
                </a:lnTo>
                <a:lnTo>
                  <a:pt x="42481" y="223012"/>
                </a:lnTo>
                <a:lnTo>
                  <a:pt x="40741" y="223520"/>
                </a:lnTo>
                <a:lnTo>
                  <a:pt x="39014" y="224154"/>
                </a:lnTo>
                <a:lnTo>
                  <a:pt x="36702" y="224536"/>
                </a:lnTo>
                <a:lnTo>
                  <a:pt x="33807" y="224916"/>
                </a:lnTo>
                <a:lnTo>
                  <a:pt x="30924" y="225298"/>
                </a:lnTo>
                <a:lnTo>
                  <a:pt x="27216" y="225425"/>
                </a:lnTo>
                <a:lnTo>
                  <a:pt x="22707" y="225425"/>
                </a:lnTo>
                <a:lnTo>
                  <a:pt x="18326" y="225425"/>
                </a:lnTo>
                <a:lnTo>
                  <a:pt x="14655" y="225298"/>
                </a:lnTo>
                <a:lnTo>
                  <a:pt x="11709" y="224916"/>
                </a:lnTo>
                <a:lnTo>
                  <a:pt x="8750" y="224536"/>
                </a:lnTo>
                <a:lnTo>
                  <a:pt x="6413" y="224154"/>
                </a:lnTo>
                <a:lnTo>
                  <a:pt x="4686" y="223520"/>
                </a:lnTo>
                <a:lnTo>
                  <a:pt x="2946" y="223012"/>
                </a:lnTo>
                <a:lnTo>
                  <a:pt x="1739" y="222250"/>
                </a:lnTo>
                <a:lnTo>
                  <a:pt x="1041" y="221234"/>
                </a:lnTo>
                <a:lnTo>
                  <a:pt x="342" y="220345"/>
                </a:lnTo>
                <a:lnTo>
                  <a:pt x="0" y="219328"/>
                </a:lnTo>
                <a:lnTo>
                  <a:pt x="0" y="218186"/>
                </a:lnTo>
                <a:lnTo>
                  <a:pt x="0" y="16383"/>
                </a:lnTo>
                <a:lnTo>
                  <a:pt x="0" y="10922"/>
                </a:lnTo>
                <a:lnTo>
                  <a:pt x="1409" y="6858"/>
                </a:lnTo>
                <a:lnTo>
                  <a:pt x="4241" y="4063"/>
                </a:lnTo>
                <a:lnTo>
                  <a:pt x="7073" y="1397"/>
                </a:lnTo>
                <a:lnTo>
                  <a:pt x="10807" y="0"/>
                </a:lnTo>
                <a:lnTo>
                  <a:pt x="1543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344487" y="1951863"/>
            <a:ext cx="153670" cy="225425"/>
          </a:xfrm>
          <a:custGeom>
            <a:avLst/>
            <a:gdLst/>
            <a:ahLst/>
            <a:cxnLst/>
            <a:rect l="l" t="t" r="r" b="b"/>
            <a:pathLst>
              <a:path w="153670" h="225425">
                <a:moveTo>
                  <a:pt x="15430" y="0"/>
                </a:moveTo>
                <a:lnTo>
                  <a:pt x="68313" y="0"/>
                </a:lnTo>
                <a:lnTo>
                  <a:pt x="73634" y="0"/>
                </a:lnTo>
                <a:lnTo>
                  <a:pt x="78689" y="253"/>
                </a:lnTo>
                <a:lnTo>
                  <a:pt x="83489" y="635"/>
                </a:lnTo>
                <a:lnTo>
                  <a:pt x="88277" y="1015"/>
                </a:lnTo>
                <a:lnTo>
                  <a:pt x="94030" y="1904"/>
                </a:lnTo>
                <a:lnTo>
                  <a:pt x="100736" y="3301"/>
                </a:lnTo>
                <a:lnTo>
                  <a:pt x="107442" y="4572"/>
                </a:lnTo>
                <a:lnTo>
                  <a:pt x="114236" y="6985"/>
                </a:lnTo>
                <a:lnTo>
                  <a:pt x="121107" y="10667"/>
                </a:lnTo>
                <a:lnTo>
                  <a:pt x="127990" y="14224"/>
                </a:lnTo>
                <a:lnTo>
                  <a:pt x="133858" y="18796"/>
                </a:lnTo>
                <a:lnTo>
                  <a:pt x="138709" y="24257"/>
                </a:lnTo>
                <a:lnTo>
                  <a:pt x="143560" y="29717"/>
                </a:lnTo>
                <a:lnTo>
                  <a:pt x="147256" y="36195"/>
                </a:lnTo>
                <a:lnTo>
                  <a:pt x="149809" y="43434"/>
                </a:lnTo>
                <a:lnTo>
                  <a:pt x="152349" y="50800"/>
                </a:lnTo>
                <a:lnTo>
                  <a:pt x="153619" y="59054"/>
                </a:lnTo>
                <a:lnTo>
                  <a:pt x="153619" y="68199"/>
                </a:lnTo>
                <a:lnTo>
                  <a:pt x="144439" y="108628"/>
                </a:lnTo>
                <a:lnTo>
                  <a:pt x="110780" y="138471"/>
                </a:lnTo>
                <a:lnTo>
                  <a:pt x="64325" y="146558"/>
                </a:lnTo>
                <a:lnTo>
                  <a:pt x="45605" y="146558"/>
                </a:lnTo>
                <a:lnTo>
                  <a:pt x="45605" y="218186"/>
                </a:lnTo>
                <a:lnTo>
                  <a:pt x="45605" y="219328"/>
                </a:lnTo>
                <a:lnTo>
                  <a:pt x="45224" y="220345"/>
                </a:lnTo>
                <a:lnTo>
                  <a:pt x="44475" y="221234"/>
                </a:lnTo>
                <a:lnTo>
                  <a:pt x="43726" y="222250"/>
                </a:lnTo>
                <a:lnTo>
                  <a:pt x="42481" y="223012"/>
                </a:lnTo>
                <a:lnTo>
                  <a:pt x="40741" y="223520"/>
                </a:lnTo>
                <a:lnTo>
                  <a:pt x="39014" y="224154"/>
                </a:lnTo>
                <a:lnTo>
                  <a:pt x="36703" y="224536"/>
                </a:lnTo>
                <a:lnTo>
                  <a:pt x="33807" y="224916"/>
                </a:lnTo>
                <a:lnTo>
                  <a:pt x="30924" y="225298"/>
                </a:lnTo>
                <a:lnTo>
                  <a:pt x="27216" y="225425"/>
                </a:lnTo>
                <a:lnTo>
                  <a:pt x="22707" y="225425"/>
                </a:lnTo>
                <a:lnTo>
                  <a:pt x="18326" y="225425"/>
                </a:lnTo>
                <a:lnTo>
                  <a:pt x="14655" y="225298"/>
                </a:lnTo>
                <a:lnTo>
                  <a:pt x="11709" y="224916"/>
                </a:lnTo>
                <a:lnTo>
                  <a:pt x="8750" y="224536"/>
                </a:lnTo>
                <a:lnTo>
                  <a:pt x="6413" y="224154"/>
                </a:lnTo>
                <a:lnTo>
                  <a:pt x="4686" y="223520"/>
                </a:lnTo>
                <a:lnTo>
                  <a:pt x="2946" y="223012"/>
                </a:lnTo>
                <a:lnTo>
                  <a:pt x="1739" y="222250"/>
                </a:lnTo>
                <a:lnTo>
                  <a:pt x="1041" y="221234"/>
                </a:lnTo>
                <a:lnTo>
                  <a:pt x="342" y="220345"/>
                </a:lnTo>
                <a:lnTo>
                  <a:pt x="0" y="219328"/>
                </a:lnTo>
                <a:lnTo>
                  <a:pt x="0" y="218186"/>
                </a:lnTo>
                <a:lnTo>
                  <a:pt x="0" y="16383"/>
                </a:lnTo>
                <a:lnTo>
                  <a:pt x="0" y="10922"/>
                </a:lnTo>
                <a:lnTo>
                  <a:pt x="1409" y="6858"/>
                </a:lnTo>
                <a:lnTo>
                  <a:pt x="4241" y="4063"/>
                </a:lnTo>
                <a:lnTo>
                  <a:pt x="7073" y="1397"/>
                </a:lnTo>
                <a:lnTo>
                  <a:pt x="10807" y="0"/>
                </a:lnTo>
                <a:lnTo>
                  <a:pt x="1543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522884" y="1947926"/>
            <a:ext cx="212725" cy="232410"/>
          </a:xfrm>
          <a:custGeom>
            <a:avLst/>
            <a:gdLst/>
            <a:ahLst/>
            <a:cxnLst/>
            <a:rect l="l" t="t" r="r" b="b"/>
            <a:pathLst>
              <a:path w="212725" h="232410">
                <a:moveTo>
                  <a:pt x="108369" y="0"/>
                </a:moveTo>
                <a:lnTo>
                  <a:pt x="153365" y="6731"/>
                </a:lnTo>
                <a:lnTo>
                  <a:pt x="185953" y="27559"/>
                </a:lnTo>
                <a:lnTo>
                  <a:pt x="205727" y="62991"/>
                </a:lnTo>
                <a:lnTo>
                  <a:pt x="212394" y="113537"/>
                </a:lnTo>
                <a:lnTo>
                  <a:pt x="211961" y="127158"/>
                </a:lnTo>
                <a:lnTo>
                  <a:pt x="201571" y="174071"/>
                </a:lnTo>
                <a:lnTo>
                  <a:pt x="177580" y="208101"/>
                </a:lnTo>
                <a:lnTo>
                  <a:pt x="140440" y="227782"/>
                </a:lnTo>
                <a:lnTo>
                  <a:pt x="104203" y="232283"/>
                </a:lnTo>
                <a:lnTo>
                  <a:pt x="91532" y="231854"/>
                </a:lnTo>
                <a:lnTo>
                  <a:pt x="49174" y="221616"/>
                </a:lnTo>
                <a:lnTo>
                  <a:pt x="19911" y="197074"/>
                </a:lnTo>
                <a:lnTo>
                  <a:pt x="3659" y="157553"/>
                </a:lnTo>
                <a:lnTo>
                  <a:pt x="0" y="117601"/>
                </a:lnTo>
                <a:lnTo>
                  <a:pt x="433" y="104316"/>
                </a:lnTo>
                <a:lnTo>
                  <a:pt x="10824" y="58124"/>
                </a:lnTo>
                <a:lnTo>
                  <a:pt x="34827" y="24326"/>
                </a:lnTo>
                <a:lnTo>
                  <a:pt x="71971" y="4554"/>
                </a:lnTo>
                <a:lnTo>
                  <a:pt x="108369"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4642103" y="2267711"/>
            <a:ext cx="164591" cy="3285744"/>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2813304" y="2267711"/>
            <a:ext cx="164592" cy="3285744"/>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2852927" y="5428488"/>
            <a:ext cx="1914144" cy="161544"/>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2852927" y="1313688"/>
            <a:ext cx="1914144" cy="163067"/>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2934461" y="1371980"/>
            <a:ext cx="1751964" cy="0"/>
          </a:xfrm>
          <a:custGeom>
            <a:avLst/>
            <a:gdLst/>
            <a:ahLst/>
            <a:cxnLst/>
            <a:rect l="l" t="t" r="r" b="b"/>
            <a:pathLst>
              <a:path w="1751964">
                <a:moveTo>
                  <a:pt x="0" y="0"/>
                </a:moveTo>
                <a:lnTo>
                  <a:pt x="1751838" y="0"/>
                </a:lnTo>
              </a:path>
            </a:pathLst>
          </a:custGeom>
          <a:ln w="76961">
            <a:solidFill>
              <a:srgbClr val="C050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4643628" y="1351788"/>
            <a:ext cx="163067" cy="557784"/>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4724400" y="1371600"/>
            <a:ext cx="1270" cy="473075"/>
          </a:xfrm>
          <a:custGeom>
            <a:avLst/>
            <a:gdLst/>
            <a:ahLst/>
            <a:cxnLst/>
            <a:rect l="l" t="t" r="r" b="b"/>
            <a:pathLst>
              <a:path w="1270" h="473075">
                <a:moveTo>
                  <a:pt x="380" y="-38100"/>
                </a:moveTo>
                <a:lnTo>
                  <a:pt x="380" y="510921"/>
                </a:lnTo>
              </a:path>
            </a:pathLst>
          </a:custGeom>
          <a:ln w="76962">
            <a:solidFill>
              <a:srgbClr val="C050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2814827" y="1351788"/>
            <a:ext cx="163068" cy="557784"/>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2895600" y="1371600"/>
            <a:ext cx="1270" cy="473075"/>
          </a:xfrm>
          <a:custGeom>
            <a:avLst/>
            <a:gdLst/>
            <a:ahLst/>
            <a:cxnLst/>
            <a:rect l="l" t="t" r="r" b="b"/>
            <a:pathLst>
              <a:path w="1269" h="473075">
                <a:moveTo>
                  <a:pt x="381" y="-38100"/>
                </a:moveTo>
                <a:lnTo>
                  <a:pt x="381" y="510921"/>
                </a:lnTo>
              </a:path>
            </a:pathLst>
          </a:custGeom>
          <a:ln w="76962">
            <a:solidFill>
              <a:srgbClr val="C050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52" y="46736"/>
            <a:ext cx="4715510" cy="467995"/>
          </a:xfrm>
          <a:prstGeom prst="rect">
            <a:avLst/>
          </a:prstGeom>
        </p:spPr>
        <p:txBody>
          <a:bodyPr vert="horz" wrap="square" lIns="0" tIns="12700" rIns="0" bIns="0" rtlCol="0">
            <a:spAutoFit/>
          </a:bodyPr>
          <a:lstStyle/>
          <a:p>
            <a:pPr marL="12700">
              <a:lnSpc>
                <a:spcPct val="100000"/>
              </a:lnSpc>
              <a:spcBef>
                <a:spcPts val="100"/>
              </a:spcBef>
            </a:pPr>
            <a:r>
              <a:rPr sz="2900" spc="-135" dirty="0">
                <a:solidFill>
                  <a:srgbClr val="C0504D"/>
                </a:solidFill>
              </a:rPr>
              <a:t>How </a:t>
            </a:r>
            <a:r>
              <a:rPr sz="2900" spc="-155" dirty="0">
                <a:solidFill>
                  <a:srgbClr val="C0504D"/>
                </a:solidFill>
              </a:rPr>
              <a:t>Words </a:t>
            </a:r>
            <a:r>
              <a:rPr sz="2900" spc="-145" dirty="0">
                <a:solidFill>
                  <a:srgbClr val="C0504D"/>
                </a:solidFill>
              </a:rPr>
              <a:t>Are </a:t>
            </a:r>
            <a:r>
              <a:rPr sz="2900" spc="-140" dirty="0">
                <a:solidFill>
                  <a:srgbClr val="C0504D"/>
                </a:solidFill>
              </a:rPr>
              <a:t>Added </a:t>
            </a:r>
            <a:r>
              <a:rPr sz="2900" spc="-350" dirty="0">
                <a:solidFill>
                  <a:srgbClr val="C0504D"/>
                </a:solidFill>
              </a:rPr>
              <a:t>To</a:t>
            </a:r>
            <a:r>
              <a:rPr sz="2900" spc="-310" dirty="0">
                <a:solidFill>
                  <a:srgbClr val="C0504D"/>
                </a:solidFill>
              </a:rPr>
              <a:t> </a:t>
            </a:r>
            <a:r>
              <a:rPr sz="2900" spc="-215" dirty="0">
                <a:solidFill>
                  <a:srgbClr val="C0504D"/>
                </a:solidFill>
              </a:rPr>
              <a:t>Stack</a:t>
            </a:r>
            <a:endParaRPr sz="2900"/>
          </a:p>
        </p:txBody>
      </p:sp>
      <p:sp>
        <p:nvSpPr>
          <p:cNvPr id="3" name="object 3"/>
          <p:cNvSpPr/>
          <p:nvPr/>
        </p:nvSpPr>
        <p:spPr>
          <a:xfrm>
            <a:off x="2895600" y="1371600"/>
            <a:ext cx="1828800" cy="533400"/>
          </a:xfrm>
          <a:custGeom>
            <a:avLst/>
            <a:gdLst/>
            <a:ahLst/>
            <a:cxnLst/>
            <a:rect l="l" t="t" r="r" b="b"/>
            <a:pathLst>
              <a:path w="1828800" h="533400">
                <a:moveTo>
                  <a:pt x="0" y="533400"/>
                </a:moveTo>
                <a:lnTo>
                  <a:pt x="1828800" y="533400"/>
                </a:lnTo>
                <a:lnTo>
                  <a:pt x="1828800" y="0"/>
                </a:lnTo>
                <a:lnTo>
                  <a:pt x="0" y="0"/>
                </a:lnTo>
                <a:lnTo>
                  <a:pt x="0" y="533400"/>
                </a:lnTo>
                <a:close/>
              </a:path>
            </a:pathLst>
          </a:custGeom>
          <a:ln w="95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1983994" y="932434"/>
            <a:ext cx="591820" cy="8483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65" normalizeH="0" baseline="0" noProof="0" dirty="0">
                <a:ln>
                  <a:noFill/>
                </a:ln>
                <a:solidFill>
                  <a:prstClr val="black"/>
                </a:solidFill>
                <a:effectLst/>
                <a:uLnTx/>
                <a:uFillTx/>
                <a:latin typeface="Arial"/>
                <a:ea typeface="+mn-ea"/>
                <a:cs typeface="Arial"/>
              </a:rPr>
              <a:t>Offset</a:t>
            </a:r>
            <a:endParaRPr kumimoji="0"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sz="185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0000</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5" name="object 5"/>
          <p:cNvSpPr txBox="1"/>
          <p:nvPr/>
        </p:nvSpPr>
        <p:spPr>
          <a:xfrm>
            <a:off x="1983994" y="2304415"/>
            <a:ext cx="47879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35" normalizeH="0" baseline="0" noProof="0" dirty="0">
                <a:ln>
                  <a:noFill/>
                </a:ln>
                <a:solidFill>
                  <a:prstClr val="black"/>
                </a:solidFill>
                <a:effectLst/>
                <a:uLnTx/>
                <a:uFillTx/>
                <a:latin typeface="Arial"/>
                <a:ea typeface="+mn-ea"/>
                <a:cs typeface="Arial"/>
              </a:rPr>
              <a:t>00F4</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p:nvPr/>
        </p:nvSpPr>
        <p:spPr>
          <a:xfrm>
            <a:off x="1983994" y="2853054"/>
            <a:ext cx="47879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35" normalizeH="0" baseline="0" noProof="0" dirty="0">
                <a:ln>
                  <a:noFill/>
                </a:ln>
                <a:solidFill>
                  <a:prstClr val="black"/>
                </a:solidFill>
                <a:effectLst/>
                <a:uLnTx/>
                <a:uFillTx/>
                <a:latin typeface="Arial"/>
                <a:ea typeface="+mn-ea"/>
                <a:cs typeface="Arial"/>
              </a:rPr>
              <a:t>00F6</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txBox="1"/>
          <p:nvPr/>
        </p:nvSpPr>
        <p:spPr>
          <a:xfrm>
            <a:off x="1983994" y="3401644"/>
            <a:ext cx="47879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35" normalizeH="0" baseline="0" noProof="0" dirty="0">
                <a:ln>
                  <a:noFill/>
                </a:ln>
                <a:solidFill>
                  <a:prstClr val="black"/>
                </a:solidFill>
                <a:effectLst/>
                <a:uLnTx/>
                <a:uFillTx/>
                <a:latin typeface="Arial"/>
                <a:ea typeface="+mn-ea"/>
                <a:cs typeface="Arial"/>
              </a:rPr>
              <a:t>00F8</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txBox="1"/>
          <p:nvPr/>
        </p:nvSpPr>
        <p:spPr>
          <a:xfrm>
            <a:off x="1983994" y="3950589"/>
            <a:ext cx="4826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50" normalizeH="0" baseline="0" noProof="0" dirty="0">
                <a:ln>
                  <a:noFill/>
                </a:ln>
                <a:solidFill>
                  <a:prstClr val="black"/>
                </a:solidFill>
                <a:effectLst/>
                <a:uLnTx/>
                <a:uFillTx/>
                <a:latin typeface="Arial"/>
                <a:ea typeface="+mn-ea"/>
                <a:cs typeface="Arial"/>
              </a:rPr>
              <a:t>00</a:t>
            </a:r>
            <a:r>
              <a:rPr kumimoji="0" sz="1800" b="0" i="0" u="none" strike="noStrike" kern="1200" cap="none" spc="-260" normalizeH="0" baseline="0" noProof="0" dirty="0">
                <a:ln>
                  <a:noFill/>
                </a:ln>
                <a:solidFill>
                  <a:prstClr val="black"/>
                </a:solidFill>
                <a:effectLst/>
                <a:uLnTx/>
                <a:uFillTx/>
                <a:latin typeface="Arial"/>
                <a:ea typeface="+mn-ea"/>
                <a:cs typeface="Arial"/>
              </a:rPr>
              <a:t>F</a:t>
            </a:r>
            <a:r>
              <a:rPr kumimoji="0" sz="1800" b="0" i="0" u="none" strike="noStrike" kern="1200" cap="none" spc="-160" normalizeH="0" baseline="0" noProof="0" dirty="0">
                <a:ln>
                  <a:noFill/>
                </a:ln>
                <a:solidFill>
                  <a:prstClr val="black"/>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txBox="1"/>
          <p:nvPr/>
        </p:nvSpPr>
        <p:spPr>
          <a:xfrm>
            <a:off x="1983994" y="4499229"/>
            <a:ext cx="483234"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50" normalizeH="0" baseline="0" noProof="0" dirty="0">
                <a:ln>
                  <a:noFill/>
                </a:ln>
                <a:solidFill>
                  <a:prstClr val="black"/>
                </a:solidFill>
                <a:effectLst/>
                <a:uLnTx/>
                <a:uFillTx/>
                <a:latin typeface="Arial"/>
                <a:ea typeface="+mn-ea"/>
                <a:cs typeface="Arial"/>
              </a:rPr>
              <a:t>00</a:t>
            </a:r>
            <a:r>
              <a:rPr kumimoji="0" sz="1800" b="0" i="0" u="none" strike="noStrike" kern="1200" cap="none" spc="-175" normalizeH="0" baseline="0" noProof="0" dirty="0">
                <a:ln>
                  <a:noFill/>
                </a:ln>
                <a:solidFill>
                  <a:prstClr val="black"/>
                </a:solidFill>
                <a:effectLst/>
                <a:uLnTx/>
                <a:uFillTx/>
                <a:latin typeface="Arial"/>
                <a:ea typeface="+mn-ea"/>
                <a:cs typeface="Arial"/>
              </a:rPr>
              <a:t>F</a:t>
            </a:r>
            <a:r>
              <a:rPr kumimoji="0" sz="1800" b="0" i="0" u="none" strike="noStrike" kern="1200" cap="none" spc="-345" normalizeH="0" baseline="0" noProof="0" dirty="0">
                <a:ln>
                  <a:noFill/>
                </a:ln>
                <a:solidFill>
                  <a:prstClr val="black"/>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0" name="object 10"/>
          <p:cNvSpPr txBox="1"/>
          <p:nvPr/>
        </p:nvSpPr>
        <p:spPr>
          <a:xfrm>
            <a:off x="1983994" y="5048250"/>
            <a:ext cx="3981450" cy="15189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95" normalizeH="0" baseline="0" noProof="0" dirty="0">
                <a:ln>
                  <a:noFill/>
                </a:ln>
                <a:solidFill>
                  <a:prstClr val="black"/>
                </a:solidFill>
                <a:effectLst/>
                <a:uLnTx/>
                <a:uFillTx/>
                <a:latin typeface="Arial"/>
                <a:ea typeface="+mn-ea"/>
                <a:cs typeface="Arial"/>
              </a:rPr>
              <a:t>00FE</a:t>
            </a:r>
            <a:endParaRPr kumimoji="0"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sz="185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0100</a:t>
            </a:r>
            <a:endParaRPr kumimoji="0"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a:p>
            <a:pPr marL="1231900" marR="0" lvl="0" indent="0" algn="l" defTabSz="914400" rtl="0" eaLnBrk="1" fontAlgn="auto" latinLnBrk="0" hangingPunct="1">
              <a:lnSpc>
                <a:spcPct val="100000"/>
              </a:lnSpc>
              <a:spcBef>
                <a:spcPts val="1050"/>
              </a:spcBef>
              <a:spcAft>
                <a:spcPts val="0"/>
              </a:spcAft>
              <a:buClrTx/>
              <a:buSzTx/>
              <a:buFontTx/>
              <a:buNone/>
              <a:tabLst/>
              <a:defRPr/>
            </a:pPr>
            <a:r>
              <a:rPr kumimoji="0" sz="1800" b="0" i="0" u="none" strike="noStrike" kern="1200" cap="none" spc="-100" normalizeH="0" baseline="0" noProof="0" dirty="0">
                <a:ln>
                  <a:noFill/>
                </a:ln>
                <a:solidFill>
                  <a:prstClr val="black"/>
                </a:solidFill>
                <a:effectLst/>
                <a:uLnTx/>
                <a:uFillTx/>
                <a:latin typeface="Arial"/>
                <a:ea typeface="+mn-ea"/>
                <a:cs typeface="Arial"/>
              </a:rPr>
              <a:t>(Beyond </a:t>
            </a:r>
            <a:r>
              <a:rPr kumimoji="0" sz="1800" b="0" i="0" u="none" strike="noStrike" kern="1200" cap="none" spc="-20" normalizeH="0" baseline="0" noProof="0" dirty="0">
                <a:ln>
                  <a:noFill/>
                </a:ln>
                <a:solidFill>
                  <a:prstClr val="black"/>
                </a:solidFill>
                <a:effectLst/>
                <a:uLnTx/>
                <a:uFillTx/>
                <a:latin typeface="Arial"/>
                <a:ea typeface="+mn-ea"/>
                <a:cs typeface="Arial"/>
              </a:rPr>
              <a:t>the </a:t>
            </a:r>
            <a:r>
              <a:rPr kumimoji="0" sz="1800" b="0" i="0" u="none" strike="noStrike" kern="1200" cap="none" spc="-75" normalizeH="0" baseline="0" noProof="0" dirty="0">
                <a:ln>
                  <a:noFill/>
                </a:ln>
                <a:solidFill>
                  <a:prstClr val="black"/>
                </a:solidFill>
                <a:effectLst/>
                <a:uLnTx/>
                <a:uFillTx/>
                <a:latin typeface="Arial"/>
                <a:ea typeface="+mn-ea"/>
                <a:cs typeface="Arial"/>
              </a:rPr>
              <a:t>end </a:t>
            </a:r>
            <a:r>
              <a:rPr kumimoji="0" sz="1800" b="0" i="0" u="none" strike="noStrike" kern="1200" cap="none" spc="-5" normalizeH="0" baseline="0" noProof="0" dirty="0">
                <a:ln>
                  <a:noFill/>
                </a:ln>
                <a:solidFill>
                  <a:prstClr val="black"/>
                </a:solidFill>
                <a:effectLst/>
                <a:uLnTx/>
                <a:uFillTx/>
                <a:latin typeface="Arial"/>
                <a:ea typeface="+mn-ea"/>
                <a:cs typeface="Arial"/>
              </a:rPr>
              <a:t>of </a:t>
            </a:r>
            <a:r>
              <a:rPr kumimoji="0" sz="1800" b="0" i="0" u="none" strike="noStrike" kern="1200" cap="none" spc="-20" normalizeH="0" baseline="0" noProof="0" dirty="0">
                <a:ln>
                  <a:noFill/>
                </a:ln>
                <a:solidFill>
                  <a:prstClr val="black"/>
                </a:solidFill>
                <a:effectLst/>
                <a:uLnTx/>
                <a:uFillTx/>
                <a:latin typeface="Arial"/>
                <a:ea typeface="+mn-ea"/>
                <a:cs typeface="Arial"/>
              </a:rPr>
              <a:t>the</a:t>
            </a:r>
            <a:r>
              <a:rPr kumimoji="0" sz="1800" b="0" i="0" u="none" strike="noStrike" kern="1200" cap="none" spc="-295" normalizeH="0" baseline="0" noProof="0" dirty="0">
                <a:ln>
                  <a:noFill/>
                </a:ln>
                <a:solidFill>
                  <a:prstClr val="black"/>
                </a:solidFill>
                <a:effectLst/>
                <a:uLnTx/>
                <a:uFillTx/>
                <a:latin typeface="Arial"/>
                <a:ea typeface="+mn-ea"/>
                <a:cs typeface="Arial"/>
              </a:rPr>
              <a:t> </a:t>
            </a:r>
            <a:r>
              <a:rPr kumimoji="0" sz="1800" b="0" i="0" u="none" strike="noStrike" kern="1200" cap="none" spc="-95" normalizeH="0" baseline="0" noProof="0" dirty="0">
                <a:ln>
                  <a:noFill/>
                </a:ln>
                <a:solidFill>
                  <a:prstClr val="black"/>
                </a:solidFill>
                <a:effectLst/>
                <a:uLnTx/>
                <a:uFillTx/>
                <a:latin typeface="Arial"/>
                <a:ea typeface="+mn-ea"/>
                <a:cs typeface="Arial"/>
              </a:rPr>
              <a:t>stack)</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txBox="1"/>
          <p:nvPr/>
        </p:nvSpPr>
        <p:spPr>
          <a:xfrm>
            <a:off x="5185028" y="4590669"/>
            <a:ext cx="24892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325" normalizeH="0" baseline="0" noProof="0" dirty="0">
                <a:ln>
                  <a:noFill/>
                </a:ln>
                <a:solidFill>
                  <a:prstClr val="black"/>
                </a:solidFill>
                <a:effectLst/>
                <a:uLnTx/>
                <a:uFillTx/>
                <a:latin typeface="Arial"/>
                <a:ea typeface="+mn-ea"/>
                <a:cs typeface="Arial"/>
              </a:rPr>
              <a:t>SP</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2" name="object 12"/>
          <p:cNvSpPr txBox="1"/>
          <p:nvPr/>
        </p:nvSpPr>
        <p:spPr>
          <a:xfrm>
            <a:off x="5943600" y="3124187"/>
            <a:ext cx="762000" cy="369570"/>
          </a:xfrm>
          <a:prstGeom prst="rect">
            <a:avLst/>
          </a:prstGeom>
          <a:ln w="9525">
            <a:solidFill>
              <a:srgbClr val="000000"/>
            </a:solidFill>
          </a:ln>
        </p:spPr>
        <p:txBody>
          <a:bodyPr vert="horz" wrap="square" lIns="0" tIns="31115" rIns="0" bIns="0" rtlCol="0">
            <a:spAutoFit/>
          </a:bodyPr>
          <a:lstStyle/>
          <a:p>
            <a:pPr marL="92710" marR="0" lvl="0" indent="0" algn="l" defTabSz="914400" rtl="0" eaLnBrk="1" fontAlgn="auto" latinLnBrk="0" hangingPunct="1">
              <a:lnSpc>
                <a:spcPct val="100000"/>
              </a:lnSpc>
              <a:spcBef>
                <a:spcPts val="245"/>
              </a:spcBef>
              <a:spcAft>
                <a:spcPts val="0"/>
              </a:spcAft>
              <a:buClrTx/>
              <a:buSzTx/>
              <a:buFontTx/>
              <a:buNone/>
              <a:tabLst/>
              <a:defRPr/>
            </a:pPr>
            <a:r>
              <a:rPr kumimoji="0" sz="1800" b="0" i="0" u="none" strike="noStrike" kern="1200" cap="none" spc="-275" normalizeH="0" baseline="0" noProof="0" dirty="0">
                <a:ln>
                  <a:noFill/>
                </a:ln>
                <a:solidFill>
                  <a:prstClr val="black"/>
                </a:solidFill>
                <a:effectLst/>
                <a:uLnTx/>
                <a:uFillTx/>
                <a:latin typeface="Arial"/>
                <a:ea typeface="+mn-ea"/>
                <a:cs typeface="Arial"/>
              </a:rPr>
              <a:t>FFFF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txBox="1"/>
          <p:nvPr/>
        </p:nvSpPr>
        <p:spPr>
          <a:xfrm>
            <a:off x="5566028" y="3142615"/>
            <a:ext cx="32702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15" normalizeH="0" baseline="0" noProof="0" dirty="0">
                <a:ln>
                  <a:noFill/>
                </a:ln>
                <a:solidFill>
                  <a:prstClr val="black"/>
                </a:solidFill>
                <a:effectLst/>
                <a:uLnTx/>
                <a:uFillTx/>
                <a:latin typeface="Arial"/>
                <a:ea typeface="+mn-ea"/>
                <a:cs typeface="Arial"/>
              </a:rPr>
              <a:t>CX:</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4" name="object 14"/>
          <p:cNvSpPr txBox="1"/>
          <p:nvPr/>
        </p:nvSpPr>
        <p:spPr>
          <a:xfrm>
            <a:off x="5943600" y="3886187"/>
            <a:ext cx="762000" cy="369570"/>
          </a:xfrm>
          <a:prstGeom prst="rect">
            <a:avLst/>
          </a:prstGeom>
          <a:ln w="9525">
            <a:solidFill>
              <a:srgbClr val="000000"/>
            </a:solidFill>
          </a:ln>
        </p:spPr>
        <p:txBody>
          <a:bodyPr vert="horz" wrap="square" lIns="0" tIns="31115" rIns="0" bIns="0" rtlCol="0">
            <a:spAutoFit/>
          </a:bodyPr>
          <a:lstStyle/>
          <a:p>
            <a:pPr marL="92710" marR="0" lvl="0" indent="0" algn="l" defTabSz="914400" rtl="0" eaLnBrk="1" fontAlgn="auto" latinLnBrk="0" hangingPunct="1">
              <a:lnSpc>
                <a:spcPct val="100000"/>
              </a:lnSpc>
              <a:spcBef>
                <a:spcPts val="245"/>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0001</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txBox="1"/>
          <p:nvPr/>
        </p:nvSpPr>
        <p:spPr>
          <a:xfrm>
            <a:off x="5566028" y="3904869"/>
            <a:ext cx="3429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25" normalizeH="0" baseline="0" noProof="0" dirty="0">
                <a:ln>
                  <a:noFill/>
                </a:ln>
                <a:solidFill>
                  <a:prstClr val="black"/>
                </a:solidFill>
                <a:effectLst/>
                <a:uLnTx/>
                <a:uFillTx/>
                <a:latin typeface="Arial"/>
                <a:ea typeface="+mn-ea"/>
                <a:cs typeface="Arial"/>
              </a:rPr>
              <a:t>D</a:t>
            </a:r>
            <a:r>
              <a:rPr kumimoji="0" sz="1800" b="0" i="0" u="none" strike="noStrike" kern="1200" cap="none" spc="-150" normalizeH="0" baseline="0" noProof="0" dirty="0">
                <a:ln>
                  <a:noFill/>
                </a:ln>
                <a:solidFill>
                  <a:prstClr val="black"/>
                </a:solidFill>
                <a:effectLst/>
                <a:uLnTx/>
                <a:uFillTx/>
                <a:latin typeface="Arial"/>
                <a:ea typeface="+mn-ea"/>
                <a:cs typeface="Arial"/>
              </a:rPr>
              <a:t>X:</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6" name="object 16"/>
          <p:cNvSpPr txBox="1"/>
          <p:nvPr/>
        </p:nvSpPr>
        <p:spPr>
          <a:xfrm>
            <a:off x="3521075" y="4584319"/>
            <a:ext cx="463550" cy="228600"/>
          </a:xfrm>
          <a:prstGeom prst="rect">
            <a:avLst/>
          </a:prstGeom>
        </p:spPr>
        <p:txBody>
          <a:bodyPr vert="horz" wrap="square" lIns="0" tIns="0" rIns="0" bIns="0" rtlCol="0">
            <a:spAutoFit/>
          </a:bodyPr>
          <a:lstStyle/>
          <a:p>
            <a:pPr marL="0" marR="0" lvl="0" indent="0" algn="l" defTabSz="914400" rtl="0" eaLnBrk="1" fontAlgn="auto" latinLnBrk="0" hangingPunct="1">
              <a:lnSpc>
                <a:spcPts val="1710"/>
              </a:lnSpc>
              <a:spcBef>
                <a:spcPts val="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5678</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txBox="1"/>
          <p:nvPr/>
        </p:nvSpPr>
        <p:spPr>
          <a:xfrm>
            <a:off x="5943600" y="2438387"/>
            <a:ext cx="762000" cy="369570"/>
          </a:xfrm>
          <a:prstGeom prst="rect">
            <a:avLst/>
          </a:prstGeom>
          <a:ln w="9525">
            <a:solidFill>
              <a:srgbClr val="000000"/>
            </a:solidFill>
          </a:ln>
        </p:spPr>
        <p:txBody>
          <a:bodyPr vert="horz" wrap="square" lIns="0" tIns="31115" rIns="0" bIns="0" rtlCol="0">
            <a:spAutoFit/>
          </a:bodyPr>
          <a:lstStyle/>
          <a:p>
            <a:pPr marL="92710" marR="0" lvl="0" indent="0" algn="l" defTabSz="914400" rtl="0" eaLnBrk="1" fontAlgn="auto" latinLnBrk="0" hangingPunct="1">
              <a:lnSpc>
                <a:spcPct val="100000"/>
              </a:lnSpc>
              <a:spcBef>
                <a:spcPts val="245"/>
              </a:spcBef>
              <a:spcAft>
                <a:spcPts val="0"/>
              </a:spcAft>
              <a:buClrTx/>
              <a:buSzTx/>
              <a:buFontTx/>
              <a:buNone/>
              <a:tabLst/>
              <a:defRPr/>
            </a:pPr>
            <a:r>
              <a:rPr kumimoji="0" sz="1800" b="0" i="0" u="none" strike="noStrike" kern="1200" cap="none" spc="-195" normalizeH="0" baseline="0" noProof="0" dirty="0">
                <a:ln>
                  <a:noFill/>
                </a:ln>
                <a:solidFill>
                  <a:prstClr val="black"/>
                </a:solidFill>
                <a:effectLst/>
                <a:uLnTx/>
                <a:uFillTx/>
                <a:latin typeface="Arial"/>
                <a:ea typeface="+mn-ea"/>
                <a:cs typeface="Arial"/>
              </a:rPr>
              <a:t>00FE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8" name="object 18"/>
          <p:cNvSpPr txBox="1"/>
          <p:nvPr/>
        </p:nvSpPr>
        <p:spPr>
          <a:xfrm>
            <a:off x="5566028" y="2456815"/>
            <a:ext cx="30988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29" normalizeH="0" baseline="0" noProof="0" dirty="0">
                <a:ln>
                  <a:noFill/>
                </a:ln>
                <a:solidFill>
                  <a:prstClr val="black"/>
                </a:solidFill>
                <a:effectLst/>
                <a:uLnTx/>
                <a:uFillTx/>
                <a:latin typeface="Arial"/>
                <a:ea typeface="+mn-ea"/>
                <a:cs typeface="Arial"/>
              </a:rPr>
              <a:t>SP:</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19" name="object 19"/>
          <p:cNvGraphicFramePr>
            <a:graphicFrameLocks noGrp="1"/>
          </p:cNvGraphicFramePr>
          <p:nvPr/>
        </p:nvGraphicFramePr>
        <p:xfrm>
          <a:off x="2890837" y="2281237"/>
          <a:ext cx="1828800" cy="373316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tblGrid>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33400">
                <a:tc>
                  <a:txBody>
                    <a:bodyPr/>
                    <a:lstStyle/>
                    <a:p>
                      <a:pPr marL="629920">
                        <a:lnSpc>
                          <a:spcPct val="100000"/>
                        </a:lnSpc>
                        <a:spcBef>
                          <a:spcPts val="844"/>
                        </a:spcBef>
                      </a:pPr>
                      <a:r>
                        <a:rPr sz="1800" spc="-95" dirty="0">
                          <a:latin typeface="Arial"/>
                          <a:cs typeface="Arial"/>
                        </a:rPr>
                        <a:t>5678</a:t>
                      </a:r>
                      <a:endParaRPr sz="1800">
                        <a:latin typeface="Arial"/>
                        <a:cs typeface="Arial"/>
                      </a:endParaRPr>
                    </a:p>
                  </a:txBody>
                  <a:tcPr marL="0" marR="0" marT="107314" marB="0">
                    <a:lnL w="3175">
                      <a:solidFill>
                        <a:srgbClr val="C0504D"/>
                      </a:solidFill>
                      <a:prstDash val="solid"/>
                    </a:lnL>
                    <a:lnR w="3175">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32765">
                <a:tc>
                  <a:txBody>
                    <a:bodyPr/>
                    <a:lstStyle/>
                    <a:p>
                      <a:pPr marL="629920">
                        <a:lnSpc>
                          <a:spcPct val="100000"/>
                        </a:lnSpc>
                        <a:spcBef>
                          <a:spcPts val="850"/>
                        </a:spcBef>
                      </a:pPr>
                      <a:r>
                        <a:rPr sz="1800" spc="-95" dirty="0">
                          <a:latin typeface="Arial"/>
                          <a:cs typeface="Arial"/>
                        </a:rPr>
                        <a:t>1234</a:t>
                      </a:r>
                      <a:endParaRPr sz="1800">
                        <a:latin typeface="Arial"/>
                        <a:cs typeface="Arial"/>
                      </a:endParaRPr>
                    </a:p>
                  </a:txBody>
                  <a:tcPr marL="0" marR="0" marT="107950" marB="0">
                    <a:lnL w="9525">
                      <a:solidFill>
                        <a:srgbClr val="000000"/>
                      </a:solidFill>
                      <a:prstDash val="solid"/>
                    </a:lnL>
                    <a:lnR w="9525">
                      <a:solidFill>
                        <a:srgbClr val="000000"/>
                      </a:solidFill>
                      <a:prstDash val="solid"/>
                    </a:lnR>
                    <a:lnT w="9525">
                      <a:solidFill>
                        <a:srgbClr val="000000"/>
                      </a:solidFill>
                      <a:prstDash val="solid"/>
                    </a:lnT>
                    <a:lnB w="9525">
                      <a:solidFill>
                        <a:srgbClr val="C0504D"/>
                      </a:solidFill>
                      <a:prstDash val="solid"/>
                    </a:lnB>
                  </a:tcPr>
                </a:tc>
                <a:extLst>
                  <a:ext uri="{0D108BD9-81ED-4DB2-BD59-A6C34878D82A}">
                    <a16:rowId xmlns:a16="http://schemas.microsoft.com/office/drawing/2014/main" val="10005"/>
                  </a:ext>
                </a:extLst>
              </a:tr>
              <a:tr h="533400">
                <a:tc>
                  <a:txBody>
                    <a:bodyPr/>
                    <a:lstStyle/>
                    <a:p>
                      <a:pPr>
                        <a:lnSpc>
                          <a:spcPct val="100000"/>
                        </a:lnSpc>
                      </a:pPr>
                      <a:endParaRPr sz="2000">
                        <a:latin typeface="Times New Roman"/>
                        <a:cs typeface="Times New Roman"/>
                      </a:endParaRPr>
                    </a:p>
                  </a:txBody>
                  <a:tcPr marL="0" marR="0" marT="0" marB="0">
                    <a:lnL w="9525">
                      <a:solidFill>
                        <a:srgbClr val="C0504D"/>
                      </a:solidFill>
                      <a:prstDash val="solid"/>
                    </a:lnL>
                    <a:lnR w="9525">
                      <a:solidFill>
                        <a:srgbClr val="C0504D"/>
                      </a:solidFill>
                      <a:prstDash val="solid"/>
                    </a:lnR>
                    <a:lnT w="9525">
                      <a:solidFill>
                        <a:srgbClr val="C0504D"/>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20" name="object 20"/>
          <p:cNvSpPr/>
          <p:nvPr/>
        </p:nvSpPr>
        <p:spPr>
          <a:xfrm>
            <a:off x="3644900" y="18923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bject 21"/>
          <p:cNvSpPr/>
          <p:nvPr/>
        </p:nvSpPr>
        <p:spPr>
          <a:xfrm>
            <a:off x="3644900" y="20447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object 22"/>
          <p:cNvSpPr/>
          <p:nvPr/>
        </p:nvSpPr>
        <p:spPr>
          <a:xfrm>
            <a:off x="3644900" y="21971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2120900" y="18161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2120900" y="19685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2120900" y="21209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4568952" y="4588764"/>
            <a:ext cx="579120" cy="310895"/>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4724400" y="4665853"/>
            <a:ext cx="381000" cy="118110"/>
          </a:xfrm>
          <a:custGeom>
            <a:avLst/>
            <a:gdLst/>
            <a:ahLst/>
            <a:cxnLst/>
            <a:rect l="l" t="t" r="r" b="b"/>
            <a:pathLst>
              <a:path w="381000" h="118110">
                <a:moveTo>
                  <a:pt x="101219" y="0"/>
                </a:moveTo>
                <a:lnTo>
                  <a:pt x="0" y="58547"/>
                </a:lnTo>
                <a:lnTo>
                  <a:pt x="94741" y="114300"/>
                </a:lnTo>
                <a:lnTo>
                  <a:pt x="100711" y="117983"/>
                </a:lnTo>
                <a:lnTo>
                  <a:pt x="108585" y="115951"/>
                </a:lnTo>
                <a:lnTo>
                  <a:pt x="115697" y="103759"/>
                </a:lnTo>
                <a:lnTo>
                  <a:pt x="113664" y="96012"/>
                </a:lnTo>
                <a:lnTo>
                  <a:pt x="72095" y="71575"/>
                </a:lnTo>
                <a:lnTo>
                  <a:pt x="25146" y="71374"/>
                </a:lnTo>
                <a:lnTo>
                  <a:pt x="25146" y="45974"/>
                </a:lnTo>
                <a:lnTo>
                  <a:pt x="72409" y="45974"/>
                </a:lnTo>
                <a:lnTo>
                  <a:pt x="113919" y="21971"/>
                </a:lnTo>
                <a:lnTo>
                  <a:pt x="116077" y="14224"/>
                </a:lnTo>
                <a:lnTo>
                  <a:pt x="108965" y="2032"/>
                </a:lnTo>
                <a:lnTo>
                  <a:pt x="101219" y="0"/>
                </a:lnTo>
                <a:close/>
              </a:path>
              <a:path w="381000" h="118110">
                <a:moveTo>
                  <a:pt x="72061" y="46174"/>
                </a:moveTo>
                <a:lnTo>
                  <a:pt x="50294" y="58742"/>
                </a:lnTo>
                <a:lnTo>
                  <a:pt x="72095" y="71575"/>
                </a:lnTo>
                <a:lnTo>
                  <a:pt x="381000" y="72898"/>
                </a:lnTo>
                <a:lnTo>
                  <a:pt x="381000" y="47498"/>
                </a:lnTo>
                <a:lnTo>
                  <a:pt x="72061" y="46174"/>
                </a:lnTo>
                <a:close/>
              </a:path>
              <a:path w="381000" h="118110">
                <a:moveTo>
                  <a:pt x="25146" y="45974"/>
                </a:moveTo>
                <a:lnTo>
                  <a:pt x="25146" y="71374"/>
                </a:lnTo>
                <a:lnTo>
                  <a:pt x="72095" y="71575"/>
                </a:lnTo>
                <a:lnTo>
                  <a:pt x="68732" y="69596"/>
                </a:lnTo>
                <a:lnTo>
                  <a:pt x="31496" y="69596"/>
                </a:lnTo>
                <a:lnTo>
                  <a:pt x="31623" y="47752"/>
                </a:lnTo>
                <a:lnTo>
                  <a:pt x="69329" y="47752"/>
                </a:lnTo>
                <a:lnTo>
                  <a:pt x="72061" y="46174"/>
                </a:lnTo>
                <a:lnTo>
                  <a:pt x="25146" y="45974"/>
                </a:lnTo>
                <a:close/>
              </a:path>
              <a:path w="381000" h="118110">
                <a:moveTo>
                  <a:pt x="31623" y="47752"/>
                </a:moveTo>
                <a:lnTo>
                  <a:pt x="31496" y="69596"/>
                </a:lnTo>
                <a:lnTo>
                  <a:pt x="50294" y="58742"/>
                </a:lnTo>
                <a:lnTo>
                  <a:pt x="31623" y="47752"/>
                </a:lnTo>
                <a:close/>
              </a:path>
              <a:path w="381000" h="118110">
                <a:moveTo>
                  <a:pt x="50294" y="58742"/>
                </a:moveTo>
                <a:lnTo>
                  <a:pt x="31496" y="69596"/>
                </a:lnTo>
                <a:lnTo>
                  <a:pt x="68732" y="69596"/>
                </a:lnTo>
                <a:lnTo>
                  <a:pt x="50294" y="58742"/>
                </a:lnTo>
                <a:close/>
              </a:path>
              <a:path w="381000" h="118110">
                <a:moveTo>
                  <a:pt x="69329" y="47752"/>
                </a:moveTo>
                <a:lnTo>
                  <a:pt x="31623" y="47752"/>
                </a:lnTo>
                <a:lnTo>
                  <a:pt x="50294" y="58742"/>
                </a:lnTo>
                <a:lnTo>
                  <a:pt x="69329" y="47752"/>
                </a:lnTo>
                <a:close/>
              </a:path>
              <a:path w="381000" h="118110">
                <a:moveTo>
                  <a:pt x="72409" y="45974"/>
                </a:moveTo>
                <a:lnTo>
                  <a:pt x="25146" y="45974"/>
                </a:lnTo>
                <a:lnTo>
                  <a:pt x="72061" y="46174"/>
                </a:lnTo>
                <a:lnTo>
                  <a:pt x="72409" y="45974"/>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228600" y="1371638"/>
            <a:ext cx="1600200" cy="954405"/>
          </a:xfrm>
          <a:custGeom>
            <a:avLst/>
            <a:gdLst/>
            <a:ahLst/>
            <a:cxnLst/>
            <a:rect l="l" t="t" r="r" b="b"/>
            <a:pathLst>
              <a:path w="1600200" h="954405">
                <a:moveTo>
                  <a:pt x="0" y="954112"/>
                </a:moveTo>
                <a:lnTo>
                  <a:pt x="1600200" y="954112"/>
                </a:lnTo>
                <a:lnTo>
                  <a:pt x="1600200" y="0"/>
                </a:lnTo>
                <a:lnTo>
                  <a:pt x="0" y="0"/>
                </a:lnTo>
                <a:lnTo>
                  <a:pt x="0" y="954112"/>
                </a:lnTo>
                <a:close/>
              </a:path>
            </a:pathLst>
          </a:custGeom>
          <a:ln w="25400">
            <a:solidFill>
              <a:srgbClr val="8063A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99060" y="1743455"/>
            <a:ext cx="1450848" cy="347472"/>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99060" y="2170176"/>
            <a:ext cx="1522476" cy="347472"/>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1179575" y="2170176"/>
            <a:ext cx="522731" cy="347472"/>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324313" y="1524127"/>
            <a:ext cx="913567" cy="226440"/>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393382" y="1568069"/>
            <a:ext cx="64135" cy="95250"/>
          </a:xfrm>
          <a:custGeom>
            <a:avLst/>
            <a:gdLst/>
            <a:ahLst/>
            <a:cxnLst/>
            <a:rect l="l" t="t" r="r" b="b"/>
            <a:pathLst>
              <a:path w="64134" h="95250">
                <a:moveTo>
                  <a:pt x="31724" y="0"/>
                </a:moveTo>
                <a:lnTo>
                  <a:pt x="0" y="95250"/>
                </a:lnTo>
                <a:lnTo>
                  <a:pt x="63626" y="95250"/>
                </a:lnTo>
                <a:lnTo>
                  <a:pt x="31902" y="0"/>
                </a:lnTo>
                <a:lnTo>
                  <a:pt x="31724"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1066863" y="1520571"/>
            <a:ext cx="175590" cy="234569"/>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897699" y="1525142"/>
            <a:ext cx="133350" cy="224790"/>
          </a:xfrm>
          <a:custGeom>
            <a:avLst/>
            <a:gdLst/>
            <a:ahLst/>
            <a:cxnLst/>
            <a:rect l="l" t="t" r="r" b="b"/>
            <a:pathLst>
              <a:path w="133350" h="224789">
                <a:moveTo>
                  <a:pt x="13525" y="0"/>
                </a:moveTo>
                <a:lnTo>
                  <a:pt x="125526" y="0"/>
                </a:lnTo>
                <a:lnTo>
                  <a:pt x="126568" y="0"/>
                </a:lnTo>
                <a:lnTo>
                  <a:pt x="127495" y="381"/>
                </a:lnTo>
                <a:lnTo>
                  <a:pt x="132118" y="14605"/>
                </a:lnTo>
                <a:lnTo>
                  <a:pt x="132118" y="18034"/>
                </a:lnTo>
                <a:lnTo>
                  <a:pt x="132118" y="21336"/>
                </a:lnTo>
                <a:lnTo>
                  <a:pt x="126568" y="35814"/>
                </a:lnTo>
                <a:lnTo>
                  <a:pt x="125526" y="35814"/>
                </a:lnTo>
                <a:lnTo>
                  <a:pt x="45427" y="35814"/>
                </a:lnTo>
                <a:lnTo>
                  <a:pt x="45427" y="90551"/>
                </a:lnTo>
                <a:lnTo>
                  <a:pt x="113220" y="90551"/>
                </a:lnTo>
                <a:lnTo>
                  <a:pt x="114261" y="90551"/>
                </a:lnTo>
                <a:lnTo>
                  <a:pt x="115214" y="90932"/>
                </a:lnTo>
                <a:lnTo>
                  <a:pt x="116078" y="91567"/>
                </a:lnTo>
                <a:lnTo>
                  <a:pt x="116941" y="92202"/>
                </a:lnTo>
                <a:lnTo>
                  <a:pt x="117665" y="93091"/>
                </a:lnTo>
                <a:lnTo>
                  <a:pt x="118249" y="94487"/>
                </a:lnTo>
                <a:lnTo>
                  <a:pt x="118821" y="95758"/>
                </a:lnTo>
                <a:lnTo>
                  <a:pt x="119265" y="97536"/>
                </a:lnTo>
                <a:lnTo>
                  <a:pt x="119545" y="99822"/>
                </a:lnTo>
                <a:lnTo>
                  <a:pt x="119837" y="102108"/>
                </a:lnTo>
                <a:lnTo>
                  <a:pt x="119976" y="104775"/>
                </a:lnTo>
                <a:lnTo>
                  <a:pt x="119976" y="108077"/>
                </a:lnTo>
                <a:lnTo>
                  <a:pt x="119976" y="111379"/>
                </a:lnTo>
                <a:lnTo>
                  <a:pt x="119837" y="114173"/>
                </a:lnTo>
                <a:lnTo>
                  <a:pt x="119545" y="116332"/>
                </a:lnTo>
                <a:lnTo>
                  <a:pt x="119265" y="118618"/>
                </a:lnTo>
                <a:lnTo>
                  <a:pt x="118821" y="120396"/>
                </a:lnTo>
                <a:lnTo>
                  <a:pt x="118249" y="121666"/>
                </a:lnTo>
                <a:lnTo>
                  <a:pt x="117665" y="123062"/>
                </a:lnTo>
                <a:lnTo>
                  <a:pt x="116941" y="123952"/>
                </a:lnTo>
                <a:lnTo>
                  <a:pt x="116078" y="124587"/>
                </a:lnTo>
                <a:lnTo>
                  <a:pt x="115214" y="125095"/>
                </a:lnTo>
                <a:lnTo>
                  <a:pt x="114261" y="125349"/>
                </a:lnTo>
                <a:lnTo>
                  <a:pt x="113220" y="125349"/>
                </a:lnTo>
                <a:lnTo>
                  <a:pt x="45427" y="125349"/>
                </a:lnTo>
                <a:lnTo>
                  <a:pt x="45427" y="188722"/>
                </a:lnTo>
                <a:lnTo>
                  <a:pt x="126225" y="188722"/>
                </a:lnTo>
                <a:lnTo>
                  <a:pt x="127266" y="188722"/>
                </a:lnTo>
                <a:lnTo>
                  <a:pt x="132549" y="198120"/>
                </a:lnTo>
                <a:lnTo>
                  <a:pt x="132841" y="200406"/>
                </a:lnTo>
                <a:lnTo>
                  <a:pt x="132981" y="203200"/>
                </a:lnTo>
                <a:lnTo>
                  <a:pt x="132981" y="206502"/>
                </a:lnTo>
                <a:lnTo>
                  <a:pt x="132981" y="209931"/>
                </a:lnTo>
                <a:lnTo>
                  <a:pt x="129082" y="223393"/>
                </a:lnTo>
                <a:lnTo>
                  <a:pt x="128219" y="224028"/>
                </a:lnTo>
                <a:lnTo>
                  <a:pt x="127266" y="224409"/>
                </a:lnTo>
                <a:lnTo>
                  <a:pt x="126225" y="224409"/>
                </a:lnTo>
                <a:lnTo>
                  <a:pt x="13525" y="224409"/>
                </a:lnTo>
                <a:lnTo>
                  <a:pt x="9715" y="224409"/>
                </a:lnTo>
                <a:lnTo>
                  <a:pt x="6502" y="223266"/>
                </a:lnTo>
                <a:lnTo>
                  <a:pt x="3898" y="220980"/>
                </a:lnTo>
                <a:lnTo>
                  <a:pt x="1295" y="218821"/>
                </a:lnTo>
                <a:lnTo>
                  <a:pt x="0" y="215137"/>
                </a:lnTo>
                <a:lnTo>
                  <a:pt x="0" y="210058"/>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700074" y="1525142"/>
            <a:ext cx="172085" cy="225425"/>
          </a:xfrm>
          <a:custGeom>
            <a:avLst/>
            <a:gdLst/>
            <a:ahLst/>
            <a:cxnLst/>
            <a:rect l="l" t="t" r="r" b="b"/>
            <a:pathLst>
              <a:path w="172084" h="225425">
                <a:moveTo>
                  <a:pt x="6756" y="0"/>
                </a:moveTo>
                <a:lnTo>
                  <a:pt x="164884" y="0"/>
                </a:lnTo>
                <a:lnTo>
                  <a:pt x="165925" y="0"/>
                </a:lnTo>
                <a:lnTo>
                  <a:pt x="166877" y="381"/>
                </a:lnTo>
                <a:lnTo>
                  <a:pt x="167741" y="1016"/>
                </a:lnTo>
                <a:lnTo>
                  <a:pt x="168617" y="1651"/>
                </a:lnTo>
                <a:lnTo>
                  <a:pt x="169341" y="2667"/>
                </a:lnTo>
                <a:lnTo>
                  <a:pt x="171653" y="15367"/>
                </a:lnTo>
                <a:lnTo>
                  <a:pt x="171653" y="18796"/>
                </a:lnTo>
                <a:lnTo>
                  <a:pt x="171653" y="22098"/>
                </a:lnTo>
                <a:lnTo>
                  <a:pt x="171500" y="25019"/>
                </a:lnTo>
                <a:lnTo>
                  <a:pt x="171221" y="27305"/>
                </a:lnTo>
                <a:lnTo>
                  <a:pt x="170929" y="29718"/>
                </a:lnTo>
                <a:lnTo>
                  <a:pt x="170497" y="31623"/>
                </a:lnTo>
                <a:lnTo>
                  <a:pt x="169913" y="33020"/>
                </a:lnTo>
                <a:lnTo>
                  <a:pt x="169341" y="34544"/>
                </a:lnTo>
                <a:lnTo>
                  <a:pt x="168617" y="35560"/>
                </a:lnTo>
                <a:lnTo>
                  <a:pt x="167741" y="36322"/>
                </a:lnTo>
                <a:lnTo>
                  <a:pt x="166877" y="36957"/>
                </a:lnTo>
                <a:lnTo>
                  <a:pt x="165925" y="37337"/>
                </a:lnTo>
                <a:lnTo>
                  <a:pt x="164884" y="37337"/>
                </a:lnTo>
                <a:lnTo>
                  <a:pt x="108711" y="37337"/>
                </a:lnTo>
                <a:lnTo>
                  <a:pt x="108711" y="218186"/>
                </a:lnTo>
                <a:lnTo>
                  <a:pt x="108711" y="219329"/>
                </a:lnTo>
                <a:lnTo>
                  <a:pt x="108331" y="220345"/>
                </a:lnTo>
                <a:lnTo>
                  <a:pt x="107581" y="221234"/>
                </a:lnTo>
                <a:lnTo>
                  <a:pt x="106832" y="222250"/>
                </a:lnTo>
                <a:lnTo>
                  <a:pt x="105587" y="223012"/>
                </a:lnTo>
                <a:lnTo>
                  <a:pt x="103860" y="223520"/>
                </a:lnTo>
                <a:lnTo>
                  <a:pt x="102120" y="224155"/>
                </a:lnTo>
                <a:lnTo>
                  <a:pt x="99783" y="224536"/>
                </a:lnTo>
                <a:lnTo>
                  <a:pt x="96837" y="224917"/>
                </a:lnTo>
                <a:lnTo>
                  <a:pt x="93891" y="225298"/>
                </a:lnTo>
                <a:lnTo>
                  <a:pt x="90220" y="225425"/>
                </a:lnTo>
                <a:lnTo>
                  <a:pt x="85826" y="225425"/>
                </a:lnTo>
                <a:lnTo>
                  <a:pt x="81432" y="225425"/>
                </a:lnTo>
                <a:lnTo>
                  <a:pt x="67792" y="223520"/>
                </a:lnTo>
                <a:lnTo>
                  <a:pt x="66052" y="223012"/>
                </a:lnTo>
                <a:lnTo>
                  <a:pt x="64820" y="222250"/>
                </a:lnTo>
                <a:lnTo>
                  <a:pt x="64058" y="221234"/>
                </a:lnTo>
                <a:lnTo>
                  <a:pt x="63309" y="220345"/>
                </a:lnTo>
                <a:lnTo>
                  <a:pt x="62941" y="219329"/>
                </a:lnTo>
                <a:lnTo>
                  <a:pt x="62941" y="218186"/>
                </a:lnTo>
                <a:lnTo>
                  <a:pt x="62941" y="37337"/>
                </a:lnTo>
                <a:lnTo>
                  <a:pt x="6756" y="37337"/>
                </a:lnTo>
                <a:lnTo>
                  <a:pt x="5600" y="37337"/>
                </a:lnTo>
                <a:lnTo>
                  <a:pt x="4622" y="36957"/>
                </a:lnTo>
                <a:lnTo>
                  <a:pt x="3809" y="36322"/>
                </a:lnTo>
                <a:lnTo>
                  <a:pt x="2997" y="35560"/>
                </a:lnTo>
                <a:lnTo>
                  <a:pt x="2311" y="34544"/>
                </a:lnTo>
                <a:lnTo>
                  <a:pt x="1727" y="33020"/>
                </a:lnTo>
                <a:lnTo>
                  <a:pt x="1155" y="31623"/>
                </a:lnTo>
                <a:lnTo>
                  <a:pt x="723" y="29718"/>
                </a:lnTo>
                <a:lnTo>
                  <a:pt x="431" y="27305"/>
                </a:lnTo>
                <a:lnTo>
                  <a:pt x="139" y="25019"/>
                </a:lnTo>
                <a:lnTo>
                  <a:pt x="0" y="22098"/>
                </a:lnTo>
                <a:lnTo>
                  <a:pt x="0" y="18796"/>
                </a:lnTo>
                <a:lnTo>
                  <a:pt x="0" y="15367"/>
                </a:lnTo>
                <a:lnTo>
                  <a:pt x="139" y="12319"/>
                </a:lnTo>
                <a:lnTo>
                  <a:pt x="431" y="9906"/>
                </a:lnTo>
                <a:lnTo>
                  <a:pt x="723" y="7493"/>
                </a:lnTo>
                <a:lnTo>
                  <a:pt x="3809" y="1016"/>
                </a:lnTo>
                <a:lnTo>
                  <a:pt x="4622" y="381"/>
                </a:lnTo>
                <a:lnTo>
                  <a:pt x="5600" y="0"/>
                </a:lnTo>
                <a:lnTo>
                  <a:pt x="6756"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559371" y="1525142"/>
            <a:ext cx="126364" cy="225425"/>
          </a:xfrm>
          <a:custGeom>
            <a:avLst/>
            <a:gdLst/>
            <a:ahLst/>
            <a:cxnLst/>
            <a:rect l="l" t="t" r="r" b="b"/>
            <a:pathLst>
              <a:path w="126365" h="225425">
                <a:moveTo>
                  <a:pt x="13525" y="0"/>
                </a:moveTo>
                <a:lnTo>
                  <a:pt x="119113" y="0"/>
                </a:lnTo>
                <a:lnTo>
                  <a:pt x="120154" y="0"/>
                </a:lnTo>
                <a:lnTo>
                  <a:pt x="121081" y="381"/>
                </a:lnTo>
                <a:lnTo>
                  <a:pt x="125437" y="9906"/>
                </a:lnTo>
                <a:lnTo>
                  <a:pt x="125729" y="12319"/>
                </a:lnTo>
                <a:lnTo>
                  <a:pt x="125882" y="15367"/>
                </a:lnTo>
                <a:lnTo>
                  <a:pt x="125882" y="18796"/>
                </a:lnTo>
                <a:lnTo>
                  <a:pt x="125882" y="22225"/>
                </a:lnTo>
                <a:lnTo>
                  <a:pt x="120154" y="37337"/>
                </a:lnTo>
                <a:lnTo>
                  <a:pt x="119113" y="37337"/>
                </a:lnTo>
                <a:lnTo>
                  <a:pt x="45770" y="37337"/>
                </a:lnTo>
                <a:lnTo>
                  <a:pt x="45770" y="97662"/>
                </a:lnTo>
                <a:lnTo>
                  <a:pt x="114604" y="97662"/>
                </a:lnTo>
                <a:lnTo>
                  <a:pt x="115646" y="97662"/>
                </a:lnTo>
                <a:lnTo>
                  <a:pt x="116573" y="97917"/>
                </a:lnTo>
                <a:lnTo>
                  <a:pt x="117386" y="98552"/>
                </a:lnTo>
                <a:lnTo>
                  <a:pt x="118186" y="99060"/>
                </a:lnTo>
                <a:lnTo>
                  <a:pt x="120929" y="107061"/>
                </a:lnTo>
                <a:lnTo>
                  <a:pt x="121221" y="109347"/>
                </a:lnTo>
                <a:lnTo>
                  <a:pt x="121373" y="112268"/>
                </a:lnTo>
                <a:lnTo>
                  <a:pt x="121373" y="115697"/>
                </a:lnTo>
                <a:lnTo>
                  <a:pt x="121373" y="119126"/>
                </a:lnTo>
                <a:lnTo>
                  <a:pt x="121221" y="122047"/>
                </a:lnTo>
                <a:lnTo>
                  <a:pt x="120929" y="124333"/>
                </a:lnTo>
                <a:lnTo>
                  <a:pt x="120650" y="126619"/>
                </a:lnTo>
                <a:lnTo>
                  <a:pt x="120180" y="128524"/>
                </a:lnTo>
                <a:lnTo>
                  <a:pt x="119545" y="130048"/>
                </a:lnTo>
                <a:lnTo>
                  <a:pt x="118910" y="131572"/>
                </a:lnTo>
                <a:lnTo>
                  <a:pt x="118186" y="132715"/>
                </a:lnTo>
                <a:lnTo>
                  <a:pt x="117386" y="133350"/>
                </a:lnTo>
                <a:lnTo>
                  <a:pt x="116573" y="133985"/>
                </a:lnTo>
                <a:lnTo>
                  <a:pt x="115646" y="134239"/>
                </a:lnTo>
                <a:lnTo>
                  <a:pt x="114604" y="134239"/>
                </a:lnTo>
                <a:lnTo>
                  <a:pt x="45770" y="134239"/>
                </a:lnTo>
                <a:lnTo>
                  <a:pt x="45770" y="217805"/>
                </a:lnTo>
                <a:lnTo>
                  <a:pt x="45770" y="219075"/>
                </a:lnTo>
                <a:lnTo>
                  <a:pt x="45427" y="220218"/>
                </a:lnTo>
                <a:lnTo>
                  <a:pt x="44729" y="221107"/>
                </a:lnTo>
                <a:lnTo>
                  <a:pt x="44043" y="221996"/>
                </a:lnTo>
                <a:lnTo>
                  <a:pt x="42798" y="222758"/>
                </a:lnTo>
                <a:lnTo>
                  <a:pt x="41008" y="223393"/>
                </a:lnTo>
                <a:lnTo>
                  <a:pt x="39217" y="224028"/>
                </a:lnTo>
                <a:lnTo>
                  <a:pt x="36868" y="224536"/>
                </a:lnTo>
                <a:lnTo>
                  <a:pt x="33985" y="224917"/>
                </a:lnTo>
                <a:lnTo>
                  <a:pt x="31089" y="225298"/>
                </a:lnTo>
                <a:lnTo>
                  <a:pt x="27393" y="225425"/>
                </a:lnTo>
                <a:lnTo>
                  <a:pt x="22885" y="225425"/>
                </a:lnTo>
                <a:lnTo>
                  <a:pt x="18491" y="225425"/>
                </a:lnTo>
                <a:lnTo>
                  <a:pt x="1130" y="221107"/>
                </a:lnTo>
                <a:lnTo>
                  <a:pt x="381" y="220218"/>
                </a:lnTo>
                <a:lnTo>
                  <a:pt x="0" y="219075"/>
                </a:lnTo>
                <a:lnTo>
                  <a:pt x="0" y="217805"/>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324205" y="1524127"/>
            <a:ext cx="207645" cy="226695"/>
          </a:xfrm>
          <a:custGeom>
            <a:avLst/>
            <a:gdLst/>
            <a:ahLst/>
            <a:cxnLst/>
            <a:rect l="l" t="t" r="r" b="b"/>
            <a:pathLst>
              <a:path w="207645" h="226694">
                <a:moveTo>
                  <a:pt x="101600" y="0"/>
                </a:moveTo>
                <a:lnTo>
                  <a:pt x="108419" y="0"/>
                </a:lnTo>
                <a:lnTo>
                  <a:pt x="113855" y="126"/>
                </a:lnTo>
                <a:lnTo>
                  <a:pt x="117894" y="253"/>
                </a:lnTo>
                <a:lnTo>
                  <a:pt x="121945" y="508"/>
                </a:lnTo>
                <a:lnTo>
                  <a:pt x="125095" y="888"/>
                </a:lnTo>
                <a:lnTo>
                  <a:pt x="127342" y="1524"/>
                </a:lnTo>
                <a:lnTo>
                  <a:pt x="129603" y="2159"/>
                </a:lnTo>
                <a:lnTo>
                  <a:pt x="134721" y="9525"/>
                </a:lnTo>
                <a:lnTo>
                  <a:pt x="204063" y="208407"/>
                </a:lnTo>
                <a:lnTo>
                  <a:pt x="205460" y="212598"/>
                </a:lnTo>
                <a:lnTo>
                  <a:pt x="206324" y="215900"/>
                </a:lnTo>
                <a:lnTo>
                  <a:pt x="206667" y="218312"/>
                </a:lnTo>
                <a:lnTo>
                  <a:pt x="207022" y="220725"/>
                </a:lnTo>
                <a:lnTo>
                  <a:pt x="206552" y="222503"/>
                </a:lnTo>
                <a:lnTo>
                  <a:pt x="205282" y="223774"/>
                </a:lnTo>
                <a:lnTo>
                  <a:pt x="204012" y="225044"/>
                </a:lnTo>
                <a:lnTo>
                  <a:pt x="201752" y="225806"/>
                </a:lnTo>
                <a:lnTo>
                  <a:pt x="198526" y="226060"/>
                </a:lnTo>
                <a:lnTo>
                  <a:pt x="195287" y="226313"/>
                </a:lnTo>
                <a:lnTo>
                  <a:pt x="190830" y="226440"/>
                </a:lnTo>
                <a:lnTo>
                  <a:pt x="185165" y="226440"/>
                </a:lnTo>
                <a:lnTo>
                  <a:pt x="179273" y="226440"/>
                </a:lnTo>
                <a:lnTo>
                  <a:pt x="174675" y="226440"/>
                </a:lnTo>
                <a:lnTo>
                  <a:pt x="171386" y="226187"/>
                </a:lnTo>
                <a:lnTo>
                  <a:pt x="168097" y="226060"/>
                </a:lnTo>
                <a:lnTo>
                  <a:pt x="158470" y="219328"/>
                </a:lnTo>
                <a:lnTo>
                  <a:pt x="143383" y="174244"/>
                </a:lnTo>
                <a:lnTo>
                  <a:pt x="59118" y="174244"/>
                </a:lnTo>
                <a:lnTo>
                  <a:pt x="44907" y="218186"/>
                </a:lnTo>
                <a:lnTo>
                  <a:pt x="44437" y="219710"/>
                </a:lnTo>
                <a:lnTo>
                  <a:pt x="43827" y="221107"/>
                </a:lnTo>
                <a:lnTo>
                  <a:pt x="43078" y="222250"/>
                </a:lnTo>
                <a:lnTo>
                  <a:pt x="42329" y="223265"/>
                </a:lnTo>
                <a:lnTo>
                  <a:pt x="41122" y="224155"/>
                </a:lnTo>
                <a:lnTo>
                  <a:pt x="39446" y="224789"/>
                </a:lnTo>
                <a:lnTo>
                  <a:pt x="37769" y="225425"/>
                </a:lnTo>
                <a:lnTo>
                  <a:pt x="35394" y="225933"/>
                </a:lnTo>
                <a:lnTo>
                  <a:pt x="32334" y="226060"/>
                </a:lnTo>
                <a:lnTo>
                  <a:pt x="29273" y="226313"/>
                </a:lnTo>
                <a:lnTo>
                  <a:pt x="25247" y="226440"/>
                </a:lnTo>
                <a:lnTo>
                  <a:pt x="20281" y="226440"/>
                </a:lnTo>
                <a:lnTo>
                  <a:pt x="14960" y="226440"/>
                </a:lnTo>
                <a:lnTo>
                  <a:pt x="1562" y="223393"/>
                </a:lnTo>
                <a:lnTo>
                  <a:pt x="406" y="222123"/>
                </a:lnTo>
                <a:lnTo>
                  <a:pt x="0" y="220218"/>
                </a:lnTo>
                <a:lnTo>
                  <a:pt x="342" y="217805"/>
                </a:lnTo>
                <a:lnTo>
                  <a:pt x="685" y="215392"/>
                </a:lnTo>
                <a:lnTo>
                  <a:pt x="72123" y="9017"/>
                </a:lnTo>
                <a:lnTo>
                  <a:pt x="74549" y="4318"/>
                </a:lnTo>
                <a:lnTo>
                  <a:pt x="75476" y="3048"/>
                </a:lnTo>
                <a:lnTo>
                  <a:pt x="95707" y="0"/>
                </a:lnTo>
                <a:lnTo>
                  <a:pt x="10160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344487" y="1947926"/>
            <a:ext cx="1049972" cy="232283"/>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819861" y="1987169"/>
            <a:ext cx="60960" cy="76200"/>
          </a:xfrm>
          <a:custGeom>
            <a:avLst/>
            <a:gdLst/>
            <a:ahLst/>
            <a:cxnLst/>
            <a:rect l="l" t="t" r="r" b="b"/>
            <a:pathLst>
              <a:path w="60959" h="76200">
                <a:moveTo>
                  <a:pt x="0" y="0"/>
                </a:moveTo>
                <a:lnTo>
                  <a:pt x="0" y="76072"/>
                </a:lnTo>
                <a:lnTo>
                  <a:pt x="20459" y="76072"/>
                </a:lnTo>
                <a:lnTo>
                  <a:pt x="27736" y="76072"/>
                </a:lnTo>
                <a:lnTo>
                  <a:pt x="57899" y="52196"/>
                </a:lnTo>
                <a:lnTo>
                  <a:pt x="59524" y="47243"/>
                </a:lnTo>
                <a:lnTo>
                  <a:pt x="60337" y="41909"/>
                </a:lnTo>
                <a:lnTo>
                  <a:pt x="60337" y="36194"/>
                </a:lnTo>
                <a:lnTo>
                  <a:pt x="60337" y="28320"/>
                </a:lnTo>
                <a:lnTo>
                  <a:pt x="45935" y="5460"/>
                </a:lnTo>
                <a:lnTo>
                  <a:pt x="41897" y="3047"/>
                </a:lnTo>
                <a:lnTo>
                  <a:pt x="37642" y="1523"/>
                </a:lnTo>
                <a:lnTo>
                  <a:pt x="33197" y="888"/>
                </a:lnTo>
                <a:lnTo>
                  <a:pt x="28752" y="253"/>
                </a:lnTo>
                <a:lnTo>
                  <a:pt x="24155" y="0"/>
                </a:lnTo>
                <a:lnTo>
                  <a:pt x="19418" y="0"/>
                </a:lnTo>
                <a:lnTo>
                  <a:pt x="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390093" y="1987169"/>
            <a:ext cx="60960" cy="76200"/>
          </a:xfrm>
          <a:custGeom>
            <a:avLst/>
            <a:gdLst/>
            <a:ahLst/>
            <a:cxnLst/>
            <a:rect l="l" t="t" r="r" b="b"/>
            <a:pathLst>
              <a:path w="60959" h="76200">
                <a:moveTo>
                  <a:pt x="0" y="0"/>
                </a:moveTo>
                <a:lnTo>
                  <a:pt x="0" y="76072"/>
                </a:lnTo>
                <a:lnTo>
                  <a:pt x="20459" y="76072"/>
                </a:lnTo>
                <a:lnTo>
                  <a:pt x="27736" y="76072"/>
                </a:lnTo>
                <a:lnTo>
                  <a:pt x="57899" y="52196"/>
                </a:lnTo>
                <a:lnTo>
                  <a:pt x="59524" y="47243"/>
                </a:lnTo>
                <a:lnTo>
                  <a:pt x="60337" y="41909"/>
                </a:lnTo>
                <a:lnTo>
                  <a:pt x="60337" y="36194"/>
                </a:lnTo>
                <a:lnTo>
                  <a:pt x="60337" y="28320"/>
                </a:lnTo>
                <a:lnTo>
                  <a:pt x="45935" y="5460"/>
                </a:lnTo>
                <a:lnTo>
                  <a:pt x="41897" y="3047"/>
                </a:lnTo>
                <a:lnTo>
                  <a:pt x="37642" y="1523"/>
                </a:lnTo>
                <a:lnTo>
                  <a:pt x="33197" y="888"/>
                </a:lnTo>
                <a:lnTo>
                  <a:pt x="28752" y="253"/>
                </a:lnTo>
                <a:lnTo>
                  <a:pt x="24155" y="0"/>
                </a:lnTo>
                <a:lnTo>
                  <a:pt x="19418" y="0"/>
                </a:lnTo>
                <a:lnTo>
                  <a:pt x="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570737" y="1985391"/>
            <a:ext cx="116839" cy="157480"/>
          </a:xfrm>
          <a:custGeom>
            <a:avLst/>
            <a:gdLst/>
            <a:ahLst/>
            <a:cxnLst/>
            <a:rect l="l" t="t" r="r" b="b"/>
            <a:pathLst>
              <a:path w="116840" h="157480">
                <a:moveTo>
                  <a:pt x="58953" y="0"/>
                </a:moveTo>
                <a:lnTo>
                  <a:pt x="17284" y="16129"/>
                </a:lnTo>
                <a:lnTo>
                  <a:pt x="1607" y="55098"/>
                </a:lnTo>
                <a:lnTo>
                  <a:pt x="0" y="77850"/>
                </a:lnTo>
                <a:lnTo>
                  <a:pt x="173" y="86778"/>
                </a:lnTo>
                <a:lnTo>
                  <a:pt x="6503" y="124475"/>
                </a:lnTo>
                <a:lnTo>
                  <a:pt x="35729" y="154172"/>
                </a:lnTo>
                <a:lnTo>
                  <a:pt x="57734" y="157225"/>
                </a:lnTo>
                <a:lnTo>
                  <a:pt x="65799" y="156843"/>
                </a:lnTo>
                <a:lnTo>
                  <a:pt x="104038" y="133985"/>
                </a:lnTo>
                <a:lnTo>
                  <a:pt x="115973" y="94202"/>
                </a:lnTo>
                <a:lnTo>
                  <a:pt x="116687" y="78486"/>
                </a:lnTo>
                <a:lnTo>
                  <a:pt x="116513" y="69840"/>
                </a:lnTo>
                <a:lnTo>
                  <a:pt x="107561" y="26995"/>
                </a:lnTo>
                <a:lnTo>
                  <a:pt x="74212" y="1412"/>
                </a:lnTo>
                <a:lnTo>
                  <a:pt x="58953" y="0"/>
                </a:lnTo>
                <a:close/>
              </a:path>
            </a:pathLst>
          </a:custGeom>
          <a:ln w="9143">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774255" y="1951863"/>
            <a:ext cx="153670" cy="225425"/>
          </a:xfrm>
          <a:custGeom>
            <a:avLst/>
            <a:gdLst/>
            <a:ahLst/>
            <a:cxnLst/>
            <a:rect l="l" t="t" r="r" b="b"/>
            <a:pathLst>
              <a:path w="153669" h="225425">
                <a:moveTo>
                  <a:pt x="15430" y="0"/>
                </a:moveTo>
                <a:lnTo>
                  <a:pt x="68313" y="0"/>
                </a:lnTo>
                <a:lnTo>
                  <a:pt x="73634" y="0"/>
                </a:lnTo>
                <a:lnTo>
                  <a:pt x="78689" y="253"/>
                </a:lnTo>
                <a:lnTo>
                  <a:pt x="83489" y="635"/>
                </a:lnTo>
                <a:lnTo>
                  <a:pt x="88277" y="1015"/>
                </a:lnTo>
                <a:lnTo>
                  <a:pt x="94030" y="1904"/>
                </a:lnTo>
                <a:lnTo>
                  <a:pt x="100736" y="3301"/>
                </a:lnTo>
                <a:lnTo>
                  <a:pt x="107441" y="4572"/>
                </a:lnTo>
                <a:lnTo>
                  <a:pt x="114236" y="6985"/>
                </a:lnTo>
                <a:lnTo>
                  <a:pt x="121107" y="10667"/>
                </a:lnTo>
                <a:lnTo>
                  <a:pt x="127990" y="14224"/>
                </a:lnTo>
                <a:lnTo>
                  <a:pt x="133857" y="18796"/>
                </a:lnTo>
                <a:lnTo>
                  <a:pt x="138709" y="24257"/>
                </a:lnTo>
                <a:lnTo>
                  <a:pt x="143560" y="29717"/>
                </a:lnTo>
                <a:lnTo>
                  <a:pt x="147256" y="36195"/>
                </a:lnTo>
                <a:lnTo>
                  <a:pt x="149809" y="43434"/>
                </a:lnTo>
                <a:lnTo>
                  <a:pt x="152349" y="50800"/>
                </a:lnTo>
                <a:lnTo>
                  <a:pt x="153619" y="59054"/>
                </a:lnTo>
                <a:lnTo>
                  <a:pt x="153619" y="68199"/>
                </a:lnTo>
                <a:lnTo>
                  <a:pt x="144439" y="108628"/>
                </a:lnTo>
                <a:lnTo>
                  <a:pt x="110780" y="138471"/>
                </a:lnTo>
                <a:lnTo>
                  <a:pt x="64325" y="146558"/>
                </a:lnTo>
                <a:lnTo>
                  <a:pt x="45605" y="146558"/>
                </a:lnTo>
                <a:lnTo>
                  <a:pt x="45605" y="218186"/>
                </a:lnTo>
                <a:lnTo>
                  <a:pt x="45605" y="219328"/>
                </a:lnTo>
                <a:lnTo>
                  <a:pt x="45224" y="220345"/>
                </a:lnTo>
                <a:lnTo>
                  <a:pt x="44475" y="221234"/>
                </a:lnTo>
                <a:lnTo>
                  <a:pt x="43726" y="222250"/>
                </a:lnTo>
                <a:lnTo>
                  <a:pt x="42481" y="223012"/>
                </a:lnTo>
                <a:lnTo>
                  <a:pt x="40741" y="223520"/>
                </a:lnTo>
                <a:lnTo>
                  <a:pt x="39014" y="224154"/>
                </a:lnTo>
                <a:lnTo>
                  <a:pt x="36702" y="224536"/>
                </a:lnTo>
                <a:lnTo>
                  <a:pt x="33807" y="224916"/>
                </a:lnTo>
                <a:lnTo>
                  <a:pt x="30924" y="225298"/>
                </a:lnTo>
                <a:lnTo>
                  <a:pt x="27216" y="225425"/>
                </a:lnTo>
                <a:lnTo>
                  <a:pt x="22707" y="225425"/>
                </a:lnTo>
                <a:lnTo>
                  <a:pt x="18326" y="225425"/>
                </a:lnTo>
                <a:lnTo>
                  <a:pt x="14655" y="225298"/>
                </a:lnTo>
                <a:lnTo>
                  <a:pt x="11709" y="224916"/>
                </a:lnTo>
                <a:lnTo>
                  <a:pt x="8750" y="224536"/>
                </a:lnTo>
                <a:lnTo>
                  <a:pt x="6413" y="224154"/>
                </a:lnTo>
                <a:lnTo>
                  <a:pt x="4686" y="223520"/>
                </a:lnTo>
                <a:lnTo>
                  <a:pt x="2946" y="223012"/>
                </a:lnTo>
                <a:lnTo>
                  <a:pt x="1739" y="222250"/>
                </a:lnTo>
                <a:lnTo>
                  <a:pt x="1041" y="221234"/>
                </a:lnTo>
                <a:lnTo>
                  <a:pt x="342" y="220345"/>
                </a:lnTo>
                <a:lnTo>
                  <a:pt x="0" y="219328"/>
                </a:lnTo>
                <a:lnTo>
                  <a:pt x="0" y="218186"/>
                </a:lnTo>
                <a:lnTo>
                  <a:pt x="0" y="16383"/>
                </a:lnTo>
                <a:lnTo>
                  <a:pt x="0" y="10922"/>
                </a:lnTo>
                <a:lnTo>
                  <a:pt x="1409" y="6858"/>
                </a:lnTo>
                <a:lnTo>
                  <a:pt x="4241" y="4063"/>
                </a:lnTo>
                <a:lnTo>
                  <a:pt x="7073" y="1397"/>
                </a:lnTo>
                <a:lnTo>
                  <a:pt x="10807" y="0"/>
                </a:lnTo>
                <a:lnTo>
                  <a:pt x="1543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344487" y="1951863"/>
            <a:ext cx="153670" cy="225425"/>
          </a:xfrm>
          <a:custGeom>
            <a:avLst/>
            <a:gdLst/>
            <a:ahLst/>
            <a:cxnLst/>
            <a:rect l="l" t="t" r="r" b="b"/>
            <a:pathLst>
              <a:path w="153670" h="225425">
                <a:moveTo>
                  <a:pt x="15430" y="0"/>
                </a:moveTo>
                <a:lnTo>
                  <a:pt x="68313" y="0"/>
                </a:lnTo>
                <a:lnTo>
                  <a:pt x="73634" y="0"/>
                </a:lnTo>
                <a:lnTo>
                  <a:pt x="78689" y="253"/>
                </a:lnTo>
                <a:lnTo>
                  <a:pt x="83489" y="635"/>
                </a:lnTo>
                <a:lnTo>
                  <a:pt x="88277" y="1015"/>
                </a:lnTo>
                <a:lnTo>
                  <a:pt x="94030" y="1904"/>
                </a:lnTo>
                <a:lnTo>
                  <a:pt x="100736" y="3301"/>
                </a:lnTo>
                <a:lnTo>
                  <a:pt x="107442" y="4572"/>
                </a:lnTo>
                <a:lnTo>
                  <a:pt x="114236" y="6985"/>
                </a:lnTo>
                <a:lnTo>
                  <a:pt x="121107" y="10667"/>
                </a:lnTo>
                <a:lnTo>
                  <a:pt x="127990" y="14224"/>
                </a:lnTo>
                <a:lnTo>
                  <a:pt x="133858" y="18796"/>
                </a:lnTo>
                <a:lnTo>
                  <a:pt x="138709" y="24257"/>
                </a:lnTo>
                <a:lnTo>
                  <a:pt x="143560" y="29717"/>
                </a:lnTo>
                <a:lnTo>
                  <a:pt x="147256" y="36195"/>
                </a:lnTo>
                <a:lnTo>
                  <a:pt x="149809" y="43434"/>
                </a:lnTo>
                <a:lnTo>
                  <a:pt x="152349" y="50800"/>
                </a:lnTo>
                <a:lnTo>
                  <a:pt x="153619" y="59054"/>
                </a:lnTo>
                <a:lnTo>
                  <a:pt x="153619" y="68199"/>
                </a:lnTo>
                <a:lnTo>
                  <a:pt x="144439" y="108628"/>
                </a:lnTo>
                <a:lnTo>
                  <a:pt x="110780" y="138471"/>
                </a:lnTo>
                <a:lnTo>
                  <a:pt x="64325" y="146558"/>
                </a:lnTo>
                <a:lnTo>
                  <a:pt x="45605" y="146558"/>
                </a:lnTo>
                <a:lnTo>
                  <a:pt x="45605" y="218186"/>
                </a:lnTo>
                <a:lnTo>
                  <a:pt x="45605" y="219328"/>
                </a:lnTo>
                <a:lnTo>
                  <a:pt x="45224" y="220345"/>
                </a:lnTo>
                <a:lnTo>
                  <a:pt x="44475" y="221234"/>
                </a:lnTo>
                <a:lnTo>
                  <a:pt x="43726" y="222250"/>
                </a:lnTo>
                <a:lnTo>
                  <a:pt x="42481" y="223012"/>
                </a:lnTo>
                <a:lnTo>
                  <a:pt x="40741" y="223520"/>
                </a:lnTo>
                <a:lnTo>
                  <a:pt x="39014" y="224154"/>
                </a:lnTo>
                <a:lnTo>
                  <a:pt x="36703" y="224536"/>
                </a:lnTo>
                <a:lnTo>
                  <a:pt x="33807" y="224916"/>
                </a:lnTo>
                <a:lnTo>
                  <a:pt x="30924" y="225298"/>
                </a:lnTo>
                <a:lnTo>
                  <a:pt x="27216" y="225425"/>
                </a:lnTo>
                <a:lnTo>
                  <a:pt x="22707" y="225425"/>
                </a:lnTo>
                <a:lnTo>
                  <a:pt x="18326" y="225425"/>
                </a:lnTo>
                <a:lnTo>
                  <a:pt x="14655" y="225298"/>
                </a:lnTo>
                <a:lnTo>
                  <a:pt x="11709" y="224916"/>
                </a:lnTo>
                <a:lnTo>
                  <a:pt x="8750" y="224536"/>
                </a:lnTo>
                <a:lnTo>
                  <a:pt x="6413" y="224154"/>
                </a:lnTo>
                <a:lnTo>
                  <a:pt x="4686" y="223520"/>
                </a:lnTo>
                <a:lnTo>
                  <a:pt x="2946" y="223012"/>
                </a:lnTo>
                <a:lnTo>
                  <a:pt x="1739" y="222250"/>
                </a:lnTo>
                <a:lnTo>
                  <a:pt x="1041" y="221234"/>
                </a:lnTo>
                <a:lnTo>
                  <a:pt x="342" y="220345"/>
                </a:lnTo>
                <a:lnTo>
                  <a:pt x="0" y="219328"/>
                </a:lnTo>
                <a:lnTo>
                  <a:pt x="0" y="218186"/>
                </a:lnTo>
                <a:lnTo>
                  <a:pt x="0" y="16383"/>
                </a:lnTo>
                <a:lnTo>
                  <a:pt x="0" y="10922"/>
                </a:lnTo>
                <a:lnTo>
                  <a:pt x="1409" y="6858"/>
                </a:lnTo>
                <a:lnTo>
                  <a:pt x="4241" y="4063"/>
                </a:lnTo>
                <a:lnTo>
                  <a:pt x="7073" y="1397"/>
                </a:lnTo>
                <a:lnTo>
                  <a:pt x="10807" y="0"/>
                </a:lnTo>
                <a:lnTo>
                  <a:pt x="1543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1027163" y="1943735"/>
            <a:ext cx="371868" cy="240791"/>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522884" y="1947926"/>
            <a:ext cx="212725" cy="232410"/>
          </a:xfrm>
          <a:custGeom>
            <a:avLst/>
            <a:gdLst/>
            <a:ahLst/>
            <a:cxnLst/>
            <a:rect l="l" t="t" r="r" b="b"/>
            <a:pathLst>
              <a:path w="212725" h="232410">
                <a:moveTo>
                  <a:pt x="108369" y="0"/>
                </a:moveTo>
                <a:lnTo>
                  <a:pt x="153365" y="6731"/>
                </a:lnTo>
                <a:lnTo>
                  <a:pt x="185953" y="27559"/>
                </a:lnTo>
                <a:lnTo>
                  <a:pt x="205727" y="62991"/>
                </a:lnTo>
                <a:lnTo>
                  <a:pt x="212394" y="113537"/>
                </a:lnTo>
                <a:lnTo>
                  <a:pt x="211961" y="127158"/>
                </a:lnTo>
                <a:lnTo>
                  <a:pt x="201571" y="174071"/>
                </a:lnTo>
                <a:lnTo>
                  <a:pt x="177580" y="208101"/>
                </a:lnTo>
                <a:lnTo>
                  <a:pt x="140440" y="227782"/>
                </a:lnTo>
                <a:lnTo>
                  <a:pt x="104203" y="232283"/>
                </a:lnTo>
                <a:lnTo>
                  <a:pt x="91532" y="231854"/>
                </a:lnTo>
                <a:lnTo>
                  <a:pt x="49174" y="221616"/>
                </a:lnTo>
                <a:lnTo>
                  <a:pt x="19911" y="197074"/>
                </a:lnTo>
                <a:lnTo>
                  <a:pt x="3659" y="157553"/>
                </a:lnTo>
                <a:lnTo>
                  <a:pt x="0" y="117601"/>
                </a:lnTo>
                <a:lnTo>
                  <a:pt x="433" y="104316"/>
                </a:lnTo>
                <a:lnTo>
                  <a:pt x="10824" y="58124"/>
                </a:lnTo>
                <a:lnTo>
                  <a:pt x="34827" y="24326"/>
                </a:lnTo>
                <a:lnTo>
                  <a:pt x="71971" y="4554"/>
                </a:lnTo>
                <a:lnTo>
                  <a:pt x="108369"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4642103" y="2267711"/>
            <a:ext cx="164591" cy="3285744"/>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2813304" y="2267711"/>
            <a:ext cx="164592" cy="3285744"/>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2852927" y="5428488"/>
            <a:ext cx="1914144" cy="161544"/>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2852927" y="1313688"/>
            <a:ext cx="1914144" cy="163067"/>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2934461" y="1371980"/>
            <a:ext cx="1751964" cy="0"/>
          </a:xfrm>
          <a:custGeom>
            <a:avLst/>
            <a:gdLst/>
            <a:ahLst/>
            <a:cxnLst/>
            <a:rect l="l" t="t" r="r" b="b"/>
            <a:pathLst>
              <a:path w="1751964">
                <a:moveTo>
                  <a:pt x="0" y="0"/>
                </a:moveTo>
                <a:lnTo>
                  <a:pt x="1751838" y="0"/>
                </a:lnTo>
              </a:path>
            </a:pathLst>
          </a:custGeom>
          <a:ln w="76961">
            <a:solidFill>
              <a:srgbClr val="C050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4643628" y="1351788"/>
            <a:ext cx="163067" cy="557784"/>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4724400" y="1371600"/>
            <a:ext cx="1270" cy="473075"/>
          </a:xfrm>
          <a:custGeom>
            <a:avLst/>
            <a:gdLst/>
            <a:ahLst/>
            <a:cxnLst/>
            <a:rect l="l" t="t" r="r" b="b"/>
            <a:pathLst>
              <a:path w="1270" h="473075">
                <a:moveTo>
                  <a:pt x="380" y="-38100"/>
                </a:moveTo>
                <a:lnTo>
                  <a:pt x="380" y="510921"/>
                </a:lnTo>
              </a:path>
            </a:pathLst>
          </a:custGeom>
          <a:ln w="76962">
            <a:solidFill>
              <a:srgbClr val="C050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2814827" y="1351788"/>
            <a:ext cx="163068" cy="557784"/>
          </a:xfrm>
          <a:prstGeom prst="rect">
            <a:avLst/>
          </a:prstGeom>
          <a:blipFill>
            <a:blip r:embed="rId1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2895600" y="1371600"/>
            <a:ext cx="1270" cy="473075"/>
          </a:xfrm>
          <a:custGeom>
            <a:avLst/>
            <a:gdLst/>
            <a:ahLst/>
            <a:cxnLst/>
            <a:rect l="l" t="t" r="r" b="b"/>
            <a:pathLst>
              <a:path w="1269" h="473075">
                <a:moveTo>
                  <a:pt x="381" y="-38100"/>
                </a:moveTo>
                <a:lnTo>
                  <a:pt x="381" y="510921"/>
                </a:lnTo>
              </a:path>
            </a:pathLst>
          </a:custGeom>
          <a:ln w="76962">
            <a:solidFill>
              <a:srgbClr val="C050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3429000" y="4495787"/>
            <a:ext cx="762000" cy="369570"/>
          </a:xfrm>
          <a:custGeom>
            <a:avLst/>
            <a:gdLst/>
            <a:ahLst/>
            <a:cxnLst/>
            <a:rect l="l" t="t" r="r" b="b"/>
            <a:pathLst>
              <a:path w="762000" h="369570">
                <a:moveTo>
                  <a:pt x="0" y="369328"/>
                </a:moveTo>
                <a:lnTo>
                  <a:pt x="762000" y="369328"/>
                </a:lnTo>
                <a:lnTo>
                  <a:pt x="762000" y="0"/>
                </a:lnTo>
                <a:lnTo>
                  <a:pt x="0" y="0"/>
                </a:lnTo>
                <a:lnTo>
                  <a:pt x="0" y="369328"/>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52" y="46736"/>
            <a:ext cx="4715510" cy="467995"/>
          </a:xfrm>
          <a:prstGeom prst="rect">
            <a:avLst/>
          </a:prstGeom>
        </p:spPr>
        <p:txBody>
          <a:bodyPr vert="horz" wrap="square" lIns="0" tIns="12700" rIns="0" bIns="0" rtlCol="0">
            <a:spAutoFit/>
          </a:bodyPr>
          <a:lstStyle/>
          <a:p>
            <a:pPr marL="12700">
              <a:lnSpc>
                <a:spcPct val="100000"/>
              </a:lnSpc>
              <a:spcBef>
                <a:spcPts val="100"/>
              </a:spcBef>
            </a:pPr>
            <a:r>
              <a:rPr sz="2900" spc="-135" dirty="0">
                <a:solidFill>
                  <a:srgbClr val="C0504D"/>
                </a:solidFill>
              </a:rPr>
              <a:t>How </a:t>
            </a:r>
            <a:r>
              <a:rPr sz="2900" spc="-155" dirty="0">
                <a:solidFill>
                  <a:srgbClr val="C0504D"/>
                </a:solidFill>
              </a:rPr>
              <a:t>Words </a:t>
            </a:r>
            <a:r>
              <a:rPr sz="2900" spc="-145" dirty="0">
                <a:solidFill>
                  <a:srgbClr val="C0504D"/>
                </a:solidFill>
              </a:rPr>
              <a:t>Are </a:t>
            </a:r>
            <a:r>
              <a:rPr sz="2900" spc="-140" dirty="0">
                <a:solidFill>
                  <a:srgbClr val="C0504D"/>
                </a:solidFill>
              </a:rPr>
              <a:t>Added </a:t>
            </a:r>
            <a:r>
              <a:rPr sz="2900" spc="-350" dirty="0">
                <a:solidFill>
                  <a:srgbClr val="C0504D"/>
                </a:solidFill>
              </a:rPr>
              <a:t>To</a:t>
            </a:r>
            <a:r>
              <a:rPr sz="2900" spc="-310" dirty="0">
                <a:solidFill>
                  <a:srgbClr val="C0504D"/>
                </a:solidFill>
              </a:rPr>
              <a:t> </a:t>
            </a:r>
            <a:r>
              <a:rPr sz="2900" spc="-215" dirty="0">
                <a:solidFill>
                  <a:srgbClr val="C0504D"/>
                </a:solidFill>
              </a:rPr>
              <a:t>Stack</a:t>
            </a:r>
            <a:endParaRPr sz="2900"/>
          </a:p>
        </p:txBody>
      </p:sp>
      <p:sp>
        <p:nvSpPr>
          <p:cNvPr id="3" name="object 3"/>
          <p:cNvSpPr/>
          <p:nvPr/>
        </p:nvSpPr>
        <p:spPr>
          <a:xfrm>
            <a:off x="2895600" y="1371600"/>
            <a:ext cx="1828800" cy="533400"/>
          </a:xfrm>
          <a:custGeom>
            <a:avLst/>
            <a:gdLst/>
            <a:ahLst/>
            <a:cxnLst/>
            <a:rect l="l" t="t" r="r" b="b"/>
            <a:pathLst>
              <a:path w="1828800" h="533400">
                <a:moveTo>
                  <a:pt x="0" y="533400"/>
                </a:moveTo>
                <a:lnTo>
                  <a:pt x="1828800" y="533400"/>
                </a:lnTo>
                <a:lnTo>
                  <a:pt x="1828800" y="0"/>
                </a:lnTo>
                <a:lnTo>
                  <a:pt x="0" y="0"/>
                </a:lnTo>
                <a:lnTo>
                  <a:pt x="0" y="533400"/>
                </a:lnTo>
                <a:close/>
              </a:path>
            </a:pathLst>
          </a:custGeom>
          <a:ln w="9525">
            <a:solidFill>
              <a:srgbClr val="0000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object 4"/>
          <p:cNvSpPr txBox="1"/>
          <p:nvPr/>
        </p:nvSpPr>
        <p:spPr>
          <a:xfrm>
            <a:off x="1983994" y="932434"/>
            <a:ext cx="591820" cy="8483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65" normalizeH="0" baseline="0" noProof="0" dirty="0">
                <a:ln>
                  <a:noFill/>
                </a:ln>
                <a:solidFill>
                  <a:prstClr val="black"/>
                </a:solidFill>
                <a:effectLst/>
                <a:uLnTx/>
                <a:uFillTx/>
                <a:latin typeface="Arial"/>
                <a:ea typeface="+mn-ea"/>
                <a:cs typeface="Arial"/>
              </a:rPr>
              <a:t>Offset</a:t>
            </a:r>
            <a:endParaRPr kumimoji="0"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30"/>
              </a:spcBef>
              <a:spcAft>
                <a:spcPts val="0"/>
              </a:spcAft>
              <a:buClrTx/>
              <a:buSzTx/>
              <a:buFontTx/>
              <a:buNone/>
              <a:tabLst/>
              <a:defRPr/>
            </a:pPr>
            <a:endParaRPr kumimoji="0" sz="185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0000</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5" name="object 5"/>
          <p:cNvSpPr txBox="1"/>
          <p:nvPr/>
        </p:nvSpPr>
        <p:spPr>
          <a:xfrm>
            <a:off x="1983994" y="2304415"/>
            <a:ext cx="47879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35" normalizeH="0" baseline="0" noProof="0" dirty="0">
                <a:ln>
                  <a:noFill/>
                </a:ln>
                <a:solidFill>
                  <a:prstClr val="black"/>
                </a:solidFill>
                <a:effectLst/>
                <a:uLnTx/>
                <a:uFillTx/>
                <a:latin typeface="Arial"/>
                <a:ea typeface="+mn-ea"/>
                <a:cs typeface="Arial"/>
              </a:rPr>
              <a:t>00F4</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6" name="object 6"/>
          <p:cNvSpPr txBox="1"/>
          <p:nvPr/>
        </p:nvSpPr>
        <p:spPr>
          <a:xfrm>
            <a:off x="1983994" y="2853054"/>
            <a:ext cx="47879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35" normalizeH="0" baseline="0" noProof="0" dirty="0">
                <a:ln>
                  <a:noFill/>
                </a:ln>
                <a:solidFill>
                  <a:prstClr val="black"/>
                </a:solidFill>
                <a:effectLst/>
                <a:uLnTx/>
                <a:uFillTx/>
                <a:latin typeface="Arial"/>
                <a:ea typeface="+mn-ea"/>
                <a:cs typeface="Arial"/>
              </a:rPr>
              <a:t>00F6</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7" name="object 7"/>
          <p:cNvSpPr txBox="1"/>
          <p:nvPr/>
        </p:nvSpPr>
        <p:spPr>
          <a:xfrm>
            <a:off x="1983994" y="3401644"/>
            <a:ext cx="478790" cy="30035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35" normalizeH="0" baseline="0" noProof="0" dirty="0">
                <a:ln>
                  <a:noFill/>
                </a:ln>
                <a:solidFill>
                  <a:prstClr val="black"/>
                </a:solidFill>
                <a:effectLst/>
                <a:uLnTx/>
                <a:uFillTx/>
                <a:latin typeface="Arial"/>
                <a:ea typeface="+mn-ea"/>
                <a:cs typeface="Arial"/>
              </a:rPr>
              <a:t>00F8</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8" name="object 8"/>
          <p:cNvSpPr txBox="1"/>
          <p:nvPr/>
        </p:nvSpPr>
        <p:spPr>
          <a:xfrm>
            <a:off x="1983994" y="3950589"/>
            <a:ext cx="4826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50" normalizeH="0" baseline="0" noProof="0" dirty="0">
                <a:ln>
                  <a:noFill/>
                </a:ln>
                <a:solidFill>
                  <a:prstClr val="black"/>
                </a:solidFill>
                <a:effectLst/>
                <a:uLnTx/>
                <a:uFillTx/>
                <a:latin typeface="Arial"/>
                <a:ea typeface="+mn-ea"/>
                <a:cs typeface="Arial"/>
              </a:rPr>
              <a:t>00</a:t>
            </a:r>
            <a:r>
              <a:rPr kumimoji="0" sz="1800" b="0" i="0" u="none" strike="noStrike" kern="1200" cap="none" spc="-260" normalizeH="0" baseline="0" noProof="0" dirty="0">
                <a:ln>
                  <a:noFill/>
                </a:ln>
                <a:solidFill>
                  <a:prstClr val="black"/>
                </a:solidFill>
                <a:effectLst/>
                <a:uLnTx/>
                <a:uFillTx/>
                <a:latin typeface="Arial"/>
                <a:ea typeface="+mn-ea"/>
                <a:cs typeface="Arial"/>
              </a:rPr>
              <a:t>F</a:t>
            </a:r>
            <a:r>
              <a:rPr kumimoji="0" sz="1800" b="0" i="0" u="none" strike="noStrike" kern="1200" cap="none" spc="-160" normalizeH="0" baseline="0" noProof="0" dirty="0">
                <a:ln>
                  <a:noFill/>
                </a:ln>
                <a:solidFill>
                  <a:prstClr val="black"/>
                </a:solidFill>
                <a:effectLst/>
                <a:uLnTx/>
                <a:uFillTx/>
                <a:latin typeface="Arial"/>
                <a:ea typeface="+mn-ea"/>
                <a:cs typeface="Arial"/>
              </a:rPr>
              <a:t>A</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9" name="object 9"/>
          <p:cNvSpPr txBox="1"/>
          <p:nvPr/>
        </p:nvSpPr>
        <p:spPr>
          <a:xfrm>
            <a:off x="1983994" y="4499229"/>
            <a:ext cx="483234"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50" normalizeH="0" baseline="0" noProof="0" dirty="0">
                <a:ln>
                  <a:noFill/>
                </a:ln>
                <a:solidFill>
                  <a:prstClr val="black"/>
                </a:solidFill>
                <a:effectLst/>
                <a:uLnTx/>
                <a:uFillTx/>
                <a:latin typeface="Arial"/>
                <a:ea typeface="+mn-ea"/>
                <a:cs typeface="Arial"/>
              </a:rPr>
              <a:t>00</a:t>
            </a:r>
            <a:r>
              <a:rPr kumimoji="0" sz="1800" b="0" i="0" u="none" strike="noStrike" kern="1200" cap="none" spc="-175" normalizeH="0" baseline="0" noProof="0" dirty="0">
                <a:ln>
                  <a:noFill/>
                </a:ln>
                <a:solidFill>
                  <a:prstClr val="black"/>
                </a:solidFill>
                <a:effectLst/>
                <a:uLnTx/>
                <a:uFillTx/>
                <a:latin typeface="Arial"/>
                <a:ea typeface="+mn-ea"/>
                <a:cs typeface="Arial"/>
              </a:rPr>
              <a:t>F</a:t>
            </a:r>
            <a:r>
              <a:rPr kumimoji="0" sz="1800" b="0" i="0" u="none" strike="noStrike" kern="1200" cap="none" spc="-345" normalizeH="0" baseline="0" noProof="0" dirty="0">
                <a:ln>
                  <a:noFill/>
                </a:ln>
                <a:solidFill>
                  <a:prstClr val="black"/>
                </a:solidFill>
                <a:effectLst/>
                <a:uLnTx/>
                <a:uFillTx/>
                <a:latin typeface="Arial"/>
                <a:ea typeface="+mn-ea"/>
                <a:cs typeface="Arial"/>
              </a:rPr>
              <a:t>C</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0" name="object 10"/>
          <p:cNvSpPr txBox="1"/>
          <p:nvPr/>
        </p:nvSpPr>
        <p:spPr>
          <a:xfrm>
            <a:off x="1983994" y="5048250"/>
            <a:ext cx="47434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195" normalizeH="0" baseline="0" noProof="0" dirty="0">
                <a:ln>
                  <a:noFill/>
                </a:ln>
                <a:solidFill>
                  <a:prstClr val="black"/>
                </a:solidFill>
                <a:effectLst/>
                <a:uLnTx/>
                <a:uFillTx/>
                <a:latin typeface="Arial"/>
                <a:ea typeface="+mn-ea"/>
                <a:cs typeface="Arial"/>
              </a:rPr>
              <a:t>00FE</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1" name="object 11"/>
          <p:cNvSpPr txBox="1"/>
          <p:nvPr/>
        </p:nvSpPr>
        <p:spPr>
          <a:xfrm>
            <a:off x="1983994" y="5596838"/>
            <a:ext cx="3981450" cy="97028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0100</a:t>
            </a:r>
            <a:endParaRPr kumimoji="0" sz="1800" b="0" i="0" u="none" strike="noStrike" kern="1200" cap="none" spc="0" normalizeH="0" baseline="0" noProof="0">
              <a:ln>
                <a:noFill/>
              </a:ln>
              <a:solidFill>
                <a:prstClr val="black"/>
              </a:solidFill>
              <a:effectLst/>
              <a:uLnTx/>
              <a:uFillTx/>
              <a:latin typeface="Arial"/>
              <a:ea typeface="+mn-ea"/>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Times New Roman"/>
              <a:ea typeface="+mn-ea"/>
              <a:cs typeface="Times New Roman"/>
            </a:endParaRPr>
          </a:p>
          <a:p>
            <a:pPr marL="1231900" marR="0" lvl="0" indent="0" algn="l" defTabSz="914400" rtl="0" eaLnBrk="1" fontAlgn="auto" latinLnBrk="0" hangingPunct="1">
              <a:lnSpc>
                <a:spcPct val="100000"/>
              </a:lnSpc>
              <a:spcBef>
                <a:spcPts val="1050"/>
              </a:spcBef>
              <a:spcAft>
                <a:spcPts val="0"/>
              </a:spcAft>
              <a:buClrTx/>
              <a:buSzTx/>
              <a:buFontTx/>
              <a:buNone/>
              <a:tabLst/>
              <a:defRPr/>
            </a:pPr>
            <a:r>
              <a:rPr kumimoji="0" sz="1800" b="0" i="0" u="none" strike="noStrike" kern="1200" cap="none" spc="-100" normalizeH="0" baseline="0" noProof="0" dirty="0">
                <a:ln>
                  <a:noFill/>
                </a:ln>
                <a:solidFill>
                  <a:prstClr val="black"/>
                </a:solidFill>
                <a:effectLst/>
                <a:uLnTx/>
                <a:uFillTx/>
                <a:latin typeface="Arial"/>
                <a:ea typeface="+mn-ea"/>
                <a:cs typeface="Arial"/>
              </a:rPr>
              <a:t>(Beyond </a:t>
            </a:r>
            <a:r>
              <a:rPr kumimoji="0" sz="1800" b="0" i="0" u="none" strike="noStrike" kern="1200" cap="none" spc="-20" normalizeH="0" baseline="0" noProof="0" dirty="0">
                <a:ln>
                  <a:noFill/>
                </a:ln>
                <a:solidFill>
                  <a:prstClr val="black"/>
                </a:solidFill>
                <a:effectLst/>
                <a:uLnTx/>
                <a:uFillTx/>
                <a:latin typeface="Arial"/>
                <a:ea typeface="+mn-ea"/>
                <a:cs typeface="Arial"/>
              </a:rPr>
              <a:t>the </a:t>
            </a:r>
            <a:r>
              <a:rPr kumimoji="0" sz="1800" b="0" i="0" u="none" strike="noStrike" kern="1200" cap="none" spc="-75" normalizeH="0" baseline="0" noProof="0" dirty="0">
                <a:ln>
                  <a:noFill/>
                </a:ln>
                <a:solidFill>
                  <a:prstClr val="black"/>
                </a:solidFill>
                <a:effectLst/>
                <a:uLnTx/>
                <a:uFillTx/>
                <a:latin typeface="Arial"/>
                <a:ea typeface="+mn-ea"/>
                <a:cs typeface="Arial"/>
              </a:rPr>
              <a:t>end </a:t>
            </a:r>
            <a:r>
              <a:rPr kumimoji="0" sz="1800" b="0" i="0" u="none" strike="noStrike" kern="1200" cap="none" spc="-5" normalizeH="0" baseline="0" noProof="0" dirty="0">
                <a:ln>
                  <a:noFill/>
                </a:ln>
                <a:solidFill>
                  <a:prstClr val="black"/>
                </a:solidFill>
                <a:effectLst/>
                <a:uLnTx/>
                <a:uFillTx/>
                <a:latin typeface="Arial"/>
                <a:ea typeface="+mn-ea"/>
                <a:cs typeface="Arial"/>
              </a:rPr>
              <a:t>of </a:t>
            </a:r>
            <a:r>
              <a:rPr kumimoji="0" sz="1800" b="0" i="0" u="none" strike="noStrike" kern="1200" cap="none" spc="-20" normalizeH="0" baseline="0" noProof="0" dirty="0">
                <a:ln>
                  <a:noFill/>
                </a:ln>
                <a:solidFill>
                  <a:prstClr val="black"/>
                </a:solidFill>
                <a:effectLst/>
                <a:uLnTx/>
                <a:uFillTx/>
                <a:latin typeface="Arial"/>
                <a:ea typeface="+mn-ea"/>
                <a:cs typeface="Arial"/>
              </a:rPr>
              <a:t>the</a:t>
            </a:r>
            <a:r>
              <a:rPr kumimoji="0" sz="1800" b="0" i="0" u="none" strike="noStrike" kern="1200" cap="none" spc="-295" normalizeH="0" baseline="0" noProof="0" dirty="0">
                <a:ln>
                  <a:noFill/>
                </a:ln>
                <a:solidFill>
                  <a:prstClr val="black"/>
                </a:solidFill>
                <a:effectLst/>
                <a:uLnTx/>
                <a:uFillTx/>
                <a:latin typeface="Arial"/>
                <a:ea typeface="+mn-ea"/>
                <a:cs typeface="Arial"/>
              </a:rPr>
              <a:t> </a:t>
            </a:r>
            <a:r>
              <a:rPr kumimoji="0" sz="1800" b="0" i="0" u="none" strike="noStrike" kern="1200" cap="none" spc="-95" normalizeH="0" baseline="0" noProof="0" dirty="0">
                <a:ln>
                  <a:noFill/>
                </a:ln>
                <a:solidFill>
                  <a:prstClr val="black"/>
                </a:solidFill>
                <a:effectLst/>
                <a:uLnTx/>
                <a:uFillTx/>
                <a:latin typeface="Arial"/>
                <a:ea typeface="+mn-ea"/>
                <a:cs typeface="Arial"/>
              </a:rPr>
              <a:t>stack)</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2" name="object 12"/>
          <p:cNvSpPr txBox="1"/>
          <p:nvPr/>
        </p:nvSpPr>
        <p:spPr>
          <a:xfrm>
            <a:off x="5185028" y="5048250"/>
            <a:ext cx="24892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325" normalizeH="0" baseline="0" noProof="0" dirty="0">
                <a:ln>
                  <a:noFill/>
                </a:ln>
                <a:solidFill>
                  <a:prstClr val="black"/>
                </a:solidFill>
                <a:effectLst/>
                <a:uLnTx/>
                <a:uFillTx/>
                <a:latin typeface="Arial"/>
                <a:ea typeface="+mn-ea"/>
                <a:cs typeface="Arial"/>
              </a:rPr>
              <a:t>SP</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3" name="object 13"/>
          <p:cNvSpPr txBox="1"/>
          <p:nvPr/>
        </p:nvSpPr>
        <p:spPr>
          <a:xfrm>
            <a:off x="5943600" y="3124187"/>
            <a:ext cx="762000" cy="369570"/>
          </a:xfrm>
          <a:prstGeom prst="rect">
            <a:avLst/>
          </a:prstGeom>
          <a:ln w="9525">
            <a:solidFill>
              <a:srgbClr val="000000"/>
            </a:solidFill>
          </a:ln>
        </p:spPr>
        <p:txBody>
          <a:bodyPr vert="horz" wrap="square" lIns="0" tIns="31115" rIns="0" bIns="0" rtlCol="0">
            <a:spAutoFit/>
          </a:bodyPr>
          <a:lstStyle/>
          <a:p>
            <a:pPr marL="92710" marR="0" lvl="0" indent="0" algn="l" defTabSz="914400" rtl="0" eaLnBrk="1" fontAlgn="auto" latinLnBrk="0" hangingPunct="1">
              <a:lnSpc>
                <a:spcPct val="100000"/>
              </a:lnSpc>
              <a:spcBef>
                <a:spcPts val="245"/>
              </a:spcBef>
              <a:spcAft>
                <a:spcPts val="0"/>
              </a:spcAft>
              <a:buClrTx/>
              <a:buSzTx/>
              <a:buFontTx/>
              <a:buNone/>
              <a:tabLst/>
              <a:defRPr/>
            </a:pPr>
            <a:r>
              <a:rPr kumimoji="0" sz="1800" b="0" i="0" u="none" strike="noStrike" kern="1200" cap="none" spc="-275" normalizeH="0" baseline="0" noProof="0" dirty="0">
                <a:ln>
                  <a:noFill/>
                </a:ln>
                <a:solidFill>
                  <a:prstClr val="black"/>
                </a:solidFill>
                <a:effectLst/>
                <a:uLnTx/>
                <a:uFillTx/>
                <a:latin typeface="Arial"/>
                <a:ea typeface="+mn-ea"/>
                <a:cs typeface="Arial"/>
              </a:rPr>
              <a:t>FFFF</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4" name="object 14"/>
          <p:cNvSpPr txBox="1"/>
          <p:nvPr/>
        </p:nvSpPr>
        <p:spPr>
          <a:xfrm>
            <a:off x="5566028" y="3142615"/>
            <a:ext cx="327025"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15" normalizeH="0" baseline="0" noProof="0" dirty="0">
                <a:ln>
                  <a:noFill/>
                </a:ln>
                <a:solidFill>
                  <a:prstClr val="black"/>
                </a:solidFill>
                <a:effectLst/>
                <a:uLnTx/>
                <a:uFillTx/>
                <a:latin typeface="Arial"/>
                <a:ea typeface="+mn-ea"/>
                <a:cs typeface="Arial"/>
              </a:rPr>
              <a:t>CX:</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5" name="object 15"/>
          <p:cNvSpPr txBox="1"/>
          <p:nvPr/>
        </p:nvSpPr>
        <p:spPr>
          <a:xfrm>
            <a:off x="5943600" y="3886187"/>
            <a:ext cx="762000" cy="369570"/>
          </a:xfrm>
          <a:prstGeom prst="rect">
            <a:avLst/>
          </a:prstGeom>
          <a:ln w="9525">
            <a:solidFill>
              <a:srgbClr val="000000"/>
            </a:solidFill>
          </a:ln>
        </p:spPr>
        <p:txBody>
          <a:bodyPr vert="horz" wrap="square" lIns="0" tIns="31115" rIns="0" bIns="0" rtlCol="0">
            <a:spAutoFit/>
          </a:bodyPr>
          <a:lstStyle/>
          <a:p>
            <a:pPr marL="92710" marR="0" lvl="0" indent="0" algn="l" defTabSz="914400" rtl="0" eaLnBrk="1" fontAlgn="auto" latinLnBrk="0" hangingPunct="1">
              <a:lnSpc>
                <a:spcPct val="100000"/>
              </a:lnSpc>
              <a:spcBef>
                <a:spcPts val="245"/>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0001</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6" name="object 16"/>
          <p:cNvSpPr txBox="1"/>
          <p:nvPr/>
        </p:nvSpPr>
        <p:spPr>
          <a:xfrm>
            <a:off x="5566028" y="3904869"/>
            <a:ext cx="34290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25" normalizeH="0" baseline="0" noProof="0" dirty="0">
                <a:ln>
                  <a:noFill/>
                </a:ln>
                <a:solidFill>
                  <a:prstClr val="black"/>
                </a:solidFill>
                <a:effectLst/>
                <a:uLnTx/>
                <a:uFillTx/>
                <a:latin typeface="Arial"/>
                <a:ea typeface="+mn-ea"/>
                <a:cs typeface="Arial"/>
              </a:rPr>
              <a:t>D</a:t>
            </a:r>
            <a:r>
              <a:rPr kumimoji="0" sz="1800" b="0" i="0" u="none" strike="noStrike" kern="1200" cap="none" spc="-150" normalizeH="0" baseline="0" noProof="0" dirty="0">
                <a:ln>
                  <a:noFill/>
                </a:ln>
                <a:solidFill>
                  <a:prstClr val="black"/>
                </a:solidFill>
                <a:effectLst/>
                <a:uLnTx/>
                <a:uFillTx/>
                <a:latin typeface="Arial"/>
                <a:ea typeface="+mn-ea"/>
                <a:cs typeface="Arial"/>
              </a:rPr>
              <a:t>X:</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7" name="object 17"/>
          <p:cNvSpPr txBox="1"/>
          <p:nvPr/>
        </p:nvSpPr>
        <p:spPr>
          <a:xfrm>
            <a:off x="3521075" y="4584319"/>
            <a:ext cx="463550" cy="228600"/>
          </a:xfrm>
          <a:prstGeom prst="rect">
            <a:avLst/>
          </a:prstGeom>
        </p:spPr>
        <p:txBody>
          <a:bodyPr vert="horz" wrap="square" lIns="0" tIns="0" rIns="0" bIns="0" rtlCol="0">
            <a:spAutoFit/>
          </a:bodyPr>
          <a:lstStyle/>
          <a:p>
            <a:pPr marL="0" marR="0" lvl="0" indent="0" algn="l" defTabSz="914400" rtl="0" eaLnBrk="1" fontAlgn="auto" latinLnBrk="0" hangingPunct="1">
              <a:lnSpc>
                <a:spcPts val="1710"/>
              </a:lnSpc>
              <a:spcBef>
                <a:spcPts val="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5678</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8" name="object 18"/>
          <p:cNvSpPr txBox="1"/>
          <p:nvPr/>
        </p:nvSpPr>
        <p:spPr>
          <a:xfrm>
            <a:off x="3521075" y="5118100"/>
            <a:ext cx="463550" cy="228600"/>
          </a:xfrm>
          <a:prstGeom prst="rect">
            <a:avLst/>
          </a:prstGeom>
        </p:spPr>
        <p:txBody>
          <a:bodyPr vert="horz" wrap="square" lIns="0" tIns="0" rIns="0" bIns="0" rtlCol="0">
            <a:spAutoFit/>
          </a:bodyPr>
          <a:lstStyle/>
          <a:p>
            <a:pPr marL="0" marR="0" lvl="0" indent="0" algn="l" defTabSz="914400" rtl="0" eaLnBrk="1" fontAlgn="auto" latinLnBrk="0" hangingPunct="1">
              <a:lnSpc>
                <a:spcPts val="1710"/>
              </a:lnSpc>
              <a:spcBef>
                <a:spcPts val="0"/>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1234</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19" name="object 19"/>
          <p:cNvSpPr txBox="1"/>
          <p:nvPr/>
        </p:nvSpPr>
        <p:spPr>
          <a:xfrm>
            <a:off x="5943600" y="2438387"/>
            <a:ext cx="762000" cy="369570"/>
          </a:xfrm>
          <a:prstGeom prst="rect">
            <a:avLst/>
          </a:prstGeom>
          <a:ln w="9525">
            <a:solidFill>
              <a:srgbClr val="000000"/>
            </a:solidFill>
          </a:ln>
        </p:spPr>
        <p:txBody>
          <a:bodyPr vert="horz" wrap="square" lIns="0" tIns="31115" rIns="0" bIns="0" rtlCol="0">
            <a:spAutoFit/>
          </a:bodyPr>
          <a:lstStyle/>
          <a:p>
            <a:pPr marL="92710" marR="0" lvl="0" indent="0" algn="l" defTabSz="914400" rtl="0" eaLnBrk="1" fontAlgn="auto" latinLnBrk="0" hangingPunct="1">
              <a:lnSpc>
                <a:spcPct val="100000"/>
              </a:lnSpc>
              <a:spcBef>
                <a:spcPts val="245"/>
              </a:spcBef>
              <a:spcAft>
                <a:spcPts val="0"/>
              </a:spcAft>
              <a:buClrTx/>
              <a:buSzTx/>
              <a:buFontTx/>
              <a:buNone/>
              <a:tabLst/>
              <a:defRPr/>
            </a:pPr>
            <a:r>
              <a:rPr kumimoji="0" sz="1800" b="0" i="0" u="none" strike="noStrike" kern="1200" cap="none" spc="-95" normalizeH="0" baseline="0" noProof="0" dirty="0">
                <a:ln>
                  <a:noFill/>
                </a:ln>
                <a:solidFill>
                  <a:prstClr val="black"/>
                </a:solidFill>
                <a:effectLst/>
                <a:uLnTx/>
                <a:uFillTx/>
                <a:latin typeface="Arial"/>
                <a:ea typeface="+mn-ea"/>
                <a:cs typeface="Arial"/>
              </a:rPr>
              <a:t>0100</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sp>
        <p:nvSpPr>
          <p:cNvPr id="20" name="object 20"/>
          <p:cNvSpPr txBox="1"/>
          <p:nvPr/>
        </p:nvSpPr>
        <p:spPr>
          <a:xfrm>
            <a:off x="5566028" y="2456815"/>
            <a:ext cx="309880" cy="29972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1800" b="0" i="0" u="none" strike="noStrike" kern="1200" cap="none" spc="-229" normalizeH="0" baseline="0" noProof="0" dirty="0">
                <a:ln>
                  <a:noFill/>
                </a:ln>
                <a:solidFill>
                  <a:prstClr val="black"/>
                </a:solidFill>
                <a:effectLst/>
                <a:uLnTx/>
                <a:uFillTx/>
                <a:latin typeface="Arial"/>
                <a:ea typeface="+mn-ea"/>
                <a:cs typeface="Arial"/>
              </a:rPr>
              <a:t>SP:</a:t>
            </a:r>
            <a:endParaRPr kumimoji="0" sz="1800" b="0" i="0" u="none" strike="noStrike" kern="1200" cap="none" spc="0" normalizeH="0" baseline="0" noProof="0">
              <a:ln>
                <a:noFill/>
              </a:ln>
              <a:solidFill>
                <a:prstClr val="black"/>
              </a:solidFill>
              <a:effectLst/>
              <a:uLnTx/>
              <a:uFillTx/>
              <a:latin typeface="Arial"/>
              <a:ea typeface="+mn-ea"/>
              <a:cs typeface="Arial"/>
            </a:endParaRPr>
          </a:p>
        </p:txBody>
      </p:sp>
      <p:graphicFrame>
        <p:nvGraphicFramePr>
          <p:cNvPr id="21" name="object 21"/>
          <p:cNvGraphicFramePr>
            <a:graphicFrameLocks noGrp="1"/>
          </p:cNvGraphicFramePr>
          <p:nvPr/>
        </p:nvGraphicFramePr>
        <p:xfrm>
          <a:off x="2890837" y="2281237"/>
          <a:ext cx="1828800" cy="3733165"/>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tblGrid>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33400">
                <a:tc>
                  <a:txBody>
                    <a:bodyPr/>
                    <a:lstStyle/>
                    <a:p>
                      <a:pPr marR="97155" algn="ctr">
                        <a:lnSpc>
                          <a:spcPct val="100000"/>
                        </a:lnSpc>
                        <a:spcBef>
                          <a:spcPts val="844"/>
                        </a:spcBef>
                      </a:pPr>
                      <a:r>
                        <a:rPr sz="1800" spc="-95" dirty="0">
                          <a:latin typeface="Arial"/>
                          <a:cs typeface="Arial"/>
                        </a:rPr>
                        <a:t>5678</a:t>
                      </a:r>
                      <a:endParaRPr sz="1800">
                        <a:latin typeface="Arial"/>
                        <a:cs typeface="Arial"/>
                      </a:endParaRPr>
                    </a:p>
                  </a:txBody>
                  <a:tcPr marL="0" marR="0" marT="107314" marB="0">
                    <a:lnL w="3175">
                      <a:solidFill>
                        <a:srgbClr val="C0504D"/>
                      </a:solidFill>
                      <a:prstDash val="solid"/>
                    </a:lnL>
                    <a:lnR w="3175">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32765">
                <a:tc>
                  <a:txBody>
                    <a:bodyPr/>
                    <a:lstStyle/>
                    <a:p>
                      <a:pPr marL="46990" algn="ctr">
                        <a:lnSpc>
                          <a:spcPct val="100000"/>
                        </a:lnSpc>
                        <a:spcBef>
                          <a:spcPts val="850"/>
                        </a:spcBef>
                      </a:pPr>
                      <a:r>
                        <a:rPr sz="1800" spc="-95" dirty="0">
                          <a:latin typeface="Arial"/>
                          <a:cs typeface="Arial"/>
                        </a:rPr>
                        <a:t>1234</a:t>
                      </a:r>
                      <a:endParaRPr sz="1800">
                        <a:latin typeface="Arial"/>
                        <a:cs typeface="Arial"/>
                      </a:endParaRPr>
                    </a:p>
                  </a:txBody>
                  <a:tcPr marL="0" marR="0" marT="107950" marB="0">
                    <a:lnL w="9525">
                      <a:solidFill>
                        <a:srgbClr val="000000"/>
                      </a:solidFill>
                      <a:prstDash val="solid"/>
                    </a:lnL>
                    <a:lnR w="9525">
                      <a:solidFill>
                        <a:srgbClr val="000000"/>
                      </a:solidFill>
                      <a:prstDash val="solid"/>
                    </a:lnR>
                    <a:lnT w="9525">
                      <a:solidFill>
                        <a:srgbClr val="000000"/>
                      </a:solidFill>
                      <a:prstDash val="solid"/>
                    </a:lnT>
                    <a:lnB w="9525">
                      <a:solidFill>
                        <a:srgbClr val="C0504D"/>
                      </a:solidFill>
                      <a:prstDash val="solid"/>
                    </a:lnB>
                  </a:tcPr>
                </a:tc>
                <a:extLst>
                  <a:ext uri="{0D108BD9-81ED-4DB2-BD59-A6C34878D82A}">
                    <a16:rowId xmlns:a16="http://schemas.microsoft.com/office/drawing/2014/main" val="10005"/>
                  </a:ext>
                </a:extLst>
              </a:tr>
              <a:tr h="533400">
                <a:tc>
                  <a:txBody>
                    <a:bodyPr/>
                    <a:lstStyle/>
                    <a:p>
                      <a:pPr>
                        <a:lnSpc>
                          <a:spcPct val="100000"/>
                        </a:lnSpc>
                      </a:pPr>
                      <a:endParaRPr sz="2000">
                        <a:latin typeface="Times New Roman"/>
                        <a:cs typeface="Times New Roman"/>
                      </a:endParaRPr>
                    </a:p>
                  </a:txBody>
                  <a:tcPr marL="0" marR="0" marT="0" marB="0">
                    <a:lnL w="9525">
                      <a:solidFill>
                        <a:srgbClr val="C0504D"/>
                      </a:solidFill>
                      <a:prstDash val="solid"/>
                    </a:lnL>
                    <a:lnR w="9525">
                      <a:solidFill>
                        <a:srgbClr val="C0504D"/>
                      </a:solidFill>
                      <a:prstDash val="solid"/>
                    </a:lnR>
                    <a:lnT w="9525">
                      <a:solidFill>
                        <a:srgbClr val="C0504D"/>
                      </a:solidFill>
                      <a:prstDash val="solid"/>
                    </a:lnT>
                    <a:lnB w="9525">
                      <a:solidFill>
                        <a:srgbClr val="000000"/>
                      </a:solidFill>
                      <a:prstDash val="solid"/>
                    </a:lnB>
                  </a:tcPr>
                </a:tc>
                <a:extLst>
                  <a:ext uri="{0D108BD9-81ED-4DB2-BD59-A6C34878D82A}">
                    <a16:rowId xmlns:a16="http://schemas.microsoft.com/office/drawing/2014/main" val="10006"/>
                  </a:ext>
                </a:extLst>
              </a:tr>
            </a:tbl>
          </a:graphicData>
        </a:graphic>
      </p:graphicFrame>
      <p:sp>
        <p:nvSpPr>
          <p:cNvPr id="22" name="object 22"/>
          <p:cNvSpPr/>
          <p:nvPr/>
        </p:nvSpPr>
        <p:spPr>
          <a:xfrm>
            <a:off x="3644900" y="18923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object 23"/>
          <p:cNvSpPr/>
          <p:nvPr/>
        </p:nvSpPr>
        <p:spPr>
          <a:xfrm>
            <a:off x="3644900" y="20447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4" name="object 24"/>
          <p:cNvSpPr/>
          <p:nvPr/>
        </p:nvSpPr>
        <p:spPr>
          <a:xfrm>
            <a:off x="3644900" y="21971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object 25"/>
          <p:cNvSpPr/>
          <p:nvPr/>
        </p:nvSpPr>
        <p:spPr>
          <a:xfrm>
            <a:off x="2120900" y="18161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6" name="object 26"/>
          <p:cNvSpPr/>
          <p:nvPr/>
        </p:nvSpPr>
        <p:spPr>
          <a:xfrm>
            <a:off x="2120900" y="19685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7" name="object 27"/>
          <p:cNvSpPr/>
          <p:nvPr/>
        </p:nvSpPr>
        <p:spPr>
          <a:xfrm>
            <a:off x="2120900" y="2120900"/>
            <a:ext cx="101600" cy="101600"/>
          </a:xfrm>
          <a:prstGeom prst="rect">
            <a:avLst/>
          </a:prstGeom>
          <a:blipFill>
            <a:blip r:embed="rId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8" name="object 28"/>
          <p:cNvSpPr/>
          <p:nvPr/>
        </p:nvSpPr>
        <p:spPr>
          <a:xfrm>
            <a:off x="4568952" y="5045964"/>
            <a:ext cx="579120" cy="31089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9" name="object 29"/>
          <p:cNvSpPr/>
          <p:nvPr/>
        </p:nvSpPr>
        <p:spPr>
          <a:xfrm>
            <a:off x="4724400" y="5123053"/>
            <a:ext cx="381000" cy="118110"/>
          </a:xfrm>
          <a:custGeom>
            <a:avLst/>
            <a:gdLst/>
            <a:ahLst/>
            <a:cxnLst/>
            <a:rect l="l" t="t" r="r" b="b"/>
            <a:pathLst>
              <a:path w="381000" h="118110">
                <a:moveTo>
                  <a:pt x="101219" y="0"/>
                </a:moveTo>
                <a:lnTo>
                  <a:pt x="0" y="58547"/>
                </a:lnTo>
                <a:lnTo>
                  <a:pt x="94741" y="114300"/>
                </a:lnTo>
                <a:lnTo>
                  <a:pt x="100711" y="117983"/>
                </a:lnTo>
                <a:lnTo>
                  <a:pt x="108585" y="115951"/>
                </a:lnTo>
                <a:lnTo>
                  <a:pt x="115697" y="103759"/>
                </a:lnTo>
                <a:lnTo>
                  <a:pt x="113664" y="96012"/>
                </a:lnTo>
                <a:lnTo>
                  <a:pt x="72066" y="71558"/>
                </a:lnTo>
                <a:lnTo>
                  <a:pt x="25146" y="71374"/>
                </a:lnTo>
                <a:lnTo>
                  <a:pt x="25146" y="45974"/>
                </a:lnTo>
                <a:lnTo>
                  <a:pt x="72409" y="45974"/>
                </a:lnTo>
                <a:lnTo>
                  <a:pt x="113919" y="21971"/>
                </a:lnTo>
                <a:lnTo>
                  <a:pt x="116077" y="14224"/>
                </a:lnTo>
                <a:lnTo>
                  <a:pt x="108965" y="2032"/>
                </a:lnTo>
                <a:lnTo>
                  <a:pt x="101219" y="0"/>
                </a:lnTo>
                <a:close/>
              </a:path>
              <a:path w="381000" h="118110">
                <a:moveTo>
                  <a:pt x="72089" y="46158"/>
                </a:moveTo>
                <a:lnTo>
                  <a:pt x="50294" y="58742"/>
                </a:lnTo>
                <a:lnTo>
                  <a:pt x="72066" y="71558"/>
                </a:lnTo>
                <a:lnTo>
                  <a:pt x="381000" y="72771"/>
                </a:lnTo>
                <a:lnTo>
                  <a:pt x="381000" y="47371"/>
                </a:lnTo>
                <a:lnTo>
                  <a:pt x="72089" y="46158"/>
                </a:lnTo>
                <a:close/>
              </a:path>
              <a:path w="381000" h="118110">
                <a:moveTo>
                  <a:pt x="25146" y="45974"/>
                </a:moveTo>
                <a:lnTo>
                  <a:pt x="25146" y="71374"/>
                </a:lnTo>
                <a:lnTo>
                  <a:pt x="72066" y="71558"/>
                </a:lnTo>
                <a:lnTo>
                  <a:pt x="68732" y="69596"/>
                </a:lnTo>
                <a:lnTo>
                  <a:pt x="31496" y="69596"/>
                </a:lnTo>
                <a:lnTo>
                  <a:pt x="31623" y="47752"/>
                </a:lnTo>
                <a:lnTo>
                  <a:pt x="69329" y="47752"/>
                </a:lnTo>
                <a:lnTo>
                  <a:pt x="72089" y="46158"/>
                </a:lnTo>
                <a:lnTo>
                  <a:pt x="25146" y="45974"/>
                </a:lnTo>
                <a:close/>
              </a:path>
              <a:path w="381000" h="118110">
                <a:moveTo>
                  <a:pt x="31623" y="47752"/>
                </a:moveTo>
                <a:lnTo>
                  <a:pt x="31496" y="69596"/>
                </a:lnTo>
                <a:lnTo>
                  <a:pt x="50294" y="58742"/>
                </a:lnTo>
                <a:lnTo>
                  <a:pt x="31623" y="47752"/>
                </a:lnTo>
                <a:close/>
              </a:path>
              <a:path w="381000" h="118110">
                <a:moveTo>
                  <a:pt x="50294" y="58742"/>
                </a:moveTo>
                <a:lnTo>
                  <a:pt x="31496" y="69596"/>
                </a:lnTo>
                <a:lnTo>
                  <a:pt x="68732" y="69596"/>
                </a:lnTo>
                <a:lnTo>
                  <a:pt x="50294" y="58742"/>
                </a:lnTo>
                <a:close/>
              </a:path>
              <a:path w="381000" h="118110">
                <a:moveTo>
                  <a:pt x="69329" y="47752"/>
                </a:moveTo>
                <a:lnTo>
                  <a:pt x="31623" y="47752"/>
                </a:lnTo>
                <a:lnTo>
                  <a:pt x="50294" y="58742"/>
                </a:lnTo>
                <a:lnTo>
                  <a:pt x="69329" y="47752"/>
                </a:lnTo>
                <a:close/>
              </a:path>
              <a:path w="381000" h="118110">
                <a:moveTo>
                  <a:pt x="72409" y="45974"/>
                </a:moveTo>
                <a:lnTo>
                  <a:pt x="25146" y="45974"/>
                </a:lnTo>
                <a:lnTo>
                  <a:pt x="72089" y="46158"/>
                </a:lnTo>
                <a:lnTo>
                  <a:pt x="72409" y="45974"/>
                </a:lnTo>
                <a:close/>
              </a:path>
            </a:pathLst>
          </a:custGeom>
          <a:solidFill>
            <a:srgbClr val="00000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object 30"/>
          <p:cNvSpPr/>
          <p:nvPr/>
        </p:nvSpPr>
        <p:spPr>
          <a:xfrm>
            <a:off x="228600" y="1371638"/>
            <a:ext cx="1600200" cy="954405"/>
          </a:xfrm>
          <a:custGeom>
            <a:avLst/>
            <a:gdLst/>
            <a:ahLst/>
            <a:cxnLst/>
            <a:rect l="l" t="t" r="r" b="b"/>
            <a:pathLst>
              <a:path w="1600200" h="954405">
                <a:moveTo>
                  <a:pt x="0" y="954112"/>
                </a:moveTo>
                <a:lnTo>
                  <a:pt x="1600200" y="954112"/>
                </a:lnTo>
                <a:lnTo>
                  <a:pt x="1600200" y="0"/>
                </a:lnTo>
                <a:lnTo>
                  <a:pt x="0" y="0"/>
                </a:lnTo>
                <a:lnTo>
                  <a:pt x="0" y="954112"/>
                </a:lnTo>
                <a:close/>
              </a:path>
            </a:pathLst>
          </a:custGeom>
          <a:ln w="25400">
            <a:solidFill>
              <a:srgbClr val="8063A1"/>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object 31"/>
          <p:cNvSpPr/>
          <p:nvPr/>
        </p:nvSpPr>
        <p:spPr>
          <a:xfrm>
            <a:off x="99060" y="1743455"/>
            <a:ext cx="1450848" cy="347472"/>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object 32"/>
          <p:cNvSpPr/>
          <p:nvPr/>
        </p:nvSpPr>
        <p:spPr>
          <a:xfrm>
            <a:off x="99060" y="2170176"/>
            <a:ext cx="1549908" cy="347472"/>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bject 33"/>
          <p:cNvSpPr/>
          <p:nvPr/>
        </p:nvSpPr>
        <p:spPr>
          <a:xfrm>
            <a:off x="1207008" y="2170176"/>
            <a:ext cx="522731" cy="347472"/>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4" name="object 34"/>
          <p:cNvSpPr/>
          <p:nvPr/>
        </p:nvSpPr>
        <p:spPr>
          <a:xfrm>
            <a:off x="324313" y="1524127"/>
            <a:ext cx="913567" cy="226440"/>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5" name="object 35"/>
          <p:cNvSpPr/>
          <p:nvPr/>
        </p:nvSpPr>
        <p:spPr>
          <a:xfrm>
            <a:off x="393382" y="1568069"/>
            <a:ext cx="64135" cy="95250"/>
          </a:xfrm>
          <a:custGeom>
            <a:avLst/>
            <a:gdLst/>
            <a:ahLst/>
            <a:cxnLst/>
            <a:rect l="l" t="t" r="r" b="b"/>
            <a:pathLst>
              <a:path w="64134" h="95250">
                <a:moveTo>
                  <a:pt x="31724" y="0"/>
                </a:moveTo>
                <a:lnTo>
                  <a:pt x="0" y="95250"/>
                </a:lnTo>
                <a:lnTo>
                  <a:pt x="63626" y="95250"/>
                </a:lnTo>
                <a:lnTo>
                  <a:pt x="31902" y="0"/>
                </a:lnTo>
                <a:lnTo>
                  <a:pt x="31724"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object 36"/>
          <p:cNvSpPr/>
          <p:nvPr/>
        </p:nvSpPr>
        <p:spPr>
          <a:xfrm>
            <a:off x="1066863" y="1520571"/>
            <a:ext cx="175590" cy="234569"/>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object 37"/>
          <p:cNvSpPr/>
          <p:nvPr/>
        </p:nvSpPr>
        <p:spPr>
          <a:xfrm>
            <a:off x="897699" y="1525142"/>
            <a:ext cx="133350" cy="224790"/>
          </a:xfrm>
          <a:custGeom>
            <a:avLst/>
            <a:gdLst/>
            <a:ahLst/>
            <a:cxnLst/>
            <a:rect l="l" t="t" r="r" b="b"/>
            <a:pathLst>
              <a:path w="133350" h="224789">
                <a:moveTo>
                  <a:pt x="13525" y="0"/>
                </a:moveTo>
                <a:lnTo>
                  <a:pt x="125526" y="0"/>
                </a:lnTo>
                <a:lnTo>
                  <a:pt x="126568" y="0"/>
                </a:lnTo>
                <a:lnTo>
                  <a:pt x="127495" y="381"/>
                </a:lnTo>
                <a:lnTo>
                  <a:pt x="132118" y="14605"/>
                </a:lnTo>
                <a:lnTo>
                  <a:pt x="132118" y="18034"/>
                </a:lnTo>
                <a:lnTo>
                  <a:pt x="132118" y="21336"/>
                </a:lnTo>
                <a:lnTo>
                  <a:pt x="126568" y="35814"/>
                </a:lnTo>
                <a:lnTo>
                  <a:pt x="125526" y="35814"/>
                </a:lnTo>
                <a:lnTo>
                  <a:pt x="45427" y="35814"/>
                </a:lnTo>
                <a:lnTo>
                  <a:pt x="45427" y="90551"/>
                </a:lnTo>
                <a:lnTo>
                  <a:pt x="113220" y="90551"/>
                </a:lnTo>
                <a:lnTo>
                  <a:pt x="114261" y="90551"/>
                </a:lnTo>
                <a:lnTo>
                  <a:pt x="115214" y="90932"/>
                </a:lnTo>
                <a:lnTo>
                  <a:pt x="116078" y="91567"/>
                </a:lnTo>
                <a:lnTo>
                  <a:pt x="116941" y="92202"/>
                </a:lnTo>
                <a:lnTo>
                  <a:pt x="117665" y="93091"/>
                </a:lnTo>
                <a:lnTo>
                  <a:pt x="118249" y="94487"/>
                </a:lnTo>
                <a:lnTo>
                  <a:pt x="118821" y="95758"/>
                </a:lnTo>
                <a:lnTo>
                  <a:pt x="119265" y="97536"/>
                </a:lnTo>
                <a:lnTo>
                  <a:pt x="119545" y="99822"/>
                </a:lnTo>
                <a:lnTo>
                  <a:pt x="119837" y="102108"/>
                </a:lnTo>
                <a:lnTo>
                  <a:pt x="119976" y="104775"/>
                </a:lnTo>
                <a:lnTo>
                  <a:pt x="119976" y="108077"/>
                </a:lnTo>
                <a:lnTo>
                  <a:pt x="119976" y="111379"/>
                </a:lnTo>
                <a:lnTo>
                  <a:pt x="119837" y="114173"/>
                </a:lnTo>
                <a:lnTo>
                  <a:pt x="119545" y="116332"/>
                </a:lnTo>
                <a:lnTo>
                  <a:pt x="119265" y="118618"/>
                </a:lnTo>
                <a:lnTo>
                  <a:pt x="118821" y="120396"/>
                </a:lnTo>
                <a:lnTo>
                  <a:pt x="118249" y="121666"/>
                </a:lnTo>
                <a:lnTo>
                  <a:pt x="117665" y="123062"/>
                </a:lnTo>
                <a:lnTo>
                  <a:pt x="116941" y="123952"/>
                </a:lnTo>
                <a:lnTo>
                  <a:pt x="116078" y="124587"/>
                </a:lnTo>
                <a:lnTo>
                  <a:pt x="115214" y="125095"/>
                </a:lnTo>
                <a:lnTo>
                  <a:pt x="114261" y="125349"/>
                </a:lnTo>
                <a:lnTo>
                  <a:pt x="113220" y="125349"/>
                </a:lnTo>
                <a:lnTo>
                  <a:pt x="45427" y="125349"/>
                </a:lnTo>
                <a:lnTo>
                  <a:pt x="45427" y="188722"/>
                </a:lnTo>
                <a:lnTo>
                  <a:pt x="126225" y="188722"/>
                </a:lnTo>
                <a:lnTo>
                  <a:pt x="127266" y="188722"/>
                </a:lnTo>
                <a:lnTo>
                  <a:pt x="132549" y="198120"/>
                </a:lnTo>
                <a:lnTo>
                  <a:pt x="132841" y="200406"/>
                </a:lnTo>
                <a:lnTo>
                  <a:pt x="132981" y="203200"/>
                </a:lnTo>
                <a:lnTo>
                  <a:pt x="132981" y="206502"/>
                </a:lnTo>
                <a:lnTo>
                  <a:pt x="132981" y="209931"/>
                </a:lnTo>
                <a:lnTo>
                  <a:pt x="129082" y="223393"/>
                </a:lnTo>
                <a:lnTo>
                  <a:pt x="128219" y="224028"/>
                </a:lnTo>
                <a:lnTo>
                  <a:pt x="127266" y="224409"/>
                </a:lnTo>
                <a:lnTo>
                  <a:pt x="126225" y="224409"/>
                </a:lnTo>
                <a:lnTo>
                  <a:pt x="13525" y="224409"/>
                </a:lnTo>
                <a:lnTo>
                  <a:pt x="9715" y="224409"/>
                </a:lnTo>
                <a:lnTo>
                  <a:pt x="6502" y="223266"/>
                </a:lnTo>
                <a:lnTo>
                  <a:pt x="3898" y="220980"/>
                </a:lnTo>
                <a:lnTo>
                  <a:pt x="1295" y="218821"/>
                </a:lnTo>
                <a:lnTo>
                  <a:pt x="0" y="215137"/>
                </a:lnTo>
                <a:lnTo>
                  <a:pt x="0" y="210058"/>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8" name="object 38"/>
          <p:cNvSpPr/>
          <p:nvPr/>
        </p:nvSpPr>
        <p:spPr>
          <a:xfrm>
            <a:off x="700074" y="1525142"/>
            <a:ext cx="172085" cy="225425"/>
          </a:xfrm>
          <a:custGeom>
            <a:avLst/>
            <a:gdLst/>
            <a:ahLst/>
            <a:cxnLst/>
            <a:rect l="l" t="t" r="r" b="b"/>
            <a:pathLst>
              <a:path w="172084" h="225425">
                <a:moveTo>
                  <a:pt x="6756" y="0"/>
                </a:moveTo>
                <a:lnTo>
                  <a:pt x="164884" y="0"/>
                </a:lnTo>
                <a:lnTo>
                  <a:pt x="165925" y="0"/>
                </a:lnTo>
                <a:lnTo>
                  <a:pt x="166877" y="381"/>
                </a:lnTo>
                <a:lnTo>
                  <a:pt x="167741" y="1016"/>
                </a:lnTo>
                <a:lnTo>
                  <a:pt x="168617" y="1651"/>
                </a:lnTo>
                <a:lnTo>
                  <a:pt x="169341" y="2667"/>
                </a:lnTo>
                <a:lnTo>
                  <a:pt x="171653" y="15367"/>
                </a:lnTo>
                <a:lnTo>
                  <a:pt x="171653" y="18796"/>
                </a:lnTo>
                <a:lnTo>
                  <a:pt x="171653" y="22098"/>
                </a:lnTo>
                <a:lnTo>
                  <a:pt x="171500" y="25019"/>
                </a:lnTo>
                <a:lnTo>
                  <a:pt x="171221" y="27305"/>
                </a:lnTo>
                <a:lnTo>
                  <a:pt x="170929" y="29718"/>
                </a:lnTo>
                <a:lnTo>
                  <a:pt x="170497" y="31623"/>
                </a:lnTo>
                <a:lnTo>
                  <a:pt x="169913" y="33020"/>
                </a:lnTo>
                <a:lnTo>
                  <a:pt x="169341" y="34544"/>
                </a:lnTo>
                <a:lnTo>
                  <a:pt x="168617" y="35560"/>
                </a:lnTo>
                <a:lnTo>
                  <a:pt x="167741" y="36322"/>
                </a:lnTo>
                <a:lnTo>
                  <a:pt x="166877" y="36957"/>
                </a:lnTo>
                <a:lnTo>
                  <a:pt x="165925" y="37337"/>
                </a:lnTo>
                <a:lnTo>
                  <a:pt x="164884" y="37337"/>
                </a:lnTo>
                <a:lnTo>
                  <a:pt x="108711" y="37337"/>
                </a:lnTo>
                <a:lnTo>
                  <a:pt x="108711" y="218186"/>
                </a:lnTo>
                <a:lnTo>
                  <a:pt x="108711" y="219329"/>
                </a:lnTo>
                <a:lnTo>
                  <a:pt x="108331" y="220345"/>
                </a:lnTo>
                <a:lnTo>
                  <a:pt x="107581" y="221234"/>
                </a:lnTo>
                <a:lnTo>
                  <a:pt x="106832" y="222250"/>
                </a:lnTo>
                <a:lnTo>
                  <a:pt x="105587" y="223012"/>
                </a:lnTo>
                <a:lnTo>
                  <a:pt x="103860" y="223520"/>
                </a:lnTo>
                <a:lnTo>
                  <a:pt x="102120" y="224155"/>
                </a:lnTo>
                <a:lnTo>
                  <a:pt x="99783" y="224536"/>
                </a:lnTo>
                <a:lnTo>
                  <a:pt x="96837" y="224917"/>
                </a:lnTo>
                <a:lnTo>
                  <a:pt x="93891" y="225298"/>
                </a:lnTo>
                <a:lnTo>
                  <a:pt x="90220" y="225425"/>
                </a:lnTo>
                <a:lnTo>
                  <a:pt x="85826" y="225425"/>
                </a:lnTo>
                <a:lnTo>
                  <a:pt x="81432" y="225425"/>
                </a:lnTo>
                <a:lnTo>
                  <a:pt x="67792" y="223520"/>
                </a:lnTo>
                <a:lnTo>
                  <a:pt x="66052" y="223012"/>
                </a:lnTo>
                <a:lnTo>
                  <a:pt x="64820" y="222250"/>
                </a:lnTo>
                <a:lnTo>
                  <a:pt x="64058" y="221234"/>
                </a:lnTo>
                <a:lnTo>
                  <a:pt x="63309" y="220345"/>
                </a:lnTo>
                <a:lnTo>
                  <a:pt x="62941" y="219329"/>
                </a:lnTo>
                <a:lnTo>
                  <a:pt x="62941" y="218186"/>
                </a:lnTo>
                <a:lnTo>
                  <a:pt x="62941" y="37337"/>
                </a:lnTo>
                <a:lnTo>
                  <a:pt x="6756" y="37337"/>
                </a:lnTo>
                <a:lnTo>
                  <a:pt x="5600" y="37337"/>
                </a:lnTo>
                <a:lnTo>
                  <a:pt x="4622" y="36957"/>
                </a:lnTo>
                <a:lnTo>
                  <a:pt x="3809" y="36322"/>
                </a:lnTo>
                <a:lnTo>
                  <a:pt x="2997" y="35560"/>
                </a:lnTo>
                <a:lnTo>
                  <a:pt x="2311" y="34544"/>
                </a:lnTo>
                <a:lnTo>
                  <a:pt x="1727" y="33020"/>
                </a:lnTo>
                <a:lnTo>
                  <a:pt x="1155" y="31623"/>
                </a:lnTo>
                <a:lnTo>
                  <a:pt x="723" y="29718"/>
                </a:lnTo>
                <a:lnTo>
                  <a:pt x="431" y="27305"/>
                </a:lnTo>
                <a:lnTo>
                  <a:pt x="139" y="25019"/>
                </a:lnTo>
                <a:lnTo>
                  <a:pt x="0" y="22098"/>
                </a:lnTo>
                <a:lnTo>
                  <a:pt x="0" y="18796"/>
                </a:lnTo>
                <a:lnTo>
                  <a:pt x="0" y="15367"/>
                </a:lnTo>
                <a:lnTo>
                  <a:pt x="139" y="12319"/>
                </a:lnTo>
                <a:lnTo>
                  <a:pt x="431" y="9906"/>
                </a:lnTo>
                <a:lnTo>
                  <a:pt x="723" y="7493"/>
                </a:lnTo>
                <a:lnTo>
                  <a:pt x="3809" y="1016"/>
                </a:lnTo>
                <a:lnTo>
                  <a:pt x="4622" y="381"/>
                </a:lnTo>
                <a:lnTo>
                  <a:pt x="5600" y="0"/>
                </a:lnTo>
                <a:lnTo>
                  <a:pt x="6756"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9" name="object 39"/>
          <p:cNvSpPr/>
          <p:nvPr/>
        </p:nvSpPr>
        <p:spPr>
          <a:xfrm>
            <a:off x="559371" y="1525142"/>
            <a:ext cx="126364" cy="225425"/>
          </a:xfrm>
          <a:custGeom>
            <a:avLst/>
            <a:gdLst/>
            <a:ahLst/>
            <a:cxnLst/>
            <a:rect l="l" t="t" r="r" b="b"/>
            <a:pathLst>
              <a:path w="126365" h="225425">
                <a:moveTo>
                  <a:pt x="13525" y="0"/>
                </a:moveTo>
                <a:lnTo>
                  <a:pt x="119113" y="0"/>
                </a:lnTo>
                <a:lnTo>
                  <a:pt x="120154" y="0"/>
                </a:lnTo>
                <a:lnTo>
                  <a:pt x="121081" y="381"/>
                </a:lnTo>
                <a:lnTo>
                  <a:pt x="125437" y="9906"/>
                </a:lnTo>
                <a:lnTo>
                  <a:pt x="125729" y="12319"/>
                </a:lnTo>
                <a:lnTo>
                  <a:pt x="125882" y="15367"/>
                </a:lnTo>
                <a:lnTo>
                  <a:pt x="125882" y="18796"/>
                </a:lnTo>
                <a:lnTo>
                  <a:pt x="125882" y="22225"/>
                </a:lnTo>
                <a:lnTo>
                  <a:pt x="120154" y="37337"/>
                </a:lnTo>
                <a:lnTo>
                  <a:pt x="119113" y="37337"/>
                </a:lnTo>
                <a:lnTo>
                  <a:pt x="45770" y="37337"/>
                </a:lnTo>
                <a:lnTo>
                  <a:pt x="45770" y="97662"/>
                </a:lnTo>
                <a:lnTo>
                  <a:pt x="114604" y="97662"/>
                </a:lnTo>
                <a:lnTo>
                  <a:pt x="115646" y="97662"/>
                </a:lnTo>
                <a:lnTo>
                  <a:pt x="116573" y="97917"/>
                </a:lnTo>
                <a:lnTo>
                  <a:pt x="117386" y="98552"/>
                </a:lnTo>
                <a:lnTo>
                  <a:pt x="118186" y="99060"/>
                </a:lnTo>
                <a:lnTo>
                  <a:pt x="120929" y="107061"/>
                </a:lnTo>
                <a:lnTo>
                  <a:pt x="121221" y="109347"/>
                </a:lnTo>
                <a:lnTo>
                  <a:pt x="121373" y="112268"/>
                </a:lnTo>
                <a:lnTo>
                  <a:pt x="121373" y="115697"/>
                </a:lnTo>
                <a:lnTo>
                  <a:pt x="121373" y="119126"/>
                </a:lnTo>
                <a:lnTo>
                  <a:pt x="121221" y="122047"/>
                </a:lnTo>
                <a:lnTo>
                  <a:pt x="120929" y="124333"/>
                </a:lnTo>
                <a:lnTo>
                  <a:pt x="120650" y="126619"/>
                </a:lnTo>
                <a:lnTo>
                  <a:pt x="120180" y="128524"/>
                </a:lnTo>
                <a:lnTo>
                  <a:pt x="119545" y="130048"/>
                </a:lnTo>
                <a:lnTo>
                  <a:pt x="118910" y="131572"/>
                </a:lnTo>
                <a:lnTo>
                  <a:pt x="118186" y="132715"/>
                </a:lnTo>
                <a:lnTo>
                  <a:pt x="117386" y="133350"/>
                </a:lnTo>
                <a:lnTo>
                  <a:pt x="116573" y="133985"/>
                </a:lnTo>
                <a:lnTo>
                  <a:pt x="115646" y="134239"/>
                </a:lnTo>
                <a:lnTo>
                  <a:pt x="114604" y="134239"/>
                </a:lnTo>
                <a:lnTo>
                  <a:pt x="45770" y="134239"/>
                </a:lnTo>
                <a:lnTo>
                  <a:pt x="45770" y="217805"/>
                </a:lnTo>
                <a:lnTo>
                  <a:pt x="45770" y="219075"/>
                </a:lnTo>
                <a:lnTo>
                  <a:pt x="45427" y="220218"/>
                </a:lnTo>
                <a:lnTo>
                  <a:pt x="44729" y="221107"/>
                </a:lnTo>
                <a:lnTo>
                  <a:pt x="44043" y="221996"/>
                </a:lnTo>
                <a:lnTo>
                  <a:pt x="42798" y="222758"/>
                </a:lnTo>
                <a:lnTo>
                  <a:pt x="41008" y="223393"/>
                </a:lnTo>
                <a:lnTo>
                  <a:pt x="39217" y="224028"/>
                </a:lnTo>
                <a:lnTo>
                  <a:pt x="36868" y="224536"/>
                </a:lnTo>
                <a:lnTo>
                  <a:pt x="33985" y="224917"/>
                </a:lnTo>
                <a:lnTo>
                  <a:pt x="31089" y="225298"/>
                </a:lnTo>
                <a:lnTo>
                  <a:pt x="27393" y="225425"/>
                </a:lnTo>
                <a:lnTo>
                  <a:pt x="22885" y="225425"/>
                </a:lnTo>
                <a:lnTo>
                  <a:pt x="18491" y="225425"/>
                </a:lnTo>
                <a:lnTo>
                  <a:pt x="1130" y="221107"/>
                </a:lnTo>
                <a:lnTo>
                  <a:pt x="381" y="220218"/>
                </a:lnTo>
                <a:lnTo>
                  <a:pt x="0" y="219075"/>
                </a:lnTo>
                <a:lnTo>
                  <a:pt x="0" y="217805"/>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bject 40"/>
          <p:cNvSpPr/>
          <p:nvPr/>
        </p:nvSpPr>
        <p:spPr>
          <a:xfrm>
            <a:off x="324205" y="1524127"/>
            <a:ext cx="207645" cy="226695"/>
          </a:xfrm>
          <a:custGeom>
            <a:avLst/>
            <a:gdLst/>
            <a:ahLst/>
            <a:cxnLst/>
            <a:rect l="l" t="t" r="r" b="b"/>
            <a:pathLst>
              <a:path w="207645" h="226694">
                <a:moveTo>
                  <a:pt x="101600" y="0"/>
                </a:moveTo>
                <a:lnTo>
                  <a:pt x="108419" y="0"/>
                </a:lnTo>
                <a:lnTo>
                  <a:pt x="113855" y="126"/>
                </a:lnTo>
                <a:lnTo>
                  <a:pt x="117894" y="253"/>
                </a:lnTo>
                <a:lnTo>
                  <a:pt x="121945" y="508"/>
                </a:lnTo>
                <a:lnTo>
                  <a:pt x="125095" y="888"/>
                </a:lnTo>
                <a:lnTo>
                  <a:pt x="127342" y="1524"/>
                </a:lnTo>
                <a:lnTo>
                  <a:pt x="129603" y="2159"/>
                </a:lnTo>
                <a:lnTo>
                  <a:pt x="134721" y="9525"/>
                </a:lnTo>
                <a:lnTo>
                  <a:pt x="204063" y="208407"/>
                </a:lnTo>
                <a:lnTo>
                  <a:pt x="205460" y="212598"/>
                </a:lnTo>
                <a:lnTo>
                  <a:pt x="206324" y="215900"/>
                </a:lnTo>
                <a:lnTo>
                  <a:pt x="206667" y="218312"/>
                </a:lnTo>
                <a:lnTo>
                  <a:pt x="207022" y="220725"/>
                </a:lnTo>
                <a:lnTo>
                  <a:pt x="206552" y="222503"/>
                </a:lnTo>
                <a:lnTo>
                  <a:pt x="205282" y="223774"/>
                </a:lnTo>
                <a:lnTo>
                  <a:pt x="204012" y="225044"/>
                </a:lnTo>
                <a:lnTo>
                  <a:pt x="201752" y="225806"/>
                </a:lnTo>
                <a:lnTo>
                  <a:pt x="198526" y="226060"/>
                </a:lnTo>
                <a:lnTo>
                  <a:pt x="195287" y="226313"/>
                </a:lnTo>
                <a:lnTo>
                  <a:pt x="190830" y="226440"/>
                </a:lnTo>
                <a:lnTo>
                  <a:pt x="185165" y="226440"/>
                </a:lnTo>
                <a:lnTo>
                  <a:pt x="179273" y="226440"/>
                </a:lnTo>
                <a:lnTo>
                  <a:pt x="174675" y="226440"/>
                </a:lnTo>
                <a:lnTo>
                  <a:pt x="171386" y="226187"/>
                </a:lnTo>
                <a:lnTo>
                  <a:pt x="168097" y="226060"/>
                </a:lnTo>
                <a:lnTo>
                  <a:pt x="158470" y="219328"/>
                </a:lnTo>
                <a:lnTo>
                  <a:pt x="143383" y="174244"/>
                </a:lnTo>
                <a:lnTo>
                  <a:pt x="59118" y="174244"/>
                </a:lnTo>
                <a:lnTo>
                  <a:pt x="44907" y="218186"/>
                </a:lnTo>
                <a:lnTo>
                  <a:pt x="44437" y="219710"/>
                </a:lnTo>
                <a:lnTo>
                  <a:pt x="43827" y="221107"/>
                </a:lnTo>
                <a:lnTo>
                  <a:pt x="43078" y="222250"/>
                </a:lnTo>
                <a:lnTo>
                  <a:pt x="42329" y="223265"/>
                </a:lnTo>
                <a:lnTo>
                  <a:pt x="41122" y="224155"/>
                </a:lnTo>
                <a:lnTo>
                  <a:pt x="39446" y="224789"/>
                </a:lnTo>
                <a:lnTo>
                  <a:pt x="37769" y="225425"/>
                </a:lnTo>
                <a:lnTo>
                  <a:pt x="35394" y="225933"/>
                </a:lnTo>
                <a:lnTo>
                  <a:pt x="32334" y="226060"/>
                </a:lnTo>
                <a:lnTo>
                  <a:pt x="29273" y="226313"/>
                </a:lnTo>
                <a:lnTo>
                  <a:pt x="25247" y="226440"/>
                </a:lnTo>
                <a:lnTo>
                  <a:pt x="20281" y="226440"/>
                </a:lnTo>
                <a:lnTo>
                  <a:pt x="14960" y="226440"/>
                </a:lnTo>
                <a:lnTo>
                  <a:pt x="1562" y="223393"/>
                </a:lnTo>
                <a:lnTo>
                  <a:pt x="406" y="222123"/>
                </a:lnTo>
                <a:lnTo>
                  <a:pt x="0" y="220218"/>
                </a:lnTo>
                <a:lnTo>
                  <a:pt x="342" y="217805"/>
                </a:lnTo>
                <a:lnTo>
                  <a:pt x="685" y="215392"/>
                </a:lnTo>
                <a:lnTo>
                  <a:pt x="72123" y="9017"/>
                </a:lnTo>
                <a:lnTo>
                  <a:pt x="74549" y="4318"/>
                </a:lnTo>
                <a:lnTo>
                  <a:pt x="75476" y="3048"/>
                </a:lnTo>
                <a:lnTo>
                  <a:pt x="95707" y="0"/>
                </a:lnTo>
                <a:lnTo>
                  <a:pt x="10160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1" name="object 41"/>
          <p:cNvSpPr/>
          <p:nvPr/>
        </p:nvSpPr>
        <p:spPr>
          <a:xfrm>
            <a:off x="344487" y="1947926"/>
            <a:ext cx="1077404" cy="232283"/>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2" name="object 42"/>
          <p:cNvSpPr/>
          <p:nvPr/>
        </p:nvSpPr>
        <p:spPr>
          <a:xfrm>
            <a:off x="1087907" y="1987676"/>
            <a:ext cx="93980" cy="153035"/>
          </a:xfrm>
          <a:custGeom>
            <a:avLst/>
            <a:gdLst/>
            <a:ahLst/>
            <a:cxnLst/>
            <a:rect l="l" t="t" r="r" b="b"/>
            <a:pathLst>
              <a:path w="93980" h="153035">
                <a:moveTo>
                  <a:pt x="0" y="0"/>
                </a:moveTo>
                <a:lnTo>
                  <a:pt x="0" y="152526"/>
                </a:lnTo>
                <a:lnTo>
                  <a:pt x="23748" y="152526"/>
                </a:lnTo>
                <a:lnTo>
                  <a:pt x="61461" y="144934"/>
                </a:lnTo>
                <a:lnTo>
                  <a:pt x="87154" y="115663"/>
                </a:lnTo>
                <a:lnTo>
                  <a:pt x="93802" y="74675"/>
                </a:lnTo>
                <a:lnTo>
                  <a:pt x="93568" y="66819"/>
                </a:lnTo>
                <a:lnTo>
                  <a:pt x="81945" y="26546"/>
                </a:lnTo>
                <a:lnTo>
                  <a:pt x="49996" y="3107"/>
                </a:lnTo>
                <a:lnTo>
                  <a:pt x="23063" y="0"/>
                </a:lnTo>
                <a:lnTo>
                  <a:pt x="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3" name="object 43"/>
          <p:cNvSpPr/>
          <p:nvPr/>
        </p:nvSpPr>
        <p:spPr>
          <a:xfrm>
            <a:off x="819861" y="1987169"/>
            <a:ext cx="60960" cy="76200"/>
          </a:xfrm>
          <a:custGeom>
            <a:avLst/>
            <a:gdLst/>
            <a:ahLst/>
            <a:cxnLst/>
            <a:rect l="l" t="t" r="r" b="b"/>
            <a:pathLst>
              <a:path w="60959" h="76200">
                <a:moveTo>
                  <a:pt x="0" y="0"/>
                </a:moveTo>
                <a:lnTo>
                  <a:pt x="0" y="76072"/>
                </a:lnTo>
                <a:lnTo>
                  <a:pt x="20459" y="76072"/>
                </a:lnTo>
                <a:lnTo>
                  <a:pt x="27736" y="76072"/>
                </a:lnTo>
                <a:lnTo>
                  <a:pt x="57899" y="52196"/>
                </a:lnTo>
                <a:lnTo>
                  <a:pt x="59524" y="47243"/>
                </a:lnTo>
                <a:lnTo>
                  <a:pt x="60337" y="41909"/>
                </a:lnTo>
                <a:lnTo>
                  <a:pt x="60337" y="36194"/>
                </a:lnTo>
                <a:lnTo>
                  <a:pt x="60337" y="28320"/>
                </a:lnTo>
                <a:lnTo>
                  <a:pt x="45935" y="5460"/>
                </a:lnTo>
                <a:lnTo>
                  <a:pt x="41897" y="3047"/>
                </a:lnTo>
                <a:lnTo>
                  <a:pt x="37642" y="1523"/>
                </a:lnTo>
                <a:lnTo>
                  <a:pt x="33197" y="888"/>
                </a:lnTo>
                <a:lnTo>
                  <a:pt x="28752" y="253"/>
                </a:lnTo>
                <a:lnTo>
                  <a:pt x="24155" y="0"/>
                </a:lnTo>
                <a:lnTo>
                  <a:pt x="19418" y="0"/>
                </a:lnTo>
                <a:lnTo>
                  <a:pt x="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4" name="object 44"/>
          <p:cNvSpPr/>
          <p:nvPr/>
        </p:nvSpPr>
        <p:spPr>
          <a:xfrm>
            <a:off x="390093" y="1987169"/>
            <a:ext cx="60960" cy="76200"/>
          </a:xfrm>
          <a:custGeom>
            <a:avLst/>
            <a:gdLst/>
            <a:ahLst/>
            <a:cxnLst/>
            <a:rect l="l" t="t" r="r" b="b"/>
            <a:pathLst>
              <a:path w="60959" h="76200">
                <a:moveTo>
                  <a:pt x="0" y="0"/>
                </a:moveTo>
                <a:lnTo>
                  <a:pt x="0" y="76072"/>
                </a:lnTo>
                <a:lnTo>
                  <a:pt x="20459" y="76072"/>
                </a:lnTo>
                <a:lnTo>
                  <a:pt x="27736" y="76072"/>
                </a:lnTo>
                <a:lnTo>
                  <a:pt x="57899" y="52196"/>
                </a:lnTo>
                <a:lnTo>
                  <a:pt x="59524" y="47243"/>
                </a:lnTo>
                <a:lnTo>
                  <a:pt x="60337" y="41909"/>
                </a:lnTo>
                <a:lnTo>
                  <a:pt x="60337" y="36194"/>
                </a:lnTo>
                <a:lnTo>
                  <a:pt x="60337" y="28320"/>
                </a:lnTo>
                <a:lnTo>
                  <a:pt x="45935" y="5460"/>
                </a:lnTo>
                <a:lnTo>
                  <a:pt x="41897" y="3047"/>
                </a:lnTo>
                <a:lnTo>
                  <a:pt x="37642" y="1523"/>
                </a:lnTo>
                <a:lnTo>
                  <a:pt x="33197" y="888"/>
                </a:lnTo>
                <a:lnTo>
                  <a:pt x="28752" y="253"/>
                </a:lnTo>
                <a:lnTo>
                  <a:pt x="24155" y="0"/>
                </a:lnTo>
                <a:lnTo>
                  <a:pt x="19418" y="0"/>
                </a:lnTo>
                <a:lnTo>
                  <a:pt x="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5" name="object 45"/>
          <p:cNvSpPr/>
          <p:nvPr/>
        </p:nvSpPr>
        <p:spPr>
          <a:xfrm>
            <a:off x="570737" y="1985391"/>
            <a:ext cx="116839" cy="157480"/>
          </a:xfrm>
          <a:custGeom>
            <a:avLst/>
            <a:gdLst/>
            <a:ahLst/>
            <a:cxnLst/>
            <a:rect l="l" t="t" r="r" b="b"/>
            <a:pathLst>
              <a:path w="116840" h="157480">
                <a:moveTo>
                  <a:pt x="58953" y="0"/>
                </a:moveTo>
                <a:lnTo>
                  <a:pt x="17284" y="16129"/>
                </a:lnTo>
                <a:lnTo>
                  <a:pt x="1607" y="55098"/>
                </a:lnTo>
                <a:lnTo>
                  <a:pt x="0" y="77850"/>
                </a:lnTo>
                <a:lnTo>
                  <a:pt x="173" y="86778"/>
                </a:lnTo>
                <a:lnTo>
                  <a:pt x="6503" y="124475"/>
                </a:lnTo>
                <a:lnTo>
                  <a:pt x="35729" y="154172"/>
                </a:lnTo>
                <a:lnTo>
                  <a:pt x="57734" y="157225"/>
                </a:lnTo>
                <a:lnTo>
                  <a:pt x="65799" y="156843"/>
                </a:lnTo>
                <a:lnTo>
                  <a:pt x="104038" y="133985"/>
                </a:lnTo>
                <a:lnTo>
                  <a:pt x="115973" y="94202"/>
                </a:lnTo>
                <a:lnTo>
                  <a:pt x="116687" y="78486"/>
                </a:lnTo>
                <a:lnTo>
                  <a:pt x="116513" y="69840"/>
                </a:lnTo>
                <a:lnTo>
                  <a:pt x="107561" y="26995"/>
                </a:lnTo>
                <a:lnTo>
                  <a:pt x="74212" y="1412"/>
                </a:lnTo>
                <a:lnTo>
                  <a:pt x="58953" y="0"/>
                </a:lnTo>
                <a:close/>
              </a:path>
            </a:pathLst>
          </a:custGeom>
          <a:ln w="9143">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6" name="object 46"/>
          <p:cNvSpPr/>
          <p:nvPr/>
        </p:nvSpPr>
        <p:spPr>
          <a:xfrm>
            <a:off x="1042479" y="1951863"/>
            <a:ext cx="186690" cy="224790"/>
          </a:xfrm>
          <a:custGeom>
            <a:avLst/>
            <a:gdLst/>
            <a:ahLst/>
            <a:cxnLst/>
            <a:rect l="l" t="t" r="r" b="b"/>
            <a:pathLst>
              <a:path w="186690" h="224789">
                <a:moveTo>
                  <a:pt x="13525" y="0"/>
                </a:moveTo>
                <a:lnTo>
                  <a:pt x="71081" y="0"/>
                </a:lnTo>
                <a:lnTo>
                  <a:pt x="85514" y="450"/>
                </a:lnTo>
                <a:lnTo>
                  <a:pt x="132007" y="11045"/>
                </a:lnTo>
                <a:lnTo>
                  <a:pt x="163899" y="35204"/>
                </a:lnTo>
                <a:lnTo>
                  <a:pt x="182195" y="72497"/>
                </a:lnTo>
                <a:lnTo>
                  <a:pt x="186385" y="108965"/>
                </a:lnTo>
                <a:lnTo>
                  <a:pt x="185882" y="123826"/>
                </a:lnTo>
                <a:lnTo>
                  <a:pt x="178320" y="161671"/>
                </a:lnTo>
                <a:lnTo>
                  <a:pt x="155181" y="197485"/>
                </a:lnTo>
                <a:lnTo>
                  <a:pt x="118503" y="217932"/>
                </a:lnTo>
                <a:lnTo>
                  <a:pt x="67094" y="224409"/>
                </a:lnTo>
                <a:lnTo>
                  <a:pt x="13525" y="224409"/>
                </a:lnTo>
                <a:lnTo>
                  <a:pt x="9715" y="224409"/>
                </a:lnTo>
                <a:lnTo>
                  <a:pt x="6502" y="223265"/>
                </a:lnTo>
                <a:lnTo>
                  <a:pt x="3898" y="220979"/>
                </a:lnTo>
                <a:lnTo>
                  <a:pt x="1295" y="218821"/>
                </a:lnTo>
                <a:lnTo>
                  <a:pt x="0" y="215137"/>
                </a:lnTo>
                <a:lnTo>
                  <a:pt x="0" y="210058"/>
                </a:lnTo>
                <a:lnTo>
                  <a:pt x="0" y="14477"/>
                </a:lnTo>
                <a:lnTo>
                  <a:pt x="0" y="9398"/>
                </a:lnTo>
                <a:lnTo>
                  <a:pt x="1295" y="5714"/>
                </a:lnTo>
                <a:lnTo>
                  <a:pt x="3898" y="3428"/>
                </a:lnTo>
                <a:lnTo>
                  <a:pt x="6502" y="1142"/>
                </a:lnTo>
                <a:lnTo>
                  <a:pt x="9715" y="0"/>
                </a:lnTo>
                <a:lnTo>
                  <a:pt x="13525"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7" name="object 47"/>
          <p:cNvSpPr/>
          <p:nvPr/>
        </p:nvSpPr>
        <p:spPr>
          <a:xfrm>
            <a:off x="774255" y="1951863"/>
            <a:ext cx="153670" cy="225425"/>
          </a:xfrm>
          <a:custGeom>
            <a:avLst/>
            <a:gdLst/>
            <a:ahLst/>
            <a:cxnLst/>
            <a:rect l="l" t="t" r="r" b="b"/>
            <a:pathLst>
              <a:path w="153669" h="225425">
                <a:moveTo>
                  <a:pt x="15430" y="0"/>
                </a:moveTo>
                <a:lnTo>
                  <a:pt x="68313" y="0"/>
                </a:lnTo>
                <a:lnTo>
                  <a:pt x="73634" y="0"/>
                </a:lnTo>
                <a:lnTo>
                  <a:pt x="78689" y="253"/>
                </a:lnTo>
                <a:lnTo>
                  <a:pt x="83489" y="635"/>
                </a:lnTo>
                <a:lnTo>
                  <a:pt x="88277" y="1015"/>
                </a:lnTo>
                <a:lnTo>
                  <a:pt x="94030" y="1904"/>
                </a:lnTo>
                <a:lnTo>
                  <a:pt x="100736" y="3301"/>
                </a:lnTo>
                <a:lnTo>
                  <a:pt x="107441" y="4572"/>
                </a:lnTo>
                <a:lnTo>
                  <a:pt x="114236" y="6985"/>
                </a:lnTo>
                <a:lnTo>
                  <a:pt x="121107" y="10667"/>
                </a:lnTo>
                <a:lnTo>
                  <a:pt x="127990" y="14224"/>
                </a:lnTo>
                <a:lnTo>
                  <a:pt x="133857" y="18796"/>
                </a:lnTo>
                <a:lnTo>
                  <a:pt x="138709" y="24257"/>
                </a:lnTo>
                <a:lnTo>
                  <a:pt x="143560" y="29717"/>
                </a:lnTo>
                <a:lnTo>
                  <a:pt x="147256" y="36195"/>
                </a:lnTo>
                <a:lnTo>
                  <a:pt x="149809" y="43434"/>
                </a:lnTo>
                <a:lnTo>
                  <a:pt x="152349" y="50800"/>
                </a:lnTo>
                <a:lnTo>
                  <a:pt x="153619" y="59054"/>
                </a:lnTo>
                <a:lnTo>
                  <a:pt x="153619" y="68199"/>
                </a:lnTo>
                <a:lnTo>
                  <a:pt x="144439" y="108628"/>
                </a:lnTo>
                <a:lnTo>
                  <a:pt x="110780" y="138471"/>
                </a:lnTo>
                <a:lnTo>
                  <a:pt x="64325" y="146558"/>
                </a:lnTo>
                <a:lnTo>
                  <a:pt x="45605" y="146558"/>
                </a:lnTo>
                <a:lnTo>
                  <a:pt x="45605" y="218186"/>
                </a:lnTo>
                <a:lnTo>
                  <a:pt x="45605" y="219328"/>
                </a:lnTo>
                <a:lnTo>
                  <a:pt x="45224" y="220345"/>
                </a:lnTo>
                <a:lnTo>
                  <a:pt x="44475" y="221234"/>
                </a:lnTo>
                <a:lnTo>
                  <a:pt x="43726" y="222250"/>
                </a:lnTo>
                <a:lnTo>
                  <a:pt x="42481" y="223012"/>
                </a:lnTo>
                <a:lnTo>
                  <a:pt x="40741" y="223520"/>
                </a:lnTo>
                <a:lnTo>
                  <a:pt x="39014" y="224154"/>
                </a:lnTo>
                <a:lnTo>
                  <a:pt x="36702" y="224536"/>
                </a:lnTo>
                <a:lnTo>
                  <a:pt x="33807" y="224916"/>
                </a:lnTo>
                <a:lnTo>
                  <a:pt x="30924" y="225298"/>
                </a:lnTo>
                <a:lnTo>
                  <a:pt x="27216" y="225425"/>
                </a:lnTo>
                <a:lnTo>
                  <a:pt x="22707" y="225425"/>
                </a:lnTo>
                <a:lnTo>
                  <a:pt x="18326" y="225425"/>
                </a:lnTo>
                <a:lnTo>
                  <a:pt x="14655" y="225298"/>
                </a:lnTo>
                <a:lnTo>
                  <a:pt x="11709" y="224916"/>
                </a:lnTo>
                <a:lnTo>
                  <a:pt x="8750" y="224536"/>
                </a:lnTo>
                <a:lnTo>
                  <a:pt x="6413" y="224154"/>
                </a:lnTo>
                <a:lnTo>
                  <a:pt x="4686" y="223520"/>
                </a:lnTo>
                <a:lnTo>
                  <a:pt x="2946" y="223012"/>
                </a:lnTo>
                <a:lnTo>
                  <a:pt x="1739" y="222250"/>
                </a:lnTo>
                <a:lnTo>
                  <a:pt x="1041" y="221234"/>
                </a:lnTo>
                <a:lnTo>
                  <a:pt x="342" y="220345"/>
                </a:lnTo>
                <a:lnTo>
                  <a:pt x="0" y="219328"/>
                </a:lnTo>
                <a:lnTo>
                  <a:pt x="0" y="218186"/>
                </a:lnTo>
                <a:lnTo>
                  <a:pt x="0" y="16383"/>
                </a:lnTo>
                <a:lnTo>
                  <a:pt x="0" y="10922"/>
                </a:lnTo>
                <a:lnTo>
                  <a:pt x="1409" y="6858"/>
                </a:lnTo>
                <a:lnTo>
                  <a:pt x="4241" y="4063"/>
                </a:lnTo>
                <a:lnTo>
                  <a:pt x="7073" y="1397"/>
                </a:lnTo>
                <a:lnTo>
                  <a:pt x="10807" y="0"/>
                </a:lnTo>
                <a:lnTo>
                  <a:pt x="1543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8" name="object 48"/>
          <p:cNvSpPr/>
          <p:nvPr/>
        </p:nvSpPr>
        <p:spPr>
          <a:xfrm>
            <a:off x="344487" y="1951863"/>
            <a:ext cx="153670" cy="225425"/>
          </a:xfrm>
          <a:custGeom>
            <a:avLst/>
            <a:gdLst/>
            <a:ahLst/>
            <a:cxnLst/>
            <a:rect l="l" t="t" r="r" b="b"/>
            <a:pathLst>
              <a:path w="153670" h="225425">
                <a:moveTo>
                  <a:pt x="15430" y="0"/>
                </a:moveTo>
                <a:lnTo>
                  <a:pt x="68313" y="0"/>
                </a:lnTo>
                <a:lnTo>
                  <a:pt x="73634" y="0"/>
                </a:lnTo>
                <a:lnTo>
                  <a:pt x="78689" y="253"/>
                </a:lnTo>
                <a:lnTo>
                  <a:pt x="83489" y="635"/>
                </a:lnTo>
                <a:lnTo>
                  <a:pt x="88277" y="1015"/>
                </a:lnTo>
                <a:lnTo>
                  <a:pt x="94030" y="1904"/>
                </a:lnTo>
                <a:lnTo>
                  <a:pt x="100736" y="3301"/>
                </a:lnTo>
                <a:lnTo>
                  <a:pt x="107442" y="4572"/>
                </a:lnTo>
                <a:lnTo>
                  <a:pt x="114236" y="6985"/>
                </a:lnTo>
                <a:lnTo>
                  <a:pt x="121107" y="10667"/>
                </a:lnTo>
                <a:lnTo>
                  <a:pt x="127990" y="14224"/>
                </a:lnTo>
                <a:lnTo>
                  <a:pt x="133858" y="18796"/>
                </a:lnTo>
                <a:lnTo>
                  <a:pt x="138709" y="24257"/>
                </a:lnTo>
                <a:lnTo>
                  <a:pt x="143560" y="29717"/>
                </a:lnTo>
                <a:lnTo>
                  <a:pt x="147256" y="36195"/>
                </a:lnTo>
                <a:lnTo>
                  <a:pt x="149809" y="43434"/>
                </a:lnTo>
                <a:lnTo>
                  <a:pt x="152349" y="50800"/>
                </a:lnTo>
                <a:lnTo>
                  <a:pt x="153619" y="59054"/>
                </a:lnTo>
                <a:lnTo>
                  <a:pt x="153619" y="68199"/>
                </a:lnTo>
                <a:lnTo>
                  <a:pt x="144439" y="108628"/>
                </a:lnTo>
                <a:lnTo>
                  <a:pt x="110780" y="138471"/>
                </a:lnTo>
                <a:lnTo>
                  <a:pt x="64325" y="146558"/>
                </a:lnTo>
                <a:lnTo>
                  <a:pt x="45605" y="146558"/>
                </a:lnTo>
                <a:lnTo>
                  <a:pt x="45605" y="218186"/>
                </a:lnTo>
                <a:lnTo>
                  <a:pt x="45605" y="219328"/>
                </a:lnTo>
                <a:lnTo>
                  <a:pt x="45224" y="220345"/>
                </a:lnTo>
                <a:lnTo>
                  <a:pt x="44475" y="221234"/>
                </a:lnTo>
                <a:lnTo>
                  <a:pt x="43726" y="222250"/>
                </a:lnTo>
                <a:lnTo>
                  <a:pt x="42481" y="223012"/>
                </a:lnTo>
                <a:lnTo>
                  <a:pt x="40741" y="223520"/>
                </a:lnTo>
                <a:lnTo>
                  <a:pt x="39014" y="224154"/>
                </a:lnTo>
                <a:lnTo>
                  <a:pt x="36703" y="224536"/>
                </a:lnTo>
                <a:lnTo>
                  <a:pt x="33807" y="224916"/>
                </a:lnTo>
                <a:lnTo>
                  <a:pt x="30924" y="225298"/>
                </a:lnTo>
                <a:lnTo>
                  <a:pt x="27216" y="225425"/>
                </a:lnTo>
                <a:lnTo>
                  <a:pt x="22707" y="225425"/>
                </a:lnTo>
                <a:lnTo>
                  <a:pt x="18326" y="225425"/>
                </a:lnTo>
                <a:lnTo>
                  <a:pt x="14655" y="225298"/>
                </a:lnTo>
                <a:lnTo>
                  <a:pt x="11709" y="224916"/>
                </a:lnTo>
                <a:lnTo>
                  <a:pt x="8750" y="224536"/>
                </a:lnTo>
                <a:lnTo>
                  <a:pt x="6413" y="224154"/>
                </a:lnTo>
                <a:lnTo>
                  <a:pt x="4686" y="223520"/>
                </a:lnTo>
                <a:lnTo>
                  <a:pt x="2946" y="223012"/>
                </a:lnTo>
                <a:lnTo>
                  <a:pt x="1739" y="222250"/>
                </a:lnTo>
                <a:lnTo>
                  <a:pt x="1041" y="221234"/>
                </a:lnTo>
                <a:lnTo>
                  <a:pt x="342" y="220345"/>
                </a:lnTo>
                <a:lnTo>
                  <a:pt x="0" y="219328"/>
                </a:lnTo>
                <a:lnTo>
                  <a:pt x="0" y="218186"/>
                </a:lnTo>
                <a:lnTo>
                  <a:pt x="0" y="16383"/>
                </a:lnTo>
                <a:lnTo>
                  <a:pt x="0" y="10922"/>
                </a:lnTo>
                <a:lnTo>
                  <a:pt x="1409" y="6858"/>
                </a:lnTo>
                <a:lnTo>
                  <a:pt x="4241" y="4063"/>
                </a:lnTo>
                <a:lnTo>
                  <a:pt x="7073" y="1397"/>
                </a:lnTo>
                <a:lnTo>
                  <a:pt x="10807" y="0"/>
                </a:lnTo>
                <a:lnTo>
                  <a:pt x="15430"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9" name="object 49"/>
          <p:cNvSpPr/>
          <p:nvPr/>
        </p:nvSpPr>
        <p:spPr>
          <a:xfrm>
            <a:off x="1238986" y="1950847"/>
            <a:ext cx="183515" cy="226695"/>
          </a:xfrm>
          <a:custGeom>
            <a:avLst/>
            <a:gdLst/>
            <a:ahLst/>
            <a:cxnLst/>
            <a:rect l="l" t="t" r="r" b="b"/>
            <a:pathLst>
              <a:path w="183515" h="226694">
                <a:moveTo>
                  <a:pt x="28092" y="0"/>
                </a:moveTo>
                <a:lnTo>
                  <a:pt x="33553" y="0"/>
                </a:lnTo>
                <a:lnTo>
                  <a:pt x="37871" y="126"/>
                </a:lnTo>
                <a:lnTo>
                  <a:pt x="41046" y="380"/>
                </a:lnTo>
                <a:lnTo>
                  <a:pt x="44221" y="635"/>
                </a:lnTo>
                <a:lnTo>
                  <a:pt x="46634" y="1015"/>
                </a:lnTo>
                <a:lnTo>
                  <a:pt x="48539" y="1524"/>
                </a:lnTo>
                <a:lnTo>
                  <a:pt x="50444" y="2031"/>
                </a:lnTo>
                <a:lnTo>
                  <a:pt x="94005" y="81279"/>
                </a:lnTo>
                <a:lnTo>
                  <a:pt x="132232" y="7112"/>
                </a:lnTo>
                <a:lnTo>
                  <a:pt x="132994" y="5714"/>
                </a:lnTo>
                <a:lnTo>
                  <a:pt x="133756" y="4572"/>
                </a:lnTo>
                <a:lnTo>
                  <a:pt x="134518" y="3682"/>
                </a:lnTo>
                <a:lnTo>
                  <a:pt x="135153" y="2793"/>
                </a:lnTo>
                <a:lnTo>
                  <a:pt x="136423" y="2031"/>
                </a:lnTo>
                <a:lnTo>
                  <a:pt x="138074" y="1524"/>
                </a:lnTo>
                <a:lnTo>
                  <a:pt x="139725" y="1015"/>
                </a:lnTo>
                <a:lnTo>
                  <a:pt x="142138" y="635"/>
                </a:lnTo>
                <a:lnTo>
                  <a:pt x="145059" y="380"/>
                </a:lnTo>
                <a:lnTo>
                  <a:pt x="147980" y="126"/>
                </a:lnTo>
                <a:lnTo>
                  <a:pt x="152044" y="0"/>
                </a:lnTo>
                <a:lnTo>
                  <a:pt x="157251" y="0"/>
                </a:lnTo>
                <a:lnTo>
                  <a:pt x="163093" y="0"/>
                </a:lnTo>
                <a:lnTo>
                  <a:pt x="167665" y="126"/>
                </a:lnTo>
                <a:lnTo>
                  <a:pt x="170967" y="507"/>
                </a:lnTo>
                <a:lnTo>
                  <a:pt x="174269" y="762"/>
                </a:lnTo>
                <a:lnTo>
                  <a:pt x="176682" y="1524"/>
                </a:lnTo>
                <a:lnTo>
                  <a:pt x="177952" y="2793"/>
                </a:lnTo>
                <a:lnTo>
                  <a:pt x="179222" y="4063"/>
                </a:lnTo>
                <a:lnTo>
                  <a:pt x="179476" y="5968"/>
                </a:lnTo>
                <a:lnTo>
                  <a:pt x="178841" y="8381"/>
                </a:lnTo>
                <a:lnTo>
                  <a:pt x="178206" y="10794"/>
                </a:lnTo>
                <a:lnTo>
                  <a:pt x="176936" y="14097"/>
                </a:lnTo>
                <a:lnTo>
                  <a:pt x="174904" y="18287"/>
                </a:lnTo>
                <a:lnTo>
                  <a:pt x="124993" y="109727"/>
                </a:lnTo>
                <a:lnTo>
                  <a:pt x="178206" y="208279"/>
                </a:lnTo>
                <a:lnTo>
                  <a:pt x="180365" y="212343"/>
                </a:lnTo>
                <a:lnTo>
                  <a:pt x="181635" y="215518"/>
                </a:lnTo>
                <a:lnTo>
                  <a:pt x="182270" y="217931"/>
                </a:lnTo>
                <a:lnTo>
                  <a:pt x="182905" y="220344"/>
                </a:lnTo>
                <a:lnTo>
                  <a:pt x="182524" y="222250"/>
                </a:lnTo>
                <a:lnTo>
                  <a:pt x="181127" y="223519"/>
                </a:lnTo>
                <a:lnTo>
                  <a:pt x="179857" y="224789"/>
                </a:lnTo>
                <a:lnTo>
                  <a:pt x="177317" y="225551"/>
                </a:lnTo>
                <a:lnTo>
                  <a:pt x="173634" y="225932"/>
                </a:lnTo>
                <a:lnTo>
                  <a:pt x="169951" y="226313"/>
                </a:lnTo>
                <a:lnTo>
                  <a:pt x="164998" y="226440"/>
                </a:lnTo>
                <a:lnTo>
                  <a:pt x="158521" y="226440"/>
                </a:lnTo>
                <a:lnTo>
                  <a:pt x="153060" y="226440"/>
                </a:lnTo>
                <a:lnTo>
                  <a:pt x="148742" y="226313"/>
                </a:lnTo>
                <a:lnTo>
                  <a:pt x="145694" y="226060"/>
                </a:lnTo>
                <a:lnTo>
                  <a:pt x="142519" y="225932"/>
                </a:lnTo>
                <a:lnTo>
                  <a:pt x="134391" y="222885"/>
                </a:lnTo>
                <a:lnTo>
                  <a:pt x="133502" y="221868"/>
                </a:lnTo>
                <a:lnTo>
                  <a:pt x="132867" y="220725"/>
                </a:lnTo>
                <a:lnTo>
                  <a:pt x="132232" y="219328"/>
                </a:lnTo>
                <a:lnTo>
                  <a:pt x="90195" y="138429"/>
                </a:lnTo>
                <a:lnTo>
                  <a:pt x="48158" y="219328"/>
                </a:lnTo>
                <a:lnTo>
                  <a:pt x="47523" y="220725"/>
                </a:lnTo>
                <a:lnTo>
                  <a:pt x="46761" y="221868"/>
                </a:lnTo>
                <a:lnTo>
                  <a:pt x="34569" y="226060"/>
                </a:lnTo>
                <a:lnTo>
                  <a:pt x="31394" y="226313"/>
                </a:lnTo>
                <a:lnTo>
                  <a:pt x="27216" y="226440"/>
                </a:lnTo>
                <a:lnTo>
                  <a:pt x="22021" y="226440"/>
                </a:lnTo>
                <a:lnTo>
                  <a:pt x="16001" y="226440"/>
                </a:lnTo>
                <a:lnTo>
                  <a:pt x="11353" y="226313"/>
                </a:lnTo>
                <a:lnTo>
                  <a:pt x="8064" y="225932"/>
                </a:lnTo>
                <a:lnTo>
                  <a:pt x="4762" y="225551"/>
                </a:lnTo>
                <a:lnTo>
                  <a:pt x="2539" y="224789"/>
                </a:lnTo>
                <a:lnTo>
                  <a:pt x="1384" y="223519"/>
                </a:lnTo>
                <a:lnTo>
                  <a:pt x="228" y="222250"/>
                </a:lnTo>
                <a:lnTo>
                  <a:pt x="58826" y="110236"/>
                </a:lnTo>
                <a:lnTo>
                  <a:pt x="8839" y="18287"/>
                </a:lnTo>
                <a:lnTo>
                  <a:pt x="6756" y="14097"/>
                </a:lnTo>
                <a:lnTo>
                  <a:pt x="5346" y="10794"/>
                </a:lnTo>
                <a:lnTo>
                  <a:pt x="4597" y="8254"/>
                </a:lnTo>
                <a:lnTo>
                  <a:pt x="3835" y="5714"/>
                </a:lnTo>
                <a:lnTo>
                  <a:pt x="12826" y="507"/>
                </a:lnTo>
                <a:lnTo>
                  <a:pt x="16408" y="126"/>
                </a:lnTo>
                <a:lnTo>
                  <a:pt x="21501" y="0"/>
                </a:lnTo>
                <a:lnTo>
                  <a:pt x="28092"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0" name="object 50"/>
          <p:cNvSpPr/>
          <p:nvPr/>
        </p:nvSpPr>
        <p:spPr>
          <a:xfrm>
            <a:off x="522884" y="1947926"/>
            <a:ext cx="212725" cy="232410"/>
          </a:xfrm>
          <a:custGeom>
            <a:avLst/>
            <a:gdLst/>
            <a:ahLst/>
            <a:cxnLst/>
            <a:rect l="l" t="t" r="r" b="b"/>
            <a:pathLst>
              <a:path w="212725" h="232410">
                <a:moveTo>
                  <a:pt x="108369" y="0"/>
                </a:moveTo>
                <a:lnTo>
                  <a:pt x="153365" y="6731"/>
                </a:lnTo>
                <a:lnTo>
                  <a:pt x="185953" y="27559"/>
                </a:lnTo>
                <a:lnTo>
                  <a:pt x="205727" y="62991"/>
                </a:lnTo>
                <a:lnTo>
                  <a:pt x="212394" y="113537"/>
                </a:lnTo>
                <a:lnTo>
                  <a:pt x="211961" y="127158"/>
                </a:lnTo>
                <a:lnTo>
                  <a:pt x="201571" y="174071"/>
                </a:lnTo>
                <a:lnTo>
                  <a:pt x="177580" y="208101"/>
                </a:lnTo>
                <a:lnTo>
                  <a:pt x="140440" y="227782"/>
                </a:lnTo>
                <a:lnTo>
                  <a:pt x="104203" y="232283"/>
                </a:lnTo>
                <a:lnTo>
                  <a:pt x="91532" y="231854"/>
                </a:lnTo>
                <a:lnTo>
                  <a:pt x="49174" y="221616"/>
                </a:lnTo>
                <a:lnTo>
                  <a:pt x="19911" y="197074"/>
                </a:lnTo>
                <a:lnTo>
                  <a:pt x="3659" y="157553"/>
                </a:lnTo>
                <a:lnTo>
                  <a:pt x="0" y="117601"/>
                </a:lnTo>
                <a:lnTo>
                  <a:pt x="433" y="104316"/>
                </a:lnTo>
                <a:lnTo>
                  <a:pt x="10824" y="58124"/>
                </a:lnTo>
                <a:lnTo>
                  <a:pt x="34827" y="24326"/>
                </a:lnTo>
                <a:lnTo>
                  <a:pt x="71971" y="4554"/>
                </a:lnTo>
                <a:lnTo>
                  <a:pt x="108369" y="0"/>
                </a:lnTo>
                <a:close/>
              </a:path>
            </a:pathLst>
          </a:custGeom>
          <a:ln w="9144">
            <a:solidFill>
              <a:srgbClr val="5C437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1" name="object 51"/>
          <p:cNvSpPr/>
          <p:nvPr/>
        </p:nvSpPr>
        <p:spPr>
          <a:xfrm>
            <a:off x="4642103" y="2267711"/>
            <a:ext cx="164591" cy="3285744"/>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2" name="object 52"/>
          <p:cNvSpPr/>
          <p:nvPr/>
        </p:nvSpPr>
        <p:spPr>
          <a:xfrm>
            <a:off x="2813304" y="2267711"/>
            <a:ext cx="164592" cy="3285744"/>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3" name="object 53"/>
          <p:cNvSpPr/>
          <p:nvPr/>
        </p:nvSpPr>
        <p:spPr>
          <a:xfrm>
            <a:off x="2852927" y="5428488"/>
            <a:ext cx="1914144" cy="161544"/>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4" name="object 54"/>
          <p:cNvSpPr/>
          <p:nvPr/>
        </p:nvSpPr>
        <p:spPr>
          <a:xfrm>
            <a:off x="2852927" y="1313688"/>
            <a:ext cx="1914144" cy="163067"/>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5" name="object 55"/>
          <p:cNvSpPr/>
          <p:nvPr/>
        </p:nvSpPr>
        <p:spPr>
          <a:xfrm>
            <a:off x="2934461" y="1371980"/>
            <a:ext cx="1751964" cy="0"/>
          </a:xfrm>
          <a:custGeom>
            <a:avLst/>
            <a:gdLst/>
            <a:ahLst/>
            <a:cxnLst/>
            <a:rect l="l" t="t" r="r" b="b"/>
            <a:pathLst>
              <a:path w="1751964">
                <a:moveTo>
                  <a:pt x="0" y="0"/>
                </a:moveTo>
                <a:lnTo>
                  <a:pt x="1751838" y="0"/>
                </a:lnTo>
              </a:path>
            </a:pathLst>
          </a:custGeom>
          <a:ln w="76961">
            <a:solidFill>
              <a:srgbClr val="C050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6" name="object 56"/>
          <p:cNvSpPr/>
          <p:nvPr/>
        </p:nvSpPr>
        <p:spPr>
          <a:xfrm>
            <a:off x="4643628" y="1351788"/>
            <a:ext cx="163067" cy="557784"/>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7" name="object 57"/>
          <p:cNvSpPr/>
          <p:nvPr/>
        </p:nvSpPr>
        <p:spPr>
          <a:xfrm>
            <a:off x="4724400" y="1371600"/>
            <a:ext cx="1270" cy="473075"/>
          </a:xfrm>
          <a:custGeom>
            <a:avLst/>
            <a:gdLst/>
            <a:ahLst/>
            <a:cxnLst/>
            <a:rect l="l" t="t" r="r" b="b"/>
            <a:pathLst>
              <a:path w="1270" h="473075">
                <a:moveTo>
                  <a:pt x="380" y="-38100"/>
                </a:moveTo>
                <a:lnTo>
                  <a:pt x="380" y="510921"/>
                </a:lnTo>
              </a:path>
            </a:pathLst>
          </a:custGeom>
          <a:ln w="76962">
            <a:solidFill>
              <a:srgbClr val="C050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8" name="object 58"/>
          <p:cNvSpPr/>
          <p:nvPr/>
        </p:nvSpPr>
        <p:spPr>
          <a:xfrm>
            <a:off x="2814827" y="1351788"/>
            <a:ext cx="163068" cy="557784"/>
          </a:xfrm>
          <a:prstGeom prst="rect">
            <a:avLst/>
          </a:prstGeom>
          <a:blipFill>
            <a:blip r:embed="rId1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59" name="object 59"/>
          <p:cNvSpPr/>
          <p:nvPr/>
        </p:nvSpPr>
        <p:spPr>
          <a:xfrm>
            <a:off x="2895600" y="1371600"/>
            <a:ext cx="1270" cy="473075"/>
          </a:xfrm>
          <a:custGeom>
            <a:avLst/>
            <a:gdLst/>
            <a:ahLst/>
            <a:cxnLst/>
            <a:rect l="l" t="t" r="r" b="b"/>
            <a:pathLst>
              <a:path w="1269" h="473075">
                <a:moveTo>
                  <a:pt x="381" y="-38100"/>
                </a:moveTo>
                <a:lnTo>
                  <a:pt x="381" y="510921"/>
                </a:lnTo>
              </a:path>
            </a:pathLst>
          </a:custGeom>
          <a:ln w="76962">
            <a:solidFill>
              <a:srgbClr val="C0504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0" name="object 60"/>
          <p:cNvSpPr/>
          <p:nvPr/>
        </p:nvSpPr>
        <p:spPr>
          <a:xfrm>
            <a:off x="3429000" y="4495787"/>
            <a:ext cx="762000" cy="369570"/>
          </a:xfrm>
          <a:custGeom>
            <a:avLst/>
            <a:gdLst/>
            <a:ahLst/>
            <a:cxnLst/>
            <a:rect l="l" t="t" r="r" b="b"/>
            <a:pathLst>
              <a:path w="762000" h="369570">
                <a:moveTo>
                  <a:pt x="0" y="369328"/>
                </a:moveTo>
                <a:lnTo>
                  <a:pt x="762000" y="369328"/>
                </a:lnTo>
                <a:lnTo>
                  <a:pt x="762000" y="0"/>
                </a:lnTo>
                <a:lnTo>
                  <a:pt x="0" y="0"/>
                </a:lnTo>
                <a:lnTo>
                  <a:pt x="0" y="369328"/>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61" name="object 61"/>
          <p:cNvSpPr/>
          <p:nvPr/>
        </p:nvSpPr>
        <p:spPr>
          <a:xfrm>
            <a:off x="3505200" y="5029187"/>
            <a:ext cx="762000" cy="369570"/>
          </a:xfrm>
          <a:custGeom>
            <a:avLst/>
            <a:gdLst/>
            <a:ahLst/>
            <a:cxnLst/>
            <a:rect l="l" t="t" r="r" b="b"/>
            <a:pathLst>
              <a:path w="762000" h="369570">
                <a:moveTo>
                  <a:pt x="0" y="369328"/>
                </a:moveTo>
                <a:lnTo>
                  <a:pt x="762000" y="369328"/>
                </a:lnTo>
                <a:lnTo>
                  <a:pt x="762000" y="0"/>
                </a:lnTo>
                <a:lnTo>
                  <a:pt x="0" y="0"/>
                </a:lnTo>
                <a:lnTo>
                  <a:pt x="0" y="369328"/>
                </a:lnTo>
                <a:close/>
              </a:path>
            </a:pathLst>
          </a:custGeom>
          <a:solidFill>
            <a:srgbClr val="FFFFFF"/>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4DC024-7575-481B-8128-268B60B1ACA3}"/>
              </a:ext>
            </a:extLst>
          </p:cNvPr>
          <p:cNvSpPr>
            <a:spLocks noGrp="1" noChangeArrowheads="1"/>
          </p:cNvSpPr>
          <p:nvPr>
            <p:ph type="title"/>
          </p:nvPr>
        </p:nvSpPr>
        <p:spPr>
          <a:xfrm>
            <a:off x="685800" y="457200"/>
            <a:ext cx="7772400" cy="304800"/>
          </a:xfrm>
        </p:spPr>
        <p:txBody>
          <a:bodyPr/>
          <a:lstStyle/>
          <a:p>
            <a:r>
              <a:rPr lang="en-US" altLang="en-US" sz="3200">
                <a:solidFill>
                  <a:schemeClr val="accent2"/>
                </a:solidFill>
              </a:rPr>
              <a:t>How Words Are Added To Stack</a:t>
            </a:r>
            <a:endParaRPr lang="en-US" altLang="en-US"/>
          </a:p>
        </p:txBody>
      </p:sp>
      <p:sp>
        <p:nvSpPr>
          <p:cNvPr id="9220" name="Rectangle 4">
            <a:extLst>
              <a:ext uri="{FF2B5EF4-FFF2-40B4-BE49-F238E27FC236}">
                <a16:creationId xmlns:a16="http://schemas.microsoft.com/office/drawing/2014/main" id="{B8B8AA28-C220-4769-AC14-AC56A7096857}"/>
              </a:ext>
            </a:extLst>
          </p:cNvPr>
          <p:cNvSpPr>
            <a:spLocks noChangeArrowheads="1"/>
          </p:cNvSpPr>
          <p:nvPr/>
        </p:nvSpPr>
        <p:spPr bwMode="auto">
          <a:xfrm>
            <a:off x="2895600" y="13716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Rectangle 5">
            <a:extLst>
              <a:ext uri="{FF2B5EF4-FFF2-40B4-BE49-F238E27FC236}">
                <a16:creationId xmlns:a16="http://schemas.microsoft.com/office/drawing/2014/main" id="{6DFC8620-26FB-4F1D-B73B-6EB803C4A88F}"/>
              </a:ext>
            </a:extLst>
          </p:cNvPr>
          <p:cNvSpPr>
            <a:spLocks noChangeArrowheads="1"/>
          </p:cNvSpPr>
          <p:nvPr/>
        </p:nvSpPr>
        <p:spPr bwMode="auto">
          <a:xfrm>
            <a:off x="2895600" y="19050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6">
            <a:extLst>
              <a:ext uri="{FF2B5EF4-FFF2-40B4-BE49-F238E27FC236}">
                <a16:creationId xmlns:a16="http://schemas.microsoft.com/office/drawing/2014/main" id="{1E94C59D-3C41-4E5D-A0D8-EFB05612CB5F}"/>
              </a:ext>
            </a:extLst>
          </p:cNvPr>
          <p:cNvSpPr>
            <a:spLocks noChangeArrowheads="1"/>
          </p:cNvSpPr>
          <p:nvPr/>
        </p:nvSpPr>
        <p:spPr bwMode="auto">
          <a:xfrm>
            <a:off x="2895600" y="24384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3" name="Rectangle 7">
            <a:extLst>
              <a:ext uri="{FF2B5EF4-FFF2-40B4-BE49-F238E27FC236}">
                <a16:creationId xmlns:a16="http://schemas.microsoft.com/office/drawing/2014/main" id="{AC67B005-4A9D-4D98-B1FC-2EF46BD18E67}"/>
              </a:ext>
            </a:extLst>
          </p:cNvPr>
          <p:cNvSpPr>
            <a:spLocks noChangeArrowheads="1"/>
          </p:cNvSpPr>
          <p:nvPr/>
        </p:nvSpPr>
        <p:spPr bwMode="auto">
          <a:xfrm>
            <a:off x="2895600" y="29718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4" name="Rectangle 8">
            <a:extLst>
              <a:ext uri="{FF2B5EF4-FFF2-40B4-BE49-F238E27FC236}">
                <a16:creationId xmlns:a16="http://schemas.microsoft.com/office/drawing/2014/main" id="{CB85FC56-CC42-450B-9CEC-C6C113565563}"/>
              </a:ext>
            </a:extLst>
          </p:cNvPr>
          <p:cNvSpPr>
            <a:spLocks noChangeArrowheads="1"/>
          </p:cNvSpPr>
          <p:nvPr/>
        </p:nvSpPr>
        <p:spPr bwMode="auto">
          <a:xfrm>
            <a:off x="2895600" y="38862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Word 3</a:t>
            </a:r>
          </a:p>
        </p:txBody>
      </p:sp>
      <p:sp>
        <p:nvSpPr>
          <p:cNvPr id="9225" name="Text Box 9">
            <a:extLst>
              <a:ext uri="{FF2B5EF4-FFF2-40B4-BE49-F238E27FC236}">
                <a16:creationId xmlns:a16="http://schemas.microsoft.com/office/drawing/2014/main" id="{429865EB-320A-4ECC-83CC-BF0104D5A543}"/>
              </a:ext>
            </a:extLst>
          </p:cNvPr>
          <p:cNvSpPr txBox="1">
            <a:spLocks noChangeArrowheads="1"/>
          </p:cNvSpPr>
          <p:nvPr/>
        </p:nvSpPr>
        <p:spPr bwMode="auto">
          <a:xfrm>
            <a:off x="1905000" y="914400"/>
            <a:ext cx="946150" cy="576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Offset</a:t>
            </a:r>
          </a:p>
          <a:p>
            <a:endParaRPr lang="en-US" altLang="en-US" sz="1800"/>
          </a:p>
          <a:p>
            <a:r>
              <a:rPr lang="en-US" altLang="en-US" sz="1800"/>
              <a:t>0000</a:t>
            </a:r>
          </a:p>
          <a:p>
            <a:endParaRPr lang="en-US" altLang="en-US" sz="1800"/>
          </a:p>
          <a:p>
            <a:r>
              <a:rPr lang="en-US" altLang="en-US" sz="1800"/>
              <a:t>0002</a:t>
            </a:r>
          </a:p>
          <a:p>
            <a:endParaRPr lang="en-US" altLang="en-US" sz="1800"/>
          </a:p>
          <a:p>
            <a:r>
              <a:rPr lang="en-US" altLang="en-US" sz="1800"/>
              <a:t>0004</a:t>
            </a:r>
          </a:p>
          <a:p>
            <a:endParaRPr lang="en-US" altLang="en-US" sz="1800"/>
          </a:p>
          <a:p>
            <a:r>
              <a:rPr lang="en-US" altLang="en-US" sz="1800"/>
              <a:t>0006</a:t>
            </a:r>
          </a:p>
          <a:p>
            <a:endParaRPr lang="en-US" altLang="en-US" sz="1800"/>
          </a:p>
          <a:p>
            <a:endParaRPr lang="en-US" altLang="en-US" sz="1800"/>
          </a:p>
          <a:p>
            <a:r>
              <a:rPr lang="en-US" altLang="en-US" sz="1800"/>
              <a:t>00FA</a:t>
            </a:r>
          </a:p>
          <a:p>
            <a:endParaRPr lang="en-US" altLang="en-US" sz="1800"/>
          </a:p>
          <a:p>
            <a:r>
              <a:rPr lang="en-US" altLang="en-US" sz="1800"/>
              <a:t>00FC</a:t>
            </a:r>
          </a:p>
          <a:p>
            <a:endParaRPr lang="en-US" altLang="en-US" sz="1800"/>
          </a:p>
          <a:p>
            <a:r>
              <a:rPr lang="en-US" altLang="en-US" sz="1800"/>
              <a:t>00FE</a:t>
            </a:r>
          </a:p>
          <a:p>
            <a:endParaRPr lang="en-US" altLang="en-US" sz="1800"/>
          </a:p>
          <a:p>
            <a:r>
              <a:rPr lang="en-US" altLang="en-US" sz="1800"/>
              <a:t>0100</a:t>
            </a:r>
          </a:p>
          <a:p>
            <a:endParaRPr lang="en-US" altLang="en-US" sz="1800"/>
          </a:p>
          <a:p>
            <a:endParaRPr lang="en-US" altLang="en-US"/>
          </a:p>
        </p:txBody>
      </p:sp>
      <p:sp>
        <p:nvSpPr>
          <p:cNvPr id="9226" name="Text Box 10">
            <a:extLst>
              <a:ext uri="{FF2B5EF4-FFF2-40B4-BE49-F238E27FC236}">
                <a16:creationId xmlns:a16="http://schemas.microsoft.com/office/drawing/2014/main" id="{5FA7ABBC-9EA7-4153-9537-7166A3181B07}"/>
              </a:ext>
            </a:extLst>
          </p:cNvPr>
          <p:cNvSpPr txBox="1">
            <a:spLocks noChangeArrowheads="1"/>
          </p:cNvSpPr>
          <p:nvPr/>
        </p:nvSpPr>
        <p:spPr bwMode="auto">
          <a:xfrm>
            <a:off x="5486400" y="2971800"/>
            <a:ext cx="3352800" cy="1562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It stack is empty, SP has a value of 100h; otherwise it has a value between 0000-00FEh</a:t>
            </a:r>
          </a:p>
        </p:txBody>
      </p:sp>
      <p:sp>
        <p:nvSpPr>
          <p:cNvPr id="9227" name="Text Box 11">
            <a:extLst>
              <a:ext uri="{FF2B5EF4-FFF2-40B4-BE49-F238E27FC236}">
                <a16:creationId xmlns:a16="http://schemas.microsoft.com/office/drawing/2014/main" id="{4C83F394-09F8-4AE0-8592-53A514E2E24D}"/>
              </a:ext>
            </a:extLst>
          </p:cNvPr>
          <p:cNvSpPr txBox="1">
            <a:spLocks noChangeArrowheads="1"/>
          </p:cNvSpPr>
          <p:nvPr/>
        </p:nvSpPr>
        <p:spPr bwMode="auto">
          <a:xfrm>
            <a:off x="5486400" y="2438400"/>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SP:</a:t>
            </a:r>
          </a:p>
        </p:txBody>
      </p:sp>
      <p:sp>
        <p:nvSpPr>
          <p:cNvPr id="9228" name="Text Box 12">
            <a:extLst>
              <a:ext uri="{FF2B5EF4-FFF2-40B4-BE49-F238E27FC236}">
                <a16:creationId xmlns:a16="http://schemas.microsoft.com/office/drawing/2014/main" id="{C438AEFD-D21E-4F90-893B-2E94EBE5F15A}"/>
              </a:ext>
            </a:extLst>
          </p:cNvPr>
          <p:cNvSpPr txBox="1">
            <a:spLocks noChangeArrowheads="1"/>
          </p:cNvSpPr>
          <p:nvPr/>
        </p:nvSpPr>
        <p:spPr bwMode="auto">
          <a:xfrm>
            <a:off x="3124200" y="5791200"/>
            <a:ext cx="3778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(Beyond the end of the stack)</a:t>
            </a:r>
          </a:p>
        </p:txBody>
      </p:sp>
      <p:sp>
        <p:nvSpPr>
          <p:cNvPr id="9229" name="Rectangle 13">
            <a:extLst>
              <a:ext uri="{FF2B5EF4-FFF2-40B4-BE49-F238E27FC236}">
                <a16:creationId xmlns:a16="http://schemas.microsoft.com/office/drawing/2014/main" id="{A328BC27-3DC3-4E37-99F6-2F7A67D2C2CA}"/>
              </a:ext>
            </a:extLst>
          </p:cNvPr>
          <p:cNvSpPr>
            <a:spLocks noChangeArrowheads="1"/>
          </p:cNvSpPr>
          <p:nvPr/>
        </p:nvSpPr>
        <p:spPr bwMode="auto">
          <a:xfrm>
            <a:off x="2895600" y="44196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Word 2</a:t>
            </a:r>
          </a:p>
        </p:txBody>
      </p:sp>
      <p:sp>
        <p:nvSpPr>
          <p:cNvPr id="9230" name="Rectangle 14">
            <a:extLst>
              <a:ext uri="{FF2B5EF4-FFF2-40B4-BE49-F238E27FC236}">
                <a16:creationId xmlns:a16="http://schemas.microsoft.com/office/drawing/2014/main" id="{6108164D-FA58-4C28-ACE7-6C6A6117BA30}"/>
              </a:ext>
            </a:extLst>
          </p:cNvPr>
          <p:cNvSpPr>
            <a:spLocks noChangeArrowheads="1"/>
          </p:cNvSpPr>
          <p:nvPr/>
        </p:nvSpPr>
        <p:spPr bwMode="auto">
          <a:xfrm>
            <a:off x="2895600" y="49530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Word 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A467A6FD-5405-4FC4-A9E6-60BEEF17220B}"/>
              </a:ext>
            </a:extLst>
          </p:cNvPr>
          <p:cNvSpPr>
            <a:spLocks noGrp="1" noChangeArrowheads="1"/>
          </p:cNvSpPr>
          <p:nvPr>
            <p:ph type="title"/>
          </p:nvPr>
        </p:nvSpPr>
        <p:spPr>
          <a:xfrm>
            <a:off x="762000" y="0"/>
            <a:ext cx="7772400" cy="1143000"/>
          </a:xfrm>
        </p:spPr>
        <p:txBody>
          <a:bodyPr/>
          <a:lstStyle/>
          <a:p>
            <a:r>
              <a:rPr lang="en-US" altLang="en-US" sz="3200">
                <a:solidFill>
                  <a:schemeClr val="accent2"/>
                </a:solidFill>
              </a:rPr>
              <a:t>FLAGS Register and Stack</a:t>
            </a:r>
            <a:endParaRPr lang="en-US" altLang="en-US"/>
          </a:p>
        </p:txBody>
      </p:sp>
      <p:sp>
        <p:nvSpPr>
          <p:cNvPr id="10243" name="Rectangle 3">
            <a:extLst>
              <a:ext uri="{FF2B5EF4-FFF2-40B4-BE49-F238E27FC236}">
                <a16:creationId xmlns:a16="http://schemas.microsoft.com/office/drawing/2014/main" id="{F2BC6102-0AC3-4C4A-A82C-F4901350A9C8}"/>
              </a:ext>
            </a:extLst>
          </p:cNvPr>
          <p:cNvSpPr>
            <a:spLocks noGrp="1" noChangeArrowheads="1"/>
          </p:cNvSpPr>
          <p:nvPr>
            <p:ph type="body" idx="1"/>
          </p:nvPr>
        </p:nvSpPr>
        <p:spPr>
          <a:xfrm>
            <a:off x="533400" y="1066800"/>
            <a:ext cx="8153400" cy="5029200"/>
          </a:xfrm>
        </p:spPr>
        <p:txBody>
          <a:bodyPr/>
          <a:lstStyle/>
          <a:p>
            <a:r>
              <a:rPr lang="en-US" altLang="en-US" sz="2400" dirty="0">
                <a:solidFill>
                  <a:schemeClr val="accent2"/>
                </a:solidFill>
              </a:rPr>
              <a:t>PUSHF</a:t>
            </a:r>
            <a:endParaRPr lang="en-US" altLang="en-US" dirty="0"/>
          </a:p>
          <a:p>
            <a:pPr lvl="1"/>
            <a:r>
              <a:rPr lang="en-US" altLang="en-US" sz="2400" dirty="0"/>
              <a:t>pushes (copies) the contents of the </a:t>
            </a:r>
            <a:r>
              <a:rPr lang="en-US" altLang="en-US" sz="2400" dirty="0">
                <a:solidFill>
                  <a:schemeClr val="accent2"/>
                </a:solidFill>
              </a:rPr>
              <a:t>FLAGS</a:t>
            </a:r>
            <a:r>
              <a:rPr lang="en-US" altLang="en-US" sz="2400" b="1" dirty="0"/>
              <a:t> </a:t>
            </a:r>
            <a:r>
              <a:rPr lang="en-US" altLang="en-US" sz="2400" dirty="0"/>
              <a:t>register onto the stack.  It has no operands</a:t>
            </a:r>
          </a:p>
          <a:p>
            <a:r>
              <a:rPr lang="en-US" altLang="en-US" sz="2400" dirty="0">
                <a:solidFill>
                  <a:schemeClr val="accent2"/>
                </a:solidFill>
              </a:rPr>
              <a:t>POPF</a:t>
            </a:r>
            <a:r>
              <a:rPr lang="en-US" altLang="en-US" sz="2400" b="1" dirty="0"/>
              <a:t> </a:t>
            </a:r>
            <a:endParaRPr lang="en-US" altLang="en-US" dirty="0"/>
          </a:p>
          <a:p>
            <a:pPr lvl="1"/>
            <a:r>
              <a:rPr lang="en-US" altLang="en-US" sz="2400" dirty="0"/>
              <a:t>pops (copies) the contents of the top word in the stack to the </a:t>
            </a:r>
            <a:r>
              <a:rPr lang="en-US" altLang="en-US" sz="2400" dirty="0">
                <a:solidFill>
                  <a:schemeClr val="accent2"/>
                </a:solidFill>
              </a:rPr>
              <a:t>FLAGS</a:t>
            </a:r>
            <a:r>
              <a:rPr lang="en-US" altLang="en-US" sz="2400" dirty="0"/>
              <a:t> register.  It has no operands</a:t>
            </a:r>
          </a:p>
          <a:p>
            <a:endParaRPr lang="en-US" altLang="en-US" sz="2400" dirty="0"/>
          </a:p>
          <a:p>
            <a:r>
              <a:rPr lang="en-US" altLang="en-US" sz="2400" b="1" i="1" dirty="0">
                <a:solidFill>
                  <a:schemeClr val="accent2"/>
                </a:solidFill>
              </a:rPr>
              <a:t>NOTES:</a:t>
            </a:r>
            <a:r>
              <a:rPr lang="en-US" altLang="en-US" sz="2400" i="1" dirty="0"/>
              <a:t>   </a:t>
            </a:r>
          </a:p>
          <a:p>
            <a:pPr lvl="1"/>
            <a:r>
              <a:rPr lang="en-US" altLang="en-US" sz="2000" i="1" dirty="0">
                <a:solidFill>
                  <a:schemeClr val="accent2"/>
                </a:solidFill>
              </a:rPr>
              <a:t>PUSH</a:t>
            </a:r>
            <a:r>
              <a:rPr lang="en-US" altLang="en-US" sz="2000" i="1" dirty="0"/>
              <a:t>, </a:t>
            </a:r>
            <a:r>
              <a:rPr lang="en-US" altLang="en-US" sz="2000" i="1" dirty="0">
                <a:solidFill>
                  <a:schemeClr val="accent2"/>
                </a:solidFill>
              </a:rPr>
              <a:t>POP</a:t>
            </a:r>
            <a:r>
              <a:rPr lang="en-US" altLang="en-US" sz="2000" i="1" dirty="0"/>
              <a:t>, and </a:t>
            </a:r>
            <a:r>
              <a:rPr lang="en-US" altLang="en-US" sz="2000" i="1" dirty="0">
                <a:solidFill>
                  <a:schemeClr val="accent2"/>
                </a:solidFill>
              </a:rPr>
              <a:t>PUSHF</a:t>
            </a:r>
            <a:r>
              <a:rPr lang="en-US" altLang="en-US" sz="2000" i="1" dirty="0"/>
              <a:t> do not affect the flags !!</a:t>
            </a:r>
            <a:endParaRPr lang="en-US" altLang="en-US" sz="2000" dirty="0"/>
          </a:p>
          <a:p>
            <a:pPr lvl="1"/>
            <a:r>
              <a:rPr lang="en-US" altLang="en-US" sz="2000" i="1" dirty="0">
                <a:solidFill>
                  <a:schemeClr val="accent2"/>
                </a:solidFill>
              </a:rPr>
              <a:t>POPF</a:t>
            </a:r>
            <a:r>
              <a:rPr lang="en-US" altLang="en-US" sz="2000" i="1" dirty="0"/>
              <a:t> could theoretically change all the flags because it resets the </a:t>
            </a:r>
            <a:r>
              <a:rPr lang="en-US" altLang="en-US" sz="2000" i="1" dirty="0">
                <a:solidFill>
                  <a:schemeClr val="accent2"/>
                </a:solidFill>
              </a:rPr>
              <a:t>FLAGS REGISTER</a:t>
            </a:r>
            <a:r>
              <a:rPr lang="en-US" altLang="en-US" sz="2000" i="1" dirty="0"/>
              <a:t> to some original value that you have previously saved with the </a:t>
            </a:r>
            <a:r>
              <a:rPr lang="en-US" altLang="en-US" sz="2000" i="1" dirty="0">
                <a:solidFill>
                  <a:schemeClr val="accent2"/>
                </a:solidFill>
              </a:rPr>
              <a:t>PUSHF</a:t>
            </a:r>
            <a:r>
              <a:rPr lang="en-US" altLang="en-US" sz="2000" i="1" dirty="0"/>
              <a:t> instruction</a:t>
            </a:r>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8F1E420-B92E-4F4A-807E-16FB5FEB803B}"/>
              </a:ext>
            </a:extLst>
          </p:cNvPr>
          <p:cNvSpPr>
            <a:spLocks noGrp="1" noChangeArrowheads="1"/>
          </p:cNvSpPr>
          <p:nvPr>
            <p:ph type="title"/>
          </p:nvPr>
        </p:nvSpPr>
        <p:spPr>
          <a:xfrm>
            <a:off x="685800" y="457200"/>
            <a:ext cx="7772400" cy="304800"/>
          </a:xfrm>
        </p:spPr>
        <p:txBody>
          <a:bodyPr/>
          <a:lstStyle/>
          <a:p>
            <a:r>
              <a:rPr lang="en-US" altLang="en-US" sz="2000" b="1" dirty="0">
                <a:latin typeface="Arial" panose="020B0604020202020204" pitchFamily="34" charset="0"/>
              </a:rPr>
              <a:t>Example:</a:t>
            </a:r>
            <a:r>
              <a:rPr lang="en-US" altLang="en-US" sz="2000" dirty="0">
                <a:latin typeface="Arial" panose="020B0604020202020204" pitchFamily="34" charset="0"/>
              </a:rPr>
              <a:t> Fill up the trace table given below.</a:t>
            </a:r>
            <a:endParaRPr lang="el-GR" altLang="en-US" sz="2000" dirty="0">
              <a:latin typeface="Arial" panose="020B0604020202020204" pitchFamily="34" charset="0"/>
            </a:endParaRPr>
          </a:p>
        </p:txBody>
      </p:sp>
      <p:graphicFrame>
        <p:nvGraphicFramePr>
          <p:cNvPr id="33795" name="Object 3">
            <a:extLst>
              <a:ext uri="{FF2B5EF4-FFF2-40B4-BE49-F238E27FC236}">
                <a16:creationId xmlns:a16="http://schemas.microsoft.com/office/drawing/2014/main" id="{B196D5AF-3FD8-425F-A215-560D659F4FD0}"/>
              </a:ext>
            </a:extLst>
          </p:cNvPr>
          <p:cNvGraphicFramePr>
            <a:graphicFrameLocks noChangeAspect="1"/>
          </p:cNvGraphicFramePr>
          <p:nvPr/>
        </p:nvGraphicFramePr>
        <p:xfrm>
          <a:off x="47625" y="914400"/>
          <a:ext cx="9096375" cy="5553075"/>
        </p:xfrm>
        <a:graphic>
          <a:graphicData uri="http://schemas.openxmlformats.org/presentationml/2006/ole">
            <mc:AlternateContent xmlns:mc="http://schemas.openxmlformats.org/markup-compatibility/2006">
              <mc:Choice xmlns:v="urn:schemas-microsoft-com:vml" Requires="v">
                <p:oleObj spid="_x0000_s33800" name="Visio" r:id="rId3" imgW="8862120" imgH="5402880" progId="Visio.Drawing.11">
                  <p:embed/>
                </p:oleObj>
              </mc:Choice>
              <mc:Fallback>
                <p:oleObj name="Visio" r:id="rId3" imgW="8862120" imgH="540288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 y="914400"/>
                        <a:ext cx="9096375" cy="555307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93208" y="256227"/>
            <a:ext cx="2157584" cy="574040"/>
          </a:xfrm>
          <a:prstGeom prst="rect">
            <a:avLst/>
          </a:prstGeom>
        </p:spPr>
        <p:txBody>
          <a:bodyPr vert="horz" wrap="square" lIns="0" tIns="12700" rIns="0" bIns="0" rtlCol="0">
            <a:spAutoFit/>
          </a:bodyPr>
          <a:lstStyle/>
          <a:p>
            <a:pPr marL="12700">
              <a:lnSpc>
                <a:spcPct val="100000"/>
              </a:lnSpc>
              <a:spcBef>
                <a:spcPts val="100"/>
              </a:spcBef>
            </a:pPr>
            <a:r>
              <a:rPr sz="3600" dirty="0"/>
              <a:t>Example:</a:t>
            </a:r>
          </a:p>
        </p:txBody>
      </p:sp>
      <p:sp>
        <p:nvSpPr>
          <p:cNvPr id="3" name="object 3"/>
          <p:cNvSpPr txBox="1"/>
          <p:nvPr/>
        </p:nvSpPr>
        <p:spPr>
          <a:xfrm>
            <a:off x="258267" y="1158620"/>
            <a:ext cx="1986770" cy="1244571"/>
          </a:xfrm>
          <a:prstGeom prst="rect">
            <a:avLst/>
          </a:prstGeom>
        </p:spPr>
        <p:txBody>
          <a:bodyPr vert="horz" wrap="square" lIns="0" tIns="13335" rIns="0" bIns="0" rtlCol="0">
            <a:spAutoFit/>
          </a:bodyPr>
          <a:lstStyle/>
          <a:p>
            <a:pPr marL="355600" indent="-342900">
              <a:lnSpc>
                <a:spcPct val="100000"/>
              </a:lnSpc>
              <a:spcBef>
                <a:spcPts val="105"/>
              </a:spcBef>
              <a:buChar char="•"/>
              <a:tabLst>
                <a:tab pos="354965" algn="l"/>
                <a:tab pos="355600" algn="l"/>
              </a:tabLst>
            </a:pPr>
            <a:r>
              <a:rPr sz="2000" dirty="0">
                <a:latin typeface="Arial"/>
                <a:cs typeface="Arial"/>
              </a:rPr>
              <a:t>AX = 3245H</a:t>
            </a:r>
            <a:endParaRPr sz="2000">
              <a:latin typeface="Arial"/>
              <a:cs typeface="Arial"/>
            </a:endParaRPr>
          </a:p>
          <a:p>
            <a:pPr marL="355600" indent="-342900">
              <a:lnSpc>
                <a:spcPct val="100000"/>
              </a:lnSpc>
              <a:buChar char="•"/>
              <a:tabLst>
                <a:tab pos="354965" algn="l"/>
                <a:tab pos="355600" algn="l"/>
              </a:tabLst>
            </a:pPr>
            <a:r>
              <a:rPr sz="2000" dirty="0">
                <a:latin typeface="Arial"/>
                <a:cs typeface="Arial"/>
              </a:rPr>
              <a:t>BX  = 1234H</a:t>
            </a:r>
            <a:endParaRPr sz="2000">
              <a:latin typeface="Arial"/>
              <a:cs typeface="Arial"/>
            </a:endParaRPr>
          </a:p>
          <a:p>
            <a:pPr marL="355600" indent="-342900">
              <a:lnSpc>
                <a:spcPct val="100000"/>
              </a:lnSpc>
              <a:buChar char="•"/>
              <a:tabLst>
                <a:tab pos="354965" algn="l"/>
                <a:tab pos="355600" algn="l"/>
              </a:tabLst>
            </a:pPr>
            <a:r>
              <a:rPr sz="2000" dirty="0">
                <a:latin typeface="Arial"/>
                <a:cs typeface="Arial"/>
              </a:rPr>
              <a:t>CX = ABCDH</a:t>
            </a:r>
            <a:endParaRPr sz="2000">
              <a:latin typeface="Arial"/>
              <a:cs typeface="Arial"/>
            </a:endParaRPr>
          </a:p>
          <a:p>
            <a:pPr marL="355600" indent="-342900">
              <a:lnSpc>
                <a:spcPct val="100000"/>
              </a:lnSpc>
              <a:buChar char="•"/>
              <a:tabLst>
                <a:tab pos="354965" algn="l"/>
                <a:tab pos="355600" algn="l"/>
              </a:tabLst>
            </a:pPr>
            <a:r>
              <a:rPr sz="2000" dirty="0">
                <a:latin typeface="Arial"/>
                <a:cs typeface="Arial"/>
              </a:rPr>
              <a:t>SP = FEH</a:t>
            </a:r>
            <a:endParaRPr sz="2000">
              <a:latin typeface="Arial"/>
              <a:cs typeface="Arial"/>
            </a:endParaRPr>
          </a:p>
        </p:txBody>
      </p:sp>
      <p:sp>
        <p:nvSpPr>
          <p:cNvPr id="4" name="object 4"/>
          <p:cNvSpPr txBox="1"/>
          <p:nvPr/>
        </p:nvSpPr>
        <p:spPr>
          <a:xfrm>
            <a:off x="258267" y="2378201"/>
            <a:ext cx="1149041" cy="2475678"/>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a:cs typeface="Arial"/>
              </a:rPr>
              <a:t>PUSH AX  PUSH CX  POP BX  AX =?</a:t>
            </a:r>
            <a:endParaRPr sz="2000">
              <a:latin typeface="Arial"/>
              <a:cs typeface="Arial"/>
            </a:endParaRPr>
          </a:p>
          <a:p>
            <a:pPr marL="12700" marR="344170" algn="just">
              <a:lnSpc>
                <a:spcPct val="100000"/>
              </a:lnSpc>
            </a:pPr>
            <a:r>
              <a:rPr sz="2000" dirty="0">
                <a:latin typeface="Arial"/>
                <a:cs typeface="Arial"/>
              </a:rPr>
              <a:t>BX =?  CX =?  SP =?</a:t>
            </a:r>
            <a:endParaRPr sz="2000">
              <a:latin typeface="Arial"/>
              <a:cs typeface="Arial"/>
            </a:endParaRPr>
          </a:p>
        </p:txBody>
      </p:sp>
      <p:sp>
        <p:nvSpPr>
          <p:cNvPr id="5" name="object 5"/>
          <p:cNvSpPr txBox="1"/>
          <p:nvPr/>
        </p:nvSpPr>
        <p:spPr>
          <a:xfrm>
            <a:off x="3787902" y="1069086"/>
            <a:ext cx="1720042" cy="5245667"/>
          </a:xfrm>
          <a:prstGeom prst="rect">
            <a:avLst/>
          </a:prstGeom>
        </p:spPr>
        <p:txBody>
          <a:bodyPr vert="horz" wrap="square" lIns="0" tIns="13335" rIns="0" bIns="0" rtlCol="0">
            <a:spAutoFit/>
          </a:bodyPr>
          <a:lstStyle/>
          <a:p>
            <a:pPr marL="12700">
              <a:lnSpc>
                <a:spcPct val="100000"/>
              </a:lnSpc>
              <a:spcBef>
                <a:spcPts val="105"/>
              </a:spcBef>
              <a:buSzPct val="95000"/>
              <a:buChar char="•"/>
              <a:tabLst>
                <a:tab pos="140335" algn="l"/>
              </a:tabLst>
            </a:pPr>
            <a:r>
              <a:rPr sz="2000" dirty="0">
                <a:latin typeface="Arial"/>
                <a:cs typeface="Arial"/>
              </a:rPr>
              <a:t>AX = 3245H</a:t>
            </a:r>
            <a:endParaRPr sz="2000">
              <a:latin typeface="Arial"/>
              <a:cs typeface="Arial"/>
            </a:endParaRPr>
          </a:p>
          <a:p>
            <a:pPr marL="12700">
              <a:lnSpc>
                <a:spcPct val="100000"/>
              </a:lnSpc>
              <a:buSzPct val="95000"/>
              <a:buChar char="•"/>
              <a:tabLst>
                <a:tab pos="140335" algn="l"/>
              </a:tabLst>
            </a:pPr>
            <a:r>
              <a:rPr sz="2000" dirty="0">
                <a:latin typeface="Arial"/>
                <a:cs typeface="Arial"/>
              </a:rPr>
              <a:t>BX  = 1234H</a:t>
            </a:r>
            <a:endParaRPr sz="2000">
              <a:latin typeface="Arial"/>
              <a:cs typeface="Arial"/>
            </a:endParaRPr>
          </a:p>
          <a:p>
            <a:pPr marL="12700">
              <a:lnSpc>
                <a:spcPct val="100000"/>
              </a:lnSpc>
              <a:buSzPct val="95000"/>
              <a:buChar char="•"/>
              <a:tabLst>
                <a:tab pos="140335" algn="l"/>
              </a:tabLst>
            </a:pPr>
            <a:r>
              <a:rPr sz="2000" dirty="0">
                <a:latin typeface="Arial"/>
                <a:cs typeface="Arial"/>
              </a:rPr>
              <a:t>CX = ABCDH</a:t>
            </a:r>
            <a:endParaRPr sz="2000">
              <a:latin typeface="Arial"/>
              <a:cs typeface="Arial"/>
            </a:endParaRPr>
          </a:p>
          <a:p>
            <a:pPr marL="12700" marR="358140">
              <a:lnSpc>
                <a:spcPct val="100000"/>
              </a:lnSpc>
              <a:buSzPct val="95000"/>
              <a:buChar char="•"/>
              <a:tabLst>
                <a:tab pos="140335" algn="l"/>
              </a:tabLst>
            </a:pPr>
            <a:r>
              <a:rPr sz="2000" dirty="0">
                <a:latin typeface="Arial"/>
                <a:cs typeface="Arial"/>
              </a:rPr>
              <a:t>SP = FEH  PUSH BX  PUSH CX  POP BX  POP AX  PUSH CX  PUSH BX  POP CX  PUSH AX  POP BX  AX =?</a:t>
            </a:r>
            <a:endParaRPr sz="2000">
              <a:latin typeface="Arial"/>
              <a:cs typeface="Arial"/>
            </a:endParaRPr>
          </a:p>
          <a:p>
            <a:pPr marL="12700" marR="807720" algn="just">
              <a:lnSpc>
                <a:spcPct val="100000"/>
              </a:lnSpc>
              <a:spcBef>
                <a:spcPts val="5"/>
              </a:spcBef>
            </a:pPr>
            <a:r>
              <a:rPr sz="2000" dirty="0">
                <a:latin typeface="Arial"/>
                <a:cs typeface="Arial"/>
              </a:rPr>
              <a:t>BX =?  CX =?  SP =?</a:t>
            </a:r>
            <a:endParaRPr sz="2000">
              <a:latin typeface="Arial"/>
              <a:cs typeface="Arial"/>
            </a:endParaRPr>
          </a:p>
        </p:txBody>
      </p:sp>
      <p:sp>
        <p:nvSpPr>
          <p:cNvPr id="6" name="object 6"/>
          <p:cNvSpPr txBox="1"/>
          <p:nvPr/>
        </p:nvSpPr>
        <p:spPr>
          <a:xfrm>
            <a:off x="6236334" y="1067562"/>
            <a:ext cx="1720042" cy="5861220"/>
          </a:xfrm>
          <a:prstGeom prst="rect">
            <a:avLst/>
          </a:prstGeom>
        </p:spPr>
        <p:txBody>
          <a:bodyPr vert="horz" wrap="square" lIns="0" tIns="13335" rIns="0" bIns="0" rtlCol="0">
            <a:spAutoFit/>
          </a:bodyPr>
          <a:lstStyle/>
          <a:p>
            <a:pPr marL="12700">
              <a:lnSpc>
                <a:spcPct val="100000"/>
              </a:lnSpc>
              <a:spcBef>
                <a:spcPts val="105"/>
              </a:spcBef>
              <a:buSzPct val="95000"/>
              <a:buChar char="•"/>
              <a:tabLst>
                <a:tab pos="140335" algn="l"/>
              </a:tabLst>
            </a:pPr>
            <a:r>
              <a:rPr sz="2000" dirty="0">
                <a:latin typeface="Arial"/>
                <a:cs typeface="Arial"/>
              </a:rPr>
              <a:t>AX = 3245H</a:t>
            </a:r>
          </a:p>
          <a:p>
            <a:pPr marL="12700">
              <a:lnSpc>
                <a:spcPct val="100000"/>
              </a:lnSpc>
              <a:buSzPct val="95000"/>
              <a:buChar char="•"/>
              <a:tabLst>
                <a:tab pos="140335" algn="l"/>
              </a:tabLst>
            </a:pPr>
            <a:r>
              <a:rPr sz="2000" dirty="0">
                <a:latin typeface="Arial"/>
                <a:cs typeface="Arial"/>
              </a:rPr>
              <a:t>BX  = 1234H</a:t>
            </a:r>
          </a:p>
          <a:p>
            <a:pPr marL="12700">
              <a:lnSpc>
                <a:spcPct val="100000"/>
              </a:lnSpc>
              <a:buSzPct val="95000"/>
              <a:buChar char="•"/>
              <a:tabLst>
                <a:tab pos="140335" algn="l"/>
              </a:tabLst>
            </a:pPr>
            <a:r>
              <a:rPr sz="2000" dirty="0">
                <a:latin typeface="Arial"/>
                <a:cs typeface="Arial"/>
              </a:rPr>
              <a:t>CX = ABCDH</a:t>
            </a:r>
          </a:p>
          <a:p>
            <a:pPr marL="12700" marR="358140">
              <a:lnSpc>
                <a:spcPct val="100000"/>
              </a:lnSpc>
              <a:buSzPct val="95000"/>
              <a:buChar char="•"/>
              <a:tabLst>
                <a:tab pos="140335" algn="l"/>
              </a:tabLst>
            </a:pPr>
            <a:r>
              <a:rPr sz="2000" dirty="0">
                <a:latin typeface="Arial"/>
                <a:cs typeface="Arial"/>
              </a:rPr>
              <a:t>SP = FEH  PUSH BX  PUSHF  POPF  PUSH CX  POP BX  POP AX  PUSH CX  PUSH BX  POP CX  PUSH AX  POP BX  AX =?</a:t>
            </a:r>
          </a:p>
          <a:p>
            <a:pPr marL="12700" marR="807720" algn="just">
              <a:lnSpc>
                <a:spcPct val="100000"/>
              </a:lnSpc>
              <a:spcBef>
                <a:spcPts val="5"/>
              </a:spcBef>
            </a:pPr>
            <a:r>
              <a:rPr sz="2000" dirty="0">
                <a:latin typeface="Arial"/>
                <a:cs typeface="Arial"/>
              </a:rPr>
              <a:t>BX =?  CX =?  SP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47C20FC-7877-4741-9FCC-066566B29D31}"/>
              </a:ext>
            </a:extLst>
          </p:cNvPr>
          <p:cNvSpPr>
            <a:spLocks noGrp="1" noChangeArrowheads="1"/>
          </p:cNvSpPr>
          <p:nvPr>
            <p:ph type="title"/>
          </p:nvPr>
        </p:nvSpPr>
        <p:spPr>
          <a:xfrm>
            <a:off x="685800" y="228600"/>
            <a:ext cx="7772400" cy="762000"/>
          </a:xfrm>
        </p:spPr>
        <p:txBody>
          <a:bodyPr/>
          <a:lstStyle/>
          <a:p>
            <a:r>
              <a:rPr lang="en-US" altLang="en-US" sz="3200" i="1">
                <a:solidFill>
                  <a:schemeClr val="accent2"/>
                </a:solidFill>
              </a:rPr>
              <a:t>Important Notes</a:t>
            </a:r>
            <a:endParaRPr lang="en-US" altLang="en-US"/>
          </a:p>
        </p:txBody>
      </p:sp>
      <p:sp>
        <p:nvSpPr>
          <p:cNvPr id="11267" name="Rectangle 3">
            <a:extLst>
              <a:ext uri="{FF2B5EF4-FFF2-40B4-BE49-F238E27FC236}">
                <a16:creationId xmlns:a16="http://schemas.microsoft.com/office/drawing/2014/main" id="{310A0C73-68BF-465A-9622-1655AE06C936}"/>
              </a:ext>
            </a:extLst>
          </p:cNvPr>
          <p:cNvSpPr>
            <a:spLocks noGrp="1" noChangeArrowheads="1"/>
          </p:cNvSpPr>
          <p:nvPr>
            <p:ph type="body" idx="1"/>
          </p:nvPr>
        </p:nvSpPr>
        <p:spPr>
          <a:xfrm>
            <a:off x="685800" y="1295400"/>
            <a:ext cx="7772400" cy="4953000"/>
          </a:xfrm>
        </p:spPr>
        <p:txBody>
          <a:bodyPr/>
          <a:lstStyle/>
          <a:p>
            <a:r>
              <a:rPr lang="en-US" altLang="en-US" sz="2400" i="1"/>
              <a:t>Not only can the programmer use the stack but DOS can and also does use the stack</a:t>
            </a:r>
          </a:p>
          <a:p>
            <a:endParaRPr lang="en-US" altLang="en-US" sz="2400" i="1"/>
          </a:p>
          <a:p>
            <a:r>
              <a:rPr lang="en-US" altLang="en-US" sz="2400" i="1"/>
              <a:t>In fact </a:t>
            </a:r>
            <a:r>
              <a:rPr lang="en-US" altLang="en-US" sz="2400" i="1">
                <a:solidFill>
                  <a:schemeClr val="accent2"/>
                </a:solidFill>
              </a:rPr>
              <a:t>DOS </a:t>
            </a:r>
            <a:r>
              <a:rPr lang="en-US" altLang="en-US" sz="2400" i="1"/>
              <a:t>uses the stack every time the user executes an </a:t>
            </a:r>
          </a:p>
          <a:p>
            <a:pPr lvl="2">
              <a:buFontTx/>
              <a:buNone/>
            </a:pPr>
            <a:r>
              <a:rPr lang="en-US" altLang="en-US" i="1">
                <a:solidFill>
                  <a:schemeClr val="accent2"/>
                </a:solidFill>
              </a:rPr>
              <a:t>INT 21h   function</a:t>
            </a:r>
            <a:endParaRPr lang="en-US" altLang="en-US" i="1"/>
          </a:p>
          <a:p>
            <a:pPr lvl="2"/>
            <a:endParaRPr lang="en-US" altLang="en-US" i="1"/>
          </a:p>
          <a:p>
            <a:r>
              <a:rPr lang="en-US" altLang="en-US" sz="2400" i="1"/>
              <a:t>Because of the "last-in first-out" nature of the stack, the order that items are removed from the stack is the reverse of the order in which they are placed on the stack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D8B90E1-DA18-4524-BAC6-DFE4BDF10589}"/>
              </a:ext>
            </a:extLst>
          </p:cNvPr>
          <p:cNvSpPr>
            <a:spLocks noGrp="1" noChangeArrowheads="1"/>
          </p:cNvSpPr>
          <p:nvPr>
            <p:ph type="title"/>
          </p:nvPr>
        </p:nvSpPr>
        <p:spPr>
          <a:xfrm>
            <a:off x="685800" y="304800"/>
            <a:ext cx="7772400" cy="457200"/>
          </a:xfrm>
        </p:spPr>
        <p:txBody>
          <a:bodyPr/>
          <a:lstStyle/>
          <a:p>
            <a:r>
              <a:rPr lang="en-US" altLang="en-US" sz="3200">
                <a:solidFill>
                  <a:schemeClr val="accent2"/>
                </a:solidFill>
              </a:rPr>
              <a:t>Example Program</a:t>
            </a:r>
            <a:endParaRPr lang="en-US" altLang="en-US"/>
          </a:p>
        </p:txBody>
      </p:sp>
      <p:sp>
        <p:nvSpPr>
          <p:cNvPr id="12291" name="Rectangle 3">
            <a:extLst>
              <a:ext uri="{FF2B5EF4-FFF2-40B4-BE49-F238E27FC236}">
                <a16:creationId xmlns:a16="http://schemas.microsoft.com/office/drawing/2014/main" id="{5E9A0A64-BE2C-4F34-8249-0DA79F69CBF9}"/>
              </a:ext>
            </a:extLst>
          </p:cNvPr>
          <p:cNvSpPr>
            <a:spLocks noGrp="1" noChangeArrowheads="1"/>
          </p:cNvSpPr>
          <p:nvPr>
            <p:ph type="body" idx="1"/>
          </p:nvPr>
        </p:nvSpPr>
        <p:spPr>
          <a:xfrm>
            <a:off x="685800" y="990600"/>
            <a:ext cx="7772400" cy="5105400"/>
          </a:xfrm>
        </p:spPr>
        <p:txBody>
          <a:bodyPr/>
          <a:lstStyle/>
          <a:p>
            <a:r>
              <a:rPr lang="en-US" altLang="en-US" sz="2400"/>
              <a:t>The following code allows a user to input a string consisting of 10 characters and then displays the 10 characters in reverse order on the screen </a:t>
            </a:r>
          </a:p>
        </p:txBody>
      </p:sp>
      <p:sp>
        <p:nvSpPr>
          <p:cNvPr id="12292" name="Rectangle 4">
            <a:extLst>
              <a:ext uri="{FF2B5EF4-FFF2-40B4-BE49-F238E27FC236}">
                <a16:creationId xmlns:a16="http://schemas.microsoft.com/office/drawing/2014/main" id="{25B67C82-31B3-462E-96D2-8B978816666A}"/>
              </a:ext>
            </a:extLst>
          </p:cNvPr>
          <p:cNvSpPr>
            <a:spLocks noChangeArrowheads="1"/>
          </p:cNvSpPr>
          <p:nvPr/>
        </p:nvSpPr>
        <p:spPr bwMode="auto">
          <a:xfrm>
            <a:off x="762000" y="2286000"/>
            <a:ext cx="7924800" cy="287119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800" dirty="0"/>
              <a:t>TITLE   DISPLAY THE 10 CHARACTERS TYPED IN REVERSE ORDER</a:t>
            </a:r>
          </a:p>
          <a:p>
            <a:r>
              <a:rPr lang="en-US" altLang="en-US" sz="1800" dirty="0"/>
              <a:t>.MODEL   SMALL</a:t>
            </a:r>
          </a:p>
          <a:p>
            <a:r>
              <a:rPr lang="en-US" altLang="en-US" sz="1800" dirty="0"/>
              <a:t>.STACK   100H</a:t>
            </a:r>
          </a:p>
          <a:p>
            <a:r>
              <a:rPr lang="en-US" altLang="en-US" sz="1800" dirty="0"/>
              <a:t>.DATA</a:t>
            </a:r>
          </a:p>
          <a:p>
            <a:r>
              <a:rPr lang="en-US" altLang="en-US" sz="1800" dirty="0"/>
              <a:t> CR      		EQU     0DH   </a:t>
            </a:r>
            <a:endParaRPr lang="en-US" sz="800" dirty="0">
              <a:effectLst/>
            </a:endParaRPr>
          </a:p>
          <a:p>
            <a:r>
              <a:rPr lang="en-US" altLang="en-US" sz="1800" dirty="0"/>
              <a:t>  LF     		EQU     0AH</a:t>
            </a:r>
          </a:p>
          <a:p>
            <a:r>
              <a:rPr lang="en-US" altLang="en-US" sz="1800" dirty="0"/>
              <a:t>MESSAGE  	DB      CR,LF,'PLEASE TYPE ANY 10 '</a:t>
            </a:r>
          </a:p>
          <a:p>
            <a:r>
              <a:rPr lang="en-US" altLang="en-US" sz="1800" dirty="0"/>
              <a:t>         		DB      ' CHARACTERS',CR,LF,'$'</a:t>
            </a:r>
          </a:p>
          <a:p>
            <a:r>
              <a:rPr lang="en-US" altLang="en-US" sz="1800" dirty="0"/>
              <a:t>REVERSE  	DB      CR,LF,'THE CHARACTERS IN REVERSE'</a:t>
            </a:r>
          </a:p>
          <a:p>
            <a:r>
              <a:rPr lang="en-US" altLang="en-US" sz="1800" dirty="0"/>
              <a:t>         		DB      ' ARE:',CR,LF,'$'</a:t>
            </a:r>
          </a:p>
        </p:txBody>
      </p:sp>
      <p:sp>
        <p:nvSpPr>
          <p:cNvPr id="2" name="TextBox 1">
            <a:extLst>
              <a:ext uri="{FF2B5EF4-FFF2-40B4-BE49-F238E27FC236}">
                <a16:creationId xmlns:a16="http://schemas.microsoft.com/office/drawing/2014/main" id="{8CCFF132-2C81-484A-8E40-3E1946918B22}"/>
              </a:ext>
            </a:extLst>
          </p:cNvPr>
          <p:cNvSpPr txBox="1"/>
          <p:nvPr/>
        </p:nvSpPr>
        <p:spPr>
          <a:xfrm>
            <a:off x="191634" y="5414427"/>
            <a:ext cx="8760732" cy="1138773"/>
          </a:xfrm>
          <a:prstGeom prst="rect">
            <a:avLst/>
          </a:prstGeom>
          <a:noFill/>
        </p:spPr>
        <p:txBody>
          <a:bodyPr wrap="none" rtlCol="0">
            <a:spAutoFit/>
          </a:bodyPr>
          <a:lstStyle/>
          <a:p>
            <a:r>
              <a:rPr lang="en-US" dirty="0"/>
              <a:t>Note: </a:t>
            </a:r>
          </a:p>
          <a:p>
            <a:r>
              <a:rPr lang="en-US" sz="1100" b="1" dirty="0"/>
              <a:t>0dh</a:t>
            </a:r>
            <a:r>
              <a:rPr lang="en-US" sz="1100" dirty="0"/>
              <a:t> is </a:t>
            </a:r>
            <a:r>
              <a:rPr lang="en-US" sz="1100" dirty="0" err="1"/>
              <a:t>quivalent</a:t>
            </a:r>
            <a:r>
              <a:rPr lang="en-US" sz="1100" dirty="0"/>
              <a:t> to 13 in decimal and to </a:t>
            </a:r>
            <a:r>
              <a:rPr lang="en-US" sz="1100" i="1" dirty="0"/>
              <a:t>carriage return ('\r')</a:t>
            </a:r>
            <a:r>
              <a:rPr lang="en-US" sz="1100" dirty="0"/>
              <a:t> in ASCII which moves the cursor to the beginning of the current row.</a:t>
            </a:r>
          </a:p>
          <a:p>
            <a:r>
              <a:rPr lang="en-US" sz="1100" b="1" dirty="0"/>
              <a:t>0ah</a:t>
            </a:r>
            <a:r>
              <a:rPr lang="en-US" sz="1100" dirty="0"/>
              <a:t> is equivalent to 10 in decimal and to </a:t>
            </a:r>
            <a:r>
              <a:rPr lang="en-US" sz="1100" i="1" dirty="0"/>
              <a:t>linefeed ('\n')</a:t>
            </a:r>
            <a:r>
              <a:rPr lang="en-US" sz="1100" dirty="0"/>
              <a:t> in ASCII which moves the cursor to the next row of the screen but maintaining the same column.</a:t>
            </a:r>
          </a:p>
          <a:p>
            <a:r>
              <a:rPr lang="en-US" sz="1100" b="1" dirty="0"/>
              <a:t>EQU (Equates) it is used for declaring variables having constants values.</a:t>
            </a:r>
          </a:p>
          <a:p>
            <a:endParaRPr lang="en-US"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BD0BA69-038E-4FB0-A22F-BF0D39A367B2}"/>
              </a:ext>
            </a:extLst>
          </p:cNvPr>
          <p:cNvSpPr>
            <a:spLocks noGrp="1" noChangeArrowheads="1"/>
          </p:cNvSpPr>
          <p:nvPr>
            <p:ph type="title"/>
          </p:nvPr>
        </p:nvSpPr>
        <p:spPr>
          <a:xfrm>
            <a:off x="685800" y="381000"/>
            <a:ext cx="7772400" cy="381000"/>
          </a:xfrm>
        </p:spPr>
        <p:txBody>
          <a:bodyPr/>
          <a:lstStyle/>
          <a:p>
            <a:r>
              <a:rPr lang="en-US" altLang="en-US" sz="3200">
                <a:solidFill>
                  <a:schemeClr val="accent2"/>
                </a:solidFill>
              </a:rPr>
              <a:t>The Stack</a:t>
            </a:r>
            <a:endParaRPr lang="en-US" altLang="en-US"/>
          </a:p>
        </p:txBody>
      </p:sp>
      <p:sp>
        <p:nvSpPr>
          <p:cNvPr id="3075" name="Rectangle 3">
            <a:extLst>
              <a:ext uri="{FF2B5EF4-FFF2-40B4-BE49-F238E27FC236}">
                <a16:creationId xmlns:a16="http://schemas.microsoft.com/office/drawing/2014/main" id="{6DA59349-B478-4B0B-98F4-5857048E8A43}"/>
              </a:ext>
            </a:extLst>
          </p:cNvPr>
          <p:cNvSpPr>
            <a:spLocks noGrp="1" noChangeArrowheads="1"/>
          </p:cNvSpPr>
          <p:nvPr>
            <p:ph type="body" idx="1"/>
          </p:nvPr>
        </p:nvSpPr>
        <p:spPr>
          <a:xfrm>
            <a:off x="685800" y="990600"/>
            <a:ext cx="7772400" cy="5257800"/>
          </a:xfrm>
        </p:spPr>
        <p:txBody>
          <a:bodyPr/>
          <a:lstStyle/>
          <a:p>
            <a:r>
              <a:rPr lang="en-US" altLang="en-US" sz="2400" dirty="0"/>
              <a:t>The stack segment of a program is used for temporary storage of data and addresses</a:t>
            </a:r>
          </a:p>
          <a:p>
            <a:r>
              <a:rPr lang="en-US" altLang="en-US" sz="2400" dirty="0"/>
              <a:t>A stack is a one-dimensional data structure</a:t>
            </a:r>
          </a:p>
          <a:p>
            <a:r>
              <a:rPr lang="en-US" altLang="en-US" sz="2400" dirty="0"/>
              <a:t>Items are added to and removed from one end of the structure using a "</a:t>
            </a:r>
            <a:r>
              <a:rPr lang="en-US" altLang="en-US" sz="2400" dirty="0">
                <a:solidFill>
                  <a:schemeClr val="accent2"/>
                </a:solidFill>
              </a:rPr>
              <a:t>Last In - First Out</a:t>
            </a:r>
            <a:r>
              <a:rPr lang="en-US" altLang="en-US" sz="2400" dirty="0"/>
              <a:t>" technique (</a:t>
            </a:r>
            <a:r>
              <a:rPr lang="en-US" altLang="en-US" sz="2400" dirty="0">
                <a:solidFill>
                  <a:schemeClr val="accent2"/>
                </a:solidFill>
              </a:rPr>
              <a:t>LIFO</a:t>
            </a:r>
            <a:r>
              <a:rPr lang="en-US" altLang="en-US" sz="2400" dirty="0"/>
              <a:t>)</a:t>
            </a:r>
          </a:p>
          <a:p>
            <a:r>
              <a:rPr lang="en-US" altLang="en-US" sz="2400" dirty="0"/>
              <a:t>The top of the stack is the last addition to the stack</a:t>
            </a:r>
          </a:p>
          <a:p>
            <a:r>
              <a:rPr lang="en-US" altLang="en-US" sz="2400" dirty="0"/>
              <a:t>The statement    </a:t>
            </a:r>
            <a:r>
              <a:rPr lang="en-US" altLang="en-US" sz="2400" dirty="0">
                <a:solidFill>
                  <a:schemeClr val="accent2"/>
                </a:solidFill>
              </a:rPr>
              <a:t>.STACK	100H</a:t>
            </a:r>
            <a:r>
              <a:rPr lang="en-US" altLang="en-US" sz="2400" dirty="0"/>
              <a:t>    in your program sets aside a block of </a:t>
            </a:r>
            <a:r>
              <a:rPr lang="en-US" altLang="en-US" sz="2400" dirty="0">
                <a:solidFill>
                  <a:schemeClr val="accent2"/>
                </a:solidFill>
              </a:rPr>
              <a:t>256 bytes</a:t>
            </a:r>
            <a:r>
              <a:rPr lang="en-US" altLang="en-US" sz="2400" dirty="0"/>
              <a:t> of memory to hold the stack</a:t>
            </a:r>
          </a:p>
          <a:p>
            <a:r>
              <a:rPr lang="en-US" altLang="en-US" sz="2400" dirty="0"/>
              <a:t>The </a:t>
            </a:r>
            <a:r>
              <a:rPr lang="en-US" altLang="en-US" sz="2400" dirty="0">
                <a:solidFill>
                  <a:schemeClr val="accent2"/>
                </a:solidFill>
              </a:rPr>
              <a:t>SS</a:t>
            </a:r>
            <a:r>
              <a:rPr lang="en-US" altLang="en-US" sz="2400" dirty="0"/>
              <a:t> (Stack Segment Register) contains the segment number of the stack segment</a:t>
            </a:r>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0D2AF52-2FBF-4C57-A625-9A108C50399F}"/>
              </a:ext>
            </a:extLst>
          </p:cNvPr>
          <p:cNvSpPr>
            <a:spLocks noGrp="1" noChangeArrowheads="1"/>
          </p:cNvSpPr>
          <p:nvPr>
            <p:ph type="title"/>
          </p:nvPr>
        </p:nvSpPr>
        <p:spPr>
          <a:xfrm>
            <a:off x="609600" y="228600"/>
            <a:ext cx="7772400" cy="533400"/>
          </a:xfrm>
        </p:spPr>
        <p:txBody>
          <a:bodyPr/>
          <a:lstStyle/>
          <a:p>
            <a:r>
              <a:rPr lang="en-US" altLang="en-US" sz="3200">
                <a:solidFill>
                  <a:schemeClr val="accent2"/>
                </a:solidFill>
              </a:rPr>
              <a:t>Example Program (cont’d)</a:t>
            </a:r>
            <a:endParaRPr lang="en-US" altLang="en-US"/>
          </a:p>
        </p:txBody>
      </p:sp>
      <p:sp>
        <p:nvSpPr>
          <p:cNvPr id="13315" name="Rectangle 3">
            <a:extLst>
              <a:ext uri="{FF2B5EF4-FFF2-40B4-BE49-F238E27FC236}">
                <a16:creationId xmlns:a16="http://schemas.microsoft.com/office/drawing/2014/main" id="{B3397D3C-6BDB-4873-B272-DD05B5EE7417}"/>
              </a:ext>
            </a:extLst>
          </p:cNvPr>
          <p:cNvSpPr>
            <a:spLocks noGrp="1" noChangeArrowheads="1"/>
          </p:cNvSpPr>
          <p:nvPr>
            <p:ph type="body" idx="1"/>
          </p:nvPr>
        </p:nvSpPr>
        <p:spPr>
          <a:xfrm>
            <a:off x="685800" y="990600"/>
            <a:ext cx="7772400" cy="5105400"/>
          </a:xfrm>
          <a:ln>
            <a:solidFill>
              <a:schemeClr val="tx1"/>
            </a:solidFill>
            <a:miter lim="800000"/>
            <a:headEnd/>
            <a:tailEnd/>
          </a:ln>
        </p:spPr>
        <p:txBody>
          <a:bodyPr/>
          <a:lstStyle/>
          <a:p>
            <a:pPr>
              <a:buFontTx/>
              <a:buNone/>
            </a:pPr>
            <a:r>
              <a:rPr lang="en-US" altLang="en-US" sz="1800" dirty="0"/>
              <a:t>.CODE</a:t>
            </a:r>
          </a:p>
          <a:p>
            <a:pPr>
              <a:buFontTx/>
              <a:buNone/>
            </a:pPr>
            <a:r>
              <a:rPr lang="en-US" altLang="en-US" sz="1800" dirty="0"/>
              <a:t>MAIN     PROC</a:t>
            </a:r>
          </a:p>
          <a:p>
            <a:pPr>
              <a:buFontTx/>
              <a:buNone/>
            </a:pPr>
            <a:r>
              <a:rPr lang="en-US" altLang="en-US" sz="1800" dirty="0"/>
              <a:t>; ----------------------------INITIALIZE DATA SEGMENT REGISTER</a:t>
            </a:r>
          </a:p>
          <a:p>
            <a:pPr>
              <a:buFontTx/>
              <a:buNone/>
            </a:pPr>
            <a:r>
              <a:rPr lang="en-US" altLang="en-US" sz="1800" dirty="0"/>
              <a:t>         MOV     AX,@DATA</a:t>
            </a:r>
          </a:p>
          <a:p>
            <a:pPr>
              <a:buFontTx/>
              <a:buNone/>
            </a:pPr>
            <a:r>
              <a:rPr lang="en-US" altLang="en-US" sz="1800" dirty="0"/>
              <a:t>         MOV     DS,AX</a:t>
            </a:r>
          </a:p>
          <a:p>
            <a:pPr>
              <a:buFontTx/>
              <a:buNone/>
            </a:pPr>
            <a:r>
              <a:rPr lang="en-US" altLang="en-US" sz="1800" dirty="0"/>
              <a:t>;-------------------- SOUND BELL AND PRINT A MESSAGE FOR INPUT</a:t>
            </a:r>
          </a:p>
          <a:p>
            <a:pPr>
              <a:buFontTx/>
              <a:buNone/>
            </a:pPr>
            <a:r>
              <a:rPr lang="en-US" altLang="en-US" sz="1800" dirty="0"/>
              <a:t>         MOV     AH,2		; prepare to display single character</a:t>
            </a:r>
          </a:p>
          <a:p>
            <a:pPr>
              <a:buFontTx/>
              <a:buNone/>
            </a:pPr>
            <a:r>
              <a:rPr lang="en-US" altLang="en-US" sz="1800" dirty="0"/>
              <a:t>         MOV     DL,07H	;character is 07H</a:t>
            </a:r>
          </a:p>
          <a:p>
            <a:pPr>
              <a:buFontTx/>
              <a:buNone/>
            </a:pPr>
            <a:r>
              <a:rPr lang="en-US" altLang="en-US" sz="1800" dirty="0"/>
              <a:t>         INT     21H		; display it</a:t>
            </a:r>
          </a:p>
          <a:p>
            <a:pPr>
              <a:buFontTx/>
              <a:buNone/>
            </a:pPr>
            <a:r>
              <a:rPr lang="en-US" altLang="en-US" sz="1800" dirty="0"/>
              <a:t>         MOV     AH,9		; prepare to </a:t>
            </a:r>
            <a:r>
              <a:rPr lang="en-US" sz="1800" dirty="0"/>
              <a:t>Displays a message terminated by ‘$’</a:t>
            </a:r>
            <a:r>
              <a:rPr lang="en-US" dirty="0"/>
              <a:t>.</a:t>
            </a:r>
            <a:r>
              <a:rPr lang="en-US" altLang="en-US" sz="1800" dirty="0"/>
              <a:t>         LEA     DX,MESSAGE	; </a:t>
            </a:r>
            <a:r>
              <a:rPr lang="en-US" sz="1800" dirty="0"/>
              <a:t>Loads effective address of MESSAGE in DX reg</a:t>
            </a:r>
            <a:endParaRPr lang="en-US" altLang="en-US" sz="1800" dirty="0"/>
          </a:p>
          <a:p>
            <a:pPr>
              <a:buFontTx/>
              <a:buNone/>
            </a:pPr>
            <a:r>
              <a:rPr lang="en-US" altLang="en-US" sz="1800" dirty="0"/>
              <a:t>         INT     21H</a:t>
            </a:r>
          </a:p>
          <a:p>
            <a:pPr>
              <a:buFontTx/>
              <a:buNone/>
            </a:pPr>
            <a:r>
              <a:rPr lang="en-US" altLang="en-US" sz="1800" dirty="0"/>
              <a:t>;-----------------------------ACCEPT CHARACTERS</a:t>
            </a:r>
          </a:p>
          <a:p>
            <a:pPr>
              <a:buFontTx/>
              <a:buNone/>
            </a:pPr>
            <a:r>
              <a:rPr lang="en-US" altLang="en-US" sz="1800" dirty="0"/>
              <a:t>         MOV     CX,10</a:t>
            </a:r>
          </a:p>
          <a:p>
            <a:pPr>
              <a:buFontTx/>
              <a:buNone/>
            </a:pPr>
            <a:r>
              <a:rPr lang="en-US" altLang="en-US" sz="1800" dirty="0"/>
              <a:t>         MOV     AH,1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E703788-5953-44A1-9DA1-3CE279968DC0}"/>
              </a:ext>
            </a:extLst>
          </p:cNvPr>
          <p:cNvSpPr>
            <a:spLocks noGrp="1" noChangeArrowheads="1"/>
          </p:cNvSpPr>
          <p:nvPr>
            <p:ph type="title"/>
          </p:nvPr>
        </p:nvSpPr>
        <p:spPr>
          <a:xfrm>
            <a:off x="685800" y="381000"/>
            <a:ext cx="7772400" cy="1143000"/>
          </a:xfrm>
        </p:spPr>
        <p:txBody>
          <a:bodyPr/>
          <a:lstStyle/>
          <a:p>
            <a:r>
              <a:rPr lang="en-US" altLang="en-US" sz="3200">
                <a:solidFill>
                  <a:schemeClr val="accent2"/>
                </a:solidFill>
              </a:rPr>
              <a:t>Example (cont’d)</a:t>
            </a:r>
            <a:endParaRPr lang="en-US" altLang="en-US"/>
          </a:p>
        </p:txBody>
      </p:sp>
      <p:sp>
        <p:nvSpPr>
          <p:cNvPr id="14339" name="Rectangle 3">
            <a:extLst>
              <a:ext uri="{FF2B5EF4-FFF2-40B4-BE49-F238E27FC236}">
                <a16:creationId xmlns:a16="http://schemas.microsoft.com/office/drawing/2014/main" id="{202B39B7-BD5B-4667-9847-F9D1B1DC49F1}"/>
              </a:ext>
            </a:extLst>
          </p:cNvPr>
          <p:cNvSpPr>
            <a:spLocks noGrp="1" noChangeArrowheads="1"/>
          </p:cNvSpPr>
          <p:nvPr>
            <p:ph type="body" idx="1"/>
          </p:nvPr>
        </p:nvSpPr>
        <p:spPr>
          <a:ln>
            <a:solidFill>
              <a:schemeClr val="tx1"/>
            </a:solidFill>
            <a:miter lim="800000"/>
            <a:headEnd/>
            <a:tailEnd/>
          </a:ln>
        </p:spPr>
        <p:txBody>
          <a:bodyPr/>
          <a:lstStyle/>
          <a:p>
            <a:pPr>
              <a:buFontTx/>
              <a:buNone/>
            </a:pPr>
            <a:r>
              <a:rPr lang="en-US" altLang="en-US" sz="1800"/>
              <a:t>READ:</a:t>
            </a:r>
          </a:p>
          <a:p>
            <a:pPr>
              <a:buFontTx/>
              <a:buNone/>
            </a:pPr>
            <a:r>
              <a:rPr lang="en-US" altLang="en-US" sz="1800"/>
              <a:t>         INT     21H</a:t>
            </a:r>
          </a:p>
          <a:p>
            <a:pPr>
              <a:buFontTx/>
              <a:buNone/>
            </a:pPr>
            <a:r>
              <a:rPr lang="en-US" altLang="en-US" sz="1800"/>
              <a:t>         PUSH    AX          ;CAN'T PUSH AL SO PUSH AX!</a:t>
            </a:r>
          </a:p>
          <a:p>
            <a:pPr>
              <a:buFontTx/>
              <a:buNone/>
            </a:pPr>
            <a:r>
              <a:rPr lang="en-US" altLang="en-US" sz="1800"/>
              <a:t>         LOOP    READ</a:t>
            </a:r>
          </a:p>
          <a:p>
            <a:pPr>
              <a:buFontTx/>
              <a:buNone/>
            </a:pPr>
            <a:r>
              <a:rPr lang="en-US" altLang="en-US" sz="1800"/>
              <a:t>;-----------------------------PRINT REVERSE MESSAGE</a:t>
            </a:r>
          </a:p>
          <a:p>
            <a:pPr>
              <a:buFontTx/>
              <a:buNone/>
            </a:pPr>
            <a:r>
              <a:rPr lang="en-US" altLang="en-US" sz="1800"/>
              <a:t>         MOV     AH,9</a:t>
            </a:r>
          </a:p>
          <a:p>
            <a:pPr>
              <a:buFontTx/>
              <a:buNone/>
            </a:pPr>
            <a:r>
              <a:rPr lang="en-US" altLang="en-US" sz="1800"/>
              <a:t>         LEA     DX,REVERSE</a:t>
            </a:r>
          </a:p>
          <a:p>
            <a:pPr>
              <a:buFontTx/>
              <a:buNone/>
            </a:pPr>
            <a:r>
              <a:rPr lang="en-US" altLang="en-US" sz="1800"/>
              <a:t>         INT     21H</a:t>
            </a:r>
          </a:p>
          <a:p>
            <a:pPr>
              <a:buFontTx/>
              <a:buNone/>
            </a:pPr>
            <a:r>
              <a:rPr lang="en-US" altLang="en-US" sz="1800"/>
              <a:t>;-----------------------------PREPARE TO PRINT IN REVERSE</a:t>
            </a:r>
          </a:p>
          <a:p>
            <a:pPr>
              <a:buFontTx/>
              <a:buNone/>
            </a:pPr>
            <a:r>
              <a:rPr lang="en-US" altLang="en-US" sz="1800"/>
              <a:t>         MOV     CX,10</a:t>
            </a:r>
          </a:p>
          <a:p>
            <a:pPr>
              <a:buFontTx/>
              <a:buNone/>
            </a:pPr>
            <a:r>
              <a:rPr lang="en-US" altLang="en-US" sz="1800"/>
              <a:t>         MOV     AH,2</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EBB3ABD-1AEE-4B32-968A-E3DFD1D77DCE}"/>
              </a:ext>
            </a:extLst>
          </p:cNvPr>
          <p:cNvSpPr>
            <a:spLocks noGrp="1" noChangeArrowheads="1"/>
          </p:cNvSpPr>
          <p:nvPr>
            <p:ph type="title"/>
          </p:nvPr>
        </p:nvSpPr>
        <p:spPr>
          <a:xfrm>
            <a:off x="685800" y="304800"/>
            <a:ext cx="7772400" cy="1143000"/>
          </a:xfrm>
        </p:spPr>
        <p:txBody>
          <a:bodyPr/>
          <a:lstStyle/>
          <a:p>
            <a:r>
              <a:rPr lang="en-US" altLang="en-US" sz="3200">
                <a:solidFill>
                  <a:schemeClr val="accent2"/>
                </a:solidFill>
              </a:rPr>
              <a:t>Example (cont’d)</a:t>
            </a:r>
            <a:endParaRPr lang="en-US" altLang="en-US"/>
          </a:p>
        </p:txBody>
      </p:sp>
      <p:sp>
        <p:nvSpPr>
          <p:cNvPr id="15363" name="Rectangle 3">
            <a:extLst>
              <a:ext uri="{FF2B5EF4-FFF2-40B4-BE49-F238E27FC236}">
                <a16:creationId xmlns:a16="http://schemas.microsoft.com/office/drawing/2014/main" id="{912DF979-DACC-4D15-9312-EF8BF0B1F1C2}"/>
              </a:ext>
            </a:extLst>
          </p:cNvPr>
          <p:cNvSpPr>
            <a:spLocks noGrp="1" noChangeArrowheads="1"/>
          </p:cNvSpPr>
          <p:nvPr>
            <p:ph type="body" idx="1"/>
          </p:nvPr>
        </p:nvSpPr>
        <p:spPr>
          <a:xfrm>
            <a:off x="685800" y="1219200"/>
            <a:ext cx="7772400" cy="4648200"/>
          </a:xfrm>
          <a:ln>
            <a:solidFill>
              <a:schemeClr val="tx1"/>
            </a:solidFill>
            <a:miter lim="800000"/>
            <a:headEnd/>
            <a:tailEnd/>
          </a:ln>
        </p:spPr>
        <p:txBody>
          <a:bodyPr/>
          <a:lstStyle/>
          <a:p>
            <a:pPr>
              <a:buFontTx/>
              <a:buNone/>
            </a:pPr>
            <a:r>
              <a:rPr lang="en-US" altLang="en-US" sz="1800"/>
              <a:t>DISP:</a:t>
            </a:r>
          </a:p>
          <a:p>
            <a:pPr>
              <a:buFontTx/>
              <a:buNone/>
            </a:pPr>
            <a:r>
              <a:rPr lang="en-US" altLang="en-US" sz="1800"/>
              <a:t>         POP     DX</a:t>
            </a:r>
          </a:p>
          <a:p>
            <a:pPr>
              <a:buFontTx/>
              <a:buNone/>
            </a:pPr>
            <a:r>
              <a:rPr lang="en-US" altLang="en-US" sz="1800"/>
              <a:t>         INT     21H</a:t>
            </a:r>
          </a:p>
          <a:p>
            <a:pPr>
              <a:buFontTx/>
              <a:buNone/>
            </a:pPr>
            <a:r>
              <a:rPr lang="en-US" altLang="en-US" sz="1800"/>
              <a:t>         LOOP    DISP</a:t>
            </a:r>
          </a:p>
          <a:p>
            <a:pPr>
              <a:buFontTx/>
              <a:buNone/>
            </a:pPr>
            <a:r>
              <a:rPr lang="en-US" altLang="en-US" sz="1800"/>
              <a:t>;-----------------------------RETURN TO DOS</a:t>
            </a:r>
          </a:p>
          <a:p>
            <a:pPr>
              <a:buFontTx/>
              <a:buNone/>
            </a:pPr>
            <a:r>
              <a:rPr lang="en-US" altLang="en-US" sz="1800"/>
              <a:t>         MOV     DL,CR</a:t>
            </a:r>
          </a:p>
          <a:p>
            <a:pPr>
              <a:buFontTx/>
              <a:buNone/>
            </a:pPr>
            <a:r>
              <a:rPr lang="en-US" altLang="en-US" sz="1800"/>
              <a:t>         INT     21h</a:t>
            </a:r>
          </a:p>
          <a:p>
            <a:pPr>
              <a:buFontTx/>
              <a:buNone/>
            </a:pPr>
            <a:r>
              <a:rPr lang="en-US" altLang="en-US" sz="1800"/>
              <a:t>         MOV     DL,LF</a:t>
            </a:r>
          </a:p>
          <a:p>
            <a:pPr>
              <a:buFontTx/>
              <a:buNone/>
            </a:pPr>
            <a:r>
              <a:rPr lang="en-US" altLang="en-US" sz="1800"/>
              <a:t>         INT     21h</a:t>
            </a:r>
          </a:p>
          <a:p>
            <a:pPr>
              <a:buFontTx/>
              <a:buNone/>
            </a:pPr>
            <a:r>
              <a:rPr lang="en-US" altLang="en-US" sz="1800"/>
              <a:t>         MOV     AH,4CH</a:t>
            </a:r>
          </a:p>
          <a:p>
            <a:pPr>
              <a:buFontTx/>
              <a:buNone/>
            </a:pPr>
            <a:r>
              <a:rPr lang="en-US" altLang="en-US" sz="1800"/>
              <a:t>         INT     21H</a:t>
            </a:r>
          </a:p>
          <a:p>
            <a:pPr>
              <a:buFontTx/>
              <a:buNone/>
            </a:pPr>
            <a:r>
              <a:rPr lang="en-US" altLang="en-US" sz="1800"/>
              <a:t>MAIN     ENDP</a:t>
            </a:r>
          </a:p>
          <a:p>
            <a:pPr>
              <a:buFontTx/>
              <a:buNone/>
            </a:pPr>
            <a:r>
              <a:rPr lang="en-US" altLang="en-US" sz="1800"/>
              <a:t>         END     MAIN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5BDC6AFA-820C-4702-89D8-C0211080994B}"/>
              </a:ext>
            </a:extLst>
          </p:cNvPr>
          <p:cNvSpPr>
            <a:spLocks noGrp="1" noChangeArrowheads="1"/>
          </p:cNvSpPr>
          <p:nvPr>
            <p:ph type="title"/>
          </p:nvPr>
        </p:nvSpPr>
        <p:spPr>
          <a:xfrm>
            <a:off x="609600" y="0"/>
            <a:ext cx="7772400" cy="1143000"/>
          </a:xfrm>
        </p:spPr>
        <p:txBody>
          <a:bodyPr/>
          <a:lstStyle/>
          <a:p>
            <a:r>
              <a:rPr lang="en-US" altLang="en-US" sz="3200">
                <a:solidFill>
                  <a:schemeClr val="accent2"/>
                </a:solidFill>
              </a:rPr>
              <a:t>Terminology of Procedures</a:t>
            </a:r>
            <a:endParaRPr lang="en-US" altLang="en-US"/>
          </a:p>
        </p:txBody>
      </p:sp>
      <p:sp>
        <p:nvSpPr>
          <p:cNvPr id="16387" name="Rectangle 3">
            <a:extLst>
              <a:ext uri="{FF2B5EF4-FFF2-40B4-BE49-F238E27FC236}">
                <a16:creationId xmlns:a16="http://schemas.microsoft.com/office/drawing/2014/main" id="{58688B8B-11F4-4538-9666-640646C02DEA}"/>
              </a:ext>
            </a:extLst>
          </p:cNvPr>
          <p:cNvSpPr>
            <a:spLocks noGrp="1" noChangeArrowheads="1"/>
          </p:cNvSpPr>
          <p:nvPr>
            <p:ph type="body" idx="1"/>
          </p:nvPr>
        </p:nvSpPr>
        <p:spPr>
          <a:xfrm>
            <a:off x="685800" y="990600"/>
            <a:ext cx="7772400" cy="5105400"/>
          </a:xfrm>
        </p:spPr>
        <p:txBody>
          <a:bodyPr/>
          <a:lstStyle/>
          <a:p>
            <a:pPr>
              <a:lnSpc>
                <a:spcPct val="90000"/>
              </a:lnSpc>
            </a:pPr>
            <a:r>
              <a:rPr lang="en-US" altLang="en-US" sz="2400" dirty="0">
                <a:solidFill>
                  <a:schemeClr val="accent2"/>
                </a:solidFill>
              </a:rPr>
              <a:t>Top-down program design</a:t>
            </a:r>
            <a:endParaRPr lang="en-US" altLang="en-US" sz="2400" dirty="0"/>
          </a:p>
          <a:p>
            <a:pPr lvl="1">
              <a:lnSpc>
                <a:spcPct val="90000"/>
              </a:lnSpc>
            </a:pPr>
            <a:r>
              <a:rPr lang="en-US" altLang="en-US" sz="2400" dirty="0"/>
              <a:t>Decompose the original problem into a series of </a:t>
            </a:r>
            <a:r>
              <a:rPr lang="en-US" altLang="en-US" sz="2400" dirty="0">
                <a:solidFill>
                  <a:schemeClr val="accent2"/>
                </a:solidFill>
              </a:rPr>
              <a:t>subproblems</a:t>
            </a:r>
            <a:r>
              <a:rPr lang="en-US" altLang="en-US" sz="2400" dirty="0"/>
              <a:t> that are easier to solve than the original problem</a:t>
            </a:r>
            <a:endParaRPr lang="en-US" altLang="en-US" dirty="0"/>
          </a:p>
          <a:p>
            <a:pPr>
              <a:lnSpc>
                <a:spcPct val="90000"/>
              </a:lnSpc>
            </a:pPr>
            <a:r>
              <a:rPr lang="en-US" altLang="en-US" sz="2400" dirty="0">
                <a:solidFill>
                  <a:schemeClr val="accent2"/>
                </a:solidFill>
              </a:rPr>
              <a:t>Subproblems</a:t>
            </a:r>
            <a:r>
              <a:rPr lang="en-US" altLang="en-US" sz="2400" dirty="0"/>
              <a:t> in assembler language can be structured as a collection of</a:t>
            </a:r>
            <a:r>
              <a:rPr lang="en-US" altLang="en-US" sz="2400" dirty="0">
                <a:solidFill>
                  <a:schemeClr val="accent2"/>
                </a:solidFill>
              </a:rPr>
              <a:t> procedures</a:t>
            </a:r>
            <a:endParaRPr lang="en-US" altLang="en-US" dirty="0"/>
          </a:p>
          <a:p>
            <a:pPr>
              <a:lnSpc>
                <a:spcPct val="90000"/>
              </a:lnSpc>
            </a:pPr>
            <a:r>
              <a:rPr lang="en-US" altLang="en-US" sz="2400" dirty="0">
                <a:solidFill>
                  <a:schemeClr val="accent2"/>
                </a:solidFill>
              </a:rPr>
              <a:t>Main procedure</a:t>
            </a:r>
            <a:r>
              <a:rPr lang="en-US" altLang="en-US" sz="2400" dirty="0"/>
              <a:t> contains the entry point to the program and can call one of the other procedures using a </a:t>
            </a:r>
            <a:r>
              <a:rPr lang="en-US" altLang="en-US" sz="2400" dirty="0">
                <a:solidFill>
                  <a:schemeClr val="accent2"/>
                </a:solidFill>
              </a:rPr>
              <a:t>CALL</a:t>
            </a:r>
            <a:r>
              <a:rPr lang="en-US" altLang="en-US" sz="2400" dirty="0"/>
              <a:t> statement</a:t>
            </a:r>
          </a:p>
          <a:p>
            <a:pPr>
              <a:lnSpc>
                <a:spcPct val="90000"/>
              </a:lnSpc>
            </a:pPr>
            <a:r>
              <a:rPr lang="en-US" altLang="en-US" sz="2400" dirty="0"/>
              <a:t>It is possible for a called </a:t>
            </a:r>
            <a:r>
              <a:rPr lang="en-US" altLang="en-US" sz="2400" dirty="0">
                <a:solidFill>
                  <a:schemeClr val="accent2"/>
                </a:solidFill>
              </a:rPr>
              <a:t>sub-procedure</a:t>
            </a:r>
            <a:r>
              <a:rPr lang="en-US" altLang="en-US" sz="2400" dirty="0"/>
              <a:t> to call other </a:t>
            </a:r>
            <a:r>
              <a:rPr lang="en-US" altLang="en-US" sz="2400" dirty="0">
                <a:solidFill>
                  <a:schemeClr val="accent2"/>
                </a:solidFill>
              </a:rPr>
              <a:t>procedures</a:t>
            </a:r>
          </a:p>
          <a:p>
            <a:pPr>
              <a:lnSpc>
                <a:spcPct val="90000"/>
              </a:lnSpc>
            </a:pPr>
            <a:r>
              <a:rPr lang="en-US" altLang="en-US" sz="2400" dirty="0"/>
              <a:t>In </a:t>
            </a:r>
            <a:r>
              <a:rPr lang="en-US" altLang="en-US" sz="2400" dirty="0">
                <a:solidFill>
                  <a:schemeClr val="accent2"/>
                </a:solidFill>
              </a:rPr>
              <a:t>AL</a:t>
            </a:r>
            <a:r>
              <a:rPr lang="en-US" altLang="en-US" sz="2400" dirty="0"/>
              <a:t>, it is also possible for a called sub-procedure to call itself (</a:t>
            </a:r>
            <a:r>
              <a:rPr lang="en-US" altLang="en-US" sz="2400" dirty="0">
                <a:solidFill>
                  <a:schemeClr val="accent2"/>
                </a:solidFill>
              </a:rPr>
              <a:t>recursion</a:t>
            </a:r>
            <a:r>
              <a:rPr lang="en-US" altLang="en-US" sz="2400" dirty="0"/>
              <a:t>)!</a:t>
            </a:r>
          </a:p>
          <a:p>
            <a:pPr>
              <a:lnSpc>
                <a:spcPct val="90000"/>
              </a:lnSpc>
            </a:pP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D8719E8-ED2D-4CB5-BC31-0BE1DF894C65}"/>
              </a:ext>
            </a:extLst>
          </p:cNvPr>
          <p:cNvSpPr>
            <a:spLocks noGrp="1" noChangeArrowheads="1"/>
          </p:cNvSpPr>
          <p:nvPr>
            <p:ph type="title"/>
          </p:nvPr>
        </p:nvSpPr>
        <p:spPr>
          <a:xfrm>
            <a:off x="685800" y="152400"/>
            <a:ext cx="7772400" cy="609600"/>
          </a:xfrm>
        </p:spPr>
        <p:txBody>
          <a:bodyPr/>
          <a:lstStyle/>
          <a:p>
            <a:r>
              <a:rPr lang="en-US" altLang="en-US" sz="3200">
                <a:solidFill>
                  <a:schemeClr val="accent2"/>
                </a:solidFill>
              </a:rPr>
              <a:t>Terminology of Procedures (cont’d)</a:t>
            </a:r>
            <a:endParaRPr lang="en-US" altLang="en-US">
              <a:solidFill>
                <a:schemeClr val="tx1"/>
              </a:solidFill>
            </a:endParaRPr>
          </a:p>
        </p:txBody>
      </p:sp>
      <p:sp>
        <p:nvSpPr>
          <p:cNvPr id="8195" name="Rectangle 3">
            <a:extLst>
              <a:ext uri="{FF2B5EF4-FFF2-40B4-BE49-F238E27FC236}">
                <a16:creationId xmlns:a16="http://schemas.microsoft.com/office/drawing/2014/main" id="{2272FEE2-2414-4A43-8651-B434EE59BF8D}"/>
              </a:ext>
            </a:extLst>
          </p:cNvPr>
          <p:cNvSpPr>
            <a:spLocks noGrp="1" noChangeArrowheads="1"/>
          </p:cNvSpPr>
          <p:nvPr>
            <p:ph type="body" idx="1"/>
          </p:nvPr>
        </p:nvSpPr>
        <p:spPr>
          <a:xfrm>
            <a:off x="685800" y="762000"/>
            <a:ext cx="7772400" cy="5334000"/>
          </a:xfrm>
        </p:spPr>
        <p:txBody>
          <a:bodyPr/>
          <a:lstStyle/>
          <a:p>
            <a:r>
              <a:rPr lang="en-US" altLang="en-US"/>
              <a:t>When the instructions in a called procedure have been executed, the called procedure usually returns control to the calling procedure at the next sequential instruction after the CALL statement</a:t>
            </a:r>
          </a:p>
          <a:p>
            <a:r>
              <a:rPr lang="en-US" altLang="en-US"/>
              <a:t>Programmers must devise a way to communicate between procedures - there are no parameter lists !!!  Typically in assembler language, procedures often pass data to each other through registers</a:t>
            </a:r>
          </a:p>
          <a:p>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D1BD0556-9E3D-47A6-B27C-2358401C96B4}"/>
              </a:ext>
            </a:extLst>
          </p:cNvPr>
          <p:cNvSpPr>
            <a:spLocks noGrp="1" noChangeArrowheads="1"/>
          </p:cNvSpPr>
          <p:nvPr>
            <p:ph type="title"/>
          </p:nvPr>
        </p:nvSpPr>
        <p:spPr>
          <a:xfrm>
            <a:off x="609600" y="304800"/>
            <a:ext cx="7772400" cy="533400"/>
          </a:xfrm>
        </p:spPr>
        <p:txBody>
          <a:bodyPr/>
          <a:lstStyle/>
          <a:p>
            <a:r>
              <a:rPr lang="en-US" altLang="en-US" sz="3200">
                <a:solidFill>
                  <a:schemeClr val="accent2"/>
                </a:solidFill>
              </a:rPr>
              <a:t>Procedures (cont’d)</a:t>
            </a:r>
            <a:endParaRPr lang="en-US" altLang="en-US"/>
          </a:p>
        </p:txBody>
      </p:sp>
      <p:sp>
        <p:nvSpPr>
          <p:cNvPr id="17411" name="Rectangle 3">
            <a:extLst>
              <a:ext uri="{FF2B5EF4-FFF2-40B4-BE49-F238E27FC236}">
                <a16:creationId xmlns:a16="http://schemas.microsoft.com/office/drawing/2014/main" id="{F7F6FB89-41FE-4EAC-8E62-B68BA06444AE}"/>
              </a:ext>
            </a:extLst>
          </p:cNvPr>
          <p:cNvSpPr>
            <a:spLocks noGrp="1" noChangeArrowheads="1"/>
          </p:cNvSpPr>
          <p:nvPr>
            <p:ph type="body" idx="1"/>
          </p:nvPr>
        </p:nvSpPr>
        <p:spPr>
          <a:xfrm>
            <a:off x="685800" y="914400"/>
            <a:ext cx="7772400" cy="5181600"/>
          </a:xfrm>
        </p:spPr>
        <p:txBody>
          <a:bodyPr/>
          <a:lstStyle/>
          <a:p>
            <a:r>
              <a:rPr lang="en-US" altLang="en-US" sz="2400"/>
              <a:t>Procedures should be well-documented</a:t>
            </a:r>
          </a:p>
          <a:p>
            <a:pPr lvl="1"/>
            <a:r>
              <a:rPr lang="en-US" altLang="en-US" sz="2000"/>
              <a:t>Describe what the procedure does</a:t>
            </a:r>
          </a:p>
          <a:p>
            <a:pPr lvl="1"/>
            <a:r>
              <a:rPr lang="en-US" altLang="en-US" sz="2000"/>
              <a:t>Indicate how it receives its input from the calling program</a:t>
            </a:r>
          </a:p>
          <a:p>
            <a:pPr lvl="1"/>
            <a:r>
              <a:rPr lang="en-US" altLang="en-US" sz="2000"/>
              <a:t>Indicate how it delivers the results to the calling program</a:t>
            </a:r>
          </a:p>
          <a:p>
            <a:pPr lvl="1"/>
            <a:r>
              <a:rPr lang="en-US" altLang="en-US" sz="2000"/>
              <a:t>Indicate the names of any other procedures that this procedure calls</a:t>
            </a:r>
            <a:endParaRPr lang="en-US" altLang="en-US"/>
          </a:p>
          <a:p>
            <a:r>
              <a:rPr lang="en-US" altLang="en-US" sz="2400"/>
              <a:t>A procedure usually begins by </a:t>
            </a:r>
            <a:r>
              <a:rPr lang="en-US" altLang="en-US" sz="2400">
                <a:solidFill>
                  <a:schemeClr val="accent2"/>
                </a:solidFill>
              </a:rPr>
              <a:t>PUSHing</a:t>
            </a:r>
            <a:r>
              <a:rPr lang="en-US" altLang="en-US" sz="2400"/>
              <a:t> (saving) the current contents of all of the registers on the stack.</a:t>
            </a:r>
          </a:p>
          <a:p>
            <a:r>
              <a:rPr lang="en-US" altLang="en-US" sz="2400"/>
              <a:t>A procedure usually ends by </a:t>
            </a:r>
            <a:r>
              <a:rPr lang="en-US" altLang="en-US" sz="2400">
                <a:solidFill>
                  <a:schemeClr val="accent2"/>
                </a:solidFill>
              </a:rPr>
              <a:t>POPing</a:t>
            </a:r>
            <a:r>
              <a:rPr lang="en-US" altLang="en-US" sz="2400"/>
              <a:t> the stack contents back into the registers before returning to the </a:t>
            </a:r>
            <a:r>
              <a:rPr lang="en-US" altLang="en-US" sz="2400">
                <a:solidFill>
                  <a:schemeClr val="accent2"/>
                </a:solidFill>
              </a:rPr>
              <a:t>CALLing</a:t>
            </a:r>
            <a:r>
              <a:rPr lang="en-US" altLang="en-US" sz="2400"/>
              <a:t> procedure</a:t>
            </a:r>
          </a:p>
          <a:p>
            <a:r>
              <a:rPr lang="en-US" altLang="en-US" sz="2400"/>
              <a:t>When writing a procedure, </a:t>
            </a:r>
            <a:r>
              <a:rPr lang="en-US" altLang="en-US" sz="2400">
                <a:solidFill>
                  <a:schemeClr val="accent2"/>
                </a:solidFill>
              </a:rPr>
              <a:t>do </a:t>
            </a:r>
            <a:r>
              <a:rPr lang="en-US" altLang="en-US" sz="2400" u="sng">
                <a:solidFill>
                  <a:schemeClr val="accent2"/>
                </a:solidFill>
              </a:rPr>
              <a:t>NOT</a:t>
            </a:r>
            <a:r>
              <a:rPr lang="en-US" altLang="en-US" sz="2400">
                <a:solidFill>
                  <a:schemeClr val="accent2"/>
                </a:solidFill>
              </a:rPr>
              <a:t> PUSH or POP any registers in which you intend to return output!!</a:t>
            </a:r>
            <a:r>
              <a:rPr lang="en-US" altLang="en-US" sz="2400"/>
              <a:t> </a:t>
            </a: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16529" y="563702"/>
            <a:ext cx="3710940" cy="514350"/>
          </a:xfrm>
          <a:prstGeom prst="rect">
            <a:avLst/>
          </a:prstGeom>
        </p:spPr>
        <p:txBody>
          <a:bodyPr vert="horz" wrap="square" lIns="0" tIns="13335" rIns="0" bIns="0" rtlCol="0">
            <a:spAutoFit/>
          </a:bodyPr>
          <a:lstStyle/>
          <a:p>
            <a:pPr marL="12700">
              <a:lnSpc>
                <a:spcPct val="100000"/>
              </a:lnSpc>
              <a:spcBef>
                <a:spcPts val="105"/>
              </a:spcBef>
            </a:pPr>
            <a:r>
              <a:rPr sz="3200" spc="-155" dirty="0">
                <a:solidFill>
                  <a:srgbClr val="C0504D"/>
                </a:solidFill>
              </a:rPr>
              <a:t>Procedure</a:t>
            </a:r>
            <a:r>
              <a:rPr sz="3200" spc="-260" dirty="0">
                <a:solidFill>
                  <a:srgbClr val="C0504D"/>
                </a:solidFill>
              </a:rPr>
              <a:t> </a:t>
            </a:r>
            <a:r>
              <a:rPr sz="3200" spc="-120" dirty="0">
                <a:solidFill>
                  <a:srgbClr val="C0504D"/>
                </a:solidFill>
              </a:rPr>
              <a:t>Declaration</a:t>
            </a:r>
            <a:endParaRPr sz="3200"/>
          </a:p>
        </p:txBody>
      </p:sp>
      <p:sp>
        <p:nvSpPr>
          <p:cNvPr id="3" name="object 3"/>
          <p:cNvSpPr/>
          <p:nvPr/>
        </p:nvSpPr>
        <p:spPr>
          <a:xfrm>
            <a:off x="2590800" y="1295400"/>
            <a:ext cx="3810000" cy="1905000"/>
          </a:xfrm>
          <a:custGeom>
            <a:avLst/>
            <a:gdLst/>
            <a:ahLst/>
            <a:cxnLst/>
            <a:rect l="l" t="t" r="r" b="b"/>
            <a:pathLst>
              <a:path w="3810000" h="1905000">
                <a:moveTo>
                  <a:pt x="0" y="1905000"/>
                </a:moveTo>
                <a:lnTo>
                  <a:pt x="3810000" y="1905000"/>
                </a:lnTo>
                <a:lnTo>
                  <a:pt x="3810000" y="0"/>
                </a:lnTo>
                <a:lnTo>
                  <a:pt x="0" y="0"/>
                </a:lnTo>
                <a:lnTo>
                  <a:pt x="0" y="1905000"/>
                </a:lnTo>
                <a:close/>
              </a:path>
            </a:pathLst>
          </a:custGeom>
          <a:ln w="25400">
            <a:solidFill>
              <a:srgbClr val="C0504D"/>
            </a:solidFill>
          </a:ln>
        </p:spPr>
        <p:txBody>
          <a:bodyPr wrap="square" lIns="0" tIns="0" rIns="0" bIns="0" rtlCol="0"/>
          <a:lstStyle/>
          <a:p>
            <a:endParaRPr/>
          </a:p>
        </p:txBody>
      </p:sp>
      <p:sp>
        <p:nvSpPr>
          <p:cNvPr id="4" name="object 4"/>
          <p:cNvSpPr txBox="1"/>
          <p:nvPr/>
        </p:nvSpPr>
        <p:spPr>
          <a:xfrm>
            <a:off x="2670175" y="1218945"/>
            <a:ext cx="3494404" cy="1781810"/>
          </a:xfrm>
          <a:prstGeom prst="rect">
            <a:avLst/>
          </a:prstGeom>
        </p:spPr>
        <p:txBody>
          <a:bodyPr vert="horz" wrap="square" lIns="0" tIns="85725" rIns="0" bIns="0" rtlCol="0">
            <a:spAutoFit/>
          </a:bodyPr>
          <a:lstStyle/>
          <a:p>
            <a:pPr marL="12700">
              <a:lnSpc>
                <a:spcPct val="100000"/>
              </a:lnSpc>
              <a:spcBef>
                <a:spcPts val="675"/>
              </a:spcBef>
            </a:pPr>
            <a:r>
              <a:rPr sz="2400" b="1" spc="-5" dirty="0">
                <a:latin typeface="Courier New"/>
                <a:cs typeface="Courier New"/>
              </a:rPr>
              <a:t>name </a:t>
            </a:r>
            <a:r>
              <a:rPr sz="2400" b="1" spc="-10" dirty="0">
                <a:latin typeface="Courier New"/>
                <a:cs typeface="Courier New"/>
              </a:rPr>
              <a:t>PROC</a:t>
            </a:r>
            <a:r>
              <a:rPr sz="2400" b="1" spc="-35" dirty="0">
                <a:latin typeface="Courier New"/>
                <a:cs typeface="Courier New"/>
              </a:rPr>
              <a:t> </a:t>
            </a:r>
            <a:r>
              <a:rPr sz="2400" b="1" spc="-5" dirty="0">
                <a:latin typeface="Courier New"/>
                <a:cs typeface="Courier New"/>
              </a:rPr>
              <a:t>type</a:t>
            </a:r>
            <a:endParaRPr sz="2400">
              <a:latin typeface="Courier New"/>
              <a:cs typeface="Courier New"/>
            </a:endParaRPr>
          </a:p>
          <a:p>
            <a:pPr marL="469900" marR="5080" indent="-457200">
              <a:lnSpc>
                <a:spcPts val="3460"/>
              </a:lnSpc>
              <a:spcBef>
                <a:spcPts val="204"/>
              </a:spcBef>
            </a:pPr>
            <a:r>
              <a:rPr sz="2400" b="1" dirty="0">
                <a:latin typeface="Courier New"/>
                <a:cs typeface="Courier New"/>
              </a:rPr>
              <a:t>; </a:t>
            </a:r>
            <a:r>
              <a:rPr sz="2400" b="1" spc="-5" dirty="0">
                <a:latin typeface="Courier New"/>
                <a:cs typeface="Courier New"/>
              </a:rPr>
              <a:t>body </a:t>
            </a:r>
            <a:r>
              <a:rPr sz="2400" b="1" spc="-10" dirty="0">
                <a:latin typeface="Courier New"/>
                <a:cs typeface="Courier New"/>
              </a:rPr>
              <a:t>of</a:t>
            </a:r>
            <a:r>
              <a:rPr sz="2400" b="1" spc="-85" dirty="0">
                <a:latin typeface="Courier New"/>
                <a:cs typeface="Courier New"/>
              </a:rPr>
              <a:t> </a:t>
            </a:r>
            <a:r>
              <a:rPr sz="2400" b="1" spc="-10" dirty="0">
                <a:latin typeface="Courier New"/>
                <a:cs typeface="Courier New"/>
              </a:rPr>
              <a:t>procedure  </a:t>
            </a:r>
            <a:r>
              <a:rPr sz="2400" b="1" spc="-5" dirty="0">
                <a:latin typeface="Courier New"/>
                <a:cs typeface="Courier New"/>
              </a:rPr>
              <a:t>RET</a:t>
            </a:r>
            <a:endParaRPr sz="2400">
              <a:latin typeface="Courier New"/>
              <a:cs typeface="Courier New"/>
            </a:endParaRPr>
          </a:p>
          <a:p>
            <a:pPr marL="12700">
              <a:lnSpc>
                <a:spcPct val="100000"/>
              </a:lnSpc>
              <a:spcBef>
                <a:spcPts val="365"/>
              </a:spcBef>
            </a:pPr>
            <a:r>
              <a:rPr sz="2400" b="1" spc="-5" dirty="0">
                <a:latin typeface="Courier New"/>
                <a:cs typeface="Courier New"/>
              </a:rPr>
              <a:t>name</a:t>
            </a:r>
            <a:r>
              <a:rPr sz="2400" b="1" spc="-15" dirty="0">
                <a:latin typeface="Courier New"/>
                <a:cs typeface="Courier New"/>
              </a:rPr>
              <a:t> </a:t>
            </a:r>
            <a:r>
              <a:rPr sz="2400" b="1" spc="-10" dirty="0">
                <a:latin typeface="Courier New"/>
                <a:cs typeface="Courier New"/>
              </a:rPr>
              <a:t>ENDP</a:t>
            </a:r>
            <a:endParaRPr sz="2400">
              <a:latin typeface="Courier New"/>
              <a:cs typeface="Courier New"/>
            </a:endParaRPr>
          </a:p>
        </p:txBody>
      </p:sp>
      <p:sp>
        <p:nvSpPr>
          <p:cNvPr id="5" name="object 5"/>
          <p:cNvSpPr/>
          <p:nvPr/>
        </p:nvSpPr>
        <p:spPr>
          <a:xfrm>
            <a:off x="257556" y="1194816"/>
            <a:ext cx="2368296" cy="856488"/>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65759" y="1235963"/>
            <a:ext cx="1603248" cy="839724"/>
          </a:xfrm>
          <a:prstGeom prst="rect">
            <a:avLst/>
          </a:prstGeom>
          <a:blipFill>
            <a:blip r:embed="rId3" cstate="print"/>
            <a:stretch>
              <a:fillRect/>
            </a:stretch>
          </a:blipFill>
        </p:spPr>
        <p:txBody>
          <a:bodyPr wrap="square" lIns="0" tIns="0" rIns="0" bIns="0" rtlCol="0"/>
          <a:lstStyle/>
          <a:p>
            <a:endParaRPr/>
          </a:p>
        </p:txBody>
      </p:sp>
      <p:sp>
        <p:nvSpPr>
          <p:cNvPr id="7" name="object 7"/>
          <p:cNvSpPr/>
          <p:nvPr/>
        </p:nvSpPr>
        <p:spPr>
          <a:xfrm>
            <a:off x="304800" y="1219200"/>
            <a:ext cx="2273808" cy="762000"/>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304800" y="1219200"/>
            <a:ext cx="2273935" cy="762000"/>
          </a:xfrm>
          <a:custGeom>
            <a:avLst/>
            <a:gdLst/>
            <a:ahLst/>
            <a:cxnLst/>
            <a:rect l="l" t="t" r="r" b="b"/>
            <a:pathLst>
              <a:path w="2273935" h="762000">
                <a:moveTo>
                  <a:pt x="0" y="0"/>
                </a:moveTo>
                <a:lnTo>
                  <a:pt x="977900" y="0"/>
                </a:lnTo>
                <a:lnTo>
                  <a:pt x="1397000" y="0"/>
                </a:lnTo>
                <a:lnTo>
                  <a:pt x="1676400" y="0"/>
                </a:lnTo>
                <a:lnTo>
                  <a:pt x="1676400" y="127000"/>
                </a:lnTo>
                <a:lnTo>
                  <a:pt x="2273808" y="330835"/>
                </a:lnTo>
                <a:lnTo>
                  <a:pt x="1676400" y="317500"/>
                </a:lnTo>
                <a:lnTo>
                  <a:pt x="1676400" y="762000"/>
                </a:lnTo>
                <a:lnTo>
                  <a:pt x="1397000" y="762000"/>
                </a:lnTo>
                <a:lnTo>
                  <a:pt x="977900" y="762000"/>
                </a:lnTo>
                <a:lnTo>
                  <a:pt x="0" y="762000"/>
                </a:lnTo>
                <a:lnTo>
                  <a:pt x="0" y="317500"/>
                </a:lnTo>
                <a:lnTo>
                  <a:pt x="0" y="127000"/>
                </a:lnTo>
                <a:lnTo>
                  <a:pt x="0" y="0"/>
                </a:lnTo>
                <a:close/>
              </a:path>
            </a:pathLst>
          </a:custGeom>
          <a:ln w="9525">
            <a:solidFill>
              <a:srgbClr val="BD4A47"/>
            </a:solidFill>
          </a:ln>
        </p:spPr>
        <p:txBody>
          <a:bodyPr wrap="square" lIns="0" tIns="0" rIns="0" bIns="0" rtlCol="0"/>
          <a:lstStyle/>
          <a:p>
            <a:endParaRPr/>
          </a:p>
        </p:txBody>
      </p:sp>
      <p:sp>
        <p:nvSpPr>
          <p:cNvPr id="9" name="object 9"/>
          <p:cNvSpPr txBox="1"/>
          <p:nvPr/>
        </p:nvSpPr>
        <p:spPr>
          <a:xfrm>
            <a:off x="533501" y="1298194"/>
            <a:ext cx="1216660" cy="574040"/>
          </a:xfrm>
          <a:prstGeom prst="rect">
            <a:avLst/>
          </a:prstGeom>
        </p:spPr>
        <p:txBody>
          <a:bodyPr vert="horz" wrap="square" lIns="0" tIns="12700" rIns="0" bIns="0" rtlCol="0">
            <a:spAutoFit/>
          </a:bodyPr>
          <a:lstStyle/>
          <a:p>
            <a:pPr marL="344805" marR="5080" indent="-332740">
              <a:lnSpc>
                <a:spcPct val="100000"/>
              </a:lnSpc>
              <a:spcBef>
                <a:spcPts val="100"/>
              </a:spcBef>
            </a:pPr>
            <a:r>
              <a:rPr sz="1800" spc="-105" dirty="0">
                <a:solidFill>
                  <a:srgbClr val="FFFFFF"/>
                </a:solidFill>
                <a:latin typeface="Arial"/>
                <a:cs typeface="Arial"/>
              </a:rPr>
              <a:t>User</a:t>
            </a:r>
            <a:r>
              <a:rPr sz="1800" spc="-180" dirty="0">
                <a:solidFill>
                  <a:srgbClr val="FFFFFF"/>
                </a:solidFill>
                <a:latin typeface="Arial"/>
                <a:cs typeface="Arial"/>
              </a:rPr>
              <a:t> </a:t>
            </a:r>
            <a:r>
              <a:rPr sz="1800" spc="-50" dirty="0">
                <a:solidFill>
                  <a:srgbClr val="FFFFFF"/>
                </a:solidFill>
                <a:latin typeface="Arial"/>
                <a:cs typeface="Arial"/>
              </a:rPr>
              <a:t>defined  </a:t>
            </a:r>
            <a:r>
              <a:rPr sz="1800" spc="-95" dirty="0">
                <a:solidFill>
                  <a:srgbClr val="FFFFFF"/>
                </a:solidFill>
                <a:latin typeface="Arial"/>
                <a:cs typeface="Arial"/>
              </a:rPr>
              <a:t>name</a:t>
            </a:r>
            <a:endParaRPr sz="1800">
              <a:latin typeface="Arial"/>
              <a:cs typeface="Arial"/>
            </a:endParaRPr>
          </a:p>
        </p:txBody>
      </p:sp>
      <p:sp>
        <p:nvSpPr>
          <p:cNvPr id="10" name="object 10"/>
          <p:cNvSpPr/>
          <p:nvPr/>
        </p:nvSpPr>
        <p:spPr>
          <a:xfrm>
            <a:off x="5263896" y="1274063"/>
            <a:ext cx="3009900" cy="879348"/>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6979666" y="1374394"/>
            <a:ext cx="825500" cy="574040"/>
          </a:xfrm>
          <a:prstGeom prst="rect">
            <a:avLst/>
          </a:prstGeom>
        </p:spPr>
        <p:txBody>
          <a:bodyPr vert="horz" wrap="square" lIns="0" tIns="12700" rIns="0" bIns="0" rtlCol="0">
            <a:spAutoFit/>
          </a:bodyPr>
          <a:lstStyle/>
          <a:p>
            <a:pPr marL="21590" marR="5080" indent="-9525">
              <a:lnSpc>
                <a:spcPct val="100000"/>
              </a:lnSpc>
              <a:spcBef>
                <a:spcPts val="100"/>
              </a:spcBef>
            </a:pPr>
            <a:r>
              <a:rPr sz="1800" spc="-160" dirty="0">
                <a:solidFill>
                  <a:srgbClr val="FFFFFF"/>
                </a:solidFill>
                <a:latin typeface="Arial"/>
                <a:cs typeface="Arial"/>
              </a:rPr>
              <a:t>O</a:t>
            </a:r>
            <a:r>
              <a:rPr sz="1800" spc="-125" dirty="0">
                <a:solidFill>
                  <a:srgbClr val="FFFFFF"/>
                </a:solidFill>
                <a:latin typeface="Arial"/>
                <a:cs typeface="Arial"/>
              </a:rPr>
              <a:t>p</a:t>
            </a:r>
            <a:r>
              <a:rPr sz="1800" spc="60" dirty="0">
                <a:solidFill>
                  <a:srgbClr val="FFFFFF"/>
                </a:solidFill>
                <a:latin typeface="Arial"/>
                <a:cs typeface="Arial"/>
              </a:rPr>
              <a:t>t</a:t>
            </a:r>
            <a:r>
              <a:rPr sz="1800" spc="40" dirty="0">
                <a:solidFill>
                  <a:srgbClr val="FFFFFF"/>
                </a:solidFill>
                <a:latin typeface="Arial"/>
                <a:cs typeface="Arial"/>
              </a:rPr>
              <a:t>i</a:t>
            </a:r>
            <a:r>
              <a:rPr sz="1800" spc="-60" dirty="0">
                <a:solidFill>
                  <a:srgbClr val="FFFFFF"/>
                </a:solidFill>
                <a:latin typeface="Arial"/>
                <a:cs typeface="Arial"/>
              </a:rPr>
              <a:t>onal  </a:t>
            </a:r>
            <a:r>
              <a:rPr sz="1800" spc="-80" dirty="0">
                <a:solidFill>
                  <a:srgbClr val="FFFFFF"/>
                </a:solidFill>
                <a:latin typeface="Arial"/>
                <a:cs typeface="Arial"/>
              </a:rPr>
              <a:t>op</a:t>
            </a:r>
            <a:r>
              <a:rPr sz="1800" spc="-75" dirty="0">
                <a:solidFill>
                  <a:srgbClr val="FFFFFF"/>
                </a:solidFill>
                <a:latin typeface="Arial"/>
                <a:cs typeface="Arial"/>
              </a:rPr>
              <a:t>e</a:t>
            </a:r>
            <a:r>
              <a:rPr sz="1800" spc="-15" dirty="0">
                <a:solidFill>
                  <a:srgbClr val="FFFFFF"/>
                </a:solidFill>
                <a:latin typeface="Arial"/>
                <a:cs typeface="Arial"/>
              </a:rPr>
              <a:t>r</a:t>
            </a:r>
            <a:r>
              <a:rPr sz="1800" spc="-85" dirty="0">
                <a:solidFill>
                  <a:srgbClr val="FFFFFF"/>
                </a:solidFill>
                <a:latin typeface="Arial"/>
                <a:cs typeface="Arial"/>
              </a:rPr>
              <a:t>and</a:t>
            </a:r>
            <a:endParaRPr sz="1800">
              <a:latin typeface="Arial"/>
              <a:cs typeface="Arial"/>
            </a:endParaRPr>
          </a:p>
        </p:txBody>
      </p:sp>
      <p:sp>
        <p:nvSpPr>
          <p:cNvPr id="12" name="object 12"/>
          <p:cNvSpPr/>
          <p:nvPr/>
        </p:nvSpPr>
        <p:spPr>
          <a:xfrm>
            <a:off x="4408932" y="4498847"/>
            <a:ext cx="2129027" cy="1655064"/>
          </a:xfrm>
          <a:prstGeom prst="rect">
            <a:avLst/>
          </a:prstGeom>
          <a:blipFill>
            <a:blip r:embed="rId6" cstate="print"/>
            <a:stretch>
              <a:fillRect/>
            </a:stretch>
          </a:blipFill>
        </p:spPr>
        <p:txBody>
          <a:bodyPr wrap="square" lIns="0" tIns="0" rIns="0" bIns="0" rtlCol="0"/>
          <a:lstStyle/>
          <a:p>
            <a:endParaRPr/>
          </a:p>
        </p:txBody>
      </p:sp>
      <p:sp>
        <p:nvSpPr>
          <p:cNvPr id="13" name="object 13"/>
          <p:cNvSpPr txBox="1"/>
          <p:nvPr/>
        </p:nvSpPr>
        <p:spPr>
          <a:xfrm>
            <a:off x="4577588" y="4602860"/>
            <a:ext cx="1741170" cy="1347470"/>
          </a:xfrm>
          <a:prstGeom prst="rect">
            <a:avLst/>
          </a:prstGeom>
        </p:spPr>
        <p:txBody>
          <a:bodyPr vert="horz" wrap="square" lIns="0" tIns="12700" rIns="0" bIns="0" rtlCol="0">
            <a:spAutoFit/>
          </a:bodyPr>
          <a:lstStyle/>
          <a:p>
            <a:pPr marL="469900">
              <a:lnSpc>
                <a:spcPct val="100000"/>
              </a:lnSpc>
              <a:spcBef>
                <a:spcPts val="100"/>
              </a:spcBef>
            </a:pPr>
            <a:r>
              <a:rPr sz="3200" spc="-160" dirty="0">
                <a:solidFill>
                  <a:srgbClr val="FFFFFF"/>
                </a:solidFill>
                <a:latin typeface="Arial"/>
                <a:cs typeface="Arial"/>
              </a:rPr>
              <a:t>Near</a:t>
            </a:r>
            <a:endParaRPr sz="3200">
              <a:latin typeface="Arial"/>
              <a:cs typeface="Arial"/>
            </a:endParaRPr>
          </a:p>
          <a:p>
            <a:pPr marL="12700" marR="5080" indent="150495" algn="just">
              <a:lnSpc>
                <a:spcPct val="100000"/>
              </a:lnSpc>
              <a:spcBef>
                <a:spcPts val="85"/>
              </a:spcBef>
            </a:pPr>
            <a:r>
              <a:rPr sz="1800" spc="-70" dirty="0">
                <a:solidFill>
                  <a:srgbClr val="FFFFFF"/>
                </a:solidFill>
                <a:latin typeface="Arial"/>
                <a:cs typeface="Arial"/>
              </a:rPr>
              <a:t>Statement </a:t>
            </a:r>
            <a:r>
              <a:rPr sz="1800" spc="-100" dirty="0">
                <a:solidFill>
                  <a:srgbClr val="FFFFFF"/>
                </a:solidFill>
                <a:latin typeface="Arial"/>
                <a:cs typeface="Arial"/>
              </a:rPr>
              <a:t>calls  </a:t>
            </a:r>
            <a:r>
              <a:rPr sz="1800" spc="-20" dirty="0">
                <a:solidFill>
                  <a:srgbClr val="FFFFFF"/>
                </a:solidFill>
                <a:latin typeface="Arial"/>
                <a:cs typeface="Arial"/>
              </a:rPr>
              <a:t>the </a:t>
            </a:r>
            <a:r>
              <a:rPr sz="1800" spc="-70" dirty="0">
                <a:solidFill>
                  <a:srgbClr val="FFFFFF"/>
                </a:solidFill>
                <a:latin typeface="Arial"/>
                <a:cs typeface="Arial"/>
              </a:rPr>
              <a:t>procedure </a:t>
            </a:r>
            <a:r>
              <a:rPr sz="1800" spc="-25" dirty="0">
                <a:solidFill>
                  <a:srgbClr val="FFFFFF"/>
                </a:solidFill>
                <a:latin typeface="Arial"/>
                <a:cs typeface="Arial"/>
              </a:rPr>
              <a:t>in  </a:t>
            </a:r>
            <a:r>
              <a:rPr sz="1800" spc="-20" dirty="0">
                <a:solidFill>
                  <a:srgbClr val="FFFFFF"/>
                </a:solidFill>
                <a:latin typeface="Arial"/>
                <a:cs typeface="Arial"/>
              </a:rPr>
              <a:t>the </a:t>
            </a:r>
            <a:r>
              <a:rPr sz="1800" spc="-130" dirty="0">
                <a:solidFill>
                  <a:srgbClr val="FFFFFF"/>
                </a:solidFill>
                <a:latin typeface="Arial"/>
                <a:cs typeface="Arial"/>
              </a:rPr>
              <a:t>same</a:t>
            </a:r>
            <a:r>
              <a:rPr sz="1800" spc="-229" dirty="0">
                <a:solidFill>
                  <a:srgbClr val="FFFFFF"/>
                </a:solidFill>
                <a:latin typeface="Arial"/>
                <a:cs typeface="Arial"/>
              </a:rPr>
              <a:t> </a:t>
            </a:r>
            <a:r>
              <a:rPr sz="1800" spc="-85" dirty="0">
                <a:solidFill>
                  <a:srgbClr val="FFFFFF"/>
                </a:solidFill>
                <a:latin typeface="Arial"/>
                <a:cs typeface="Arial"/>
              </a:rPr>
              <a:t>segment</a:t>
            </a:r>
            <a:endParaRPr sz="1800">
              <a:latin typeface="Arial"/>
              <a:cs typeface="Arial"/>
            </a:endParaRPr>
          </a:p>
        </p:txBody>
      </p:sp>
      <p:sp>
        <p:nvSpPr>
          <p:cNvPr id="14" name="object 14"/>
          <p:cNvSpPr/>
          <p:nvPr/>
        </p:nvSpPr>
        <p:spPr>
          <a:xfrm>
            <a:off x="6737604" y="4498847"/>
            <a:ext cx="2199131" cy="1655064"/>
          </a:xfrm>
          <a:prstGeom prst="rect">
            <a:avLst/>
          </a:prstGeom>
          <a:blipFill>
            <a:blip r:embed="rId7" cstate="print"/>
            <a:stretch>
              <a:fillRect/>
            </a:stretch>
          </a:blipFill>
        </p:spPr>
        <p:txBody>
          <a:bodyPr wrap="square" lIns="0" tIns="0" rIns="0" bIns="0" rtlCol="0"/>
          <a:lstStyle/>
          <a:p>
            <a:endParaRPr/>
          </a:p>
        </p:txBody>
      </p:sp>
      <p:sp>
        <p:nvSpPr>
          <p:cNvPr id="15" name="object 15"/>
          <p:cNvSpPr txBox="1"/>
          <p:nvPr/>
        </p:nvSpPr>
        <p:spPr>
          <a:xfrm>
            <a:off x="6912609" y="4602860"/>
            <a:ext cx="1802764" cy="1347470"/>
          </a:xfrm>
          <a:prstGeom prst="rect">
            <a:avLst/>
          </a:prstGeom>
        </p:spPr>
        <p:txBody>
          <a:bodyPr vert="horz" wrap="square" lIns="0" tIns="12700" rIns="0" bIns="0" rtlCol="0">
            <a:spAutoFit/>
          </a:bodyPr>
          <a:lstStyle/>
          <a:p>
            <a:pPr marL="635" algn="ctr">
              <a:lnSpc>
                <a:spcPct val="100000"/>
              </a:lnSpc>
              <a:spcBef>
                <a:spcPts val="100"/>
              </a:spcBef>
            </a:pPr>
            <a:r>
              <a:rPr sz="3200" spc="-254" dirty="0">
                <a:solidFill>
                  <a:srgbClr val="FFFFFF"/>
                </a:solidFill>
                <a:latin typeface="Arial"/>
                <a:cs typeface="Arial"/>
              </a:rPr>
              <a:t>Far</a:t>
            </a:r>
            <a:endParaRPr sz="3200">
              <a:latin typeface="Arial"/>
              <a:cs typeface="Arial"/>
            </a:endParaRPr>
          </a:p>
          <a:p>
            <a:pPr marL="12700" marR="5080" algn="ctr">
              <a:lnSpc>
                <a:spcPct val="100000"/>
              </a:lnSpc>
              <a:spcBef>
                <a:spcPts val="85"/>
              </a:spcBef>
            </a:pPr>
            <a:r>
              <a:rPr sz="1800" spc="-70" dirty="0">
                <a:solidFill>
                  <a:srgbClr val="FFFFFF"/>
                </a:solidFill>
                <a:latin typeface="Arial"/>
                <a:cs typeface="Arial"/>
              </a:rPr>
              <a:t>Statement </a:t>
            </a:r>
            <a:r>
              <a:rPr sz="1800" spc="-100" dirty="0">
                <a:solidFill>
                  <a:srgbClr val="FFFFFF"/>
                </a:solidFill>
                <a:latin typeface="Arial"/>
                <a:cs typeface="Arial"/>
              </a:rPr>
              <a:t>calls</a:t>
            </a:r>
            <a:r>
              <a:rPr sz="1800" spc="-190" dirty="0">
                <a:solidFill>
                  <a:srgbClr val="FFFFFF"/>
                </a:solidFill>
                <a:latin typeface="Arial"/>
                <a:cs typeface="Arial"/>
              </a:rPr>
              <a:t> </a:t>
            </a:r>
            <a:r>
              <a:rPr sz="1800" spc="-20" dirty="0">
                <a:solidFill>
                  <a:srgbClr val="FFFFFF"/>
                </a:solidFill>
                <a:latin typeface="Arial"/>
                <a:cs typeface="Arial"/>
              </a:rPr>
              <a:t>the  </a:t>
            </a:r>
            <a:r>
              <a:rPr sz="1800" spc="-70" dirty="0">
                <a:solidFill>
                  <a:srgbClr val="FFFFFF"/>
                </a:solidFill>
                <a:latin typeface="Arial"/>
                <a:cs typeface="Arial"/>
              </a:rPr>
              <a:t>procedure </a:t>
            </a:r>
            <a:r>
              <a:rPr sz="1800" spc="-25" dirty="0">
                <a:solidFill>
                  <a:srgbClr val="FFFFFF"/>
                </a:solidFill>
                <a:latin typeface="Arial"/>
                <a:cs typeface="Arial"/>
              </a:rPr>
              <a:t>in </a:t>
            </a:r>
            <a:r>
              <a:rPr sz="1800" spc="-20" dirty="0">
                <a:solidFill>
                  <a:srgbClr val="FFFFFF"/>
                </a:solidFill>
                <a:latin typeface="Arial"/>
                <a:cs typeface="Arial"/>
              </a:rPr>
              <a:t>the  </a:t>
            </a:r>
            <a:r>
              <a:rPr sz="1800" spc="-25" dirty="0">
                <a:solidFill>
                  <a:srgbClr val="FFFFFF"/>
                </a:solidFill>
                <a:latin typeface="Arial"/>
                <a:cs typeface="Arial"/>
              </a:rPr>
              <a:t>different</a:t>
            </a:r>
            <a:r>
              <a:rPr sz="1800" spc="-120" dirty="0">
                <a:solidFill>
                  <a:srgbClr val="FFFFFF"/>
                </a:solidFill>
                <a:latin typeface="Arial"/>
                <a:cs typeface="Arial"/>
              </a:rPr>
              <a:t> </a:t>
            </a:r>
            <a:r>
              <a:rPr sz="1800" spc="-85" dirty="0">
                <a:solidFill>
                  <a:srgbClr val="FFFFFF"/>
                </a:solidFill>
                <a:latin typeface="Arial"/>
                <a:cs typeface="Arial"/>
              </a:rPr>
              <a:t>segment</a:t>
            </a:r>
            <a:endParaRPr sz="1800">
              <a:latin typeface="Arial"/>
              <a:cs typeface="Arial"/>
            </a:endParaRPr>
          </a:p>
        </p:txBody>
      </p:sp>
      <p:sp>
        <p:nvSpPr>
          <p:cNvPr id="16" name="object 16"/>
          <p:cNvSpPr/>
          <p:nvPr/>
        </p:nvSpPr>
        <p:spPr>
          <a:xfrm>
            <a:off x="5329428" y="2037588"/>
            <a:ext cx="2122931" cy="2715768"/>
          </a:xfrm>
          <a:prstGeom prst="rect">
            <a:avLst/>
          </a:prstGeom>
          <a:blipFill>
            <a:blip r:embed="rId8" cstate="print"/>
            <a:stretch>
              <a:fillRect/>
            </a:stretch>
          </a:blipFill>
        </p:spPr>
        <p:txBody>
          <a:bodyPr wrap="square" lIns="0" tIns="0" rIns="0" bIns="0" rtlCol="0"/>
          <a:lstStyle/>
          <a:p>
            <a:endParaRPr/>
          </a:p>
        </p:txBody>
      </p:sp>
      <p:sp>
        <p:nvSpPr>
          <p:cNvPr id="17" name="object 17"/>
          <p:cNvSpPr/>
          <p:nvPr/>
        </p:nvSpPr>
        <p:spPr>
          <a:xfrm>
            <a:off x="5429250" y="2057400"/>
            <a:ext cx="1981200" cy="2514600"/>
          </a:xfrm>
          <a:custGeom>
            <a:avLst/>
            <a:gdLst/>
            <a:ahLst/>
            <a:cxnLst/>
            <a:rect l="l" t="t" r="r" b="b"/>
            <a:pathLst>
              <a:path w="1981200" h="2514600">
                <a:moveTo>
                  <a:pt x="38100" y="2400300"/>
                </a:moveTo>
                <a:lnTo>
                  <a:pt x="0" y="2400300"/>
                </a:lnTo>
                <a:lnTo>
                  <a:pt x="57150" y="2514600"/>
                </a:lnTo>
                <a:lnTo>
                  <a:pt x="104775" y="2419350"/>
                </a:lnTo>
                <a:lnTo>
                  <a:pt x="38100" y="2419350"/>
                </a:lnTo>
                <a:lnTo>
                  <a:pt x="38100" y="2400300"/>
                </a:lnTo>
                <a:close/>
              </a:path>
              <a:path w="1981200" h="2514600">
                <a:moveTo>
                  <a:pt x="1943100" y="1474215"/>
                </a:moveTo>
                <a:lnTo>
                  <a:pt x="57150" y="1474215"/>
                </a:lnTo>
                <a:lnTo>
                  <a:pt x="49726" y="1475710"/>
                </a:lnTo>
                <a:lnTo>
                  <a:pt x="43672" y="1479788"/>
                </a:lnTo>
                <a:lnTo>
                  <a:pt x="39594" y="1485842"/>
                </a:lnTo>
                <a:lnTo>
                  <a:pt x="38100" y="1493265"/>
                </a:lnTo>
                <a:lnTo>
                  <a:pt x="38100" y="2419350"/>
                </a:lnTo>
                <a:lnTo>
                  <a:pt x="76200" y="2419350"/>
                </a:lnTo>
                <a:lnTo>
                  <a:pt x="76200" y="1512315"/>
                </a:lnTo>
                <a:lnTo>
                  <a:pt x="57150" y="1512315"/>
                </a:lnTo>
                <a:lnTo>
                  <a:pt x="76200" y="1493265"/>
                </a:lnTo>
                <a:lnTo>
                  <a:pt x="1943100" y="1493265"/>
                </a:lnTo>
                <a:lnTo>
                  <a:pt x="1943100" y="1474215"/>
                </a:lnTo>
                <a:close/>
              </a:path>
              <a:path w="1981200" h="2514600">
                <a:moveTo>
                  <a:pt x="114300" y="2400300"/>
                </a:moveTo>
                <a:lnTo>
                  <a:pt x="76200" y="2400300"/>
                </a:lnTo>
                <a:lnTo>
                  <a:pt x="76200" y="2419350"/>
                </a:lnTo>
                <a:lnTo>
                  <a:pt x="104775" y="2419350"/>
                </a:lnTo>
                <a:lnTo>
                  <a:pt x="114300" y="2400300"/>
                </a:lnTo>
                <a:close/>
              </a:path>
              <a:path w="1981200" h="2514600">
                <a:moveTo>
                  <a:pt x="76200" y="1493265"/>
                </a:moveTo>
                <a:lnTo>
                  <a:pt x="57150" y="1512315"/>
                </a:lnTo>
                <a:lnTo>
                  <a:pt x="76200" y="1512315"/>
                </a:lnTo>
                <a:lnTo>
                  <a:pt x="76200" y="1493265"/>
                </a:lnTo>
                <a:close/>
              </a:path>
              <a:path w="1981200" h="2514600">
                <a:moveTo>
                  <a:pt x="1981200" y="1474215"/>
                </a:moveTo>
                <a:lnTo>
                  <a:pt x="1962150" y="1474215"/>
                </a:lnTo>
                <a:lnTo>
                  <a:pt x="1943100" y="1493265"/>
                </a:lnTo>
                <a:lnTo>
                  <a:pt x="76200" y="1493265"/>
                </a:lnTo>
                <a:lnTo>
                  <a:pt x="76200" y="1512315"/>
                </a:lnTo>
                <a:lnTo>
                  <a:pt x="1962150" y="1512315"/>
                </a:lnTo>
                <a:lnTo>
                  <a:pt x="1969573" y="1510821"/>
                </a:lnTo>
                <a:lnTo>
                  <a:pt x="1975627" y="1506743"/>
                </a:lnTo>
                <a:lnTo>
                  <a:pt x="1979705" y="1500689"/>
                </a:lnTo>
                <a:lnTo>
                  <a:pt x="1981200" y="1493265"/>
                </a:lnTo>
                <a:lnTo>
                  <a:pt x="1981200" y="1474215"/>
                </a:lnTo>
                <a:close/>
              </a:path>
              <a:path w="1981200" h="2514600">
                <a:moveTo>
                  <a:pt x="1981200" y="0"/>
                </a:moveTo>
                <a:lnTo>
                  <a:pt x="1943100" y="0"/>
                </a:lnTo>
                <a:lnTo>
                  <a:pt x="1943100" y="1493265"/>
                </a:lnTo>
                <a:lnTo>
                  <a:pt x="1962150" y="1474215"/>
                </a:lnTo>
                <a:lnTo>
                  <a:pt x="1981200" y="1474215"/>
                </a:lnTo>
                <a:lnTo>
                  <a:pt x="1981200" y="0"/>
                </a:lnTo>
                <a:close/>
              </a:path>
            </a:pathLst>
          </a:custGeom>
          <a:solidFill>
            <a:srgbClr val="8063A1"/>
          </a:solidFill>
        </p:spPr>
        <p:txBody>
          <a:bodyPr wrap="square" lIns="0" tIns="0" rIns="0" bIns="0" rtlCol="0"/>
          <a:lstStyle/>
          <a:p>
            <a:endParaRPr/>
          </a:p>
        </p:txBody>
      </p:sp>
      <p:sp>
        <p:nvSpPr>
          <p:cNvPr id="18" name="object 18"/>
          <p:cNvSpPr/>
          <p:nvPr/>
        </p:nvSpPr>
        <p:spPr>
          <a:xfrm>
            <a:off x="7330440" y="3485388"/>
            <a:ext cx="694944" cy="1321308"/>
          </a:xfrm>
          <a:prstGeom prst="rect">
            <a:avLst/>
          </a:prstGeom>
          <a:blipFill>
            <a:blip r:embed="rId9" cstate="print"/>
            <a:stretch>
              <a:fillRect/>
            </a:stretch>
          </a:blipFill>
        </p:spPr>
        <p:txBody>
          <a:bodyPr wrap="square" lIns="0" tIns="0" rIns="0" bIns="0" rtlCol="0"/>
          <a:lstStyle/>
          <a:p>
            <a:endParaRPr/>
          </a:p>
        </p:txBody>
      </p:sp>
      <p:sp>
        <p:nvSpPr>
          <p:cNvPr id="19" name="object 19"/>
          <p:cNvSpPr/>
          <p:nvPr/>
        </p:nvSpPr>
        <p:spPr>
          <a:xfrm>
            <a:off x="7372350" y="3505200"/>
            <a:ext cx="526415" cy="1067435"/>
          </a:xfrm>
          <a:custGeom>
            <a:avLst/>
            <a:gdLst/>
            <a:ahLst/>
            <a:cxnLst/>
            <a:rect l="l" t="t" r="r" b="b"/>
            <a:pathLst>
              <a:path w="526415" h="1067435">
                <a:moveTo>
                  <a:pt x="371484" y="895877"/>
                </a:moveTo>
                <a:lnTo>
                  <a:pt x="364363" y="898270"/>
                </a:lnTo>
                <a:lnTo>
                  <a:pt x="358683" y="903323"/>
                </a:lnTo>
                <a:lnTo>
                  <a:pt x="355504" y="909923"/>
                </a:lnTo>
                <a:lnTo>
                  <a:pt x="355040" y="917237"/>
                </a:lnTo>
                <a:lnTo>
                  <a:pt x="357504" y="924432"/>
                </a:lnTo>
                <a:lnTo>
                  <a:pt x="440563" y="1066927"/>
                </a:lnTo>
                <a:lnTo>
                  <a:pt x="462656" y="1029081"/>
                </a:lnTo>
                <a:lnTo>
                  <a:pt x="421513" y="1029081"/>
                </a:lnTo>
                <a:lnTo>
                  <a:pt x="421513" y="958469"/>
                </a:lnTo>
                <a:lnTo>
                  <a:pt x="390398" y="905129"/>
                </a:lnTo>
                <a:lnTo>
                  <a:pt x="385347" y="899521"/>
                </a:lnTo>
                <a:lnTo>
                  <a:pt x="378761" y="896366"/>
                </a:lnTo>
                <a:lnTo>
                  <a:pt x="371484" y="895877"/>
                </a:lnTo>
                <a:close/>
              </a:path>
              <a:path w="526415" h="1067435">
                <a:moveTo>
                  <a:pt x="421513" y="958469"/>
                </a:moveTo>
                <a:lnTo>
                  <a:pt x="421513" y="1029081"/>
                </a:lnTo>
                <a:lnTo>
                  <a:pt x="459613" y="1029081"/>
                </a:lnTo>
                <a:lnTo>
                  <a:pt x="459613" y="1019429"/>
                </a:lnTo>
                <a:lnTo>
                  <a:pt x="424179" y="1019429"/>
                </a:lnTo>
                <a:lnTo>
                  <a:pt x="440626" y="991234"/>
                </a:lnTo>
                <a:lnTo>
                  <a:pt x="421513" y="958469"/>
                </a:lnTo>
                <a:close/>
              </a:path>
              <a:path w="526415" h="1067435">
                <a:moveTo>
                  <a:pt x="509714" y="895877"/>
                </a:moveTo>
                <a:lnTo>
                  <a:pt x="459739" y="958469"/>
                </a:lnTo>
                <a:lnTo>
                  <a:pt x="459613" y="1029081"/>
                </a:lnTo>
                <a:lnTo>
                  <a:pt x="462656" y="1029081"/>
                </a:lnTo>
                <a:lnTo>
                  <a:pt x="523748" y="924432"/>
                </a:lnTo>
                <a:lnTo>
                  <a:pt x="526194" y="917237"/>
                </a:lnTo>
                <a:lnTo>
                  <a:pt x="525700" y="909923"/>
                </a:lnTo>
                <a:lnTo>
                  <a:pt x="522515" y="903323"/>
                </a:lnTo>
                <a:lnTo>
                  <a:pt x="516890" y="898270"/>
                </a:lnTo>
                <a:lnTo>
                  <a:pt x="509714" y="895877"/>
                </a:lnTo>
                <a:close/>
              </a:path>
              <a:path w="526415" h="1067435">
                <a:moveTo>
                  <a:pt x="440626" y="991234"/>
                </a:moveTo>
                <a:lnTo>
                  <a:pt x="424179" y="1019429"/>
                </a:lnTo>
                <a:lnTo>
                  <a:pt x="457073" y="1019429"/>
                </a:lnTo>
                <a:lnTo>
                  <a:pt x="440626" y="991234"/>
                </a:lnTo>
                <a:close/>
              </a:path>
              <a:path w="526415" h="1067435">
                <a:moveTo>
                  <a:pt x="459613" y="958686"/>
                </a:moveTo>
                <a:lnTo>
                  <a:pt x="440626" y="991234"/>
                </a:lnTo>
                <a:lnTo>
                  <a:pt x="457073" y="1019429"/>
                </a:lnTo>
                <a:lnTo>
                  <a:pt x="459613" y="1019429"/>
                </a:lnTo>
                <a:lnTo>
                  <a:pt x="459613" y="958686"/>
                </a:lnTo>
                <a:close/>
              </a:path>
              <a:path w="526415" h="1067435">
                <a:moveTo>
                  <a:pt x="421513" y="32003"/>
                </a:moveTo>
                <a:lnTo>
                  <a:pt x="421639" y="958686"/>
                </a:lnTo>
                <a:lnTo>
                  <a:pt x="440626" y="991234"/>
                </a:lnTo>
                <a:lnTo>
                  <a:pt x="459613" y="958686"/>
                </a:lnTo>
                <a:lnTo>
                  <a:pt x="459613" y="51053"/>
                </a:lnTo>
                <a:lnTo>
                  <a:pt x="440563" y="51053"/>
                </a:lnTo>
                <a:lnTo>
                  <a:pt x="421513" y="32003"/>
                </a:lnTo>
                <a:close/>
              </a:path>
              <a:path w="526415" h="1067435">
                <a:moveTo>
                  <a:pt x="38100" y="0"/>
                </a:moveTo>
                <a:lnTo>
                  <a:pt x="0" y="0"/>
                </a:lnTo>
                <a:lnTo>
                  <a:pt x="0" y="32003"/>
                </a:lnTo>
                <a:lnTo>
                  <a:pt x="1494" y="39373"/>
                </a:lnTo>
                <a:lnTo>
                  <a:pt x="5572" y="45434"/>
                </a:lnTo>
                <a:lnTo>
                  <a:pt x="11626" y="49541"/>
                </a:lnTo>
                <a:lnTo>
                  <a:pt x="19050" y="51053"/>
                </a:lnTo>
                <a:lnTo>
                  <a:pt x="421513" y="51053"/>
                </a:lnTo>
                <a:lnTo>
                  <a:pt x="421513" y="32003"/>
                </a:lnTo>
                <a:lnTo>
                  <a:pt x="38100" y="32003"/>
                </a:lnTo>
                <a:lnTo>
                  <a:pt x="19050" y="12953"/>
                </a:lnTo>
                <a:lnTo>
                  <a:pt x="38100" y="12953"/>
                </a:lnTo>
                <a:lnTo>
                  <a:pt x="38100" y="0"/>
                </a:lnTo>
                <a:close/>
              </a:path>
              <a:path w="526415" h="1067435">
                <a:moveTo>
                  <a:pt x="440563" y="12953"/>
                </a:moveTo>
                <a:lnTo>
                  <a:pt x="38100" y="12953"/>
                </a:lnTo>
                <a:lnTo>
                  <a:pt x="38100" y="32003"/>
                </a:lnTo>
                <a:lnTo>
                  <a:pt x="421513" y="32003"/>
                </a:lnTo>
                <a:lnTo>
                  <a:pt x="440563" y="51053"/>
                </a:lnTo>
                <a:lnTo>
                  <a:pt x="459613" y="51053"/>
                </a:lnTo>
                <a:lnTo>
                  <a:pt x="459613" y="32003"/>
                </a:lnTo>
                <a:lnTo>
                  <a:pt x="458118" y="24580"/>
                </a:lnTo>
                <a:lnTo>
                  <a:pt x="454040" y="18526"/>
                </a:lnTo>
                <a:lnTo>
                  <a:pt x="447986" y="14448"/>
                </a:lnTo>
                <a:lnTo>
                  <a:pt x="440563" y="12953"/>
                </a:lnTo>
                <a:close/>
              </a:path>
              <a:path w="526415" h="1067435">
                <a:moveTo>
                  <a:pt x="38100" y="12953"/>
                </a:moveTo>
                <a:lnTo>
                  <a:pt x="19050" y="12953"/>
                </a:lnTo>
                <a:lnTo>
                  <a:pt x="38100" y="32003"/>
                </a:lnTo>
                <a:lnTo>
                  <a:pt x="38100" y="12953"/>
                </a:lnTo>
                <a:close/>
              </a:path>
            </a:pathLst>
          </a:custGeom>
          <a:solidFill>
            <a:srgbClr val="8063A1"/>
          </a:solidFill>
        </p:spPr>
        <p:txBody>
          <a:bodyPr wrap="square" lIns="0" tIns="0" rIns="0" bIns="0" rtlCol="0"/>
          <a:lstStyle/>
          <a:p>
            <a:endParaRPr/>
          </a:p>
        </p:txBody>
      </p:sp>
      <p:sp>
        <p:nvSpPr>
          <p:cNvPr id="20" name="object 20"/>
          <p:cNvSpPr/>
          <p:nvPr/>
        </p:nvSpPr>
        <p:spPr>
          <a:xfrm>
            <a:off x="310895" y="2357627"/>
            <a:ext cx="2814828" cy="3424428"/>
          </a:xfrm>
          <a:prstGeom prst="rect">
            <a:avLst/>
          </a:prstGeom>
          <a:blipFill>
            <a:blip r:embed="rId10" cstate="print"/>
            <a:stretch>
              <a:fillRect/>
            </a:stretch>
          </a:blipFill>
        </p:spPr>
        <p:txBody>
          <a:bodyPr wrap="square" lIns="0" tIns="0" rIns="0" bIns="0" rtlCol="0"/>
          <a:lstStyle/>
          <a:p>
            <a:endParaRPr/>
          </a:p>
        </p:txBody>
      </p:sp>
      <p:sp>
        <p:nvSpPr>
          <p:cNvPr id="21" name="object 21"/>
          <p:cNvSpPr txBox="1"/>
          <p:nvPr/>
        </p:nvSpPr>
        <p:spPr>
          <a:xfrm>
            <a:off x="478637" y="4125848"/>
            <a:ext cx="1481455" cy="1397635"/>
          </a:xfrm>
          <a:prstGeom prst="rect">
            <a:avLst/>
          </a:prstGeom>
        </p:spPr>
        <p:txBody>
          <a:bodyPr vert="horz" wrap="square" lIns="0" tIns="12700" rIns="0" bIns="0" rtlCol="0">
            <a:spAutoFit/>
          </a:bodyPr>
          <a:lstStyle/>
          <a:p>
            <a:pPr marL="12700" marR="5080" indent="-1270" algn="ctr">
              <a:lnSpc>
                <a:spcPct val="100000"/>
              </a:lnSpc>
              <a:spcBef>
                <a:spcPts val="100"/>
              </a:spcBef>
            </a:pPr>
            <a:r>
              <a:rPr sz="1800" spc="-175" dirty="0">
                <a:solidFill>
                  <a:srgbClr val="FFFFFF"/>
                </a:solidFill>
                <a:latin typeface="Arial"/>
                <a:cs typeface="Arial"/>
              </a:rPr>
              <a:t>Causes </a:t>
            </a:r>
            <a:r>
              <a:rPr sz="1800" spc="-20" dirty="0">
                <a:solidFill>
                  <a:srgbClr val="FFFFFF"/>
                </a:solidFill>
                <a:latin typeface="Arial"/>
                <a:cs typeface="Arial"/>
              </a:rPr>
              <a:t>the  </a:t>
            </a:r>
            <a:r>
              <a:rPr sz="1800" spc="-35" dirty="0">
                <a:solidFill>
                  <a:srgbClr val="FFFFFF"/>
                </a:solidFill>
                <a:latin typeface="Arial"/>
                <a:cs typeface="Arial"/>
              </a:rPr>
              <a:t>control </a:t>
            </a:r>
            <a:r>
              <a:rPr sz="1800" spc="15" dirty="0">
                <a:solidFill>
                  <a:srgbClr val="FFFFFF"/>
                </a:solidFill>
                <a:latin typeface="Arial"/>
                <a:cs typeface="Arial"/>
              </a:rPr>
              <a:t>to  </a:t>
            </a:r>
            <a:r>
              <a:rPr sz="1800" spc="-50" dirty="0">
                <a:solidFill>
                  <a:srgbClr val="FFFFFF"/>
                </a:solidFill>
                <a:latin typeface="Arial"/>
                <a:cs typeface="Arial"/>
              </a:rPr>
              <a:t>transfer </a:t>
            </a:r>
            <a:r>
              <a:rPr sz="1800" spc="-110" dirty="0">
                <a:solidFill>
                  <a:srgbClr val="FFFFFF"/>
                </a:solidFill>
                <a:latin typeface="Arial"/>
                <a:cs typeface="Arial"/>
              </a:rPr>
              <a:t>back</a:t>
            </a:r>
            <a:r>
              <a:rPr sz="1800" spc="-210" dirty="0">
                <a:solidFill>
                  <a:srgbClr val="FFFFFF"/>
                </a:solidFill>
                <a:latin typeface="Arial"/>
                <a:cs typeface="Arial"/>
              </a:rPr>
              <a:t> </a:t>
            </a:r>
            <a:r>
              <a:rPr sz="1800" spc="15" dirty="0">
                <a:solidFill>
                  <a:srgbClr val="FFFFFF"/>
                </a:solidFill>
                <a:latin typeface="Arial"/>
                <a:cs typeface="Arial"/>
              </a:rPr>
              <a:t>to  </a:t>
            </a:r>
            <a:r>
              <a:rPr sz="1800" spc="-20" dirty="0">
                <a:solidFill>
                  <a:srgbClr val="FFFFFF"/>
                </a:solidFill>
                <a:latin typeface="Arial"/>
                <a:cs typeface="Arial"/>
              </a:rPr>
              <a:t>the </a:t>
            </a:r>
            <a:r>
              <a:rPr sz="1800" spc="-75" dirty="0">
                <a:solidFill>
                  <a:srgbClr val="FFFFFF"/>
                </a:solidFill>
                <a:latin typeface="Arial"/>
                <a:cs typeface="Arial"/>
              </a:rPr>
              <a:t>calling  </a:t>
            </a:r>
            <a:r>
              <a:rPr sz="1800" spc="-70" dirty="0">
                <a:solidFill>
                  <a:srgbClr val="FFFFFF"/>
                </a:solidFill>
                <a:latin typeface="Arial"/>
                <a:cs typeface="Arial"/>
              </a:rPr>
              <a:t>procedure</a:t>
            </a:r>
            <a:endParaRPr sz="1800">
              <a:latin typeface="Arial"/>
              <a:cs typeface="Arial"/>
            </a:endParaRPr>
          </a:p>
        </p:txBody>
      </p:sp>
      <p:sp>
        <p:nvSpPr>
          <p:cNvPr id="22" name="object 22"/>
          <p:cNvSpPr/>
          <p:nvPr/>
        </p:nvSpPr>
        <p:spPr>
          <a:xfrm>
            <a:off x="2090292" y="4533772"/>
            <a:ext cx="508634" cy="835660"/>
          </a:xfrm>
          <a:custGeom>
            <a:avLst/>
            <a:gdLst/>
            <a:ahLst/>
            <a:cxnLst/>
            <a:rect l="l" t="t" r="r" b="b"/>
            <a:pathLst>
              <a:path w="508635" h="835660">
                <a:moveTo>
                  <a:pt x="508126" y="835532"/>
                </a:moveTo>
                <a:lnTo>
                  <a:pt x="0" y="0"/>
                </a:lnTo>
              </a:path>
            </a:pathLst>
          </a:custGeom>
          <a:ln w="25400">
            <a:solidFill>
              <a:srgbClr val="9BBA58"/>
            </a:solidFill>
          </a:ln>
        </p:spPr>
        <p:txBody>
          <a:bodyPr wrap="square" lIns="0" tIns="0" rIns="0" bIns="0" rtlCol="0"/>
          <a:lstStyle/>
          <a:p>
            <a:endParaRPr/>
          </a:p>
        </p:txBody>
      </p:sp>
      <p:sp>
        <p:nvSpPr>
          <p:cNvPr id="23" name="object 23"/>
          <p:cNvSpPr txBox="1"/>
          <p:nvPr/>
        </p:nvSpPr>
        <p:spPr>
          <a:xfrm>
            <a:off x="2133600" y="5410200"/>
            <a:ext cx="2209800" cy="1143000"/>
          </a:xfrm>
          <a:prstGeom prst="rect">
            <a:avLst/>
          </a:prstGeom>
          <a:ln w="25400">
            <a:solidFill>
              <a:srgbClr val="9BBA58"/>
            </a:solidFill>
          </a:ln>
        </p:spPr>
        <p:txBody>
          <a:bodyPr vert="horz" wrap="square" lIns="0" tIns="27305" rIns="0" bIns="0" rtlCol="0">
            <a:spAutoFit/>
          </a:bodyPr>
          <a:lstStyle/>
          <a:p>
            <a:pPr marL="91440" marR="147320">
              <a:lnSpc>
                <a:spcPct val="100000"/>
              </a:lnSpc>
              <a:spcBef>
                <a:spcPts val="215"/>
              </a:spcBef>
            </a:pPr>
            <a:r>
              <a:rPr sz="1400" spc="-100" dirty="0">
                <a:latin typeface="Arial"/>
                <a:cs typeface="Arial"/>
              </a:rPr>
              <a:t>Every </a:t>
            </a:r>
            <a:r>
              <a:rPr sz="1400" spc="-55" dirty="0">
                <a:latin typeface="Arial"/>
                <a:cs typeface="Arial"/>
              </a:rPr>
              <a:t>procedure </a:t>
            </a:r>
            <a:r>
              <a:rPr sz="1400" spc="-60" dirty="0">
                <a:latin typeface="Arial"/>
                <a:cs typeface="Arial"/>
              </a:rPr>
              <a:t>should  </a:t>
            </a:r>
            <a:r>
              <a:rPr sz="1400" spc="-90" dirty="0">
                <a:latin typeface="Arial"/>
                <a:cs typeface="Arial"/>
              </a:rPr>
              <a:t>have </a:t>
            </a:r>
            <a:r>
              <a:rPr sz="1400" spc="-110" dirty="0">
                <a:latin typeface="Arial"/>
                <a:cs typeface="Arial"/>
              </a:rPr>
              <a:t>a </a:t>
            </a:r>
            <a:r>
              <a:rPr sz="1400" spc="-225" dirty="0">
                <a:solidFill>
                  <a:srgbClr val="C0504D"/>
                </a:solidFill>
                <a:latin typeface="Arial"/>
                <a:cs typeface="Arial"/>
              </a:rPr>
              <a:t>RET </a:t>
            </a:r>
            <a:r>
              <a:rPr sz="1400" spc="-70" dirty="0">
                <a:latin typeface="Arial"/>
                <a:cs typeface="Arial"/>
              </a:rPr>
              <a:t>coded  </a:t>
            </a:r>
            <a:r>
              <a:rPr sz="1400" spc="-65" dirty="0">
                <a:latin typeface="Arial"/>
                <a:cs typeface="Arial"/>
              </a:rPr>
              <a:t>somewhere </a:t>
            </a:r>
            <a:r>
              <a:rPr sz="1400" dirty="0">
                <a:latin typeface="Arial"/>
                <a:cs typeface="Arial"/>
              </a:rPr>
              <a:t>within </a:t>
            </a:r>
            <a:r>
              <a:rPr sz="1400" spc="-15" dirty="0">
                <a:latin typeface="Arial"/>
                <a:cs typeface="Arial"/>
              </a:rPr>
              <a:t>the  </a:t>
            </a:r>
            <a:r>
              <a:rPr sz="1400" spc="-55" dirty="0">
                <a:latin typeface="Arial"/>
                <a:cs typeface="Arial"/>
              </a:rPr>
              <a:t>procedure </a:t>
            </a:r>
            <a:r>
              <a:rPr sz="1400" spc="-40" dirty="0">
                <a:latin typeface="Arial"/>
                <a:cs typeface="Arial"/>
              </a:rPr>
              <a:t>- </a:t>
            </a:r>
            <a:r>
              <a:rPr sz="1400" spc="-60" dirty="0">
                <a:latin typeface="Arial"/>
                <a:cs typeface="Arial"/>
              </a:rPr>
              <a:t>usually </a:t>
            </a:r>
            <a:r>
              <a:rPr sz="1400" spc="-20" dirty="0">
                <a:latin typeface="Arial"/>
                <a:cs typeface="Arial"/>
              </a:rPr>
              <a:t>the</a:t>
            </a:r>
            <a:r>
              <a:rPr sz="1400" spc="-170" dirty="0">
                <a:latin typeface="Arial"/>
                <a:cs typeface="Arial"/>
              </a:rPr>
              <a:t> </a:t>
            </a:r>
            <a:r>
              <a:rPr sz="1400" spc="-45" dirty="0">
                <a:latin typeface="Arial"/>
                <a:cs typeface="Arial"/>
              </a:rPr>
              <a:t>last  </a:t>
            </a:r>
            <a:r>
              <a:rPr sz="1400" spc="-25" dirty="0">
                <a:latin typeface="Arial"/>
                <a:cs typeface="Arial"/>
              </a:rPr>
              <a:t>instruction </a:t>
            </a:r>
            <a:r>
              <a:rPr sz="1400" spc="-15" dirty="0">
                <a:latin typeface="Arial"/>
                <a:cs typeface="Arial"/>
              </a:rPr>
              <a:t>in </a:t>
            </a:r>
            <a:r>
              <a:rPr sz="1400" spc="-110" dirty="0">
                <a:latin typeface="Arial"/>
                <a:cs typeface="Arial"/>
              </a:rPr>
              <a:t>a</a:t>
            </a:r>
            <a:r>
              <a:rPr sz="1400" spc="-210" dirty="0">
                <a:latin typeface="Arial"/>
                <a:cs typeface="Arial"/>
              </a:rPr>
              <a:t> </a:t>
            </a:r>
            <a:r>
              <a:rPr sz="1400" spc="-55" dirty="0">
                <a:latin typeface="Arial"/>
                <a:cs typeface="Arial"/>
              </a:rPr>
              <a:t>procedure</a:t>
            </a:r>
            <a:endParaRPr sz="14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C4B17B2-B512-4204-A8D3-53A8C054D53B}"/>
              </a:ext>
            </a:extLst>
          </p:cNvPr>
          <p:cNvSpPr>
            <a:spLocks noGrp="1" noChangeArrowheads="1"/>
          </p:cNvSpPr>
          <p:nvPr>
            <p:ph type="title"/>
          </p:nvPr>
        </p:nvSpPr>
        <p:spPr>
          <a:xfrm>
            <a:off x="685800" y="609600"/>
            <a:ext cx="7772400" cy="533400"/>
          </a:xfrm>
        </p:spPr>
        <p:txBody>
          <a:bodyPr/>
          <a:lstStyle/>
          <a:p>
            <a:r>
              <a:rPr lang="en-US" altLang="en-US" sz="3200">
                <a:solidFill>
                  <a:schemeClr val="accent2"/>
                </a:solidFill>
              </a:rPr>
              <a:t>PROC Instruction</a:t>
            </a:r>
            <a:endParaRPr lang="en-US" altLang="en-US"/>
          </a:p>
        </p:txBody>
      </p:sp>
      <p:sp>
        <p:nvSpPr>
          <p:cNvPr id="18435" name="Rectangle 3">
            <a:extLst>
              <a:ext uri="{FF2B5EF4-FFF2-40B4-BE49-F238E27FC236}">
                <a16:creationId xmlns:a16="http://schemas.microsoft.com/office/drawing/2014/main" id="{386E02CD-3E23-4B1B-8F2F-C342C1062BE3}"/>
              </a:ext>
            </a:extLst>
          </p:cNvPr>
          <p:cNvSpPr>
            <a:spLocks noGrp="1" noChangeArrowheads="1"/>
          </p:cNvSpPr>
          <p:nvPr>
            <p:ph type="body" idx="1"/>
          </p:nvPr>
        </p:nvSpPr>
        <p:spPr>
          <a:xfrm>
            <a:off x="685800" y="1295400"/>
            <a:ext cx="7772400" cy="4800600"/>
          </a:xfrm>
        </p:spPr>
        <p:txBody>
          <a:bodyPr/>
          <a:lstStyle/>
          <a:p>
            <a:r>
              <a:rPr lang="en-US" altLang="en-US" sz="2400" dirty="0">
                <a:solidFill>
                  <a:schemeClr val="accent2"/>
                </a:solidFill>
              </a:rPr>
              <a:t>PROC</a:t>
            </a:r>
            <a:r>
              <a:rPr lang="en-US" altLang="en-US" sz="2400" dirty="0"/>
              <a:t> instruction establishes a procedure</a:t>
            </a:r>
          </a:p>
          <a:p>
            <a:r>
              <a:rPr lang="en-US" altLang="en-US" sz="2400" dirty="0"/>
              <a:t>Procedure declaration syntax:</a:t>
            </a:r>
          </a:p>
          <a:p>
            <a:pPr lvl="2">
              <a:buFontTx/>
              <a:buNone/>
            </a:pPr>
            <a:r>
              <a:rPr lang="en-US" altLang="en-US" dirty="0">
                <a:solidFill>
                  <a:schemeClr val="accent2"/>
                </a:solidFill>
              </a:rPr>
              <a:t>name		PROC	</a:t>
            </a:r>
            <a:r>
              <a:rPr lang="en-US" altLang="en-US" sz="2800" dirty="0">
                <a:solidFill>
                  <a:schemeClr val="accent2"/>
                </a:solidFill>
              </a:rPr>
              <a:t>	</a:t>
            </a:r>
          </a:p>
          <a:p>
            <a:pPr lvl="2">
              <a:buFontTx/>
              <a:buNone/>
            </a:pPr>
            <a:r>
              <a:rPr lang="en-US" altLang="en-US" dirty="0">
                <a:solidFill>
                  <a:schemeClr val="accent2"/>
                </a:solidFill>
              </a:rPr>
              <a:t>;  body of the procedure</a:t>
            </a:r>
          </a:p>
          <a:p>
            <a:pPr lvl="3">
              <a:buFontTx/>
              <a:buNone/>
            </a:pPr>
            <a:r>
              <a:rPr lang="en-US" altLang="en-US" sz="2400" dirty="0">
                <a:solidFill>
                  <a:schemeClr val="accent2"/>
                </a:solidFill>
              </a:rPr>
              <a:t>			RET</a:t>
            </a:r>
          </a:p>
          <a:p>
            <a:pPr lvl="2">
              <a:buFontTx/>
              <a:buNone/>
            </a:pPr>
            <a:r>
              <a:rPr lang="en-US" altLang="en-US" dirty="0">
                <a:solidFill>
                  <a:schemeClr val="accent2"/>
                </a:solidFill>
              </a:rPr>
              <a:t>name	ENDP</a:t>
            </a:r>
          </a:p>
          <a:p>
            <a:r>
              <a:rPr lang="en-US" altLang="en-US" sz="2400" dirty="0">
                <a:solidFill>
                  <a:schemeClr val="accent2"/>
                </a:solidFill>
              </a:rPr>
              <a:t>name </a:t>
            </a:r>
            <a:r>
              <a:rPr lang="en-US" altLang="en-US" sz="2400" dirty="0"/>
              <a:t>is a user-defined variable.</a:t>
            </a:r>
          </a:p>
          <a:p>
            <a:r>
              <a:rPr lang="en-US" altLang="en-US" sz="2400" dirty="0">
                <a:solidFill>
                  <a:schemeClr val="accent2"/>
                </a:solidFill>
              </a:rPr>
              <a:t>RET</a:t>
            </a:r>
            <a:r>
              <a:rPr lang="en-US" altLang="en-US" sz="2400" dirty="0"/>
              <a:t> instruction causes control to transfer back to the calling Procedure.  </a:t>
            </a:r>
          </a:p>
          <a:p>
            <a:r>
              <a:rPr lang="en-US" altLang="en-US" sz="2400" dirty="0"/>
              <a:t>Every procedure should have a </a:t>
            </a:r>
            <a:r>
              <a:rPr lang="en-US" altLang="en-US" sz="2400" dirty="0">
                <a:solidFill>
                  <a:schemeClr val="accent2"/>
                </a:solidFill>
              </a:rPr>
              <a:t>RET</a:t>
            </a:r>
            <a:r>
              <a:rPr lang="en-US" altLang="en-US" sz="2400" dirty="0"/>
              <a:t> coded somewhere within the procedure - usually the last instruction in a procedure</a:t>
            </a:r>
            <a:endParaRPr lang="en-US" altLang="en-US" dirty="0"/>
          </a:p>
          <a:p>
            <a:pPr lvl="2">
              <a:buFontTx/>
              <a:buNone/>
            </a:pPr>
            <a:endParaRPr lang="en-US" altLang="en-US" dirty="0">
              <a:solidFill>
                <a:schemeClr val="accent2"/>
              </a:solidFill>
            </a:endParaRPr>
          </a:p>
        </p:txBody>
      </p:sp>
      <p:sp>
        <p:nvSpPr>
          <p:cNvPr id="6" name="object 7">
            <a:extLst>
              <a:ext uri="{FF2B5EF4-FFF2-40B4-BE49-F238E27FC236}">
                <a16:creationId xmlns:a16="http://schemas.microsoft.com/office/drawing/2014/main" id="{360FF1DE-0E6A-41AD-B70F-79C532640B29}"/>
              </a:ext>
            </a:extLst>
          </p:cNvPr>
          <p:cNvSpPr/>
          <p:nvPr/>
        </p:nvSpPr>
        <p:spPr>
          <a:xfrm>
            <a:off x="7092280" y="476672"/>
            <a:ext cx="1752600" cy="1981200"/>
          </a:xfrm>
          <a:custGeom>
            <a:avLst/>
            <a:gdLst/>
            <a:ahLst/>
            <a:cxnLst/>
            <a:rect l="l" t="t" r="r" b="b"/>
            <a:pathLst>
              <a:path w="1752600" h="1981200">
                <a:moveTo>
                  <a:pt x="0" y="1981200"/>
                </a:moveTo>
                <a:lnTo>
                  <a:pt x="1752600" y="1981200"/>
                </a:lnTo>
                <a:lnTo>
                  <a:pt x="1752600" y="0"/>
                </a:lnTo>
                <a:lnTo>
                  <a:pt x="0" y="0"/>
                </a:lnTo>
                <a:lnTo>
                  <a:pt x="0" y="1981200"/>
                </a:lnTo>
                <a:close/>
              </a:path>
            </a:pathLst>
          </a:custGeom>
          <a:ln w="25400">
            <a:solidFill>
              <a:srgbClr val="C0504D"/>
            </a:solidFill>
          </a:ln>
        </p:spPr>
        <p:txBody>
          <a:bodyPr wrap="square" lIns="0" tIns="0" rIns="0" bIns="0" rtlCol="0"/>
          <a:lstStyle/>
          <a:p>
            <a:endParaRPr/>
          </a:p>
        </p:txBody>
      </p:sp>
      <p:sp>
        <p:nvSpPr>
          <p:cNvPr id="7" name="object 8">
            <a:extLst>
              <a:ext uri="{FF2B5EF4-FFF2-40B4-BE49-F238E27FC236}">
                <a16:creationId xmlns:a16="http://schemas.microsoft.com/office/drawing/2014/main" id="{7CFA9D2D-A792-484F-9470-4E1EE3834F8F}"/>
              </a:ext>
            </a:extLst>
          </p:cNvPr>
          <p:cNvSpPr txBox="1"/>
          <p:nvPr/>
        </p:nvSpPr>
        <p:spPr>
          <a:xfrm>
            <a:off x="7184989" y="497449"/>
            <a:ext cx="936625" cy="269240"/>
          </a:xfrm>
          <a:prstGeom prst="rect">
            <a:avLst/>
          </a:prstGeom>
        </p:spPr>
        <p:txBody>
          <a:bodyPr vert="horz" wrap="square" lIns="0" tIns="12065" rIns="0" bIns="0" rtlCol="0">
            <a:spAutoFit/>
          </a:bodyPr>
          <a:lstStyle/>
          <a:p>
            <a:pPr>
              <a:lnSpc>
                <a:spcPct val="100000"/>
              </a:lnSpc>
              <a:spcBef>
                <a:spcPts val="95"/>
              </a:spcBef>
            </a:pPr>
            <a:r>
              <a:rPr sz="1600" spc="-35" dirty="0">
                <a:latin typeface="Arial"/>
                <a:cs typeface="Arial"/>
              </a:rPr>
              <a:t>Main</a:t>
            </a:r>
            <a:r>
              <a:rPr sz="1600" spc="-160" dirty="0">
                <a:latin typeface="Arial"/>
                <a:cs typeface="Arial"/>
              </a:rPr>
              <a:t> </a:t>
            </a:r>
            <a:r>
              <a:rPr sz="1600" spc="-265" dirty="0">
                <a:latin typeface="Arial"/>
                <a:cs typeface="Arial"/>
              </a:rPr>
              <a:t>PROC</a:t>
            </a:r>
            <a:endParaRPr sz="1600">
              <a:latin typeface="Arial"/>
              <a:cs typeface="Arial"/>
            </a:endParaRPr>
          </a:p>
        </p:txBody>
      </p:sp>
      <p:sp>
        <p:nvSpPr>
          <p:cNvPr id="8" name="object 9">
            <a:extLst>
              <a:ext uri="{FF2B5EF4-FFF2-40B4-BE49-F238E27FC236}">
                <a16:creationId xmlns:a16="http://schemas.microsoft.com/office/drawing/2014/main" id="{8909FAF3-BACB-4487-ABE6-96FACD9EA1C6}"/>
              </a:ext>
            </a:extLst>
          </p:cNvPr>
          <p:cNvSpPr txBox="1"/>
          <p:nvPr/>
        </p:nvSpPr>
        <p:spPr>
          <a:xfrm>
            <a:off x="7184989" y="1229274"/>
            <a:ext cx="1310005" cy="513080"/>
          </a:xfrm>
          <a:prstGeom prst="rect">
            <a:avLst/>
          </a:prstGeom>
        </p:spPr>
        <p:txBody>
          <a:bodyPr vert="horz" wrap="square" lIns="0" tIns="12065" rIns="0" bIns="0" rtlCol="0">
            <a:spAutoFit/>
          </a:bodyPr>
          <a:lstStyle/>
          <a:p>
            <a:pPr>
              <a:lnSpc>
                <a:spcPct val="100000"/>
              </a:lnSpc>
              <a:spcBef>
                <a:spcPts val="95"/>
              </a:spcBef>
            </a:pPr>
            <a:r>
              <a:rPr sz="1600" spc="-229" dirty="0">
                <a:latin typeface="Arial"/>
                <a:cs typeface="Arial"/>
              </a:rPr>
              <a:t>CALL</a:t>
            </a:r>
            <a:r>
              <a:rPr sz="1600" spc="-85" dirty="0">
                <a:latin typeface="Arial"/>
                <a:cs typeface="Arial"/>
              </a:rPr>
              <a:t> </a:t>
            </a:r>
            <a:r>
              <a:rPr sz="1600" spc="-229" dirty="0">
                <a:latin typeface="Arial"/>
                <a:cs typeface="Arial"/>
              </a:rPr>
              <a:t>PROC1</a:t>
            </a:r>
            <a:endParaRPr sz="1600">
              <a:latin typeface="Arial"/>
              <a:cs typeface="Arial"/>
            </a:endParaRPr>
          </a:p>
          <a:p>
            <a:pPr>
              <a:lnSpc>
                <a:spcPct val="100000"/>
              </a:lnSpc>
            </a:pPr>
            <a:r>
              <a:rPr sz="1600" spc="-50" dirty="0">
                <a:latin typeface="Arial"/>
                <a:cs typeface="Arial"/>
              </a:rPr>
              <a:t>next</a:t>
            </a:r>
            <a:r>
              <a:rPr sz="1600" spc="-145" dirty="0">
                <a:latin typeface="Arial"/>
                <a:cs typeface="Arial"/>
              </a:rPr>
              <a:t> </a:t>
            </a:r>
            <a:r>
              <a:rPr sz="1600" spc="-30" dirty="0">
                <a:latin typeface="Arial"/>
                <a:cs typeface="Arial"/>
              </a:rPr>
              <a:t>instruction</a:t>
            </a:r>
            <a:endParaRPr sz="1600">
              <a:latin typeface="Arial"/>
              <a:cs typeface="Arial"/>
            </a:endParaRPr>
          </a:p>
        </p:txBody>
      </p:sp>
      <p:sp>
        <p:nvSpPr>
          <p:cNvPr id="9" name="object 10">
            <a:extLst>
              <a:ext uri="{FF2B5EF4-FFF2-40B4-BE49-F238E27FC236}">
                <a16:creationId xmlns:a16="http://schemas.microsoft.com/office/drawing/2014/main" id="{1501FE2B-E1D0-4169-B234-F923F1F8391A}"/>
              </a:ext>
            </a:extLst>
          </p:cNvPr>
          <p:cNvSpPr/>
          <p:nvPr/>
        </p:nvSpPr>
        <p:spPr>
          <a:xfrm>
            <a:off x="7092280" y="2457872"/>
            <a:ext cx="1752600" cy="1981200"/>
          </a:xfrm>
          <a:custGeom>
            <a:avLst/>
            <a:gdLst/>
            <a:ahLst/>
            <a:cxnLst/>
            <a:rect l="l" t="t" r="r" b="b"/>
            <a:pathLst>
              <a:path w="1752600" h="1981200">
                <a:moveTo>
                  <a:pt x="0" y="1981200"/>
                </a:moveTo>
                <a:lnTo>
                  <a:pt x="1752600" y="1981200"/>
                </a:lnTo>
                <a:lnTo>
                  <a:pt x="1752600" y="0"/>
                </a:lnTo>
                <a:lnTo>
                  <a:pt x="0" y="0"/>
                </a:lnTo>
                <a:lnTo>
                  <a:pt x="0" y="1981200"/>
                </a:lnTo>
                <a:close/>
              </a:path>
            </a:pathLst>
          </a:custGeom>
          <a:solidFill>
            <a:srgbClr val="FFFFFF"/>
          </a:solidFill>
        </p:spPr>
        <p:txBody>
          <a:bodyPr wrap="square" lIns="0" tIns="0" rIns="0" bIns="0" rtlCol="0"/>
          <a:lstStyle/>
          <a:p>
            <a:endParaRPr/>
          </a:p>
        </p:txBody>
      </p:sp>
      <p:sp>
        <p:nvSpPr>
          <p:cNvPr id="10" name="object 11">
            <a:extLst>
              <a:ext uri="{FF2B5EF4-FFF2-40B4-BE49-F238E27FC236}">
                <a16:creationId xmlns:a16="http://schemas.microsoft.com/office/drawing/2014/main" id="{68DCE0FC-1E74-4E52-9FE3-6895B34EE726}"/>
              </a:ext>
            </a:extLst>
          </p:cNvPr>
          <p:cNvSpPr/>
          <p:nvPr/>
        </p:nvSpPr>
        <p:spPr>
          <a:xfrm>
            <a:off x="7092280" y="2457872"/>
            <a:ext cx="1752600" cy="1981200"/>
          </a:xfrm>
          <a:custGeom>
            <a:avLst/>
            <a:gdLst/>
            <a:ahLst/>
            <a:cxnLst/>
            <a:rect l="l" t="t" r="r" b="b"/>
            <a:pathLst>
              <a:path w="1752600" h="1981200">
                <a:moveTo>
                  <a:pt x="0" y="1981200"/>
                </a:moveTo>
                <a:lnTo>
                  <a:pt x="1752600" y="1981200"/>
                </a:lnTo>
                <a:lnTo>
                  <a:pt x="1752600" y="0"/>
                </a:lnTo>
                <a:lnTo>
                  <a:pt x="0" y="0"/>
                </a:lnTo>
                <a:lnTo>
                  <a:pt x="0" y="1981200"/>
                </a:lnTo>
                <a:close/>
              </a:path>
            </a:pathLst>
          </a:custGeom>
          <a:ln w="25400">
            <a:solidFill>
              <a:srgbClr val="C0504D"/>
            </a:solidFill>
          </a:ln>
        </p:spPr>
        <p:txBody>
          <a:bodyPr wrap="square" lIns="0" tIns="0" rIns="0" bIns="0" rtlCol="0"/>
          <a:lstStyle/>
          <a:p>
            <a:endParaRPr/>
          </a:p>
        </p:txBody>
      </p:sp>
      <p:sp>
        <p:nvSpPr>
          <p:cNvPr id="11" name="object 12">
            <a:extLst>
              <a:ext uri="{FF2B5EF4-FFF2-40B4-BE49-F238E27FC236}">
                <a16:creationId xmlns:a16="http://schemas.microsoft.com/office/drawing/2014/main" id="{FE794973-119C-4E14-89B2-B73EBAE645B6}"/>
              </a:ext>
            </a:extLst>
          </p:cNvPr>
          <p:cNvSpPr txBox="1"/>
          <p:nvPr/>
        </p:nvSpPr>
        <p:spPr>
          <a:xfrm>
            <a:off x="7184989" y="2479334"/>
            <a:ext cx="1310005" cy="513080"/>
          </a:xfrm>
          <a:prstGeom prst="rect">
            <a:avLst/>
          </a:prstGeom>
        </p:spPr>
        <p:txBody>
          <a:bodyPr vert="horz" wrap="square" lIns="0" tIns="12065" rIns="0" bIns="0" rtlCol="0">
            <a:spAutoFit/>
          </a:bodyPr>
          <a:lstStyle/>
          <a:p>
            <a:pPr>
              <a:lnSpc>
                <a:spcPct val="100000"/>
              </a:lnSpc>
              <a:spcBef>
                <a:spcPts val="95"/>
              </a:spcBef>
            </a:pPr>
            <a:r>
              <a:rPr sz="1600" spc="-229" dirty="0">
                <a:latin typeface="Arial"/>
                <a:cs typeface="Arial"/>
              </a:rPr>
              <a:t>PROC1</a:t>
            </a:r>
            <a:r>
              <a:rPr sz="1600" spc="-85" dirty="0">
                <a:latin typeface="Arial"/>
                <a:cs typeface="Arial"/>
              </a:rPr>
              <a:t> </a:t>
            </a:r>
            <a:r>
              <a:rPr sz="1600" spc="-265" dirty="0">
                <a:latin typeface="Arial"/>
                <a:cs typeface="Arial"/>
              </a:rPr>
              <a:t>PROC</a:t>
            </a:r>
            <a:endParaRPr sz="1600">
              <a:latin typeface="Arial"/>
              <a:cs typeface="Arial"/>
            </a:endParaRPr>
          </a:p>
          <a:p>
            <a:pPr>
              <a:lnSpc>
                <a:spcPct val="100000"/>
              </a:lnSpc>
            </a:pPr>
            <a:r>
              <a:rPr sz="1600" spc="-50" dirty="0">
                <a:latin typeface="Arial"/>
                <a:cs typeface="Arial"/>
              </a:rPr>
              <a:t>next</a:t>
            </a:r>
            <a:r>
              <a:rPr sz="1600" spc="-145" dirty="0">
                <a:latin typeface="Arial"/>
                <a:cs typeface="Arial"/>
              </a:rPr>
              <a:t> </a:t>
            </a:r>
            <a:r>
              <a:rPr sz="1600" spc="-30" dirty="0">
                <a:latin typeface="Arial"/>
                <a:cs typeface="Arial"/>
              </a:rPr>
              <a:t>instruction</a:t>
            </a:r>
            <a:endParaRPr sz="1600">
              <a:latin typeface="Arial"/>
              <a:cs typeface="Arial"/>
            </a:endParaRPr>
          </a:p>
        </p:txBody>
      </p:sp>
      <p:sp>
        <p:nvSpPr>
          <p:cNvPr id="12" name="object 13">
            <a:extLst>
              <a:ext uri="{FF2B5EF4-FFF2-40B4-BE49-F238E27FC236}">
                <a16:creationId xmlns:a16="http://schemas.microsoft.com/office/drawing/2014/main" id="{8109FA53-D74B-45A7-B18C-8D084234009F}"/>
              </a:ext>
            </a:extLst>
          </p:cNvPr>
          <p:cNvSpPr txBox="1"/>
          <p:nvPr/>
        </p:nvSpPr>
        <p:spPr>
          <a:xfrm>
            <a:off x="7184989" y="3942629"/>
            <a:ext cx="320675" cy="269240"/>
          </a:xfrm>
          <a:prstGeom prst="rect">
            <a:avLst/>
          </a:prstGeom>
        </p:spPr>
        <p:txBody>
          <a:bodyPr vert="horz" wrap="square" lIns="0" tIns="12065" rIns="0" bIns="0" rtlCol="0">
            <a:spAutoFit/>
          </a:bodyPr>
          <a:lstStyle/>
          <a:p>
            <a:pPr>
              <a:lnSpc>
                <a:spcPct val="100000"/>
              </a:lnSpc>
              <a:spcBef>
                <a:spcPts val="95"/>
              </a:spcBef>
            </a:pPr>
            <a:r>
              <a:rPr sz="1600" spc="-260" dirty="0">
                <a:latin typeface="Arial"/>
                <a:cs typeface="Arial"/>
              </a:rPr>
              <a:t>RET</a:t>
            </a:r>
            <a:endParaRPr sz="1600">
              <a:latin typeface="Arial"/>
              <a:cs typeface="Arial"/>
            </a:endParaRPr>
          </a:p>
        </p:txBody>
      </p:sp>
      <p:sp>
        <p:nvSpPr>
          <p:cNvPr id="13" name="object 14">
            <a:extLst>
              <a:ext uri="{FF2B5EF4-FFF2-40B4-BE49-F238E27FC236}">
                <a16:creationId xmlns:a16="http://schemas.microsoft.com/office/drawing/2014/main" id="{522620E4-D33D-400C-A330-FF345B9A08F7}"/>
              </a:ext>
            </a:extLst>
          </p:cNvPr>
          <p:cNvSpPr/>
          <p:nvPr/>
        </p:nvSpPr>
        <p:spPr>
          <a:xfrm>
            <a:off x="6744808" y="2727620"/>
            <a:ext cx="559307" cy="425196"/>
          </a:xfrm>
          <a:prstGeom prst="rect">
            <a:avLst/>
          </a:prstGeom>
          <a:blipFill>
            <a:blip r:embed="rId2" cstate="print"/>
            <a:stretch>
              <a:fillRect/>
            </a:stretch>
          </a:blipFill>
        </p:spPr>
        <p:txBody>
          <a:bodyPr wrap="square" lIns="0" tIns="0" rIns="0" bIns="0" rtlCol="0"/>
          <a:lstStyle/>
          <a:p>
            <a:endParaRPr/>
          </a:p>
        </p:txBody>
      </p:sp>
      <p:sp>
        <p:nvSpPr>
          <p:cNvPr id="14" name="object 15">
            <a:extLst>
              <a:ext uri="{FF2B5EF4-FFF2-40B4-BE49-F238E27FC236}">
                <a16:creationId xmlns:a16="http://schemas.microsoft.com/office/drawing/2014/main" id="{B7B2F22E-3CA1-45C0-ADF2-F8E064298F22}"/>
              </a:ext>
            </a:extLst>
          </p:cNvPr>
          <p:cNvSpPr/>
          <p:nvPr/>
        </p:nvSpPr>
        <p:spPr>
          <a:xfrm>
            <a:off x="6787352" y="2830309"/>
            <a:ext cx="305435" cy="171450"/>
          </a:xfrm>
          <a:custGeom>
            <a:avLst/>
            <a:gdLst/>
            <a:ahLst/>
            <a:cxnLst/>
            <a:rect l="l" t="t" r="r" b="b"/>
            <a:pathLst>
              <a:path w="305434" h="171450">
                <a:moveTo>
                  <a:pt x="196572" y="104840"/>
                </a:moveTo>
                <a:lnTo>
                  <a:pt x="143001" y="135689"/>
                </a:lnTo>
                <a:lnTo>
                  <a:pt x="137374" y="140721"/>
                </a:lnTo>
                <a:lnTo>
                  <a:pt x="134175" y="147278"/>
                </a:lnTo>
                <a:lnTo>
                  <a:pt x="133643" y="154549"/>
                </a:lnTo>
                <a:lnTo>
                  <a:pt x="136017" y="161724"/>
                </a:lnTo>
                <a:lnTo>
                  <a:pt x="141049" y="167423"/>
                </a:lnTo>
                <a:lnTo>
                  <a:pt x="147605" y="170646"/>
                </a:lnTo>
                <a:lnTo>
                  <a:pt x="154876" y="171154"/>
                </a:lnTo>
                <a:lnTo>
                  <a:pt x="162051" y="168709"/>
                </a:lnTo>
                <a:lnTo>
                  <a:pt x="272393" y="105209"/>
                </a:lnTo>
                <a:lnTo>
                  <a:pt x="267080" y="105209"/>
                </a:lnTo>
                <a:lnTo>
                  <a:pt x="196572" y="104840"/>
                </a:lnTo>
                <a:close/>
              </a:path>
              <a:path w="305434" h="171450">
                <a:moveTo>
                  <a:pt x="229410" y="85930"/>
                </a:moveTo>
                <a:lnTo>
                  <a:pt x="196572" y="104840"/>
                </a:lnTo>
                <a:lnTo>
                  <a:pt x="267080" y="105209"/>
                </a:lnTo>
                <a:lnTo>
                  <a:pt x="267098" y="102542"/>
                </a:lnTo>
                <a:lnTo>
                  <a:pt x="257555" y="102542"/>
                </a:lnTo>
                <a:lnTo>
                  <a:pt x="229410" y="85930"/>
                </a:lnTo>
                <a:close/>
              </a:path>
              <a:path w="305434" h="171450">
                <a:moveTo>
                  <a:pt x="155819" y="0"/>
                </a:moveTo>
                <a:lnTo>
                  <a:pt x="148542" y="450"/>
                </a:lnTo>
                <a:lnTo>
                  <a:pt x="141956" y="3591"/>
                </a:lnTo>
                <a:lnTo>
                  <a:pt x="136905" y="9197"/>
                </a:lnTo>
                <a:lnTo>
                  <a:pt x="134365" y="16319"/>
                </a:lnTo>
                <a:lnTo>
                  <a:pt x="134778" y="23596"/>
                </a:lnTo>
                <a:lnTo>
                  <a:pt x="137906" y="30182"/>
                </a:lnTo>
                <a:lnTo>
                  <a:pt x="143509" y="35232"/>
                </a:lnTo>
                <a:lnTo>
                  <a:pt x="196896" y="66741"/>
                </a:lnTo>
                <a:lnTo>
                  <a:pt x="267334" y="67109"/>
                </a:lnTo>
                <a:lnTo>
                  <a:pt x="267080" y="105209"/>
                </a:lnTo>
                <a:lnTo>
                  <a:pt x="272393" y="105209"/>
                </a:lnTo>
                <a:lnTo>
                  <a:pt x="305053" y="86413"/>
                </a:lnTo>
                <a:lnTo>
                  <a:pt x="162941" y="2466"/>
                </a:lnTo>
                <a:lnTo>
                  <a:pt x="155819" y="0"/>
                </a:lnTo>
                <a:close/>
              </a:path>
              <a:path w="305434" h="171450">
                <a:moveTo>
                  <a:pt x="253" y="65712"/>
                </a:moveTo>
                <a:lnTo>
                  <a:pt x="0" y="103812"/>
                </a:lnTo>
                <a:lnTo>
                  <a:pt x="196572" y="104840"/>
                </a:lnTo>
                <a:lnTo>
                  <a:pt x="229410" y="85930"/>
                </a:lnTo>
                <a:lnTo>
                  <a:pt x="196896" y="66741"/>
                </a:lnTo>
                <a:lnTo>
                  <a:pt x="253" y="65712"/>
                </a:lnTo>
                <a:close/>
              </a:path>
              <a:path w="305434" h="171450">
                <a:moveTo>
                  <a:pt x="257682" y="69649"/>
                </a:moveTo>
                <a:lnTo>
                  <a:pt x="229410" y="85930"/>
                </a:lnTo>
                <a:lnTo>
                  <a:pt x="257555" y="102542"/>
                </a:lnTo>
                <a:lnTo>
                  <a:pt x="257682" y="69649"/>
                </a:lnTo>
                <a:close/>
              </a:path>
              <a:path w="305434" h="171450">
                <a:moveTo>
                  <a:pt x="267318" y="69649"/>
                </a:moveTo>
                <a:lnTo>
                  <a:pt x="257682" y="69649"/>
                </a:lnTo>
                <a:lnTo>
                  <a:pt x="257555" y="102542"/>
                </a:lnTo>
                <a:lnTo>
                  <a:pt x="267098" y="102542"/>
                </a:lnTo>
                <a:lnTo>
                  <a:pt x="267318" y="69649"/>
                </a:lnTo>
                <a:close/>
              </a:path>
              <a:path w="305434" h="171450">
                <a:moveTo>
                  <a:pt x="196896" y="66741"/>
                </a:moveTo>
                <a:lnTo>
                  <a:pt x="229410" y="85930"/>
                </a:lnTo>
                <a:lnTo>
                  <a:pt x="257682" y="69649"/>
                </a:lnTo>
                <a:lnTo>
                  <a:pt x="267318" y="69649"/>
                </a:lnTo>
                <a:lnTo>
                  <a:pt x="267334" y="67109"/>
                </a:lnTo>
                <a:lnTo>
                  <a:pt x="196896" y="66741"/>
                </a:lnTo>
                <a:close/>
              </a:path>
            </a:pathLst>
          </a:custGeom>
          <a:solidFill>
            <a:srgbClr val="C0504D"/>
          </a:solidFill>
        </p:spPr>
        <p:txBody>
          <a:bodyPr wrap="square" lIns="0" tIns="0" rIns="0" bIns="0" rtlCol="0"/>
          <a:lstStyle/>
          <a:p>
            <a:endParaRPr/>
          </a:p>
        </p:txBody>
      </p:sp>
      <p:sp>
        <p:nvSpPr>
          <p:cNvPr id="15" name="object 16">
            <a:extLst>
              <a:ext uri="{FF2B5EF4-FFF2-40B4-BE49-F238E27FC236}">
                <a16:creationId xmlns:a16="http://schemas.microsoft.com/office/drawing/2014/main" id="{C2F26E06-BE08-4926-9EFE-8BEE085524C1}"/>
              </a:ext>
            </a:extLst>
          </p:cNvPr>
          <p:cNvSpPr/>
          <p:nvPr/>
        </p:nvSpPr>
        <p:spPr>
          <a:xfrm>
            <a:off x="6724996" y="1372783"/>
            <a:ext cx="124968" cy="1609344"/>
          </a:xfrm>
          <a:prstGeom prst="rect">
            <a:avLst/>
          </a:prstGeom>
          <a:blipFill>
            <a:blip r:embed="rId3" cstate="print"/>
            <a:stretch>
              <a:fillRect/>
            </a:stretch>
          </a:blipFill>
        </p:spPr>
        <p:txBody>
          <a:bodyPr wrap="square" lIns="0" tIns="0" rIns="0" bIns="0" rtlCol="0"/>
          <a:lstStyle/>
          <a:p>
            <a:endParaRPr/>
          </a:p>
        </p:txBody>
      </p:sp>
      <p:sp>
        <p:nvSpPr>
          <p:cNvPr id="16" name="object 17">
            <a:extLst>
              <a:ext uri="{FF2B5EF4-FFF2-40B4-BE49-F238E27FC236}">
                <a16:creationId xmlns:a16="http://schemas.microsoft.com/office/drawing/2014/main" id="{9A814A77-5A95-4DD7-AC91-58416D118062}"/>
              </a:ext>
            </a:extLst>
          </p:cNvPr>
          <p:cNvSpPr/>
          <p:nvPr/>
        </p:nvSpPr>
        <p:spPr>
          <a:xfrm>
            <a:off x="6786718" y="1391833"/>
            <a:ext cx="1905" cy="1524000"/>
          </a:xfrm>
          <a:custGeom>
            <a:avLst/>
            <a:gdLst/>
            <a:ahLst/>
            <a:cxnLst/>
            <a:rect l="l" t="t" r="r" b="b"/>
            <a:pathLst>
              <a:path w="1904" h="1524000">
                <a:moveTo>
                  <a:pt x="0" y="1524000"/>
                </a:moveTo>
                <a:lnTo>
                  <a:pt x="1523" y="0"/>
                </a:lnTo>
              </a:path>
            </a:pathLst>
          </a:custGeom>
          <a:ln w="38100">
            <a:solidFill>
              <a:srgbClr val="C0504D"/>
            </a:solidFill>
          </a:ln>
        </p:spPr>
        <p:txBody>
          <a:bodyPr wrap="square" lIns="0" tIns="0" rIns="0" bIns="0" rtlCol="0"/>
          <a:lstStyle/>
          <a:p>
            <a:endParaRPr/>
          </a:p>
        </p:txBody>
      </p:sp>
      <p:sp>
        <p:nvSpPr>
          <p:cNvPr id="17" name="object 18">
            <a:extLst>
              <a:ext uri="{FF2B5EF4-FFF2-40B4-BE49-F238E27FC236}">
                <a16:creationId xmlns:a16="http://schemas.microsoft.com/office/drawing/2014/main" id="{58B34943-2CA8-48D2-A3C6-8B641CBA7278}"/>
              </a:ext>
            </a:extLst>
          </p:cNvPr>
          <p:cNvSpPr/>
          <p:nvPr/>
        </p:nvSpPr>
        <p:spPr>
          <a:xfrm>
            <a:off x="6744808" y="1352972"/>
            <a:ext cx="390144" cy="124967"/>
          </a:xfrm>
          <a:prstGeom prst="rect">
            <a:avLst/>
          </a:prstGeom>
          <a:blipFill>
            <a:blip r:embed="rId4" cstate="print"/>
            <a:stretch>
              <a:fillRect/>
            </a:stretch>
          </a:blipFill>
        </p:spPr>
        <p:txBody>
          <a:bodyPr wrap="square" lIns="0" tIns="0" rIns="0" bIns="0" rtlCol="0"/>
          <a:lstStyle/>
          <a:p>
            <a:endParaRPr/>
          </a:p>
        </p:txBody>
      </p:sp>
      <p:sp>
        <p:nvSpPr>
          <p:cNvPr id="18" name="object 19">
            <a:extLst>
              <a:ext uri="{FF2B5EF4-FFF2-40B4-BE49-F238E27FC236}">
                <a16:creationId xmlns:a16="http://schemas.microsoft.com/office/drawing/2014/main" id="{75339286-9A0D-4C27-8A33-92BB5AF3854B}"/>
              </a:ext>
            </a:extLst>
          </p:cNvPr>
          <p:cNvSpPr/>
          <p:nvPr/>
        </p:nvSpPr>
        <p:spPr>
          <a:xfrm>
            <a:off x="6787480" y="1391072"/>
            <a:ext cx="304800" cy="1905"/>
          </a:xfrm>
          <a:custGeom>
            <a:avLst/>
            <a:gdLst/>
            <a:ahLst/>
            <a:cxnLst/>
            <a:rect l="l" t="t" r="r" b="b"/>
            <a:pathLst>
              <a:path w="304800" h="1905">
                <a:moveTo>
                  <a:pt x="-19050" y="825"/>
                </a:moveTo>
                <a:lnTo>
                  <a:pt x="323850" y="825"/>
                </a:lnTo>
              </a:path>
            </a:pathLst>
          </a:custGeom>
          <a:ln w="39750">
            <a:solidFill>
              <a:srgbClr val="C0504D"/>
            </a:solidFill>
          </a:ln>
        </p:spPr>
        <p:txBody>
          <a:bodyPr wrap="square" lIns="0" tIns="0" rIns="0" bIns="0" rtlCol="0"/>
          <a:lstStyle/>
          <a:p>
            <a:endParaRPr/>
          </a:p>
        </p:txBody>
      </p:sp>
      <p:sp>
        <p:nvSpPr>
          <p:cNvPr id="19" name="object 20">
            <a:extLst>
              <a:ext uri="{FF2B5EF4-FFF2-40B4-BE49-F238E27FC236}">
                <a16:creationId xmlns:a16="http://schemas.microsoft.com/office/drawing/2014/main" id="{4985EE10-AF01-496A-9EAD-BF22DF16657A}"/>
              </a:ext>
            </a:extLst>
          </p:cNvPr>
          <p:cNvSpPr/>
          <p:nvPr/>
        </p:nvSpPr>
        <p:spPr>
          <a:xfrm>
            <a:off x="6363808" y="1432219"/>
            <a:ext cx="940307" cy="425196"/>
          </a:xfrm>
          <a:prstGeom prst="rect">
            <a:avLst/>
          </a:prstGeom>
          <a:blipFill>
            <a:blip r:embed="rId5" cstate="print"/>
            <a:stretch>
              <a:fillRect/>
            </a:stretch>
          </a:blipFill>
        </p:spPr>
        <p:txBody>
          <a:bodyPr wrap="square" lIns="0" tIns="0" rIns="0" bIns="0" rtlCol="0"/>
          <a:lstStyle/>
          <a:p>
            <a:endParaRPr/>
          </a:p>
        </p:txBody>
      </p:sp>
      <p:sp>
        <p:nvSpPr>
          <p:cNvPr id="20" name="object 21">
            <a:extLst>
              <a:ext uri="{FF2B5EF4-FFF2-40B4-BE49-F238E27FC236}">
                <a16:creationId xmlns:a16="http://schemas.microsoft.com/office/drawing/2014/main" id="{92CC0D16-D1CC-47C1-AFE6-028B379FF1A7}"/>
              </a:ext>
            </a:extLst>
          </p:cNvPr>
          <p:cNvSpPr/>
          <p:nvPr/>
        </p:nvSpPr>
        <p:spPr>
          <a:xfrm>
            <a:off x="6406480" y="1535292"/>
            <a:ext cx="686435" cy="171450"/>
          </a:xfrm>
          <a:custGeom>
            <a:avLst/>
            <a:gdLst/>
            <a:ahLst/>
            <a:cxnLst/>
            <a:rect l="l" t="t" r="r" b="b"/>
            <a:pathLst>
              <a:path w="686434" h="171450">
                <a:moveTo>
                  <a:pt x="577513" y="104787"/>
                </a:moveTo>
                <a:lnTo>
                  <a:pt x="524001" y="135814"/>
                </a:lnTo>
                <a:lnTo>
                  <a:pt x="518376" y="140846"/>
                </a:lnTo>
                <a:lnTo>
                  <a:pt x="515191" y="147403"/>
                </a:lnTo>
                <a:lnTo>
                  <a:pt x="514697" y="154674"/>
                </a:lnTo>
                <a:lnTo>
                  <a:pt x="517144" y="161849"/>
                </a:lnTo>
                <a:lnTo>
                  <a:pt x="522176" y="167528"/>
                </a:lnTo>
                <a:lnTo>
                  <a:pt x="528732" y="170707"/>
                </a:lnTo>
                <a:lnTo>
                  <a:pt x="536003" y="171172"/>
                </a:lnTo>
                <a:lnTo>
                  <a:pt x="543178" y="168707"/>
                </a:lnTo>
                <a:lnTo>
                  <a:pt x="653086" y="104953"/>
                </a:lnTo>
                <a:lnTo>
                  <a:pt x="577513" y="104787"/>
                </a:lnTo>
                <a:close/>
              </a:path>
              <a:path w="686434" h="171450">
                <a:moveTo>
                  <a:pt x="610282" y="85787"/>
                </a:moveTo>
                <a:lnTo>
                  <a:pt x="577513" y="104787"/>
                </a:lnTo>
                <a:lnTo>
                  <a:pt x="648080" y="104953"/>
                </a:lnTo>
                <a:lnTo>
                  <a:pt x="648080" y="102286"/>
                </a:lnTo>
                <a:lnTo>
                  <a:pt x="638428" y="102286"/>
                </a:lnTo>
                <a:lnTo>
                  <a:pt x="610282" y="85787"/>
                </a:lnTo>
                <a:close/>
              </a:path>
              <a:path w="686434" h="171450">
                <a:moveTo>
                  <a:pt x="536438" y="0"/>
                </a:moveTo>
                <a:lnTo>
                  <a:pt x="529161" y="464"/>
                </a:lnTo>
                <a:lnTo>
                  <a:pt x="522575" y="3643"/>
                </a:lnTo>
                <a:lnTo>
                  <a:pt x="517525" y="9322"/>
                </a:lnTo>
                <a:lnTo>
                  <a:pt x="515058" y="16444"/>
                </a:lnTo>
                <a:lnTo>
                  <a:pt x="515508" y="23721"/>
                </a:lnTo>
                <a:lnTo>
                  <a:pt x="518650" y="30307"/>
                </a:lnTo>
                <a:lnTo>
                  <a:pt x="524255" y="35357"/>
                </a:lnTo>
                <a:lnTo>
                  <a:pt x="577702" y="66688"/>
                </a:lnTo>
                <a:lnTo>
                  <a:pt x="648080" y="66853"/>
                </a:lnTo>
                <a:lnTo>
                  <a:pt x="648080" y="104953"/>
                </a:lnTo>
                <a:lnTo>
                  <a:pt x="653086" y="104953"/>
                </a:lnTo>
                <a:lnTo>
                  <a:pt x="685926" y="85903"/>
                </a:lnTo>
                <a:lnTo>
                  <a:pt x="543559" y="2464"/>
                </a:lnTo>
                <a:lnTo>
                  <a:pt x="536438" y="0"/>
                </a:lnTo>
                <a:close/>
              </a:path>
              <a:path w="686434" h="171450">
                <a:moveTo>
                  <a:pt x="0" y="65329"/>
                </a:moveTo>
                <a:lnTo>
                  <a:pt x="0" y="103429"/>
                </a:lnTo>
                <a:lnTo>
                  <a:pt x="577513" y="104787"/>
                </a:lnTo>
                <a:lnTo>
                  <a:pt x="610282" y="85787"/>
                </a:lnTo>
                <a:lnTo>
                  <a:pt x="577702" y="66688"/>
                </a:lnTo>
                <a:lnTo>
                  <a:pt x="0" y="65329"/>
                </a:lnTo>
                <a:close/>
              </a:path>
              <a:path w="686434" h="171450">
                <a:moveTo>
                  <a:pt x="638555" y="69393"/>
                </a:moveTo>
                <a:lnTo>
                  <a:pt x="610282" y="85787"/>
                </a:lnTo>
                <a:lnTo>
                  <a:pt x="638428" y="102286"/>
                </a:lnTo>
                <a:lnTo>
                  <a:pt x="638555" y="69393"/>
                </a:lnTo>
                <a:close/>
              </a:path>
              <a:path w="686434" h="171450">
                <a:moveTo>
                  <a:pt x="648080" y="69393"/>
                </a:moveTo>
                <a:lnTo>
                  <a:pt x="638555" y="69393"/>
                </a:lnTo>
                <a:lnTo>
                  <a:pt x="638428" y="102286"/>
                </a:lnTo>
                <a:lnTo>
                  <a:pt x="648080" y="102286"/>
                </a:lnTo>
                <a:lnTo>
                  <a:pt x="648080" y="69393"/>
                </a:lnTo>
                <a:close/>
              </a:path>
              <a:path w="686434" h="171450">
                <a:moveTo>
                  <a:pt x="577702" y="66688"/>
                </a:moveTo>
                <a:lnTo>
                  <a:pt x="610282" y="85787"/>
                </a:lnTo>
                <a:lnTo>
                  <a:pt x="638555" y="69393"/>
                </a:lnTo>
                <a:lnTo>
                  <a:pt x="648080" y="69393"/>
                </a:lnTo>
                <a:lnTo>
                  <a:pt x="648080" y="66853"/>
                </a:lnTo>
                <a:lnTo>
                  <a:pt x="577702" y="66688"/>
                </a:lnTo>
                <a:close/>
              </a:path>
            </a:pathLst>
          </a:custGeom>
          <a:solidFill>
            <a:srgbClr val="C0504D"/>
          </a:solidFill>
        </p:spPr>
        <p:txBody>
          <a:bodyPr wrap="square" lIns="0" tIns="0" rIns="0" bIns="0" rtlCol="0"/>
          <a:lstStyle/>
          <a:p>
            <a:endParaRPr/>
          </a:p>
        </p:txBody>
      </p:sp>
      <p:sp>
        <p:nvSpPr>
          <p:cNvPr id="21" name="object 22">
            <a:extLst>
              <a:ext uri="{FF2B5EF4-FFF2-40B4-BE49-F238E27FC236}">
                <a16:creationId xmlns:a16="http://schemas.microsoft.com/office/drawing/2014/main" id="{E374408B-48A1-44A2-B403-720BD533C6D9}"/>
              </a:ext>
            </a:extLst>
          </p:cNvPr>
          <p:cNvSpPr/>
          <p:nvPr/>
        </p:nvSpPr>
        <p:spPr>
          <a:xfrm>
            <a:off x="6345520" y="1599860"/>
            <a:ext cx="124967" cy="2599944"/>
          </a:xfrm>
          <a:prstGeom prst="rect">
            <a:avLst/>
          </a:prstGeom>
          <a:blipFill>
            <a:blip r:embed="rId6" cstate="print"/>
            <a:stretch>
              <a:fillRect/>
            </a:stretch>
          </a:blipFill>
        </p:spPr>
        <p:txBody>
          <a:bodyPr wrap="square" lIns="0" tIns="0" rIns="0" bIns="0" rtlCol="0"/>
          <a:lstStyle/>
          <a:p>
            <a:endParaRPr/>
          </a:p>
        </p:txBody>
      </p:sp>
      <p:sp>
        <p:nvSpPr>
          <p:cNvPr id="22" name="object 23">
            <a:extLst>
              <a:ext uri="{FF2B5EF4-FFF2-40B4-BE49-F238E27FC236}">
                <a16:creationId xmlns:a16="http://schemas.microsoft.com/office/drawing/2014/main" id="{3B57169E-7EC9-4446-9B20-26C1E412069F}"/>
              </a:ext>
            </a:extLst>
          </p:cNvPr>
          <p:cNvSpPr/>
          <p:nvPr/>
        </p:nvSpPr>
        <p:spPr>
          <a:xfrm>
            <a:off x="6406480" y="1619672"/>
            <a:ext cx="1905" cy="2514600"/>
          </a:xfrm>
          <a:custGeom>
            <a:avLst/>
            <a:gdLst/>
            <a:ahLst/>
            <a:cxnLst/>
            <a:rect l="l" t="t" r="r" b="b"/>
            <a:pathLst>
              <a:path w="1904" h="2514600">
                <a:moveTo>
                  <a:pt x="0" y="2514600"/>
                </a:moveTo>
                <a:lnTo>
                  <a:pt x="1650" y="0"/>
                </a:lnTo>
              </a:path>
            </a:pathLst>
          </a:custGeom>
          <a:ln w="38099">
            <a:solidFill>
              <a:srgbClr val="C0504D"/>
            </a:solidFill>
          </a:ln>
        </p:spPr>
        <p:txBody>
          <a:bodyPr wrap="square" lIns="0" tIns="0" rIns="0" bIns="0" rtlCol="0"/>
          <a:lstStyle/>
          <a:p>
            <a:endParaRPr/>
          </a:p>
        </p:txBody>
      </p:sp>
      <p:sp>
        <p:nvSpPr>
          <p:cNvPr id="23" name="object 24">
            <a:extLst>
              <a:ext uri="{FF2B5EF4-FFF2-40B4-BE49-F238E27FC236}">
                <a16:creationId xmlns:a16="http://schemas.microsoft.com/office/drawing/2014/main" id="{70C963F4-7939-4EFF-991F-B49F06C97B28}"/>
              </a:ext>
            </a:extLst>
          </p:cNvPr>
          <p:cNvSpPr/>
          <p:nvPr/>
        </p:nvSpPr>
        <p:spPr>
          <a:xfrm>
            <a:off x="6363808" y="4096172"/>
            <a:ext cx="771144" cy="124968"/>
          </a:xfrm>
          <a:prstGeom prst="rect">
            <a:avLst/>
          </a:prstGeom>
          <a:blipFill>
            <a:blip r:embed="rId7" cstate="print"/>
            <a:stretch>
              <a:fillRect/>
            </a:stretch>
          </a:blipFill>
        </p:spPr>
        <p:txBody>
          <a:bodyPr wrap="square" lIns="0" tIns="0" rIns="0" bIns="0" rtlCol="0"/>
          <a:lstStyle/>
          <a:p>
            <a:endParaRPr/>
          </a:p>
        </p:txBody>
      </p:sp>
      <p:sp>
        <p:nvSpPr>
          <p:cNvPr id="24" name="object 25">
            <a:extLst>
              <a:ext uri="{FF2B5EF4-FFF2-40B4-BE49-F238E27FC236}">
                <a16:creationId xmlns:a16="http://schemas.microsoft.com/office/drawing/2014/main" id="{73605E98-C4AE-44B9-99C3-FB4E8F4E21B2}"/>
              </a:ext>
            </a:extLst>
          </p:cNvPr>
          <p:cNvSpPr/>
          <p:nvPr/>
        </p:nvSpPr>
        <p:spPr>
          <a:xfrm>
            <a:off x="6406480" y="4134272"/>
            <a:ext cx="685800" cy="1905"/>
          </a:xfrm>
          <a:custGeom>
            <a:avLst/>
            <a:gdLst/>
            <a:ahLst/>
            <a:cxnLst/>
            <a:rect l="l" t="t" r="r" b="b"/>
            <a:pathLst>
              <a:path w="685800" h="1904">
                <a:moveTo>
                  <a:pt x="0" y="0"/>
                </a:moveTo>
                <a:lnTo>
                  <a:pt x="685800" y="1524"/>
                </a:lnTo>
              </a:path>
            </a:pathLst>
          </a:custGeom>
          <a:ln w="38099">
            <a:solidFill>
              <a:srgbClr val="C0504D"/>
            </a:solidFill>
          </a:ln>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16230">
              <a:lnSpc>
                <a:spcPct val="100000"/>
              </a:lnSpc>
              <a:spcBef>
                <a:spcPts val="105"/>
              </a:spcBef>
            </a:pPr>
            <a:r>
              <a:rPr spc="-200" dirty="0"/>
              <a:t>Before</a:t>
            </a:r>
            <a:r>
              <a:rPr spc="-330" dirty="0"/>
              <a:t> </a:t>
            </a:r>
            <a:r>
              <a:rPr spc="-280" dirty="0"/>
              <a:t>Call</a:t>
            </a:r>
          </a:p>
        </p:txBody>
      </p:sp>
      <p:sp>
        <p:nvSpPr>
          <p:cNvPr id="3" name="object 3"/>
          <p:cNvSpPr/>
          <p:nvPr/>
        </p:nvSpPr>
        <p:spPr>
          <a:xfrm>
            <a:off x="1828800" y="18288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4" name="object 4"/>
          <p:cNvSpPr/>
          <p:nvPr/>
        </p:nvSpPr>
        <p:spPr>
          <a:xfrm>
            <a:off x="870203" y="2766060"/>
            <a:ext cx="560832" cy="42367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3345" y="2877784"/>
            <a:ext cx="306070" cy="171450"/>
          </a:xfrm>
          <a:custGeom>
            <a:avLst/>
            <a:gdLst/>
            <a:ahLst/>
            <a:cxnLst/>
            <a:rect l="l" t="t" r="r" b="b"/>
            <a:pathLst>
              <a:path w="306069" h="171450">
                <a:moveTo>
                  <a:pt x="272886" y="60233"/>
                </a:moveTo>
                <a:lnTo>
                  <a:pt x="267144" y="60233"/>
                </a:lnTo>
                <a:lnTo>
                  <a:pt x="269240" y="98206"/>
                </a:lnTo>
                <a:lnTo>
                  <a:pt x="198853" y="102121"/>
                </a:lnTo>
                <a:lnTo>
                  <a:pt x="147256" y="136179"/>
                </a:lnTo>
                <a:lnTo>
                  <a:pt x="141894" y="141539"/>
                </a:lnTo>
                <a:lnTo>
                  <a:pt x="139090" y="148292"/>
                </a:lnTo>
                <a:lnTo>
                  <a:pt x="139019" y="155592"/>
                </a:lnTo>
                <a:lnTo>
                  <a:pt x="141859" y="162595"/>
                </a:lnTo>
                <a:lnTo>
                  <a:pt x="147189" y="167949"/>
                </a:lnTo>
                <a:lnTo>
                  <a:pt x="153930" y="170755"/>
                </a:lnTo>
                <a:lnTo>
                  <a:pt x="161232" y="170846"/>
                </a:lnTo>
                <a:lnTo>
                  <a:pt x="168249" y="168056"/>
                </a:lnTo>
                <a:lnTo>
                  <a:pt x="305943" y="77124"/>
                </a:lnTo>
                <a:lnTo>
                  <a:pt x="272886" y="60233"/>
                </a:lnTo>
                <a:close/>
              </a:path>
              <a:path w="306069" h="171450">
                <a:moveTo>
                  <a:pt x="196771" y="64114"/>
                </a:moveTo>
                <a:lnTo>
                  <a:pt x="0" y="74965"/>
                </a:lnTo>
                <a:lnTo>
                  <a:pt x="2108" y="113065"/>
                </a:lnTo>
                <a:lnTo>
                  <a:pt x="198853" y="102121"/>
                </a:lnTo>
                <a:lnTo>
                  <a:pt x="230400" y="81298"/>
                </a:lnTo>
                <a:lnTo>
                  <a:pt x="196771" y="64114"/>
                </a:lnTo>
                <a:close/>
              </a:path>
              <a:path w="306069" h="171450">
                <a:moveTo>
                  <a:pt x="230400" y="81298"/>
                </a:moveTo>
                <a:lnTo>
                  <a:pt x="198853" y="102121"/>
                </a:lnTo>
                <a:lnTo>
                  <a:pt x="269240" y="98206"/>
                </a:lnTo>
                <a:lnTo>
                  <a:pt x="269127" y="96174"/>
                </a:lnTo>
                <a:lnTo>
                  <a:pt x="259511" y="96174"/>
                </a:lnTo>
                <a:lnTo>
                  <a:pt x="230400" y="81298"/>
                </a:lnTo>
                <a:close/>
              </a:path>
              <a:path w="306069" h="171450">
                <a:moveTo>
                  <a:pt x="257695" y="63281"/>
                </a:moveTo>
                <a:lnTo>
                  <a:pt x="230400" y="81298"/>
                </a:lnTo>
                <a:lnTo>
                  <a:pt x="259511" y="96174"/>
                </a:lnTo>
                <a:lnTo>
                  <a:pt x="257695" y="63281"/>
                </a:lnTo>
                <a:close/>
              </a:path>
              <a:path w="306069" h="171450">
                <a:moveTo>
                  <a:pt x="267312" y="63281"/>
                </a:moveTo>
                <a:lnTo>
                  <a:pt x="257695" y="63281"/>
                </a:lnTo>
                <a:lnTo>
                  <a:pt x="259511" y="96174"/>
                </a:lnTo>
                <a:lnTo>
                  <a:pt x="269127" y="96174"/>
                </a:lnTo>
                <a:lnTo>
                  <a:pt x="267312" y="63281"/>
                </a:lnTo>
                <a:close/>
              </a:path>
              <a:path w="306069" h="171450">
                <a:moveTo>
                  <a:pt x="267144" y="60233"/>
                </a:moveTo>
                <a:lnTo>
                  <a:pt x="196771" y="64114"/>
                </a:lnTo>
                <a:lnTo>
                  <a:pt x="230400" y="81298"/>
                </a:lnTo>
                <a:lnTo>
                  <a:pt x="257695" y="63281"/>
                </a:lnTo>
                <a:lnTo>
                  <a:pt x="267312" y="63281"/>
                </a:lnTo>
                <a:lnTo>
                  <a:pt x="267144" y="60233"/>
                </a:lnTo>
                <a:close/>
              </a:path>
              <a:path w="306069" h="171450">
                <a:moveTo>
                  <a:pt x="151769" y="0"/>
                </a:moveTo>
                <a:lnTo>
                  <a:pt x="144521" y="861"/>
                </a:lnTo>
                <a:lnTo>
                  <a:pt x="138132" y="4389"/>
                </a:lnTo>
                <a:lnTo>
                  <a:pt x="133426" y="10322"/>
                </a:lnTo>
                <a:lnTo>
                  <a:pt x="131376" y="17617"/>
                </a:lnTo>
                <a:lnTo>
                  <a:pt x="132251" y="24864"/>
                </a:lnTo>
                <a:lnTo>
                  <a:pt x="135783" y="31253"/>
                </a:lnTo>
                <a:lnTo>
                  <a:pt x="141706" y="35976"/>
                </a:lnTo>
                <a:lnTo>
                  <a:pt x="196771" y="64114"/>
                </a:lnTo>
                <a:lnTo>
                  <a:pt x="267144" y="60233"/>
                </a:lnTo>
                <a:lnTo>
                  <a:pt x="272886" y="60233"/>
                </a:lnTo>
                <a:lnTo>
                  <a:pt x="159054" y="2067"/>
                </a:lnTo>
                <a:lnTo>
                  <a:pt x="151769" y="0"/>
                </a:lnTo>
                <a:close/>
              </a:path>
            </a:pathLst>
          </a:custGeom>
          <a:solidFill>
            <a:srgbClr val="C0504D"/>
          </a:solidFill>
        </p:spPr>
        <p:txBody>
          <a:bodyPr wrap="square" lIns="0" tIns="0" rIns="0" bIns="0" rtlCol="0"/>
          <a:lstStyle/>
          <a:p>
            <a:endParaRPr/>
          </a:p>
        </p:txBody>
      </p:sp>
      <p:graphicFrame>
        <p:nvGraphicFramePr>
          <p:cNvPr id="6" name="object 6"/>
          <p:cNvGraphicFramePr>
            <a:graphicFrameLocks noGrp="1"/>
          </p:cNvGraphicFramePr>
          <p:nvPr/>
        </p:nvGraphicFramePr>
        <p:xfrm>
          <a:off x="1279144" y="1828800"/>
          <a:ext cx="1970404" cy="3968115"/>
        </p:xfrm>
        <a:graphic>
          <a:graphicData uri="http://schemas.openxmlformats.org/drawingml/2006/table">
            <a:tbl>
              <a:tblPr firstRow="1" bandRow="1">
                <a:tableStyleId>{2D5ABB26-0587-4C30-8999-92F81FD0307C}</a:tableStyleId>
              </a:tblPr>
              <a:tblGrid>
                <a:gridCol w="549910">
                  <a:extLst>
                    <a:ext uri="{9D8B030D-6E8A-4147-A177-3AD203B41FA5}">
                      <a16:colId xmlns:a16="http://schemas.microsoft.com/office/drawing/2014/main" val="20000"/>
                    </a:ext>
                  </a:extLst>
                </a:gridCol>
                <a:gridCol w="1420494">
                  <a:extLst>
                    <a:ext uri="{9D8B030D-6E8A-4147-A177-3AD203B41FA5}">
                      <a16:colId xmlns:a16="http://schemas.microsoft.com/office/drawing/2014/main" val="20001"/>
                    </a:ext>
                  </a:extLst>
                </a:gridCol>
              </a:tblGrid>
              <a:tr h="1029969">
                <a:tc>
                  <a:txBody>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5"/>
                        </a:spcBef>
                      </a:pPr>
                      <a:endParaRPr sz="2000">
                        <a:latin typeface="Times New Roman"/>
                        <a:cs typeface="Times New Roman"/>
                      </a:endParaRPr>
                    </a:p>
                    <a:p>
                      <a:pPr marL="31750">
                        <a:lnSpc>
                          <a:spcPct val="100000"/>
                        </a:lnSpc>
                      </a:pPr>
                      <a:r>
                        <a:rPr sz="1600" spc="-90" dirty="0">
                          <a:latin typeface="Arial"/>
                          <a:cs typeface="Arial"/>
                        </a:rPr>
                        <a:t>0010</a:t>
                      </a:r>
                      <a:endParaRPr sz="1600">
                        <a:latin typeface="Arial"/>
                        <a:cs typeface="Arial"/>
                      </a:endParaRPr>
                    </a:p>
                  </a:txBody>
                  <a:tcPr marL="0" marR="0" marT="0" marB="0">
                    <a:lnR w="28575">
                      <a:solidFill>
                        <a:srgbClr val="C0504D"/>
                      </a:solidFill>
                      <a:prstDash val="solid"/>
                    </a:lnR>
                  </a:tcPr>
                </a:tc>
                <a:tc>
                  <a:txBody>
                    <a:bodyPr/>
                    <a:lstStyle/>
                    <a:p>
                      <a:pPr marL="91440">
                        <a:lnSpc>
                          <a:spcPct val="100000"/>
                        </a:lnSpc>
                        <a:spcBef>
                          <a:spcPts val="260"/>
                        </a:spcBef>
                      </a:pPr>
                      <a:r>
                        <a:rPr sz="1600" spc="-35" dirty="0">
                          <a:latin typeface="Arial"/>
                          <a:cs typeface="Arial"/>
                        </a:rPr>
                        <a:t>Main</a:t>
                      </a:r>
                      <a:r>
                        <a:rPr sz="1600" spc="-120" dirty="0">
                          <a:latin typeface="Arial"/>
                          <a:cs typeface="Arial"/>
                        </a:rPr>
                        <a:t> </a:t>
                      </a:r>
                      <a:r>
                        <a:rPr sz="1600" spc="-265" dirty="0">
                          <a:latin typeface="Arial"/>
                          <a:cs typeface="Arial"/>
                        </a:rPr>
                        <a:t>PROC</a:t>
                      </a:r>
                      <a:endParaRPr sz="1600">
                        <a:latin typeface="Arial"/>
                        <a:cs typeface="Arial"/>
                      </a:endParaRPr>
                    </a:p>
                    <a:p>
                      <a:pPr>
                        <a:lnSpc>
                          <a:spcPct val="100000"/>
                        </a:lnSpc>
                      </a:pPr>
                      <a:endParaRPr sz="1600">
                        <a:latin typeface="Times New Roman"/>
                        <a:cs typeface="Times New Roman"/>
                      </a:endParaRPr>
                    </a:p>
                    <a:p>
                      <a:pPr>
                        <a:lnSpc>
                          <a:spcPct val="100000"/>
                        </a:lnSpc>
                        <a:spcBef>
                          <a:spcPts val="50"/>
                        </a:spcBef>
                      </a:pPr>
                      <a:endParaRPr sz="1700">
                        <a:latin typeface="Times New Roman"/>
                        <a:cs typeface="Times New Roman"/>
                      </a:endParaRPr>
                    </a:p>
                    <a:p>
                      <a:pPr marL="91440">
                        <a:lnSpc>
                          <a:spcPct val="100000"/>
                        </a:lnSpc>
                      </a:pPr>
                      <a:r>
                        <a:rPr sz="1600" spc="-229" dirty="0">
                          <a:latin typeface="Arial"/>
                          <a:cs typeface="Arial"/>
                        </a:rPr>
                        <a:t>CALL</a:t>
                      </a:r>
                      <a:r>
                        <a:rPr sz="1600" spc="-85" dirty="0">
                          <a:latin typeface="Arial"/>
                          <a:cs typeface="Arial"/>
                        </a:rPr>
                        <a:t> </a:t>
                      </a:r>
                      <a:r>
                        <a:rPr sz="1600" spc="-229" dirty="0">
                          <a:latin typeface="Arial"/>
                          <a:cs typeface="Arial"/>
                        </a:rPr>
                        <a:t>PROC1</a:t>
                      </a:r>
                      <a:endParaRPr sz="1600">
                        <a:latin typeface="Arial"/>
                        <a:cs typeface="Arial"/>
                      </a:endParaRPr>
                    </a:p>
                  </a:txBody>
                  <a:tcPr marL="0" marR="0" marT="33020" marB="0">
                    <a:lnL w="28575">
                      <a:solidFill>
                        <a:srgbClr val="C0504D"/>
                      </a:solidFill>
                      <a:prstDash val="solid"/>
                    </a:lnL>
                  </a:tcPr>
                </a:tc>
                <a:extLst>
                  <a:ext uri="{0D108BD9-81ED-4DB2-BD59-A6C34878D82A}">
                    <a16:rowId xmlns:a16="http://schemas.microsoft.com/office/drawing/2014/main" val="10000"/>
                  </a:ext>
                </a:extLst>
              </a:tr>
              <a:tr h="2931795">
                <a:tc>
                  <a:txBody>
                    <a:bodyPr/>
                    <a:lstStyle/>
                    <a:p>
                      <a:pPr marL="31750">
                        <a:lnSpc>
                          <a:spcPts val="1605"/>
                        </a:lnSpc>
                      </a:pPr>
                      <a:r>
                        <a:rPr sz="1600" spc="-90" dirty="0">
                          <a:latin typeface="Arial"/>
                          <a:cs typeface="Arial"/>
                        </a:rPr>
                        <a:t>0012</a:t>
                      </a:r>
                      <a:endParaRPr sz="1600">
                        <a:latin typeface="Arial"/>
                        <a:cs typeface="Arial"/>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marL="31750">
                        <a:lnSpc>
                          <a:spcPct val="100000"/>
                        </a:lnSpc>
                        <a:spcBef>
                          <a:spcPts val="919"/>
                        </a:spcBef>
                      </a:pPr>
                      <a:r>
                        <a:rPr sz="1600" spc="-90" dirty="0">
                          <a:latin typeface="Arial"/>
                          <a:cs typeface="Arial"/>
                        </a:rPr>
                        <a:t>0020</a:t>
                      </a:r>
                      <a:endParaRPr sz="1600">
                        <a:latin typeface="Arial"/>
                        <a:cs typeface="Arial"/>
                      </a:endParaRPr>
                    </a:p>
                  </a:txBody>
                  <a:tcPr marL="0" marR="0" marT="0" marB="0">
                    <a:lnR w="28575">
                      <a:solidFill>
                        <a:srgbClr val="C0504D"/>
                      </a:solidFill>
                      <a:prstDash val="solid"/>
                    </a:lnR>
                  </a:tcPr>
                </a:tc>
                <a:tc>
                  <a:txBody>
                    <a:bodyPr/>
                    <a:lstStyle/>
                    <a:p>
                      <a:pPr marL="91440">
                        <a:lnSpc>
                          <a:spcPts val="1755"/>
                        </a:lnSpc>
                      </a:pPr>
                      <a:r>
                        <a:rPr sz="1600" spc="-50" dirty="0">
                          <a:latin typeface="Arial"/>
                          <a:cs typeface="Arial"/>
                        </a:rPr>
                        <a:t>next</a:t>
                      </a:r>
                      <a:r>
                        <a:rPr sz="1600" spc="-130" dirty="0">
                          <a:latin typeface="Arial"/>
                          <a:cs typeface="Arial"/>
                        </a:rPr>
                        <a:t> </a:t>
                      </a:r>
                      <a:r>
                        <a:rPr sz="1600" spc="-30" dirty="0">
                          <a:latin typeface="Arial"/>
                          <a:cs typeface="Arial"/>
                        </a:rPr>
                        <a:t>instruction</a:t>
                      </a:r>
                      <a:endParaRPr sz="1600">
                        <a:latin typeface="Arial"/>
                        <a:cs typeface="Arial"/>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20"/>
                        </a:spcBef>
                      </a:pPr>
                      <a:endParaRPr sz="2000">
                        <a:latin typeface="Times New Roman"/>
                        <a:cs typeface="Times New Roman"/>
                      </a:endParaRPr>
                    </a:p>
                    <a:p>
                      <a:pPr marL="91440">
                        <a:lnSpc>
                          <a:spcPct val="100000"/>
                        </a:lnSpc>
                      </a:pPr>
                      <a:r>
                        <a:rPr sz="1600" spc="-229" dirty="0">
                          <a:latin typeface="Arial"/>
                          <a:cs typeface="Arial"/>
                        </a:rPr>
                        <a:t>PROC1</a:t>
                      </a:r>
                      <a:r>
                        <a:rPr sz="1600" spc="-85" dirty="0">
                          <a:latin typeface="Arial"/>
                          <a:cs typeface="Arial"/>
                        </a:rPr>
                        <a:t> </a:t>
                      </a:r>
                      <a:r>
                        <a:rPr sz="1600" spc="-265" dirty="0">
                          <a:latin typeface="Arial"/>
                          <a:cs typeface="Arial"/>
                        </a:rPr>
                        <a:t>PROC</a:t>
                      </a:r>
                      <a:endParaRPr sz="1600">
                        <a:latin typeface="Arial"/>
                        <a:cs typeface="Arial"/>
                      </a:endParaRPr>
                    </a:p>
                    <a:p>
                      <a:pPr marL="91440">
                        <a:lnSpc>
                          <a:spcPct val="100000"/>
                        </a:lnSpc>
                      </a:pPr>
                      <a:r>
                        <a:rPr sz="1600" spc="-50" dirty="0">
                          <a:latin typeface="Arial"/>
                          <a:cs typeface="Arial"/>
                        </a:rPr>
                        <a:t>next</a:t>
                      </a:r>
                      <a:r>
                        <a:rPr sz="1600" spc="-130" dirty="0">
                          <a:latin typeface="Arial"/>
                          <a:cs typeface="Arial"/>
                        </a:rPr>
                        <a:t> </a:t>
                      </a:r>
                      <a:r>
                        <a:rPr sz="1600" spc="-30" dirty="0">
                          <a:latin typeface="Arial"/>
                          <a:cs typeface="Arial"/>
                        </a:rPr>
                        <a:t>instruction</a:t>
                      </a:r>
                      <a:endParaRPr sz="1600">
                        <a:latin typeface="Arial"/>
                        <a:cs typeface="Arial"/>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35"/>
                        </a:spcBef>
                      </a:pPr>
                      <a:endParaRPr sz="1850">
                        <a:latin typeface="Times New Roman"/>
                        <a:cs typeface="Times New Roman"/>
                      </a:endParaRPr>
                    </a:p>
                    <a:p>
                      <a:pPr marL="91440">
                        <a:lnSpc>
                          <a:spcPct val="100000"/>
                        </a:lnSpc>
                      </a:pPr>
                      <a:r>
                        <a:rPr sz="1600" spc="-260" dirty="0">
                          <a:latin typeface="Arial"/>
                          <a:cs typeface="Arial"/>
                        </a:rPr>
                        <a:t>RET</a:t>
                      </a:r>
                      <a:endParaRPr sz="1600">
                        <a:latin typeface="Arial"/>
                        <a:cs typeface="Arial"/>
                      </a:endParaRPr>
                    </a:p>
                  </a:txBody>
                  <a:tcPr marL="0" marR="0" marT="0" marB="0">
                    <a:lnL w="28575">
                      <a:solidFill>
                        <a:srgbClr val="C0504D"/>
                      </a:solidFill>
                      <a:prstDash val="solid"/>
                    </a:lnL>
                  </a:tcPr>
                </a:tc>
                <a:extLst>
                  <a:ext uri="{0D108BD9-81ED-4DB2-BD59-A6C34878D82A}">
                    <a16:rowId xmlns:a16="http://schemas.microsoft.com/office/drawing/2014/main" val="10001"/>
                  </a:ext>
                </a:extLst>
              </a:tr>
            </a:tbl>
          </a:graphicData>
        </a:graphic>
      </p:graphicFrame>
      <p:sp>
        <p:nvSpPr>
          <p:cNvPr id="7" name="object 7"/>
          <p:cNvSpPr/>
          <p:nvPr/>
        </p:nvSpPr>
        <p:spPr>
          <a:xfrm>
            <a:off x="557783" y="2796539"/>
            <a:ext cx="493776" cy="4693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solidFill>
            <a:srgbClr val="FFFFFF"/>
          </a:solidFill>
        </p:spPr>
        <p:txBody>
          <a:bodyPr wrap="square" lIns="0" tIns="0" rIns="0" bIns="0" rtlCol="0"/>
          <a:lstStyle/>
          <a:p>
            <a:endParaRPr/>
          </a:p>
        </p:txBody>
      </p:sp>
      <p:sp>
        <p:nvSpPr>
          <p:cNvPr id="9" name="object 9"/>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10" name="object 10"/>
          <p:cNvSpPr/>
          <p:nvPr/>
        </p:nvSpPr>
        <p:spPr>
          <a:xfrm>
            <a:off x="6477000" y="37338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1" name="object 11"/>
          <p:cNvSpPr/>
          <p:nvPr/>
        </p:nvSpPr>
        <p:spPr>
          <a:xfrm>
            <a:off x="6477000" y="41910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2" name="object 12"/>
          <p:cNvSpPr/>
          <p:nvPr/>
        </p:nvSpPr>
        <p:spPr>
          <a:xfrm>
            <a:off x="6477000" y="46482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graphicFrame>
        <p:nvGraphicFramePr>
          <p:cNvPr id="13" name="object 13"/>
          <p:cNvGraphicFramePr>
            <a:graphicFrameLocks noGrp="1"/>
          </p:cNvGraphicFramePr>
          <p:nvPr/>
        </p:nvGraphicFramePr>
        <p:xfrm>
          <a:off x="6464300" y="3263900"/>
          <a:ext cx="914400" cy="18288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tblGrid>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0"/>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1"/>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2"/>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3"/>
                  </a:ext>
                </a:extLst>
              </a:tr>
            </a:tbl>
          </a:graphicData>
        </a:graphic>
      </p:graphicFrame>
      <p:sp>
        <p:nvSpPr>
          <p:cNvPr id="14" name="object 14"/>
          <p:cNvSpPr/>
          <p:nvPr/>
        </p:nvSpPr>
        <p:spPr>
          <a:xfrm>
            <a:off x="7271004" y="4710684"/>
            <a:ext cx="562355" cy="42824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7720583" y="4472940"/>
            <a:ext cx="838200" cy="713232"/>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6023609" y="3831716"/>
            <a:ext cx="434340" cy="11836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a:t>
            </a:r>
            <a:r>
              <a:rPr sz="1600" spc="-260" dirty="0">
                <a:latin typeface="Arial"/>
                <a:cs typeface="Arial"/>
              </a:rPr>
              <a:t>F</a:t>
            </a:r>
            <a:r>
              <a:rPr sz="1600" spc="-305" dirty="0">
                <a:latin typeface="Arial"/>
                <a:cs typeface="Arial"/>
              </a:rPr>
              <a:t>C</a:t>
            </a:r>
            <a:endParaRPr sz="1600">
              <a:latin typeface="Arial"/>
              <a:cs typeface="Arial"/>
            </a:endParaRPr>
          </a:p>
          <a:p>
            <a:pPr>
              <a:lnSpc>
                <a:spcPct val="100000"/>
              </a:lnSpc>
              <a:spcBef>
                <a:spcPts val="10"/>
              </a:spcBef>
            </a:pPr>
            <a:endParaRPr sz="1450">
              <a:latin typeface="Times New Roman"/>
              <a:cs typeface="Times New Roman"/>
            </a:endParaRPr>
          </a:p>
          <a:p>
            <a:pPr marL="12700">
              <a:lnSpc>
                <a:spcPct val="100000"/>
              </a:lnSpc>
            </a:pPr>
            <a:r>
              <a:rPr sz="1600" spc="-180" dirty="0">
                <a:latin typeface="Arial"/>
                <a:cs typeface="Arial"/>
              </a:rPr>
              <a:t>00FE</a:t>
            </a:r>
            <a:endParaRPr sz="1600">
              <a:latin typeface="Arial"/>
              <a:cs typeface="Arial"/>
            </a:endParaRPr>
          </a:p>
          <a:p>
            <a:pPr>
              <a:lnSpc>
                <a:spcPct val="100000"/>
              </a:lnSpc>
              <a:spcBef>
                <a:spcPts val="15"/>
              </a:spcBef>
            </a:pPr>
            <a:endParaRPr sz="1450">
              <a:latin typeface="Times New Roman"/>
              <a:cs typeface="Times New Roman"/>
            </a:endParaRPr>
          </a:p>
          <a:p>
            <a:pPr marL="12700">
              <a:lnSpc>
                <a:spcPct val="100000"/>
              </a:lnSpc>
            </a:pPr>
            <a:r>
              <a:rPr sz="1600" spc="-90" dirty="0">
                <a:latin typeface="Arial"/>
                <a:cs typeface="Arial"/>
              </a:rPr>
              <a:t>0100</a:t>
            </a:r>
            <a:endParaRPr sz="1600">
              <a:latin typeface="Arial"/>
              <a:cs typeface="Arial"/>
            </a:endParaRPr>
          </a:p>
        </p:txBody>
      </p:sp>
      <p:sp>
        <p:nvSpPr>
          <p:cNvPr id="17" name="object 17"/>
          <p:cNvSpPr/>
          <p:nvPr/>
        </p:nvSpPr>
        <p:spPr>
          <a:xfrm>
            <a:off x="1988820" y="1339596"/>
            <a:ext cx="1889759" cy="524255"/>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6045708" y="3075432"/>
            <a:ext cx="1854708" cy="225551"/>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7616952" y="3075432"/>
            <a:ext cx="335279" cy="225551"/>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6189853" y="2926842"/>
            <a:ext cx="1572514" cy="158750"/>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3528" y="563702"/>
            <a:ext cx="8640960" cy="3234860"/>
          </a:xfrm>
          <a:prstGeom prst="rect">
            <a:avLst/>
          </a:prstGeom>
        </p:spPr>
        <p:txBody>
          <a:bodyPr vert="horz" wrap="square" lIns="0" tIns="13335" rIns="0" bIns="0" rtlCol="0">
            <a:spAutoFit/>
          </a:bodyPr>
          <a:lstStyle/>
          <a:p>
            <a:pPr marL="482600">
              <a:lnSpc>
                <a:spcPct val="100000"/>
              </a:lnSpc>
              <a:spcBef>
                <a:spcPts val="105"/>
              </a:spcBef>
            </a:pPr>
            <a:r>
              <a:rPr sz="2800" dirty="0">
                <a:solidFill>
                  <a:srgbClr val="FF0000"/>
                </a:solidFill>
                <a:latin typeface="Arial"/>
                <a:cs typeface="Arial"/>
              </a:rPr>
              <a:t>COMMUNICATION BETWEEN PROCEDURES</a:t>
            </a:r>
            <a:endParaRPr sz="2800" dirty="0">
              <a:latin typeface="Arial"/>
              <a:cs typeface="Arial"/>
            </a:endParaRPr>
          </a:p>
          <a:p>
            <a:pPr>
              <a:lnSpc>
                <a:spcPct val="100000"/>
              </a:lnSpc>
              <a:spcBef>
                <a:spcPts val="5"/>
              </a:spcBef>
            </a:pPr>
            <a:endParaRPr sz="2800" dirty="0">
              <a:latin typeface="Times New Roman"/>
              <a:cs typeface="Times New Roman"/>
            </a:endParaRPr>
          </a:p>
          <a:p>
            <a:pPr marL="355600" marR="1196975" indent="-342900">
              <a:lnSpc>
                <a:spcPct val="100000"/>
              </a:lnSpc>
              <a:buChar char="•"/>
              <a:tabLst>
                <a:tab pos="355600" algn="l"/>
                <a:tab pos="356235" algn="l"/>
              </a:tabLst>
            </a:pPr>
            <a:r>
              <a:rPr sz="2800" dirty="0">
                <a:latin typeface="Arial"/>
                <a:cs typeface="Arial"/>
              </a:rPr>
              <a:t>Programmers must devise a way to  communicate between procedures –</a:t>
            </a:r>
          </a:p>
          <a:p>
            <a:pPr marL="355600" indent="-342900">
              <a:lnSpc>
                <a:spcPct val="100000"/>
              </a:lnSpc>
              <a:spcBef>
                <a:spcPts val="775"/>
              </a:spcBef>
              <a:buChar char="•"/>
              <a:tabLst>
                <a:tab pos="355600" algn="l"/>
                <a:tab pos="356235" algn="l"/>
              </a:tabLst>
            </a:pPr>
            <a:r>
              <a:rPr sz="2800" dirty="0">
                <a:latin typeface="Arial"/>
                <a:cs typeface="Arial"/>
              </a:rPr>
              <a:t>there are no parameter lists !!!</a:t>
            </a:r>
          </a:p>
          <a:p>
            <a:pPr marL="355600" marR="5080" indent="-342900">
              <a:lnSpc>
                <a:spcPct val="100000"/>
              </a:lnSpc>
              <a:spcBef>
                <a:spcPts val="770"/>
              </a:spcBef>
              <a:buChar char="•"/>
              <a:tabLst>
                <a:tab pos="355600" algn="l"/>
                <a:tab pos="356235" algn="l"/>
              </a:tabLst>
            </a:pPr>
            <a:r>
              <a:rPr sz="2800" dirty="0">
                <a:latin typeface="Arial"/>
                <a:cs typeface="Arial"/>
              </a:rPr>
              <a:t>Typically in assembler language, procedures  often pass data to each other through  registers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0E31CB2-4C1E-488E-B078-91661AFE761D}"/>
              </a:ext>
            </a:extLst>
          </p:cNvPr>
          <p:cNvSpPr>
            <a:spLocks noGrp="1" noChangeArrowheads="1"/>
          </p:cNvSpPr>
          <p:nvPr>
            <p:ph type="title"/>
          </p:nvPr>
        </p:nvSpPr>
        <p:spPr>
          <a:xfrm>
            <a:off x="685800" y="381000"/>
            <a:ext cx="7772400" cy="381000"/>
          </a:xfrm>
        </p:spPr>
        <p:txBody>
          <a:bodyPr/>
          <a:lstStyle/>
          <a:p>
            <a:r>
              <a:rPr lang="en-US" altLang="en-US" sz="3200">
                <a:solidFill>
                  <a:schemeClr val="accent2"/>
                </a:solidFill>
              </a:rPr>
              <a:t>The Stack (cont’d)</a:t>
            </a:r>
            <a:endParaRPr lang="en-US" altLang="en-US"/>
          </a:p>
        </p:txBody>
      </p:sp>
      <p:sp>
        <p:nvSpPr>
          <p:cNvPr id="4099" name="Rectangle 3">
            <a:extLst>
              <a:ext uri="{FF2B5EF4-FFF2-40B4-BE49-F238E27FC236}">
                <a16:creationId xmlns:a16="http://schemas.microsoft.com/office/drawing/2014/main" id="{BE925544-B94E-4D25-8C4A-0AFEE2A343E3}"/>
              </a:ext>
            </a:extLst>
          </p:cNvPr>
          <p:cNvSpPr>
            <a:spLocks noGrp="1" noChangeArrowheads="1"/>
          </p:cNvSpPr>
          <p:nvPr>
            <p:ph type="body" idx="1"/>
          </p:nvPr>
        </p:nvSpPr>
        <p:spPr>
          <a:xfrm>
            <a:off x="685800" y="990600"/>
            <a:ext cx="7772400" cy="2078360"/>
          </a:xfrm>
        </p:spPr>
        <p:txBody>
          <a:bodyPr/>
          <a:lstStyle/>
          <a:p>
            <a:r>
              <a:rPr lang="en-US" altLang="en-US" sz="2400"/>
              <a:t>The complete </a:t>
            </a:r>
            <a:r>
              <a:rPr lang="en-US" altLang="en-US" sz="2400" u="sng">
                <a:solidFill>
                  <a:schemeClr val="accent2"/>
                </a:solidFill>
              </a:rPr>
              <a:t>segment:offset</a:t>
            </a:r>
            <a:r>
              <a:rPr lang="en-US" altLang="en-US" sz="2400"/>
              <a:t> address to access the stack is </a:t>
            </a:r>
            <a:r>
              <a:rPr lang="en-US" altLang="en-US" sz="2400" u="sng">
                <a:solidFill>
                  <a:schemeClr val="accent2"/>
                </a:solidFill>
              </a:rPr>
              <a:t>SS:SP</a:t>
            </a:r>
            <a:endParaRPr lang="en-US" altLang="en-US" sz="2400"/>
          </a:p>
          <a:p>
            <a:r>
              <a:rPr lang="en-US" altLang="en-US" sz="2400"/>
              <a:t>Initially before any data or addresses have been placed on the stack, the </a:t>
            </a:r>
            <a:r>
              <a:rPr lang="en-US" altLang="en-US" sz="2400">
                <a:solidFill>
                  <a:schemeClr val="accent2"/>
                </a:solidFill>
              </a:rPr>
              <a:t>SP</a:t>
            </a:r>
            <a:r>
              <a:rPr lang="en-US" altLang="en-US" sz="2400"/>
              <a:t> contains the offset address of the memory location immediately </a:t>
            </a:r>
            <a:r>
              <a:rPr lang="en-US" altLang="en-US" sz="2400" u="sng"/>
              <a:t>following</a:t>
            </a:r>
            <a:r>
              <a:rPr lang="en-US" altLang="en-US" sz="2400"/>
              <a:t> the stack segment</a:t>
            </a:r>
          </a:p>
          <a:p>
            <a:endParaRPr lang="en-US" altLang="en-US" sz="2400"/>
          </a:p>
        </p:txBody>
      </p:sp>
      <p:sp>
        <p:nvSpPr>
          <p:cNvPr id="2" name="TextBox 1">
            <a:extLst>
              <a:ext uri="{FF2B5EF4-FFF2-40B4-BE49-F238E27FC236}">
                <a16:creationId xmlns:a16="http://schemas.microsoft.com/office/drawing/2014/main" id="{04AB9B43-72E9-43E4-B838-57A36C3CDD48}"/>
              </a:ext>
            </a:extLst>
          </p:cNvPr>
          <p:cNvSpPr txBox="1"/>
          <p:nvPr/>
        </p:nvSpPr>
        <p:spPr>
          <a:xfrm>
            <a:off x="1403648" y="3933056"/>
            <a:ext cx="4392488" cy="461665"/>
          </a:xfrm>
          <a:prstGeom prst="rect">
            <a:avLst/>
          </a:prstGeom>
          <a:noFill/>
        </p:spPr>
        <p:txBody>
          <a:bodyPr wrap="square" rtlCol="0">
            <a:spAutoFit/>
          </a:bodyPr>
          <a:lstStyle/>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36114" y="313131"/>
            <a:ext cx="4120515" cy="468630"/>
          </a:xfrm>
          <a:prstGeom prst="rect">
            <a:avLst/>
          </a:prstGeom>
        </p:spPr>
        <p:txBody>
          <a:bodyPr vert="horz" wrap="square" lIns="0" tIns="13335" rIns="0" bIns="0" rtlCol="0">
            <a:spAutoFit/>
          </a:bodyPr>
          <a:lstStyle/>
          <a:p>
            <a:pPr marL="12700">
              <a:lnSpc>
                <a:spcPct val="100000"/>
              </a:lnSpc>
              <a:spcBef>
                <a:spcPts val="105"/>
              </a:spcBef>
            </a:pPr>
            <a:r>
              <a:rPr sz="2900" dirty="0">
                <a:solidFill>
                  <a:srgbClr val="C0504D"/>
                </a:solidFill>
              </a:rPr>
              <a:t>Procedures</a:t>
            </a:r>
            <a:r>
              <a:rPr sz="2900" spc="-215" dirty="0">
                <a:solidFill>
                  <a:srgbClr val="C0504D"/>
                </a:solidFill>
              </a:rPr>
              <a:t> </a:t>
            </a:r>
            <a:r>
              <a:rPr sz="2900" spc="-95" dirty="0">
                <a:solidFill>
                  <a:srgbClr val="C0504D"/>
                </a:solidFill>
              </a:rPr>
              <a:t>Documentation</a:t>
            </a:r>
            <a:endParaRPr sz="2900" dirty="0"/>
          </a:p>
        </p:txBody>
      </p:sp>
      <p:sp>
        <p:nvSpPr>
          <p:cNvPr id="3" name="object 3"/>
          <p:cNvSpPr/>
          <p:nvPr/>
        </p:nvSpPr>
        <p:spPr>
          <a:xfrm>
            <a:off x="838200" y="3200400"/>
            <a:ext cx="7315200" cy="3200400"/>
          </a:xfrm>
          <a:custGeom>
            <a:avLst/>
            <a:gdLst/>
            <a:ahLst/>
            <a:cxnLst/>
            <a:rect l="l" t="t" r="r" b="b"/>
            <a:pathLst>
              <a:path w="7315200" h="3200400">
                <a:moveTo>
                  <a:pt x="0" y="3200400"/>
                </a:moveTo>
                <a:lnTo>
                  <a:pt x="7315200" y="3200400"/>
                </a:lnTo>
                <a:lnTo>
                  <a:pt x="7315200" y="0"/>
                </a:lnTo>
                <a:lnTo>
                  <a:pt x="0" y="0"/>
                </a:lnTo>
                <a:lnTo>
                  <a:pt x="0" y="3200400"/>
                </a:lnTo>
                <a:close/>
              </a:path>
            </a:pathLst>
          </a:custGeom>
          <a:ln w="25400">
            <a:solidFill>
              <a:srgbClr val="C0504D"/>
            </a:solidFill>
            <a:prstDash val="lgDash"/>
          </a:ln>
        </p:spPr>
        <p:txBody>
          <a:bodyPr wrap="square" lIns="0" tIns="0" rIns="0" bIns="0" rtlCol="0"/>
          <a:lstStyle/>
          <a:p>
            <a:endParaRPr/>
          </a:p>
        </p:txBody>
      </p:sp>
      <p:sp>
        <p:nvSpPr>
          <p:cNvPr id="4" name="object 4"/>
          <p:cNvSpPr txBox="1"/>
          <p:nvPr/>
        </p:nvSpPr>
        <p:spPr>
          <a:xfrm>
            <a:off x="764540" y="851205"/>
            <a:ext cx="7326630" cy="2609850"/>
          </a:xfrm>
          <a:prstGeom prst="rect">
            <a:avLst/>
          </a:prstGeom>
        </p:spPr>
        <p:txBody>
          <a:bodyPr vert="horz" wrap="square" lIns="0" tIns="88900" rIns="0" bIns="0" rtlCol="0">
            <a:spAutoFit/>
          </a:bodyPr>
          <a:lstStyle/>
          <a:p>
            <a:pPr marL="355600" indent="-342900">
              <a:lnSpc>
                <a:spcPct val="100000"/>
              </a:lnSpc>
              <a:spcBef>
                <a:spcPts val="700"/>
              </a:spcBef>
              <a:buChar char="•"/>
              <a:tabLst>
                <a:tab pos="355600" algn="l"/>
                <a:tab pos="356235" algn="l"/>
              </a:tabLst>
            </a:pPr>
            <a:r>
              <a:rPr sz="2400" spc="-135" dirty="0">
                <a:latin typeface="Arial"/>
                <a:cs typeface="Arial"/>
              </a:rPr>
              <a:t>Procedures </a:t>
            </a:r>
            <a:r>
              <a:rPr sz="2400" spc="-95" dirty="0">
                <a:latin typeface="Arial"/>
                <a:cs typeface="Arial"/>
              </a:rPr>
              <a:t>should </a:t>
            </a:r>
            <a:r>
              <a:rPr sz="2400" spc="-110" dirty="0">
                <a:latin typeface="Arial"/>
                <a:cs typeface="Arial"/>
              </a:rPr>
              <a:t>be</a:t>
            </a:r>
            <a:r>
              <a:rPr sz="2400" spc="-140" dirty="0">
                <a:latin typeface="Arial"/>
                <a:cs typeface="Arial"/>
              </a:rPr>
              <a:t> </a:t>
            </a:r>
            <a:r>
              <a:rPr sz="2400" spc="-75" dirty="0">
                <a:latin typeface="Arial"/>
                <a:cs typeface="Arial"/>
              </a:rPr>
              <a:t>well-documented</a:t>
            </a:r>
            <a:endParaRPr sz="2400" dirty="0">
              <a:latin typeface="Arial"/>
              <a:cs typeface="Arial"/>
            </a:endParaRPr>
          </a:p>
          <a:p>
            <a:pPr marL="756285" lvl="1" indent="-286385">
              <a:lnSpc>
                <a:spcPct val="100000"/>
              </a:lnSpc>
              <a:spcBef>
                <a:spcPts val="509"/>
              </a:spcBef>
              <a:buChar char="–"/>
              <a:tabLst>
                <a:tab pos="756285" algn="l"/>
                <a:tab pos="756920" algn="l"/>
              </a:tabLst>
            </a:pPr>
            <a:r>
              <a:rPr sz="2000" spc="-110" dirty="0">
                <a:latin typeface="Arial"/>
                <a:cs typeface="Arial"/>
              </a:rPr>
              <a:t>Describe </a:t>
            </a:r>
            <a:r>
              <a:rPr sz="2000" spc="-35" dirty="0">
                <a:latin typeface="Arial"/>
                <a:cs typeface="Arial"/>
              </a:rPr>
              <a:t>what </a:t>
            </a:r>
            <a:r>
              <a:rPr sz="2000" spc="-20" dirty="0">
                <a:latin typeface="Arial"/>
                <a:cs typeface="Arial"/>
              </a:rPr>
              <a:t>the </a:t>
            </a:r>
            <a:r>
              <a:rPr sz="2000" spc="-70" dirty="0">
                <a:latin typeface="Arial"/>
                <a:cs typeface="Arial"/>
              </a:rPr>
              <a:t>procedure</a:t>
            </a:r>
            <a:r>
              <a:rPr sz="2000" spc="-270" dirty="0">
                <a:latin typeface="Arial"/>
                <a:cs typeface="Arial"/>
              </a:rPr>
              <a:t> </a:t>
            </a:r>
            <a:r>
              <a:rPr sz="2000" spc="-120" dirty="0">
                <a:latin typeface="Arial"/>
                <a:cs typeface="Arial"/>
              </a:rPr>
              <a:t>does</a:t>
            </a:r>
            <a:endParaRPr sz="2000" dirty="0">
              <a:latin typeface="Arial"/>
              <a:cs typeface="Arial"/>
            </a:endParaRPr>
          </a:p>
          <a:p>
            <a:pPr marL="756285" lvl="1" indent="-286385">
              <a:lnSpc>
                <a:spcPct val="100000"/>
              </a:lnSpc>
              <a:spcBef>
                <a:spcPts val="480"/>
              </a:spcBef>
              <a:buChar char="–"/>
              <a:tabLst>
                <a:tab pos="756285" algn="l"/>
                <a:tab pos="756920" algn="l"/>
              </a:tabLst>
            </a:pPr>
            <a:r>
              <a:rPr sz="2000" spc="-65" dirty="0">
                <a:latin typeface="Arial"/>
                <a:cs typeface="Arial"/>
              </a:rPr>
              <a:t>Indicate</a:t>
            </a:r>
            <a:r>
              <a:rPr sz="2000" spc="-105" dirty="0">
                <a:latin typeface="Arial"/>
                <a:cs typeface="Arial"/>
              </a:rPr>
              <a:t> </a:t>
            </a:r>
            <a:r>
              <a:rPr sz="2000" spc="-50" dirty="0">
                <a:latin typeface="Arial"/>
                <a:cs typeface="Arial"/>
              </a:rPr>
              <a:t>how</a:t>
            </a:r>
            <a:r>
              <a:rPr sz="2000" spc="-130" dirty="0">
                <a:latin typeface="Arial"/>
                <a:cs typeface="Arial"/>
              </a:rPr>
              <a:t> </a:t>
            </a:r>
            <a:r>
              <a:rPr sz="2000" spc="65" dirty="0">
                <a:latin typeface="Arial"/>
                <a:cs typeface="Arial"/>
              </a:rPr>
              <a:t>it</a:t>
            </a:r>
            <a:r>
              <a:rPr sz="2000" spc="-95" dirty="0">
                <a:latin typeface="Arial"/>
                <a:cs typeface="Arial"/>
              </a:rPr>
              <a:t> </a:t>
            </a:r>
            <a:r>
              <a:rPr sz="2000" spc="-105" dirty="0">
                <a:latin typeface="Arial"/>
                <a:cs typeface="Arial"/>
              </a:rPr>
              <a:t>receives</a:t>
            </a:r>
            <a:r>
              <a:rPr sz="2000" spc="-80" dirty="0">
                <a:latin typeface="Arial"/>
                <a:cs typeface="Arial"/>
              </a:rPr>
              <a:t> </a:t>
            </a:r>
            <a:r>
              <a:rPr sz="2000" spc="-30" dirty="0">
                <a:latin typeface="Arial"/>
                <a:cs typeface="Arial"/>
              </a:rPr>
              <a:t>its</a:t>
            </a:r>
            <a:r>
              <a:rPr sz="2000" spc="-110" dirty="0">
                <a:latin typeface="Arial"/>
                <a:cs typeface="Arial"/>
              </a:rPr>
              <a:t> </a:t>
            </a:r>
            <a:r>
              <a:rPr sz="2000" spc="-10" dirty="0">
                <a:latin typeface="Arial"/>
                <a:cs typeface="Arial"/>
              </a:rPr>
              <a:t>input</a:t>
            </a:r>
            <a:r>
              <a:rPr sz="2000" spc="-114" dirty="0">
                <a:latin typeface="Arial"/>
                <a:cs typeface="Arial"/>
              </a:rPr>
              <a:t> </a:t>
            </a:r>
            <a:r>
              <a:rPr sz="2000" spc="-25" dirty="0">
                <a:latin typeface="Arial"/>
                <a:cs typeface="Arial"/>
              </a:rPr>
              <a:t>from</a:t>
            </a:r>
            <a:r>
              <a:rPr sz="2000" spc="-105" dirty="0">
                <a:latin typeface="Arial"/>
                <a:cs typeface="Arial"/>
              </a:rPr>
              <a:t> </a:t>
            </a:r>
            <a:r>
              <a:rPr sz="2000" spc="-20" dirty="0">
                <a:latin typeface="Arial"/>
                <a:cs typeface="Arial"/>
              </a:rPr>
              <a:t>the</a:t>
            </a:r>
            <a:r>
              <a:rPr sz="2000" spc="-105" dirty="0">
                <a:latin typeface="Arial"/>
                <a:cs typeface="Arial"/>
              </a:rPr>
              <a:t> </a:t>
            </a:r>
            <a:r>
              <a:rPr sz="2000" spc="-75" dirty="0">
                <a:latin typeface="Arial"/>
                <a:cs typeface="Arial"/>
              </a:rPr>
              <a:t>calling</a:t>
            </a:r>
            <a:r>
              <a:rPr sz="2000" spc="-110" dirty="0">
                <a:latin typeface="Arial"/>
                <a:cs typeface="Arial"/>
              </a:rPr>
              <a:t> </a:t>
            </a:r>
            <a:r>
              <a:rPr sz="2000" spc="-75" dirty="0">
                <a:latin typeface="Arial"/>
                <a:cs typeface="Arial"/>
              </a:rPr>
              <a:t>program</a:t>
            </a:r>
            <a:endParaRPr sz="2000" dirty="0">
              <a:latin typeface="Arial"/>
              <a:cs typeface="Arial"/>
            </a:endParaRPr>
          </a:p>
          <a:p>
            <a:pPr marL="756285" lvl="1" indent="-286385">
              <a:lnSpc>
                <a:spcPct val="100000"/>
              </a:lnSpc>
              <a:spcBef>
                <a:spcPts val="484"/>
              </a:spcBef>
              <a:buChar char="–"/>
              <a:tabLst>
                <a:tab pos="756285" algn="l"/>
                <a:tab pos="756920" algn="l"/>
              </a:tabLst>
            </a:pPr>
            <a:r>
              <a:rPr sz="2000" spc="-65" dirty="0">
                <a:latin typeface="Arial"/>
                <a:cs typeface="Arial"/>
              </a:rPr>
              <a:t>Indicate</a:t>
            </a:r>
            <a:r>
              <a:rPr sz="2000" spc="-105" dirty="0">
                <a:latin typeface="Arial"/>
                <a:cs typeface="Arial"/>
              </a:rPr>
              <a:t> </a:t>
            </a:r>
            <a:r>
              <a:rPr sz="2000" spc="-50" dirty="0">
                <a:latin typeface="Arial"/>
                <a:cs typeface="Arial"/>
              </a:rPr>
              <a:t>how</a:t>
            </a:r>
            <a:r>
              <a:rPr sz="2000" spc="-130" dirty="0">
                <a:latin typeface="Arial"/>
                <a:cs typeface="Arial"/>
              </a:rPr>
              <a:t> </a:t>
            </a:r>
            <a:r>
              <a:rPr sz="2000" spc="65" dirty="0">
                <a:latin typeface="Arial"/>
                <a:cs typeface="Arial"/>
              </a:rPr>
              <a:t>it</a:t>
            </a:r>
            <a:r>
              <a:rPr sz="2000" spc="-95" dirty="0">
                <a:latin typeface="Arial"/>
                <a:cs typeface="Arial"/>
              </a:rPr>
              <a:t> </a:t>
            </a:r>
            <a:r>
              <a:rPr sz="2000" dirty="0">
                <a:latin typeface="Arial"/>
                <a:cs typeface="Arial"/>
              </a:rPr>
              <a:t>delivers</a:t>
            </a:r>
            <a:r>
              <a:rPr sz="2000" spc="-85" dirty="0">
                <a:latin typeface="Arial"/>
                <a:cs typeface="Arial"/>
              </a:rPr>
              <a:t> </a:t>
            </a:r>
            <a:r>
              <a:rPr sz="2000" spc="-20" dirty="0">
                <a:latin typeface="Arial"/>
                <a:cs typeface="Arial"/>
              </a:rPr>
              <a:t>the</a:t>
            </a:r>
            <a:r>
              <a:rPr sz="2000" spc="-105" dirty="0">
                <a:latin typeface="Arial"/>
                <a:cs typeface="Arial"/>
              </a:rPr>
              <a:t> </a:t>
            </a:r>
            <a:r>
              <a:rPr sz="2000" spc="-70" dirty="0">
                <a:latin typeface="Arial"/>
                <a:cs typeface="Arial"/>
              </a:rPr>
              <a:t>results</a:t>
            </a:r>
            <a:r>
              <a:rPr sz="2000" spc="-90" dirty="0">
                <a:latin typeface="Arial"/>
                <a:cs typeface="Arial"/>
              </a:rPr>
              <a:t> </a:t>
            </a:r>
            <a:r>
              <a:rPr sz="2000" spc="15" dirty="0">
                <a:latin typeface="Arial"/>
                <a:cs typeface="Arial"/>
              </a:rPr>
              <a:t>to</a:t>
            </a:r>
            <a:r>
              <a:rPr sz="2000" spc="-114" dirty="0">
                <a:latin typeface="Arial"/>
                <a:cs typeface="Arial"/>
              </a:rPr>
              <a:t> </a:t>
            </a:r>
            <a:r>
              <a:rPr sz="2000" spc="-20" dirty="0">
                <a:latin typeface="Arial"/>
                <a:cs typeface="Arial"/>
              </a:rPr>
              <a:t>the</a:t>
            </a:r>
            <a:r>
              <a:rPr sz="2000" spc="-100" dirty="0">
                <a:latin typeface="Arial"/>
                <a:cs typeface="Arial"/>
              </a:rPr>
              <a:t> </a:t>
            </a:r>
            <a:r>
              <a:rPr sz="2000" spc="-75" dirty="0">
                <a:latin typeface="Arial"/>
                <a:cs typeface="Arial"/>
              </a:rPr>
              <a:t>calling</a:t>
            </a:r>
            <a:r>
              <a:rPr sz="2000" spc="-105" dirty="0">
                <a:latin typeface="Arial"/>
                <a:cs typeface="Arial"/>
              </a:rPr>
              <a:t> </a:t>
            </a:r>
            <a:r>
              <a:rPr sz="2000" spc="-75" dirty="0">
                <a:latin typeface="Arial"/>
                <a:cs typeface="Arial"/>
              </a:rPr>
              <a:t>program</a:t>
            </a:r>
            <a:endParaRPr sz="2000" dirty="0">
              <a:latin typeface="Arial"/>
              <a:cs typeface="Arial"/>
            </a:endParaRPr>
          </a:p>
          <a:p>
            <a:pPr marL="756285" marR="5080" lvl="1" indent="-286385">
              <a:lnSpc>
                <a:spcPct val="100000"/>
              </a:lnSpc>
              <a:spcBef>
                <a:spcPts val="480"/>
              </a:spcBef>
              <a:buChar char="–"/>
              <a:tabLst>
                <a:tab pos="756285" algn="l"/>
                <a:tab pos="756920" algn="l"/>
              </a:tabLst>
            </a:pPr>
            <a:r>
              <a:rPr sz="2000" spc="-65" dirty="0">
                <a:latin typeface="Arial"/>
                <a:cs typeface="Arial"/>
              </a:rPr>
              <a:t>Indicate</a:t>
            </a:r>
            <a:r>
              <a:rPr sz="2000" spc="-110" dirty="0">
                <a:latin typeface="Arial"/>
                <a:cs typeface="Arial"/>
              </a:rPr>
              <a:t> </a:t>
            </a:r>
            <a:r>
              <a:rPr sz="2000" spc="-20" dirty="0">
                <a:latin typeface="Arial"/>
                <a:cs typeface="Arial"/>
              </a:rPr>
              <a:t>the</a:t>
            </a:r>
            <a:r>
              <a:rPr sz="2000" spc="-110" dirty="0">
                <a:latin typeface="Arial"/>
                <a:cs typeface="Arial"/>
              </a:rPr>
              <a:t> </a:t>
            </a:r>
            <a:r>
              <a:rPr sz="2000" spc="-125" dirty="0">
                <a:latin typeface="Arial"/>
                <a:cs typeface="Arial"/>
              </a:rPr>
              <a:t>names</a:t>
            </a:r>
            <a:r>
              <a:rPr sz="2000" spc="-95" dirty="0">
                <a:latin typeface="Arial"/>
                <a:cs typeface="Arial"/>
              </a:rPr>
              <a:t> </a:t>
            </a:r>
            <a:r>
              <a:rPr sz="2000" spc="-5" dirty="0">
                <a:latin typeface="Arial"/>
                <a:cs typeface="Arial"/>
              </a:rPr>
              <a:t>of</a:t>
            </a:r>
            <a:r>
              <a:rPr sz="2000" spc="-105" dirty="0">
                <a:latin typeface="Arial"/>
                <a:cs typeface="Arial"/>
              </a:rPr>
              <a:t> </a:t>
            </a:r>
            <a:r>
              <a:rPr sz="2000" spc="-114" dirty="0">
                <a:latin typeface="Arial"/>
                <a:cs typeface="Arial"/>
              </a:rPr>
              <a:t>any</a:t>
            </a:r>
            <a:r>
              <a:rPr sz="2000" spc="-120" dirty="0">
                <a:latin typeface="Arial"/>
                <a:cs typeface="Arial"/>
              </a:rPr>
              <a:t> </a:t>
            </a:r>
            <a:r>
              <a:rPr sz="2000" spc="-20" dirty="0">
                <a:latin typeface="Arial"/>
                <a:cs typeface="Arial"/>
              </a:rPr>
              <a:t>other</a:t>
            </a:r>
            <a:r>
              <a:rPr sz="2000" spc="-114" dirty="0">
                <a:latin typeface="Arial"/>
                <a:cs typeface="Arial"/>
              </a:rPr>
              <a:t> </a:t>
            </a:r>
            <a:r>
              <a:rPr sz="2000" spc="-85" dirty="0">
                <a:latin typeface="Arial"/>
                <a:cs typeface="Arial"/>
              </a:rPr>
              <a:t>procedures</a:t>
            </a:r>
            <a:r>
              <a:rPr sz="2000" spc="-105" dirty="0">
                <a:latin typeface="Arial"/>
                <a:cs typeface="Arial"/>
              </a:rPr>
              <a:t> </a:t>
            </a:r>
            <a:r>
              <a:rPr sz="2000" spc="-5" dirty="0">
                <a:latin typeface="Arial"/>
                <a:cs typeface="Arial"/>
              </a:rPr>
              <a:t>that</a:t>
            </a:r>
            <a:r>
              <a:rPr sz="2000" spc="-110" dirty="0">
                <a:latin typeface="Arial"/>
                <a:cs typeface="Arial"/>
              </a:rPr>
              <a:t> </a:t>
            </a:r>
            <a:r>
              <a:rPr sz="2000" spc="-35" dirty="0">
                <a:latin typeface="Arial"/>
                <a:cs typeface="Arial"/>
              </a:rPr>
              <a:t>this</a:t>
            </a:r>
            <a:r>
              <a:rPr sz="2000" spc="-110" dirty="0">
                <a:latin typeface="Arial"/>
                <a:cs typeface="Arial"/>
              </a:rPr>
              <a:t> </a:t>
            </a:r>
            <a:r>
              <a:rPr sz="2000" spc="-70" dirty="0">
                <a:latin typeface="Arial"/>
                <a:cs typeface="Arial"/>
              </a:rPr>
              <a:t>procedure  </a:t>
            </a:r>
            <a:r>
              <a:rPr sz="2000" spc="-105" dirty="0">
                <a:latin typeface="Arial"/>
                <a:cs typeface="Arial"/>
              </a:rPr>
              <a:t>calls</a:t>
            </a:r>
            <a:endParaRPr sz="2000" dirty="0">
              <a:latin typeface="Arial"/>
              <a:cs typeface="Arial"/>
            </a:endParaRPr>
          </a:p>
          <a:p>
            <a:pPr marL="530860">
              <a:lnSpc>
                <a:spcPct val="100000"/>
              </a:lnSpc>
              <a:spcBef>
                <a:spcPts val="750"/>
              </a:spcBef>
            </a:pPr>
            <a:r>
              <a:rPr sz="1800" dirty="0">
                <a:latin typeface="Courier New"/>
                <a:cs typeface="Courier New"/>
              </a:rPr>
              <a:t>; </a:t>
            </a:r>
            <a:r>
              <a:rPr sz="1800" spc="-10" dirty="0">
                <a:latin typeface="Courier New"/>
                <a:cs typeface="Courier New"/>
              </a:rPr>
              <a:t>Describe what the procedure</a:t>
            </a:r>
            <a:r>
              <a:rPr sz="1800" spc="65" dirty="0">
                <a:latin typeface="Courier New"/>
                <a:cs typeface="Courier New"/>
              </a:rPr>
              <a:t> </a:t>
            </a:r>
            <a:r>
              <a:rPr sz="1800" spc="-10" dirty="0">
                <a:latin typeface="Courier New"/>
                <a:cs typeface="Courier New"/>
              </a:rPr>
              <a:t>does</a:t>
            </a:r>
            <a:endParaRPr sz="1800" dirty="0">
              <a:latin typeface="Courier New"/>
              <a:cs typeface="Courier New"/>
            </a:endParaRPr>
          </a:p>
        </p:txBody>
      </p:sp>
      <p:graphicFrame>
        <p:nvGraphicFramePr>
          <p:cNvPr id="5" name="object 5"/>
          <p:cNvGraphicFramePr>
            <a:graphicFrameLocks noGrp="1"/>
          </p:cNvGraphicFramePr>
          <p:nvPr/>
        </p:nvGraphicFramePr>
        <p:xfrm>
          <a:off x="1263903" y="3541073"/>
          <a:ext cx="6350000" cy="2562860"/>
        </p:xfrm>
        <a:graphic>
          <a:graphicData uri="http://schemas.openxmlformats.org/drawingml/2006/table">
            <a:tbl>
              <a:tblPr firstRow="1" bandRow="1">
                <a:tableStyleId>{2D5ABB26-0587-4C30-8999-92F81FD0307C}</a:tableStyleId>
              </a:tblPr>
              <a:tblGrid>
                <a:gridCol w="243840">
                  <a:extLst>
                    <a:ext uri="{9D8B030D-6E8A-4147-A177-3AD203B41FA5}">
                      <a16:colId xmlns:a16="http://schemas.microsoft.com/office/drawing/2014/main" val="20000"/>
                    </a:ext>
                  </a:extLst>
                </a:gridCol>
                <a:gridCol w="1096010">
                  <a:extLst>
                    <a:ext uri="{9D8B030D-6E8A-4147-A177-3AD203B41FA5}">
                      <a16:colId xmlns:a16="http://schemas.microsoft.com/office/drawing/2014/main" val="20001"/>
                    </a:ext>
                  </a:extLst>
                </a:gridCol>
                <a:gridCol w="5010150">
                  <a:extLst>
                    <a:ext uri="{9D8B030D-6E8A-4147-A177-3AD203B41FA5}">
                      <a16:colId xmlns:a16="http://schemas.microsoft.com/office/drawing/2014/main" val="20002"/>
                    </a:ext>
                  </a:extLst>
                </a:gridCol>
              </a:tblGrid>
              <a:tr h="788035">
                <a:tc>
                  <a:txBody>
                    <a:bodyPr/>
                    <a:lstStyle/>
                    <a:p>
                      <a:pPr marL="31750">
                        <a:lnSpc>
                          <a:spcPts val="1860"/>
                        </a:lnSpc>
                      </a:pPr>
                      <a:r>
                        <a:rPr sz="1800" dirty="0">
                          <a:latin typeface="Courier New"/>
                          <a:cs typeface="Courier New"/>
                        </a:rPr>
                        <a:t>;</a:t>
                      </a:r>
                      <a:endParaRPr sz="1800">
                        <a:latin typeface="Courier New"/>
                        <a:cs typeface="Courier New"/>
                      </a:endParaRPr>
                    </a:p>
                  </a:txBody>
                  <a:tcPr marL="0" marR="0" marT="0" marB="0"/>
                </a:tc>
                <a:tc>
                  <a:txBody>
                    <a:bodyPr/>
                    <a:lstStyle/>
                    <a:p>
                      <a:pPr marL="74295">
                        <a:lnSpc>
                          <a:spcPts val="1860"/>
                        </a:lnSpc>
                      </a:pPr>
                      <a:r>
                        <a:rPr sz="1800" spc="-10" dirty="0">
                          <a:latin typeface="Courier New"/>
                          <a:cs typeface="Courier New"/>
                        </a:rPr>
                        <a:t>input:</a:t>
                      </a:r>
                      <a:endParaRPr sz="1800">
                        <a:latin typeface="Courier New"/>
                        <a:cs typeface="Courier New"/>
                      </a:endParaRPr>
                    </a:p>
                  </a:txBody>
                  <a:tcPr marL="0" marR="0" marT="0" marB="0"/>
                </a:tc>
                <a:tc>
                  <a:txBody>
                    <a:bodyPr/>
                    <a:lstStyle/>
                    <a:p>
                      <a:pPr marL="63500">
                        <a:lnSpc>
                          <a:spcPts val="1860"/>
                        </a:lnSpc>
                      </a:pPr>
                      <a:r>
                        <a:rPr sz="1800" spc="-10" dirty="0">
                          <a:latin typeface="Courier New"/>
                          <a:cs typeface="Courier New"/>
                        </a:rPr>
                        <a:t>Indicate how it receives its</a:t>
                      </a:r>
                      <a:r>
                        <a:rPr sz="1800" spc="-35" dirty="0">
                          <a:latin typeface="Courier New"/>
                          <a:cs typeface="Courier New"/>
                        </a:rPr>
                        <a:t> </a:t>
                      </a:r>
                      <a:r>
                        <a:rPr sz="1800" spc="-10" dirty="0">
                          <a:latin typeface="Courier New"/>
                          <a:cs typeface="Courier New"/>
                        </a:rPr>
                        <a:t>input</a:t>
                      </a:r>
                      <a:endParaRPr sz="1800">
                        <a:latin typeface="Courier New"/>
                        <a:cs typeface="Courier New"/>
                      </a:endParaRPr>
                    </a:p>
                    <a:p>
                      <a:pPr marL="63500">
                        <a:lnSpc>
                          <a:spcPct val="100000"/>
                        </a:lnSpc>
                        <a:spcBef>
                          <a:spcPts val="430"/>
                        </a:spcBef>
                      </a:pPr>
                      <a:r>
                        <a:rPr sz="1800" spc="-10" dirty="0">
                          <a:latin typeface="Courier New"/>
                          <a:cs typeface="Courier New"/>
                        </a:rPr>
                        <a:t>from </a:t>
                      </a:r>
                      <a:r>
                        <a:rPr sz="1800" spc="-5" dirty="0">
                          <a:latin typeface="Courier New"/>
                          <a:cs typeface="Courier New"/>
                        </a:rPr>
                        <a:t>the </a:t>
                      </a:r>
                      <a:r>
                        <a:rPr sz="1800" spc="-10" dirty="0">
                          <a:latin typeface="Courier New"/>
                          <a:cs typeface="Courier New"/>
                        </a:rPr>
                        <a:t>calling</a:t>
                      </a:r>
                      <a:r>
                        <a:rPr sz="1800" spc="-45" dirty="0">
                          <a:latin typeface="Courier New"/>
                          <a:cs typeface="Courier New"/>
                        </a:rPr>
                        <a:t> </a:t>
                      </a:r>
                      <a:r>
                        <a:rPr sz="1800" spc="-10" dirty="0">
                          <a:latin typeface="Courier New"/>
                          <a:cs typeface="Courier New"/>
                        </a:rPr>
                        <a:t>program</a:t>
                      </a:r>
                      <a:endParaRPr sz="1800">
                        <a:latin typeface="Courier New"/>
                        <a:cs typeface="Courier New"/>
                      </a:endParaRPr>
                    </a:p>
                  </a:txBody>
                  <a:tcPr marL="0" marR="0" marT="0" marB="0"/>
                </a:tc>
                <a:extLst>
                  <a:ext uri="{0D108BD9-81ED-4DB2-BD59-A6C34878D82A}">
                    <a16:rowId xmlns:a16="http://schemas.microsoft.com/office/drawing/2014/main" val="10000"/>
                  </a:ext>
                </a:extLst>
              </a:tr>
              <a:tr h="987425">
                <a:tc>
                  <a:txBody>
                    <a:bodyPr/>
                    <a:lstStyle/>
                    <a:p>
                      <a:pPr marL="31750">
                        <a:lnSpc>
                          <a:spcPct val="100000"/>
                        </a:lnSpc>
                        <a:spcBef>
                          <a:spcPts val="1270"/>
                        </a:spcBef>
                      </a:pPr>
                      <a:r>
                        <a:rPr sz="1800" dirty="0">
                          <a:latin typeface="Courier New"/>
                          <a:cs typeface="Courier New"/>
                        </a:rPr>
                        <a:t>;</a:t>
                      </a:r>
                      <a:endParaRPr sz="1800">
                        <a:latin typeface="Courier New"/>
                        <a:cs typeface="Courier New"/>
                      </a:endParaRPr>
                    </a:p>
                  </a:txBody>
                  <a:tcPr marL="0" marR="0" marT="161290" marB="0"/>
                </a:tc>
                <a:tc>
                  <a:txBody>
                    <a:bodyPr/>
                    <a:lstStyle/>
                    <a:p>
                      <a:pPr marL="74295">
                        <a:lnSpc>
                          <a:spcPct val="100000"/>
                        </a:lnSpc>
                        <a:spcBef>
                          <a:spcPts val="1270"/>
                        </a:spcBef>
                      </a:pPr>
                      <a:r>
                        <a:rPr sz="1800" spc="-10" dirty="0">
                          <a:latin typeface="Courier New"/>
                          <a:cs typeface="Courier New"/>
                        </a:rPr>
                        <a:t>output:</a:t>
                      </a:r>
                      <a:endParaRPr sz="1800">
                        <a:latin typeface="Courier New"/>
                        <a:cs typeface="Courier New"/>
                      </a:endParaRPr>
                    </a:p>
                  </a:txBody>
                  <a:tcPr marL="0" marR="0" marT="161290" marB="0"/>
                </a:tc>
                <a:tc>
                  <a:txBody>
                    <a:bodyPr/>
                    <a:lstStyle/>
                    <a:p>
                      <a:pPr marL="63500" marR="24765">
                        <a:lnSpc>
                          <a:spcPct val="120000"/>
                        </a:lnSpc>
                        <a:spcBef>
                          <a:spcPts val="840"/>
                        </a:spcBef>
                      </a:pPr>
                      <a:r>
                        <a:rPr sz="1800" spc="-10" dirty="0">
                          <a:latin typeface="Courier New"/>
                          <a:cs typeface="Courier New"/>
                        </a:rPr>
                        <a:t>Indicate how it delivers the results  </a:t>
                      </a:r>
                      <a:r>
                        <a:rPr sz="1800" spc="-5" dirty="0">
                          <a:latin typeface="Courier New"/>
                          <a:cs typeface="Courier New"/>
                        </a:rPr>
                        <a:t>to </a:t>
                      </a:r>
                      <a:r>
                        <a:rPr sz="1800" spc="-10" dirty="0">
                          <a:latin typeface="Courier New"/>
                          <a:cs typeface="Courier New"/>
                        </a:rPr>
                        <a:t>the calling</a:t>
                      </a:r>
                      <a:r>
                        <a:rPr sz="1800" spc="-35" dirty="0">
                          <a:latin typeface="Courier New"/>
                          <a:cs typeface="Courier New"/>
                        </a:rPr>
                        <a:t> </a:t>
                      </a:r>
                      <a:r>
                        <a:rPr sz="1800" spc="-10" dirty="0">
                          <a:latin typeface="Courier New"/>
                          <a:cs typeface="Courier New"/>
                        </a:rPr>
                        <a:t>program</a:t>
                      </a:r>
                      <a:endParaRPr sz="1800">
                        <a:latin typeface="Courier New"/>
                        <a:cs typeface="Courier New"/>
                      </a:endParaRPr>
                    </a:p>
                  </a:txBody>
                  <a:tcPr marL="0" marR="0" marT="106680" marB="0"/>
                </a:tc>
                <a:extLst>
                  <a:ext uri="{0D108BD9-81ED-4DB2-BD59-A6C34878D82A}">
                    <a16:rowId xmlns:a16="http://schemas.microsoft.com/office/drawing/2014/main" val="10001"/>
                  </a:ext>
                </a:extLst>
              </a:tr>
              <a:tr h="787400">
                <a:tc>
                  <a:txBody>
                    <a:bodyPr/>
                    <a:lstStyle/>
                    <a:p>
                      <a:pPr marL="31750">
                        <a:lnSpc>
                          <a:spcPct val="100000"/>
                        </a:lnSpc>
                        <a:spcBef>
                          <a:spcPts val="1270"/>
                        </a:spcBef>
                      </a:pPr>
                      <a:r>
                        <a:rPr sz="1800" dirty="0">
                          <a:latin typeface="Courier New"/>
                          <a:cs typeface="Courier New"/>
                        </a:rPr>
                        <a:t>;</a:t>
                      </a:r>
                      <a:endParaRPr sz="1800">
                        <a:latin typeface="Courier New"/>
                        <a:cs typeface="Courier New"/>
                      </a:endParaRPr>
                    </a:p>
                  </a:txBody>
                  <a:tcPr marL="0" marR="0" marT="161290" marB="0"/>
                </a:tc>
                <a:tc>
                  <a:txBody>
                    <a:bodyPr/>
                    <a:lstStyle/>
                    <a:p>
                      <a:pPr marL="74295">
                        <a:lnSpc>
                          <a:spcPct val="100000"/>
                        </a:lnSpc>
                        <a:spcBef>
                          <a:spcPts val="1270"/>
                        </a:spcBef>
                      </a:pPr>
                      <a:r>
                        <a:rPr sz="1800" spc="-10" dirty="0">
                          <a:latin typeface="Courier New"/>
                          <a:cs typeface="Courier New"/>
                        </a:rPr>
                        <a:t>uses:</a:t>
                      </a:r>
                      <a:endParaRPr sz="1800">
                        <a:latin typeface="Courier New"/>
                        <a:cs typeface="Courier New"/>
                      </a:endParaRPr>
                    </a:p>
                  </a:txBody>
                  <a:tcPr marL="0" marR="0" marT="161290" marB="0"/>
                </a:tc>
                <a:tc>
                  <a:txBody>
                    <a:bodyPr/>
                    <a:lstStyle/>
                    <a:p>
                      <a:pPr marL="63500" marR="24765">
                        <a:lnSpc>
                          <a:spcPct val="120000"/>
                        </a:lnSpc>
                        <a:spcBef>
                          <a:spcPts val="840"/>
                        </a:spcBef>
                      </a:pPr>
                      <a:r>
                        <a:rPr sz="1800" spc="-10" dirty="0">
                          <a:latin typeface="Courier New"/>
                          <a:cs typeface="Courier New"/>
                        </a:rPr>
                        <a:t>Indicate the names </a:t>
                      </a:r>
                      <a:r>
                        <a:rPr sz="1800" spc="-5" dirty="0">
                          <a:latin typeface="Courier New"/>
                          <a:cs typeface="Courier New"/>
                        </a:rPr>
                        <a:t>of any </a:t>
                      </a:r>
                      <a:r>
                        <a:rPr sz="1800" spc="-10" dirty="0">
                          <a:latin typeface="Courier New"/>
                          <a:cs typeface="Courier New"/>
                        </a:rPr>
                        <a:t>other  procedures that this procedure</a:t>
                      </a:r>
                      <a:r>
                        <a:rPr sz="1800" spc="-65" dirty="0">
                          <a:latin typeface="Courier New"/>
                          <a:cs typeface="Courier New"/>
                        </a:rPr>
                        <a:t> </a:t>
                      </a:r>
                      <a:r>
                        <a:rPr sz="1800" spc="-10" dirty="0">
                          <a:latin typeface="Courier New"/>
                          <a:cs typeface="Courier New"/>
                        </a:rPr>
                        <a:t>calls</a:t>
                      </a:r>
                      <a:endParaRPr sz="1800">
                        <a:latin typeface="Courier New"/>
                        <a:cs typeface="Courier New"/>
                      </a:endParaRPr>
                    </a:p>
                  </a:txBody>
                  <a:tcPr marL="0" marR="0" marT="106680" marB="0"/>
                </a:tc>
                <a:extLst>
                  <a:ext uri="{0D108BD9-81ED-4DB2-BD59-A6C34878D82A}">
                    <a16:rowId xmlns:a16="http://schemas.microsoft.com/office/drawing/2014/main" val="1000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2854" y="313131"/>
            <a:ext cx="2947035" cy="468630"/>
          </a:xfrm>
          <a:prstGeom prst="rect">
            <a:avLst/>
          </a:prstGeom>
        </p:spPr>
        <p:txBody>
          <a:bodyPr vert="horz" wrap="square" lIns="0" tIns="13335" rIns="0" bIns="0" rtlCol="0">
            <a:spAutoFit/>
          </a:bodyPr>
          <a:lstStyle/>
          <a:p>
            <a:pPr marL="12700">
              <a:lnSpc>
                <a:spcPct val="100000"/>
              </a:lnSpc>
              <a:spcBef>
                <a:spcPts val="105"/>
              </a:spcBef>
            </a:pPr>
            <a:r>
              <a:rPr sz="2900" dirty="0">
                <a:solidFill>
                  <a:srgbClr val="C0504D"/>
                </a:solidFill>
              </a:rPr>
              <a:t>Procedures (cont’d)</a:t>
            </a:r>
            <a:endParaRPr sz="2900" dirty="0"/>
          </a:p>
        </p:txBody>
      </p:sp>
      <p:sp>
        <p:nvSpPr>
          <p:cNvPr id="3" name="object 3"/>
          <p:cNvSpPr txBox="1"/>
          <p:nvPr/>
        </p:nvSpPr>
        <p:spPr>
          <a:xfrm>
            <a:off x="764540" y="927861"/>
            <a:ext cx="8127940" cy="2752035"/>
          </a:xfrm>
          <a:prstGeom prst="rect">
            <a:avLst/>
          </a:prstGeom>
        </p:spPr>
        <p:txBody>
          <a:bodyPr vert="horz" wrap="square" lIns="0" tIns="12700" rIns="0" bIns="0" rtlCol="0">
            <a:spAutoFit/>
          </a:bodyPr>
          <a:lstStyle/>
          <a:p>
            <a:pPr marL="355600" marR="439420" indent="-342900">
              <a:lnSpc>
                <a:spcPct val="100000"/>
              </a:lnSpc>
              <a:spcBef>
                <a:spcPts val="100"/>
              </a:spcBef>
              <a:buChar char="•"/>
              <a:tabLst>
                <a:tab pos="355600" algn="l"/>
                <a:tab pos="356235" algn="l"/>
              </a:tabLst>
            </a:pPr>
            <a:r>
              <a:rPr sz="2400" dirty="0">
                <a:latin typeface="Arial"/>
                <a:cs typeface="Arial"/>
              </a:rPr>
              <a:t>A procedure usually begins by </a:t>
            </a:r>
            <a:r>
              <a:rPr sz="2400" dirty="0">
                <a:solidFill>
                  <a:srgbClr val="C0504D"/>
                </a:solidFill>
                <a:latin typeface="Arial"/>
                <a:cs typeface="Arial"/>
              </a:rPr>
              <a:t>PUSHing </a:t>
            </a:r>
            <a:r>
              <a:rPr sz="2400" dirty="0">
                <a:latin typeface="Arial"/>
                <a:cs typeface="Arial"/>
              </a:rPr>
              <a:t>(saving) the  current contents of all of the registers on the stack.</a:t>
            </a:r>
          </a:p>
          <a:p>
            <a:pPr marL="355600" marR="5080" indent="-342900" algn="just">
              <a:lnSpc>
                <a:spcPct val="100000"/>
              </a:lnSpc>
              <a:spcBef>
                <a:spcPts val="575"/>
              </a:spcBef>
              <a:buChar char="•"/>
              <a:tabLst>
                <a:tab pos="356235" algn="l"/>
              </a:tabLst>
            </a:pPr>
            <a:r>
              <a:rPr sz="2400" dirty="0">
                <a:latin typeface="Arial"/>
                <a:cs typeface="Arial"/>
              </a:rPr>
              <a:t>A procedure usually ends by </a:t>
            </a:r>
            <a:r>
              <a:rPr sz="2400" dirty="0">
                <a:solidFill>
                  <a:srgbClr val="C0504D"/>
                </a:solidFill>
                <a:latin typeface="Arial"/>
                <a:cs typeface="Arial"/>
              </a:rPr>
              <a:t>POPing </a:t>
            </a:r>
            <a:r>
              <a:rPr sz="2400" dirty="0">
                <a:latin typeface="Arial"/>
                <a:cs typeface="Arial"/>
              </a:rPr>
              <a:t>the stack contents  back into the registers before returning to the </a:t>
            </a:r>
            <a:r>
              <a:rPr sz="2400" dirty="0">
                <a:solidFill>
                  <a:srgbClr val="C0504D"/>
                </a:solidFill>
                <a:latin typeface="Arial"/>
                <a:cs typeface="Arial"/>
              </a:rPr>
              <a:t>CALLing </a:t>
            </a:r>
            <a:r>
              <a:rPr sz="2400" dirty="0">
                <a:latin typeface="Arial"/>
                <a:cs typeface="Arial"/>
              </a:rPr>
              <a:t> procedure</a:t>
            </a:r>
          </a:p>
          <a:p>
            <a:pPr marL="355600" marR="268605" indent="-342900">
              <a:lnSpc>
                <a:spcPct val="100000"/>
              </a:lnSpc>
              <a:spcBef>
                <a:spcPts val="580"/>
              </a:spcBef>
              <a:buChar char="•"/>
              <a:tabLst>
                <a:tab pos="355600" algn="l"/>
                <a:tab pos="356235" algn="l"/>
              </a:tabLst>
            </a:pPr>
            <a:r>
              <a:rPr sz="2400" dirty="0">
                <a:latin typeface="Arial"/>
                <a:cs typeface="Arial"/>
              </a:rPr>
              <a:t>When writing a procedure, </a:t>
            </a:r>
            <a:r>
              <a:rPr sz="2400" dirty="0">
                <a:solidFill>
                  <a:srgbClr val="C0504D"/>
                </a:solidFill>
                <a:latin typeface="Arial"/>
                <a:cs typeface="Arial"/>
              </a:rPr>
              <a:t>do </a:t>
            </a:r>
            <a:r>
              <a:rPr sz="2400" u="heavy" dirty="0">
                <a:solidFill>
                  <a:srgbClr val="C0504D"/>
                </a:solidFill>
                <a:uFill>
                  <a:solidFill>
                    <a:srgbClr val="C0504D"/>
                  </a:solidFill>
                </a:uFill>
                <a:latin typeface="Arial"/>
                <a:cs typeface="Arial"/>
              </a:rPr>
              <a:t>NOT</a:t>
            </a:r>
            <a:r>
              <a:rPr sz="2400" dirty="0">
                <a:solidFill>
                  <a:srgbClr val="C0504D"/>
                </a:solidFill>
                <a:latin typeface="Arial"/>
                <a:cs typeface="Arial"/>
              </a:rPr>
              <a:t> PUSH or POP any  registers in which you intend to return output!!</a:t>
            </a:r>
            <a:endParaRPr sz="2400" dirty="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B36B322-F275-4134-B578-B48DF30BEF90}"/>
              </a:ext>
            </a:extLst>
          </p:cNvPr>
          <p:cNvSpPr>
            <a:spLocks noGrp="1" noChangeArrowheads="1"/>
          </p:cNvSpPr>
          <p:nvPr>
            <p:ph type="title"/>
          </p:nvPr>
        </p:nvSpPr>
        <p:spPr>
          <a:xfrm>
            <a:off x="685800" y="381000"/>
            <a:ext cx="7772400" cy="533400"/>
          </a:xfrm>
        </p:spPr>
        <p:txBody>
          <a:bodyPr/>
          <a:lstStyle/>
          <a:p>
            <a:r>
              <a:rPr lang="en-US" altLang="en-US" sz="3200">
                <a:solidFill>
                  <a:schemeClr val="accent2"/>
                </a:solidFill>
              </a:rPr>
              <a:t>CALL Instruction</a:t>
            </a:r>
            <a:endParaRPr lang="en-US" altLang="en-US"/>
          </a:p>
        </p:txBody>
      </p:sp>
      <p:sp>
        <p:nvSpPr>
          <p:cNvPr id="19459" name="Rectangle 3">
            <a:extLst>
              <a:ext uri="{FF2B5EF4-FFF2-40B4-BE49-F238E27FC236}">
                <a16:creationId xmlns:a16="http://schemas.microsoft.com/office/drawing/2014/main" id="{AA0C19B4-8FC7-42A3-AF38-FC8A8445A56C}"/>
              </a:ext>
            </a:extLst>
          </p:cNvPr>
          <p:cNvSpPr>
            <a:spLocks noGrp="1" noChangeArrowheads="1"/>
          </p:cNvSpPr>
          <p:nvPr>
            <p:ph type="body" idx="1"/>
          </p:nvPr>
        </p:nvSpPr>
        <p:spPr>
          <a:xfrm>
            <a:off x="381000" y="1219200"/>
            <a:ext cx="8229600" cy="4876800"/>
          </a:xfrm>
        </p:spPr>
        <p:txBody>
          <a:bodyPr/>
          <a:lstStyle/>
          <a:p>
            <a:r>
              <a:rPr lang="en-US" altLang="en-US" sz="2400" dirty="0"/>
              <a:t>A </a:t>
            </a:r>
            <a:r>
              <a:rPr lang="en-US" altLang="en-US" sz="2400" dirty="0">
                <a:solidFill>
                  <a:schemeClr val="accent2"/>
                </a:solidFill>
              </a:rPr>
              <a:t>CALL</a:t>
            </a:r>
            <a:r>
              <a:rPr lang="en-US" altLang="en-US" sz="2400" dirty="0"/>
              <a:t> instruction invokes a procedure</a:t>
            </a:r>
            <a:endParaRPr lang="en-US" altLang="en-US" dirty="0"/>
          </a:p>
          <a:p>
            <a:r>
              <a:rPr lang="en-US" altLang="en-US" sz="2400" dirty="0"/>
              <a:t>SYNTAX:	</a:t>
            </a:r>
            <a:r>
              <a:rPr lang="en-US" altLang="en-US" sz="2400" dirty="0">
                <a:solidFill>
                  <a:schemeClr val="accent2"/>
                </a:solidFill>
              </a:rPr>
              <a:t>CALL	name	</a:t>
            </a:r>
            <a:r>
              <a:rPr lang="en-US" altLang="en-US" sz="2400" dirty="0"/>
              <a:t>	(direct CALL)</a:t>
            </a:r>
          </a:p>
          <a:p>
            <a:pPr lvl="2">
              <a:buFontTx/>
              <a:buNone/>
            </a:pPr>
            <a:r>
              <a:rPr lang="en-US" altLang="en-US" dirty="0"/>
              <a:t>where </a:t>
            </a:r>
            <a:r>
              <a:rPr lang="en-US" altLang="en-US" dirty="0">
                <a:solidFill>
                  <a:schemeClr val="accent2"/>
                </a:solidFill>
              </a:rPr>
              <a:t>name</a:t>
            </a:r>
            <a:r>
              <a:rPr lang="en-US" altLang="en-US" dirty="0"/>
              <a:t> is the name of a procedure.</a:t>
            </a:r>
          </a:p>
          <a:p>
            <a:endParaRPr lang="en-US" altLang="en-US" sz="2400" dirty="0"/>
          </a:p>
          <a:p>
            <a:r>
              <a:rPr lang="en-US" altLang="en-US" sz="2400" dirty="0"/>
              <a:t>Executing a </a:t>
            </a:r>
            <a:r>
              <a:rPr lang="en-US" altLang="en-US" sz="2400" dirty="0">
                <a:solidFill>
                  <a:schemeClr val="accent2"/>
                </a:solidFill>
              </a:rPr>
              <a:t>CALL</a:t>
            </a:r>
            <a:r>
              <a:rPr lang="en-US" altLang="en-US" sz="2400" dirty="0"/>
              <a:t> instruction causes the following to happen:</a:t>
            </a:r>
          </a:p>
          <a:p>
            <a:endParaRPr lang="en-US" altLang="en-US" sz="2400" dirty="0"/>
          </a:p>
          <a:p>
            <a:pPr lvl="1"/>
            <a:r>
              <a:rPr lang="en-US" altLang="en-US" sz="2000" dirty="0"/>
              <a:t>The return address of the </a:t>
            </a:r>
            <a:r>
              <a:rPr lang="en-US" altLang="en-US" sz="2000" dirty="0" err="1">
                <a:solidFill>
                  <a:schemeClr val="accent2"/>
                </a:solidFill>
              </a:rPr>
              <a:t>CALLing</a:t>
            </a:r>
            <a:r>
              <a:rPr lang="en-US" altLang="en-US" sz="2000" dirty="0"/>
              <a:t> program which is in the </a:t>
            </a:r>
            <a:r>
              <a:rPr lang="en-US" altLang="en-US" sz="2000" dirty="0">
                <a:solidFill>
                  <a:schemeClr val="accent2"/>
                </a:solidFill>
              </a:rPr>
              <a:t>IP</a:t>
            </a:r>
            <a:r>
              <a:rPr lang="en-US" altLang="en-US" sz="2000" dirty="0"/>
              <a:t> register is pushed (saved) on the </a:t>
            </a:r>
            <a:r>
              <a:rPr lang="en-US" altLang="en-US" sz="2000" dirty="0">
                <a:solidFill>
                  <a:schemeClr val="accent2"/>
                </a:solidFill>
              </a:rPr>
              <a:t>STACK</a:t>
            </a:r>
            <a:r>
              <a:rPr lang="en-US" altLang="en-US" sz="2000" dirty="0"/>
              <a:t>.  This saved address is the offset of the next sequential instruction after the </a:t>
            </a:r>
            <a:r>
              <a:rPr lang="en-US" altLang="en-US" sz="2000" dirty="0">
                <a:solidFill>
                  <a:schemeClr val="accent2"/>
                </a:solidFill>
              </a:rPr>
              <a:t>CALL</a:t>
            </a:r>
            <a:r>
              <a:rPr lang="en-US" altLang="en-US" sz="2000" dirty="0"/>
              <a:t> statement (</a:t>
            </a:r>
            <a:r>
              <a:rPr lang="en-US" altLang="en-US" sz="2000" dirty="0">
                <a:solidFill>
                  <a:schemeClr val="accent2"/>
                </a:solidFill>
              </a:rPr>
              <a:t>CS:IP</a:t>
            </a:r>
            <a:r>
              <a:rPr lang="en-US" altLang="en-US" sz="2000" dirty="0"/>
              <a:t>)</a:t>
            </a:r>
          </a:p>
          <a:p>
            <a:pPr lvl="1"/>
            <a:endParaRPr lang="en-US" altLang="en-US" sz="2000" dirty="0"/>
          </a:p>
          <a:p>
            <a:pPr lvl="1"/>
            <a:r>
              <a:rPr lang="en-US" altLang="en-US" sz="2000" dirty="0"/>
              <a:t>The </a:t>
            </a:r>
            <a:r>
              <a:rPr lang="en-US" altLang="en-US" sz="2000" dirty="0">
                <a:solidFill>
                  <a:schemeClr val="accent2"/>
                </a:solidFill>
              </a:rPr>
              <a:t>IP </a:t>
            </a:r>
            <a:r>
              <a:rPr lang="en-US" altLang="en-US" sz="2000" dirty="0"/>
              <a:t>then gets the offset address of the first instruction in the procedure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E4BAC76-05F5-4E9D-BDDF-FD2BF3963561}"/>
              </a:ext>
            </a:extLst>
          </p:cNvPr>
          <p:cNvSpPr>
            <a:spLocks noGrp="1" noChangeArrowheads="1"/>
          </p:cNvSpPr>
          <p:nvPr>
            <p:ph type="title"/>
          </p:nvPr>
        </p:nvSpPr>
        <p:spPr>
          <a:xfrm>
            <a:off x="685800" y="609600"/>
            <a:ext cx="7848600" cy="228600"/>
          </a:xfrm>
        </p:spPr>
        <p:txBody>
          <a:bodyPr/>
          <a:lstStyle/>
          <a:p>
            <a:r>
              <a:rPr lang="en-US" altLang="en-US" sz="3200">
                <a:solidFill>
                  <a:schemeClr val="accent2"/>
                </a:solidFill>
              </a:rPr>
              <a:t>RET Instruction</a:t>
            </a:r>
            <a:r>
              <a:rPr lang="en-US" altLang="en-US"/>
              <a:t> </a:t>
            </a:r>
          </a:p>
        </p:txBody>
      </p:sp>
      <p:sp>
        <p:nvSpPr>
          <p:cNvPr id="20483" name="Rectangle 3">
            <a:extLst>
              <a:ext uri="{FF2B5EF4-FFF2-40B4-BE49-F238E27FC236}">
                <a16:creationId xmlns:a16="http://schemas.microsoft.com/office/drawing/2014/main" id="{8FBD00C7-6BFF-46D6-A2BF-845219AD2C95}"/>
              </a:ext>
            </a:extLst>
          </p:cNvPr>
          <p:cNvSpPr>
            <a:spLocks noGrp="1" noChangeArrowheads="1"/>
          </p:cNvSpPr>
          <p:nvPr>
            <p:ph type="body" idx="1"/>
          </p:nvPr>
        </p:nvSpPr>
        <p:spPr>
          <a:xfrm>
            <a:off x="685800" y="1219200"/>
            <a:ext cx="7772400" cy="4876800"/>
          </a:xfrm>
        </p:spPr>
        <p:txBody>
          <a:bodyPr/>
          <a:lstStyle/>
          <a:p>
            <a:r>
              <a:rPr lang="en-US" altLang="en-US" sz="2400">
                <a:solidFill>
                  <a:schemeClr val="accent2"/>
                </a:solidFill>
              </a:rPr>
              <a:t>RET</a:t>
            </a:r>
            <a:r>
              <a:rPr lang="en-US" altLang="en-US" sz="2400"/>
              <a:t> statement cause the stack to be popped into </a:t>
            </a:r>
            <a:r>
              <a:rPr lang="en-US" altLang="en-US" sz="2400">
                <a:solidFill>
                  <a:schemeClr val="accent2"/>
                </a:solidFill>
              </a:rPr>
              <a:t>IP</a:t>
            </a:r>
            <a:r>
              <a:rPr lang="en-US" altLang="en-US" sz="2400"/>
              <a:t>.  Procedures typically end with a </a:t>
            </a:r>
            <a:r>
              <a:rPr lang="en-US" altLang="en-US" sz="2400">
                <a:solidFill>
                  <a:schemeClr val="accent2"/>
                </a:solidFill>
              </a:rPr>
              <a:t>RET</a:t>
            </a:r>
            <a:r>
              <a:rPr lang="en-US" altLang="en-US" sz="2400"/>
              <a:t> statement.  </a:t>
            </a:r>
          </a:p>
          <a:p>
            <a:r>
              <a:rPr lang="en-US" altLang="en-US" sz="2400"/>
              <a:t>Syntax:   </a:t>
            </a:r>
            <a:r>
              <a:rPr lang="en-US" altLang="en-US" sz="2400">
                <a:solidFill>
                  <a:schemeClr val="accent2"/>
                </a:solidFill>
              </a:rPr>
              <a:t>RET</a:t>
            </a:r>
            <a:endParaRPr lang="en-US" altLang="en-US">
              <a:solidFill>
                <a:schemeClr val="accent2"/>
              </a:solidFill>
            </a:endParaRPr>
          </a:p>
          <a:p>
            <a:r>
              <a:rPr lang="en-US" altLang="en-US" sz="2400"/>
              <a:t>Once the </a:t>
            </a:r>
            <a:r>
              <a:rPr lang="en-US" altLang="en-US" sz="2400">
                <a:solidFill>
                  <a:schemeClr val="accent2"/>
                </a:solidFill>
              </a:rPr>
              <a:t>RET</a:t>
            </a:r>
            <a:r>
              <a:rPr lang="en-US" altLang="en-US" sz="2400"/>
              <a:t> is executed, </a:t>
            </a:r>
            <a:r>
              <a:rPr lang="en-US" altLang="en-US" sz="2400">
                <a:solidFill>
                  <a:schemeClr val="accent2"/>
                </a:solidFill>
              </a:rPr>
              <a:t>CS:IP</a:t>
            </a:r>
            <a:r>
              <a:rPr lang="en-US" altLang="en-US" sz="2400"/>
              <a:t>  now contains the segment offset of the return address and control returns to the calling program </a:t>
            </a:r>
          </a:p>
          <a:p>
            <a:r>
              <a:rPr lang="en-US" altLang="en-US" sz="2400"/>
              <a:t>In order for the return address to be accessible, each procedure must ensure that the return address is at the top of the stack when the </a:t>
            </a:r>
            <a:r>
              <a:rPr lang="en-US" altLang="en-US" sz="2400">
                <a:solidFill>
                  <a:schemeClr val="accent2"/>
                </a:solidFill>
              </a:rPr>
              <a:t>RET</a:t>
            </a:r>
            <a:r>
              <a:rPr lang="en-US" altLang="en-US" sz="2400"/>
              <a:t> instruction is executed.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316230">
              <a:lnSpc>
                <a:spcPct val="100000"/>
              </a:lnSpc>
              <a:spcBef>
                <a:spcPts val="105"/>
              </a:spcBef>
            </a:pPr>
            <a:r>
              <a:rPr spc="-200" dirty="0"/>
              <a:t>Before</a:t>
            </a:r>
            <a:r>
              <a:rPr spc="-330" dirty="0"/>
              <a:t> </a:t>
            </a:r>
            <a:r>
              <a:rPr spc="-280" dirty="0"/>
              <a:t>Call</a:t>
            </a:r>
          </a:p>
        </p:txBody>
      </p:sp>
      <p:sp>
        <p:nvSpPr>
          <p:cNvPr id="3" name="object 3"/>
          <p:cNvSpPr/>
          <p:nvPr/>
        </p:nvSpPr>
        <p:spPr>
          <a:xfrm>
            <a:off x="1828800" y="18288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4" name="object 4"/>
          <p:cNvSpPr/>
          <p:nvPr/>
        </p:nvSpPr>
        <p:spPr>
          <a:xfrm>
            <a:off x="870203" y="2766060"/>
            <a:ext cx="560832" cy="42367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913345" y="2877784"/>
            <a:ext cx="306070" cy="171450"/>
          </a:xfrm>
          <a:custGeom>
            <a:avLst/>
            <a:gdLst/>
            <a:ahLst/>
            <a:cxnLst/>
            <a:rect l="l" t="t" r="r" b="b"/>
            <a:pathLst>
              <a:path w="306069" h="171450">
                <a:moveTo>
                  <a:pt x="272886" y="60233"/>
                </a:moveTo>
                <a:lnTo>
                  <a:pt x="267144" y="60233"/>
                </a:lnTo>
                <a:lnTo>
                  <a:pt x="269240" y="98206"/>
                </a:lnTo>
                <a:lnTo>
                  <a:pt x="198853" y="102121"/>
                </a:lnTo>
                <a:lnTo>
                  <a:pt x="147256" y="136179"/>
                </a:lnTo>
                <a:lnTo>
                  <a:pt x="141894" y="141539"/>
                </a:lnTo>
                <a:lnTo>
                  <a:pt x="139090" y="148292"/>
                </a:lnTo>
                <a:lnTo>
                  <a:pt x="139019" y="155592"/>
                </a:lnTo>
                <a:lnTo>
                  <a:pt x="141859" y="162595"/>
                </a:lnTo>
                <a:lnTo>
                  <a:pt x="147189" y="167949"/>
                </a:lnTo>
                <a:lnTo>
                  <a:pt x="153930" y="170755"/>
                </a:lnTo>
                <a:lnTo>
                  <a:pt x="161232" y="170846"/>
                </a:lnTo>
                <a:lnTo>
                  <a:pt x="168249" y="168056"/>
                </a:lnTo>
                <a:lnTo>
                  <a:pt x="305943" y="77124"/>
                </a:lnTo>
                <a:lnTo>
                  <a:pt x="272886" y="60233"/>
                </a:lnTo>
                <a:close/>
              </a:path>
              <a:path w="306069" h="171450">
                <a:moveTo>
                  <a:pt x="196771" y="64114"/>
                </a:moveTo>
                <a:lnTo>
                  <a:pt x="0" y="74965"/>
                </a:lnTo>
                <a:lnTo>
                  <a:pt x="2108" y="113065"/>
                </a:lnTo>
                <a:lnTo>
                  <a:pt x="198853" y="102121"/>
                </a:lnTo>
                <a:lnTo>
                  <a:pt x="230400" y="81298"/>
                </a:lnTo>
                <a:lnTo>
                  <a:pt x="196771" y="64114"/>
                </a:lnTo>
                <a:close/>
              </a:path>
              <a:path w="306069" h="171450">
                <a:moveTo>
                  <a:pt x="230400" y="81298"/>
                </a:moveTo>
                <a:lnTo>
                  <a:pt x="198853" y="102121"/>
                </a:lnTo>
                <a:lnTo>
                  <a:pt x="269240" y="98206"/>
                </a:lnTo>
                <a:lnTo>
                  <a:pt x="269127" y="96174"/>
                </a:lnTo>
                <a:lnTo>
                  <a:pt x="259511" y="96174"/>
                </a:lnTo>
                <a:lnTo>
                  <a:pt x="230400" y="81298"/>
                </a:lnTo>
                <a:close/>
              </a:path>
              <a:path w="306069" h="171450">
                <a:moveTo>
                  <a:pt x="257695" y="63281"/>
                </a:moveTo>
                <a:lnTo>
                  <a:pt x="230400" y="81298"/>
                </a:lnTo>
                <a:lnTo>
                  <a:pt x="259511" y="96174"/>
                </a:lnTo>
                <a:lnTo>
                  <a:pt x="257695" y="63281"/>
                </a:lnTo>
                <a:close/>
              </a:path>
              <a:path w="306069" h="171450">
                <a:moveTo>
                  <a:pt x="267312" y="63281"/>
                </a:moveTo>
                <a:lnTo>
                  <a:pt x="257695" y="63281"/>
                </a:lnTo>
                <a:lnTo>
                  <a:pt x="259511" y="96174"/>
                </a:lnTo>
                <a:lnTo>
                  <a:pt x="269127" y="96174"/>
                </a:lnTo>
                <a:lnTo>
                  <a:pt x="267312" y="63281"/>
                </a:lnTo>
                <a:close/>
              </a:path>
              <a:path w="306069" h="171450">
                <a:moveTo>
                  <a:pt x="267144" y="60233"/>
                </a:moveTo>
                <a:lnTo>
                  <a:pt x="196771" y="64114"/>
                </a:lnTo>
                <a:lnTo>
                  <a:pt x="230400" y="81298"/>
                </a:lnTo>
                <a:lnTo>
                  <a:pt x="257695" y="63281"/>
                </a:lnTo>
                <a:lnTo>
                  <a:pt x="267312" y="63281"/>
                </a:lnTo>
                <a:lnTo>
                  <a:pt x="267144" y="60233"/>
                </a:lnTo>
                <a:close/>
              </a:path>
              <a:path w="306069" h="171450">
                <a:moveTo>
                  <a:pt x="151769" y="0"/>
                </a:moveTo>
                <a:lnTo>
                  <a:pt x="144521" y="861"/>
                </a:lnTo>
                <a:lnTo>
                  <a:pt x="138132" y="4389"/>
                </a:lnTo>
                <a:lnTo>
                  <a:pt x="133426" y="10322"/>
                </a:lnTo>
                <a:lnTo>
                  <a:pt x="131376" y="17617"/>
                </a:lnTo>
                <a:lnTo>
                  <a:pt x="132251" y="24864"/>
                </a:lnTo>
                <a:lnTo>
                  <a:pt x="135783" y="31253"/>
                </a:lnTo>
                <a:lnTo>
                  <a:pt x="141706" y="35976"/>
                </a:lnTo>
                <a:lnTo>
                  <a:pt x="196771" y="64114"/>
                </a:lnTo>
                <a:lnTo>
                  <a:pt x="267144" y="60233"/>
                </a:lnTo>
                <a:lnTo>
                  <a:pt x="272886" y="60233"/>
                </a:lnTo>
                <a:lnTo>
                  <a:pt x="159054" y="2067"/>
                </a:lnTo>
                <a:lnTo>
                  <a:pt x="151769" y="0"/>
                </a:lnTo>
                <a:close/>
              </a:path>
            </a:pathLst>
          </a:custGeom>
          <a:solidFill>
            <a:srgbClr val="C0504D"/>
          </a:solidFill>
        </p:spPr>
        <p:txBody>
          <a:bodyPr wrap="square" lIns="0" tIns="0" rIns="0" bIns="0" rtlCol="0"/>
          <a:lstStyle/>
          <a:p>
            <a:endParaRPr/>
          </a:p>
        </p:txBody>
      </p:sp>
      <p:graphicFrame>
        <p:nvGraphicFramePr>
          <p:cNvPr id="6" name="object 6"/>
          <p:cNvGraphicFramePr>
            <a:graphicFrameLocks noGrp="1"/>
          </p:cNvGraphicFramePr>
          <p:nvPr/>
        </p:nvGraphicFramePr>
        <p:xfrm>
          <a:off x="1279144" y="1828800"/>
          <a:ext cx="1970404" cy="3968115"/>
        </p:xfrm>
        <a:graphic>
          <a:graphicData uri="http://schemas.openxmlformats.org/drawingml/2006/table">
            <a:tbl>
              <a:tblPr firstRow="1" bandRow="1">
                <a:tableStyleId>{2D5ABB26-0587-4C30-8999-92F81FD0307C}</a:tableStyleId>
              </a:tblPr>
              <a:tblGrid>
                <a:gridCol w="549910">
                  <a:extLst>
                    <a:ext uri="{9D8B030D-6E8A-4147-A177-3AD203B41FA5}">
                      <a16:colId xmlns:a16="http://schemas.microsoft.com/office/drawing/2014/main" val="20000"/>
                    </a:ext>
                  </a:extLst>
                </a:gridCol>
                <a:gridCol w="1420494">
                  <a:extLst>
                    <a:ext uri="{9D8B030D-6E8A-4147-A177-3AD203B41FA5}">
                      <a16:colId xmlns:a16="http://schemas.microsoft.com/office/drawing/2014/main" val="20001"/>
                    </a:ext>
                  </a:extLst>
                </a:gridCol>
              </a:tblGrid>
              <a:tr h="1029969">
                <a:tc>
                  <a:txBody>
                    <a:bodyPr/>
                    <a:lstStyle/>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spcBef>
                          <a:spcPts val="15"/>
                        </a:spcBef>
                      </a:pPr>
                      <a:endParaRPr sz="2000">
                        <a:latin typeface="Times New Roman"/>
                        <a:cs typeface="Times New Roman"/>
                      </a:endParaRPr>
                    </a:p>
                    <a:p>
                      <a:pPr marL="31750">
                        <a:lnSpc>
                          <a:spcPct val="100000"/>
                        </a:lnSpc>
                      </a:pPr>
                      <a:r>
                        <a:rPr sz="1600" spc="-90" dirty="0">
                          <a:latin typeface="Arial"/>
                          <a:cs typeface="Arial"/>
                        </a:rPr>
                        <a:t>0010</a:t>
                      </a:r>
                      <a:endParaRPr sz="1600">
                        <a:latin typeface="Arial"/>
                        <a:cs typeface="Arial"/>
                      </a:endParaRPr>
                    </a:p>
                  </a:txBody>
                  <a:tcPr marL="0" marR="0" marT="0" marB="0">
                    <a:lnR w="28575">
                      <a:solidFill>
                        <a:srgbClr val="C0504D"/>
                      </a:solidFill>
                      <a:prstDash val="solid"/>
                    </a:lnR>
                  </a:tcPr>
                </a:tc>
                <a:tc>
                  <a:txBody>
                    <a:bodyPr/>
                    <a:lstStyle/>
                    <a:p>
                      <a:pPr marL="91440">
                        <a:lnSpc>
                          <a:spcPct val="100000"/>
                        </a:lnSpc>
                        <a:spcBef>
                          <a:spcPts val="260"/>
                        </a:spcBef>
                      </a:pPr>
                      <a:r>
                        <a:rPr sz="1600" spc="-35" dirty="0">
                          <a:latin typeface="Arial"/>
                          <a:cs typeface="Arial"/>
                        </a:rPr>
                        <a:t>Main</a:t>
                      </a:r>
                      <a:r>
                        <a:rPr sz="1600" spc="-120" dirty="0">
                          <a:latin typeface="Arial"/>
                          <a:cs typeface="Arial"/>
                        </a:rPr>
                        <a:t> </a:t>
                      </a:r>
                      <a:r>
                        <a:rPr sz="1600" spc="-265" dirty="0">
                          <a:latin typeface="Arial"/>
                          <a:cs typeface="Arial"/>
                        </a:rPr>
                        <a:t>PROC</a:t>
                      </a:r>
                      <a:endParaRPr sz="1600">
                        <a:latin typeface="Arial"/>
                        <a:cs typeface="Arial"/>
                      </a:endParaRPr>
                    </a:p>
                    <a:p>
                      <a:pPr>
                        <a:lnSpc>
                          <a:spcPct val="100000"/>
                        </a:lnSpc>
                      </a:pPr>
                      <a:endParaRPr sz="1600">
                        <a:latin typeface="Times New Roman"/>
                        <a:cs typeface="Times New Roman"/>
                      </a:endParaRPr>
                    </a:p>
                    <a:p>
                      <a:pPr>
                        <a:lnSpc>
                          <a:spcPct val="100000"/>
                        </a:lnSpc>
                        <a:spcBef>
                          <a:spcPts val="50"/>
                        </a:spcBef>
                      </a:pPr>
                      <a:endParaRPr sz="1700">
                        <a:latin typeface="Times New Roman"/>
                        <a:cs typeface="Times New Roman"/>
                      </a:endParaRPr>
                    </a:p>
                    <a:p>
                      <a:pPr marL="91440">
                        <a:lnSpc>
                          <a:spcPct val="100000"/>
                        </a:lnSpc>
                      </a:pPr>
                      <a:r>
                        <a:rPr sz="1600" spc="-229" dirty="0">
                          <a:latin typeface="Arial"/>
                          <a:cs typeface="Arial"/>
                        </a:rPr>
                        <a:t>CALL</a:t>
                      </a:r>
                      <a:r>
                        <a:rPr sz="1600" spc="-85" dirty="0">
                          <a:latin typeface="Arial"/>
                          <a:cs typeface="Arial"/>
                        </a:rPr>
                        <a:t> </a:t>
                      </a:r>
                      <a:r>
                        <a:rPr sz="1600" spc="-229" dirty="0">
                          <a:latin typeface="Arial"/>
                          <a:cs typeface="Arial"/>
                        </a:rPr>
                        <a:t>PROC1</a:t>
                      </a:r>
                      <a:endParaRPr sz="1600">
                        <a:latin typeface="Arial"/>
                        <a:cs typeface="Arial"/>
                      </a:endParaRPr>
                    </a:p>
                  </a:txBody>
                  <a:tcPr marL="0" marR="0" marT="33020" marB="0">
                    <a:lnL w="28575">
                      <a:solidFill>
                        <a:srgbClr val="C0504D"/>
                      </a:solidFill>
                      <a:prstDash val="solid"/>
                    </a:lnL>
                  </a:tcPr>
                </a:tc>
                <a:extLst>
                  <a:ext uri="{0D108BD9-81ED-4DB2-BD59-A6C34878D82A}">
                    <a16:rowId xmlns:a16="http://schemas.microsoft.com/office/drawing/2014/main" val="10000"/>
                  </a:ext>
                </a:extLst>
              </a:tr>
              <a:tr h="2931795">
                <a:tc>
                  <a:txBody>
                    <a:bodyPr/>
                    <a:lstStyle/>
                    <a:p>
                      <a:pPr marL="31750">
                        <a:lnSpc>
                          <a:spcPts val="1605"/>
                        </a:lnSpc>
                      </a:pPr>
                      <a:r>
                        <a:rPr sz="1600" spc="-90" dirty="0">
                          <a:latin typeface="Arial"/>
                          <a:cs typeface="Arial"/>
                        </a:rPr>
                        <a:t>0012</a:t>
                      </a:r>
                      <a:endParaRPr sz="1600">
                        <a:latin typeface="Arial"/>
                        <a:cs typeface="Arial"/>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a:lnSpc>
                          <a:spcPct val="100000"/>
                        </a:lnSpc>
                      </a:pPr>
                      <a:endParaRPr sz="1600">
                        <a:latin typeface="Times New Roman"/>
                        <a:cs typeface="Times New Roman"/>
                      </a:endParaRPr>
                    </a:p>
                    <a:p>
                      <a:pPr marL="31750">
                        <a:lnSpc>
                          <a:spcPct val="100000"/>
                        </a:lnSpc>
                        <a:spcBef>
                          <a:spcPts val="919"/>
                        </a:spcBef>
                      </a:pPr>
                      <a:r>
                        <a:rPr sz="1600" spc="-90" dirty="0">
                          <a:latin typeface="Arial"/>
                          <a:cs typeface="Arial"/>
                        </a:rPr>
                        <a:t>0020</a:t>
                      </a:r>
                      <a:endParaRPr sz="1600">
                        <a:latin typeface="Arial"/>
                        <a:cs typeface="Arial"/>
                      </a:endParaRPr>
                    </a:p>
                  </a:txBody>
                  <a:tcPr marL="0" marR="0" marT="0" marB="0">
                    <a:lnR w="28575">
                      <a:solidFill>
                        <a:srgbClr val="C0504D"/>
                      </a:solidFill>
                      <a:prstDash val="solid"/>
                    </a:lnR>
                  </a:tcPr>
                </a:tc>
                <a:tc>
                  <a:txBody>
                    <a:bodyPr/>
                    <a:lstStyle/>
                    <a:p>
                      <a:pPr marL="91440">
                        <a:lnSpc>
                          <a:spcPts val="1755"/>
                        </a:lnSpc>
                      </a:pPr>
                      <a:r>
                        <a:rPr sz="1600" spc="-50" dirty="0">
                          <a:latin typeface="Arial"/>
                          <a:cs typeface="Arial"/>
                        </a:rPr>
                        <a:t>next</a:t>
                      </a:r>
                      <a:r>
                        <a:rPr sz="1600" spc="-130" dirty="0">
                          <a:latin typeface="Arial"/>
                          <a:cs typeface="Arial"/>
                        </a:rPr>
                        <a:t> </a:t>
                      </a:r>
                      <a:r>
                        <a:rPr sz="1600" spc="-30" dirty="0">
                          <a:latin typeface="Arial"/>
                          <a:cs typeface="Arial"/>
                        </a:rPr>
                        <a:t>instruction</a:t>
                      </a:r>
                      <a:endParaRPr sz="1600" dirty="0">
                        <a:latin typeface="Arial"/>
                        <a:cs typeface="Arial"/>
                      </a:endParaRPr>
                    </a:p>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spcBef>
                          <a:spcPts val="20"/>
                        </a:spcBef>
                      </a:pPr>
                      <a:endParaRPr sz="2000" dirty="0">
                        <a:latin typeface="Times New Roman"/>
                        <a:cs typeface="Times New Roman"/>
                      </a:endParaRPr>
                    </a:p>
                    <a:p>
                      <a:pPr marL="91440">
                        <a:lnSpc>
                          <a:spcPct val="100000"/>
                        </a:lnSpc>
                      </a:pPr>
                      <a:r>
                        <a:rPr sz="1600" spc="-229" dirty="0">
                          <a:latin typeface="Arial"/>
                          <a:cs typeface="Arial"/>
                        </a:rPr>
                        <a:t>PROC1</a:t>
                      </a:r>
                      <a:r>
                        <a:rPr sz="1600" spc="-85" dirty="0">
                          <a:latin typeface="Arial"/>
                          <a:cs typeface="Arial"/>
                        </a:rPr>
                        <a:t> </a:t>
                      </a:r>
                      <a:r>
                        <a:rPr sz="1600" spc="-265" dirty="0">
                          <a:latin typeface="Arial"/>
                          <a:cs typeface="Arial"/>
                        </a:rPr>
                        <a:t>PROC</a:t>
                      </a:r>
                      <a:endParaRPr sz="1600" dirty="0">
                        <a:latin typeface="Arial"/>
                        <a:cs typeface="Arial"/>
                      </a:endParaRPr>
                    </a:p>
                    <a:p>
                      <a:pPr marL="91440">
                        <a:lnSpc>
                          <a:spcPct val="100000"/>
                        </a:lnSpc>
                      </a:pPr>
                      <a:r>
                        <a:rPr sz="1600" spc="-50" dirty="0">
                          <a:latin typeface="Arial"/>
                          <a:cs typeface="Arial"/>
                        </a:rPr>
                        <a:t>next</a:t>
                      </a:r>
                      <a:r>
                        <a:rPr sz="1600" spc="-130" dirty="0">
                          <a:latin typeface="Arial"/>
                          <a:cs typeface="Arial"/>
                        </a:rPr>
                        <a:t> </a:t>
                      </a:r>
                      <a:r>
                        <a:rPr sz="1600" spc="-30" dirty="0">
                          <a:latin typeface="Arial"/>
                          <a:cs typeface="Arial"/>
                        </a:rPr>
                        <a:t>instruction</a:t>
                      </a:r>
                      <a:endParaRPr sz="1600" dirty="0">
                        <a:latin typeface="Arial"/>
                        <a:cs typeface="Arial"/>
                      </a:endParaRPr>
                    </a:p>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pPr>
                      <a:endParaRPr sz="1600" dirty="0">
                        <a:latin typeface="Times New Roman"/>
                        <a:cs typeface="Times New Roman"/>
                      </a:endParaRPr>
                    </a:p>
                    <a:p>
                      <a:pPr>
                        <a:lnSpc>
                          <a:spcPct val="100000"/>
                        </a:lnSpc>
                        <a:spcBef>
                          <a:spcPts val="35"/>
                        </a:spcBef>
                      </a:pPr>
                      <a:endParaRPr sz="1850" dirty="0">
                        <a:latin typeface="Times New Roman"/>
                        <a:cs typeface="Times New Roman"/>
                      </a:endParaRPr>
                    </a:p>
                    <a:p>
                      <a:pPr marL="91440">
                        <a:lnSpc>
                          <a:spcPct val="100000"/>
                        </a:lnSpc>
                      </a:pPr>
                      <a:r>
                        <a:rPr sz="1600" spc="-260" dirty="0">
                          <a:latin typeface="Arial"/>
                          <a:cs typeface="Arial"/>
                        </a:rPr>
                        <a:t>RET</a:t>
                      </a:r>
                      <a:endParaRPr sz="1600" dirty="0">
                        <a:latin typeface="Arial"/>
                        <a:cs typeface="Arial"/>
                      </a:endParaRPr>
                    </a:p>
                  </a:txBody>
                  <a:tcPr marL="0" marR="0" marT="0" marB="0">
                    <a:lnL w="28575">
                      <a:solidFill>
                        <a:srgbClr val="C0504D"/>
                      </a:solidFill>
                      <a:prstDash val="solid"/>
                    </a:lnL>
                  </a:tcPr>
                </a:tc>
                <a:extLst>
                  <a:ext uri="{0D108BD9-81ED-4DB2-BD59-A6C34878D82A}">
                    <a16:rowId xmlns:a16="http://schemas.microsoft.com/office/drawing/2014/main" val="10001"/>
                  </a:ext>
                </a:extLst>
              </a:tr>
            </a:tbl>
          </a:graphicData>
        </a:graphic>
      </p:graphicFrame>
      <p:sp>
        <p:nvSpPr>
          <p:cNvPr id="7" name="object 7"/>
          <p:cNvSpPr/>
          <p:nvPr/>
        </p:nvSpPr>
        <p:spPr>
          <a:xfrm>
            <a:off x="557783" y="2796539"/>
            <a:ext cx="493776" cy="46939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solidFill>
            <a:srgbClr val="FFFFFF"/>
          </a:solidFill>
        </p:spPr>
        <p:txBody>
          <a:bodyPr wrap="square" lIns="0" tIns="0" rIns="0" bIns="0" rtlCol="0"/>
          <a:lstStyle/>
          <a:p>
            <a:endParaRPr/>
          </a:p>
        </p:txBody>
      </p:sp>
      <p:sp>
        <p:nvSpPr>
          <p:cNvPr id="9" name="object 9"/>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10" name="object 10"/>
          <p:cNvSpPr/>
          <p:nvPr/>
        </p:nvSpPr>
        <p:spPr>
          <a:xfrm>
            <a:off x="6477000" y="37338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1" name="object 11"/>
          <p:cNvSpPr/>
          <p:nvPr/>
        </p:nvSpPr>
        <p:spPr>
          <a:xfrm>
            <a:off x="6477000" y="41910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2" name="object 12"/>
          <p:cNvSpPr/>
          <p:nvPr/>
        </p:nvSpPr>
        <p:spPr>
          <a:xfrm>
            <a:off x="6477000" y="46482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graphicFrame>
        <p:nvGraphicFramePr>
          <p:cNvPr id="13" name="object 13"/>
          <p:cNvGraphicFramePr>
            <a:graphicFrameLocks noGrp="1"/>
          </p:cNvGraphicFramePr>
          <p:nvPr/>
        </p:nvGraphicFramePr>
        <p:xfrm>
          <a:off x="6464300" y="3263900"/>
          <a:ext cx="914400" cy="18288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tblGrid>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0"/>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1"/>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2"/>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3"/>
                  </a:ext>
                </a:extLst>
              </a:tr>
            </a:tbl>
          </a:graphicData>
        </a:graphic>
      </p:graphicFrame>
      <p:sp>
        <p:nvSpPr>
          <p:cNvPr id="14" name="object 14"/>
          <p:cNvSpPr/>
          <p:nvPr/>
        </p:nvSpPr>
        <p:spPr>
          <a:xfrm>
            <a:off x="7271004" y="4710684"/>
            <a:ext cx="562355" cy="428244"/>
          </a:xfrm>
          <a:prstGeom prst="rect">
            <a:avLst/>
          </a:prstGeom>
          <a:blipFill>
            <a:blip r:embed="rId4" cstate="print"/>
            <a:stretch>
              <a:fillRect/>
            </a:stretch>
          </a:blipFill>
        </p:spPr>
        <p:txBody>
          <a:bodyPr wrap="square" lIns="0" tIns="0" rIns="0" bIns="0" rtlCol="0"/>
          <a:lstStyle/>
          <a:p>
            <a:endParaRPr/>
          </a:p>
        </p:txBody>
      </p:sp>
      <p:sp>
        <p:nvSpPr>
          <p:cNvPr id="15" name="object 15"/>
          <p:cNvSpPr/>
          <p:nvPr/>
        </p:nvSpPr>
        <p:spPr>
          <a:xfrm>
            <a:off x="7720583" y="4472940"/>
            <a:ext cx="838200" cy="713232"/>
          </a:xfrm>
          <a:prstGeom prst="rect">
            <a:avLst/>
          </a:prstGeom>
          <a:blipFill>
            <a:blip r:embed="rId5" cstate="print"/>
            <a:stretch>
              <a:fillRect/>
            </a:stretch>
          </a:blipFill>
        </p:spPr>
        <p:txBody>
          <a:bodyPr wrap="square" lIns="0" tIns="0" rIns="0" bIns="0" rtlCol="0"/>
          <a:lstStyle/>
          <a:p>
            <a:endParaRPr/>
          </a:p>
        </p:txBody>
      </p:sp>
      <p:sp>
        <p:nvSpPr>
          <p:cNvPr id="16" name="object 16"/>
          <p:cNvSpPr txBox="1"/>
          <p:nvPr/>
        </p:nvSpPr>
        <p:spPr>
          <a:xfrm>
            <a:off x="6023609" y="3831716"/>
            <a:ext cx="434340" cy="11836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a:t>
            </a:r>
            <a:r>
              <a:rPr sz="1600" spc="-260" dirty="0">
                <a:latin typeface="Arial"/>
                <a:cs typeface="Arial"/>
              </a:rPr>
              <a:t>F</a:t>
            </a:r>
            <a:r>
              <a:rPr sz="1600" spc="-305" dirty="0">
                <a:latin typeface="Arial"/>
                <a:cs typeface="Arial"/>
              </a:rPr>
              <a:t>C</a:t>
            </a:r>
            <a:endParaRPr sz="1600">
              <a:latin typeface="Arial"/>
              <a:cs typeface="Arial"/>
            </a:endParaRPr>
          </a:p>
          <a:p>
            <a:pPr>
              <a:lnSpc>
                <a:spcPct val="100000"/>
              </a:lnSpc>
              <a:spcBef>
                <a:spcPts val="10"/>
              </a:spcBef>
            </a:pPr>
            <a:endParaRPr sz="1450">
              <a:latin typeface="Times New Roman"/>
              <a:cs typeface="Times New Roman"/>
            </a:endParaRPr>
          </a:p>
          <a:p>
            <a:pPr marL="12700">
              <a:lnSpc>
                <a:spcPct val="100000"/>
              </a:lnSpc>
            </a:pPr>
            <a:r>
              <a:rPr sz="1600" spc="-180" dirty="0">
                <a:latin typeface="Arial"/>
                <a:cs typeface="Arial"/>
              </a:rPr>
              <a:t>00FE</a:t>
            </a:r>
            <a:endParaRPr sz="1600">
              <a:latin typeface="Arial"/>
              <a:cs typeface="Arial"/>
            </a:endParaRPr>
          </a:p>
          <a:p>
            <a:pPr>
              <a:lnSpc>
                <a:spcPct val="100000"/>
              </a:lnSpc>
              <a:spcBef>
                <a:spcPts val="15"/>
              </a:spcBef>
            </a:pPr>
            <a:endParaRPr sz="1450">
              <a:latin typeface="Times New Roman"/>
              <a:cs typeface="Times New Roman"/>
            </a:endParaRPr>
          </a:p>
          <a:p>
            <a:pPr marL="12700">
              <a:lnSpc>
                <a:spcPct val="100000"/>
              </a:lnSpc>
            </a:pPr>
            <a:r>
              <a:rPr sz="1600" spc="-90" dirty="0">
                <a:latin typeface="Arial"/>
                <a:cs typeface="Arial"/>
              </a:rPr>
              <a:t>0100</a:t>
            </a:r>
            <a:endParaRPr sz="1600">
              <a:latin typeface="Arial"/>
              <a:cs typeface="Arial"/>
            </a:endParaRPr>
          </a:p>
        </p:txBody>
      </p:sp>
      <p:sp>
        <p:nvSpPr>
          <p:cNvPr id="17" name="object 17"/>
          <p:cNvSpPr/>
          <p:nvPr/>
        </p:nvSpPr>
        <p:spPr>
          <a:xfrm>
            <a:off x="1988820" y="1339596"/>
            <a:ext cx="1889759" cy="524255"/>
          </a:xfrm>
          <a:prstGeom prst="rect">
            <a:avLst/>
          </a:prstGeom>
          <a:blipFill>
            <a:blip r:embed="rId6" cstate="print"/>
            <a:stretch>
              <a:fillRect/>
            </a:stretch>
          </a:blipFill>
        </p:spPr>
        <p:txBody>
          <a:bodyPr wrap="square" lIns="0" tIns="0" rIns="0" bIns="0" rtlCol="0"/>
          <a:lstStyle/>
          <a:p>
            <a:endParaRPr/>
          </a:p>
        </p:txBody>
      </p:sp>
      <p:sp>
        <p:nvSpPr>
          <p:cNvPr id="18" name="object 18"/>
          <p:cNvSpPr/>
          <p:nvPr/>
        </p:nvSpPr>
        <p:spPr>
          <a:xfrm>
            <a:off x="6045708" y="3075432"/>
            <a:ext cx="1854708" cy="225551"/>
          </a:xfrm>
          <a:prstGeom prst="rect">
            <a:avLst/>
          </a:prstGeom>
          <a:blipFill>
            <a:blip r:embed="rId7" cstate="print"/>
            <a:stretch>
              <a:fillRect/>
            </a:stretch>
          </a:blipFill>
        </p:spPr>
        <p:txBody>
          <a:bodyPr wrap="square" lIns="0" tIns="0" rIns="0" bIns="0" rtlCol="0"/>
          <a:lstStyle/>
          <a:p>
            <a:endParaRPr/>
          </a:p>
        </p:txBody>
      </p:sp>
      <p:sp>
        <p:nvSpPr>
          <p:cNvPr id="19" name="object 19"/>
          <p:cNvSpPr/>
          <p:nvPr/>
        </p:nvSpPr>
        <p:spPr>
          <a:xfrm>
            <a:off x="7616952" y="3075432"/>
            <a:ext cx="335279" cy="225551"/>
          </a:xfrm>
          <a:prstGeom prst="rect">
            <a:avLst/>
          </a:prstGeom>
          <a:blipFill>
            <a:blip r:embed="rId8" cstate="print"/>
            <a:stretch>
              <a:fillRect/>
            </a:stretch>
          </a:blipFill>
        </p:spPr>
        <p:txBody>
          <a:bodyPr wrap="square" lIns="0" tIns="0" rIns="0" bIns="0" rtlCol="0"/>
          <a:lstStyle/>
          <a:p>
            <a:endParaRPr/>
          </a:p>
        </p:txBody>
      </p:sp>
      <p:sp>
        <p:nvSpPr>
          <p:cNvPr id="20" name="object 20"/>
          <p:cNvSpPr/>
          <p:nvPr/>
        </p:nvSpPr>
        <p:spPr>
          <a:xfrm>
            <a:off x="6189853" y="2926842"/>
            <a:ext cx="1572514" cy="158750"/>
          </a:xfrm>
          <a:prstGeom prst="rect">
            <a:avLst/>
          </a:prstGeom>
          <a:blipFill>
            <a:blip r:embed="rId9" cstate="print"/>
            <a:stretch>
              <a:fillRect/>
            </a:stretch>
          </a:blipFill>
        </p:spPr>
        <p:txBody>
          <a:bodyPr wrap="square" lIns="0" tIns="0" rIns="0" bIns="0" rtlCol="0"/>
          <a:lstStyle/>
          <a:p>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21202" y="567893"/>
            <a:ext cx="2407920" cy="697230"/>
          </a:xfrm>
          <a:prstGeom prst="rect">
            <a:avLst/>
          </a:prstGeom>
        </p:spPr>
        <p:txBody>
          <a:bodyPr vert="horz" wrap="square" lIns="0" tIns="13335" rIns="0" bIns="0" rtlCol="0">
            <a:spAutoFit/>
          </a:bodyPr>
          <a:lstStyle/>
          <a:p>
            <a:pPr marL="12700">
              <a:lnSpc>
                <a:spcPct val="100000"/>
              </a:lnSpc>
              <a:spcBef>
                <a:spcPts val="105"/>
              </a:spcBef>
            </a:pPr>
            <a:r>
              <a:rPr spc="-635" dirty="0"/>
              <a:t>AFTER</a:t>
            </a:r>
            <a:r>
              <a:rPr spc="-295" dirty="0"/>
              <a:t> </a:t>
            </a:r>
            <a:r>
              <a:rPr spc="-280" dirty="0"/>
              <a:t>Call</a:t>
            </a:r>
          </a:p>
        </p:txBody>
      </p:sp>
      <p:sp>
        <p:nvSpPr>
          <p:cNvPr id="3" name="object 3"/>
          <p:cNvSpPr/>
          <p:nvPr/>
        </p:nvSpPr>
        <p:spPr>
          <a:xfrm>
            <a:off x="1828800" y="18288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4" name="object 4"/>
          <p:cNvSpPr txBox="1"/>
          <p:nvPr/>
        </p:nvSpPr>
        <p:spPr>
          <a:xfrm>
            <a:off x="1920494" y="1849881"/>
            <a:ext cx="935990" cy="269240"/>
          </a:xfrm>
          <a:prstGeom prst="rect">
            <a:avLst/>
          </a:prstGeom>
        </p:spPr>
        <p:txBody>
          <a:bodyPr vert="horz" wrap="square" lIns="0" tIns="12065" rIns="0" bIns="0" rtlCol="0">
            <a:spAutoFit/>
          </a:bodyPr>
          <a:lstStyle/>
          <a:p>
            <a:pPr>
              <a:lnSpc>
                <a:spcPct val="100000"/>
              </a:lnSpc>
              <a:spcBef>
                <a:spcPts val="95"/>
              </a:spcBef>
            </a:pPr>
            <a:r>
              <a:rPr sz="1600" spc="-35" dirty="0">
                <a:latin typeface="Arial"/>
                <a:cs typeface="Arial"/>
              </a:rPr>
              <a:t>Main</a:t>
            </a:r>
            <a:r>
              <a:rPr sz="1600" spc="-175" dirty="0">
                <a:latin typeface="Arial"/>
                <a:cs typeface="Arial"/>
              </a:rPr>
              <a:t> </a:t>
            </a:r>
            <a:r>
              <a:rPr sz="1600" spc="-265" dirty="0">
                <a:latin typeface="Arial"/>
                <a:cs typeface="Arial"/>
              </a:rPr>
              <a:t>PROC</a:t>
            </a:r>
            <a:endParaRPr sz="1600">
              <a:latin typeface="Arial"/>
              <a:cs typeface="Arial"/>
            </a:endParaRPr>
          </a:p>
        </p:txBody>
      </p:sp>
      <p:sp>
        <p:nvSpPr>
          <p:cNvPr id="5" name="object 5"/>
          <p:cNvSpPr txBox="1"/>
          <p:nvPr/>
        </p:nvSpPr>
        <p:spPr>
          <a:xfrm>
            <a:off x="1920494" y="2581782"/>
            <a:ext cx="1310005" cy="513080"/>
          </a:xfrm>
          <a:prstGeom prst="rect">
            <a:avLst/>
          </a:prstGeom>
        </p:spPr>
        <p:txBody>
          <a:bodyPr vert="horz" wrap="square" lIns="0" tIns="12065" rIns="0" bIns="0" rtlCol="0">
            <a:spAutoFit/>
          </a:bodyPr>
          <a:lstStyle/>
          <a:p>
            <a:pPr>
              <a:lnSpc>
                <a:spcPct val="100000"/>
              </a:lnSpc>
              <a:spcBef>
                <a:spcPts val="95"/>
              </a:spcBef>
            </a:pPr>
            <a:r>
              <a:rPr sz="1600" spc="-229" dirty="0">
                <a:latin typeface="Arial"/>
                <a:cs typeface="Arial"/>
              </a:rPr>
              <a:t>CALL</a:t>
            </a:r>
            <a:r>
              <a:rPr sz="1600" spc="-85" dirty="0">
                <a:latin typeface="Arial"/>
                <a:cs typeface="Arial"/>
              </a:rPr>
              <a:t> </a:t>
            </a:r>
            <a:r>
              <a:rPr sz="1600" spc="-229" dirty="0">
                <a:latin typeface="Arial"/>
                <a:cs typeface="Arial"/>
              </a:rPr>
              <a:t>PROC1</a:t>
            </a:r>
            <a:endParaRPr sz="1600">
              <a:latin typeface="Arial"/>
              <a:cs typeface="Arial"/>
            </a:endParaRPr>
          </a:p>
          <a:p>
            <a:pPr>
              <a:lnSpc>
                <a:spcPct val="100000"/>
              </a:lnSpc>
            </a:pPr>
            <a:r>
              <a:rPr sz="1600" spc="-50" dirty="0">
                <a:latin typeface="Arial"/>
                <a:cs typeface="Arial"/>
              </a:rPr>
              <a:t>next</a:t>
            </a:r>
            <a:r>
              <a:rPr sz="1600" spc="-145" dirty="0">
                <a:latin typeface="Arial"/>
                <a:cs typeface="Arial"/>
              </a:rPr>
              <a:t> </a:t>
            </a:r>
            <a:r>
              <a:rPr sz="1600" spc="-30" dirty="0">
                <a:latin typeface="Arial"/>
                <a:cs typeface="Arial"/>
              </a:rPr>
              <a:t>instruction</a:t>
            </a:r>
            <a:endParaRPr sz="1600">
              <a:latin typeface="Arial"/>
              <a:cs typeface="Arial"/>
            </a:endParaRPr>
          </a:p>
        </p:txBody>
      </p:sp>
      <p:sp>
        <p:nvSpPr>
          <p:cNvPr id="6" name="object 6"/>
          <p:cNvSpPr txBox="1"/>
          <p:nvPr/>
        </p:nvSpPr>
        <p:spPr>
          <a:xfrm>
            <a:off x="1298194" y="2578354"/>
            <a:ext cx="434340" cy="497840"/>
          </a:xfrm>
          <a:prstGeom prst="rect">
            <a:avLst/>
          </a:prstGeom>
        </p:spPr>
        <p:txBody>
          <a:bodyPr vert="horz" wrap="square" lIns="0" tIns="12065" rIns="0" bIns="0" rtlCol="0">
            <a:spAutoFit/>
          </a:bodyPr>
          <a:lstStyle/>
          <a:p>
            <a:pPr marL="12700">
              <a:lnSpc>
                <a:spcPts val="1860"/>
              </a:lnSpc>
              <a:spcBef>
                <a:spcPts val="95"/>
              </a:spcBef>
            </a:pPr>
            <a:r>
              <a:rPr sz="1600" spc="-90" dirty="0">
                <a:latin typeface="Arial"/>
                <a:cs typeface="Arial"/>
              </a:rPr>
              <a:t>0010</a:t>
            </a:r>
            <a:endParaRPr sz="1600">
              <a:latin typeface="Arial"/>
              <a:cs typeface="Arial"/>
            </a:endParaRPr>
          </a:p>
          <a:p>
            <a:pPr marL="12700">
              <a:lnSpc>
                <a:spcPts val="1860"/>
              </a:lnSpc>
            </a:pPr>
            <a:r>
              <a:rPr sz="1600" spc="-90" dirty="0">
                <a:latin typeface="Arial"/>
                <a:cs typeface="Arial"/>
              </a:rPr>
              <a:t>0012</a:t>
            </a:r>
            <a:endParaRPr sz="1600">
              <a:latin typeface="Arial"/>
              <a:cs typeface="Arial"/>
            </a:endParaRPr>
          </a:p>
        </p:txBody>
      </p:sp>
      <p:sp>
        <p:nvSpPr>
          <p:cNvPr id="7" name="object 7"/>
          <p:cNvSpPr/>
          <p:nvPr/>
        </p:nvSpPr>
        <p:spPr>
          <a:xfrm>
            <a:off x="870203" y="2766060"/>
            <a:ext cx="560832" cy="423672"/>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13345" y="2877784"/>
            <a:ext cx="306070" cy="171450"/>
          </a:xfrm>
          <a:custGeom>
            <a:avLst/>
            <a:gdLst/>
            <a:ahLst/>
            <a:cxnLst/>
            <a:rect l="l" t="t" r="r" b="b"/>
            <a:pathLst>
              <a:path w="306069" h="171450">
                <a:moveTo>
                  <a:pt x="272886" y="60233"/>
                </a:moveTo>
                <a:lnTo>
                  <a:pt x="267144" y="60233"/>
                </a:lnTo>
                <a:lnTo>
                  <a:pt x="269240" y="98206"/>
                </a:lnTo>
                <a:lnTo>
                  <a:pt x="198853" y="102121"/>
                </a:lnTo>
                <a:lnTo>
                  <a:pt x="147256" y="136179"/>
                </a:lnTo>
                <a:lnTo>
                  <a:pt x="141894" y="141539"/>
                </a:lnTo>
                <a:lnTo>
                  <a:pt x="139090" y="148292"/>
                </a:lnTo>
                <a:lnTo>
                  <a:pt x="139019" y="155592"/>
                </a:lnTo>
                <a:lnTo>
                  <a:pt x="141859" y="162595"/>
                </a:lnTo>
                <a:lnTo>
                  <a:pt x="147189" y="167949"/>
                </a:lnTo>
                <a:lnTo>
                  <a:pt x="153930" y="170755"/>
                </a:lnTo>
                <a:lnTo>
                  <a:pt x="161232" y="170846"/>
                </a:lnTo>
                <a:lnTo>
                  <a:pt x="168249" y="168056"/>
                </a:lnTo>
                <a:lnTo>
                  <a:pt x="305943" y="77124"/>
                </a:lnTo>
                <a:lnTo>
                  <a:pt x="272886" y="60233"/>
                </a:lnTo>
                <a:close/>
              </a:path>
              <a:path w="306069" h="171450">
                <a:moveTo>
                  <a:pt x="196771" y="64114"/>
                </a:moveTo>
                <a:lnTo>
                  <a:pt x="0" y="74965"/>
                </a:lnTo>
                <a:lnTo>
                  <a:pt x="2108" y="113065"/>
                </a:lnTo>
                <a:lnTo>
                  <a:pt x="198853" y="102121"/>
                </a:lnTo>
                <a:lnTo>
                  <a:pt x="230400" y="81298"/>
                </a:lnTo>
                <a:lnTo>
                  <a:pt x="196771" y="64114"/>
                </a:lnTo>
                <a:close/>
              </a:path>
              <a:path w="306069" h="171450">
                <a:moveTo>
                  <a:pt x="230400" y="81298"/>
                </a:moveTo>
                <a:lnTo>
                  <a:pt x="198853" y="102121"/>
                </a:lnTo>
                <a:lnTo>
                  <a:pt x="269240" y="98206"/>
                </a:lnTo>
                <a:lnTo>
                  <a:pt x="269127" y="96174"/>
                </a:lnTo>
                <a:lnTo>
                  <a:pt x="259511" y="96174"/>
                </a:lnTo>
                <a:lnTo>
                  <a:pt x="230400" y="81298"/>
                </a:lnTo>
                <a:close/>
              </a:path>
              <a:path w="306069" h="171450">
                <a:moveTo>
                  <a:pt x="257695" y="63281"/>
                </a:moveTo>
                <a:lnTo>
                  <a:pt x="230400" y="81298"/>
                </a:lnTo>
                <a:lnTo>
                  <a:pt x="259511" y="96174"/>
                </a:lnTo>
                <a:lnTo>
                  <a:pt x="257695" y="63281"/>
                </a:lnTo>
                <a:close/>
              </a:path>
              <a:path w="306069" h="171450">
                <a:moveTo>
                  <a:pt x="267312" y="63281"/>
                </a:moveTo>
                <a:lnTo>
                  <a:pt x="257695" y="63281"/>
                </a:lnTo>
                <a:lnTo>
                  <a:pt x="259511" y="96174"/>
                </a:lnTo>
                <a:lnTo>
                  <a:pt x="269127" y="96174"/>
                </a:lnTo>
                <a:lnTo>
                  <a:pt x="267312" y="63281"/>
                </a:lnTo>
                <a:close/>
              </a:path>
              <a:path w="306069" h="171450">
                <a:moveTo>
                  <a:pt x="267144" y="60233"/>
                </a:moveTo>
                <a:lnTo>
                  <a:pt x="196771" y="64114"/>
                </a:lnTo>
                <a:lnTo>
                  <a:pt x="230400" y="81298"/>
                </a:lnTo>
                <a:lnTo>
                  <a:pt x="257695" y="63281"/>
                </a:lnTo>
                <a:lnTo>
                  <a:pt x="267312" y="63281"/>
                </a:lnTo>
                <a:lnTo>
                  <a:pt x="267144" y="60233"/>
                </a:lnTo>
                <a:close/>
              </a:path>
              <a:path w="306069" h="171450">
                <a:moveTo>
                  <a:pt x="151769" y="0"/>
                </a:moveTo>
                <a:lnTo>
                  <a:pt x="144521" y="861"/>
                </a:lnTo>
                <a:lnTo>
                  <a:pt x="138132" y="4389"/>
                </a:lnTo>
                <a:lnTo>
                  <a:pt x="133426" y="10322"/>
                </a:lnTo>
                <a:lnTo>
                  <a:pt x="131376" y="17617"/>
                </a:lnTo>
                <a:lnTo>
                  <a:pt x="132251" y="24864"/>
                </a:lnTo>
                <a:lnTo>
                  <a:pt x="135783" y="31253"/>
                </a:lnTo>
                <a:lnTo>
                  <a:pt x="141706" y="35976"/>
                </a:lnTo>
                <a:lnTo>
                  <a:pt x="196771" y="64114"/>
                </a:lnTo>
                <a:lnTo>
                  <a:pt x="267144" y="60233"/>
                </a:lnTo>
                <a:lnTo>
                  <a:pt x="272886" y="60233"/>
                </a:lnTo>
                <a:lnTo>
                  <a:pt x="159054" y="2067"/>
                </a:lnTo>
                <a:lnTo>
                  <a:pt x="151769" y="0"/>
                </a:lnTo>
                <a:close/>
              </a:path>
            </a:pathLst>
          </a:custGeom>
          <a:solidFill>
            <a:srgbClr val="C0504D"/>
          </a:solidFill>
        </p:spPr>
        <p:txBody>
          <a:bodyPr wrap="square" lIns="0" tIns="0" rIns="0" bIns="0" rtlCol="0"/>
          <a:lstStyle/>
          <a:p>
            <a:endParaRPr/>
          </a:p>
        </p:txBody>
      </p:sp>
      <p:sp>
        <p:nvSpPr>
          <p:cNvPr id="9" name="object 9"/>
          <p:cNvSpPr/>
          <p:nvPr/>
        </p:nvSpPr>
        <p:spPr>
          <a:xfrm>
            <a:off x="557783" y="2796539"/>
            <a:ext cx="493776" cy="469391"/>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solidFill>
            <a:srgbClr val="FFFFFF"/>
          </a:solidFill>
        </p:spPr>
        <p:txBody>
          <a:bodyPr wrap="square" lIns="0" tIns="0" rIns="0" bIns="0" rtlCol="0"/>
          <a:lstStyle/>
          <a:p>
            <a:endParaRPr/>
          </a:p>
        </p:txBody>
      </p:sp>
      <p:sp>
        <p:nvSpPr>
          <p:cNvPr id="11" name="object 11"/>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12" name="object 12"/>
          <p:cNvSpPr txBox="1"/>
          <p:nvPr/>
        </p:nvSpPr>
        <p:spPr>
          <a:xfrm>
            <a:off x="1920494" y="3831716"/>
            <a:ext cx="1310005" cy="513080"/>
          </a:xfrm>
          <a:prstGeom prst="rect">
            <a:avLst/>
          </a:prstGeom>
        </p:spPr>
        <p:txBody>
          <a:bodyPr vert="horz" wrap="square" lIns="0" tIns="12065" rIns="0" bIns="0" rtlCol="0">
            <a:spAutoFit/>
          </a:bodyPr>
          <a:lstStyle/>
          <a:p>
            <a:pPr>
              <a:lnSpc>
                <a:spcPct val="100000"/>
              </a:lnSpc>
              <a:spcBef>
                <a:spcPts val="95"/>
              </a:spcBef>
            </a:pPr>
            <a:r>
              <a:rPr sz="1600" spc="-229" dirty="0">
                <a:latin typeface="Arial"/>
                <a:cs typeface="Arial"/>
              </a:rPr>
              <a:t>PROC1</a:t>
            </a:r>
            <a:r>
              <a:rPr sz="1600" spc="-85" dirty="0">
                <a:latin typeface="Arial"/>
                <a:cs typeface="Arial"/>
              </a:rPr>
              <a:t> </a:t>
            </a:r>
            <a:r>
              <a:rPr sz="1600" spc="-265" dirty="0">
                <a:latin typeface="Arial"/>
                <a:cs typeface="Arial"/>
              </a:rPr>
              <a:t>PROC</a:t>
            </a:r>
            <a:endParaRPr sz="1600">
              <a:latin typeface="Arial"/>
              <a:cs typeface="Arial"/>
            </a:endParaRPr>
          </a:p>
          <a:p>
            <a:pPr>
              <a:lnSpc>
                <a:spcPct val="100000"/>
              </a:lnSpc>
            </a:pPr>
            <a:r>
              <a:rPr sz="1600" spc="-50" dirty="0">
                <a:latin typeface="Arial"/>
                <a:cs typeface="Arial"/>
              </a:rPr>
              <a:t>next</a:t>
            </a:r>
            <a:r>
              <a:rPr sz="1600" spc="-145" dirty="0">
                <a:latin typeface="Arial"/>
                <a:cs typeface="Arial"/>
              </a:rPr>
              <a:t> </a:t>
            </a:r>
            <a:r>
              <a:rPr sz="1600" spc="-30" dirty="0">
                <a:latin typeface="Arial"/>
                <a:cs typeface="Arial"/>
              </a:rPr>
              <a:t>instruction</a:t>
            </a:r>
            <a:endParaRPr sz="1600">
              <a:latin typeface="Arial"/>
              <a:cs typeface="Arial"/>
            </a:endParaRPr>
          </a:p>
        </p:txBody>
      </p:sp>
      <p:sp>
        <p:nvSpPr>
          <p:cNvPr id="13" name="object 13"/>
          <p:cNvSpPr txBox="1"/>
          <p:nvPr/>
        </p:nvSpPr>
        <p:spPr>
          <a:xfrm>
            <a:off x="1920494" y="5295138"/>
            <a:ext cx="320675" cy="269240"/>
          </a:xfrm>
          <a:prstGeom prst="rect">
            <a:avLst/>
          </a:prstGeom>
        </p:spPr>
        <p:txBody>
          <a:bodyPr vert="horz" wrap="square" lIns="0" tIns="12065" rIns="0" bIns="0" rtlCol="0">
            <a:spAutoFit/>
          </a:bodyPr>
          <a:lstStyle/>
          <a:p>
            <a:pPr>
              <a:lnSpc>
                <a:spcPct val="100000"/>
              </a:lnSpc>
              <a:spcBef>
                <a:spcPts val="95"/>
              </a:spcBef>
            </a:pPr>
            <a:r>
              <a:rPr sz="1600" spc="-260" dirty="0">
                <a:latin typeface="Arial"/>
                <a:cs typeface="Arial"/>
              </a:rPr>
              <a:t>RET</a:t>
            </a:r>
            <a:endParaRPr sz="1600">
              <a:latin typeface="Arial"/>
              <a:cs typeface="Arial"/>
            </a:endParaRPr>
          </a:p>
        </p:txBody>
      </p:sp>
      <p:sp>
        <p:nvSpPr>
          <p:cNvPr id="14" name="object 14"/>
          <p:cNvSpPr txBox="1"/>
          <p:nvPr/>
        </p:nvSpPr>
        <p:spPr>
          <a:xfrm>
            <a:off x="1298194" y="4060316"/>
            <a:ext cx="434340"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0020</a:t>
            </a:r>
            <a:endParaRPr sz="1600">
              <a:latin typeface="Arial"/>
              <a:cs typeface="Arial"/>
            </a:endParaRPr>
          </a:p>
        </p:txBody>
      </p:sp>
      <p:sp>
        <p:nvSpPr>
          <p:cNvPr id="15" name="object 15"/>
          <p:cNvSpPr/>
          <p:nvPr/>
        </p:nvSpPr>
        <p:spPr>
          <a:xfrm>
            <a:off x="6477000" y="37338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6" name="object 16"/>
          <p:cNvSpPr/>
          <p:nvPr/>
        </p:nvSpPr>
        <p:spPr>
          <a:xfrm>
            <a:off x="6477000" y="41910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7" name="object 17"/>
          <p:cNvSpPr/>
          <p:nvPr/>
        </p:nvSpPr>
        <p:spPr>
          <a:xfrm>
            <a:off x="6477000" y="46482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graphicFrame>
        <p:nvGraphicFramePr>
          <p:cNvPr id="18" name="object 18"/>
          <p:cNvGraphicFramePr>
            <a:graphicFrameLocks noGrp="1"/>
          </p:cNvGraphicFramePr>
          <p:nvPr/>
        </p:nvGraphicFramePr>
        <p:xfrm>
          <a:off x="6464300" y="3263900"/>
          <a:ext cx="914400" cy="18288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tblGrid>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0"/>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1"/>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2"/>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3"/>
                  </a:ext>
                </a:extLst>
              </a:tr>
            </a:tbl>
          </a:graphicData>
        </a:graphic>
      </p:graphicFrame>
      <p:sp>
        <p:nvSpPr>
          <p:cNvPr id="19" name="object 19"/>
          <p:cNvSpPr/>
          <p:nvPr/>
        </p:nvSpPr>
        <p:spPr>
          <a:xfrm>
            <a:off x="7271004" y="4710684"/>
            <a:ext cx="562355" cy="428244"/>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7720583" y="4472940"/>
            <a:ext cx="838200" cy="713232"/>
          </a:xfrm>
          <a:prstGeom prst="rect">
            <a:avLst/>
          </a:prstGeom>
          <a:blipFill>
            <a:blip r:embed="rId5" cstate="print"/>
            <a:stretch>
              <a:fillRect/>
            </a:stretch>
          </a:blipFill>
        </p:spPr>
        <p:txBody>
          <a:bodyPr wrap="square" lIns="0" tIns="0" rIns="0" bIns="0" rtlCol="0"/>
          <a:lstStyle/>
          <a:p>
            <a:endParaRPr/>
          </a:p>
        </p:txBody>
      </p:sp>
      <p:sp>
        <p:nvSpPr>
          <p:cNvPr id="21" name="object 21"/>
          <p:cNvSpPr txBox="1"/>
          <p:nvPr/>
        </p:nvSpPr>
        <p:spPr>
          <a:xfrm>
            <a:off x="6023609" y="4288916"/>
            <a:ext cx="434340" cy="726440"/>
          </a:xfrm>
          <a:prstGeom prst="rect">
            <a:avLst/>
          </a:prstGeom>
        </p:spPr>
        <p:txBody>
          <a:bodyPr vert="horz" wrap="square" lIns="0" tIns="12065" rIns="0" bIns="0" rtlCol="0">
            <a:spAutoFit/>
          </a:bodyPr>
          <a:lstStyle/>
          <a:p>
            <a:pPr marL="12700">
              <a:lnSpc>
                <a:spcPct val="100000"/>
              </a:lnSpc>
              <a:spcBef>
                <a:spcPts val="95"/>
              </a:spcBef>
            </a:pPr>
            <a:r>
              <a:rPr sz="1600" spc="-180" dirty="0">
                <a:latin typeface="Arial"/>
                <a:cs typeface="Arial"/>
              </a:rPr>
              <a:t>00FE</a:t>
            </a:r>
            <a:endParaRPr sz="1600">
              <a:latin typeface="Arial"/>
              <a:cs typeface="Arial"/>
            </a:endParaRPr>
          </a:p>
          <a:p>
            <a:pPr>
              <a:lnSpc>
                <a:spcPct val="100000"/>
              </a:lnSpc>
              <a:spcBef>
                <a:spcPts val="10"/>
              </a:spcBef>
            </a:pPr>
            <a:endParaRPr sz="1450">
              <a:latin typeface="Times New Roman"/>
              <a:cs typeface="Times New Roman"/>
            </a:endParaRPr>
          </a:p>
          <a:p>
            <a:pPr marL="12700">
              <a:lnSpc>
                <a:spcPct val="100000"/>
              </a:lnSpc>
            </a:pPr>
            <a:r>
              <a:rPr sz="1600" spc="-90" dirty="0">
                <a:latin typeface="Arial"/>
                <a:cs typeface="Arial"/>
              </a:rPr>
              <a:t>0100</a:t>
            </a:r>
            <a:endParaRPr sz="1600">
              <a:latin typeface="Arial"/>
              <a:cs typeface="Arial"/>
            </a:endParaRPr>
          </a:p>
        </p:txBody>
      </p:sp>
      <p:sp>
        <p:nvSpPr>
          <p:cNvPr id="22" name="object 22"/>
          <p:cNvSpPr txBox="1"/>
          <p:nvPr/>
        </p:nvSpPr>
        <p:spPr>
          <a:xfrm>
            <a:off x="6023609" y="3831716"/>
            <a:ext cx="429259"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a:t>
            </a:r>
            <a:r>
              <a:rPr sz="1600" spc="-260" dirty="0">
                <a:latin typeface="Arial"/>
                <a:cs typeface="Arial"/>
              </a:rPr>
              <a:t>F</a:t>
            </a:r>
            <a:r>
              <a:rPr sz="1600" spc="-305" dirty="0">
                <a:latin typeface="Arial"/>
                <a:cs typeface="Arial"/>
              </a:rPr>
              <a:t>C</a:t>
            </a:r>
            <a:endParaRPr sz="1600">
              <a:latin typeface="Arial"/>
              <a:cs typeface="Arial"/>
            </a:endParaRPr>
          </a:p>
        </p:txBody>
      </p:sp>
      <p:sp>
        <p:nvSpPr>
          <p:cNvPr id="23" name="object 23"/>
          <p:cNvSpPr/>
          <p:nvPr/>
        </p:nvSpPr>
        <p:spPr>
          <a:xfrm>
            <a:off x="1988820" y="1339596"/>
            <a:ext cx="1889759" cy="524255"/>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6045708" y="3075432"/>
            <a:ext cx="1854708" cy="225551"/>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616952" y="3075432"/>
            <a:ext cx="335279" cy="225551"/>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6189853" y="2926842"/>
            <a:ext cx="1572514" cy="15875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6594347" y="4422647"/>
            <a:ext cx="661416" cy="201168"/>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7002780" y="4422647"/>
            <a:ext cx="298703" cy="201168"/>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6721856" y="4292346"/>
            <a:ext cx="404495" cy="141732"/>
          </a:xfrm>
          <a:prstGeom prst="rect">
            <a:avLst/>
          </a:prstGeom>
          <a:blipFill>
            <a:blip r:embed="rId1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77005" y="567893"/>
            <a:ext cx="2496185" cy="697230"/>
          </a:xfrm>
          <a:prstGeom prst="rect">
            <a:avLst/>
          </a:prstGeom>
        </p:spPr>
        <p:txBody>
          <a:bodyPr vert="horz" wrap="square" lIns="0" tIns="13335" rIns="0" bIns="0" rtlCol="0">
            <a:spAutoFit/>
          </a:bodyPr>
          <a:lstStyle/>
          <a:p>
            <a:pPr marL="12700">
              <a:lnSpc>
                <a:spcPct val="100000"/>
              </a:lnSpc>
              <a:spcBef>
                <a:spcPts val="105"/>
              </a:spcBef>
            </a:pPr>
            <a:r>
              <a:rPr spc="-200" dirty="0"/>
              <a:t>Before</a:t>
            </a:r>
            <a:r>
              <a:rPr spc="-325" dirty="0"/>
              <a:t> </a:t>
            </a:r>
            <a:r>
              <a:rPr spc="-705" dirty="0"/>
              <a:t>RET</a:t>
            </a:r>
          </a:p>
        </p:txBody>
      </p:sp>
      <p:sp>
        <p:nvSpPr>
          <p:cNvPr id="3" name="object 3"/>
          <p:cNvSpPr/>
          <p:nvPr/>
        </p:nvSpPr>
        <p:spPr>
          <a:xfrm>
            <a:off x="1828800" y="18288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4" name="object 4"/>
          <p:cNvSpPr txBox="1"/>
          <p:nvPr/>
        </p:nvSpPr>
        <p:spPr>
          <a:xfrm>
            <a:off x="1920494" y="1849881"/>
            <a:ext cx="935990" cy="269240"/>
          </a:xfrm>
          <a:prstGeom prst="rect">
            <a:avLst/>
          </a:prstGeom>
        </p:spPr>
        <p:txBody>
          <a:bodyPr vert="horz" wrap="square" lIns="0" tIns="12065" rIns="0" bIns="0" rtlCol="0">
            <a:spAutoFit/>
          </a:bodyPr>
          <a:lstStyle/>
          <a:p>
            <a:pPr>
              <a:lnSpc>
                <a:spcPct val="100000"/>
              </a:lnSpc>
              <a:spcBef>
                <a:spcPts val="95"/>
              </a:spcBef>
            </a:pPr>
            <a:r>
              <a:rPr sz="1600" spc="-35" dirty="0">
                <a:latin typeface="Arial"/>
                <a:cs typeface="Arial"/>
              </a:rPr>
              <a:t>Main</a:t>
            </a:r>
            <a:r>
              <a:rPr sz="1600" spc="-175" dirty="0">
                <a:latin typeface="Arial"/>
                <a:cs typeface="Arial"/>
              </a:rPr>
              <a:t> </a:t>
            </a:r>
            <a:r>
              <a:rPr sz="1600" spc="-265" dirty="0">
                <a:latin typeface="Arial"/>
                <a:cs typeface="Arial"/>
              </a:rPr>
              <a:t>PROC</a:t>
            </a:r>
            <a:endParaRPr sz="1600">
              <a:latin typeface="Arial"/>
              <a:cs typeface="Arial"/>
            </a:endParaRPr>
          </a:p>
        </p:txBody>
      </p:sp>
      <p:sp>
        <p:nvSpPr>
          <p:cNvPr id="5" name="object 5"/>
          <p:cNvSpPr txBox="1"/>
          <p:nvPr/>
        </p:nvSpPr>
        <p:spPr>
          <a:xfrm>
            <a:off x="1920494" y="2581782"/>
            <a:ext cx="1310005" cy="513080"/>
          </a:xfrm>
          <a:prstGeom prst="rect">
            <a:avLst/>
          </a:prstGeom>
        </p:spPr>
        <p:txBody>
          <a:bodyPr vert="horz" wrap="square" lIns="0" tIns="12065" rIns="0" bIns="0" rtlCol="0">
            <a:spAutoFit/>
          </a:bodyPr>
          <a:lstStyle/>
          <a:p>
            <a:pPr>
              <a:lnSpc>
                <a:spcPct val="100000"/>
              </a:lnSpc>
              <a:spcBef>
                <a:spcPts val="95"/>
              </a:spcBef>
            </a:pPr>
            <a:r>
              <a:rPr sz="1600" spc="-229" dirty="0">
                <a:latin typeface="Arial"/>
                <a:cs typeface="Arial"/>
              </a:rPr>
              <a:t>CALL</a:t>
            </a:r>
            <a:r>
              <a:rPr sz="1600" spc="-85" dirty="0">
                <a:latin typeface="Arial"/>
                <a:cs typeface="Arial"/>
              </a:rPr>
              <a:t> </a:t>
            </a:r>
            <a:r>
              <a:rPr sz="1600" spc="-229" dirty="0">
                <a:latin typeface="Arial"/>
                <a:cs typeface="Arial"/>
              </a:rPr>
              <a:t>PROC1</a:t>
            </a:r>
            <a:endParaRPr sz="1600">
              <a:latin typeface="Arial"/>
              <a:cs typeface="Arial"/>
            </a:endParaRPr>
          </a:p>
          <a:p>
            <a:pPr>
              <a:lnSpc>
                <a:spcPct val="100000"/>
              </a:lnSpc>
            </a:pPr>
            <a:r>
              <a:rPr sz="1600" spc="-50" dirty="0">
                <a:latin typeface="Arial"/>
                <a:cs typeface="Arial"/>
              </a:rPr>
              <a:t>next</a:t>
            </a:r>
            <a:r>
              <a:rPr sz="1600" spc="-145" dirty="0">
                <a:latin typeface="Arial"/>
                <a:cs typeface="Arial"/>
              </a:rPr>
              <a:t> </a:t>
            </a:r>
            <a:r>
              <a:rPr sz="1600" spc="-30" dirty="0">
                <a:latin typeface="Arial"/>
                <a:cs typeface="Arial"/>
              </a:rPr>
              <a:t>instruction</a:t>
            </a:r>
            <a:endParaRPr sz="1600">
              <a:latin typeface="Arial"/>
              <a:cs typeface="Arial"/>
            </a:endParaRPr>
          </a:p>
        </p:txBody>
      </p:sp>
      <p:sp>
        <p:nvSpPr>
          <p:cNvPr id="6" name="object 6"/>
          <p:cNvSpPr txBox="1"/>
          <p:nvPr/>
        </p:nvSpPr>
        <p:spPr>
          <a:xfrm>
            <a:off x="1298194" y="2578354"/>
            <a:ext cx="434340" cy="497840"/>
          </a:xfrm>
          <a:prstGeom prst="rect">
            <a:avLst/>
          </a:prstGeom>
        </p:spPr>
        <p:txBody>
          <a:bodyPr vert="horz" wrap="square" lIns="0" tIns="12065" rIns="0" bIns="0" rtlCol="0">
            <a:spAutoFit/>
          </a:bodyPr>
          <a:lstStyle/>
          <a:p>
            <a:pPr marL="12700">
              <a:lnSpc>
                <a:spcPts val="1860"/>
              </a:lnSpc>
              <a:spcBef>
                <a:spcPts val="95"/>
              </a:spcBef>
            </a:pPr>
            <a:r>
              <a:rPr sz="1600" spc="-90" dirty="0">
                <a:latin typeface="Arial"/>
                <a:cs typeface="Arial"/>
              </a:rPr>
              <a:t>0010</a:t>
            </a:r>
            <a:endParaRPr sz="1600">
              <a:latin typeface="Arial"/>
              <a:cs typeface="Arial"/>
            </a:endParaRPr>
          </a:p>
          <a:p>
            <a:pPr marL="12700">
              <a:lnSpc>
                <a:spcPts val="1860"/>
              </a:lnSpc>
            </a:pPr>
            <a:r>
              <a:rPr sz="1600" spc="-90" dirty="0">
                <a:latin typeface="Arial"/>
                <a:cs typeface="Arial"/>
              </a:rPr>
              <a:t>0012</a:t>
            </a:r>
            <a:endParaRPr sz="1600">
              <a:latin typeface="Arial"/>
              <a:cs typeface="Arial"/>
            </a:endParaRPr>
          </a:p>
        </p:txBody>
      </p:sp>
      <p:sp>
        <p:nvSpPr>
          <p:cNvPr id="7" name="object 7"/>
          <p:cNvSpPr/>
          <p:nvPr/>
        </p:nvSpPr>
        <p:spPr>
          <a:xfrm>
            <a:off x="946403" y="3985259"/>
            <a:ext cx="560832" cy="42367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89545" y="4096984"/>
            <a:ext cx="306070" cy="171450"/>
          </a:xfrm>
          <a:custGeom>
            <a:avLst/>
            <a:gdLst/>
            <a:ahLst/>
            <a:cxnLst/>
            <a:rect l="l" t="t" r="r" b="b"/>
            <a:pathLst>
              <a:path w="306069" h="171450">
                <a:moveTo>
                  <a:pt x="272916" y="60233"/>
                </a:moveTo>
                <a:lnTo>
                  <a:pt x="267144" y="60233"/>
                </a:lnTo>
                <a:lnTo>
                  <a:pt x="269240" y="98206"/>
                </a:lnTo>
                <a:lnTo>
                  <a:pt x="198853" y="102121"/>
                </a:lnTo>
                <a:lnTo>
                  <a:pt x="147256" y="136179"/>
                </a:lnTo>
                <a:lnTo>
                  <a:pt x="141894" y="141539"/>
                </a:lnTo>
                <a:lnTo>
                  <a:pt x="139090" y="148292"/>
                </a:lnTo>
                <a:lnTo>
                  <a:pt x="139019" y="155592"/>
                </a:lnTo>
                <a:lnTo>
                  <a:pt x="141859" y="162595"/>
                </a:lnTo>
                <a:lnTo>
                  <a:pt x="147189" y="167949"/>
                </a:lnTo>
                <a:lnTo>
                  <a:pt x="153930" y="170755"/>
                </a:lnTo>
                <a:lnTo>
                  <a:pt x="161232" y="170846"/>
                </a:lnTo>
                <a:lnTo>
                  <a:pt x="168249" y="168056"/>
                </a:lnTo>
                <a:lnTo>
                  <a:pt x="305981" y="77124"/>
                </a:lnTo>
                <a:lnTo>
                  <a:pt x="272916" y="60233"/>
                </a:lnTo>
                <a:close/>
              </a:path>
              <a:path w="306069" h="171450">
                <a:moveTo>
                  <a:pt x="196771" y="64114"/>
                </a:moveTo>
                <a:lnTo>
                  <a:pt x="0" y="74965"/>
                </a:lnTo>
                <a:lnTo>
                  <a:pt x="2108" y="113065"/>
                </a:lnTo>
                <a:lnTo>
                  <a:pt x="198853" y="102121"/>
                </a:lnTo>
                <a:lnTo>
                  <a:pt x="230400" y="81298"/>
                </a:lnTo>
                <a:lnTo>
                  <a:pt x="196771" y="64114"/>
                </a:lnTo>
                <a:close/>
              </a:path>
              <a:path w="306069" h="171450">
                <a:moveTo>
                  <a:pt x="230400" y="81298"/>
                </a:moveTo>
                <a:lnTo>
                  <a:pt x="198853" y="102121"/>
                </a:lnTo>
                <a:lnTo>
                  <a:pt x="269240" y="98206"/>
                </a:lnTo>
                <a:lnTo>
                  <a:pt x="269127" y="96174"/>
                </a:lnTo>
                <a:lnTo>
                  <a:pt x="259511" y="96174"/>
                </a:lnTo>
                <a:lnTo>
                  <a:pt x="230400" y="81298"/>
                </a:lnTo>
                <a:close/>
              </a:path>
              <a:path w="306069" h="171450">
                <a:moveTo>
                  <a:pt x="257695" y="63281"/>
                </a:moveTo>
                <a:lnTo>
                  <a:pt x="230400" y="81298"/>
                </a:lnTo>
                <a:lnTo>
                  <a:pt x="259511" y="96174"/>
                </a:lnTo>
                <a:lnTo>
                  <a:pt x="257695" y="63281"/>
                </a:lnTo>
                <a:close/>
              </a:path>
              <a:path w="306069" h="171450">
                <a:moveTo>
                  <a:pt x="267312" y="63281"/>
                </a:moveTo>
                <a:lnTo>
                  <a:pt x="257695" y="63281"/>
                </a:lnTo>
                <a:lnTo>
                  <a:pt x="259511" y="96174"/>
                </a:lnTo>
                <a:lnTo>
                  <a:pt x="269127" y="96174"/>
                </a:lnTo>
                <a:lnTo>
                  <a:pt x="267312" y="63281"/>
                </a:lnTo>
                <a:close/>
              </a:path>
              <a:path w="306069" h="171450">
                <a:moveTo>
                  <a:pt x="267144" y="60233"/>
                </a:moveTo>
                <a:lnTo>
                  <a:pt x="196771" y="64114"/>
                </a:lnTo>
                <a:lnTo>
                  <a:pt x="230400" y="81298"/>
                </a:lnTo>
                <a:lnTo>
                  <a:pt x="257695" y="63281"/>
                </a:lnTo>
                <a:lnTo>
                  <a:pt x="267312" y="63281"/>
                </a:lnTo>
                <a:lnTo>
                  <a:pt x="267144" y="60233"/>
                </a:lnTo>
                <a:close/>
              </a:path>
              <a:path w="306069" h="171450">
                <a:moveTo>
                  <a:pt x="151769" y="0"/>
                </a:moveTo>
                <a:lnTo>
                  <a:pt x="144521" y="861"/>
                </a:lnTo>
                <a:lnTo>
                  <a:pt x="138132" y="4389"/>
                </a:lnTo>
                <a:lnTo>
                  <a:pt x="133426" y="10322"/>
                </a:lnTo>
                <a:lnTo>
                  <a:pt x="131376" y="17617"/>
                </a:lnTo>
                <a:lnTo>
                  <a:pt x="132251" y="24864"/>
                </a:lnTo>
                <a:lnTo>
                  <a:pt x="135783" y="31253"/>
                </a:lnTo>
                <a:lnTo>
                  <a:pt x="141706" y="35976"/>
                </a:lnTo>
                <a:lnTo>
                  <a:pt x="196771" y="64114"/>
                </a:lnTo>
                <a:lnTo>
                  <a:pt x="267144" y="60233"/>
                </a:lnTo>
                <a:lnTo>
                  <a:pt x="272916" y="60233"/>
                </a:lnTo>
                <a:lnTo>
                  <a:pt x="159054" y="2067"/>
                </a:lnTo>
                <a:lnTo>
                  <a:pt x="151769" y="0"/>
                </a:lnTo>
                <a:close/>
              </a:path>
            </a:pathLst>
          </a:custGeom>
          <a:solidFill>
            <a:srgbClr val="C0504D"/>
          </a:solidFill>
        </p:spPr>
        <p:txBody>
          <a:bodyPr wrap="square" lIns="0" tIns="0" rIns="0" bIns="0" rtlCol="0"/>
          <a:lstStyle/>
          <a:p>
            <a:endParaRPr/>
          </a:p>
        </p:txBody>
      </p:sp>
      <p:sp>
        <p:nvSpPr>
          <p:cNvPr id="9" name="object 9"/>
          <p:cNvSpPr/>
          <p:nvPr/>
        </p:nvSpPr>
        <p:spPr>
          <a:xfrm>
            <a:off x="633983" y="4015740"/>
            <a:ext cx="493776" cy="46939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solidFill>
            <a:srgbClr val="FFFFFF"/>
          </a:solidFill>
        </p:spPr>
        <p:txBody>
          <a:bodyPr wrap="square" lIns="0" tIns="0" rIns="0" bIns="0" rtlCol="0"/>
          <a:lstStyle/>
          <a:p>
            <a:endParaRPr/>
          </a:p>
        </p:txBody>
      </p:sp>
      <p:sp>
        <p:nvSpPr>
          <p:cNvPr id="11" name="object 11"/>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12" name="object 12"/>
          <p:cNvSpPr txBox="1"/>
          <p:nvPr/>
        </p:nvSpPr>
        <p:spPr>
          <a:xfrm>
            <a:off x="1920494" y="3831716"/>
            <a:ext cx="1310005" cy="513080"/>
          </a:xfrm>
          <a:prstGeom prst="rect">
            <a:avLst/>
          </a:prstGeom>
        </p:spPr>
        <p:txBody>
          <a:bodyPr vert="horz" wrap="square" lIns="0" tIns="12065" rIns="0" bIns="0" rtlCol="0">
            <a:spAutoFit/>
          </a:bodyPr>
          <a:lstStyle/>
          <a:p>
            <a:pPr>
              <a:lnSpc>
                <a:spcPct val="100000"/>
              </a:lnSpc>
              <a:spcBef>
                <a:spcPts val="95"/>
              </a:spcBef>
            </a:pPr>
            <a:r>
              <a:rPr sz="1600" spc="-229" dirty="0">
                <a:latin typeface="Arial"/>
                <a:cs typeface="Arial"/>
              </a:rPr>
              <a:t>PROC1</a:t>
            </a:r>
            <a:r>
              <a:rPr sz="1600" spc="-85" dirty="0">
                <a:latin typeface="Arial"/>
                <a:cs typeface="Arial"/>
              </a:rPr>
              <a:t> </a:t>
            </a:r>
            <a:r>
              <a:rPr sz="1600" spc="-265" dirty="0">
                <a:latin typeface="Arial"/>
                <a:cs typeface="Arial"/>
              </a:rPr>
              <a:t>PROC</a:t>
            </a:r>
            <a:endParaRPr sz="1600">
              <a:latin typeface="Arial"/>
              <a:cs typeface="Arial"/>
            </a:endParaRPr>
          </a:p>
          <a:p>
            <a:pPr>
              <a:lnSpc>
                <a:spcPct val="100000"/>
              </a:lnSpc>
            </a:pPr>
            <a:r>
              <a:rPr sz="1600" spc="-50" dirty="0">
                <a:latin typeface="Arial"/>
                <a:cs typeface="Arial"/>
              </a:rPr>
              <a:t>next</a:t>
            </a:r>
            <a:r>
              <a:rPr sz="1600" spc="-145" dirty="0">
                <a:latin typeface="Arial"/>
                <a:cs typeface="Arial"/>
              </a:rPr>
              <a:t> </a:t>
            </a:r>
            <a:r>
              <a:rPr sz="1600" spc="-30" dirty="0">
                <a:latin typeface="Arial"/>
                <a:cs typeface="Arial"/>
              </a:rPr>
              <a:t>instruction</a:t>
            </a:r>
            <a:endParaRPr sz="1600">
              <a:latin typeface="Arial"/>
              <a:cs typeface="Arial"/>
            </a:endParaRPr>
          </a:p>
        </p:txBody>
      </p:sp>
      <p:sp>
        <p:nvSpPr>
          <p:cNvPr id="13" name="object 13"/>
          <p:cNvSpPr txBox="1"/>
          <p:nvPr/>
        </p:nvSpPr>
        <p:spPr>
          <a:xfrm>
            <a:off x="1920494" y="5295138"/>
            <a:ext cx="320675" cy="269240"/>
          </a:xfrm>
          <a:prstGeom prst="rect">
            <a:avLst/>
          </a:prstGeom>
        </p:spPr>
        <p:txBody>
          <a:bodyPr vert="horz" wrap="square" lIns="0" tIns="12065" rIns="0" bIns="0" rtlCol="0">
            <a:spAutoFit/>
          </a:bodyPr>
          <a:lstStyle/>
          <a:p>
            <a:pPr>
              <a:lnSpc>
                <a:spcPct val="100000"/>
              </a:lnSpc>
              <a:spcBef>
                <a:spcPts val="95"/>
              </a:spcBef>
            </a:pPr>
            <a:r>
              <a:rPr sz="1600" spc="-260" dirty="0">
                <a:latin typeface="Arial"/>
                <a:cs typeface="Arial"/>
              </a:rPr>
              <a:t>RET</a:t>
            </a:r>
            <a:endParaRPr sz="1600">
              <a:latin typeface="Arial"/>
              <a:cs typeface="Arial"/>
            </a:endParaRPr>
          </a:p>
        </p:txBody>
      </p:sp>
      <p:sp>
        <p:nvSpPr>
          <p:cNvPr id="14" name="object 14"/>
          <p:cNvSpPr txBox="1"/>
          <p:nvPr/>
        </p:nvSpPr>
        <p:spPr>
          <a:xfrm>
            <a:off x="1298194" y="4060316"/>
            <a:ext cx="434340"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0020</a:t>
            </a:r>
            <a:endParaRPr sz="1600">
              <a:latin typeface="Arial"/>
              <a:cs typeface="Arial"/>
            </a:endParaRPr>
          </a:p>
        </p:txBody>
      </p:sp>
      <p:sp>
        <p:nvSpPr>
          <p:cNvPr id="15" name="object 15"/>
          <p:cNvSpPr/>
          <p:nvPr/>
        </p:nvSpPr>
        <p:spPr>
          <a:xfrm>
            <a:off x="6477000" y="37338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6" name="object 16"/>
          <p:cNvSpPr/>
          <p:nvPr/>
        </p:nvSpPr>
        <p:spPr>
          <a:xfrm>
            <a:off x="6477000" y="41910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7" name="object 17"/>
          <p:cNvSpPr/>
          <p:nvPr/>
        </p:nvSpPr>
        <p:spPr>
          <a:xfrm>
            <a:off x="6477000" y="46482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graphicFrame>
        <p:nvGraphicFramePr>
          <p:cNvPr id="18" name="object 18"/>
          <p:cNvGraphicFramePr>
            <a:graphicFrameLocks noGrp="1"/>
          </p:cNvGraphicFramePr>
          <p:nvPr/>
        </p:nvGraphicFramePr>
        <p:xfrm>
          <a:off x="6464300" y="3263900"/>
          <a:ext cx="914400" cy="18288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tblGrid>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0"/>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1"/>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2"/>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3"/>
                  </a:ext>
                </a:extLst>
              </a:tr>
            </a:tbl>
          </a:graphicData>
        </a:graphic>
      </p:graphicFrame>
      <p:sp>
        <p:nvSpPr>
          <p:cNvPr id="19" name="object 19"/>
          <p:cNvSpPr/>
          <p:nvPr/>
        </p:nvSpPr>
        <p:spPr>
          <a:xfrm>
            <a:off x="7271004" y="4177284"/>
            <a:ext cx="562355" cy="428244"/>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7720583" y="3939540"/>
            <a:ext cx="838200" cy="713232"/>
          </a:xfrm>
          <a:prstGeom prst="rect">
            <a:avLst/>
          </a:prstGeom>
          <a:blipFill>
            <a:blip r:embed="rId5" cstate="print"/>
            <a:stretch>
              <a:fillRect/>
            </a:stretch>
          </a:blipFill>
        </p:spPr>
        <p:txBody>
          <a:bodyPr wrap="square" lIns="0" tIns="0" rIns="0" bIns="0" rtlCol="0"/>
          <a:lstStyle/>
          <a:p>
            <a:endParaRPr/>
          </a:p>
        </p:txBody>
      </p:sp>
      <p:sp>
        <p:nvSpPr>
          <p:cNvPr id="21" name="object 21"/>
          <p:cNvSpPr txBox="1"/>
          <p:nvPr/>
        </p:nvSpPr>
        <p:spPr>
          <a:xfrm>
            <a:off x="6023609" y="4288916"/>
            <a:ext cx="434340" cy="726440"/>
          </a:xfrm>
          <a:prstGeom prst="rect">
            <a:avLst/>
          </a:prstGeom>
        </p:spPr>
        <p:txBody>
          <a:bodyPr vert="horz" wrap="square" lIns="0" tIns="12065" rIns="0" bIns="0" rtlCol="0">
            <a:spAutoFit/>
          </a:bodyPr>
          <a:lstStyle/>
          <a:p>
            <a:pPr marL="12700">
              <a:lnSpc>
                <a:spcPct val="100000"/>
              </a:lnSpc>
              <a:spcBef>
                <a:spcPts val="95"/>
              </a:spcBef>
            </a:pPr>
            <a:r>
              <a:rPr sz="1600" spc="-180" dirty="0">
                <a:latin typeface="Arial"/>
                <a:cs typeface="Arial"/>
              </a:rPr>
              <a:t>00FE</a:t>
            </a:r>
            <a:endParaRPr sz="1600">
              <a:latin typeface="Arial"/>
              <a:cs typeface="Arial"/>
            </a:endParaRPr>
          </a:p>
          <a:p>
            <a:pPr>
              <a:lnSpc>
                <a:spcPct val="100000"/>
              </a:lnSpc>
              <a:spcBef>
                <a:spcPts val="10"/>
              </a:spcBef>
            </a:pPr>
            <a:endParaRPr sz="1450">
              <a:latin typeface="Times New Roman"/>
              <a:cs typeface="Times New Roman"/>
            </a:endParaRPr>
          </a:p>
          <a:p>
            <a:pPr marL="12700">
              <a:lnSpc>
                <a:spcPct val="100000"/>
              </a:lnSpc>
            </a:pPr>
            <a:r>
              <a:rPr sz="1600" spc="-90" dirty="0">
                <a:latin typeface="Arial"/>
                <a:cs typeface="Arial"/>
              </a:rPr>
              <a:t>0100</a:t>
            </a:r>
            <a:endParaRPr sz="1600">
              <a:latin typeface="Arial"/>
              <a:cs typeface="Arial"/>
            </a:endParaRPr>
          </a:p>
        </p:txBody>
      </p:sp>
      <p:sp>
        <p:nvSpPr>
          <p:cNvPr id="22" name="object 22"/>
          <p:cNvSpPr txBox="1"/>
          <p:nvPr/>
        </p:nvSpPr>
        <p:spPr>
          <a:xfrm>
            <a:off x="6023609" y="3831716"/>
            <a:ext cx="429259"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a:t>
            </a:r>
            <a:r>
              <a:rPr sz="1600" spc="-260" dirty="0">
                <a:latin typeface="Arial"/>
                <a:cs typeface="Arial"/>
              </a:rPr>
              <a:t>F</a:t>
            </a:r>
            <a:r>
              <a:rPr sz="1600" spc="-305" dirty="0">
                <a:latin typeface="Arial"/>
                <a:cs typeface="Arial"/>
              </a:rPr>
              <a:t>C</a:t>
            </a:r>
            <a:endParaRPr sz="1600">
              <a:latin typeface="Arial"/>
              <a:cs typeface="Arial"/>
            </a:endParaRPr>
          </a:p>
        </p:txBody>
      </p:sp>
      <p:sp>
        <p:nvSpPr>
          <p:cNvPr id="23" name="object 23"/>
          <p:cNvSpPr/>
          <p:nvPr/>
        </p:nvSpPr>
        <p:spPr>
          <a:xfrm>
            <a:off x="1988820" y="1339596"/>
            <a:ext cx="1889759" cy="524255"/>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6045708" y="3075432"/>
            <a:ext cx="1854708" cy="225551"/>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616952" y="3075432"/>
            <a:ext cx="335279" cy="225551"/>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6189853" y="2926842"/>
            <a:ext cx="1572514" cy="15875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6594347" y="4422647"/>
            <a:ext cx="661416" cy="201168"/>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7002780" y="4422647"/>
            <a:ext cx="298703" cy="201168"/>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6721856" y="4292346"/>
            <a:ext cx="404495" cy="141732"/>
          </a:xfrm>
          <a:prstGeom prst="rect">
            <a:avLst/>
          </a:prstGeom>
          <a:blipFill>
            <a:blip r:embed="rId12" cstate="print"/>
            <a:stretch>
              <a:fillRect/>
            </a:stretch>
          </a:blipFill>
        </p:spPr>
        <p:txBody>
          <a:bodyPr wrap="square" lIns="0" tIns="0" rIns="0" bIns="0" rtlCol="0"/>
          <a:lstStyle/>
          <a:p>
            <a:endParaRPr/>
          </a:p>
        </p:txBody>
      </p:sp>
      <p:sp>
        <p:nvSpPr>
          <p:cNvPr id="30" name="object 30"/>
          <p:cNvSpPr txBox="1"/>
          <p:nvPr/>
        </p:nvSpPr>
        <p:spPr>
          <a:xfrm>
            <a:off x="1298194" y="5279897"/>
            <a:ext cx="434340"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0030</a:t>
            </a:r>
            <a:endParaRPr sz="1600">
              <a:latin typeface="Arial"/>
              <a:cs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87825" y="571221"/>
            <a:ext cx="2813408" cy="690574"/>
          </a:xfrm>
          <a:prstGeom prst="rect">
            <a:avLst/>
          </a:prstGeom>
        </p:spPr>
        <p:txBody>
          <a:bodyPr vert="horz" wrap="square" lIns="0" tIns="13335" rIns="0" bIns="0" rtlCol="0">
            <a:spAutoFit/>
          </a:bodyPr>
          <a:lstStyle/>
          <a:p>
            <a:pPr marL="12700">
              <a:lnSpc>
                <a:spcPct val="100000"/>
              </a:lnSpc>
              <a:spcBef>
                <a:spcPts val="105"/>
              </a:spcBef>
            </a:pPr>
            <a:r>
              <a:rPr spc="-55" dirty="0"/>
              <a:t>After</a:t>
            </a:r>
            <a:r>
              <a:rPr spc="-290" dirty="0"/>
              <a:t> </a:t>
            </a:r>
            <a:r>
              <a:rPr dirty="0"/>
              <a:t>RET</a:t>
            </a:r>
          </a:p>
        </p:txBody>
      </p:sp>
      <p:sp>
        <p:nvSpPr>
          <p:cNvPr id="3" name="object 3"/>
          <p:cNvSpPr/>
          <p:nvPr/>
        </p:nvSpPr>
        <p:spPr>
          <a:xfrm>
            <a:off x="1828800" y="18288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4" name="object 4"/>
          <p:cNvSpPr txBox="1"/>
          <p:nvPr/>
        </p:nvSpPr>
        <p:spPr>
          <a:xfrm>
            <a:off x="1920494" y="1849881"/>
            <a:ext cx="935990" cy="258404"/>
          </a:xfrm>
          <a:prstGeom prst="rect">
            <a:avLst/>
          </a:prstGeom>
        </p:spPr>
        <p:txBody>
          <a:bodyPr vert="horz" wrap="square" lIns="0" tIns="12065" rIns="0" bIns="0" rtlCol="0">
            <a:spAutoFit/>
          </a:bodyPr>
          <a:lstStyle/>
          <a:p>
            <a:pPr>
              <a:lnSpc>
                <a:spcPct val="100000"/>
              </a:lnSpc>
              <a:spcBef>
                <a:spcPts val="95"/>
              </a:spcBef>
            </a:pPr>
            <a:r>
              <a:rPr sz="1600" dirty="0">
                <a:latin typeface="Arial"/>
                <a:cs typeface="Arial"/>
              </a:rPr>
              <a:t>Main</a:t>
            </a:r>
            <a:r>
              <a:rPr sz="1600" spc="-175" dirty="0">
                <a:latin typeface="Arial"/>
                <a:cs typeface="Arial"/>
              </a:rPr>
              <a:t> </a:t>
            </a:r>
            <a:r>
              <a:rPr sz="1600" spc="-265" dirty="0">
                <a:latin typeface="Arial"/>
                <a:cs typeface="Arial"/>
              </a:rPr>
              <a:t>PROC</a:t>
            </a:r>
            <a:endParaRPr sz="1600" dirty="0">
              <a:latin typeface="Arial"/>
              <a:cs typeface="Arial"/>
            </a:endParaRPr>
          </a:p>
        </p:txBody>
      </p:sp>
      <p:sp>
        <p:nvSpPr>
          <p:cNvPr id="5" name="object 5"/>
          <p:cNvSpPr txBox="1"/>
          <p:nvPr/>
        </p:nvSpPr>
        <p:spPr>
          <a:xfrm>
            <a:off x="1920494" y="2581782"/>
            <a:ext cx="1310005" cy="513080"/>
          </a:xfrm>
          <a:prstGeom prst="rect">
            <a:avLst/>
          </a:prstGeom>
        </p:spPr>
        <p:txBody>
          <a:bodyPr vert="horz" wrap="square" lIns="0" tIns="12065" rIns="0" bIns="0" rtlCol="0">
            <a:spAutoFit/>
          </a:bodyPr>
          <a:lstStyle/>
          <a:p>
            <a:pPr>
              <a:lnSpc>
                <a:spcPct val="100000"/>
              </a:lnSpc>
              <a:spcBef>
                <a:spcPts val="95"/>
              </a:spcBef>
            </a:pPr>
            <a:r>
              <a:rPr sz="1600" spc="-229" dirty="0">
                <a:latin typeface="Arial"/>
                <a:cs typeface="Arial"/>
              </a:rPr>
              <a:t>CALL</a:t>
            </a:r>
            <a:r>
              <a:rPr sz="1600" spc="-85" dirty="0">
                <a:latin typeface="Arial"/>
                <a:cs typeface="Arial"/>
              </a:rPr>
              <a:t> </a:t>
            </a:r>
            <a:r>
              <a:rPr sz="1600" dirty="0">
                <a:latin typeface="Arial"/>
                <a:cs typeface="Arial"/>
              </a:rPr>
              <a:t>PROC1</a:t>
            </a:r>
          </a:p>
          <a:p>
            <a:pPr>
              <a:lnSpc>
                <a:spcPct val="100000"/>
              </a:lnSpc>
            </a:pPr>
            <a:r>
              <a:rPr sz="1600" spc="-50" dirty="0">
                <a:latin typeface="Arial"/>
                <a:cs typeface="Arial"/>
              </a:rPr>
              <a:t>next</a:t>
            </a:r>
            <a:r>
              <a:rPr sz="1600" spc="-145" dirty="0">
                <a:latin typeface="Arial"/>
                <a:cs typeface="Arial"/>
              </a:rPr>
              <a:t> </a:t>
            </a:r>
            <a:r>
              <a:rPr sz="1600" spc="-30" dirty="0">
                <a:latin typeface="Arial"/>
                <a:cs typeface="Arial"/>
              </a:rPr>
              <a:t>instruction</a:t>
            </a:r>
            <a:endParaRPr sz="1600" dirty="0">
              <a:latin typeface="Arial"/>
              <a:cs typeface="Arial"/>
            </a:endParaRPr>
          </a:p>
        </p:txBody>
      </p:sp>
      <p:sp>
        <p:nvSpPr>
          <p:cNvPr id="6" name="object 6"/>
          <p:cNvSpPr txBox="1"/>
          <p:nvPr/>
        </p:nvSpPr>
        <p:spPr>
          <a:xfrm>
            <a:off x="1298194" y="2578354"/>
            <a:ext cx="434340" cy="497840"/>
          </a:xfrm>
          <a:prstGeom prst="rect">
            <a:avLst/>
          </a:prstGeom>
        </p:spPr>
        <p:txBody>
          <a:bodyPr vert="horz" wrap="square" lIns="0" tIns="12065" rIns="0" bIns="0" rtlCol="0">
            <a:spAutoFit/>
          </a:bodyPr>
          <a:lstStyle/>
          <a:p>
            <a:pPr marL="12700">
              <a:lnSpc>
                <a:spcPts val="1860"/>
              </a:lnSpc>
              <a:spcBef>
                <a:spcPts val="95"/>
              </a:spcBef>
            </a:pPr>
            <a:r>
              <a:rPr sz="1600" spc="-90" dirty="0">
                <a:latin typeface="Arial"/>
                <a:cs typeface="Arial"/>
              </a:rPr>
              <a:t>0010</a:t>
            </a:r>
            <a:endParaRPr sz="1600">
              <a:latin typeface="Arial"/>
              <a:cs typeface="Arial"/>
            </a:endParaRPr>
          </a:p>
          <a:p>
            <a:pPr marL="12700">
              <a:lnSpc>
                <a:spcPts val="1860"/>
              </a:lnSpc>
            </a:pPr>
            <a:r>
              <a:rPr sz="1600" spc="-90" dirty="0">
                <a:latin typeface="Arial"/>
                <a:cs typeface="Arial"/>
              </a:rPr>
              <a:t>0012</a:t>
            </a:r>
            <a:endParaRPr sz="1600">
              <a:latin typeface="Arial"/>
              <a:cs typeface="Arial"/>
            </a:endParaRPr>
          </a:p>
        </p:txBody>
      </p:sp>
      <p:sp>
        <p:nvSpPr>
          <p:cNvPr id="7" name="object 7"/>
          <p:cNvSpPr/>
          <p:nvPr/>
        </p:nvSpPr>
        <p:spPr>
          <a:xfrm>
            <a:off x="946403" y="5204459"/>
            <a:ext cx="560832" cy="423671"/>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989545" y="5316184"/>
            <a:ext cx="306070" cy="171450"/>
          </a:xfrm>
          <a:custGeom>
            <a:avLst/>
            <a:gdLst/>
            <a:ahLst/>
            <a:cxnLst/>
            <a:rect l="l" t="t" r="r" b="b"/>
            <a:pathLst>
              <a:path w="306069" h="171450">
                <a:moveTo>
                  <a:pt x="272916" y="60233"/>
                </a:moveTo>
                <a:lnTo>
                  <a:pt x="267144" y="60233"/>
                </a:lnTo>
                <a:lnTo>
                  <a:pt x="269240" y="98206"/>
                </a:lnTo>
                <a:lnTo>
                  <a:pt x="198853" y="102121"/>
                </a:lnTo>
                <a:lnTo>
                  <a:pt x="147256" y="136179"/>
                </a:lnTo>
                <a:lnTo>
                  <a:pt x="141894" y="141539"/>
                </a:lnTo>
                <a:lnTo>
                  <a:pt x="139090" y="148292"/>
                </a:lnTo>
                <a:lnTo>
                  <a:pt x="139019" y="155592"/>
                </a:lnTo>
                <a:lnTo>
                  <a:pt x="141859" y="162595"/>
                </a:lnTo>
                <a:lnTo>
                  <a:pt x="147189" y="167949"/>
                </a:lnTo>
                <a:lnTo>
                  <a:pt x="153930" y="170755"/>
                </a:lnTo>
                <a:lnTo>
                  <a:pt x="161232" y="170846"/>
                </a:lnTo>
                <a:lnTo>
                  <a:pt x="168249" y="168056"/>
                </a:lnTo>
                <a:lnTo>
                  <a:pt x="305981" y="77124"/>
                </a:lnTo>
                <a:lnTo>
                  <a:pt x="272916" y="60233"/>
                </a:lnTo>
                <a:close/>
              </a:path>
              <a:path w="306069" h="171450">
                <a:moveTo>
                  <a:pt x="196771" y="64114"/>
                </a:moveTo>
                <a:lnTo>
                  <a:pt x="0" y="74965"/>
                </a:lnTo>
                <a:lnTo>
                  <a:pt x="2108" y="113065"/>
                </a:lnTo>
                <a:lnTo>
                  <a:pt x="198853" y="102121"/>
                </a:lnTo>
                <a:lnTo>
                  <a:pt x="230400" y="81298"/>
                </a:lnTo>
                <a:lnTo>
                  <a:pt x="196771" y="64114"/>
                </a:lnTo>
                <a:close/>
              </a:path>
              <a:path w="306069" h="171450">
                <a:moveTo>
                  <a:pt x="230400" y="81298"/>
                </a:moveTo>
                <a:lnTo>
                  <a:pt x="198853" y="102121"/>
                </a:lnTo>
                <a:lnTo>
                  <a:pt x="269240" y="98206"/>
                </a:lnTo>
                <a:lnTo>
                  <a:pt x="269127" y="96174"/>
                </a:lnTo>
                <a:lnTo>
                  <a:pt x="259511" y="96174"/>
                </a:lnTo>
                <a:lnTo>
                  <a:pt x="230400" y="81298"/>
                </a:lnTo>
                <a:close/>
              </a:path>
              <a:path w="306069" h="171450">
                <a:moveTo>
                  <a:pt x="257695" y="63281"/>
                </a:moveTo>
                <a:lnTo>
                  <a:pt x="230400" y="81298"/>
                </a:lnTo>
                <a:lnTo>
                  <a:pt x="259511" y="96174"/>
                </a:lnTo>
                <a:lnTo>
                  <a:pt x="257695" y="63281"/>
                </a:lnTo>
                <a:close/>
              </a:path>
              <a:path w="306069" h="171450">
                <a:moveTo>
                  <a:pt x="267312" y="63281"/>
                </a:moveTo>
                <a:lnTo>
                  <a:pt x="257695" y="63281"/>
                </a:lnTo>
                <a:lnTo>
                  <a:pt x="259511" y="96174"/>
                </a:lnTo>
                <a:lnTo>
                  <a:pt x="269127" y="96174"/>
                </a:lnTo>
                <a:lnTo>
                  <a:pt x="267312" y="63281"/>
                </a:lnTo>
                <a:close/>
              </a:path>
              <a:path w="306069" h="171450">
                <a:moveTo>
                  <a:pt x="267144" y="60233"/>
                </a:moveTo>
                <a:lnTo>
                  <a:pt x="196771" y="64114"/>
                </a:lnTo>
                <a:lnTo>
                  <a:pt x="230400" y="81298"/>
                </a:lnTo>
                <a:lnTo>
                  <a:pt x="257695" y="63281"/>
                </a:lnTo>
                <a:lnTo>
                  <a:pt x="267312" y="63281"/>
                </a:lnTo>
                <a:lnTo>
                  <a:pt x="267144" y="60233"/>
                </a:lnTo>
                <a:close/>
              </a:path>
              <a:path w="306069" h="171450">
                <a:moveTo>
                  <a:pt x="151769" y="0"/>
                </a:moveTo>
                <a:lnTo>
                  <a:pt x="144521" y="861"/>
                </a:lnTo>
                <a:lnTo>
                  <a:pt x="138132" y="4389"/>
                </a:lnTo>
                <a:lnTo>
                  <a:pt x="133426" y="10322"/>
                </a:lnTo>
                <a:lnTo>
                  <a:pt x="131376" y="17617"/>
                </a:lnTo>
                <a:lnTo>
                  <a:pt x="132251" y="24864"/>
                </a:lnTo>
                <a:lnTo>
                  <a:pt x="135783" y="31253"/>
                </a:lnTo>
                <a:lnTo>
                  <a:pt x="141706" y="35976"/>
                </a:lnTo>
                <a:lnTo>
                  <a:pt x="196771" y="64114"/>
                </a:lnTo>
                <a:lnTo>
                  <a:pt x="267144" y="60233"/>
                </a:lnTo>
                <a:lnTo>
                  <a:pt x="272916" y="60233"/>
                </a:lnTo>
                <a:lnTo>
                  <a:pt x="159054" y="2067"/>
                </a:lnTo>
                <a:lnTo>
                  <a:pt x="151769" y="0"/>
                </a:lnTo>
                <a:close/>
              </a:path>
            </a:pathLst>
          </a:custGeom>
          <a:solidFill>
            <a:srgbClr val="C0504D"/>
          </a:solidFill>
        </p:spPr>
        <p:txBody>
          <a:bodyPr wrap="square" lIns="0" tIns="0" rIns="0" bIns="0" rtlCol="0"/>
          <a:lstStyle/>
          <a:p>
            <a:endParaRPr/>
          </a:p>
        </p:txBody>
      </p:sp>
      <p:sp>
        <p:nvSpPr>
          <p:cNvPr id="9" name="object 9"/>
          <p:cNvSpPr/>
          <p:nvPr/>
        </p:nvSpPr>
        <p:spPr>
          <a:xfrm>
            <a:off x="633983" y="5234940"/>
            <a:ext cx="493776" cy="469392"/>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solidFill>
            <a:srgbClr val="FFFFFF"/>
          </a:solidFill>
        </p:spPr>
        <p:txBody>
          <a:bodyPr wrap="square" lIns="0" tIns="0" rIns="0" bIns="0" rtlCol="0"/>
          <a:lstStyle/>
          <a:p>
            <a:endParaRPr/>
          </a:p>
        </p:txBody>
      </p:sp>
      <p:sp>
        <p:nvSpPr>
          <p:cNvPr id="11" name="object 11"/>
          <p:cNvSpPr/>
          <p:nvPr/>
        </p:nvSpPr>
        <p:spPr>
          <a:xfrm>
            <a:off x="1828800" y="3810000"/>
            <a:ext cx="2057400" cy="1981200"/>
          </a:xfrm>
          <a:custGeom>
            <a:avLst/>
            <a:gdLst/>
            <a:ahLst/>
            <a:cxnLst/>
            <a:rect l="l" t="t" r="r" b="b"/>
            <a:pathLst>
              <a:path w="2057400" h="1981200">
                <a:moveTo>
                  <a:pt x="0" y="1981200"/>
                </a:moveTo>
                <a:lnTo>
                  <a:pt x="2057400" y="1981200"/>
                </a:lnTo>
                <a:lnTo>
                  <a:pt x="2057400" y="0"/>
                </a:lnTo>
                <a:lnTo>
                  <a:pt x="0" y="0"/>
                </a:lnTo>
                <a:lnTo>
                  <a:pt x="0" y="1981200"/>
                </a:lnTo>
                <a:close/>
              </a:path>
            </a:pathLst>
          </a:custGeom>
          <a:ln w="25400">
            <a:solidFill>
              <a:srgbClr val="C0504D"/>
            </a:solidFill>
          </a:ln>
        </p:spPr>
        <p:txBody>
          <a:bodyPr wrap="square" lIns="0" tIns="0" rIns="0" bIns="0" rtlCol="0"/>
          <a:lstStyle/>
          <a:p>
            <a:endParaRPr/>
          </a:p>
        </p:txBody>
      </p:sp>
      <p:sp>
        <p:nvSpPr>
          <p:cNvPr id="12" name="object 12"/>
          <p:cNvSpPr txBox="1"/>
          <p:nvPr/>
        </p:nvSpPr>
        <p:spPr>
          <a:xfrm>
            <a:off x="1920494" y="3831716"/>
            <a:ext cx="1310005" cy="513080"/>
          </a:xfrm>
          <a:prstGeom prst="rect">
            <a:avLst/>
          </a:prstGeom>
        </p:spPr>
        <p:txBody>
          <a:bodyPr vert="horz" wrap="square" lIns="0" tIns="12065" rIns="0" bIns="0" rtlCol="0">
            <a:spAutoFit/>
          </a:bodyPr>
          <a:lstStyle/>
          <a:p>
            <a:pPr>
              <a:lnSpc>
                <a:spcPct val="100000"/>
              </a:lnSpc>
              <a:spcBef>
                <a:spcPts val="95"/>
              </a:spcBef>
            </a:pPr>
            <a:r>
              <a:rPr sz="1600" spc="-229" dirty="0">
                <a:latin typeface="Arial"/>
                <a:cs typeface="Arial"/>
              </a:rPr>
              <a:t>PROC1</a:t>
            </a:r>
            <a:r>
              <a:rPr sz="1600" spc="-85" dirty="0">
                <a:latin typeface="Arial"/>
                <a:cs typeface="Arial"/>
              </a:rPr>
              <a:t> </a:t>
            </a:r>
            <a:r>
              <a:rPr sz="1600" dirty="0">
                <a:latin typeface="Arial"/>
                <a:cs typeface="Arial"/>
              </a:rPr>
              <a:t>PROC</a:t>
            </a:r>
          </a:p>
          <a:p>
            <a:pPr>
              <a:lnSpc>
                <a:spcPct val="100000"/>
              </a:lnSpc>
            </a:pPr>
            <a:r>
              <a:rPr sz="1600" spc="-50" dirty="0">
                <a:latin typeface="Arial"/>
                <a:cs typeface="Arial"/>
              </a:rPr>
              <a:t>next</a:t>
            </a:r>
            <a:r>
              <a:rPr sz="1600" spc="-145" dirty="0">
                <a:latin typeface="Arial"/>
                <a:cs typeface="Arial"/>
              </a:rPr>
              <a:t> </a:t>
            </a:r>
            <a:r>
              <a:rPr sz="1600" spc="-30" dirty="0">
                <a:latin typeface="Arial"/>
                <a:cs typeface="Arial"/>
              </a:rPr>
              <a:t>instruction</a:t>
            </a:r>
            <a:endParaRPr sz="1600" dirty="0">
              <a:latin typeface="Arial"/>
              <a:cs typeface="Arial"/>
            </a:endParaRPr>
          </a:p>
        </p:txBody>
      </p:sp>
      <p:sp>
        <p:nvSpPr>
          <p:cNvPr id="13" name="object 13"/>
          <p:cNvSpPr txBox="1"/>
          <p:nvPr/>
        </p:nvSpPr>
        <p:spPr>
          <a:xfrm>
            <a:off x="1920494" y="5295138"/>
            <a:ext cx="320675" cy="269240"/>
          </a:xfrm>
          <a:prstGeom prst="rect">
            <a:avLst/>
          </a:prstGeom>
        </p:spPr>
        <p:txBody>
          <a:bodyPr vert="horz" wrap="square" lIns="0" tIns="12065" rIns="0" bIns="0" rtlCol="0">
            <a:spAutoFit/>
          </a:bodyPr>
          <a:lstStyle/>
          <a:p>
            <a:pPr>
              <a:lnSpc>
                <a:spcPct val="100000"/>
              </a:lnSpc>
              <a:spcBef>
                <a:spcPts val="95"/>
              </a:spcBef>
            </a:pPr>
            <a:r>
              <a:rPr sz="1600" spc="-260" dirty="0">
                <a:latin typeface="Arial"/>
                <a:cs typeface="Arial"/>
              </a:rPr>
              <a:t>RET</a:t>
            </a:r>
            <a:endParaRPr sz="1600">
              <a:latin typeface="Arial"/>
              <a:cs typeface="Arial"/>
            </a:endParaRPr>
          </a:p>
        </p:txBody>
      </p:sp>
      <p:sp>
        <p:nvSpPr>
          <p:cNvPr id="14" name="object 14"/>
          <p:cNvSpPr txBox="1"/>
          <p:nvPr/>
        </p:nvSpPr>
        <p:spPr>
          <a:xfrm>
            <a:off x="1298194" y="4060316"/>
            <a:ext cx="434340"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0020</a:t>
            </a:r>
            <a:endParaRPr sz="1600">
              <a:latin typeface="Arial"/>
              <a:cs typeface="Arial"/>
            </a:endParaRPr>
          </a:p>
        </p:txBody>
      </p:sp>
      <p:sp>
        <p:nvSpPr>
          <p:cNvPr id="15" name="object 15"/>
          <p:cNvSpPr/>
          <p:nvPr/>
        </p:nvSpPr>
        <p:spPr>
          <a:xfrm>
            <a:off x="6477000" y="37338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6" name="object 16"/>
          <p:cNvSpPr/>
          <p:nvPr/>
        </p:nvSpPr>
        <p:spPr>
          <a:xfrm>
            <a:off x="6477000" y="41910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sp>
        <p:nvSpPr>
          <p:cNvPr id="17" name="object 17"/>
          <p:cNvSpPr/>
          <p:nvPr/>
        </p:nvSpPr>
        <p:spPr>
          <a:xfrm>
            <a:off x="6477000" y="4648200"/>
            <a:ext cx="914400" cy="457200"/>
          </a:xfrm>
          <a:custGeom>
            <a:avLst/>
            <a:gdLst/>
            <a:ahLst/>
            <a:cxnLst/>
            <a:rect l="l" t="t" r="r" b="b"/>
            <a:pathLst>
              <a:path w="914400" h="457200">
                <a:moveTo>
                  <a:pt x="0" y="457200"/>
                </a:moveTo>
                <a:lnTo>
                  <a:pt x="914400" y="457200"/>
                </a:lnTo>
                <a:lnTo>
                  <a:pt x="914400" y="0"/>
                </a:lnTo>
                <a:lnTo>
                  <a:pt x="0" y="0"/>
                </a:lnTo>
                <a:lnTo>
                  <a:pt x="0" y="457200"/>
                </a:lnTo>
                <a:close/>
              </a:path>
            </a:pathLst>
          </a:custGeom>
          <a:solidFill>
            <a:srgbClr val="FFFFFF"/>
          </a:solidFill>
        </p:spPr>
        <p:txBody>
          <a:bodyPr wrap="square" lIns="0" tIns="0" rIns="0" bIns="0" rtlCol="0"/>
          <a:lstStyle/>
          <a:p>
            <a:endParaRPr/>
          </a:p>
        </p:txBody>
      </p:sp>
      <p:graphicFrame>
        <p:nvGraphicFramePr>
          <p:cNvPr id="18" name="object 18"/>
          <p:cNvGraphicFramePr>
            <a:graphicFrameLocks noGrp="1"/>
          </p:cNvGraphicFramePr>
          <p:nvPr/>
        </p:nvGraphicFramePr>
        <p:xfrm>
          <a:off x="6464300" y="3263900"/>
          <a:ext cx="914400" cy="1828800"/>
        </p:xfrm>
        <a:graphic>
          <a:graphicData uri="http://schemas.openxmlformats.org/drawingml/2006/table">
            <a:tbl>
              <a:tblPr firstRow="1" bandRow="1">
                <a:tableStyleId>{2D5ABB26-0587-4C30-8999-92F81FD0307C}</a:tableStyleId>
              </a:tblPr>
              <a:tblGrid>
                <a:gridCol w="914400">
                  <a:extLst>
                    <a:ext uri="{9D8B030D-6E8A-4147-A177-3AD203B41FA5}">
                      <a16:colId xmlns:a16="http://schemas.microsoft.com/office/drawing/2014/main" val="20000"/>
                    </a:ext>
                  </a:extLst>
                </a:gridCol>
              </a:tblGrid>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0"/>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1"/>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2"/>
                  </a:ext>
                </a:extLst>
              </a:tr>
              <a:tr h="457200">
                <a:tc>
                  <a:txBody>
                    <a:bodyPr/>
                    <a:lstStyle/>
                    <a:p>
                      <a:pPr>
                        <a:lnSpc>
                          <a:spcPct val="100000"/>
                        </a:lnSpc>
                      </a:pPr>
                      <a:endParaRPr sz="1800">
                        <a:latin typeface="Times New Roman"/>
                        <a:cs typeface="Times New Roman"/>
                      </a:endParaRPr>
                    </a:p>
                  </a:txBody>
                  <a:tcPr marL="0" marR="0" marT="0" marB="0">
                    <a:lnL w="28575">
                      <a:solidFill>
                        <a:srgbClr val="8063A1"/>
                      </a:solidFill>
                      <a:prstDash val="solid"/>
                    </a:lnL>
                    <a:lnR w="28575">
                      <a:solidFill>
                        <a:srgbClr val="8063A1"/>
                      </a:solidFill>
                      <a:prstDash val="solid"/>
                    </a:lnR>
                    <a:lnT w="28575">
                      <a:solidFill>
                        <a:srgbClr val="8063A1"/>
                      </a:solidFill>
                      <a:prstDash val="solid"/>
                    </a:lnT>
                    <a:lnB w="28575">
                      <a:solidFill>
                        <a:srgbClr val="8063A1"/>
                      </a:solidFill>
                      <a:prstDash val="solid"/>
                    </a:lnB>
                  </a:tcPr>
                </a:tc>
                <a:extLst>
                  <a:ext uri="{0D108BD9-81ED-4DB2-BD59-A6C34878D82A}">
                    <a16:rowId xmlns:a16="http://schemas.microsoft.com/office/drawing/2014/main" val="10003"/>
                  </a:ext>
                </a:extLst>
              </a:tr>
            </a:tbl>
          </a:graphicData>
        </a:graphic>
      </p:graphicFrame>
      <p:sp>
        <p:nvSpPr>
          <p:cNvPr id="19" name="object 19"/>
          <p:cNvSpPr/>
          <p:nvPr/>
        </p:nvSpPr>
        <p:spPr>
          <a:xfrm>
            <a:off x="7271004" y="4177284"/>
            <a:ext cx="562355" cy="428244"/>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7720583" y="3939540"/>
            <a:ext cx="838200" cy="713232"/>
          </a:xfrm>
          <a:prstGeom prst="rect">
            <a:avLst/>
          </a:prstGeom>
          <a:blipFill>
            <a:blip r:embed="rId5" cstate="print"/>
            <a:stretch>
              <a:fillRect/>
            </a:stretch>
          </a:blipFill>
        </p:spPr>
        <p:txBody>
          <a:bodyPr wrap="square" lIns="0" tIns="0" rIns="0" bIns="0" rtlCol="0"/>
          <a:lstStyle/>
          <a:p>
            <a:endParaRPr/>
          </a:p>
        </p:txBody>
      </p:sp>
      <p:sp>
        <p:nvSpPr>
          <p:cNvPr id="21" name="object 21"/>
          <p:cNvSpPr txBox="1"/>
          <p:nvPr/>
        </p:nvSpPr>
        <p:spPr>
          <a:xfrm>
            <a:off x="6023609" y="4288916"/>
            <a:ext cx="434340" cy="726440"/>
          </a:xfrm>
          <a:prstGeom prst="rect">
            <a:avLst/>
          </a:prstGeom>
        </p:spPr>
        <p:txBody>
          <a:bodyPr vert="horz" wrap="square" lIns="0" tIns="12065" rIns="0" bIns="0" rtlCol="0">
            <a:spAutoFit/>
          </a:bodyPr>
          <a:lstStyle/>
          <a:p>
            <a:pPr marL="12700">
              <a:lnSpc>
                <a:spcPct val="100000"/>
              </a:lnSpc>
              <a:spcBef>
                <a:spcPts val="95"/>
              </a:spcBef>
            </a:pPr>
            <a:r>
              <a:rPr sz="1600" spc="-180" dirty="0">
                <a:latin typeface="Arial"/>
                <a:cs typeface="Arial"/>
              </a:rPr>
              <a:t>00FE</a:t>
            </a:r>
            <a:endParaRPr sz="1600" dirty="0">
              <a:latin typeface="Arial"/>
              <a:cs typeface="Arial"/>
            </a:endParaRPr>
          </a:p>
          <a:p>
            <a:pPr>
              <a:lnSpc>
                <a:spcPct val="100000"/>
              </a:lnSpc>
              <a:spcBef>
                <a:spcPts val="10"/>
              </a:spcBef>
            </a:pPr>
            <a:endParaRPr sz="1450" dirty="0">
              <a:latin typeface="Times New Roman"/>
              <a:cs typeface="Times New Roman"/>
            </a:endParaRPr>
          </a:p>
          <a:p>
            <a:pPr marL="12700">
              <a:lnSpc>
                <a:spcPct val="100000"/>
              </a:lnSpc>
            </a:pPr>
            <a:r>
              <a:rPr sz="1600" spc="-90" dirty="0">
                <a:latin typeface="Arial"/>
                <a:cs typeface="Arial"/>
              </a:rPr>
              <a:t>0100</a:t>
            </a:r>
            <a:endParaRPr sz="1600" dirty="0">
              <a:latin typeface="Arial"/>
              <a:cs typeface="Arial"/>
            </a:endParaRPr>
          </a:p>
        </p:txBody>
      </p:sp>
      <p:sp>
        <p:nvSpPr>
          <p:cNvPr id="22" name="object 22"/>
          <p:cNvSpPr txBox="1"/>
          <p:nvPr/>
        </p:nvSpPr>
        <p:spPr>
          <a:xfrm>
            <a:off x="6023609" y="3831716"/>
            <a:ext cx="429259"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a:t>
            </a:r>
            <a:r>
              <a:rPr sz="1600" spc="-260" dirty="0">
                <a:latin typeface="Arial"/>
                <a:cs typeface="Arial"/>
              </a:rPr>
              <a:t>F</a:t>
            </a:r>
            <a:r>
              <a:rPr sz="1600" spc="-305" dirty="0">
                <a:latin typeface="Arial"/>
                <a:cs typeface="Arial"/>
              </a:rPr>
              <a:t>C</a:t>
            </a:r>
            <a:endParaRPr sz="1600" dirty="0">
              <a:latin typeface="Arial"/>
              <a:cs typeface="Arial"/>
            </a:endParaRPr>
          </a:p>
        </p:txBody>
      </p:sp>
      <p:sp>
        <p:nvSpPr>
          <p:cNvPr id="23" name="object 23"/>
          <p:cNvSpPr/>
          <p:nvPr/>
        </p:nvSpPr>
        <p:spPr>
          <a:xfrm>
            <a:off x="1988820" y="1339596"/>
            <a:ext cx="1889759" cy="524255"/>
          </a:xfrm>
          <a:prstGeom prst="rect">
            <a:avLst/>
          </a:prstGeom>
          <a:blipFill>
            <a:blip r:embed="rId6" cstate="print"/>
            <a:stretch>
              <a:fillRect/>
            </a:stretch>
          </a:blipFill>
        </p:spPr>
        <p:txBody>
          <a:bodyPr wrap="square" lIns="0" tIns="0" rIns="0" bIns="0" rtlCol="0"/>
          <a:lstStyle/>
          <a:p>
            <a:endParaRPr/>
          </a:p>
        </p:txBody>
      </p:sp>
      <p:sp>
        <p:nvSpPr>
          <p:cNvPr id="24" name="object 24"/>
          <p:cNvSpPr/>
          <p:nvPr/>
        </p:nvSpPr>
        <p:spPr>
          <a:xfrm>
            <a:off x="6045708" y="3075432"/>
            <a:ext cx="1854708" cy="225551"/>
          </a:xfrm>
          <a:prstGeom prst="rect">
            <a:avLst/>
          </a:prstGeom>
          <a:blipFill>
            <a:blip r:embed="rId7" cstate="print"/>
            <a:stretch>
              <a:fillRect/>
            </a:stretch>
          </a:blipFill>
        </p:spPr>
        <p:txBody>
          <a:bodyPr wrap="square" lIns="0" tIns="0" rIns="0" bIns="0" rtlCol="0"/>
          <a:lstStyle/>
          <a:p>
            <a:endParaRPr/>
          </a:p>
        </p:txBody>
      </p:sp>
      <p:sp>
        <p:nvSpPr>
          <p:cNvPr id="25" name="object 25"/>
          <p:cNvSpPr/>
          <p:nvPr/>
        </p:nvSpPr>
        <p:spPr>
          <a:xfrm>
            <a:off x="7616952" y="3075432"/>
            <a:ext cx="335279" cy="225551"/>
          </a:xfrm>
          <a:prstGeom prst="rect">
            <a:avLst/>
          </a:prstGeom>
          <a:blipFill>
            <a:blip r:embed="rId8" cstate="print"/>
            <a:stretch>
              <a:fillRect/>
            </a:stretch>
          </a:blipFill>
        </p:spPr>
        <p:txBody>
          <a:bodyPr wrap="square" lIns="0" tIns="0" rIns="0" bIns="0" rtlCol="0"/>
          <a:lstStyle/>
          <a:p>
            <a:endParaRPr/>
          </a:p>
        </p:txBody>
      </p:sp>
      <p:sp>
        <p:nvSpPr>
          <p:cNvPr id="26" name="object 26"/>
          <p:cNvSpPr/>
          <p:nvPr/>
        </p:nvSpPr>
        <p:spPr>
          <a:xfrm>
            <a:off x="6189853" y="2926842"/>
            <a:ext cx="1572514" cy="158750"/>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6594347" y="4422647"/>
            <a:ext cx="661416" cy="201168"/>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7002780" y="4422647"/>
            <a:ext cx="298703" cy="201168"/>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6721856" y="4292346"/>
            <a:ext cx="404495" cy="141732"/>
          </a:xfrm>
          <a:prstGeom prst="rect">
            <a:avLst/>
          </a:prstGeom>
          <a:blipFill>
            <a:blip r:embed="rId12" cstate="print"/>
            <a:stretch>
              <a:fillRect/>
            </a:stretch>
          </a:blipFill>
        </p:spPr>
        <p:txBody>
          <a:bodyPr wrap="square" lIns="0" tIns="0" rIns="0" bIns="0" rtlCol="0"/>
          <a:lstStyle/>
          <a:p>
            <a:endParaRPr/>
          </a:p>
        </p:txBody>
      </p:sp>
      <p:sp>
        <p:nvSpPr>
          <p:cNvPr id="30" name="object 30"/>
          <p:cNvSpPr txBox="1"/>
          <p:nvPr/>
        </p:nvSpPr>
        <p:spPr>
          <a:xfrm>
            <a:off x="1298194" y="5279897"/>
            <a:ext cx="434340" cy="26924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a:cs typeface="Arial"/>
              </a:rPr>
              <a:t>0030</a:t>
            </a:r>
            <a:endParaRPr sz="1600">
              <a:latin typeface="Arial"/>
              <a:cs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01A58046-204A-4AE3-9E7A-F188B96D0FD4}"/>
              </a:ext>
            </a:extLst>
          </p:cNvPr>
          <p:cNvSpPr>
            <a:spLocks noGrp="1" noChangeArrowheads="1"/>
          </p:cNvSpPr>
          <p:nvPr>
            <p:ph type="title"/>
          </p:nvPr>
        </p:nvSpPr>
        <p:spPr>
          <a:xfrm>
            <a:off x="457200" y="228600"/>
            <a:ext cx="8153400" cy="1143000"/>
          </a:xfrm>
        </p:spPr>
        <p:txBody>
          <a:bodyPr/>
          <a:lstStyle/>
          <a:p>
            <a:r>
              <a:rPr lang="en-US" altLang="en-US" sz="3200">
                <a:solidFill>
                  <a:schemeClr val="accent2"/>
                </a:solidFill>
              </a:rPr>
              <a:t>Typical Layout of a Program Containing Procedures</a:t>
            </a:r>
            <a:endParaRPr lang="en-US" altLang="en-US">
              <a:solidFill>
                <a:schemeClr val="tx1"/>
              </a:solidFill>
            </a:endParaRPr>
          </a:p>
        </p:txBody>
      </p:sp>
      <p:sp>
        <p:nvSpPr>
          <p:cNvPr id="21507" name="Rectangle 3">
            <a:extLst>
              <a:ext uri="{FF2B5EF4-FFF2-40B4-BE49-F238E27FC236}">
                <a16:creationId xmlns:a16="http://schemas.microsoft.com/office/drawing/2014/main" id="{C39B8B9A-38BE-470B-98CD-4D0978C6F7E0}"/>
              </a:ext>
            </a:extLst>
          </p:cNvPr>
          <p:cNvSpPr>
            <a:spLocks noGrp="1" noChangeArrowheads="1"/>
          </p:cNvSpPr>
          <p:nvPr>
            <p:ph type="body" idx="1"/>
          </p:nvPr>
        </p:nvSpPr>
        <p:spPr>
          <a:xfrm>
            <a:off x="685800" y="1524000"/>
            <a:ext cx="8001000" cy="4419600"/>
          </a:xfrm>
        </p:spPr>
        <p:txBody>
          <a:bodyPr/>
          <a:lstStyle/>
          <a:p>
            <a:pPr>
              <a:buFontTx/>
              <a:buNone/>
            </a:pPr>
            <a:r>
              <a:rPr lang="en-US" altLang="en-US" sz="1600">
                <a:solidFill>
                  <a:schemeClr val="accent2"/>
                </a:solidFill>
                <a:latin typeface="Courier New" panose="02070309020205020404" pitchFamily="49" charset="0"/>
              </a:rPr>
              <a:t>TITLE   A PROGRAM THAT CONTAINS SEVERAL PROCEDURES</a:t>
            </a:r>
          </a:p>
          <a:p>
            <a:pPr>
              <a:buFontTx/>
              <a:buNone/>
            </a:pPr>
            <a:r>
              <a:rPr lang="en-US" altLang="en-US" sz="1600">
                <a:solidFill>
                  <a:schemeClr val="accent2"/>
                </a:solidFill>
                <a:latin typeface="Courier New" panose="02070309020205020404" pitchFamily="49" charset="0"/>
              </a:rPr>
              <a:t>.MODEL   SMALL</a:t>
            </a:r>
          </a:p>
          <a:p>
            <a:pPr>
              <a:buFontTx/>
              <a:buNone/>
            </a:pPr>
            <a:r>
              <a:rPr lang="en-US" altLang="en-US" sz="1600">
                <a:solidFill>
                  <a:schemeClr val="accent2"/>
                </a:solidFill>
                <a:latin typeface="Courier New" panose="02070309020205020404" pitchFamily="49" charset="0"/>
              </a:rPr>
              <a:t>.STACK   100H</a:t>
            </a:r>
          </a:p>
          <a:p>
            <a:pPr>
              <a:buFontTx/>
              <a:buNone/>
            </a:pPr>
            <a:r>
              <a:rPr lang="en-US" altLang="en-US" sz="1600">
                <a:solidFill>
                  <a:schemeClr val="accent2"/>
                </a:solidFill>
                <a:latin typeface="Courier New" panose="02070309020205020404" pitchFamily="49" charset="0"/>
              </a:rPr>
              <a:t>.DATA</a:t>
            </a:r>
          </a:p>
          <a:p>
            <a:pPr>
              <a:buFontTx/>
              <a:buNone/>
            </a:pPr>
            <a:r>
              <a:rPr lang="en-US" altLang="en-US" sz="1600">
                <a:solidFill>
                  <a:schemeClr val="accent2"/>
                </a:solidFill>
                <a:latin typeface="Courier New" panose="02070309020205020404" pitchFamily="49" charset="0"/>
              </a:rPr>
              <a:t>;*** define data elements here   *******</a:t>
            </a:r>
          </a:p>
          <a:p>
            <a:pPr>
              <a:buFontTx/>
              <a:buNone/>
            </a:pPr>
            <a:r>
              <a:rPr lang="en-US" altLang="en-US" sz="1600">
                <a:solidFill>
                  <a:schemeClr val="accent2"/>
                </a:solidFill>
                <a:latin typeface="Courier New" panose="02070309020205020404" pitchFamily="49" charset="0"/>
              </a:rPr>
              <a:t>.CODE</a:t>
            </a:r>
          </a:p>
          <a:p>
            <a:pPr>
              <a:buFontTx/>
              <a:buNone/>
            </a:pPr>
            <a:r>
              <a:rPr lang="en-US" altLang="en-US" sz="1600">
                <a:solidFill>
                  <a:schemeClr val="accent2"/>
                </a:solidFill>
                <a:latin typeface="Courier New" panose="02070309020205020404" pitchFamily="49" charset="0"/>
              </a:rPr>
              <a:t>MAIN     PROC</a:t>
            </a:r>
          </a:p>
          <a:p>
            <a:pPr>
              <a:buFontTx/>
              <a:buNone/>
            </a:pPr>
            <a:r>
              <a:rPr lang="en-US" altLang="en-US" sz="1600">
                <a:solidFill>
                  <a:schemeClr val="accent2"/>
                </a:solidFill>
                <a:latin typeface="Courier New" panose="02070309020205020404" pitchFamily="49" charset="0"/>
              </a:rPr>
              <a:t>; INITIALIZE DATA SEGMENT REGISTER</a:t>
            </a:r>
          </a:p>
          <a:p>
            <a:pPr>
              <a:buFontTx/>
              <a:buNone/>
            </a:pPr>
            <a:r>
              <a:rPr lang="en-US" altLang="en-US" sz="1600">
                <a:solidFill>
                  <a:schemeClr val="accent2"/>
                </a:solidFill>
                <a:latin typeface="Courier New" panose="02070309020205020404" pitchFamily="49" charset="0"/>
              </a:rPr>
              <a:t>         MOV     AX,@DATA</a:t>
            </a:r>
          </a:p>
          <a:p>
            <a:pPr>
              <a:buFontTx/>
              <a:buNone/>
            </a:pPr>
            <a:r>
              <a:rPr lang="en-US" altLang="en-US" sz="1600">
                <a:solidFill>
                  <a:schemeClr val="accent2"/>
                </a:solidFill>
                <a:latin typeface="Courier New" panose="02070309020205020404" pitchFamily="49" charset="0"/>
              </a:rPr>
              <a:t>         MOV     DS,AX</a:t>
            </a:r>
          </a:p>
          <a:p>
            <a:pPr>
              <a:buFontTx/>
              <a:buNone/>
            </a:pPr>
            <a:r>
              <a:rPr lang="en-US" altLang="en-US" sz="1600">
                <a:solidFill>
                  <a:schemeClr val="accent2"/>
                </a:solidFill>
                <a:latin typeface="Courier New" panose="02070309020205020404" pitchFamily="49" charset="0"/>
              </a:rPr>
              <a:t>;*** code any necessary statements here                 ***</a:t>
            </a:r>
          </a:p>
          <a:p>
            <a:pPr>
              <a:buFontTx/>
              <a:buNone/>
            </a:pPr>
            <a:r>
              <a:rPr lang="en-US" altLang="en-US" sz="1600">
                <a:solidFill>
                  <a:schemeClr val="accent2"/>
                </a:solidFill>
                <a:latin typeface="Courier New" panose="02070309020205020404" pitchFamily="49" charset="0"/>
              </a:rPr>
              <a:t>;*** get ready to call procedure ABC by                 ***</a:t>
            </a:r>
          </a:p>
          <a:p>
            <a:pPr>
              <a:buFontTx/>
              <a:buNone/>
            </a:pPr>
            <a:r>
              <a:rPr lang="en-US" altLang="en-US" sz="1600">
                <a:solidFill>
                  <a:schemeClr val="accent2"/>
                </a:solidFill>
                <a:latin typeface="Courier New" panose="02070309020205020404" pitchFamily="49" charset="0"/>
              </a:rPr>
              <a:t>;*** first moving input values to appropriate registers ***</a:t>
            </a:r>
          </a:p>
          <a:p>
            <a:pPr>
              <a:buFontTx/>
              <a:buNone/>
            </a:pPr>
            <a:r>
              <a:rPr lang="en-US" altLang="en-US" sz="1600">
                <a:solidFill>
                  <a:schemeClr val="accent2"/>
                </a:solidFill>
                <a:latin typeface="Courier New" panose="02070309020205020404" pitchFamily="49" charset="0"/>
              </a:rPr>
              <a:t>         CALL    ABC</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4875E959-3A65-44F4-A61D-33287F72801D}"/>
              </a:ext>
            </a:extLst>
          </p:cNvPr>
          <p:cNvSpPr>
            <a:spLocks noGrp="1" noChangeArrowheads="1"/>
          </p:cNvSpPr>
          <p:nvPr>
            <p:ph type="title"/>
          </p:nvPr>
        </p:nvSpPr>
        <p:spPr>
          <a:xfrm>
            <a:off x="685800" y="0"/>
            <a:ext cx="7772400" cy="1143000"/>
          </a:xfrm>
        </p:spPr>
        <p:txBody>
          <a:bodyPr/>
          <a:lstStyle/>
          <a:p>
            <a:r>
              <a:rPr lang="en-US" altLang="en-US" sz="3200">
                <a:solidFill>
                  <a:schemeClr val="accent2"/>
                </a:solidFill>
              </a:rPr>
              <a:t>Typical Layout (cont’d)</a:t>
            </a:r>
            <a:endParaRPr lang="en-US" altLang="en-US"/>
          </a:p>
        </p:txBody>
      </p:sp>
      <p:sp>
        <p:nvSpPr>
          <p:cNvPr id="22531" name="Rectangle 3">
            <a:extLst>
              <a:ext uri="{FF2B5EF4-FFF2-40B4-BE49-F238E27FC236}">
                <a16:creationId xmlns:a16="http://schemas.microsoft.com/office/drawing/2014/main" id="{D134E12D-DD41-4E70-9398-1F35233C7177}"/>
              </a:ext>
            </a:extLst>
          </p:cNvPr>
          <p:cNvSpPr>
            <a:spLocks noGrp="1" noChangeArrowheads="1"/>
          </p:cNvSpPr>
          <p:nvPr>
            <p:ph type="body" idx="1"/>
          </p:nvPr>
        </p:nvSpPr>
        <p:spPr>
          <a:xfrm>
            <a:off x="685800" y="1219200"/>
            <a:ext cx="7772400" cy="5105400"/>
          </a:xfrm>
        </p:spPr>
        <p:txBody>
          <a:bodyPr/>
          <a:lstStyle/>
          <a:p>
            <a:pPr>
              <a:buFontTx/>
              <a:buNone/>
            </a:pPr>
            <a:r>
              <a:rPr lang="en-US" altLang="en-US" sz="1600">
                <a:solidFill>
                  <a:schemeClr val="accent2"/>
                </a:solidFill>
                <a:latin typeface="Courier New" panose="02070309020205020404" pitchFamily="49" charset="0"/>
              </a:rPr>
              <a:t>;*** code any necessary statements here                 ***</a:t>
            </a:r>
          </a:p>
          <a:p>
            <a:pPr>
              <a:buFontTx/>
              <a:buNone/>
            </a:pPr>
            <a:r>
              <a:rPr lang="en-US" altLang="en-US" sz="1600">
                <a:solidFill>
                  <a:schemeClr val="accent2"/>
                </a:solidFill>
                <a:latin typeface="Courier New" panose="02070309020205020404" pitchFamily="49" charset="0"/>
              </a:rPr>
              <a:t>;*** get ready to call procedure DEF by                 ***</a:t>
            </a:r>
          </a:p>
          <a:p>
            <a:pPr>
              <a:buFontTx/>
              <a:buNone/>
            </a:pPr>
            <a:r>
              <a:rPr lang="en-US" altLang="en-US" sz="1600">
                <a:solidFill>
                  <a:schemeClr val="accent2"/>
                </a:solidFill>
                <a:latin typeface="Courier New" panose="02070309020205020404" pitchFamily="49" charset="0"/>
              </a:rPr>
              <a:t>;*** first moving input values to appropriate registers ***</a:t>
            </a:r>
          </a:p>
          <a:p>
            <a:pPr>
              <a:buFontTx/>
              <a:buNone/>
            </a:pPr>
            <a:r>
              <a:rPr lang="en-US" altLang="en-US" sz="1600">
                <a:solidFill>
                  <a:schemeClr val="accent2"/>
                </a:solidFill>
                <a:latin typeface="Courier New" panose="02070309020205020404" pitchFamily="49" charset="0"/>
              </a:rPr>
              <a:t>         CALL    DEF</a:t>
            </a:r>
          </a:p>
          <a:p>
            <a:pPr>
              <a:buFontTx/>
              <a:buNone/>
            </a:pPr>
            <a:r>
              <a:rPr lang="en-US" altLang="en-US" sz="1600">
                <a:solidFill>
                  <a:schemeClr val="accent2"/>
                </a:solidFill>
                <a:latin typeface="Courier New" panose="02070309020205020404" pitchFamily="49" charset="0"/>
              </a:rPr>
              <a:t>;*** code any necessary statements here                 ***</a:t>
            </a:r>
          </a:p>
          <a:p>
            <a:pPr>
              <a:buFontTx/>
              <a:buNone/>
            </a:pPr>
            <a:r>
              <a:rPr lang="en-US" altLang="en-US" sz="1600">
                <a:solidFill>
                  <a:schemeClr val="accent2"/>
                </a:solidFill>
                <a:latin typeface="Courier New" panose="02070309020205020404" pitchFamily="49" charset="0"/>
              </a:rPr>
              <a:t>;*** get ready to call procedure GHI by                 ***</a:t>
            </a:r>
          </a:p>
          <a:p>
            <a:pPr>
              <a:buFontTx/>
              <a:buNone/>
            </a:pPr>
            <a:r>
              <a:rPr lang="en-US" altLang="en-US" sz="1600">
                <a:solidFill>
                  <a:schemeClr val="accent2"/>
                </a:solidFill>
                <a:latin typeface="Courier New" panose="02070309020205020404" pitchFamily="49" charset="0"/>
              </a:rPr>
              <a:t>;*** first moving input values to appropriate registers ***</a:t>
            </a:r>
          </a:p>
          <a:p>
            <a:pPr>
              <a:buFontTx/>
              <a:buNone/>
            </a:pPr>
            <a:r>
              <a:rPr lang="en-US" altLang="en-US" sz="1600">
                <a:solidFill>
                  <a:schemeClr val="accent2"/>
                </a:solidFill>
                <a:latin typeface="Courier New" panose="02070309020205020404" pitchFamily="49" charset="0"/>
              </a:rPr>
              <a:t>         CALL    GHI</a:t>
            </a:r>
          </a:p>
          <a:p>
            <a:pPr>
              <a:buFontTx/>
              <a:buNone/>
            </a:pPr>
            <a:r>
              <a:rPr lang="en-US" altLang="en-US" sz="1600">
                <a:solidFill>
                  <a:schemeClr val="accent2"/>
                </a:solidFill>
                <a:latin typeface="Courier New" panose="02070309020205020404" pitchFamily="49" charset="0"/>
              </a:rPr>
              <a:t>;*** code any necessary statements here                 ***</a:t>
            </a:r>
          </a:p>
          <a:p>
            <a:pPr>
              <a:buFontTx/>
              <a:buNone/>
            </a:pPr>
            <a:r>
              <a:rPr lang="en-US" altLang="en-US" sz="1600">
                <a:solidFill>
                  <a:schemeClr val="accent2"/>
                </a:solidFill>
                <a:latin typeface="Courier New" panose="02070309020205020404" pitchFamily="49" charset="0"/>
              </a:rPr>
              <a:t>; RETURN TO DOS</a:t>
            </a:r>
          </a:p>
          <a:p>
            <a:pPr>
              <a:buFontTx/>
              <a:buNone/>
            </a:pPr>
            <a:r>
              <a:rPr lang="en-US" altLang="en-US" sz="1600">
                <a:solidFill>
                  <a:schemeClr val="accent2"/>
                </a:solidFill>
                <a:latin typeface="Courier New" panose="02070309020205020404" pitchFamily="49" charset="0"/>
              </a:rPr>
              <a:t>         MOV     AH,4CH</a:t>
            </a:r>
          </a:p>
          <a:p>
            <a:pPr>
              <a:buFontTx/>
              <a:buNone/>
            </a:pPr>
            <a:r>
              <a:rPr lang="en-US" altLang="en-US" sz="1600">
                <a:solidFill>
                  <a:schemeClr val="accent2"/>
                </a:solidFill>
                <a:latin typeface="Courier New" panose="02070309020205020404" pitchFamily="49" charset="0"/>
              </a:rPr>
              <a:t>         INT     21H</a:t>
            </a:r>
          </a:p>
          <a:p>
            <a:pPr>
              <a:buFontTx/>
              <a:buNone/>
            </a:pPr>
            <a:r>
              <a:rPr lang="en-US" altLang="en-US" sz="1600">
                <a:solidFill>
                  <a:schemeClr val="accent2"/>
                </a:solidFill>
                <a:latin typeface="Courier New" panose="02070309020205020404" pitchFamily="49" charset="0"/>
              </a:rPr>
              <a:t>MAIN     ENDP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7B269D8-3B62-45AF-A82D-35C40F6CBCD0}"/>
              </a:ext>
            </a:extLst>
          </p:cNvPr>
          <p:cNvSpPr>
            <a:spLocks noGrp="1" noChangeArrowheads="1"/>
          </p:cNvSpPr>
          <p:nvPr>
            <p:ph type="title"/>
          </p:nvPr>
        </p:nvSpPr>
        <p:spPr>
          <a:xfrm>
            <a:off x="685800" y="228600"/>
            <a:ext cx="7772400" cy="762000"/>
          </a:xfrm>
        </p:spPr>
        <p:txBody>
          <a:bodyPr/>
          <a:lstStyle/>
          <a:p>
            <a:r>
              <a:rPr lang="en-US" altLang="en-US" sz="3200">
                <a:solidFill>
                  <a:schemeClr val="accent2"/>
                </a:solidFill>
              </a:rPr>
              <a:t>Empty Stack</a:t>
            </a:r>
            <a:endParaRPr lang="en-US" altLang="en-US"/>
          </a:p>
        </p:txBody>
      </p:sp>
      <p:sp>
        <p:nvSpPr>
          <p:cNvPr id="5125" name="Rectangle 5">
            <a:extLst>
              <a:ext uri="{FF2B5EF4-FFF2-40B4-BE49-F238E27FC236}">
                <a16:creationId xmlns:a16="http://schemas.microsoft.com/office/drawing/2014/main" id="{4844EEA3-E2BA-4485-9E11-271824EDEEB3}"/>
              </a:ext>
            </a:extLst>
          </p:cNvPr>
          <p:cNvSpPr>
            <a:spLocks noChangeArrowheads="1"/>
          </p:cNvSpPr>
          <p:nvPr/>
        </p:nvSpPr>
        <p:spPr bwMode="auto">
          <a:xfrm>
            <a:off x="2971800" y="13716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6" name="Rectangle 6">
            <a:extLst>
              <a:ext uri="{FF2B5EF4-FFF2-40B4-BE49-F238E27FC236}">
                <a16:creationId xmlns:a16="http://schemas.microsoft.com/office/drawing/2014/main" id="{1EA053BF-C671-4F93-8D6D-B8E9C0CB2A82}"/>
              </a:ext>
            </a:extLst>
          </p:cNvPr>
          <p:cNvSpPr>
            <a:spLocks noChangeArrowheads="1"/>
          </p:cNvSpPr>
          <p:nvPr/>
        </p:nvSpPr>
        <p:spPr bwMode="auto">
          <a:xfrm>
            <a:off x="2971800" y="19050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7" name="Rectangle 7">
            <a:extLst>
              <a:ext uri="{FF2B5EF4-FFF2-40B4-BE49-F238E27FC236}">
                <a16:creationId xmlns:a16="http://schemas.microsoft.com/office/drawing/2014/main" id="{405860AC-76A0-498E-B1FB-FDA6D99AC270}"/>
              </a:ext>
            </a:extLst>
          </p:cNvPr>
          <p:cNvSpPr>
            <a:spLocks noChangeArrowheads="1"/>
          </p:cNvSpPr>
          <p:nvPr/>
        </p:nvSpPr>
        <p:spPr bwMode="auto">
          <a:xfrm>
            <a:off x="2971800" y="24384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8" name="Rectangle 8">
            <a:extLst>
              <a:ext uri="{FF2B5EF4-FFF2-40B4-BE49-F238E27FC236}">
                <a16:creationId xmlns:a16="http://schemas.microsoft.com/office/drawing/2014/main" id="{D11959D7-B072-4A36-B236-E4D37ED44F6C}"/>
              </a:ext>
            </a:extLst>
          </p:cNvPr>
          <p:cNvSpPr>
            <a:spLocks noChangeArrowheads="1"/>
          </p:cNvSpPr>
          <p:nvPr/>
        </p:nvSpPr>
        <p:spPr bwMode="auto">
          <a:xfrm>
            <a:off x="2971800" y="29718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9" name="Rectangle 9">
            <a:extLst>
              <a:ext uri="{FF2B5EF4-FFF2-40B4-BE49-F238E27FC236}">
                <a16:creationId xmlns:a16="http://schemas.microsoft.com/office/drawing/2014/main" id="{F7C74037-1D48-4464-833D-D0AB69A55F51}"/>
              </a:ext>
            </a:extLst>
          </p:cNvPr>
          <p:cNvSpPr>
            <a:spLocks noChangeArrowheads="1"/>
          </p:cNvSpPr>
          <p:nvPr/>
        </p:nvSpPr>
        <p:spPr bwMode="auto">
          <a:xfrm>
            <a:off x="2971800" y="4495800"/>
            <a:ext cx="1828800" cy="5334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30" name="Text Box 10">
            <a:extLst>
              <a:ext uri="{FF2B5EF4-FFF2-40B4-BE49-F238E27FC236}">
                <a16:creationId xmlns:a16="http://schemas.microsoft.com/office/drawing/2014/main" id="{55152353-2F9C-409A-845B-8BD9FB26A16F}"/>
              </a:ext>
            </a:extLst>
          </p:cNvPr>
          <p:cNvSpPr txBox="1">
            <a:spLocks noChangeArrowheads="1"/>
          </p:cNvSpPr>
          <p:nvPr/>
        </p:nvSpPr>
        <p:spPr bwMode="auto">
          <a:xfrm>
            <a:off x="1981200" y="838200"/>
            <a:ext cx="946150" cy="466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Offset</a:t>
            </a:r>
          </a:p>
          <a:p>
            <a:endParaRPr lang="en-US" altLang="en-US" sz="1800"/>
          </a:p>
          <a:p>
            <a:r>
              <a:rPr lang="en-US" altLang="en-US" sz="1800"/>
              <a:t>0000</a:t>
            </a:r>
          </a:p>
          <a:p>
            <a:endParaRPr lang="en-US" altLang="en-US" sz="1800"/>
          </a:p>
          <a:p>
            <a:r>
              <a:rPr lang="en-US" altLang="en-US" sz="1800"/>
              <a:t>0002</a:t>
            </a:r>
          </a:p>
          <a:p>
            <a:endParaRPr lang="en-US" altLang="en-US" sz="1800"/>
          </a:p>
          <a:p>
            <a:r>
              <a:rPr lang="en-US" altLang="en-US" sz="1800"/>
              <a:t>0004</a:t>
            </a:r>
          </a:p>
          <a:p>
            <a:endParaRPr lang="en-US" altLang="en-US" sz="1800"/>
          </a:p>
          <a:p>
            <a:r>
              <a:rPr lang="en-US" altLang="en-US" sz="1800"/>
              <a:t>0006</a:t>
            </a:r>
          </a:p>
          <a:p>
            <a:endParaRPr lang="en-US" altLang="en-US" sz="1800"/>
          </a:p>
          <a:p>
            <a:endParaRPr lang="en-US" altLang="en-US" sz="1800"/>
          </a:p>
          <a:p>
            <a:endParaRPr lang="en-US" altLang="en-US" sz="1800"/>
          </a:p>
          <a:p>
            <a:endParaRPr lang="en-US" altLang="en-US" sz="1800"/>
          </a:p>
          <a:p>
            <a:r>
              <a:rPr lang="en-US" altLang="en-US" sz="1800"/>
              <a:t>0100</a:t>
            </a:r>
          </a:p>
          <a:p>
            <a:endParaRPr lang="en-US" altLang="en-US" sz="1800"/>
          </a:p>
          <a:p>
            <a:endParaRPr lang="en-US" altLang="en-US"/>
          </a:p>
        </p:txBody>
      </p:sp>
      <p:sp>
        <p:nvSpPr>
          <p:cNvPr id="5131" name="Text Box 11">
            <a:extLst>
              <a:ext uri="{FF2B5EF4-FFF2-40B4-BE49-F238E27FC236}">
                <a16:creationId xmlns:a16="http://schemas.microsoft.com/office/drawing/2014/main" id="{B69A327C-D023-4F66-A254-6BB16A7E9F03}"/>
              </a:ext>
            </a:extLst>
          </p:cNvPr>
          <p:cNvSpPr txBox="1">
            <a:spLocks noChangeArrowheads="1"/>
          </p:cNvSpPr>
          <p:nvPr/>
        </p:nvSpPr>
        <p:spPr bwMode="auto">
          <a:xfrm>
            <a:off x="6172200" y="4419600"/>
            <a:ext cx="1295400" cy="466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0100</a:t>
            </a:r>
          </a:p>
        </p:txBody>
      </p:sp>
      <p:sp>
        <p:nvSpPr>
          <p:cNvPr id="5132" name="Text Box 12">
            <a:extLst>
              <a:ext uri="{FF2B5EF4-FFF2-40B4-BE49-F238E27FC236}">
                <a16:creationId xmlns:a16="http://schemas.microsoft.com/office/drawing/2014/main" id="{EB8E2F31-2034-4C78-9ED9-26AEC063279C}"/>
              </a:ext>
            </a:extLst>
          </p:cNvPr>
          <p:cNvSpPr txBox="1">
            <a:spLocks noChangeArrowheads="1"/>
          </p:cNvSpPr>
          <p:nvPr/>
        </p:nvSpPr>
        <p:spPr bwMode="auto">
          <a:xfrm>
            <a:off x="6248400" y="3886200"/>
            <a:ext cx="608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SP:</a:t>
            </a:r>
          </a:p>
        </p:txBody>
      </p:sp>
      <p:sp>
        <p:nvSpPr>
          <p:cNvPr id="5133" name="Text Box 13">
            <a:extLst>
              <a:ext uri="{FF2B5EF4-FFF2-40B4-BE49-F238E27FC236}">
                <a16:creationId xmlns:a16="http://schemas.microsoft.com/office/drawing/2014/main" id="{68DB3F58-FD1C-412A-BA9E-56FCBD4EF364}"/>
              </a:ext>
            </a:extLst>
          </p:cNvPr>
          <p:cNvSpPr txBox="1">
            <a:spLocks noChangeArrowheads="1"/>
          </p:cNvSpPr>
          <p:nvPr/>
        </p:nvSpPr>
        <p:spPr bwMode="auto">
          <a:xfrm>
            <a:off x="3489325" y="5146675"/>
            <a:ext cx="3778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(Beyond the end of the stack)</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045CBB01-C0C7-44E7-8B22-713C089A5B9C}"/>
              </a:ext>
            </a:extLst>
          </p:cNvPr>
          <p:cNvSpPr>
            <a:spLocks noGrp="1" noChangeArrowheads="1"/>
          </p:cNvSpPr>
          <p:nvPr>
            <p:ph type="title"/>
          </p:nvPr>
        </p:nvSpPr>
        <p:spPr>
          <a:xfrm>
            <a:off x="685800" y="304800"/>
            <a:ext cx="7772400" cy="1143000"/>
          </a:xfrm>
        </p:spPr>
        <p:txBody>
          <a:bodyPr/>
          <a:lstStyle/>
          <a:p>
            <a:r>
              <a:rPr lang="en-US" altLang="en-US" sz="3200">
                <a:solidFill>
                  <a:schemeClr val="accent2"/>
                </a:solidFill>
              </a:rPr>
              <a:t>Typical Layout (cont’d)</a:t>
            </a:r>
            <a:endParaRPr lang="en-US" altLang="en-US" sz="3200"/>
          </a:p>
        </p:txBody>
      </p:sp>
      <p:sp>
        <p:nvSpPr>
          <p:cNvPr id="23555" name="Rectangle 3">
            <a:extLst>
              <a:ext uri="{FF2B5EF4-FFF2-40B4-BE49-F238E27FC236}">
                <a16:creationId xmlns:a16="http://schemas.microsoft.com/office/drawing/2014/main" id="{754E2100-68C2-4E5C-BCD1-2EA772658DD7}"/>
              </a:ext>
            </a:extLst>
          </p:cNvPr>
          <p:cNvSpPr>
            <a:spLocks noGrp="1" noChangeArrowheads="1"/>
          </p:cNvSpPr>
          <p:nvPr>
            <p:ph type="body" idx="1"/>
          </p:nvPr>
        </p:nvSpPr>
        <p:spPr/>
        <p:txBody>
          <a:bodyPr/>
          <a:lstStyle/>
          <a:p>
            <a:pPr>
              <a:buFontTx/>
              <a:buNone/>
            </a:pPr>
            <a:r>
              <a:rPr lang="en-US" altLang="en-US" sz="1600">
                <a:solidFill>
                  <a:schemeClr val="accent2"/>
                </a:solidFill>
                <a:latin typeface="Courier New" panose="02070309020205020404" pitchFamily="49" charset="0"/>
              </a:rPr>
              <a:t>ABC      PROC</a:t>
            </a:r>
          </a:p>
          <a:p>
            <a:pPr>
              <a:buFontTx/>
              <a:buNone/>
            </a:pPr>
            <a:r>
              <a:rPr lang="en-US" altLang="en-US" sz="1600">
                <a:solidFill>
                  <a:schemeClr val="accent2"/>
                </a:solidFill>
                <a:latin typeface="Courier New" panose="02070309020205020404" pitchFamily="49" charset="0"/>
              </a:rPr>
              <a:t>         PUSH  .....   ; as many PUSHes as you need</a:t>
            </a:r>
          </a:p>
          <a:p>
            <a:pPr>
              <a:buFontTx/>
              <a:buNone/>
            </a:pPr>
            <a:endParaRPr lang="en-US" altLang="en-US" sz="1600">
              <a:solidFill>
                <a:schemeClr val="accent2"/>
              </a:solidFill>
              <a:latin typeface="Courier New" panose="02070309020205020404" pitchFamily="49" charset="0"/>
            </a:endParaRPr>
          </a:p>
          <a:p>
            <a:pPr>
              <a:buFontTx/>
              <a:buNone/>
            </a:pPr>
            <a:r>
              <a:rPr lang="en-US" altLang="en-US" sz="1600">
                <a:solidFill>
                  <a:schemeClr val="accent2"/>
                </a:solidFill>
                <a:latin typeface="Courier New" panose="02070309020205020404" pitchFamily="49" charset="0"/>
              </a:rPr>
              <a:t>         POP   .....   ; POPs in reverse order of PUSHes</a:t>
            </a:r>
          </a:p>
          <a:p>
            <a:pPr>
              <a:buFontTx/>
              <a:buNone/>
            </a:pPr>
            <a:r>
              <a:rPr lang="en-US" altLang="en-US" sz="1600">
                <a:solidFill>
                  <a:schemeClr val="accent2"/>
                </a:solidFill>
                <a:latin typeface="Courier New" panose="02070309020205020404" pitchFamily="49" charset="0"/>
              </a:rPr>
              <a:t>         RET</a:t>
            </a:r>
          </a:p>
          <a:p>
            <a:pPr>
              <a:buFontTx/>
              <a:buNone/>
            </a:pPr>
            <a:r>
              <a:rPr lang="en-US" altLang="en-US" sz="1600">
                <a:solidFill>
                  <a:schemeClr val="accent2"/>
                </a:solidFill>
                <a:latin typeface="Courier New" panose="02070309020205020404" pitchFamily="49" charset="0"/>
              </a:rPr>
              <a:t>ABC      ENDP</a:t>
            </a:r>
          </a:p>
          <a:p>
            <a:pPr>
              <a:buFontTx/>
              <a:buNone/>
            </a:pPr>
            <a:r>
              <a:rPr lang="en-US" altLang="en-US" sz="1600">
                <a:solidFill>
                  <a:schemeClr val="accent2"/>
                </a:solidFill>
                <a:latin typeface="Courier New" panose="02070309020205020404" pitchFamily="49" charset="0"/>
              </a:rPr>
              <a:t>;</a:t>
            </a:r>
          </a:p>
          <a:p>
            <a:pPr>
              <a:buFontTx/>
              <a:buNone/>
            </a:pPr>
            <a:r>
              <a:rPr lang="en-US" altLang="en-US" sz="1600">
                <a:solidFill>
                  <a:schemeClr val="accent2"/>
                </a:solidFill>
                <a:latin typeface="Courier New" panose="02070309020205020404" pitchFamily="49" charset="0"/>
              </a:rPr>
              <a:t>DEF      PROC</a:t>
            </a:r>
          </a:p>
          <a:p>
            <a:pPr>
              <a:buFontTx/>
              <a:buNone/>
            </a:pPr>
            <a:r>
              <a:rPr lang="en-US" altLang="en-US" sz="1600">
                <a:solidFill>
                  <a:schemeClr val="accent2"/>
                </a:solidFill>
                <a:latin typeface="Courier New" panose="02070309020205020404" pitchFamily="49" charset="0"/>
              </a:rPr>
              <a:t>         PUSH  .....   ; as many PUSHes as you need</a:t>
            </a:r>
          </a:p>
          <a:p>
            <a:pPr>
              <a:buFontTx/>
              <a:buNone/>
            </a:pPr>
            <a:endParaRPr lang="en-US" altLang="en-US" sz="1600">
              <a:solidFill>
                <a:schemeClr val="accent2"/>
              </a:solidFill>
              <a:latin typeface="Courier New" panose="02070309020205020404" pitchFamily="49" charset="0"/>
            </a:endParaRPr>
          </a:p>
          <a:p>
            <a:pPr>
              <a:buFontTx/>
              <a:buNone/>
            </a:pPr>
            <a:r>
              <a:rPr lang="en-US" altLang="en-US" sz="1600">
                <a:solidFill>
                  <a:schemeClr val="accent2"/>
                </a:solidFill>
                <a:latin typeface="Courier New" panose="02070309020205020404" pitchFamily="49" charset="0"/>
              </a:rPr>
              <a:t>         POP   .....   ; POPs in reverse order of PUSHes</a:t>
            </a:r>
          </a:p>
          <a:p>
            <a:pPr>
              <a:buFontTx/>
              <a:buNone/>
            </a:pPr>
            <a:r>
              <a:rPr lang="en-US" altLang="en-US" sz="1600">
                <a:solidFill>
                  <a:schemeClr val="accent2"/>
                </a:solidFill>
                <a:latin typeface="Courier New" panose="02070309020205020404" pitchFamily="49" charset="0"/>
              </a:rPr>
              <a:t>         RET</a:t>
            </a:r>
          </a:p>
          <a:p>
            <a:pPr>
              <a:buFontTx/>
              <a:buNone/>
            </a:pPr>
            <a:r>
              <a:rPr lang="en-US" altLang="en-US" sz="1600">
                <a:solidFill>
                  <a:schemeClr val="accent2"/>
                </a:solidFill>
                <a:latin typeface="Courier New" panose="02070309020205020404" pitchFamily="49" charset="0"/>
              </a:rPr>
              <a:t>DEF      ENDP</a:t>
            </a:r>
          </a:p>
          <a:p>
            <a:pPr>
              <a:buFontTx/>
              <a:buNone/>
            </a:pPr>
            <a:r>
              <a:rPr lang="en-US" altLang="en-US" sz="1600">
                <a:solidFill>
                  <a:schemeClr val="accent2"/>
                </a:solidFill>
                <a:latin typeface="Courier New" panose="02070309020205020404" pitchFamily="49" charset="0"/>
              </a:rPr>
              <a:t>;</a:t>
            </a:r>
            <a:endParaRPr lang="en-US" altLang="en-US" sz="1600">
              <a:latin typeface="Courier New" panose="020703090202050204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83DCDE-B8B0-4B41-B6EF-460D205E11E1}"/>
              </a:ext>
            </a:extLst>
          </p:cNvPr>
          <p:cNvSpPr>
            <a:spLocks noGrp="1" noChangeArrowheads="1"/>
          </p:cNvSpPr>
          <p:nvPr>
            <p:ph type="title"/>
          </p:nvPr>
        </p:nvSpPr>
        <p:spPr>
          <a:xfrm>
            <a:off x="685800" y="457200"/>
            <a:ext cx="7772400" cy="838200"/>
          </a:xfrm>
        </p:spPr>
        <p:txBody>
          <a:bodyPr/>
          <a:lstStyle/>
          <a:p>
            <a:r>
              <a:rPr lang="en-US" altLang="en-US" sz="3200">
                <a:solidFill>
                  <a:schemeClr val="accent2"/>
                </a:solidFill>
              </a:rPr>
              <a:t>Typical Layout (cont’d)</a:t>
            </a:r>
            <a:endParaRPr lang="en-US" altLang="en-US"/>
          </a:p>
        </p:txBody>
      </p:sp>
      <p:sp>
        <p:nvSpPr>
          <p:cNvPr id="24579" name="Rectangle 3">
            <a:extLst>
              <a:ext uri="{FF2B5EF4-FFF2-40B4-BE49-F238E27FC236}">
                <a16:creationId xmlns:a16="http://schemas.microsoft.com/office/drawing/2014/main" id="{287BEE39-BC0F-43EB-8471-C44D5C1E7474}"/>
              </a:ext>
            </a:extLst>
          </p:cNvPr>
          <p:cNvSpPr>
            <a:spLocks noGrp="1" noChangeArrowheads="1"/>
          </p:cNvSpPr>
          <p:nvPr>
            <p:ph type="body" idx="1"/>
          </p:nvPr>
        </p:nvSpPr>
        <p:spPr/>
        <p:txBody>
          <a:bodyPr/>
          <a:lstStyle/>
          <a:p>
            <a:pPr>
              <a:buFontTx/>
              <a:buNone/>
            </a:pPr>
            <a:r>
              <a:rPr lang="en-US" altLang="en-US" sz="1600">
                <a:solidFill>
                  <a:schemeClr val="accent2"/>
                </a:solidFill>
                <a:latin typeface="Courier New" panose="02070309020205020404" pitchFamily="49" charset="0"/>
              </a:rPr>
              <a:t>GHI      PROC</a:t>
            </a:r>
          </a:p>
          <a:p>
            <a:pPr>
              <a:buFontTx/>
              <a:buNone/>
            </a:pPr>
            <a:r>
              <a:rPr lang="en-US" altLang="en-US" sz="1600">
                <a:solidFill>
                  <a:schemeClr val="accent2"/>
                </a:solidFill>
                <a:latin typeface="Courier New" panose="02070309020205020404" pitchFamily="49" charset="0"/>
              </a:rPr>
              <a:t>         PUSH  .....   ; as many PUSHes as you need</a:t>
            </a:r>
          </a:p>
          <a:p>
            <a:pPr>
              <a:buFontTx/>
              <a:buNone/>
            </a:pPr>
            <a:endParaRPr lang="en-US" altLang="en-US" sz="1600">
              <a:solidFill>
                <a:schemeClr val="accent2"/>
              </a:solidFill>
              <a:latin typeface="Courier New" panose="02070309020205020404" pitchFamily="49" charset="0"/>
            </a:endParaRPr>
          </a:p>
          <a:p>
            <a:pPr>
              <a:buFontTx/>
              <a:buNone/>
            </a:pPr>
            <a:r>
              <a:rPr lang="en-US" altLang="en-US" sz="1600">
                <a:solidFill>
                  <a:schemeClr val="accent2"/>
                </a:solidFill>
                <a:latin typeface="Courier New" panose="02070309020205020404" pitchFamily="49" charset="0"/>
              </a:rPr>
              <a:t>         POP   .....   ; POPs in reverse order of PUSHes</a:t>
            </a:r>
          </a:p>
          <a:p>
            <a:pPr>
              <a:buFontTx/>
              <a:buNone/>
            </a:pPr>
            <a:r>
              <a:rPr lang="en-US" altLang="en-US" sz="1600">
                <a:solidFill>
                  <a:schemeClr val="accent2"/>
                </a:solidFill>
                <a:latin typeface="Courier New" panose="02070309020205020404" pitchFamily="49" charset="0"/>
              </a:rPr>
              <a:t>         RET</a:t>
            </a:r>
          </a:p>
          <a:p>
            <a:pPr>
              <a:buFontTx/>
              <a:buNone/>
            </a:pPr>
            <a:r>
              <a:rPr lang="en-US" altLang="en-US" sz="1600">
                <a:solidFill>
                  <a:schemeClr val="accent2"/>
                </a:solidFill>
                <a:latin typeface="Courier New" panose="02070309020205020404" pitchFamily="49" charset="0"/>
              </a:rPr>
              <a:t>GHI      ENDP</a:t>
            </a:r>
          </a:p>
          <a:p>
            <a:pPr>
              <a:buFontTx/>
              <a:buNone/>
            </a:pPr>
            <a:r>
              <a:rPr lang="en-US" altLang="en-US" sz="1600">
                <a:solidFill>
                  <a:schemeClr val="accent2"/>
                </a:solidFill>
                <a:latin typeface="Courier New" panose="02070309020205020404" pitchFamily="49" charset="0"/>
              </a:rPr>
              <a:t>         END     MAIN</a:t>
            </a:r>
          </a:p>
          <a:p>
            <a:pPr>
              <a:buFontTx/>
              <a:buNone/>
            </a:pPr>
            <a:endParaRPr lang="en-US" altLang="en-US" sz="1600">
              <a:solidFill>
                <a:schemeClr val="accent2"/>
              </a:solidFill>
              <a:latin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ED29339-A040-40C0-983F-A54B8C9598A0}"/>
              </a:ext>
            </a:extLst>
          </p:cNvPr>
          <p:cNvSpPr>
            <a:spLocks noGrp="1" noChangeArrowheads="1"/>
          </p:cNvSpPr>
          <p:nvPr>
            <p:ph type="title"/>
          </p:nvPr>
        </p:nvSpPr>
        <p:spPr>
          <a:xfrm>
            <a:off x="685800" y="609600"/>
            <a:ext cx="7772400" cy="457200"/>
          </a:xfrm>
        </p:spPr>
        <p:txBody>
          <a:bodyPr/>
          <a:lstStyle/>
          <a:p>
            <a:r>
              <a:rPr lang="en-US" altLang="en-US" sz="3200" dirty="0">
                <a:solidFill>
                  <a:schemeClr val="accent2"/>
                </a:solidFill>
              </a:rPr>
              <a:t>Example Program</a:t>
            </a:r>
            <a:endParaRPr lang="en-US" altLang="en-US" dirty="0"/>
          </a:p>
        </p:txBody>
      </p:sp>
      <p:sp>
        <p:nvSpPr>
          <p:cNvPr id="25603" name="Rectangle 3">
            <a:extLst>
              <a:ext uri="{FF2B5EF4-FFF2-40B4-BE49-F238E27FC236}">
                <a16:creationId xmlns:a16="http://schemas.microsoft.com/office/drawing/2014/main" id="{C1E70BDF-6442-47EB-978B-755BB226151A}"/>
              </a:ext>
            </a:extLst>
          </p:cNvPr>
          <p:cNvSpPr>
            <a:spLocks noGrp="1" noChangeArrowheads="1"/>
          </p:cNvSpPr>
          <p:nvPr>
            <p:ph type="body" idx="1"/>
          </p:nvPr>
        </p:nvSpPr>
        <p:spPr>
          <a:xfrm>
            <a:off x="685800" y="1295400"/>
            <a:ext cx="7772400" cy="693440"/>
          </a:xfrm>
        </p:spPr>
        <p:txBody>
          <a:bodyPr/>
          <a:lstStyle/>
          <a:p>
            <a:r>
              <a:rPr lang="en-US" altLang="en-US" sz="2400" dirty="0"/>
              <a:t>Now let’s study the Multiplication Procedure</a:t>
            </a:r>
            <a:endParaRPr lang="en-US" altLang="en-US" dirty="0"/>
          </a:p>
        </p:txBody>
      </p:sp>
      <p:sp>
        <p:nvSpPr>
          <p:cNvPr id="2" name="Rectangle 1">
            <a:extLst>
              <a:ext uri="{FF2B5EF4-FFF2-40B4-BE49-F238E27FC236}">
                <a16:creationId xmlns:a16="http://schemas.microsoft.com/office/drawing/2014/main" id="{37949ABA-BC95-4013-A315-10EA075919DE}"/>
              </a:ext>
            </a:extLst>
          </p:cNvPr>
          <p:cNvSpPr/>
          <p:nvPr/>
        </p:nvSpPr>
        <p:spPr>
          <a:xfrm>
            <a:off x="971600" y="1844824"/>
            <a:ext cx="7632848" cy="1775871"/>
          </a:xfrm>
          <a:prstGeom prst="rect">
            <a:avLst/>
          </a:prstGeom>
        </p:spPr>
        <p:txBody>
          <a:bodyPr wrap="square">
            <a:spAutoFit/>
          </a:bodyPr>
          <a:lstStyle/>
          <a:p>
            <a:pPr marL="12700">
              <a:lnSpc>
                <a:spcPct val="100000"/>
              </a:lnSpc>
              <a:spcBef>
                <a:spcPts val="1785"/>
              </a:spcBef>
              <a:tabLst>
                <a:tab pos="1655445" algn="l"/>
              </a:tabLst>
            </a:pPr>
            <a:r>
              <a:rPr lang="en-US" b="1" dirty="0">
                <a:latin typeface="Courier New"/>
                <a:cs typeface="Courier New"/>
              </a:rPr>
              <a:t>Product	=</a:t>
            </a:r>
            <a:r>
              <a:rPr lang="en-US" b="1" spc="-5" dirty="0">
                <a:latin typeface="Courier New"/>
                <a:cs typeface="Courier New"/>
              </a:rPr>
              <a:t> </a:t>
            </a:r>
            <a:r>
              <a:rPr lang="en-US" b="1" dirty="0">
                <a:latin typeface="Courier New"/>
                <a:cs typeface="Courier New"/>
              </a:rPr>
              <a:t>0</a:t>
            </a:r>
          </a:p>
          <a:p>
            <a:pPr marL="12700">
              <a:lnSpc>
                <a:spcPct val="100000"/>
              </a:lnSpc>
              <a:spcBef>
                <a:spcPts val="580"/>
              </a:spcBef>
            </a:pPr>
            <a:r>
              <a:rPr lang="en-US" b="1" dirty="0">
                <a:latin typeface="Courier New"/>
                <a:cs typeface="Courier New"/>
              </a:rPr>
              <a:t>Repeat</a:t>
            </a:r>
          </a:p>
          <a:p>
            <a:pPr marL="355600" marR="2600325">
              <a:lnSpc>
                <a:spcPct val="120000"/>
              </a:lnSpc>
            </a:pPr>
            <a:r>
              <a:rPr lang="en-US" b="1" dirty="0">
                <a:latin typeface="Courier New"/>
                <a:cs typeface="Courier New"/>
              </a:rPr>
              <a:t>IF </a:t>
            </a:r>
            <a:r>
              <a:rPr lang="en-US" b="1" dirty="0" err="1">
                <a:latin typeface="Courier New"/>
                <a:cs typeface="Courier New"/>
              </a:rPr>
              <a:t>lsb</a:t>
            </a:r>
            <a:r>
              <a:rPr lang="en-US" b="1" dirty="0">
                <a:latin typeface="Courier New"/>
                <a:cs typeface="Courier New"/>
              </a:rPr>
              <a:t> </a:t>
            </a:r>
            <a:r>
              <a:rPr lang="en-US" b="1" spc="-5" dirty="0">
                <a:latin typeface="Courier New"/>
                <a:cs typeface="Courier New"/>
              </a:rPr>
              <a:t>of </a:t>
            </a:r>
            <a:r>
              <a:rPr lang="en-US" b="1" dirty="0">
                <a:latin typeface="Courier New"/>
                <a:cs typeface="Courier New"/>
              </a:rPr>
              <a:t>B </a:t>
            </a:r>
            <a:r>
              <a:rPr lang="en-US" b="1" spc="-5" dirty="0">
                <a:latin typeface="Courier New"/>
                <a:cs typeface="Courier New"/>
              </a:rPr>
              <a:t>is</a:t>
            </a:r>
            <a:r>
              <a:rPr lang="en-US" b="1" spc="-120" dirty="0">
                <a:latin typeface="Courier New"/>
                <a:cs typeface="Courier New"/>
              </a:rPr>
              <a:t> </a:t>
            </a:r>
            <a:r>
              <a:rPr lang="en-US" b="1" dirty="0">
                <a:latin typeface="Courier New"/>
                <a:cs typeface="Courier New"/>
              </a:rPr>
              <a:t>1  </a:t>
            </a:r>
          </a:p>
          <a:p>
            <a:pPr marL="355600" marR="2600325">
              <a:lnSpc>
                <a:spcPct val="120000"/>
              </a:lnSpc>
            </a:pPr>
            <a:r>
              <a:rPr lang="en-US" b="1" dirty="0">
                <a:latin typeface="Courier New"/>
                <a:cs typeface="Courier New"/>
              </a:rPr>
              <a:t>then</a:t>
            </a:r>
          </a:p>
        </p:txBody>
      </p:sp>
      <p:sp>
        <p:nvSpPr>
          <p:cNvPr id="7" name="object 4">
            <a:extLst>
              <a:ext uri="{FF2B5EF4-FFF2-40B4-BE49-F238E27FC236}">
                <a16:creationId xmlns:a16="http://schemas.microsoft.com/office/drawing/2014/main" id="{E88D76DC-BE6B-4672-85CF-1D7465055A28}"/>
              </a:ext>
            </a:extLst>
          </p:cNvPr>
          <p:cNvSpPr txBox="1"/>
          <p:nvPr/>
        </p:nvSpPr>
        <p:spPr>
          <a:xfrm>
            <a:off x="3322446" y="3657980"/>
            <a:ext cx="2402840" cy="391160"/>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urier New"/>
                <a:ea typeface="+mn-ea"/>
                <a:cs typeface="Courier New"/>
              </a:rPr>
              <a:t>= </a:t>
            </a:r>
            <a:r>
              <a:rPr kumimoji="0" sz="2400" b="1" i="0" u="none" strike="noStrike" kern="1200" cap="none" spc="-5" normalizeH="0" baseline="0" noProof="0" dirty="0">
                <a:ln>
                  <a:noFill/>
                </a:ln>
                <a:solidFill>
                  <a:prstClr val="black"/>
                </a:solidFill>
                <a:effectLst/>
                <a:uLnTx/>
                <a:uFillTx/>
                <a:latin typeface="Courier New"/>
                <a:ea typeface="+mn-ea"/>
                <a:cs typeface="Courier New"/>
              </a:rPr>
              <a:t>product </a:t>
            </a:r>
            <a:r>
              <a:rPr kumimoji="0" sz="2400" b="1" i="0" u="none" strike="noStrike" kern="1200" cap="none" spc="0" normalizeH="0" baseline="0" noProof="0" dirty="0">
                <a:ln>
                  <a:noFill/>
                </a:ln>
                <a:solidFill>
                  <a:prstClr val="black"/>
                </a:solidFill>
                <a:effectLst/>
                <a:uLnTx/>
                <a:uFillTx/>
                <a:latin typeface="Courier New"/>
                <a:ea typeface="+mn-ea"/>
                <a:cs typeface="Courier New"/>
              </a:rPr>
              <a:t>+</a:t>
            </a:r>
            <a:r>
              <a:rPr kumimoji="0" sz="2400" b="1" i="0" u="none" strike="noStrike" kern="1200" cap="none" spc="-95" normalizeH="0" baseline="0" noProof="0" dirty="0">
                <a:ln>
                  <a:noFill/>
                </a:ln>
                <a:solidFill>
                  <a:prstClr val="black"/>
                </a:solidFill>
                <a:effectLst/>
                <a:uLnTx/>
                <a:uFillTx/>
                <a:latin typeface="Courier New"/>
                <a:ea typeface="+mn-ea"/>
                <a:cs typeface="Courier New"/>
              </a:rPr>
              <a:t> </a:t>
            </a:r>
            <a:r>
              <a:rPr kumimoji="0" sz="2400" b="1" i="0" u="none" strike="noStrike" kern="1200" cap="none" spc="0" normalizeH="0" baseline="0" noProof="0" dirty="0">
                <a:ln>
                  <a:noFill/>
                </a:ln>
                <a:solidFill>
                  <a:prstClr val="black"/>
                </a:solidFill>
                <a:effectLst/>
                <a:uLnTx/>
                <a:uFillTx/>
                <a:latin typeface="Courier New"/>
                <a:ea typeface="+mn-ea"/>
                <a:cs typeface="Courier New"/>
              </a:rPr>
              <a:t>A</a:t>
            </a:r>
            <a:endParaRPr kumimoji="0" sz="24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8" name="object 5">
            <a:extLst>
              <a:ext uri="{FF2B5EF4-FFF2-40B4-BE49-F238E27FC236}">
                <a16:creationId xmlns:a16="http://schemas.microsoft.com/office/drawing/2014/main" id="{53170520-01B3-4442-939F-69CA9804A41A}"/>
              </a:ext>
            </a:extLst>
          </p:cNvPr>
          <p:cNvSpPr txBox="1"/>
          <p:nvPr/>
        </p:nvSpPr>
        <p:spPr>
          <a:xfrm>
            <a:off x="1107744" y="3584828"/>
            <a:ext cx="2219325" cy="1342390"/>
          </a:xfrm>
          <a:prstGeom prst="rect">
            <a:avLst/>
          </a:prstGeom>
        </p:spPr>
        <p:txBody>
          <a:bodyPr vert="horz" wrap="square" lIns="0" tIns="12700" rIns="0" bIns="0" rtlCol="0">
            <a:spAutoFit/>
          </a:bodyPr>
          <a:lstStyle/>
          <a:p>
            <a:pPr marL="12700" marR="5080" lvl="0" indent="570865" algn="l" defTabSz="914400" rtl="0" eaLnBrk="1" fontAlgn="auto" latinLnBrk="0" hangingPunct="1">
              <a:lnSpc>
                <a:spcPct val="120000"/>
              </a:lnSpc>
              <a:spcBef>
                <a:spcPts val="100"/>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urier New"/>
                <a:ea typeface="+mn-ea"/>
                <a:cs typeface="Courier New"/>
              </a:rPr>
              <a:t>product  end_if  </a:t>
            </a:r>
            <a:r>
              <a:rPr kumimoji="0" sz="2400" b="1" i="0" u="none" strike="noStrike" kern="1200" cap="none" spc="-5" normalizeH="0" baseline="0" noProof="0" dirty="0">
                <a:ln>
                  <a:noFill/>
                </a:ln>
                <a:solidFill>
                  <a:prstClr val="black"/>
                </a:solidFill>
                <a:effectLst/>
                <a:uLnTx/>
                <a:uFillTx/>
                <a:latin typeface="Courier New"/>
                <a:ea typeface="+mn-ea"/>
                <a:cs typeface="Courier New"/>
              </a:rPr>
              <a:t>shift </a:t>
            </a:r>
            <a:r>
              <a:rPr kumimoji="0" sz="2400" b="1" i="0" u="none" strike="noStrike" kern="1200" cap="none" spc="-10" normalizeH="0" baseline="0" noProof="0" dirty="0">
                <a:ln>
                  <a:noFill/>
                </a:ln>
                <a:solidFill>
                  <a:prstClr val="black"/>
                </a:solidFill>
                <a:effectLst/>
                <a:uLnTx/>
                <a:uFillTx/>
                <a:latin typeface="Courier New"/>
                <a:ea typeface="+mn-ea"/>
                <a:cs typeface="Courier New"/>
              </a:rPr>
              <a:t>left</a:t>
            </a:r>
            <a:r>
              <a:rPr kumimoji="0" sz="2400" b="1" i="0" u="none" strike="noStrike" kern="1200" cap="none" spc="-75" normalizeH="0" baseline="0" noProof="0" dirty="0">
                <a:ln>
                  <a:noFill/>
                </a:ln>
                <a:solidFill>
                  <a:prstClr val="black"/>
                </a:solidFill>
                <a:effectLst/>
                <a:uLnTx/>
                <a:uFillTx/>
                <a:latin typeface="Courier New"/>
                <a:ea typeface="+mn-ea"/>
                <a:cs typeface="Courier New"/>
              </a:rPr>
              <a:t> </a:t>
            </a:r>
            <a:r>
              <a:rPr kumimoji="0" sz="2400" b="1" i="0" u="none" strike="noStrike" kern="1200" cap="none" spc="0" normalizeH="0" baseline="0" noProof="0" dirty="0">
                <a:ln>
                  <a:noFill/>
                </a:ln>
                <a:solidFill>
                  <a:prstClr val="black"/>
                </a:solidFill>
                <a:effectLst/>
                <a:uLnTx/>
                <a:uFillTx/>
                <a:latin typeface="Courier New"/>
                <a:ea typeface="+mn-ea"/>
                <a:cs typeface="Courier New"/>
              </a:rPr>
              <a:t>A</a:t>
            </a:r>
            <a:endParaRPr kumimoji="0" sz="2400" b="0" i="0" u="none" strike="noStrike" kern="1200" cap="none" spc="0" normalizeH="0" baseline="0" noProof="0" dirty="0">
              <a:ln>
                <a:noFill/>
              </a:ln>
              <a:solidFill>
                <a:prstClr val="black"/>
              </a:solidFill>
              <a:effectLst/>
              <a:uLnTx/>
              <a:uFillTx/>
              <a:latin typeface="Courier New"/>
              <a:ea typeface="+mn-ea"/>
              <a:cs typeface="Courier New"/>
            </a:endParaRPr>
          </a:p>
        </p:txBody>
      </p:sp>
      <p:sp>
        <p:nvSpPr>
          <p:cNvPr id="9" name="object 6">
            <a:extLst>
              <a:ext uri="{FF2B5EF4-FFF2-40B4-BE49-F238E27FC236}">
                <a16:creationId xmlns:a16="http://schemas.microsoft.com/office/drawing/2014/main" id="{B3183E72-4F9E-4918-8577-D5F0DFF18591}"/>
              </a:ext>
            </a:extLst>
          </p:cNvPr>
          <p:cNvSpPr txBox="1"/>
          <p:nvPr/>
        </p:nvSpPr>
        <p:spPr>
          <a:xfrm>
            <a:off x="764540" y="4901679"/>
            <a:ext cx="2744470" cy="903605"/>
          </a:xfrm>
          <a:prstGeom prst="rect">
            <a:avLst/>
          </a:prstGeom>
        </p:spPr>
        <p:txBody>
          <a:bodyPr vert="horz" wrap="square" lIns="0" tIns="85725" rIns="0" bIns="0" rtlCol="0">
            <a:spAutoFit/>
          </a:bodyPr>
          <a:lstStyle/>
          <a:p>
            <a:pPr marL="355600" marR="0" lvl="0" indent="0" algn="l" defTabSz="914400" rtl="0" eaLnBrk="1" fontAlgn="auto" latinLnBrk="0" hangingPunct="1">
              <a:lnSpc>
                <a:spcPct val="100000"/>
              </a:lnSpc>
              <a:spcBef>
                <a:spcPts val="675"/>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urier New"/>
                <a:ea typeface="+mn-ea"/>
                <a:cs typeface="Courier New"/>
              </a:rPr>
              <a:t>shift </a:t>
            </a:r>
            <a:r>
              <a:rPr kumimoji="0" sz="2400" b="1" i="0" u="none" strike="noStrike" kern="1200" cap="none" spc="-10" normalizeH="0" baseline="0" noProof="0" dirty="0">
                <a:ln>
                  <a:noFill/>
                </a:ln>
                <a:solidFill>
                  <a:prstClr val="black"/>
                </a:solidFill>
                <a:effectLst/>
                <a:uLnTx/>
                <a:uFillTx/>
                <a:latin typeface="Courier New"/>
                <a:ea typeface="+mn-ea"/>
                <a:cs typeface="Courier New"/>
              </a:rPr>
              <a:t>right</a:t>
            </a:r>
            <a:r>
              <a:rPr kumimoji="0" sz="2400" b="1" i="0" u="none" strike="noStrike" kern="1200" cap="none" spc="-90" normalizeH="0" baseline="0" noProof="0" dirty="0">
                <a:ln>
                  <a:noFill/>
                </a:ln>
                <a:solidFill>
                  <a:prstClr val="black"/>
                </a:solidFill>
                <a:effectLst/>
                <a:uLnTx/>
                <a:uFillTx/>
                <a:latin typeface="Courier New"/>
                <a:ea typeface="+mn-ea"/>
                <a:cs typeface="Courier New"/>
              </a:rPr>
              <a:t> </a:t>
            </a:r>
            <a:r>
              <a:rPr kumimoji="0" sz="2400" b="1" i="0" u="none" strike="noStrike" kern="1200" cap="none" spc="0" normalizeH="0" baseline="0" noProof="0" dirty="0">
                <a:ln>
                  <a:noFill/>
                </a:ln>
                <a:solidFill>
                  <a:prstClr val="black"/>
                </a:solidFill>
                <a:effectLst/>
                <a:uLnTx/>
                <a:uFillTx/>
                <a:latin typeface="Courier New"/>
                <a:ea typeface="+mn-ea"/>
                <a:cs typeface="Courier New"/>
              </a:rPr>
              <a:t>B</a:t>
            </a:r>
            <a:endParaRPr kumimoji="0" sz="2400" b="0" i="0" u="none" strike="noStrike" kern="1200" cap="none" spc="0" normalizeH="0" baseline="0" noProof="0" dirty="0">
              <a:ln>
                <a:noFill/>
              </a:ln>
              <a:solidFill>
                <a:prstClr val="black"/>
              </a:solidFill>
              <a:effectLst/>
              <a:uLnTx/>
              <a:uFillTx/>
              <a:latin typeface="Courier New"/>
              <a:ea typeface="+mn-ea"/>
              <a:cs typeface="Courier New"/>
            </a:endParaRPr>
          </a:p>
          <a:p>
            <a:pPr marL="12700" marR="0" lvl="0" indent="0" algn="l" defTabSz="914400" rtl="0" eaLnBrk="1" fontAlgn="auto" latinLnBrk="0" hangingPunct="1">
              <a:lnSpc>
                <a:spcPct val="100000"/>
              </a:lnSpc>
              <a:spcBef>
                <a:spcPts val="575"/>
              </a:spcBef>
              <a:spcAft>
                <a:spcPts val="0"/>
              </a:spcAft>
              <a:buClrTx/>
              <a:buSzTx/>
              <a:buFontTx/>
              <a:buNone/>
              <a:tabLst/>
              <a:defRPr/>
            </a:pPr>
            <a:r>
              <a:rPr kumimoji="0" sz="2400" b="1" i="0" u="none" strike="noStrike" kern="1200" cap="none" spc="0" normalizeH="0" baseline="0" noProof="0" dirty="0">
                <a:ln>
                  <a:noFill/>
                </a:ln>
                <a:solidFill>
                  <a:prstClr val="black"/>
                </a:solidFill>
                <a:effectLst/>
                <a:uLnTx/>
                <a:uFillTx/>
                <a:latin typeface="Courier New"/>
                <a:ea typeface="+mn-ea"/>
                <a:cs typeface="Courier New"/>
              </a:rPr>
              <a:t>Until B =</a:t>
            </a:r>
            <a:r>
              <a:rPr kumimoji="0" sz="2400" b="1" i="0" u="none" strike="noStrike" kern="1200" cap="none" spc="-80" normalizeH="0" baseline="0" noProof="0" dirty="0">
                <a:ln>
                  <a:noFill/>
                </a:ln>
                <a:solidFill>
                  <a:prstClr val="black"/>
                </a:solidFill>
                <a:effectLst/>
                <a:uLnTx/>
                <a:uFillTx/>
                <a:latin typeface="Courier New"/>
                <a:ea typeface="+mn-ea"/>
                <a:cs typeface="Courier New"/>
              </a:rPr>
              <a:t> </a:t>
            </a:r>
            <a:r>
              <a:rPr kumimoji="0" sz="2400" b="1" i="0" u="none" strike="noStrike" kern="1200" cap="none" spc="0" normalizeH="0" baseline="0" noProof="0" dirty="0">
                <a:ln>
                  <a:noFill/>
                </a:ln>
                <a:solidFill>
                  <a:prstClr val="black"/>
                </a:solidFill>
                <a:effectLst/>
                <a:uLnTx/>
                <a:uFillTx/>
                <a:latin typeface="Courier New"/>
                <a:ea typeface="+mn-ea"/>
                <a:cs typeface="Courier New"/>
              </a:rPr>
              <a:t>0</a:t>
            </a:r>
            <a:endParaRPr kumimoji="0" sz="2400" b="0" i="0" u="none" strike="noStrike" kern="1200" cap="none" spc="0" normalizeH="0" baseline="0" noProof="0" dirty="0">
              <a:ln>
                <a:noFill/>
              </a:ln>
              <a:solidFill>
                <a:prstClr val="black"/>
              </a:solidFill>
              <a:effectLst/>
              <a:uLnTx/>
              <a:uFillTx/>
              <a:latin typeface="Courier New"/>
              <a:ea typeface="+mn-ea"/>
              <a:cs typeface="Courier New"/>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C16E84E-CE37-4124-8877-094C55CB00C8}"/>
              </a:ext>
            </a:extLst>
          </p:cNvPr>
          <p:cNvSpPr>
            <a:spLocks noGrp="1" noChangeArrowheads="1"/>
          </p:cNvSpPr>
          <p:nvPr>
            <p:ph type="title"/>
          </p:nvPr>
        </p:nvSpPr>
        <p:spPr>
          <a:xfrm>
            <a:off x="762000" y="0"/>
            <a:ext cx="7772400" cy="762000"/>
          </a:xfrm>
        </p:spPr>
        <p:txBody>
          <a:bodyPr/>
          <a:lstStyle/>
          <a:p>
            <a:r>
              <a:rPr lang="en-US" altLang="en-US" sz="3200">
                <a:solidFill>
                  <a:schemeClr val="accent2"/>
                </a:solidFill>
              </a:rPr>
              <a:t>Example Program (cont’d)</a:t>
            </a:r>
            <a:endParaRPr lang="en-US" altLang="en-US"/>
          </a:p>
        </p:txBody>
      </p:sp>
      <p:sp>
        <p:nvSpPr>
          <p:cNvPr id="26627" name="Rectangle 3">
            <a:extLst>
              <a:ext uri="{FF2B5EF4-FFF2-40B4-BE49-F238E27FC236}">
                <a16:creationId xmlns:a16="http://schemas.microsoft.com/office/drawing/2014/main" id="{87C38BA6-D18D-43FF-B4F9-6904160F83FE}"/>
              </a:ext>
            </a:extLst>
          </p:cNvPr>
          <p:cNvSpPr>
            <a:spLocks noGrp="1" noChangeArrowheads="1"/>
          </p:cNvSpPr>
          <p:nvPr>
            <p:ph type="body" idx="1"/>
          </p:nvPr>
        </p:nvSpPr>
        <p:spPr>
          <a:xfrm>
            <a:off x="685800" y="838200"/>
            <a:ext cx="7924800" cy="5562600"/>
          </a:xfrm>
          <a:ln>
            <a:solidFill>
              <a:schemeClr val="tx2"/>
            </a:solidFill>
            <a:miter lim="800000"/>
            <a:headEnd/>
            <a:tailEnd/>
          </a:ln>
        </p:spPr>
        <p:txBody>
          <a:bodyPr/>
          <a:lstStyle/>
          <a:p>
            <a:pPr>
              <a:buFontTx/>
              <a:buNone/>
            </a:pPr>
            <a:r>
              <a:rPr lang="en-US" altLang="en-US" sz="1800">
                <a:solidFill>
                  <a:schemeClr val="accent2"/>
                </a:solidFill>
              </a:rPr>
              <a:t>TITLE   MULTIPLICATION BY ADDING AND SHIFTING (8 BITS BY 8 BITS)</a:t>
            </a:r>
          </a:p>
          <a:p>
            <a:pPr>
              <a:buFontTx/>
              <a:buNone/>
            </a:pPr>
            <a:r>
              <a:rPr lang="en-US" altLang="en-US" sz="1800">
                <a:solidFill>
                  <a:schemeClr val="accent2"/>
                </a:solidFill>
              </a:rPr>
              <a:t>.MODEL   SMALL</a:t>
            </a:r>
          </a:p>
          <a:p>
            <a:pPr>
              <a:buFontTx/>
              <a:buNone/>
            </a:pPr>
            <a:r>
              <a:rPr lang="en-US" altLang="en-US" sz="1800">
                <a:solidFill>
                  <a:schemeClr val="accent2"/>
                </a:solidFill>
              </a:rPr>
              <a:t>.STACK   100H</a:t>
            </a:r>
          </a:p>
          <a:p>
            <a:pPr>
              <a:buFontTx/>
              <a:buNone/>
            </a:pPr>
            <a:r>
              <a:rPr lang="en-US" altLang="en-US" sz="1800">
                <a:solidFill>
                  <a:schemeClr val="accent2"/>
                </a:solidFill>
              </a:rPr>
              <a:t>.CODE</a:t>
            </a:r>
          </a:p>
          <a:p>
            <a:pPr>
              <a:buFontTx/>
              <a:buNone/>
            </a:pPr>
            <a:r>
              <a:rPr lang="en-US" altLang="en-US" sz="1800">
                <a:solidFill>
                  <a:schemeClr val="accent2"/>
                </a:solidFill>
              </a:rPr>
              <a:t>MAIN     PROC</a:t>
            </a:r>
          </a:p>
          <a:p>
            <a:pPr>
              <a:buFontTx/>
              <a:buNone/>
            </a:pPr>
            <a:r>
              <a:rPr lang="en-US" altLang="en-US" sz="1800">
                <a:solidFill>
                  <a:schemeClr val="accent2"/>
                </a:solidFill>
              </a:rPr>
              <a:t>;------------------------------&gt; INITIALIZE AX AND BX</a:t>
            </a:r>
          </a:p>
          <a:p>
            <a:pPr>
              <a:buFontTx/>
              <a:buNone/>
            </a:pPr>
            <a:r>
              <a:rPr lang="en-US" altLang="en-US" sz="1800">
                <a:solidFill>
                  <a:schemeClr val="accent2"/>
                </a:solidFill>
              </a:rPr>
              <a:t>         MOV     AX,13          ;SOME ARBITRARY VALUE</a:t>
            </a:r>
          </a:p>
          <a:p>
            <a:pPr>
              <a:buFontTx/>
              <a:buNone/>
            </a:pPr>
            <a:r>
              <a:rPr lang="en-US" altLang="en-US" sz="1800">
                <a:solidFill>
                  <a:schemeClr val="accent2"/>
                </a:solidFill>
              </a:rPr>
              <a:t>         MOV     BX,10          ;SOME ARBITRARY VALUE</a:t>
            </a:r>
          </a:p>
          <a:p>
            <a:pPr>
              <a:buFontTx/>
              <a:buNone/>
            </a:pPr>
            <a:r>
              <a:rPr lang="en-US" altLang="en-US" sz="1800">
                <a:solidFill>
                  <a:schemeClr val="accent2"/>
                </a:solidFill>
              </a:rPr>
              <a:t>;------------------------------&gt; INVOKE PROCEDURE</a:t>
            </a:r>
          </a:p>
          <a:p>
            <a:pPr>
              <a:buFontTx/>
              <a:buNone/>
            </a:pPr>
            <a:r>
              <a:rPr lang="en-US" altLang="en-US" sz="1800">
                <a:solidFill>
                  <a:schemeClr val="accent2"/>
                </a:solidFill>
              </a:rPr>
              <a:t>	    CALL	  MULTIPLY</a:t>
            </a:r>
          </a:p>
          <a:p>
            <a:pPr>
              <a:buFontTx/>
              <a:buNone/>
            </a:pPr>
            <a:r>
              <a:rPr lang="en-US" altLang="en-US" sz="1800">
                <a:solidFill>
                  <a:schemeClr val="accent2"/>
                </a:solidFill>
              </a:rPr>
              <a:t>;------------------------------&gt; DX NOW CONTAINS PRODUCT</a:t>
            </a:r>
          </a:p>
          <a:p>
            <a:pPr>
              <a:buFontTx/>
              <a:buNone/>
            </a:pPr>
            <a:r>
              <a:rPr lang="en-US" altLang="en-US" sz="1800">
                <a:solidFill>
                  <a:schemeClr val="accent2"/>
                </a:solidFill>
              </a:rPr>
              <a:t>; RETURN TO DOS</a:t>
            </a:r>
          </a:p>
          <a:p>
            <a:pPr>
              <a:buFontTx/>
              <a:buNone/>
            </a:pPr>
            <a:r>
              <a:rPr lang="en-US" altLang="en-US" sz="1800">
                <a:solidFill>
                  <a:schemeClr val="accent2"/>
                </a:solidFill>
              </a:rPr>
              <a:t>         MOV     AH,4CH</a:t>
            </a:r>
          </a:p>
          <a:p>
            <a:pPr>
              <a:buFontTx/>
              <a:buNone/>
            </a:pPr>
            <a:r>
              <a:rPr lang="en-US" altLang="en-US" sz="1800">
                <a:solidFill>
                  <a:schemeClr val="accent2"/>
                </a:solidFill>
              </a:rPr>
              <a:t>         INT     21H</a:t>
            </a:r>
          </a:p>
          <a:p>
            <a:pPr>
              <a:buFontTx/>
              <a:buNone/>
            </a:pPr>
            <a:r>
              <a:rPr lang="en-US" altLang="en-US" sz="1800">
                <a:solidFill>
                  <a:schemeClr val="accent2"/>
                </a:solidFill>
              </a:rPr>
              <a:t>MAIN     ENDP</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E1F09666-6788-4B2D-AD16-7547F5C96C5A}"/>
              </a:ext>
            </a:extLst>
          </p:cNvPr>
          <p:cNvSpPr>
            <a:spLocks noGrp="1" noChangeArrowheads="1"/>
          </p:cNvSpPr>
          <p:nvPr>
            <p:ph type="title"/>
          </p:nvPr>
        </p:nvSpPr>
        <p:spPr>
          <a:xfrm>
            <a:off x="685800" y="0"/>
            <a:ext cx="7772400" cy="609600"/>
          </a:xfrm>
        </p:spPr>
        <p:txBody>
          <a:bodyPr/>
          <a:lstStyle/>
          <a:p>
            <a:r>
              <a:rPr lang="en-US" altLang="en-US" sz="3200">
                <a:solidFill>
                  <a:schemeClr val="accent2"/>
                </a:solidFill>
              </a:rPr>
              <a:t>Example (cont’d)</a:t>
            </a:r>
            <a:endParaRPr lang="en-US" altLang="en-US"/>
          </a:p>
        </p:txBody>
      </p:sp>
      <p:sp>
        <p:nvSpPr>
          <p:cNvPr id="27651" name="Rectangle 3">
            <a:extLst>
              <a:ext uri="{FF2B5EF4-FFF2-40B4-BE49-F238E27FC236}">
                <a16:creationId xmlns:a16="http://schemas.microsoft.com/office/drawing/2014/main" id="{A03D4405-1DE1-4E5E-9167-E3B4249826F9}"/>
              </a:ext>
            </a:extLst>
          </p:cNvPr>
          <p:cNvSpPr>
            <a:spLocks noGrp="1" noChangeArrowheads="1"/>
          </p:cNvSpPr>
          <p:nvPr>
            <p:ph type="body" idx="1"/>
          </p:nvPr>
        </p:nvSpPr>
        <p:spPr>
          <a:xfrm>
            <a:off x="381000" y="685800"/>
            <a:ext cx="8763000" cy="5410200"/>
          </a:xfrm>
        </p:spPr>
        <p:txBody>
          <a:bodyPr/>
          <a:lstStyle/>
          <a:p>
            <a:pPr>
              <a:buFontTx/>
              <a:buNone/>
            </a:pPr>
            <a:r>
              <a:rPr lang="en-US" altLang="en-US" sz="1400">
                <a:solidFill>
                  <a:schemeClr val="accent2"/>
                </a:solidFill>
              </a:rPr>
              <a:t>MULTIPLY PROC</a:t>
            </a:r>
          </a:p>
          <a:p>
            <a:pPr>
              <a:buFontTx/>
              <a:buNone/>
            </a:pPr>
            <a:r>
              <a:rPr lang="en-US" altLang="en-US" sz="1400">
                <a:solidFill>
                  <a:schemeClr val="accent2"/>
                </a:solidFill>
              </a:rPr>
              <a:t>;-----------------------------&gt; THIS PROCEDURE MULTIPLIES THE</a:t>
            </a:r>
          </a:p>
          <a:p>
            <a:pPr>
              <a:buFontTx/>
              <a:buNone/>
            </a:pPr>
            <a:r>
              <a:rPr lang="en-US" altLang="en-US" sz="1400">
                <a:solidFill>
                  <a:schemeClr val="accent2"/>
                </a:solidFill>
              </a:rPr>
              <a:t>;-----------------------------&gt; VALUE IN AX BY THE VALUE IN BX</a:t>
            </a:r>
          </a:p>
          <a:p>
            <a:pPr>
              <a:buFontTx/>
              <a:buNone/>
            </a:pPr>
            <a:r>
              <a:rPr lang="en-US" altLang="en-US" sz="1400">
                <a:solidFill>
                  <a:schemeClr val="accent2"/>
                </a:solidFill>
              </a:rPr>
              <a:t>;-----------------------------&gt; RETURNING THE PRODUCT IN DX.</a:t>
            </a:r>
          </a:p>
          <a:p>
            <a:pPr>
              <a:buFontTx/>
              <a:buNone/>
            </a:pPr>
            <a:r>
              <a:rPr lang="en-US" altLang="en-US" sz="1400">
                <a:solidFill>
                  <a:schemeClr val="accent2"/>
                </a:solidFill>
              </a:rPr>
              <a:t>;-----------------------------&gt; VALUES IN AX AND BX ARE LIMITED ;-----------------------------&gt; TO 00 - FFh.</a:t>
            </a:r>
          </a:p>
          <a:p>
            <a:pPr>
              <a:buFontTx/>
              <a:buNone/>
            </a:pPr>
            <a:r>
              <a:rPr lang="en-US" altLang="en-US" sz="1400">
                <a:solidFill>
                  <a:schemeClr val="accent2"/>
                </a:solidFill>
              </a:rPr>
              <a:t>;-----------------------------&gt; IT USES SHIFTING AND ADDITION</a:t>
            </a:r>
          </a:p>
          <a:p>
            <a:pPr>
              <a:buFontTx/>
              <a:buNone/>
            </a:pPr>
            <a:r>
              <a:rPr lang="en-US" altLang="en-US" sz="1400">
                <a:solidFill>
                  <a:schemeClr val="accent2"/>
                </a:solidFill>
              </a:rPr>
              <a:t>;-----------------------------&gt; TO ACCOMPLISH THE MULTIPLICATION</a:t>
            </a:r>
          </a:p>
          <a:p>
            <a:pPr>
              <a:buFontTx/>
              <a:buNone/>
            </a:pPr>
            <a:r>
              <a:rPr lang="en-US" altLang="en-US" sz="1400">
                <a:solidFill>
                  <a:schemeClr val="accent2"/>
                </a:solidFill>
              </a:rPr>
              <a:t>           PUSH   AX            ; DON'T DESTROY AX</a:t>
            </a:r>
          </a:p>
          <a:p>
            <a:pPr>
              <a:buFontTx/>
              <a:buNone/>
            </a:pPr>
            <a:r>
              <a:rPr lang="en-US" altLang="en-US" sz="1400">
                <a:solidFill>
                  <a:schemeClr val="accent2"/>
                </a:solidFill>
              </a:rPr>
              <a:t>	    PUSH   BX            ; DON'T DESTROY BX</a:t>
            </a:r>
          </a:p>
          <a:p>
            <a:pPr>
              <a:buFontTx/>
              <a:buNone/>
            </a:pPr>
            <a:r>
              <a:rPr lang="en-US" altLang="en-US" sz="1400">
                <a:solidFill>
                  <a:schemeClr val="accent2"/>
                </a:solidFill>
              </a:rPr>
              <a:t>	    XOR	 DX,DX         ; CLEAR DX WHERE PRODUCT WILL BE </a:t>
            </a:r>
          </a:p>
          <a:p>
            <a:pPr>
              <a:buFontTx/>
              <a:buNone/>
            </a:pPr>
            <a:r>
              <a:rPr lang="en-US" altLang="en-US" sz="1400">
                <a:solidFill>
                  <a:schemeClr val="accent2"/>
                </a:solidFill>
              </a:rPr>
              <a:t>REPEAT:</a:t>
            </a:r>
          </a:p>
          <a:p>
            <a:pPr>
              <a:buFontTx/>
              <a:buNone/>
            </a:pPr>
            <a:r>
              <a:rPr lang="en-US" altLang="en-US" sz="1400">
                <a:solidFill>
                  <a:schemeClr val="accent2"/>
                </a:solidFill>
              </a:rPr>
              <a:t>	    TEST   BX,1          ; IS LSB = 0?</a:t>
            </a:r>
          </a:p>
          <a:p>
            <a:pPr>
              <a:buFontTx/>
              <a:buNone/>
            </a:pPr>
            <a:r>
              <a:rPr lang="en-US" altLang="en-US" sz="1400">
                <a:solidFill>
                  <a:schemeClr val="accent2"/>
                </a:solidFill>
              </a:rPr>
              <a:t>	    JZ     END_IF</a:t>
            </a:r>
          </a:p>
          <a:p>
            <a:pPr>
              <a:buFontTx/>
              <a:buNone/>
            </a:pPr>
            <a:r>
              <a:rPr lang="en-US" altLang="en-US" sz="1400">
                <a:solidFill>
                  <a:schemeClr val="accent2"/>
                </a:solidFill>
              </a:rPr>
              <a:t>	    ADD    DX,AX         ; PRODUCT = PRODUCT + A</a:t>
            </a:r>
          </a:p>
          <a:p>
            <a:pPr>
              <a:buFontTx/>
              <a:buNone/>
            </a:pPr>
            <a:r>
              <a:rPr lang="en-US" altLang="en-US" sz="1400">
                <a:solidFill>
                  <a:schemeClr val="accent2"/>
                </a:solidFill>
              </a:rPr>
              <a:t>END_IF:</a:t>
            </a:r>
          </a:p>
          <a:p>
            <a:pPr>
              <a:buFontTx/>
              <a:buNone/>
            </a:pPr>
            <a:r>
              <a:rPr lang="en-US" altLang="en-US" sz="1400">
                <a:solidFill>
                  <a:schemeClr val="accent2"/>
                </a:solidFill>
              </a:rPr>
              <a:t>	    SHL    AX,1</a:t>
            </a:r>
          </a:p>
          <a:p>
            <a:pPr>
              <a:buFontTx/>
              <a:buNone/>
            </a:pPr>
            <a:r>
              <a:rPr lang="en-US" altLang="en-US" sz="1400">
                <a:solidFill>
                  <a:schemeClr val="accent2"/>
                </a:solidFill>
              </a:rPr>
              <a:t>	    SHR    BX,1</a:t>
            </a:r>
          </a:p>
          <a:p>
            <a:pPr>
              <a:buFontTx/>
              <a:buNone/>
            </a:pPr>
            <a:r>
              <a:rPr lang="en-US" altLang="en-US" sz="1400">
                <a:solidFill>
                  <a:schemeClr val="accent2"/>
                </a:solidFill>
              </a:rPr>
              <a:t>           JNZ    REPEAT</a:t>
            </a:r>
          </a:p>
          <a:p>
            <a:pPr>
              <a:buFontTx/>
              <a:buNone/>
            </a:pPr>
            <a:r>
              <a:rPr lang="en-US" altLang="en-US" sz="1400">
                <a:solidFill>
                  <a:schemeClr val="accent2"/>
                </a:solidFill>
              </a:rPr>
              <a:t>	    POP    BX</a:t>
            </a:r>
          </a:p>
          <a:p>
            <a:pPr>
              <a:buFontTx/>
              <a:buNone/>
            </a:pPr>
            <a:r>
              <a:rPr lang="en-US" altLang="en-US" sz="1400">
                <a:solidFill>
                  <a:schemeClr val="accent2"/>
                </a:solidFill>
              </a:rPr>
              <a:t>	    POP    AX</a:t>
            </a:r>
          </a:p>
          <a:p>
            <a:pPr>
              <a:buFontTx/>
              <a:buNone/>
            </a:pPr>
            <a:r>
              <a:rPr lang="en-US" altLang="en-US" sz="1400">
                <a:solidFill>
                  <a:schemeClr val="accent2"/>
                </a:solidFill>
              </a:rPr>
              <a:t>           RET</a:t>
            </a:r>
          </a:p>
          <a:p>
            <a:pPr>
              <a:buFontTx/>
              <a:buNone/>
            </a:pPr>
            <a:r>
              <a:rPr lang="en-US" altLang="en-US" sz="1400">
                <a:solidFill>
                  <a:schemeClr val="accent2"/>
                </a:solidFill>
              </a:rPr>
              <a:t>MULTIPLY ENDP	    </a:t>
            </a:r>
          </a:p>
          <a:p>
            <a:pPr>
              <a:buFontTx/>
              <a:buNone/>
            </a:pPr>
            <a:r>
              <a:rPr lang="en-US" altLang="en-US" sz="1400">
                <a:solidFill>
                  <a:schemeClr val="accent2"/>
                </a:solidFill>
              </a:rPr>
              <a:t>         END     MAIN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2D26F1E-3F44-4888-88CF-FD0E9E7474FE}"/>
              </a:ext>
            </a:extLst>
          </p:cNvPr>
          <p:cNvSpPr>
            <a:spLocks noGrp="1" noChangeArrowheads="1"/>
          </p:cNvSpPr>
          <p:nvPr>
            <p:ph type="title"/>
          </p:nvPr>
        </p:nvSpPr>
        <p:spPr>
          <a:xfrm>
            <a:off x="685800" y="304800"/>
            <a:ext cx="7772400" cy="381000"/>
          </a:xfrm>
        </p:spPr>
        <p:txBody>
          <a:bodyPr/>
          <a:lstStyle/>
          <a:p>
            <a:r>
              <a:rPr lang="en-US" altLang="en-US" sz="3200">
                <a:solidFill>
                  <a:schemeClr val="accent2"/>
                </a:solidFill>
              </a:rPr>
              <a:t>Important Notes on Stack</a:t>
            </a:r>
            <a:endParaRPr lang="en-US" altLang="en-US"/>
          </a:p>
        </p:txBody>
      </p:sp>
      <p:sp>
        <p:nvSpPr>
          <p:cNvPr id="28675" name="Rectangle 3">
            <a:extLst>
              <a:ext uri="{FF2B5EF4-FFF2-40B4-BE49-F238E27FC236}">
                <a16:creationId xmlns:a16="http://schemas.microsoft.com/office/drawing/2014/main" id="{23EB080A-1EAB-4733-879B-B26B810DC2EC}"/>
              </a:ext>
            </a:extLst>
          </p:cNvPr>
          <p:cNvSpPr>
            <a:spLocks noGrp="1" noChangeArrowheads="1"/>
          </p:cNvSpPr>
          <p:nvPr>
            <p:ph type="body" idx="1"/>
          </p:nvPr>
        </p:nvSpPr>
        <p:spPr>
          <a:xfrm>
            <a:off x="685800" y="990600"/>
            <a:ext cx="7772400" cy="5105400"/>
          </a:xfrm>
        </p:spPr>
        <p:txBody>
          <a:bodyPr/>
          <a:lstStyle/>
          <a:p>
            <a:r>
              <a:rPr lang="en-US" altLang="en-US" sz="2000"/>
              <a:t>PUSHES AND POPS are often used to save data temporarily on the program stack.  They are also used implicitly each time a CALL and a RETurn sequence is executed.</a:t>
            </a:r>
          </a:p>
          <a:p>
            <a:endParaRPr lang="en-US" altLang="en-US" sz="2000"/>
          </a:p>
          <a:p>
            <a:r>
              <a:rPr lang="en-US" altLang="en-US" sz="2000"/>
              <a:t>Remember that the SP is decremented </a:t>
            </a:r>
            <a:r>
              <a:rPr lang="en-US" altLang="en-US" sz="2000" b="1" u="sng"/>
              <a:t>BEFORE</a:t>
            </a:r>
            <a:r>
              <a:rPr lang="en-US" altLang="en-US" sz="2000"/>
              <a:t> placing a word on the stack at PUSH time but it is incremented </a:t>
            </a:r>
            <a:r>
              <a:rPr lang="en-US" altLang="en-US" sz="2000" b="1" u="sng"/>
              <a:t>AFTER</a:t>
            </a:r>
            <a:r>
              <a:rPr lang="en-US" altLang="en-US" sz="2000"/>
              <a:t> removing a word from the stack at POP time.</a:t>
            </a:r>
          </a:p>
          <a:p>
            <a:endParaRPr lang="en-US" altLang="en-US" sz="2000"/>
          </a:p>
          <a:p>
            <a:r>
              <a:rPr lang="en-US" altLang="en-US" sz="2000"/>
              <a:t>If, for some reason, you want a copy of the FLAGS register in BX, you can accomplish this by:</a:t>
            </a:r>
          </a:p>
          <a:p>
            <a:pPr>
              <a:buFontTx/>
              <a:buNone/>
            </a:pPr>
            <a:r>
              <a:rPr lang="en-US" altLang="en-US" sz="2000"/>
              <a:t>	</a:t>
            </a:r>
            <a:r>
              <a:rPr lang="en-US" altLang="en-US" sz="2000">
                <a:solidFill>
                  <a:schemeClr val="accent2"/>
                </a:solidFill>
              </a:rPr>
              <a:t>PUSHF</a:t>
            </a:r>
          </a:p>
          <a:p>
            <a:pPr>
              <a:buFontTx/>
              <a:buNone/>
            </a:pPr>
            <a:r>
              <a:rPr lang="en-US" altLang="en-US" sz="2000">
                <a:solidFill>
                  <a:schemeClr val="accent2"/>
                </a:solidFill>
              </a:rPr>
              <a:t>	POP	BX</a:t>
            </a:r>
          </a:p>
          <a:p>
            <a:endParaRPr lang="en-US" altLang="en-US" sz="2000">
              <a:solidFill>
                <a:schemeClr val="accent2"/>
              </a:solidFill>
            </a:endParaRPr>
          </a:p>
          <a:p>
            <a:r>
              <a:rPr lang="en-US" altLang="en-US" sz="2000"/>
              <a:t>Stack allows you to save the contents of a register, use the register for something else temporarily, and the restore the register to its original value.</a:t>
            </a:r>
          </a:p>
          <a:p>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9077EA7-EE29-44F8-9E89-774852414695}"/>
              </a:ext>
            </a:extLst>
          </p:cNvPr>
          <p:cNvSpPr>
            <a:spLocks noGrp="1" noChangeArrowheads="1"/>
          </p:cNvSpPr>
          <p:nvPr>
            <p:ph type="title"/>
          </p:nvPr>
        </p:nvSpPr>
        <p:spPr>
          <a:xfrm>
            <a:off x="685800" y="304800"/>
            <a:ext cx="7772400" cy="381000"/>
          </a:xfrm>
        </p:spPr>
        <p:txBody>
          <a:bodyPr/>
          <a:lstStyle/>
          <a:p>
            <a:r>
              <a:rPr lang="en-US" altLang="en-US" sz="3200">
                <a:solidFill>
                  <a:schemeClr val="accent2"/>
                </a:solidFill>
              </a:rPr>
              <a:t>Notes on Stack (cont’d)</a:t>
            </a:r>
            <a:endParaRPr lang="en-US" altLang="en-US"/>
          </a:p>
        </p:txBody>
      </p:sp>
      <p:sp>
        <p:nvSpPr>
          <p:cNvPr id="29699" name="Rectangle 3">
            <a:extLst>
              <a:ext uri="{FF2B5EF4-FFF2-40B4-BE49-F238E27FC236}">
                <a16:creationId xmlns:a16="http://schemas.microsoft.com/office/drawing/2014/main" id="{05C9264A-C9B1-4A5D-B0F5-9FEE35351BCA}"/>
              </a:ext>
            </a:extLst>
          </p:cNvPr>
          <p:cNvSpPr>
            <a:spLocks noGrp="1" noChangeArrowheads="1"/>
          </p:cNvSpPr>
          <p:nvPr>
            <p:ph type="body" idx="1"/>
          </p:nvPr>
        </p:nvSpPr>
        <p:spPr>
          <a:xfrm>
            <a:off x="685800" y="914400"/>
            <a:ext cx="7772400" cy="5181600"/>
          </a:xfrm>
        </p:spPr>
        <p:txBody>
          <a:bodyPr/>
          <a:lstStyle/>
          <a:p>
            <a:pPr>
              <a:lnSpc>
                <a:spcPct val="90000"/>
              </a:lnSpc>
            </a:pPr>
            <a:r>
              <a:rPr lang="en-US" altLang="en-US" sz="2000"/>
              <a:t>Pushing and popping the contents of registers is preferable to storing their contents as variables in the DATA segment</a:t>
            </a:r>
          </a:p>
          <a:p>
            <a:pPr>
              <a:lnSpc>
                <a:spcPct val="90000"/>
              </a:lnSpc>
            </a:pPr>
            <a:r>
              <a:rPr lang="en-US" altLang="en-US" sz="2000"/>
              <a:t>Reasons:</a:t>
            </a:r>
            <a:endParaRPr lang="en-US" altLang="en-US"/>
          </a:p>
          <a:p>
            <a:pPr lvl="1">
              <a:lnSpc>
                <a:spcPct val="90000"/>
              </a:lnSpc>
            </a:pPr>
            <a:r>
              <a:rPr lang="en-US" altLang="en-US" sz="1800"/>
              <a:t>Using the stack is more economical.  Instead of allocating data space, by pushing and popping data into the stack, you use space as you need it and release it when you no longer need it.</a:t>
            </a:r>
          </a:p>
          <a:p>
            <a:pPr lvl="1">
              <a:lnSpc>
                <a:spcPct val="90000"/>
              </a:lnSpc>
            </a:pPr>
            <a:r>
              <a:rPr lang="en-US" altLang="en-US" sz="1800"/>
              <a:t>Since the 8088/8086 allows recursion, if a routine called itself and saved the contents of a register to a data location each time it was invoked, it would be overwriting the previous contents of that location with each recursion!</a:t>
            </a:r>
          </a:p>
          <a:p>
            <a:pPr lvl="1">
              <a:lnSpc>
                <a:spcPct val="90000"/>
              </a:lnSpc>
            </a:pPr>
            <a:r>
              <a:rPr lang="en-US" altLang="en-US" sz="1800"/>
              <a:t>Using a stack instead of a data location makes code more portable.  Once you have written a good routine, you may choose to incorporate that routine into several different programs.  Or if you are working with a programming team piecing smaller subroutines into a one larger main routine, subroutines that do their work without referencing particular data locations are more easily patched into main programs than subroutines that do reference particular data locations. Therefore, should not refer to ANY variable data names in ANY procedure that you write!!!</a:t>
            </a:r>
            <a:r>
              <a:rPr lang="en-US" altLang="en-US"/>
              <a:t>'</a:t>
            </a:r>
          </a:p>
          <a:p>
            <a:pPr lvl="2">
              <a:lnSpc>
                <a:spcPct val="90000"/>
              </a:lnSpc>
            </a:pPr>
            <a:endParaRPr lang="en-US" altLang="en-US" sz="1600"/>
          </a:p>
          <a:p>
            <a:pPr>
              <a:lnSpc>
                <a:spcPct val="90000"/>
              </a:lnSpc>
            </a:pPr>
            <a:endParaRPr lang="en-US" altLang="en-US" sz="18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4344684-D327-4045-A3D1-2A53AA13B3DE}"/>
              </a:ext>
            </a:extLst>
          </p:cNvPr>
          <p:cNvSpPr>
            <a:spLocks noGrp="1" noChangeArrowheads="1"/>
          </p:cNvSpPr>
          <p:nvPr>
            <p:ph type="title"/>
          </p:nvPr>
        </p:nvSpPr>
        <p:spPr>
          <a:xfrm>
            <a:off x="685800" y="381000"/>
            <a:ext cx="7772400" cy="457200"/>
          </a:xfrm>
        </p:spPr>
        <p:txBody>
          <a:bodyPr/>
          <a:lstStyle/>
          <a:p>
            <a:r>
              <a:rPr lang="en-US" altLang="en-US" sz="3200">
                <a:solidFill>
                  <a:schemeClr val="accent2"/>
                </a:solidFill>
              </a:rPr>
              <a:t>Notes on Stack (cont’d)</a:t>
            </a:r>
            <a:endParaRPr lang="en-US" altLang="en-US"/>
          </a:p>
        </p:txBody>
      </p:sp>
      <p:sp>
        <p:nvSpPr>
          <p:cNvPr id="30723" name="Rectangle 3">
            <a:extLst>
              <a:ext uri="{FF2B5EF4-FFF2-40B4-BE49-F238E27FC236}">
                <a16:creationId xmlns:a16="http://schemas.microsoft.com/office/drawing/2014/main" id="{20B91B5D-AE43-433D-8456-CD009A9517C9}"/>
              </a:ext>
            </a:extLst>
          </p:cNvPr>
          <p:cNvSpPr>
            <a:spLocks noGrp="1" noChangeArrowheads="1"/>
          </p:cNvSpPr>
          <p:nvPr>
            <p:ph type="body" idx="1"/>
          </p:nvPr>
        </p:nvSpPr>
        <p:spPr>
          <a:xfrm>
            <a:off x="685800" y="1143000"/>
            <a:ext cx="7772400" cy="4953000"/>
          </a:xfrm>
        </p:spPr>
        <p:txBody>
          <a:bodyPr/>
          <a:lstStyle/>
          <a:p>
            <a:r>
              <a:rPr lang="en-US" altLang="en-US" sz="2000"/>
              <a:t>Care must be taken not to corrupt the STACK because not only does it save values for the programmer but it also saves values for the CPU.  These values get interwoven on the stack.  If the SP becomes confused, the CPU could get lost throwing your computer into a system error!!  </a:t>
            </a:r>
          </a:p>
          <a:p>
            <a:endParaRPr lang="en-US" altLang="en-US" sz="2000"/>
          </a:p>
          <a:p>
            <a:r>
              <a:rPr lang="en-US" altLang="en-US" sz="2000"/>
              <a:t>Always check to see that the PUSHES and POPS in a program are paired ---   or  ---  at least that each of them is balanced by program code that restores the stack pointer to its proper value.</a:t>
            </a:r>
          </a:p>
          <a:p>
            <a:endParaRPr lang="en-US" altLang="en-US" sz="2000"/>
          </a:p>
          <a:p>
            <a:r>
              <a:rPr lang="en-US" altLang="en-US" sz="2000"/>
              <a:t>If you find yourself in the middle of a system error, more than likely you look for a problem in the way you implemented the stack.</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88EB41DC-DFC3-4F64-91D4-A55EE16D0561}"/>
              </a:ext>
            </a:extLst>
          </p:cNvPr>
          <p:cNvSpPr>
            <a:spLocks noGrp="1" noChangeArrowheads="1"/>
          </p:cNvSpPr>
          <p:nvPr>
            <p:ph type="title"/>
          </p:nvPr>
        </p:nvSpPr>
        <p:spPr>
          <a:xfrm>
            <a:off x="685800" y="228600"/>
            <a:ext cx="7772400" cy="457200"/>
          </a:xfrm>
        </p:spPr>
        <p:txBody>
          <a:bodyPr/>
          <a:lstStyle/>
          <a:p>
            <a:r>
              <a:rPr lang="en-US" altLang="en-US" sz="3200">
                <a:solidFill>
                  <a:schemeClr val="accent2"/>
                </a:solidFill>
              </a:rPr>
              <a:t>Example Procedure on Safe Use of Stack</a:t>
            </a:r>
            <a:endParaRPr lang="en-US" altLang="en-US"/>
          </a:p>
        </p:txBody>
      </p:sp>
      <p:sp>
        <p:nvSpPr>
          <p:cNvPr id="31747" name="Rectangle 3">
            <a:extLst>
              <a:ext uri="{FF2B5EF4-FFF2-40B4-BE49-F238E27FC236}">
                <a16:creationId xmlns:a16="http://schemas.microsoft.com/office/drawing/2014/main" id="{1DB4DC7B-498E-4973-845E-0DC063F7DF3A}"/>
              </a:ext>
            </a:extLst>
          </p:cNvPr>
          <p:cNvSpPr>
            <a:spLocks noGrp="1" noChangeArrowheads="1"/>
          </p:cNvSpPr>
          <p:nvPr>
            <p:ph type="body" idx="1"/>
          </p:nvPr>
        </p:nvSpPr>
        <p:spPr>
          <a:xfrm>
            <a:off x="685800" y="838200"/>
            <a:ext cx="7772400" cy="5257800"/>
          </a:xfrm>
        </p:spPr>
        <p:txBody>
          <a:bodyPr/>
          <a:lstStyle/>
          <a:p>
            <a:r>
              <a:rPr lang="en-US" altLang="en-US" sz="2000"/>
              <a:t>A procedure to display a carriage return and a line feed:</a:t>
            </a:r>
          </a:p>
          <a:p>
            <a:pPr>
              <a:buFontTx/>
              <a:buNone/>
            </a:pPr>
            <a:endParaRPr lang="en-US" altLang="en-US" sz="1800"/>
          </a:p>
          <a:p>
            <a:pPr>
              <a:buFontTx/>
              <a:buNone/>
            </a:pPr>
            <a:r>
              <a:rPr lang="en-US" altLang="en-US" sz="1800">
                <a:solidFill>
                  <a:schemeClr val="accent2"/>
                </a:solidFill>
              </a:rPr>
              <a:t>CRLF	PROC</a:t>
            </a:r>
          </a:p>
          <a:p>
            <a:pPr>
              <a:buFontTx/>
              <a:buNone/>
            </a:pPr>
            <a:r>
              <a:rPr lang="en-US" altLang="en-US" sz="1800">
                <a:solidFill>
                  <a:schemeClr val="accent2"/>
                </a:solidFill>
              </a:rPr>
              <a:t>		PUSH		AX	    ; Save AX </a:t>
            </a:r>
          </a:p>
          <a:p>
            <a:pPr>
              <a:buFontTx/>
              <a:buNone/>
            </a:pPr>
            <a:r>
              <a:rPr lang="en-US" altLang="en-US" sz="1800">
                <a:solidFill>
                  <a:schemeClr val="accent2"/>
                </a:solidFill>
              </a:rPr>
              <a:t>		PUSH		DX             ; Save DX</a:t>
            </a:r>
          </a:p>
          <a:p>
            <a:pPr>
              <a:buFontTx/>
              <a:buNone/>
            </a:pPr>
            <a:r>
              <a:rPr lang="en-US" altLang="en-US" sz="1800">
                <a:solidFill>
                  <a:schemeClr val="accent2"/>
                </a:solidFill>
              </a:rPr>
              <a:t>		MOV		AH,2           ; Display a Carriage Return</a:t>
            </a:r>
          </a:p>
          <a:p>
            <a:pPr>
              <a:buFontTx/>
              <a:buNone/>
            </a:pPr>
            <a:r>
              <a:rPr lang="en-US" altLang="en-US" sz="1800">
                <a:solidFill>
                  <a:schemeClr val="accent2"/>
                </a:solidFill>
              </a:rPr>
              <a:t>		MOV		DL,0Dh</a:t>
            </a:r>
          </a:p>
          <a:p>
            <a:pPr>
              <a:buFontTx/>
              <a:buNone/>
            </a:pPr>
            <a:r>
              <a:rPr lang="en-US" altLang="en-US" sz="1800">
                <a:solidFill>
                  <a:schemeClr val="accent2"/>
                </a:solidFill>
              </a:rPr>
              <a:t>		INT		21h</a:t>
            </a:r>
          </a:p>
          <a:p>
            <a:pPr>
              <a:buFontTx/>
              <a:buNone/>
            </a:pPr>
            <a:r>
              <a:rPr lang="en-US" altLang="en-US" sz="1800">
                <a:solidFill>
                  <a:schemeClr val="accent2"/>
                </a:solidFill>
              </a:rPr>
              <a:t>		MOV		DL,0Ah         ; Display a Line Feed</a:t>
            </a:r>
          </a:p>
          <a:p>
            <a:pPr>
              <a:buFontTx/>
              <a:buNone/>
            </a:pPr>
            <a:r>
              <a:rPr lang="en-US" altLang="en-US" sz="1800">
                <a:solidFill>
                  <a:schemeClr val="accent2"/>
                </a:solidFill>
              </a:rPr>
              <a:t>		INT		21h</a:t>
            </a:r>
          </a:p>
          <a:p>
            <a:pPr>
              <a:buFontTx/>
              <a:buNone/>
            </a:pPr>
            <a:r>
              <a:rPr lang="en-US" altLang="en-US" sz="1800">
                <a:solidFill>
                  <a:schemeClr val="accent2"/>
                </a:solidFill>
              </a:rPr>
              <a:t>		POP		DX	   ; Restore DX</a:t>
            </a:r>
          </a:p>
          <a:p>
            <a:pPr>
              <a:buFontTx/>
              <a:buNone/>
            </a:pPr>
            <a:r>
              <a:rPr lang="en-US" altLang="en-US" sz="1800">
                <a:solidFill>
                  <a:schemeClr val="accent2"/>
                </a:solidFill>
              </a:rPr>
              <a:t>		POP		AX             ; Restore AX</a:t>
            </a:r>
          </a:p>
          <a:p>
            <a:pPr>
              <a:buFontTx/>
              <a:buNone/>
            </a:pPr>
            <a:r>
              <a:rPr lang="en-US" altLang="en-US" sz="1800">
                <a:solidFill>
                  <a:schemeClr val="accent2"/>
                </a:solidFill>
              </a:rPr>
              <a:t>		RET</a:t>
            </a:r>
          </a:p>
          <a:p>
            <a:pPr>
              <a:buFontTx/>
              <a:buNone/>
            </a:pPr>
            <a:r>
              <a:rPr lang="en-US" altLang="en-US" sz="1800">
                <a:solidFill>
                  <a:schemeClr val="accent2"/>
                </a:solidFill>
              </a:rPr>
              <a:t>CRLF	ENDP</a:t>
            </a:r>
          </a:p>
          <a:p>
            <a:endParaRPr lang="en-US" altLang="en-US" sz="18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F49BED9-E0CD-42E8-BCEC-6A46BDC6747F}"/>
              </a:ext>
            </a:extLst>
          </p:cNvPr>
          <p:cNvSpPr>
            <a:spLocks noGrp="1" noChangeArrowheads="1"/>
          </p:cNvSpPr>
          <p:nvPr>
            <p:ph type="title"/>
          </p:nvPr>
        </p:nvSpPr>
        <p:spPr/>
        <p:txBody>
          <a:bodyPr/>
          <a:lstStyle/>
          <a:p>
            <a:r>
              <a:rPr lang="en-US" altLang="en-US" sz="3200">
                <a:solidFill>
                  <a:schemeClr val="accent2"/>
                </a:solidFill>
              </a:rPr>
              <a:t>Example (cont’d)</a:t>
            </a:r>
            <a:endParaRPr lang="en-US" altLang="en-US"/>
          </a:p>
        </p:txBody>
      </p:sp>
      <p:sp>
        <p:nvSpPr>
          <p:cNvPr id="32771" name="Rectangle 3">
            <a:extLst>
              <a:ext uri="{FF2B5EF4-FFF2-40B4-BE49-F238E27FC236}">
                <a16:creationId xmlns:a16="http://schemas.microsoft.com/office/drawing/2014/main" id="{D2C8F717-FC1C-4E24-8316-08BC1C492544}"/>
              </a:ext>
            </a:extLst>
          </p:cNvPr>
          <p:cNvSpPr>
            <a:spLocks noGrp="1" noChangeArrowheads="1"/>
          </p:cNvSpPr>
          <p:nvPr>
            <p:ph type="body" idx="1"/>
          </p:nvPr>
        </p:nvSpPr>
        <p:spPr/>
        <p:txBody>
          <a:bodyPr/>
          <a:lstStyle/>
          <a:p>
            <a:endParaRPr lang="en-US" altLang="en-US" sz="1800"/>
          </a:p>
          <a:p>
            <a:r>
              <a:rPr lang="en-US" altLang="en-US" sz="2000"/>
              <a:t>This procedure can be called by the programmer at any time regardless of what is in his/her AX or DX registers.  As far as the programmer is concerned, all you know is that this procedure issues the CR/LF sequence to the console and all of your registers will be unchanged when the procedure has finished executing!</a:t>
            </a:r>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0F28AB1-9CB4-4991-840C-5DF36A7DA33F}"/>
              </a:ext>
            </a:extLst>
          </p:cNvPr>
          <p:cNvSpPr>
            <a:spLocks noGrp="1" noChangeArrowheads="1"/>
          </p:cNvSpPr>
          <p:nvPr>
            <p:ph type="title"/>
          </p:nvPr>
        </p:nvSpPr>
        <p:spPr>
          <a:xfrm>
            <a:off x="685800" y="533400"/>
            <a:ext cx="7772400" cy="381000"/>
          </a:xfrm>
        </p:spPr>
        <p:txBody>
          <a:bodyPr/>
          <a:lstStyle/>
          <a:p>
            <a:r>
              <a:rPr lang="en-US" altLang="en-US" sz="3200" dirty="0">
                <a:solidFill>
                  <a:schemeClr val="accent2"/>
                </a:solidFill>
              </a:rPr>
              <a:t>PUSH Instruction</a:t>
            </a:r>
            <a:endParaRPr lang="en-US" altLang="en-US" dirty="0"/>
          </a:p>
        </p:txBody>
      </p:sp>
      <p:sp>
        <p:nvSpPr>
          <p:cNvPr id="6147" name="Rectangle 3">
            <a:extLst>
              <a:ext uri="{FF2B5EF4-FFF2-40B4-BE49-F238E27FC236}">
                <a16:creationId xmlns:a16="http://schemas.microsoft.com/office/drawing/2014/main" id="{80F22196-D2A2-4D5F-B6DD-430BBD5F53A9}"/>
              </a:ext>
            </a:extLst>
          </p:cNvPr>
          <p:cNvSpPr>
            <a:spLocks noGrp="1" noChangeArrowheads="1"/>
          </p:cNvSpPr>
          <p:nvPr>
            <p:ph type="body" idx="1"/>
          </p:nvPr>
        </p:nvSpPr>
        <p:spPr>
          <a:xfrm>
            <a:off x="685800" y="1143000"/>
            <a:ext cx="7772400" cy="4953000"/>
          </a:xfrm>
        </p:spPr>
        <p:txBody>
          <a:bodyPr/>
          <a:lstStyle/>
          <a:p>
            <a:r>
              <a:rPr lang="en-US" altLang="en-US" sz="2400">
                <a:solidFill>
                  <a:schemeClr val="accent2"/>
                </a:solidFill>
              </a:rPr>
              <a:t>PUSH</a:t>
            </a:r>
            <a:r>
              <a:rPr lang="en-US" altLang="en-US" sz="2400"/>
              <a:t> instruction adds a new </a:t>
            </a:r>
            <a:r>
              <a:rPr lang="en-US" altLang="en-US" sz="2400" u="sng">
                <a:solidFill>
                  <a:schemeClr val="accent2"/>
                </a:solidFill>
              </a:rPr>
              <a:t>word</a:t>
            </a:r>
            <a:r>
              <a:rPr lang="en-US" altLang="en-US" sz="2400"/>
              <a:t> to the stack</a:t>
            </a:r>
          </a:p>
          <a:p>
            <a:r>
              <a:rPr lang="en-US" altLang="en-US" sz="2400"/>
              <a:t>SYNTAX:	</a:t>
            </a:r>
            <a:r>
              <a:rPr lang="en-US" altLang="en-US" sz="2400">
                <a:solidFill>
                  <a:schemeClr val="accent2"/>
                </a:solidFill>
              </a:rPr>
              <a:t>PUSH	 source</a:t>
            </a:r>
          </a:p>
          <a:p>
            <a:pPr lvl="1">
              <a:buFontTx/>
              <a:buNone/>
            </a:pPr>
            <a:r>
              <a:rPr lang="en-US" altLang="en-US" sz="2400"/>
              <a:t>where source is a 16-bit register or memory word</a:t>
            </a:r>
          </a:p>
          <a:p>
            <a:r>
              <a:rPr lang="en-US" altLang="en-US" sz="2400">
                <a:solidFill>
                  <a:schemeClr val="accent2"/>
                </a:solidFill>
              </a:rPr>
              <a:t>PUSH</a:t>
            </a:r>
            <a:r>
              <a:rPr lang="en-US" altLang="en-US" sz="2400"/>
              <a:t> instruction causes the stack pointer (</a:t>
            </a:r>
            <a:r>
              <a:rPr lang="en-US" altLang="en-US" sz="2400">
                <a:solidFill>
                  <a:schemeClr val="accent2"/>
                </a:solidFill>
              </a:rPr>
              <a:t>SP</a:t>
            </a:r>
            <a:r>
              <a:rPr lang="en-US" altLang="en-US" sz="2400"/>
              <a:t>) to be decreased by 2.  Then a copy of the value in the source field is placed in the address specified by </a:t>
            </a:r>
            <a:r>
              <a:rPr lang="en-US" altLang="en-US" sz="2400">
                <a:solidFill>
                  <a:schemeClr val="accent2"/>
                </a:solidFill>
              </a:rPr>
              <a:t>SS:SP.</a:t>
            </a:r>
            <a:r>
              <a:rPr lang="en-US" altLang="en-US" sz="2400"/>
              <a:t>  </a:t>
            </a:r>
          </a:p>
          <a:p>
            <a:r>
              <a:rPr lang="en-US" altLang="en-US" sz="2400"/>
              <a:t>Because </a:t>
            </a:r>
            <a:r>
              <a:rPr lang="en-US" altLang="en-US" sz="2400">
                <a:solidFill>
                  <a:schemeClr val="accent2"/>
                </a:solidFill>
              </a:rPr>
              <a:t>each PUSH decreases the SP</a:t>
            </a:r>
            <a:r>
              <a:rPr lang="en-US" altLang="en-US" sz="2400"/>
              <a:t>, the stack is filled a word at a time </a:t>
            </a:r>
            <a:r>
              <a:rPr lang="en-US" altLang="en-US" sz="2400" u="sng"/>
              <a:t>backwards</a:t>
            </a:r>
            <a:r>
              <a:rPr lang="en-US" altLang="en-US" sz="2400"/>
              <a:t> from the last available word in the stack toward the beginning of the stack.</a:t>
            </a:r>
          </a:p>
          <a:p>
            <a:endParaRPr lang="en-US"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F154988A-9FB9-41E8-8E01-68C9F9BF593F}"/>
              </a:ext>
            </a:extLst>
          </p:cNvPr>
          <p:cNvSpPr>
            <a:spLocks noGrp="1" noChangeArrowheads="1"/>
          </p:cNvSpPr>
          <p:nvPr>
            <p:ph type="title"/>
          </p:nvPr>
        </p:nvSpPr>
        <p:spPr>
          <a:xfrm>
            <a:off x="684213" y="0"/>
            <a:ext cx="7772400" cy="620713"/>
          </a:xfrm>
        </p:spPr>
        <p:txBody>
          <a:bodyPr/>
          <a:lstStyle/>
          <a:p>
            <a:r>
              <a:rPr lang="en-US" altLang="en-US" sz="2000" b="1"/>
              <a:t>Example: A program that inputs 10 numbers and prints their sum</a:t>
            </a:r>
            <a:endParaRPr lang="el-GR" altLang="en-US" sz="2000" b="1"/>
          </a:p>
        </p:txBody>
      </p:sp>
      <p:sp>
        <p:nvSpPr>
          <p:cNvPr id="34819" name="Rectangle 3">
            <a:extLst>
              <a:ext uri="{FF2B5EF4-FFF2-40B4-BE49-F238E27FC236}">
                <a16:creationId xmlns:a16="http://schemas.microsoft.com/office/drawing/2014/main" id="{60ED4695-DE34-45C8-997A-09663889DD2D}"/>
              </a:ext>
            </a:extLst>
          </p:cNvPr>
          <p:cNvSpPr>
            <a:spLocks noGrp="1" noChangeArrowheads="1"/>
          </p:cNvSpPr>
          <p:nvPr>
            <p:ph type="body" idx="1"/>
          </p:nvPr>
        </p:nvSpPr>
        <p:spPr>
          <a:xfrm>
            <a:off x="755650" y="549275"/>
            <a:ext cx="7772400" cy="5543550"/>
          </a:xfrm>
        </p:spPr>
        <p:txBody>
          <a:bodyPr/>
          <a:lstStyle/>
          <a:p>
            <a:pPr>
              <a:lnSpc>
                <a:spcPct val="80000"/>
              </a:lnSpc>
              <a:buFontTx/>
              <a:buNone/>
            </a:pPr>
            <a:r>
              <a:rPr lang="el-GR" altLang="en-US" sz="1100" b="1"/>
              <a:t>TITLE printsum</a:t>
            </a:r>
          </a:p>
          <a:p>
            <a:pPr>
              <a:lnSpc>
                <a:spcPct val="80000"/>
              </a:lnSpc>
              <a:buFontTx/>
              <a:buNone/>
            </a:pPr>
            <a:r>
              <a:rPr lang="el-GR" altLang="en-US" sz="1100" b="1"/>
              <a:t>.data				;data segment</a:t>
            </a:r>
          </a:p>
          <a:p>
            <a:pPr>
              <a:lnSpc>
                <a:spcPct val="80000"/>
              </a:lnSpc>
              <a:buFontTx/>
              <a:buNone/>
            </a:pPr>
            <a:r>
              <a:rPr lang="el-GR" altLang="en-US" sz="1100" b="1"/>
              <a:t>	MSG1 DB 'Please enter a number', 10, 13, '$'</a:t>
            </a:r>
          </a:p>
          <a:p>
            <a:pPr>
              <a:lnSpc>
                <a:spcPct val="80000"/>
              </a:lnSpc>
              <a:buFontTx/>
              <a:buNone/>
            </a:pPr>
            <a:r>
              <a:rPr lang="el-GR" altLang="en-US" sz="1100" b="1"/>
              <a:t>	MSG2 DB 'sum = ', 10, 13, '$'</a:t>
            </a:r>
          </a:p>
          <a:p>
            <a:pPr>
              <a:lnSpc>
                <a:spcPct val="80000"/>
              </a:lnSpc>
              <a:buFontTx/>
              <a:buNone/>
            </a:pPr>
            <a:r>
              <a:rPr lang="el-GR" altLang="en-US" sz="1100" b="1"/>
              <a:t>	SUM DB 0</a:t>
            </a:r>
          </a:p>
          <a:p>
            <a:pPr>
              <a:lnSpc>
                <a:spcPct val="80000"/>
              </a:lnSpc>
              <a:buFontTx/>
              <a:buNone/>
            </a:pPr>
            <a:r>
              <a:rPr lang="el-GR" altLang="en-US" sz="1100" b="1"/>
              <a:t>.stack	100h	</a:t>
            </a:r>
          </a:p>
          <a:p>
            <a:pPr>
              <a:lnSpc>
                <a:spcPct val="80000"/>
              </a:lnSpc>
              <a:buFontTx/>
              <a:buNone/>
            </a:pPr>
            <a:r>
              <a:rPr lang="el-GR" altLang="en-US" sz="1100" b="1"/>
              <a:t>.code				;code segment</a:t>
            </a:r>
          </a:p>
          <a:p>
            <a:pPr>
              <a:lnSpc>
                <a:spcPct val="80000"/>
              </a:lnSpc>
              <a:buFontTx/>
              <a:buNone/>
            </a:pPr>
            <a:r>
              <a:rPr lang="el-GR" altLang="en-US" sz="1100" b="1"/>
              <a:t>         MAIN PROC</a:t>
            </a:r>
          </a:p>
          <a:p>
            <a:pPr>
              <a:lnSpc>
                <a:spcPct val="80000"/>
              </a:lnSpc>
              <a:buFontTx/>
              <a:buNone/>
            </a:pPr>
            <a:r>
              <a:rPr lang="el-GR" altLang="en-US" sz="1100" b="1"/>
              <a:t>start:	mov ax,@data</a:t>
            </a:r>
          </a:p>
          <a:p>
            <a:pPr>
              <a:lnSpc>
                <a:spcPct val="80000"/>
              </a:lnSpc>
              <a:buFontTx/>
              <a:buNone/>
            </a:pPr>
            <a:r>
              <a:rPr lang="el-GR" altLang="en-US" sz="1100" b="1"/>
              <a:t>	mov ds,ax</a:t>
            </a:r>
          </a:p>
          <a:p>
            <a:pPr>
              <a:lnSpc>
                <a:spcPct val="80000"/>
              </a:lnSpc>
              <a:buFontTx/>
              <a:buNone/>
            </a:pPr>
            <a:r>
              <a:rPr lang="el-GR" altLang="en-US" sz="1100" b="1"/>
              <a:t>	MOV CX, 10                     </a:t>
            </a:r>
            <a:r>
              <a:rPr lang="en-US" altLang="en-US" sz="1100" b="1"/>
              <a:t>		</a:t>
            </a:r>
            <a:r>
              <a:rPr lang="el-GR" altLang="en-US" sz="1100" b="1"/>
              <a:t> ;10 repetitions</a:t>
            </a:r>
          </a:p>
          <a:p>
            <a:pPr>
              <a:lnSpc>
                <a:spcPct val="80000"/>
              </a:lnSpc>
              <a:buFontTx/>
              <a:buNone/>
            </a:pPr>
            <a:r>
              <a:rPr lang="el-GR" altLang="en-US" sz="1100" b="1"/>
              <a:t>REPEAT:	CALL INPUT                    </a:t>
            </a:r>
            <a:r>
              <a:rPr lang="en-US" altLang="en-US" sz="1100" b="1"/>
              <a:t>	</a:t>
            </a:r>
            <a:r>
              <a:rPr lang="el-GR" altLang="en-US" sz="1100" b="1"/>
              <a:t> ;call to input proc</a:t>
            </a:r>
          </a:p>
          <a:p>
            <a:pPr>
              <a:lnSpc>
                <a:spcPct val="80000"/>
              </a:lnSpc>
              <a:buFontTx/>
              <a:buNone/>
            </a:pPr>
            <a:r>
              <a:rPr lang="el-GR" altLang="en-US" sz="1100" b="1"/>
              <a:t>	CALL SUMMATION                 </a:t>
            </a:r>
            <a:r>
              <a:rPr lang="en-US" altLang="en-US" sz="1100" b="1"/>
              <a:t>		</a:t>
            </a:r>
            <a:r>
              <a:rPr lang="el-GR" altLang="en-US" sz="1100" b="1"/>
              <a:t> ;call to sum proc</a:t>
            </a:r>
          </a:p>
          <a:p>
            <a:pPr>
              <a:lnSpc>
                <a:spcPct val="80000"/>
              </a:lnSpc>
              <a:buFontTx/>
              <a:buNone/>
            </a:pPr>
            <a:r>
              <a:rPr lang="el-GR" altLang="en-US" sz="1100" b="1"/>
              <a:t>	LOOP REPEAT</a:t>
            </a:r>
            <a:endParaRPr lang="en-US" altLang="en-US" sz="1100" b="1"/>
          </a:p>
          <a:p>
            <a:pPr>
              <a:lnSpc>
                <a:spcPct val="80000"/>
              </a:lnSpc>
              <a:buFontTx/>
              <a:buNone/>
            </a:pPr>
            <a:endParaRPr lang="el-GR" altLang="en-US" sz="1100" b="1"/>
          </a:p>
          <a:p>
            <a:pPr>
              <a:lnSpc>
                <a:spcPct val="80000"/>
              </a:lnSpc>
              <a:buFontTx/>
              <a:buNone/>
            </a:pPr>
            <a:r>
              <a:rPr lang="en-US" altLang="en-US" sz="1100" b="1"/>
              <a:t>    </a:t>
            </a:r>
            <a:r>
              <a:rPr lang="el-GR" altLang="en-US" sz="1100" b="1"/>
              <a:t>        MOV AL, SUM</a:t>
            </a:r>
          </a:p>
          <a:p>
            <a:pPr>
              <a:lnSpc>
                <a:spcPct val="80000"/>
              </a:lnSpc>
              <a:buFontTx/>
              <a:buNone/>
            </a:pPr>
            <a:r>
              <a:rPr lang="en-US" altLang="en-US" sz="1100" b="1"/>
              <a:t>    </a:t>
            </a:r>
            <a:r>
              <a:rPr lang="el-GR" altLang="en-US" sz="1100" b="1"/>
              <a:t>        MOV BL, 10</a:t>
            </a:r>
            <a:r>
              <a:rPr lang="en-US" altLang="en-US" sz="1100" b="1"/>
              <a:t> </a:t>
            </a:r>
            <a:endParaRPr lang="el-GR" altLang="en-US" sz="1100" b="1"/>
          </a:p>
          <a:p>
            <a:pPr>
              <a:lnSpc>
                <a:spcPct val="80000"/>
              </a:lnSpc>
              <a:buFontTx/>
              <a:buNone/>
            </a:pPr>
            <a:r>
              <a:rPr lang="en-US" altLang="en-US" sz="1100" b="1"/>
              <a:t>    </a:t>
            </a:r>
            <a:r>
              <a:rPr lang="el-GR" altLang="en-US" sz="1100" b="1"/>
              <a:t>        MOV AH,0</a:t>
            </a:r>
          </a:p>
          <a:p>
            <a:pPr>
              <a:lnSpc>
                <a:spcPct val="80000"/>
              </a:lnSpc>
              <a:buFontTx/>
              <a:buNone/>
            </a:pPr>
            <a:r>
              <a:rPr lang="en-US" altLang="en-US" sz="1100" b="1"/>
              <a:t>    </a:t>
            </a:r>
            <a:r>
              <a:rPr lang="el-GR" altLang="en-US" sz="1100" b="1"/>
              <a:t>        DIV BL                        </a:t>
            </a:r>
            <a:r>
              <a:rPr lang="en-US" altLang="en-US" sz="1100" b="1"/>
              <a:t>		</a:t>
            </a:r>
            <a:r>
              <a:rPr lang="el-GR" altLang="en-US" sz="1100" b="1"/>
              <a:t>  ;dividing with 10</a:t>
            </a:r>
          </a:p>
          <a:p>
            <a:pPr>
              <a:lnSpc>
                <a:spcPct val="80000"/>
              </a:lnSpc>
              <a:buFontTx/>
              <a:buNone/>
            </a:pPr>
            <a:r>
              <a:rPr lang="en-US" altLang="en-US" sz="1100" b="1"/>
              <a:t>    </a:t>
            </a:r>
            <a:r>
              <a:rPr lang="el-GR" altLang="en-US" sz="1100" b="1"/>
              <a:t>        PUSH AX                      </a:t>
            </a:r>
            <a:r>
              <a:rPr lang="en-US" altLang="en-US" sz="1100" b="1"/>
              <a:t>		</a:t>
            </a:r>
            <a:r>
              <a:rPr lang="el-GR" altLang="en-US" sz="1100" b="1"/>
              <a:t>   ;saving division result to stack</a:t>
            </a:r>
          </a:p>
          <a:p>
            <a:pPr>
              <a:lnSpc>
                <a:spcPct val="80000"/>
              </a:lnSpc>
              <a:buFontTx/>
              <a:buNone/>
            </a:pPr>
            <a:endParaRPr lang="el-GR" altLang="en-US" sz="1100" b="1"/>
          </a:p>
          <a:p>
            <a:pPr>
              <a:lnSpc>
                <a:spcPct val="80000"/>
              </a:lnSpc>
              <a:buFontTx/>
              <a:buNone/>
            </a:pPr>
            <a:r>
              <a:rPr lang="el-GR" altLang="en-US" sz="1100" b="1"/>
              <a:t>	LEA DX,MSG2</a:t>
            </a:r>
          </a:p>
          <a:p>
            <a:pPr>
              <a:lnSpc>
                <a:spcPct val="80000"/>
              </a:lnSpc>
              <a:buFontTx/>
              <a:buNone/>
            </a:pPr>
            <a:r>
              <a:rPr lang="el-GR" altLang="en-US" sz="1100" b="1"/>
              <a:t>	MOV AH, 09		;printing MSG2</a:t>
            </a:r>
          </a:p>
          <a:p>
            <a:pPr>
              <a:lnSpc>
                <a:spcPct val="80000"/>
              </a:lnSpc>
              <a:buFontTx/>
              <a:buNone/>
            </a:pPr>
            <a:r>
              <a:rPr lang="el-GR" altLang="en-US" sz="1100" b="1"/>
              <a:t>	INT 21</a:t>
            </a:r>
            <a:r>
              <a:rPr lang="en-US" altLang="en-US" sz="1100" b="1"/>
              <a:t>H</a:t>
            </a:r>
            <a:endParaRPr lang="el-GR" altLang="en-US" sz="1100" b="1"/>
          </a:p>
          <a:p>
            <a:pPr>
              <a:lnSpc>
                <a:spcPct val="80000"/>
              </a:lnSpc>
              <a:buFontTx/>
              <a:buNone/>
            </a:pPr>
            <a:r>
              <a:rPr lang="el-GR" altLang="en-US" sz="1100" b="1"/>
              <a:t>	POP DX                        </a:t>
            </a:r>
            <a:r>
              <a:rPr lang="en-US" altLang="en-US" sz="1100" b="1"/>
              <a:t>		</a:t>
            </a:r>
            <a:r>
              <a:rPr lang="el-GR" altLang="en-US" sz="1100" b="1"/>
              <a:t>  ;printing digit 1</a:t>
            </a:r>
          </a:p>
          <a:p>
            <a:pPr>
              <a:lnSpc>
                <a:spcPct val="80000"/>
              </a:lnSpc>
              <a:buFontTx/>
              <a:buNone/>
            </a:pPr>
            <a:r>
              <a:rPr lang="el-GR" altLang="en-US" sz="1100" b="1"/>
              <a:t>	PUSH DX</a:t>
            </a:r>
          </a:p>
          <a:p>
            <a:pPr>
              <a:lnSpc>
                <a:spcPct val="80000"/>
              </a:lnSpc>
              <a:buFontTx/>
              <a:buNone/>
            </a:pPr>
            <a:r>
              <a:rPr lang="el-GR" altLang="en-US" sz="1100" b="1"/>
              <a:t>	ADD DL, 30H</a:t>
            </a:r>
          </a:p>
          <a:p>
            <a:pPr>
              <a:lnSpc>
                <a:spcPct val="80000"/>
              </a:lnSpc>
              <a:buFontTx/>
              <a:buNone/>
            </a:pPr>
            <a:r>
              <a:rPr lang="el-GR" altLang="en-US" sz="1100" b="1"/>
              <a:t>	MOV AH, 02</a:t>
            </a:r>
          </a:p>
          <a:p>
            <a:pPr>
              <a:lnSpc>
                <a:spcPct val="80000"/>
              </a:lnSpc>
              <a:buFontTx/>
              <a:buNone/>
            </a:pPr>
            <a:r>
              <a:rPr lang="el-GR" altLang="en-US" sz="1100" b="1"/>
              <a:t>	INT 21H</a:t>
            </a:r>
          </a:p>
          <a:p>
            <a:pPr>
              <a:lnSpc>
                <a:spcPct val="80000"/>
              </a:lnSpc>
              <a:buFontTx/>
              <a:buNone/>
            </a:pPr>
            <a:r>
              <a:rPr lang="el-GR" altLang="en-US" sz="1100" b="1"/>
              <a:t>	POP DX</a:t>
            </a:r>
          </a:p>
          <a:p>
            <a:pPr>
              <a:lnSpc>
                <a:spcPct val="80000"/>
              </a:lnSpc>
              <a:buFontTx/>
              <a:buNone/>
            </a:pPr>
            <a:r>
              <a:rPr lang="el-GR" altLang="en-US" sz="1100" b="1"/>
              <a:t>	MOV DL, DH		;printing digit 2</a:t>
            </a:r>
          </a:p>
          <a:p>
            <a:pPr>
              <a:lnSpc>
                <a:spcPct val="80000"/>
              </a:lnSpc>
              <a:buFontTx/>
              <a:buNone/>
            </a:pPr>
            <a:r>
              <a:rPr lang="el-GR" altLang="en-US" sz="1100" b="1"/>
              <a:t>	ADD DL, 30H</a:t>
            </a:r>
          </a:p>
          <a:p>
            <a:pPr>
              <a:lnSpc>
                <a:spcPct val="80000"/>
              </a:lnSpc>
              <a:buFontTx/>
              <a:buNone/>
            </a:pPr>
            <a:r>
              <a:rPr lang="el-GR" altLang="en-US" sz="1100" b="1"/>
              <a:t>	MOV AH, 02</a:t>
            </a:r>
          </a:p>
          <a:p>
            <a:pPr>
              <a:lnSpc>
                <a:spcPct val="80000"/>
              </a:lnSpc>
              <a:buFontTx/>
              <a:buNone/>
            </a:pPr>
            <a:r>
              <a:rPr lang="el-GR" altLang="en-US" sz="1100" b="1"/>
              <a:t>	INT 21H</a:t>
            </a:r>
          </a:p>
          <a:p>
            <a:pPr>
              <a:lnSpc>
                <a:spcPct val="80000"/>
              </a:lnSpc>
              <a:buFontTx/>
              <a:buNone/>
            </a:pPr>
            <a:endParaRPr lang="el-GR" altLang="en-US" sz="1100"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8A56560F-E5C5-4F34-92EE-D14AE9A28F9E}"/>
              </a:ext>
            </a:extLst>
          </p:cNvPr>
          <p:cNvSpPr>
            <a:spLocks noGrp="1" noChangeArrowheads="1"/>
          </p:cNvSpPr>
          <p:nvPr>
            <p:ph type="title"/>
          </p:nvPr>
        </p:nvSpPr>
        <p:spPr>
          <a:xfrm>
            <a:off x="684213" y="0"/>
            <a:ext cx="7772400" cy="692150"/>
          </a:xfrm>
        </p:spPr>
        <p:txBody>
          <a:bodyPr/>
          <a:lstStyle/>
          <a:p>
            <a:r>
              <a:rPr lang="en-US" altLang="en-US" sz="4000"/>
              <a:t>Example (continued)</a:t>
            </a:r>
            <a:endParaRPr lang="el-GR" altLang="en-US" sz="4000"/>
          </a:p>
        </p:txBody>
      </p:sp>
      <p:sp>
        <p:nvSpPr>
          <p:cNvPr id="35843" name="Rectangle 3">
            <a:extLst>
              <a:ext uri="{FF2B5EF4-FFF2-40B4-BE49-F238E27FC236}">
                <a16:creationId xmlns:a16="http://schemas.microsoft.com/office/drawing/2014/main" id="{E1E9F061-B824-44F8-9FD5-76F73222C054}"/>
              </a:ext>
            </a:extLst>
          </p:cNvPr>
          <p:cNvSpPr>
            <a:spLocks noGrp="1" noChangeArrowheads="1"/>
          </p:cNvSpPr>
          <p:nvPr>
            <p:ph type="body" idx="1"/>
          </p:nvPr>
        </p:nvSpPr>
        <p:spPr>
          <a:xfrm>
            <a:off x="685800" y="836613"/>
            <a:ext cx="7772400" cy="5259387"/>
          </a:xfrm>
        </p:spPr>
        <p:txBody>
          <a:bodyPr/>
          <a:lstStyle/>
          <a:p>
            <a:pPr>
              <a:lnSpc>
                <a:spcPct val="80000"/>
              </a:lnSpc>
              <a:buFontTx/>
              <a:buNone/>
            </a:pPr>
            <a:r>
              <a:rPr lang="en-US" altLang="en-US" sz="1800" b="1"/>
              <a:t>	</a:t>
            </a:r>
            <a:r>
              <a:rPr lang="el-GR" altLang="en-US" sz="1800" b="1"/>
              <a:t>MOV AH,4CH		; exit to operating system</a:t>
            </a:r>
            <a:endParaRPr lang="en-US" altLang="en-US" sz="1800" b="1"/>
          </a:p>
          <a:p>
            <a:pPr>
              <a:lnSpc>
                <a:spcPct val="80000"/>
              </a:lnSpc>
              <a:buFontTx/>
              <a:buNone/>
            </a:pPr>
            <a:r>
              <a:rPr lang="en-US" altLang="en-US" sz="1800" b="1"/>
              <a:t>	</a:t>
            </a:r>
            <a:r>
              <a:rPr lang="el-GR" altLang="en-US" sz="1800" b="1"/>
              <a:t>INT 21H</a:t>
            </a:r>
          </a:p>
          <a:p>
            <a:pPr>
              <a:lnSpc>
                <a:spcPct val="80000"/>
              </a:lnSpc>
              <a:buFontTx/>
              <a:buNone/>
            </a:pPr>
            <a:r>
              <a:rPr lang="en-US" altLang="en-US" sz="1800" b="1"/>
              <a:t>	</a:t>
            </a:r>
            <a:r>
              <a:rPr lang="el-GR" altLang="en-US" sz="1800" b="1"/>
              <a:t>MAIN ENDP</a:t>
            </a:r>
          </a:p>
          <a:p>
            <a:pPr>
              <a:lnSpc>
                <a:spcPct val="80000"/>
              </a:lnSpc>
              <a:buFontTx/>
              <a:buNone/>
            </a:pPr>
            <a:r>
              <a:rPr lang="en-US" altLang="en-US" sz="1600"/>
              <a:t>	</a:t>
            </a:r>
          </a:p>
          <a:p>
            <a:pPr>
              <a:lnSpc>
                <a:spcPct val="80000"/>
              </a:lnSpc>
              <a:buFontTx/>
              <a:buNone/>
            </a:pPr>
            <a:r>
              <a:rPr lang="el-GR" altLang="en-US" sz="1600"/>
              <a:t> </a:t>
            </a:r>
            <a:r>
              <a:rPr lang="en-US" altLang="en-US" sz="1600"/>
              <a:t>	</a:t>
            </a:r>
            <a:r>
              <a:rPr lang="el-GR" altLang="en-US" sz="1600" b="1"/>
              <a:t>INPUT PROC NEAR                 </a:t>
            </a:r>
            <a:r>
              <a:rPr lang="en-US" altLang="en-US" sz="1600" b="1"/>
              <a:t>	</a:t>
            </a:r>
            <a:r>
              <a:rPr lang="el-GR" altLang="en-US" sz="1600" b="1"/>
              <a:t>;INPUT PROCESS</a:t>
            </a:r>
          </a:p>
          <a:p>
            <a:pPr>
              <a:lnSpc>
                <a:spcPct val="80000"/>
              </a:lnSpc>
              <a:buFontTx/>
              <a:buNone/>
            </a:pPr>
            <a:r>
              <a:rPr lang="el-GR" altLang="en-US" sz="1600" b="1"/>
              <a:t>        LEA DX,MSG1			;OR MOV DX, OFFSET MSG1</a:t>
            </a:r>
          </a:p>
          <a:p>
            <a:pPr>
              <a:lnSpc>
                <a:spcPct val="80000"/>
              </a:lnSpc>
              <a:buFontTx/>
              <a:buNone/>
            </a:pPr>
            <a:r>
              <a:rPr lang="el-GR" altLang="en-US" sz="1600" b="1"/>
              <a:t>	</a:t>
            </a:r>
            <a:r>
              <a:rPr lang="en-US" altLang="en-US" sz="1600" b="1"/>
              <a:t> </a:t>
            </a:r>
            <a:r>
              <a:rPr lang="el-GR" altLang="en-US" sz="1600" b="1"/>
              <a:t>MOV AH,09H			; Printing MSG1</a:t>
            </a:r>
          </a:p>
          <a:p>
            <a:pPr>
              <a:lnSpc>
                <a:spcPct val="80000"/>
              </a:lnSpc>
              <a:buFontTx/>
              <a:buNone/>
            </a:pPr>
            <a:r>
              <a:rPr lang="el-GR" altLang="en-US" sz="1600" b="1"/>
              <a:t>	</a:t>
            </a:r>
            <a:r>
              <a:rPr lang="en-US" altLang="en-US" sz="1600" b="1"/>
              <a:t> </a:t>
            </a:r>
            <a:r>
              <a:rPr lang="el-GR" altLang="en-US" sz="1600" b="1"/>
              <a:t>INT 21H</a:t>
            </a:r>
          </a:p>
          <a:p>
            <a:pPr>
              <a:lnSpc>
                <a:spcPct val="80000"/>
              </a:lnSpc>
              <a:buFontTx/>
              <a:buNone/>
            </a:pPr>
            <a:r>
              <a:rPr lang="el-GR" altLang="en-US" sz="1600" b="1"/>
              <a:t>        MOV AH,01H</a:t>
            </a:r>
          </a:p>
          <a:p>
            <a:pPr>
              <a:lnSpc>
                <a:spcPct val="80000"/>
              </a:lnSpc>
              <a:buFontTx/>
              <a:buNone/>
            </a:pPr>
            <a:r>
              <a:rPr lang="el-GR" altLang="en-US" sz="1600" b="1"/>
              <a:t>	</a:t>
            </a:r>
            <a:r>
              <a:rPr lang="en-US" altLang="en-US" sz="1600" b="1"/>
              <a:t> </a:t>
            </a:r>
            <a:r>
              <a:rPr lang="el-GR" altLang="en-US" sz="1600" b="1"/>
              <a:t>INT 21H		        	;reading number 1 from keyboard</a:t>
            </a:r>
          </a:p>
          <a:p>
            <a:pPr>
              <a:lnSpc>
                <a:spcPct val="80000"/>
              </a:lnSpc>
              <a:buFontTx/>
              <a:buNone/>
            </a:pPr>
            <a:r>
              <a:rPr lang="el-GR" altLang="en-US" sz="1600" b="1"/>
              <a:t>	</a:t>
            </a:r>
            <a:r>
              <a:rPr lang="en-US" altLang="en-US" sz="1600" b="1"/>
              <a:t> </a:t>
            </a:r>
            <a:r>
              <a:rPr lang="el-GR" altLang="en-US" sz="1600" b="1"/>
              <a:t>SUB AL, 30H</a:t>
            </a:r>
            <a:r>
              <a:rPr lang="en-US" altLang="en-US" sz="1600" b="1"/>
              <a:t>			;careful, no check for valid number!</a:t>
            </a:r>
            <a:endParaRPr lang="el-GR" altLang="en-US" sz="1600" b="1"/>
          </a:p>
          <a:p>
            <a:pPr>
              <a:lnSpc>
                <a:spcPct val="80000"/>
              </a:lnSpc>
              <a:buFontTx/>
              <a:buNone/>
            </a:pPr>
            <a:r>
              <a:rPr lang="el-GR" altLang="en-US" sz="1600" b="1"/>
              <a:t>        RET</a:t>
            </a:r>
          </a:p>
          <a:p>
            <a:pPr>
              <a:lnSpc>
                <a:spcPct val="80000"/>
              </a:lnSpc>
              <a:buFontTx/>
              <a:buNone/>
            </a:pPr>
            <a:r>
              <a:rPr lang="el-GR" altLang="en-US" sz="1600" b="1"/>
              <a:t>        INPUT ENDP</a:t>
            </a:r>
          </a:p>
          <a:p>
            <a:pPr>
              <a:lnSpc>
                <a:spcPct val="80000"/>
              </a:lnSpc>
              <a:buFontTx/>
              <a:buNone/>
            </a:pPr>
            <a:endParaRPr lang="el-GR" altLang="en-US" sz="1600" b="1"/>
          </a:p>
          <a:p>
            <a:pPr>
              <a:lnSpc>
                <a:spcPct val="80000"/>
              </a:lnSpc>
              <a:buFontTx/>
              <a:buNone/>
            </a:pPr>
            <a:r>
              <a:rPr lang="el-GR" altLang="en-US" sz="1600" b="1"/>
              <a:t>        SUMMATION PROC NEAR                   ;SUM PROCESS</a:t>
            </a:r>
          </a:p>
          <a:p>
            <a:pPr>
              <a:lnSpc>
                <a:spcPct val="80000"/>
              </a:lnSpc>
              <a:buFontTx/>
              <a:buNone/>
            </a:pPr>
            <a:r>
              <a:rPr lang="el-GR" altLang="en-US" sz="1600" b="1"/>
              <a:t>	</a:t>
            </a:r>
            <a:r>
              <a:rPr lang="en-US" altLang="en-US" sz="1600" b="1"/>
              <a:t> </a:t>
            </a:r>
            <a:r>
              <a:rPr lang="el-GR" altLang="en-US" sz="1600" b="1"/>
              <a:t>ADD SUM, AL	                </a:t>
            </a:r>
            <a:r>
              <a:rPr lang="en-US" altLang="en-US" sz="1600" b="1"/>
              <a:t>		     </a:t>
            </a:r>
            <a:r>
              <a:rPr lang="el-GR" altLang="en-US" sz="1600" b="1"/>
              <a:t>;Adding the two numbers</a:t>
            </a:r>
          </a:p>
          <a:p>
            <a:pPr>
              <a:lnSpc>
                <a:spcPct val="80000"/>
              </a:lnSpc>
              <a:buFontTx/>
              <a:buNone/>
            </a:pPr>
            <a:r>
              <a:rPr lang="el-GR" altLang="en-US" sz="1600" b="1"/>
              <a:t>	</a:t>
            </a:r>
            <a:r>
              <a:rPr lang="en-US" altLang="en-US" sz="1600" b="1"/>
              <a:t> </a:t>
            </a:r>
            <a:r>
              <a:rPr lang="el-GR" altLang="en-US" sz="1600" b="1"/>
              <a:t>RET</a:t>
            </a:r>
          </a:p>
          <a:p>
            <a:pPr>
              <a:lnSpc>
                <a:spcPct val="80000"/>
              </a:lnSpc>
              <a:buFontTx/>
              <a:buNone/>
            </a:pPr>
            <a:r>
              <a:rPr lang="el-GR" altLang="en-US" sz="1600" b="1"/>
              <a:t>        SUMMATION ENDP</a:t>
            </a:r>
          </a:p>
          <a:p>
            <a:pPr>
              <a:lnSpc>
                <a:spcPct val="80000"/>
              </a:lnSpc>
              <a:buFontTx/>
              <a:buNone/>
            </a:pPr>
            <a:endParaRPr lang="el-GR" altLang="en-US" sz="1600" b="1"/>
          </a:p>
          <a:p>
            <a:pPr>
              <a:lnSpc>
                <a:spcPct val="80000"/>
              </a:lnSpc>
              <a:buFontTx/>
              <a:buNone/>
            </a:pPr>
            <a:r>
              <a:rPr lang="el-GR" altLang="en-US" sz="1600" b="1"/>
              <a:t>end start</a:t>
            </a:r>
          </a:p>
          <a:p>
            <a:pPr>
              <a:lnSpc>
                <a:spcPct val="80000"/>
              </a:lnSpc>
              <a:buFontTx/>
              <a:buNone/>
            </a:pPr>
            <a:r>
              <a:rPr lang="el-GR" altLang="en-US" sz="600" b="1"/>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B373647E-BA9E-4C71-8E03-F93E344CF875}"/>
              </a:ext>
            </a:extLst>
          </p:cNvPr>
          <p:cNvSpPr>
            <a:spLocks noGrp="1" noChangeArrowheads="1"/>
          </p:cNvSpPr>
          <p:nvPr>
            <p:ph type="title"/>
          </p:nvPr>
        </p:nvSpPr>
        <p:spPr>
          <a:xfrm>
            <a:off x="684213" y="260350"/>
            <a:ext cx="7772400" cy="792163"/>
          </a:xfrm>
        </p:spPr>
        <p:txBody>
          <a:bodyPr/>
          <a:lstStyle/>
          <a:p>
            <a:r>
              <a:rPr lang="en-US" altLang="en-US" sz="2000" b="1"/>
              <a:t>Example 2 (1/3): A program that inputs 10 numbers and prints their maximum</a:t>
            </a:r>
            <a:endParaRPr lang="el-GR" altLang="en-US" sz="2000" b="1"/>
          </a:p>
        </p:txBody>
      </p:sp>
      <p:sp>
        <p:nvSpPr>
          <p:cNvPr id="37891" name="Rectangle 3">
            <a:extLst>
              <a:ext uri="{FF2B5EF4-FFF2-40B4-BE49-F238E27FC236}">
                <a16:creationId xmlns:a16="http://schemas.microsoft.com/office/drawing/2014/main" id="{653AC8A8-B714-4D53-AA34-B183AF49D395}"/>
              </a:ext>
            </a:extLst>
          </p:cNvPr>
          <p:cNvSpPr>
            <a:spLocks noGrp="1" noChangeArrowheads="1"/>
          </p:cNvSpPr>
          <p:nvPr>
            <p:ph type="body" idx="1"/>
          </p:nvPr>
        </p:nvSpPr>
        <p:spPr>
          <a:xfrm>
            <a:off x="684213" y="1052513"/>
            <a:ext cx="7772400" cy="5184775"/>
          </a:xfrm>
        </p:spPr>
        <p:txBody>
          <a:bodyPr/>
          <a:lstStyle/>
          <a:p>
            <a:pPr>
              <a:lnSpc>
                <a:spcPct val="80000"/>
              </a:lnSpc>
              <a:buFontTx/>
              <a:buNone/>
            </a:pPr>
            <a:r>
              <a:rPr lang="el-GR" altLang="en-US" sz="1600" b="1"/>
              <a:t>TITLE </a:t>
            </a:r>
            <a:r>
              <a:rPr lang="en-US" altLang="en-US" sz="1600" b="1"/>
              <a:t>findmax</a:t>
            </a:r>
            <a:endParaRPr lang="el-GR" altLang="en-US" sz="1600" b="1"/>
          </a:p>
          <a:p>
            <a:pPr>
              <a:lnSpc>
                <a:spcPct val="80000"/>
              </a:lnSpc>
              <a:buFontTx/>
              <a:buNone/>
            </a:pPr>
            <a:r>
              <a:rPr lang="el-GR" altLang="en-US" sz="1600" b="1"/>
              <a:t>.data				;data segment</a:t>
            </a:r>
          </a:p>
          <a:p>
            <a:pPr>
              <a:lnSpc>
                <a:spcPct val="80000"/>
              </a:lnSpc>
              <a:buFontTx/>
              <a:buNone/>
            </a:pPr>
            <a:r>
              <a:rPr lang="el-GR" altLang="en-US" sz="1600" b="1"/>
              <a:t>	MSG1 DB 'Please enter a number', 10, 13, '$'</a:t>
            </a:r>
          </a:p>
          <a:p>
            <a:pPr>
              <a:lnSpc>
                <a:spcPct val="80000"/>
              </a:lnSpc>
              <a:buFontTx/>
              <a:buNone/>
            </a:pPr>
            <a:r>
              <a:rPr lang="el-GR" altLang="en-US" sz="1600" b="1"/>
              <a:t>	MSG2 DB ‘</a:t>
            </a:r>
            <a:r>
              <a:rPr lang="en-US" altLang="en-US" sz="1600" b="1"/>
              <a:t>max</a:t>
            </a:r>
            <a:r>
              <a:rPr lang="el-GR" altLang="en-US" sz="1600" b="1"/>
              <a:t> = ', 10, 13, '$'</a:t>
            </a:r>
          </a:p>
          <a:p>
            <a:pPr>
              <a:lnSpc>
                <a:spcPct val="80000"/>
              </a:lnSpc>
              <a:buFontTx/>
              <a:buNone/>
            </a:pPr>
            <a:r>
              <a:rPr lang="el-GR" altLang="en-US" sz="1600" b="1"/>
              <a:t>	</a:t>
            </a:r>
            <a:r>
              <a:rPr lang="en-US" altLang="en-US" sz="1600" b="1"/>
              <a:t>MAX</a:t>
            </a:r>
            <a:r>
              <a:rPr lang="el-GR" altLang="en-US" sz="1600" b="1"/>
              <a:t> DB 0</a:t>
            </a:r>
          </a:p>
          <a:p>
            <a:pPr>
              <a:lnSpc>
                <a:spcPct val="80000"/>
              </a:lnSpc>
              <a:buFontTx/>
              <a:buNone/>
            </a:pPr>
            <a:r>
              <a:rPr lang="el-GR" altLang="en-US" sz="1600" b="1"/>
              <a:t>.stack	100h	</a:t>
            </a:r>
          </a:p>
          <a:p>
            <a:pPr>
              <a:lnSpc>
                <a:spcPct val="80000"/>
              </a:lnSpc>
              <a:buFontTx/>
              <a:buNone/>
            </a:pPr>
            <a:r>
              <a:rPr lang="el-GR" altLang="en-US" sz="1600" b="1"/>
              <a:t>.code				;code segment</a:t>
            </a:r>
          </a:p>
          <a:p>
            <a:pPr>
              <a:lnSpc>
                <a:spcPct val="80000"/>
              </a:lnSpc>
              <a:buFontTx/>
              <a:buNone/>
            </a:pPr>
            <a:r>
              <a:rPr lang="el-GR" altLang="en-US" sz="1600" b="1"/>
              <a:t>         MAIN PROC</a:t>
            </a:r>
          </a:p>
          <a:p>
            <a:pPr>
              <a:lnSpc>
                <a:spcPct val="80000"/>
              </a:lnSpc>
              <a:buFontTx/>
              <a:buNone/>
            </a:pPr>
            <a:r>
              <a:rPr lang="el-GR" altLang="en-US" sz="1600" b="1"/>
              <a:t>start:	mov ax,@data</a:t>
            </a:r>
          </a:p>
          <a:p>
            <a:pPr>
              <a:lnSpc>
                <a:spcPct val="80000"/>
              </a:lnSpc>
              <a:buFontTx/>
              <a:buNone/>
            </a:pPr>
            <a:r>
              <a:rPr lang="el-GR" altLang="en-US" sz="1600" b="1"/>
              <a:t>	mov ds,ax</a:t>
            </a:r>
          </a:p>
          <a:p>
            <a:pPr>
              <a:lnSpc>
                <a:spcPct val="80000"/>
              </a:lnSpc>
              <a:buFontTx/>
              <a:buNone/>
            </a:pPr>
            <a:r>
              <a:rPr lang="el-GR" altLang="en-US" sz="1600" b="1"/>
              <a:t>	MOV CX, 10                     </a:t>
            </a:r>
            <a:r>
              <a:rPr lang="en-US" altLang="en-US" sz="1600" b="1"/>
              <a:t>		</a:t>
            </a:r>
            <a:r>
              <a:rPr lang="el-GR" altLang="en-US" sz="1600" b="1"/>
              <a:t> ;10 repetitions</a:t>
            </a:r>
          </a:p>
          <a:p>
            <a:pPr>
              <a:lnSpc>
                <a:spcPct val="80000"/>
              </a:lnSpc>
              <a:buFontTx/>
              <a:buNone/>
            </a:pPr>
            <a:r>
              <a:rPr lang="el-GR" altLang="en-US" sz="1600" b="1"/>
              <a:t>REPEAT:	CALL INPUT                    </a:t>
            </a:r>
            <a:r>
              <a:rPr lang="en-US" altLang="en-US" sz="1600" b="1"/>
              <a:t>	</a:t>
            </a:r>
            <a:r>
              <a:rPr lang="el-GR" altLang="en-US" sz="1600" b="1"/>
              <a:t> ;call to input proc</a:t>
            </a:r>
          </a:p>
          <a:p>
            <a:pPr>
              <a:lnSpc>
                <a:spcPct val="80000"/>
              </a:lnSpc>
              <a:buFontTx/>
              <a:buNone/>
            </a:pPr>
            <a:r>
              <a:rPr lang="el-GR" altLang="en-US" sz="1600" b="1"/>
              <a:t>	CALL </a:t>
            </a:r>
            <a:r>
              <a:rPr lang="en-US" altLang="en-US" sz="1600" b="1"/>
              <a:t>maxfind</a:t>
            </a:r>
            <a:r>
              <a:rPr lang="el-GR" altLang="en-US" sz="1600" b="1"/>
              <a:t>                 </a:t>
            </a:r>
            <a:r>
              <a:rPr lang="en-US" altLang="en-US" sz="1600" b="1"/>
              <a:t>		</a:t>
            </a:r>
            <a:r>
              <a:rPr lang="el-GR" altLang="en-US" sz="1600" b="1"/>
              <a:t> ;call to sum proc</a:t>
            </a:r>
          </a:p>
          <a:p>
            <a:pPr>
              <a:lnSpc>
                <a:spcPct val="80000"/>
              </a:lnSpc>
              <a:buFontTx/>
              <a:buNone/>
            </a:pPr>
            <a:r>
              <a:rPr lang="el-GR" altLang="en-US" sz="1600" b="1"/>
              <a:t>	LOOP REPEAT</a:t>
            </a:r>
            <a:endParaRPr lang="en-US" altLang="en-US" sz="1600" b="1"/>
          </a:p>
          <a:p>
            <a:pPr>
              <a:lnSpc>
                <a:spcPct val="80000"/>
              </a:lnSpc>
              <a:buFontTx/>
              <a:buNone/>
            </a:pPr>
            <a:r>
              <a:rPr lang="en-US" altLang="en-US" sz="1600" b="1"/>
              <a:t>	CALL maxprint</a:t>
            </a:r>
          </a:p>
          <a:p>
            <a:pPr>
              <a:lnSpc>
                <a:spcPct val="80000"/>
              </a:lnSpc>
              <a:buFontTx/>
              <a:buNone/>
            </a:pPr>
            <a:r>
              <a:rPr lang="en-US" altLang="en-US" sz="1600" b="1"/>
              <a:t>	</a:t>
            </a:r>
          </a:p>
          <a:p>
            <a:pPr>
              <a:lnSpc>
                <a:spcPct val="80000"/>
              </a:lnSpc>
              <a:buFontTx/>
              <a:buNone/>
            </a:pPr>
            <a:r>
              <a:rPr lang="en-US" altLang="en-US" sz="1600" b="1"/>
              <a:t>	</a:t>
            </a:r>
            <a:r>
              <a:rPr lang="el-GR" altLang="en-US" sz="1600" b="1"/>
              <a:t>MOV AH,4CH		; exit to operating system</a:t>
            </a:r>
            <a:endParaRPr lang="en-US" altLang="en-US" sz="1600" b="1"/>
          </a:p>
          <a:p>
            <a:pPr>
              <a:lnSpc>
                <a:spcPct val="80000"/>
              </a:lnSpc>
              <a:buFontTx/>
              <a:buNone/>
            </a:pPr>
            <a:r>
              <a:rPr lang="en-US" altLang="en-US" sz="1600" b="1"/>
              <a:t>	</a:t>
            </a:r>
            <a:r>
              <a:rPr lang="el-GR" altLang="en-US" sz="1600" b="1"/>
              <a:t>INT 21H</a:t>
            </a:r>
          </a:p>
          <a:p>
            <a:pPr>
              <a:lnSpc>
                <a:spcPct val="80000"/>
              </a:lnSpc>
              <a:buFontTx/>
              <a:buNone/>
            </a:pPr>
            <a:r>
              <a:rPr lang="en-US" altLang="en-US" sz="1600" b="1"/>
              <a:t>	</a:t>
            </a:r>
            <a:r>
              <a:rPr lang="el-GR" altLang="en-US" sz="1600" b="1"/>
              <a:t>MAIN ENDP</a:t>
            </a:r>
          </a:p>
          <a:p>
            <a:pPr>
              <a:lnSpc>
                <a:spcPct val="80000"/>
              </a:lnSpc>
              <a:buFontTx/>
              <a:buNone/>
            </a:pPr>
            <a:endParaRPr lang="el-GR" altLang="en-US" sz="1600" b="1"/>
          </a:p>
          <a:p>
            <a:pPr>
              <a:lnSpc>
                <a:spcPct val="80000"/>
              </a:lnSpc>
              <a:buFontTx/>
              <a:buNone/>
            </a:pPr>
            <a:r>
              <a:rPr lang="en-US" altLang="en-US" sz="1000" b="1"/>
              <a:t>    </a:t>
            </a:r>
            <a:r>
              <a:rPr lang="el-GR" altLang="en-US" sz="1000" b="1"/>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D839393-6B88-4745-BF0D-EF4699B17113}"/>
              </a:ext>
            </a:extLst>
          </p:cNvPr>
          <p:cNvSpPr>
            <a:spLocks noGrp="1" noChangeArrowheads="1"/>
          </p:cNvSpPr>
          <p:nvPr>
            <p:ph type="title"/>
          </p:nvPr>
        </p:nvSpPr>
        <p:spPr>
          <a:xfrm>
            <a:off x="685800" y="260350"/>
            <a:ext cx="7772400" cy="720725"/>
          </a:xfrm>
        </p:spPr>
        <p:txBody>
          <a:bodyPr/>
          <a:lstStyle/>
          <a:p>
            <a:r>
              <a:rPr lang="en-US" altLang="en-US" sz="4000"/>
              <a:t>Example 2 (2/3)</a:t>
            </a:r>
            <a:endParaRPr lang="el-GR" altLang="en-US" sz="4000"/>
          </a:p>
        </p:txBody>
      </p:sp>
      <p:sp>
        <p:nvSpPr>
          <p:cNvPr id="39939" name="Rectangle 3">
            <a:extLst>
              <a:ext uri="{FF2B5EF4-FFF2-40B4-BE49-F238E27FC236}">
                <a16:creationId xmlns:a16="http://schemas.microsoft.com/office/drawing/2014/main" id="{B26F8943-7DA0-43ED-8C0F-ABC40E5EF186}"/>
              </a:ext>
            </a:extLst>
          </p:cNvPr>
          <p:cNvSpPr>
            <a:spLocks noGrp="1" noChangeArrowheads="1"/>
          </p:cNvSpPr>
          <p:nvPr>
            <p:ph type="body" idx="1"/>
          </p:nvPr>
        </p:nvSpPr>
        <p:spPr>
          <a:xfrm>
            <a:off x="685800" y="1125538"/>
            <a:ext cx="7772400" cy="4970462"/>
          </a:xfrm>
        </p:spPr>
        <p:txBody>
          <a:bodyPr/>
          <a:lstStyle/>
          <a:p>
            <a:pPr>
              <a:lnSpc>
                <a:spcPct val="80000"/>
              </a:lnSpc>
              <a:buFontTx/>
              <a:buNone/>
            </a:pPr>
            <a:r>
              <a:rPr lang="el-GR" altLang="en-US" sz="1800" b="1"/>
              <a:t>INPUT PROC NEAR                 </a:t>
            </a:r>
            <a:r>
              <a:rPr lang="en-US" altLang="en-US" sz="1800" b="1"/>
              <a:t>	</a:t>
            </a:r>
            <a:r>
              <a:rPr lang="el-GR" altLang="en-US" sz="1800" b="1"/>
              <a:t>;INPUT PROCESS</a:t>
            </a:r>
          </a:p>
          <a:p>
            <a:pPr>
              <a:lnSpc>
                <a:spcPct val="80000"/>
              </a:lnSpc>
              <a:buFontTx/>
              <a:buNone/>
            </a:pPr>
            <a:r>
              <a:rPr lang="el-GR" altLang="en-US" sz="1800" b="1"/>
              <a:t>        LEA DX,MSG1			;OR MOV DX, OFFSET MSG1</a:t>
            </a:r>
          </a:p>
          <a:p>
            <a:pPr>
              <a:lnSpc>
                <a:spcPct val="80000"/>
              </a:lnSpc>
              <a:buFontTx/>
              <a:buNone/>
            </a:pPr>
            <a:r>
              <a:rPr lang="el-GR" altLang="en-US" sz="1800" b="1"/>
              <a:t>	</a:t>
            </a:r>
            <a:r>
              <a:rPr lang="en-US" altLang="en-US" sz="1800" b="1"/>
              <a:t> </a:t>
            </a:r>
            <a:r>
              <a:rPr lang="el-GR" altLang="en-US" sz="1800" b="1"/>
              <a:t>MOV AH,09H			; Printing MSG1</a:t>
            </a:r>
          </a:p>
          <a:p>
            <a:pPr>
              <a:lnSpc>
                <a:spcPct val="80000"/>
              </a:lnSpc>
              <a:buFontTx/>
              <a:buNone/>
            </a:pPr>
            <a:r>
              <a:rPr lang="el-GR" altLang="en-US" sz="1800" b="1"/>
              <a:t>	</a:t>
            </a:r>
            <a:r>
              <a:rPr lang="en-US" altLang="en-US" sz="1800" b="1"/>
              <a:t> </a:t>
            </a:r>
            <a:r>
              <a:rPr lang="el-GR" altLang="en-US" sz="1800" b="1"/>
              <a:t>INT 21H</a:t>
            </a:r>
          </a:p>
          <a:p>
            <a:pPr>
              <a:lnSpc>
                <a:spcPct val="80000"/>
              </a:lnSpc>
              <a:buFontTx/>
              <a:buNone/>
            </a:pPr>
            <a:r>
              <a:rPr lang="el-GR" altLang="en-US" sz="1800" b="1"/>
              <a:t>        MOV AH,01H</a:t>
            </a:r>
          </a:p>
          <a:p>
            <a:pPr>
              <a:lnSpc>
                <a:spcPct val="80000"/>
              </a:lnSpc>
              <a:buFontTx/>
              <a:buNone/>
            </a:pPr>
            <a:r>
              <a:rPr lang="el-GR" altLang="en-US" sz="1800" b="1"/>
              <a:t>	</a:t>
            </a:r>
            <a:r>
              <a:rPr lang="en-US" altLang="en-US" sz="1800" b="1"/>
              <a:t> </a:t>
            </a:r>
            <a:r>
              <a:rPr lang="el-GR" altLang="en-US" sz="1800" b="1"/>
              <a:t>INT 21H		        	;reading number 1 from keyboard</a:t>
            </a:r>
          </a:p>
          <a:p>
            <a:pPr>
              <a:lnSpc>
                <a:spcPct val="80000"/>
              </a:lnSpc>
              <a:buFontTx/>
              <a:buNone/>
            </a:pPr>
            <a:r>
              <a:rPr lang="el-GR" altLang="en-US" sz="1800" b="1"/>
              <a:t>	</a:t>
            </a:r>
            <a:r>
              <a:rPr lang="en-US" altLang="en-US" sz="1800" b="1"/>
              <a:t> </a:t>
            </a:r>
            <a:r>
              <a:rPr lang="el-GR" altLang="en-US" sz="1800" b="1"/>
              <a:t>SUB AL, 30H</a:t>
            </a:r>
            <a:r>
              <a:rPr lang="en-US" altLang="en-US" sz="1800" b="1"/>
              <a:t>			;careful, no check for valid number!</a:t>
            </a:r>
            <a:endParaRPr lang="el-GR" altLang="en-US" sz="1800" b="1"/>
          </a:p>
          <a:p>
            <a:pPr>
              <a:lnSpc>
                <a:spcPct val="80000"/>
              </a:lnSpc>
              <a:buFontTx/>
              <a:buNone/>
            </a:pPr>
            <a:r>
              <a:rPr lang="el-GR" altLang="en-US" sz="1800" b="1"/>
              <a:t>        RET</a:t>
            </a:r>
          </a:p>
          <a:p>
            <a:pPr>
              <a:lnSpc>
                <a:spcPct val="80000"/>
              </a:lnSpc>
              <a:buFontTx/>
              <a:buNone/>
            </a:pPr>
            <a:r>
              <a:rPr lang="el-GR" altLang="en-US" sz="1800" b="1"/>
              <a:t>        INPUT ENDP</a:t>
            </a:r>
          </a:p>
          <a:p>
            <a:pPr>
              <a:lnSpc>
                <a:spcPct val="80000"/>
              </a:lnSpc>
              <a:buFontTx/>
              <a:buNone/>
            </a:pPr>
            <a:endParaRPr lang="el-GR" altLang="en-US" sz="1800" b="1"/>
          </a:p>
          <a:p>
            <a:pPr>
              <a:lnSpc>
                <a:spcPct val="80000"/>
              </a:lnSpc>
              <a:buFontTx/>
              <a:buNone/>
            </a:pPr>
            <a:r>
              <a:rPr lang="el-GR" altLang="en-US" sz="1800" b="1"/>
              <a:t>       </a:t>
            </a:r>
            <a:r>
              <a:rPr lang="en-US" altLang="en-US" sz="1800" b="1"/>
              <a:t>MAXFIND</a:t>
            </a:r>
            <a:r>
              <a:rPr lang="el-GR" altLang="en-US" sz="1800" b="1"/>
              <a:t> PROC NEAR                   ;SUM PROCESS</a:t>
            </a:r>
          </a:p>
          <a:p>
            <a:pPr>
              <a:lnSpc>
                <a:spcPct val="80000"/>
              </a:lnSpc>
              <a:buFontTx/>
              <a:buNone/>
            </a:pPr>
            <a:r>
              <a:rPr lang="el-GR" altLang="en-US" sz="1800" b="1"/>
              <a:t>	</a:t>
            </a:r>
            <a:r>
              <a:rPr lang="en-US" altLang="en-US" sz="1800" b="1"/>
              <a:t> CMP</a:t>
            </a:r>
            <a:r>
              <a:rPr lang="el-GR" altLang="en-US" sz="1800" b="1"/>
              <a:t> </a:t>
            </a:r>
            <a:r>
              <a:rPr lang="en-US" altLang="en-US" sz="1800" b="1"/>
              <a:t>MAX</a:t>
            </a:r>
            <a:r>
              <a:rPr lang="el-GR" altLang="en-US" sz="1800" b="1"/>
              <a:t>, AL	               </a:t>
            </a:r>
            <a:r>
              <a:rPr lang="en-US" altLang="en-US" sz="1800" b="1"/>
              <a:t>	</a:t>
            </a:r>
            <a:r>
              <a:rPr lang="el-GR" altLang="en-US" sz="1800" b="1"/>
              <a:t>;Adding the two numbers</a:t>
            </a:r>
            <a:endParaRPr lang="en-US" altLang="en-US" sz="1800" b="1"/>
          </a:p>
          <a:p>
            <a:pPr>
              <a:lnSpc>
                <a:spcPct val="80000"/>
              </a:lnSpc>
              <a:buFontTx/>
              <a:buNone/>
            </a:pPr>
            <a:r>
              <a:rPr lang="en-US" altLang="en-US" sz="1800" b="1"/>
              <a:t>	JAE SKIP</a:t>
            </a:r>
          </a:p>
          <a:p>
            <a:pPr>
              <a:lnSpc>
                <a:spcPct val="80000"/>
              </a:lnSpc>
              <a:buFontTx/>
              <a:buNone/>
            </a:pPr>
            <a:r>
              <a:rPr lang="en-US" altLang="en-US" sz="1800" b="1"/>
              <a:t>	MOV MAX, AL</a:t>
            </a:r>
            <a:endParaRPr lang="el-GR" altLang="en-US" sz="1800" b="1"/>
          </a:p>
          <a:p>
            <a:pPr>
              <a:lnSpc>
                <a:spcPct val="80000"/>
              </a:lnSpc>
              <a:buFontTx/>
              <a:buNone/>
            </a:pPr>
            <a:r>
              <a:rPr lang="en-US" altLang="en-US" sz="1800" b="1"/>
              <a:t>SKIP:</a:t>
            </a:r>
            <a:r>
              <a:rPr lang="el-GR" altLang="en-US" sz="1800" b="1"/>
              <a:t>	</a:t>
            </a:r>
            <a:r>
              <a:rPr lang="en-US" altLang="en-US" sz="1800" b="1"/>
              <a:t> </a:t>
            </a:r>
            <a:r>
              <a:rPr lang="el-GR" altLang="en-US" sz="1800" b="1"/>
              <a:t>RET</a:t>
            </a:r>
          </a:p>
          <a:p>
            <a:pPr>
              <a:lnSpc>
                <a:spcPct val="80000"/>
              </a:lnSpc>
              <a:buFontTx/>
              <a:buNone/>
            </a:pPr>
            <a:r>
              <a:rPr lang="el-GR" altLang="en-US" sz="1800" b="1"/>
              <a:t>        </a:t>
            </a:r>
            <a:r>
              <a:rPr lang="en-US" altLang="en-US" sz="1800" b="1"/>
              <a:t>MAXFIND</a:t>
            </a:r>
            <a:r>
              <a:rPr lang="el-GR" altLang="en-US" sz="1800" b="1"/>
              <a:t> ENDP</a:t>
            </a:r>
          </a:p>
          <a:p>
            <a:pPr>
              <a:lnSpc>
                <a:spcPct val="80000"/>
              </a:lnSpc>
              <a:buFontTx/>
              <a:buNone/>
            </a:pPr>
            <a:endParaRPr lang="el-GR" altLang="en-US" sz="1800" b="1"/>
          </a:p>
          <a:p>
            <a:pPr>
              <a:lnSpc>
                <a:spcPct val="80000"/>
              </a:lnSpc>
              <a:buFontTx/>
              <a:buNone/>
            </a:pPr>
            <a:endParaRPr lang="el-GR" altLang="en-US" sz="18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BB92D836-7284-4A81-A2FE-99AAFD2605C9}"/>
              </a:ext>
            </a:extLst>
          </p:cNvPr>
          <p:cNvSpPr>
            <a:spLocks noGrp="1" noChangeArrowheads="1"/>
          </p:cNvSpPr>
          <p:nvPr>
            <p:ph type="title"/>
          </p:nvPr>
        </p:nvSpPr>
        <p:spPr>
          <a:xfrm>
            <a:off x="684213" y="333375"/>
            <a:ext cx="7772400" cy="442913"/>
          </a:xfrm>
        </p:spPr>
        <p:txBody>
          <a:bodyPr/>
          <a:lstStyle/>
          <a:p>
            <a:r>
              <a:rPr lang="en-US" altLang="en-US" sz="4000"/>
              <a:t>Example 2 (3/3)</a:t>
            </a:r>
            <a:endParaRPr lang="el-GR" altLang="en-US" sz="4000"/>
          </a:p>
        </p:txBody>
      </p:sp>
      <p:sp>
        <p:nvSpPr>
          <p:cNvPr id="38915" name="Rectangle 3">
            <a:extLst>
              <a:ext uri="{FF2B5EF4-FFF2-40B4-BE49-F238E27FC236}">
                <a16:creationId xmlns:a16="http://schemas.microsoft.com/office/drawing/2014/main" id="{15CC246D-3695-4103-8CDF-F62592188BC4}"/>
              </a:ext>
            </a:extLst>
          </p:cNvPr>
          <p:cNvSpPr>
            <a:spLocks noGrp="1" noChangeArrowheads="1"/>
          </p:cNvSpPr>
          <p:nvPr>
            <p:ph type="body" idx="1"/>
          </p:nvPr>
        </p:nvSpPr>
        <p:spPr>
          <a:xfrm>
            <a:off x="611188" y="1412875"/>
            <a:ext cx="7772400" cy="5195888"/>
          </a:xfrm>
        </p:spPr>
        <p:txBody>
          <a:bodyPr/>
          <a:lstStyle/>
          <a:p>
            <a:pPr>
              <a:lnSpc>
                <a:spcPct val="80000"/>
              </a:lnSpc>
              <a:buFontTx/>
              <a:buNone/>
            </a:pPr>
            <a:r>
              <a:rPr lang="en-US" altLang="en-US" sz="2800" b="1"/>
              <a:t>	MAXPRINT PROC NEAR</a:t>
            </a:r>
          </a:p>
          <a:p>
            <a:pPr>
              <a:lnSpc>
                <a:spcPct val="80000"/>
              </a:lnSpc>
              <a:buFontTx/>
              <a:buNone/>
            </a:pPr>
            <a:r>
              <a:rPr lang="en-US" altLang="en-US" sz="2800" b="1"/>
              <a:t>	</a:t>
            </a:r>
            <a:endParaRPr lang="el-GR" altLang="en-US" sz="2800" b="1"/>
          </a:p>
          <a:p>
            <a:pPr>
              <a:lnSpc>
                <a:spcPct val="80000"/>
              </a:lnSpc>
              <a:buFontTx/>
              <a:buNone/>
            </a:pPr>
            <a:r>
              <a:rPr lang="el-GR" altLang="en-US" sz="2800" b="1"/>
              <a:t>	LEA DX,MSG2</a:t>
            </a:r>
          </a:p>
          <a:p>
            <a:pPr>
              <a:lnSpc>
                <a:spcPct val="80000"/>
              </a:lnSpc>
              <a:buFontTx/>
              <a:buNone/>
            </a:pPr>
            <a:r>
              <a:rPr lang="el-GR" altLang="en-US" sz="2800" b="1"/>
              <a:t>	MOV AH, 09		;printing MSG2</a:t>
            </a:r>
          </a:p>
          <a:p>
            <a:pPr>
              <a:lnSpc>
                <a:spcPct val="80000"/>
              </a:lnSpc>
              <a:buFontTx/>
              <a:buNone/>
            </a:pPr>
            <a:r>
              <a:rPr lang="el-GR" altLang="en-US" sz="2800" b="1"/>
              <a:t>	INT 21</a:t>
            </a:r>
            <a:r>
              <a:rPr lang="en-US" altLang="en-US" sz="2800" b="1"/>
              <a:t>H</a:t>
            </a:r>
            <a:endParaRPr lang="el-GR" altLang="en-US" sz="2800" b="1"/>
          </a:p>
          <a:p>
            <a:pPr>
              <a:lnSpc>
                <a:spcPct val="80000"/>
              </a:lnSpc>
              <a:buFontTx/>
              <a:buNone/>
            </a:pPr>
            <a:r>
              <a:rPr lang="el-GR" altLang="en-US" sz="2800" b="1"/>
              <a:t>	</a:t>
            </a:r>
            <a:r>
              <a:rPr lang="en-US" altLang="en-US" sz="2800" b="1"/>
              <a:t>MOV DL, MAX</a:t>
            </a:r>
            <a:r>
              <a:rPr lang="el-GR" altLang="en-US" sz="2800" b="1"/>
              <a:t>                      ;printing </a:t>
            </a:r>
            <a:r>
              <a:rPr lang="en-US" altLang="en-US" sz="2800" b="1"/>
              <a:t>MAX</a:t>
            </a:r>
            <a:endParaRPr lang="el-GR" altLang="en-US" sz="2800" b="1"/>
          </a:p>
          <a:p>
            <a:pPr>
              <a:lnSpc>
                <a:spcPct val="80000"/>
              </a:lnSpc>
              <a:buFontTx/>
              <a:buNone/>
            </a:pPr>
            <a:r>
              <a:rPr lang="el-GR" altLang="en-US" sz="2800" b="1"/>
              <a:t>	ADD DL, 30H</a:t>
            </a:r>
          </a:p>
          <a:p>
            <a:pPr>
              <a:lnSpc>
                <a:spcPct val="80000"/>
              </a:lnSpc>
              <a:buFontTx/>
              <a:buNone/>
            </a:pPr>
            <a:r>
              <a:rPr lang="el-GR" altLang="en-US" sz="2800" b="1"/>
              <a:t>	MOV AH, 02</a:t>
            </a:r>
          </a:p>
          <a:p>
            <a:pPr>
              <a:lnSpc>
                <a:spcPct val="80000"/>
              </a:lnSpc>
              <a:buFontTx/>
              <a:buNone/>
            </a:pPr>
            <a:r>
              <a:rPr lang="el-GR" altLang="en-US" sz="2800" b="1"/>
              <a:t>	INT 21H</a:t>
            </a:r>
          </a:p>
          <a:p>
            <a:pPr>
              <a:lnSpc>
                <a:spcPct val="80000"/>
              </a:lnSpc>
              <a:buFontTx/>
              <a:buNone/>
            </a:pPr>
            <a:r>
              <a:rPr lang="en-US" altLang="en-US" sz="2800" b="1"/>
              <a:t>	RET</a:t>
            </a:r>
          </a:p>
          <a:p>
            <a:pPr>
              <a:lnSpc>
                <a:spcPct val="80000"/>
              </a:lnSpc>
              <a:buFontTx/>
              <a:buNone/>
            </a:pPr>
            <a:r>
              <a:rPr lang="en-US" altLang="en-US" sz="2800" b="1"/>
              <a:t>	MAXPRINT ENDP</a:t>
            </a:r>
            <a:endParaRPr lang="el-GR" altLang="en-US" sz="2800" b="1"/>
          </a:p>
          <a:p>
            <a:pPr>
              <a:lnSpc>
                <a:spcPct val="80000"/>
              </a:lnSpc>
              <a:buFontTx/>
              <a:buNone/>
            </a:pPr>
            <a:r>
              <a:rPr lang="en-US" altLang="en-US" sz="2800" b="1"/>
              <a:t>END START</a:t>
            </a:r>
            <a:endParaRPr lang="el-GR" altLang="en-US" sz="28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0941843-4DA2-49D5-B697-37A459AA4302}"/>
              </a:ext>
            </a:extLst>
          </p:cNvPr>
          <p:cNvSpPr>
            <a:spLocks noGrp="1" noChangeArrowheads="1"/>
          </p:cNvSpPr>
          <p:nvPr>
            <p:ph type="title"/>
          </p:nvPr>
        </p:nvSpPr>
        <p:spPr>
          <a:xfrm>
            <a:off x="250825" y="260350"/>
            <a:ext cx="8132763" cy="1143000"/>
          </a:xfrm>
        </p:spPr>
        <p:txBody>
          <a:bodyPr/>
          <a:lstStyle/>
          <a:p>
            <a:r>
              <a:rPr lang="en-US" altLang="en-US" sz="2800"/>
              <a:t>Example 3: Counting capital letters in a string starting in memory string and ending with the # character</a:t>
            </a:r>
            <a:endParaRPr lang="el-GR" altLang="en-US" sz="2800"/>
          </a:p>
        </p:txBody>
      </p:sp>
      <p:sp>
        <p:nvSpPr>
          <p:cNvPr id="40963" name="Rectangle 3">
            <a:extLst>
              <a:ext uri="{FF2B5EF4-FFF2-40B4-BE49-F238E27FC236}">
                <a16:creationId xmlns:a16="http://schemas.microsoft.com/office/drawing/2014/main" id="{3FCB72A8-1352-4131-95A9-5E66D52DAC20}"/>
              </a:ext>
            </a:extLst>
          </p:cNvPr>
          <p:cNvSpPr>
            <a:spLocks noGrp="1" noChangeArrowheads="1"/>
          </p:cNvSpPr>
          <p:nvPr>
            <p:ph type="body" idx="1"/>
          </p:nvPr>
        </p:nvSpPr>
        <p:spPr>
          <a:xfrm>
            <a:off x="685800" y="1628775"/>
            <a:ext cx="7772400" cy="4537075"/>
          </a:xfrm>
        </p:spPr>
        <p:txBody>
          <a:bodyPr/>
          <a:lstStyle/>
          <a:p>
            <a:pPr>
              <a:lnSpc>
                <a:spcPct val="80000"/>
              </a:lnSpc>
              <a:buFontTx/>
              <a:buNone/>
            </a:pPr>
            <a:r>
              <a:rPr lang="el-GR" altLang="en-US" sz="1800" b="1"/>
              <a:t>TITLE findmax</a:t>
            </a:r>
          </a:p>
          <a:p>
            <a:pPr>
              <a:lnSpc>
                <a:spcPct val="80000"/>
              </a:lnSpc>
              <a:buFontTx/>
              <a:buNone/>
            </a:pPr>
            <a:r>
              <a:rPr lang="el-GR" altLang="en-US" sz="1800" b="1"/>
              <a:t>.data				;data segment</a:t>
            </a:r>
          </a:p>
          <a:p>
            <a:pPr>
              <a:lnSpc>
                <a:spcPct val="80000"/>
              </a:lnSpc>
              <a:buFontTx/>
              <a:buNone/>
            </a:pPr>
            <a:r>
              <a:rPr lang="en-US" altLang="en-US" sz="1800" b="1"/>
              <a:t>	STRING</a:t>
            </a:r>
            <a:r>
              <a:rPr lang="el-GR" altLang="en-US" sz="1800" b="1"/>
              <a:t> DB </a:t>
            </a:r>
            <a:r>
              <a:rPr lang="en-US" altLang="en-US" sz="1800" b="1"/>
              <a:t>‘wgE@%^@45gAJde#ERty’</a:t>
            </a:r>
            <a:endParaRPr lang="el-GR" altLang="en-US" sz="1800" b="1"/>
          </a:p>
          <a:p>
            <a:pPr>
              <a:lnSpc>
                <a:spcPct val="80000"/>
              </a:lnSpc>
              <a:buFontTx/>
              <a:buNone/>
            </a:pPr>
            <a:r>
              <a:rPr lang="en-US" altLang="en-US" sz="1800" b="1"/>
              <a:t>	</a:t>
            </a:r>
            <a:r>
              <a:rPr lang="el-GR" altLang="en-US" sz="1800" b="1"/>
              <a:t>MSG2 DB ‘</a:t>
            </a:r>
            <a:r>
              <a:rPr lang="en-US" altLang="en-US" sz="1800" b="1"/>
              <a:t>No of CAPS</a:t>
            </a:r>
            <a:r>
              <a:rPr lang="el-GR" altLang="en-US" sz="1800" b="1"/>
              <a:t> = ', 10, 13, '$'</a:t>
            </a:r>
          </a:p>
          <a:p>
            <a:pPr>
              <a:lnSpc>
                <a:spcPct val="80000"/>
              </a:lnSpc>
              <a:buFontTx/>
              <a:buNone/>
            </a:pPr>
            <a:r>
              <a:rPr lang="en-US" altLang="en-US" sz="1800" b="1"/>
              <a:t>	CAPS</a:t>
            </a:r>
            <a:r>
              <a:rPr lang="el-GR" altLang="en-US" sz="1800" b="1"/>
              <a:t> DB 0</a:t>
            </a:r>
            <a:endParaRPr lang="en-US" altLang="en-US" sz="1800" b="1"/>
          </a:p>
          <a:p>
            <a:pPr>
              <a:lnSpc>
                <a:spcPct val="80000"/>
              </a:lnSpc>
              <a:buFontTx/>
              <a:buNone/>
            </a:pPr>
            <a:r>
              <a:rPr lang="el-GR" altLang="en-US" sz="1800" b="1"/>
              <a:t>.stack	100h	</a:t>
            </a:r>
          </a:p>
          <a:p>
            <a:pPr>
              <a:lnSpc>
                <a:spcPct val="80000"/>
              </a:lnSpc>
              <a:buFontTx/>
              <a:buNone/>
            </a:pPr>
            <a:r>
              <a:rPr lang="el-GR" altLang="en-US" sz="1800" b="1"/>
              <a:t>.code				;code segment</a:t>
            </a:r>
            <a:endParaRPr lang="en-US" altLang="en-US" sz="1800" b="1"/>
          </a:p>
          <a:p>
            <a:pPr>
              <a:lnSpc>
                <a:spcPct val="80000"/>
              </a:lnSpc>
              <a:buFontTx/>
              <a:buNone/>
            </a:pPr>
            <a:r>
              <a:rPr lang="el-GR" altLang="en-US" sz="1800" b="1"/>
              <a:t>MAIN PROC</a:t>
            </a:r>
          </a:p>
          <a:p>
            <a:pPr>
              <a:lnSpc>
                <a:spcPct val="80000"/>
              </a:lnSpc>
              <a:buFontTx/>
              <a:buNone/>
            </a:pPr>
            <a:r>
              <a:rPr lang="el-GR" altLang="en-US" sz="1800" b="1"/>
              <a:t>start:	mov ax,@data</a:t>
            </a:r>
          </a:p>
          <a:p>
            <a:pPr>
              <a:lnSpc>
                <a:spcPct val="80000"/>
              </a:lnSpc>
              <a:buFontTx/>
              <a:buNone/>
            </a:pPr>
            <a:r>
              <a:rPr lang="en-US" altLang="en-US" sz="1800" b="1"/>
              <a:t>	</a:t>
            </a:r>
            <a:r>
              <a:rPr lang="el-GR" altLang="en-US" sz="1800" b="1"/>
              <a:t>	mov ds,ax</a:t>
            </a:r>
          </a:p>
          <a:p>
            <a:pPr>
              <a:lnSpc>
                <a:spcPct val="80000"/>
              </a:lnSpc>
              <a:buFontTx/>
              <a:buNone/>
            </a:pPr>
            <a:r>
              <a:rPr lang="el-GR" altLang="en-US" sz="1800" b="1"/>
              <a:t>REPEAT:</a:t>
            </a:r>
            <a:r>
              <a:rPr lang="en-US" altLang="en-US" sz="1800" b="1"/>
              <a:t> </a:t>
            </a:r>
            <a:r>
              <a:rPr lang="el-GR" altLang="en-US" sz="1800" b="1"/>
              <a:t>CALL </a:t>
            </a:r>
            <a:r>
              <a:rPr lang="en-US" altLang="en-US" sz="1800" b="1"/>
              <a:t>CAPSCOUNT</a:t>
            </a:r>
            <a:r>
              <a:rPr lang="el-GR" altLang="en-US" sz="1800" b="1"/>
              <a:t>                    	 ;call to proc</a:t>
            </a:r>
          </a:p>
          <a:p>
            <a:pPr>
              <a:lnSpc>
                <a:spcPct val="80000"/>
              </a:lnSpc>
              <a:buFontTx/>
              <a:buNone/>
            </a:pPr>
            <a:r>
              <a:rPr lang="el-GR" altLang="en-US" sz="1800" b="1"/>
              <a:t>	</a:t>
            </a:r>
            <a:r>
              <a:rPr lang="en-US" altLang="en-US" sz="1800" b="1"/>
              <a:t>	</a:t>
            </a:r>
            <a:r>
              <a:rPr lang="el-GR" altLang="en-US" sz="1800" b="1"/>
              <a:t>CALL</a:t>
            </a:r>
            <a:r>
              <a:rPr lang="en-US" altLang="en-US" sz="1800" b="1"/>
              <a:t> </a:t>
            </a:r>
            <a:r>
              <a:rPr lang="el-GR" altLang="en-US" sz="1800" b="1"/>
              <a:t>print</a:t>
            </a:r>
          </a:p>
          <a:p>
            <a:pPr>
              <a:lnSpc>
                <a:spcPct val="80000"/>
              </a:lnSpc>
              <a:buFontTx/>
              <a:buNone/>
            </a:pPr>
            <a:r>
              <a:rPr lang="el-GR" altLang="en-US" sz="1800" b="1"/>
              <a:t>	</a:t>
            </a:r>
          </a:p>
          <a:p>
            <a:pPr>
              <a:lnSpc>
                <a:spcPct val="80000"/>
              </a:lnSpc>
              <a:buFontTx/>
              <a:buNone/>
            </a:pPr>
            <a:r>
              <a:rPr lang="el-GR" altLang="en-US" sz="1800" b="1"/>
              <a:t>	MOV AH,4CH		; exit to operating system</a:t>
            </a:r>
          </a:p>
          <a:p>
            <a:pPr>
              <a:lnSpc>
                <a:spcPct val="80000"/>
              </a:lnSpc>
              <a:buFontTx/>
              <a:buNone/>
            </a:pPr>
            <a:r>
              <a:rPr lang="el-GR" altLang="en-US" sz="1800" b="1"/>
              <a:t>	INT 21H</a:t>
            </a:r>
          </a:p>
          <a:p>
            <a:pPr>
              <a:lnSpc>
                <a:spcPct val="80000"/>
              </a:lnSpc>
              <a:buFontTx/>
              <a:buNone/>
            </a:pPr>
            <a:r>
              <a:rPr lang="el-GR" altLang="en-US" sz="1800" b="1"/>
              <a:t>	MAIN ENDP</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7870D64-22BA-489A-9E81-9EE8F04660FD}"/>
              </a:ext>
            </a:extLst>
          </p:cNvPr>
          <p:cNvSpPr>
            <a:spLocks noGrp="1" noChangeArrowheads="1"/>
          </p:cNvSpPr>
          <p:nvPr>
            <p:ph type="title"/>
          </p:nvPr>
        </p:nvSpPr>
        <p:spPr>
          <a:xfrm>
            <a:off x="685800" y="609600"/>
            <a:ext cx="7772400" cy="515938"/>
          </a:xfrm>
        </p:spPr>
        <p:txBody>
          <a:bodyPr/>
          <a:lstStyle/>
          <a:p>
            <a:r>
              <a:rPr lang="en-US" altLang="en-US" sz="4000"/>
              <a:t>Example 3 (2/3)</a:t>
            </a:r>
            <a:endParaRPr lang="el-GR" altLang="en-US" sz="4000"/>
          </a:p>
        </p:txBody>
      </p:sp>
      <p:sp>
        <p:nvSpPr>
          <p:cNvPr id="41987" name="Rectangle 3">
            <a:extLst>
              <a:ext uri="{FF2B5EF4-FFF2-40B4-BE49-F238E27FC236}">
                <a16:creationId xmlns:a16="http://schemas.microsoft.com/office/drawing/2014/main" id="{82FC5377-3635-4EEA-ACE2-8AF8BD3D19A8}"/>
              </a:ext>
            </a:extLst>
          </p:cNvPr>
          <p:cNvSpPr>
            <a:spLocks noGrp="1" noChangeArrowheads="1"/>
          </p:cNvSpPr>
          <p:nvPr>
            <p:ph type="body" idx="1"/>
          </p:nvPr>
        </p:nvSpPr>
        <p:spPr>
          <a:xfrm>
            <a:off x="685800" y="1484313"/>
            <a:ext cx="7772400" cy="4611687"/>
          </a:xfrm>
        </p:spPr>
        <p:txBody>
          <a:bodyPr/>
          <a:lstStyle/>
          <a:p>
            <a:pPr>
              <a:lnSpc>
                <a:spcPct val="80000"/>
              </a:lnSpc>
              <a:buFontTx/>
              <a:buNone/>
            </a:pPr>
            <a:r>
              <a:rPr lang="en-US" altLang="en-US" sz="2000" b="1"/>
              <a:t>CAPSCOUNT PROC NEAR</a:t>
            </a:r>
          </a:p>
          <a:p>
            <a:pPr>
              <a:lnSpc>
                <a:spcPct val="80000"/>
              </a:lnSpc>
              <a:buFontTx/>
              <a:buNone/>
            </a:pPr>
            <a:r>
              <a:rPr lang="en-US" altLang="en-US" sz="2000" b="1"/>
              <a:t>		MOV SI,0</a:t>
            </a:r>
          </a:p>
          <a:p>
            <a:pPr>
              <a:lnSpc>
                <a:spcPct val="80000"/>
              </a:lnSpc>
              <a:buFontTx/>
              <a:buNone/>
            </a:pPr>
            <a:r>
              <a:rPr lang="en-US" altLang="en-US" sz="2000" b="1"/>
              <a:t>REPEAT: CMP STRING[SI], ‘#’ </a:t>
            </a:r>
          </a:p>
          <a:p>
            <a:pPr>
              <a:lnSpc>
                <a:spcPct val="80000"/>
              </a:lnSpc>
              <a:buFontTx/>
              <a:buNone/>
            </a:pPr>
            <a:r>
              <a:rPr lang="en-US" altLang="en-US" sz="2000" b="1"/>
              <a:t>		JE SKIP		;end of string</a:t>
            </a:r>
          </a:p>
          <a:p>
            <a:pPr>
              <a:lnSpc>
                <a:spcPct val="80000"/>
              </a:lnSpc>
              <a:buFontTx/>
              <a:buNone/>
            </a:pPr>
            <a:r>
              <a:rPr lang="en-US" altLang="en-US" sz="2000" b="1"/>
              <a:t>		CMP STRING[SI], ‘A’</a:t>
            </a:r>
          </a:p>
          <a:p>
            <a:pPr>
              <a:lnSpc>
                <a:spcPct val="80000"/>
              </a:lnSpc>
              <a:buFontTx/>
              <a:buNone/>
            </a:pPr>
            <a:r>
              <a:rPr lang="en-US" altLang="en-US" sz="2000" b="1"/>
              <a:t>		JB NOTCAPS</a:t>
            </a:r>
          </a:p>
          <a:p>
            <a:pPr>
              <a:lnSpc>
                <a:spcPct val="80000"/>
              </a:lnSpc>
              <a:buFontTx/>
              <a:buNone/>
            </a:pPr>
            <a:r>
              <a:rPr lang="en-US" altLang="en-US" sz="2000" b="1"/>
              <a:t>		CMP STRING[SI], ‘Z’</a:t>
            </a:r>
          </a:p>
          <a:p>
            <a:pPr>
              <a:lnSpc>
                <a:spcPct val="80000"/>
              </a:lnSpc>
              <a:buFontTx/>
              <a:buNone/>
            </a:pPr>
            <a:r>
              <a:rPr lang="en-US" altLang="en-US" sz="2000" b="1"/>
              <a:t>		JA NOTCAPS</a:t>
            </a:r>
          </a:p>
          <a:p>
            <a:pPr>
              <a:lnSpc>
                <a:spcPct val="80000"/>
              </a:lnSpc>
              <a:buFontTx/>
              <a:buNone/>
            </a:pPr>
            <a:r>
              <a:rPr lang="en-US" altLang="en-US" sz="2000" b="1"/>
              <a:t>		INC CAPS		;no jump, so capital letter</a:t>
            </a:r>
          </a:p>
          <a:p>
            <a:pPr>
              <a:lnSpc>
                <a:spcPct val="80000"/>
              </a:lnSpc>
              <a:buFontTx/>
              <a:buNone/>
            </a:pPr>
            <a:r>
              <a:rPr lang="en-US" altLang="en-US" sz="2000" b="1"/>
              <a:t>NOTCAPS: INC SI		;increment pointer to check next</a:t>
            </a:r>
          </a:p>
          <a:p>
            <a:pPr>
              <a:lnSpc>
                <a:spcPct val="80000"/>
              </a:lnSpc>
              <a:buFontTx/>
              <a:buNone/>
            </a:pPr>
            <a:r>
              <a:rPr lang="en-US" altLang="en-US" sz="2000" b="1"/>
              <a:t>		JMP REPEAT</a:t>
            </a:r>
          </a:p>
          <a:p>
            <a:pPr>
              <a:lnSpc>
                <a:spcPct val="80000"/>
              </a:lnSpc>
              <a:buFontTx/>
              <a:buNone/>
            </a:pPr>
            <a:r>
              <a:rPr lang="en-US" altLang="en-US" sz="2000" b="1"/>
              <a:t>		SKIP: RET</a:t>
            </a:r>
          </a:p>
          <a:p>
            <a:pPr>
              <a:lnSpc>
                <a:spcPct val="80000"/>
              </a:lnSpc>
              <a:buFontTx/>
              <a:buNone/>
            </a:pPr>
            <a:r>
              <a:rPr lang="en-US" altLang="en-US" sz="2000" b="1"/>
              <a:t>CAPSCOUNT ENDP</a:t>
            </a:r>
          </a:p>
          <a:p>
            <a:pPr>
              <a:lnSpc>
                <a:spcPct val="80000"/>
              </a:lnSpc>
              <a:buFontTx/>
              <a:buNone/>
            </a:pPr>
            <a:endParaRPr lang="en-US" altLang="en-US" sz="2000" b="1"/>
          </a:p>
          <a:p>
            <a:pPr>
              <a:lnSpc>
                <a:spcPct val="80000"/>
              </a:lnSpc>
              <a:buFontTx/>
              <a:buNone/>
            </a:pPr>
            <a:endParaRPr lang="el-GR" altLang="en-US" sz="20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8B8A520-0461-41E8-B726-ADCB019CACE4}"/>
              </a:ext>
            </a:extLst>
          </p:cNvPr>
          <p:cNvSpPr>
            <a:spLocks noGrp="1" noChangeArrowheads="1"/>
          </p:cNvSpPr>
          <p:nvPr>
            <p:ph type="title"/>
          </p:nvPr>
        </p:nvSpPr>
        <p:spPr>
          <a:xfrm>
            <a:off x="395288" y="260350"/>
            <a:ext cx="8748712" cy="576263"/>
          </a:xfrm>
        </p:spPr>
        <p:txBody>
          <a:bodyPr/>
          <a:lstStyle/>
          <a:p>
            <a:r>
              <a:rPr lang="en-US" altLang="en-US" sz="4000"/>
              <a:t>Example 4:</a:t>
            </a:r>
            <a:endParaRPr lang="el-GR" altLang="en-US" sz="4000"/>
          </a:p>
        </p:txBody>
      </p:sp>
      <p:sp>
        <p:nvSpPr>
          <p:cNvPr id="43011" name="Rectangle 3">
            <a:extLst>
              <a:ext uri="{FF2B5EF4-FFF2-40B4-BE49-F238E27FC236}">
                <a16:creationId xmlns:a16="http://schemas.microsoft.com/office/drawing/2014/main" id="{F7DDFCE1-B739-412D-82AD-244A1AE5B08A}"/>
              </a:ext>
            </a:extLst>
          </p:cNvPr>
          <p:cNvSpPr>
            <a:spLocks noGrp="1" noChangeArrowheads="1"/>
          </p:cNvSpPr>
          <p:nvPr>
            <p:ph type="body" idx="1"/>
          </p:nvPr>
        </p:nvSpPr>
        <p:spPr>
          <a:xfrm>
            <a:off x="685800" y="981075"/>
            <a:ext cx="7772400" cy="5543550"/>
          </a:xfrm>
        </p:spPr>
        <p:txBody>
          <a:bodyPr/>
          <a:lstStyle/>
          <a:p>
            <a:pPr>
              <a:lnSpc>
                <a:spcPct val="80000"/>
              </a:lnSpc>
            </a:pPr>
            <a:r>
              <a:rPr lang="en-US" altLang="en-US" sz="2400"/>
              <a:t>Write a program that reads a 4-number PIN ending with ‘enter’ and accepts it or rejects it. The user has three attempts to enter the valid PIN which is 4519. The PIN numbers should not be displayed and instead ‘X’ should be printed.</a:t>
            </a:r>
          </a:p>
          <a:p>
            <a:pPr>
              <a:lnSpc>
                <a:spcPct val="80000"/>
              </a:lnSpc>
              <a:buFontTx/>
              <a:buNone/>
            </a:pPr>
            <a:endParaRPr lang="en-US" altLang="en-US" sz="2400"/>
          </a:p>
          <a:p>
            <a:pPr>
              <a:lnSpc>
                <a:spcPct val="80000"/>
              </a:lnSpc>
              <a:buFontTx/>
              <a:buNone/>
            </a:pPr>
            <a:r>
              <a:rPr lang="en-US" altLang="en-US" sz="2000">
                <a:latin typeface="Courier New" panose="02070309020205020404" pitchFamily="49" charset="0"/>
                <a:cs typeface="Courier New" panose="02070309020205020404" pitchFamily="49" charset="0"/>
              </a:rPr>
              <a:t>.data</a:t>
            </a:r>
          </a:p>
          <a:p>
            <a:pPr>
              <a:lnSpc>
                <a:spcPct val="80000"/>
              </a:lnSpc>
              <a:buFontTx/>
              <a:buNone/>
            </a:pPr>
            <a:r>
              <a:rPr lang="en-US" altLang="en-US" sz="2000">
                <a:latin typeface="Courier New" panose="02070309020205020404" pitchFamily="49" charset="0"/>
                <a:cs typeface="Courier New" panose="02070309020205020404" pitchFamily="49" charset="0"/>
              </a:rPr>
              <a:t>MSG1 db 'Please enter PIN and press enter', 10, 13, '$'</a:t>
            </a:r>
          </a:p>
          <a:p>
            <a:pPr>
              <a:lnSpc>
                <a:spcPct val="80000"/>
              </a:lnSpc>
              <a:buFontTx/>
              <a:buNone/>
            </a:pPr>
            <a:r>
              <a:rPr lang="en-US" altLang="en-US" sz="2000">
                <a:latin typeface="Courier New" panose="02070309020205020404" pitchFamily="49" charset="0"/>
                <a:cs typeface="Courier New" panose="02070309020205020404" pitchFamily="49" charset="0"/>
              </a:rPr>
              <a:t>MSG2 db 'PIN accepted', 10, 13, '$'</a:t>
            </a:r>
          </a:p>
          <a:p>
            <a:pPr>
              <a:lnSpc>
                <a:spcPct val="80000"/>
              </a:lnSpc>
              <a:buFontTx/>
              <a:buNone/>
            </a:pPr>
            <a:r>
              <a:rPr lang="en-US" altLang="en-US" sz="2000">
                <a:latin typeface="Courier New" panose="02070309020205020404" pitchFamily="49" charset="0"/>
                <a:cs typeface="Courier New" panose="02070309020205020404" pitchFamily="49" charset="0"/>
              </a:rPr>
              <a:t>MSG3 db 'Incorrect PIN, please try again', 10, 13, '$'</a:t>
            </a:r>
          </a:p>
          <a:p>
            <a:pPr>
              <a:lnSpc>
                <a:spcPct val="80000"/>
              </a:lnSpc>
              <a:buFontTx/>
              <a:buNone/>
            </a:pPr>
            <a:r>
              <a:rPr lang="en-US" altLang="en-US" sz="2000">
                <a:latin typeface="Courier New" panose="02070309020205020404" pitchFamily="49" charset="0"/>
                <a:cs typeface="Courier New" panose="02070309020205020404" pitchFamily="49" charset="0"/>
              </a:rPr>
              <a:t>MSG4 db 'PIN error', 10, 13, '$'</a:t>
            </a:r>
          </a:p>
          <a:p>
            <a:pPr>
              <a:lnSpc>
                <a:spcPct val="80000"/>
              </a:lnSpc>
              <a:buFontTx/>
              <a:buNone/>
            </a:pPr>
            <a:r>
              <a:rPr lang="en-US" altLang="en-US" sz="2000">
                <a:latin typeface="Courier New" panose="02070309020205020404" pitchFamily="49" charset="0"/>
                <a:cs typeface="Courier New" panose="02070309020205020404" pitchFamily="49" charset="0"/>
              </a:rPr>
              <a:t>repeat db 0</a:t>
            </a:r>
          </a:p>
          <a:p>
            <a:pPr>
              <a:lnSpc>
                <a:spcPct val="80000"/>
              </a:lnSpc>
              <a:buFontTx/>
              <a:buNone/>
            </a:pPr>
            <a:r>
              <a:rPr lang="en-US" altLang="en-US" sz="2000">
                <a:latin typeface="Courier New" panose="02070309020205020404" pitchFamily="49" charset="0"/>
                <a:cs typeface="Courier New" panose="02070309020205020404" pitchFamily="49" charset="0"/>
              </a:rPr>
              <a:t>PIN db '4519'</a:t>
            </a:r>
          </a:p>
          <a:p>
            <a:pPr>
              <a:lnSpc>
                <a:spcPct val="80000"/>
              </a:lnSpc>
              <a:buFontTx/>
              <a:buNone/>
            </a:pPr>
            <a:r>
              <a:rPr lang="en-US" altLang="en-US" sz="2000">
                <a:latin typeface="Courier New" panose="02070309020205020404" pitchFamily="49" charset="0"/>
                <a:cs typeface="Courier New" panose="02070309020205020404" pitchFamily="49" charset="0"/>
              </a:rPr>
              <a:t>user db 4 dup(?)  ;user input</a:t>
            </a:r>
          </a:p>
          <a:p>
            <a:pPr>
              <a:lnSpc>
                <a:spcPct val="80000"/>
              </a:lnSpc>
              <a:buFontTx/>
              <a:buNone/>
            </a:pPr>
            <a:r>
              <a:rPr lang="en-US" altLang="en-US" sz="2000">
                <a:latin typeface="Courier New" panose="02070309020205020404" pitchFamily="49" charset="0"/>
                <a:cs typeface="Courier New" panose="02070309020205020404" pitchFamily="49" charset="0"/>
              </a:rPr>
              <a:t>Failed db 0		;number of failed input</a:t>
            </a:r>
          </a:p>
          <a:p>
            <a:pPr>
              <a:lnSpc>
                <a:spcPct val="80000"/>
              </a:lnSpc>
              <a:buFontTx/>
              <a:buNone/>
            </a:pPr>
            <a:r>
              <a:rPr lang="en-US" altLang="en-US" sz="2000">
                <a:latin typeface="Courier New" panose="02070309020205020404" pitchFamily="49" charset="0"/>
                <a:cs typeface="Courier New" panose="02070309020205020404" pitchFamily="49" charset="0"/>
              </a:rPr>
              <a:t>.stack 100h</a:t>
            </a:r>
            <a:endParaRPr lang="el-GR" altLang="en-US" sz="2000">
              <a:latin typeface="Courier New" panose="02070309020205020404" pitchFamily="49" charset="0"/>
              <a:cs typeface="Courier New" panose="02070309020205020404" pitchFamily="49"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58A32F2-A045-4D9D-9578-AAAC5F2F57C7}"/>
              </a:ext>
            </a:extLst>
          </p:cNvPr>
          <p:cNvSpPr>
            <a:spLocks noGrp="1" noChangeArrowheads="1"/>
          </p:cNvSpPr>
          <p:nvPr>
            <p:ph type="title"/>
          </p:nvPr>
        </p:nvSpPr>
        <p:spPr>
          <a:xfrm>
            <a:off x="684213" y="404813"/>
            <a:ext cx="7772400" cy="731837"/>
          </a:xfrm>
        </p:spPr>
        <p:txBody>
          <a:bodyPr/>
          <a:lstStyle/>
          <a:p>
            <a:r>
              <a:rPr lang="en-US" altLang="en-US" sz="4000"/>
              <a:t>Example 4 (continued)</a:t>
            </a:r>
            <a:endParaRPr lang="el-GR" altLang="en-US" sz="4000"/>
          </a:p>
        </p:txBody>
      </p:sp>
      <p:sp>
        <p:nvSpPr>
          <p:cNvPr id="44035" name="Rectangle 3">
            <a:extLst>
              <a:ext uri="{FF2B5EF4-FFF2-40B4-BE49-F238E27FC236}">
                <a16:creationId xmlns:a16="http://schemas.microsoft.com/office/drawing/2014/main" id="{A9555CFA-FDCB-4507-BA65-62829C4DEA2A}"/>
              </a:ext>
            </a:extLst>
          </p:cNvPr>
          <p:cNvSpPr>
            <a:spLocks noGrp="1" noChangeArrowheads="1"/>
          </p:cNvSpPr>
          <p:nvPr>
            <p:ph type="body" idx="1"/>
          </p:nvPr>
        </p:nvSpPr>
        <p:spPr>
          <a:xfrm>
            <a:off x="685800" y="1341438"/>
            <a:ext cx="7772400" cy="4754562"/>
          </a:xfrm>
        </p:spPr>
        <p:txBody>
          <a:bodyPr/>
          <a:lstStyle/>
          <a:p>
            <a:pPr>
              <a:lnSpc>
                <a:spcPct val="80000"/>
              </a:lnSpc>
              <a:buFontTx/>
              <a:buNone/>
            </a:pPr>
            <a:r>
              <a:rPr lang="en-US" altLang="en-US" sz="2400">
                <a:latin typeface="Courier New" panose="02070309020205020404" pitchFamily="49" charset="0"/>
                <a:cs typeface="Courier New" panose="02070309020205020404" pitchFamily="49" charset="0"/>
              </a:rPr>
              <a:t>.code</a:t>
            </a:r>
          </a:p>
          <a:p>
            <a:pPr>
              <a:lnSpc>
                <a:spcPct val="80000"/>
              </a:lnSpc>
              <a:buFontTx/>
              <a:buNone/>
            </a:pPr>
            <a:r>
              <a:rPr lang="en-US" altLang="en-US" sz="2400">
                <a:latin typeface="Courier New" panose="02070309020205020404" pitchFamily="49" charset="0"/>
                <a:cs typeface="Courier New" panose="02070309020205020404" pitchFamily="49" charset="0"/>
              </a:rPr>
              <a:t>Main proc near</a:t>
            </a:r>
          </a:p>
          <a:p>
            <a:pPr>
              <a:lnSpc>
                <a:spcPct val="80000"/>
              </a:lnSpc>
              <a:buFontTx/>
              <a:buNone/>
            </a:pPr>
            <a:r>
              <a:rPr lang="en-US" altLang="en-US" sz="2400">
                <a:latin typeface="Courier New" panose="02070309020205020404" pitchFamily="49" charset="0"/>
                <a:cs typeface="Courier New" panose="02070309020205020404" pitchFamily="49" charset="0"/>
              </a:rPr>
              <a:t>Start: mov ax,@data</a:t>
            </a:r>
          </a:p>
          <a:p>
            <a:pPr>
              <a:lnSpc>
                <a:spcPct val="80000"/>
              </a:lnSpc>
              <a:buFontTx/>
              <a:buNone/>
            </a:pPr>
            <a:r>
              <a:rPr lang="en-US" altLang="en-US" sz="2400">
                <a:latin typeface="Courier New" panose="02070309020205020404" pitchFamily="49" charset="0"/>
                <a:cs typeface="Courier New" panose="02070309020205020404" pitchFamily="49" charset="0"/>
              </a:rPr>
              <a:t>		mov ds,ax</a:t>
            </a:r>
          </a:p>
          <a:p>
            <a:pPr>
              <a:lnSpc>
                <a:spcPct val="80000"/>
              </a:lnSpc>
              <a:buFontTx/>
              <a:buNone/>
            </a:pPr>
            <a:r>
              <a:rPr lang="en-US" altLang="en-US" sz="2400">
                <a:latin typeface="Courier New" panose="02070309020205020404" pitchFamily="49" charset="0"/>
                <a:cs typeface="Courier New" panose="02070309020205020404" pitchFamily="49" charset="0"/>
              </a:rPr>
              <a:t>Again: 		call input</a:t>
            </a:r>
          </a:p>
          <a:p>
            <a:pPr>
              <a:lnSpc>
                <a:spcPct val="80000"/>
              </a:lnSpc>
              <a:buFontTx/>
              <a:buNone/>
            </a:pPr>
            <a:r>
              <a:rPr lang="en-US" altLang="en-US" sz="2400">
                <a:latin typeface="Courier New" panose="02070309020205020404" pitchFamily="49" charset="0"/>
                <a:cs typeface="Courier New" panose="02070309020205020404" pitchFamily="49" charset="0"/>
              </a:rPr>
              <a:t>		call pincheck</a:t>
            </a:r>
          </a:p>
          <a:p>
            <a:pPr>
              <a:lnSpc>
                <a:spcPct val="80000"/>
              </a:lnSpc>
              <a:buFontTx/>
              <a:buNone/>
            </a:pPr>
            <a:r>
              <a:rPr lang="en-US" altLang="en-US" sz="2400">
                <a:latin typeface="Courier New" panose="02070309020205020404" pitchFamily="49" charset="0"/>
                <a:cs typeface="Courier New" panose="02070309020205020404" pitchFamily="49" charset="0"/>
              </a:rPr>
              <a:t>		call output</a:t>
            </a:r>
          </a:p>
          <a:p>
            <a:pPr>
              <a:lnSpc>
                <a:spcPct val="80000"/>
              </a:lnSpc>
              <a:buFontTx/>
              <a:buNone/>
            </a:pPr>
            <a:r>
              <a:rPr lang="en-US" altLang="en-US" sz="2400">
                <a:latin typeface="Courier New" panose="02070309020205020404" pitchFamily="49" charset="0"/>
                <a:cs typeface="Courier New" panose="02070309020205020404" pitchFamily="49" charset="0"/>
              </a:rPr>
              <a:t>		cmp repeat, 1</a:t>
            </a:r>
          </a:p>
          <a:p>
            <a:pPr>
              <a:lnSpc>
                <a:spcPct val="80000"/>
              </a:lnSpc>
              <a:buFontTx/>
              <a:buNone/>
            </a:pPr>
            <a:r>
              <a:rPr lang="en-US" altLang="en-US" sz="2400">
                <a:latin typeface="Courier New" panose="02070309020205020404" pitchFamily="49" charset="0"/>
                <a:cs typeface="Courier New" panose="02070309020205020404" pitchFamily="49" charset="0"/>
              </a:rPr>
              <a:t>		je again</a:t>
            </a:r>
          </a:p>
          <a:p>
            <a:pPr>
              <a:lnSpc>
                <a:spcPct val="80000"/>
              </a:lnSpc>
              <a:buFontTx/>
              <a:buNone/>
            </a:pPr>
            <a:r>
              <a:rPr lang="en-US" altLang="en-US" sz="2400">
                <a:latin typeface="Courier New" panose="02070309020205020404" pitchFamily="49" charset="0"/>
                <a:cs typeface="Courier New" panose="02070309020205020404" pitchFamily="49" charset="0"/>
              </a:rPr>
              <a:t>		mov ah, 4ch	;end of program</a:t>
            </a:r>
          </a:p>
          <a:p>
            <a:pPr>
              <a:lnSpc>
                <a:spcPct val="80000"/>
              </a:lnSpc>
              <a:buFontTx/>
              <a:buNone/>
            </a:pPr>
            <a:r>
              <a:rPr lang="en-US" altLang="en-US" sz="2400">
                <a:latin typeface="Courier New" panose="02070309020205020404" pitchFamily="49" charset="0"/>
                <a:cs typeface="Courier New" panose="02070309020205020404" pitchFamily="49" charset="0"/>
              </a:rPr>
              <a:t>		int 21h</a:t>
            </a:r>
          </a:p>
          <a:p>
            <a:pPr>
              <a:lnSpc>
                <a:spcPct val="80000"/>
              </a:lnSpc>
              <a:buFontTx/>
              <a:buNone/>
            </a:pPr>
            <a:r>
              <a:rPr lang="en-US" altLang="en-US" sz="2400">
                <a:latin typeface="Courier New" panose="02070309020205020404" pitchFamily="49" charset="0"/>
                <a:cs typeface="Courier New" panose="02070309020205020404" pitchFamily="49" charset="0"/>
              </a:rPr>
              <a:t>Main endp</a:t>
            </a:r>
            <a:endParaRPr lang="el-GR" altLang="en-US" sz="2400">
              <a:latin typeface="Courier New" panose="02070309020205020404" pitchFamily="49" charset="0"/>
              <a:cs typeface="Courier New" panose="02070309020205020404" pitchFamily="49"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376B5E0D-53A2-4517-AB3C-339CEF639C82}"/>
              </a:ext>
            </a:extLst>
          </p:cNvPr>
          <p:cNvSpPr>
            <a:spLocks noGrp="1" noChangeArrowheads="1"/>
          </p:cNvSpPr>
          <p:nvPr>
            <p:ph type="title"/>
          </p:nvPr>
        </p:nvSpPr>
        <p:spPr>
          <a:xfrm>
            <a:off x="755650" y="260350"/>
            <a:ext cx="7772400" cy="1143000"/>
          </a:xfrm>
        </p:spPr>
        <p:txBody>
          <a:bodyPr/>
          <a:lstStyle/>
          <a:p>
            <a:r>
              <a:rPr lang="en-US" altLang="en-US"/>
              <a:t>Example 4 (continued)</a:t>
            </a:r>
            <a:endParaRPr lang="el-GR" altLang="en-US"/>
          </a:p>
        </p:txBody>
      </p:sp>
      <p:sp>
        <p:nvSpPr>
          <p:cNvPr id="45059" name="Rectangle 3">
            <a:extLst>
              <a:ext uri="{FF2B5EF4-FFF2-40B4-BE49-F238E27FC236}">
                <a16:creationId xmlns:a16="http://schemas.microsoft.com/office/drawing/2014/main" id="{F1DAD683-F4EA-4DFC-9DF4-87D023A92F55}"/>
              </a:ext>
            </a:extLst>
          </p:cNvPr>
          <p:cNvSpPr>
            <a:spLocks noGrp="1" noChangeArrowheads="1"/>
          </p:cNvSpPr>
          <p:nvPr>
            <p:ph type="body" idx="1"/>
          </p:nvPr>
        </p:nvSpPr>
        <p:spPr>
          <a:xfrm>
            <a:off x="395288" y="1268413"/>
            <a:ext cx="8062912" cy="4827587"/>
          </a:xfrm>
        </p:spPr>
        <p:txBody>
          <a:bodyPr/>
          <a:lstStyle/>
          <a:p>
            <a:pPr>
              <a:lnSpc>
                <a:spcPct val="80000"/>
              </a:lnSpc>
              <a:buFontTx/>
              <a:buNone/>
            </a:pPr>
            <a:r>
              <a:rPr lang="en-US" altLang="en-US" sz="1800">
                <a:latin typeface="Courier New" panose="02070309020205020404" pitchFamily="49" charset="0"/>
                <a:cs typeface="Courier New" panose="02070309020205020404" pitchFamily="49" charset="0"/>
              </a:rPr>
              <a:t>Input proc near</a:t>
            </a:r>
          </a:p>
          <a:p>
            <a:pPr>
              <a:lnSpc>
                <a:spcPct val="80000"/>
              </a:lnSpc>
              <a:buFontTx/>
              <a:buNone/>
            </a:pPr>
            <a:r>
              <a:rPr lang="en-US" altLang="en-US" sz="1800">
                <a:latin typeface="Courier New" panose="02070309020205020404" pitchFamily="49" charset="0"/>
                <a:cs typeface="Courier New" panose="02070309020205020404" pitchFamily="49" charset="0"/>
              </a:rPr>
              <a:t>		lea dx, msg1	;printing prompt msg</a:t>
            </a:r>
          </a:p>
          <a:p>
            <a:pPr>
              <a:lnSpc>
                <a:spcPct val="80000"/>
              </a:lnSpc>
              <a:buFontTx/>
              <a:buNone/>
            </a:pPr>
            <a:r>
              <a:rPr lang="en-US" altLang="en-US" sz="1800">
                <a:latin typeface="Courier New" panose="02070309020205020404" pitchFamily="49" charset="0"/>
                <a:cs typeface="Courier New" panose="02070309020205020404" pitchFamily="49" charset="0"/>
              </a:rPr>
              <a:t>		mov ah, 09h</a:t>
            </a:r>
          </a:p>
          <a:p>
            <a:pPr>
              <a:lnSpc>
                <a:spcPct val="80000"/>
              </a:lnSpc>
              <a:buFontTx/>
              <a:buNone/>
            </a:pPr>
            <a:r>
              <a:rPr lang="en-US" altLang="en-US" sz="1800">
                <a:latin typeface="Courier New" panose="02070309020205020404" pitchFamily="49" charset="0"/>
                <a:cs typeface="Courier New" panose="02070309020205020404" pitchFamily="49" charset="0"/>
              </a:rPr>
              <a:t>		int 21h</a:t>
            </a:r>
          </a:p>
          <a:p>
            <a:pPr>
              <a:lnSpc>
                <a:spcPct val="80000"/>
              </a:lnSpc>
              <a:buFontTx/>
              <a:buNone/>
            </a:pPr>
            <a:endParaRPr lang="en-US" altLang="en-US" sz="1800">
              <a:latin typeface="Courier New" panose="02070309020205020404" pitchFamily="49" charset="0"/>
              <a:cs typeface="Courier New" panose="02070309020205020404" pitchFamily="49" charset="0"/>
            </a:endParaRPr>
          </a:p>
          <a:p>
            <a:pPr>
              <a:lnSpc>
                <a:spcPct val="80000"/>
              </a:lnSpc>
              <a:buFontTx/>
              <a:buNone/>
            </a:pPr>
            <a:r>
              <a:rPr lang="en-US" altLang="en-US" sz="1800">
                <a:latin typeface="Courier New" panose="02070309020205020404" pitchFamily="49" charset="0"/>
                <a:cs typeface="Courier New" panose="02070309020205020404" pitchFamily="49" charset="0"/>
              </a:rPr>
              <a:t>		mov si, 0		;pin counter</a:t>
            </a:r>
          </a:p>
          <a:p>
            <a:pPr>
              <a:lnSpc>
                <a:spcPct val="80000"/>
              </a:lnSpc>
              <a:buFontTx/>
              <a:buNone/>
            </a:pPr>
            <a:r>
              <a:rPr lang="en-US" altLang="en-US" sz="1800">
                <a:latin typeface="Courier New" panose="02070309020205020404" pitchFamily="49" charset="0"/>
                <a:cs typeface="Courier New" panose="02070309020205020404" pitchFamily="49" charset="0"/>
              </a:rPr>
              <a:t>read:		mov ah, 01h		;reading pin number</a:t>
            </a:r>
          </a:p>
          <a:p>
            <a:pPr>
              <a:lnSpc>
                <a:spcPct val="80000"/>
              </a:lnSpc>
              <a:buFontTx/>
              <a:buNone/>
            </a:pPr>
            <a:r>
              <a:rPr lang="en-US" altLang="en-US" sz="1800">
                <a:latin typeface="Courier New" panose="02070309020205020404" pitchFamily="49" charset="0"/>
                <a:cs typeface="Courier New" panose="02070309020205020404" pitchFamily="49" charset="0"/>
              </a:rPr>
              <a:t>		int 21h		;without displaying it</a:t>
            </a:r>
          </a:p>
          <a:p>
            <a:pPr>
              <a:lnSpc>
                <a:spcPct val="80000"/>
              </a:lnSpc>
              <a:buFontTx/>
              <a:buNone/>
            </a:pPr>
            <a:r>
              <a:rPr lang="en-US" altLang="en-US" sz="1800">
                <a:latin typeface="Courier New" panose="02070309020205020404" pitchFamily="49" charset="0"/>
                <a:cs typeface="Courier New" panose="02070309020205020404" pitchFamily="49" charset="0"/>
              </a:rPr>
              <a:t>		cmp AL, 13		;checking for enter</a:t>
            </a:r>
          </a:p>
          <a:p>
            <a:pPr>
              <a:lnSpc>
                <a:spcPct val="80000"/>
              </a:lnSpc>
              <a:buFontTx/>
              <a:buNone/>
            </a:pPr>
            <a:r>
              <a:rPr lang="en-US" altLang="en-US" sz="1800">
                <a:latin typeface="Courier New" panose="02070309020205020404" pitchFamily="49" charset="0"/>
                <a:cs typeface="Courier New" panose="02070309020205020404" pitchFamily="49" charset="0"/>
              </a:rPr>
              <a:t>		je skip</a:t>
            </a:r>
          </a:p>
          <a:p>
            <a:pPr>
              <a:lnSpc>
                <a:spcPct val="80000"/>
              </a:lnSpc>
              <a:buFontTx/>
              <a:buNone/>
            </a:pPr>
            <a:r>
              <a:rPr lang="en-US" altLang="en-US" sz="1800">
                <a:latin typeface="Courier New" panose="02070309020205020404" pitchFamily="49" charset="0"/>
                <a:cs typeface="Courier New" panose="02070309020205020404" pitchFamily="49" charset="0"/>
              </a:rPr>
              <a:t>		mov user[si], al		;saving input on memory</a:t>
            </a:r>
          </a:p>
          <a:p>
            <a:pPr>
              <a:lnSpc>
                <a:spcPct val="80000"/>
              </a:lnSpc>
              <a:buFontTx/>
              <a:buNone/>
            </a:pPr>
            <a:r>
              <a:rPr lang="en-US" altLang="en-US" sz="1800">
                <a:latin typeface="Courier New" panose="02070309020205020404" pitchFamily="49" charset="0"/>
                <a:cs typeface="Courier New" panose="02070309020205020404" pitchFamily="49" charset="0"/>
              </a:rPr>
              <a:t>		inc si			;incrementing counter</a:t>
            </a:r>
          </a:p>
          <a:p>
            <a:pPr>
              <a:lnSpc>
                <a:spcPct val="80000"/>
              </a:lnSpc>
              <a:buFontTx/>
              <a:buNone/>
            </a:pPr>
            <a:r>
              <a:rPr lang="en-US" altLang="en-US" sz="1800">
                <a:latin typeface="Courier New" panose="02070309020205020404" pitchFamily="49" charset="0"/>
                <a:cs typeface="Courier New" panose="02070309020205020404" pitchFamily="49" charset="0"/>
              </a:rPr>
              <a:t>		mov dl,'X'		;displaying ‘X’</a:t>
            </a:r>
          </a:p>
          <a:p>
            <a:pPr>
              <a:lnSpc>
                <a:spcPct val="80000"/>
              </a:lnSpc>
              <a:buFontTx/>
              <a:buNone/>
            </a:pPr>
            <a:r>
              <a:rPr lang="en-US" altLang="en-US" sz="1800">
                <a:latin typeface="Courier New" panose="02070309020205020404" pitchFamily="49" charset="0"/>
                <a:cs typeface="Courier New" panose="02070309020205020404" pitchFamily="49" charset="0"/>
              </a:rPr>
              <a:t>		mov ah,02h</a:t>
            </a:r>
          </a:p>
          <a:p>
            <a:pPr>
              <a:lnSpc>
                <a:spcPct val="80000"/>
              </a:lnSpc>
              <a:buFontTx/>
              <a:buNone/>
            </a:pPr>
            <a:r>
              <a:rPr lang="en-US" altLang="en-US" sz="1800">
                <a:latin typeface="Courier New" panose="02070309020205020404" pitchFamily="49" charset="0"/>
                <a:cs typeface="Courier New" panose="02070309020205020404" pitchFamily="49" charset="0"/>
              </a:rPr>
              <a:t>		int 21h</a:t>
            </a:r>
          </a:p>
          <a:p>
            <a:pPr>
              <a:lnSpc>
                <a:spcPct val="80000"/>
              </a:lnSpc>
              <a:buFontTx/>
              <a:buNone/>
            </a:pPr>
            <a:r>
              <a:rPr lang="en-US" altLang="en-US" sz="1800">
                <a:latin typeface="Courier New" panose="02070309020205020404" pitchFamily="49" charset="0"/>
                <a:cs typeface="Courier New" panose="02070309020205020404" pitchFamily="49" charset="0"/>
              </a:rPr>
              <a:t>		jmp read</a:t>
            </a:r>
          </a:p>
          <a:p>
            <a:pPr>
              <a:lnSpc>
                <a:spcPct val="80000"/>
              </a:lnSpc>
              <a:buFontTx/>
              <a:buNone/>
            </a:pPr>
            <a:r>
              <a:rPr lang="en-US" altLang="en-US" sz="1800">
                <a:latin typeface="Courier New" panose="02070309020205020404" pitchFamily="49" charset="0"/>
                <a:cs typeface="Courier New" panose="02070309020205020404" pitchFamily="49" charset="0"/>
              </a:rPr>
              <a:t>	skip: ret</a:t>
            </a:r>
          </a:p>
          <a:p>
            <a:pPr>
              <a:lnSpc>
                <a:spcPct val="80000"/>
              </a:lnSpc>
              <a:buFontTx/>
              <a:buNone/>
            </a:pPr>
            <a:r>
              <a:rPr lang="en-US" altLang="en-US" sz="1800">
                <a:latin typeface="Courier New" panose="02070309020205020404" pitchFamily="49" charset="0"/>
                <a:cs typeface="Courier New" panose="02070309020205020404" pitchFamily="49" charset="0"/>
              </a:rPr>
              <a:t>Input endp</a:t>
            </a:r>
            <a:endParaRPr lang="el-GR" altLang="en-US" sz="1800">
              <a:latin typeface="Courier New" panose="02070309020205020404" pitchFamily="49" charset="0"/>
              <a:cs typeface="Courier New" panose="020703090202050204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67520" y="189174"/>
            <a:ext cx="6637560" cy="99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r>
              <a:rPr sz="3200" dirty="0">
                <a:solidFill>
                  <a:schemeClr val="accent2"/>
                </a:solidFill>
              </a:rPr>
              <a:t>How Words Are Added To Stack</a:t>
            </a:r>
            <a:endParaRPr sz="3200">
              <a:solidFill>
                <a:schemeClr val="accent2"/>
              </a:solidFill>
            </a:endParaRPr>
          </a:p>
        </p:txBody>
      </p:sp>
      <p:sp>
        <p:nvSpPr>
          <p:cNvPr id="3" name="object 3"/>
          <p:cNvSpPr/>
          <p:nvPr/>
        </p:nvSpPr>
        <p:spPr>
          <a:xfrm>
            <a:off x="2895600" y="1371600"/>
            <a:ext cx="1828800" cy="533400"/>
          </a:xfrm>
          <a:custGeom>
            <a:avLst/>
            <a:gdLst/>
            <a:ahLst/>
            <a:cxnLst/>
            <a:rect l="l" t="t" r="r" b="b"/>
            <a:pathLst>
              <a:path w="1828800" h="533400">
                <a:moveTo>
                  <a:pt x="0" y="533400"/>
                </a:moveTo>
                <a:lnTo>
                  <a:pt x="1828800" y="533400"/>
                </a:lnTo>
                <a:lnTo>
                  <a:pt x="1828800" y="0"/>
                </a:lnTo>
                <a:lnTo>
                  <a:pt x="0" y="0"/>
                </a:lnTo>
                <a:lnTo>
                  <a:pt x="0" y="533400"/>
                </a:lnTo>
                <a:close/>
              </a:path>
            </a:pathLst>
          </a:custGeom>
          <a:ln w="9525">
            <a:solidFill>
              <a:srgbClr val="000000"/>
            </a:solidFill>
          </a:ln>
        </p:spPr>
        <p:txBody>
          <a:bodyPr wrap="square" lIns="0" tIns="0" rIns="0" bIns="0" rtlCol="0"/>
          <a:lstStyle/>
          <a:p>
            <a:endParaRPr/>
          </a:p>
        </p:txBody>
      </p:sp>
      <p:sp>
        <p:nvSpPr>
          <p:cNvPr id="11" name="object 11"/>
          <p:cNvSpPr txBox="1"/>
          <p:nvPr/>
        </p:nvSpPr>
        <p:spPr>
          <a:xfrm>
            <a:off x="5486400" y="2971800"/>
            <a:ext cx="3352800" cy="862416"/>
          </a:xfrm>
          <a:prstGeom prst="rect">
            <a:avLst/>
          </a:prstGeom>
          <a:ln w="9525">
            <a:solidFill>
              <a:srgbClr val="000000"/>
            </a:solidFill>
          </a:ln>
        </p:spPr>
        <p:txBody>
          <a:bodyPr vert="horz" wrap="square" lIns="0" tIns="31115" rIns="0" bIns="0" rtlCol="0">
            <a:spAutoFit/>
          </a:bodyPr>
          <a:lstStyle/>
          <a:p>
            <a:pPr marL="92075" marR="117475" algn="just">
              <a:lnSpc>
                <a:spcPct val="100000"/>
              </a:lnSpc>
              <a:spcBef>
                <a:spcPts val="245"/>
              </a:spcBef>
            </a:pPr>
            <a:r>
              <a:rPr sz="1800" spc="25" dirty="0">
                <a:latin typeface="Arial"/>
                <a:cs typeface="Arial"/>
              </a:rPr>
              <a:t>I</a:t>
            </a:r>
            <a:r>
              <a:rPr lang="en-US" sz="1800" spc="-5" dirty="0">
                <a:latin typeface="Arial"/>
                <a:cs typeface="Arial"/>
              </a:rPr>
              <a:t>f</a:t>
            </a:r>
            <a:r>
              <a:rPr sz="1800" spc="-5" dirty="0">
                <a:latin typeface="Arial"/>
                <a:cs typeface="Arial"/>
              </a:rPr>
              <a:t> stack is empty, SP has a value of  100h; otherwise it has a value  between 0000-00FEh</a:t>
            </a:r>
          </a:p>
        </p:txBody>
      </p:sp>
      <p:sp>
        <p:nvSpPr>
          <p:cNvPr id="12" name="object 12"/>
          <p:cNvSpPr txBox="1"/>
          <p:nvPr/>
        </p:nvSpPr>
        <p:spPr>
          <a:xfrm>
            <a:off x="5566028" y="2456815"/>
            <a:ext cx="309880" cy="299720"/>
          </a:xfrm>
          <a:prstGeom prst="rect">
            <a:avLst/>
          </a:prstGeom>
        </p:spPr>
        <p:txBody>
          <a:bodyPr vert="horz" wrap="square" lIns="0" tIns="12700" rIns="0" bIns="0" rtlCol="0">
            <a:spAutoFit/>
          </a:bodyPr>
          <a:lstStyle/>
          <a:p>
            <a:pPr marL="12700">
              <a:lnSpc>
                <a:spcPct val="100000"/>
              </a:lnSpc>
              <a:spcBef>
                <a:spcPts val="100"/>
              </a:spcBef>
            </a:pPr>
            <a:r>
              <a:rPr sz="1800" spc="-229" dirty="0">
                <a:latin typeface="Arial"/>
                <a:cs typeface="Arial"/>
              </a:rPr>
              <a:t>SP:</a:t>
            </a:r>
            <a:endParaRPr sz="1800">
              <a:latin typeface="Arial"/>
              <a:cs typeface="Arial"/>
            </a:endParaRPr>
          </a:p>
        </p:txBody>
      </p:sp>
      <p:sp>
        <p:nvSpPr>
          <p:cNvPr id="13" name="object 13"/>
          <p:cNvSpPr txBox="1"/>
          <p:nvPr/>
        </p:nvSpPr>
        <p:spPr>
          <a:xfrm>
            <a:off x="1886694" y="5596838"/>
            <a:ext cx="3981450" cy="984885"/>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0100</a:t>
            </a:r>
          </a:p>
          <a:p>
            <a:pPr>
              <a:lnSpc>
                <a:spcPct val="100000"/>
              </a:lnSpc>
            </a:pPr>
            <a:endParaRPr sz="1800" dirty="0">
              <a:latin typeface="Times New Roman"/>
              <a:cs typeface="Times New Roman"/>
            </a:endParaRPr>
          </a:p>
          <a:p>
            <a:pPr marL="1231900">
              <a:lnSpc>
                <a:spcPct val="100000"/>
              </a:lnSpc>
              <a:spcBef>
                <a:spcPts val="1050"/>
              </a:spcBef>
            </a:pPr>
            <a:r>
              <a:rPr sz="1800" spc="-100" dirty="0">
                <a:latin typeface="Arial"/>
                <a:cs typeface="Arial"/>
              </a:rPr>
              <a:t>(Beyond </a:t>
            </a:r>
            <a:r>
              <a:rPr sz="1800" spc="-20" dirty="0">
                <a:latin typeface="Arial"/>
                <a:cs typeface="Arial"/>
              </a:rPr>
              <a:t>the </a:t>
            </a:r>
            <a:r>
              <a:rPr sz="1800" spc="-75" dirty="0">
                <a:latin typeface="Arial"/>
                <a:cs typeface="Arial"/>
              </a:rPr>
              <a:t>end </a:t>
            </a:r>
            <a:r>
              <a:rPr sz="1800" spc="-5" dirty="0">
                <a:latin typeface="Arial"/>
                <a:cs typeface="Arial"/>
              </a:rPr>
              <a:t>of </a:t>
            </a:r>
            <a:r>
              <a:rPr sz="1800" spc="-20" dirty="0">
                <a:latin typeface="Arial"/>
                <a:cs typeface="Arial"/>
              </a:rPr>
              <a:t>the</a:t>
            </a:r>
            <a:r>
              <a:rPr sz="1800" spc="-295" dirty="0">
                <a:latin typeface="Arial"/>
                <a:cs typeface="Arial"/>
              </a:rPr>
              <a:t> </a:t>
            </a:r>
            <a:r>
              <a:rPr sz="1800" spc="-95" dirty="0">
                <a:latin typeface="Arial"/>
                <a:cs typeface="Arial"/>
              </a:rPr>
              <a:t>stack)</a:t>
            </a:r>
            <a:endParaRPr sz="1800" dirty="0">
              <a:latin typeface="Arial"/>
              <a:cs typeface="Arial"/>
            </a:endParaRPr>
          </a:p>
        </p:txBody>
      </p:sp>
      <p:sp>
        <p:nvSpPr>
          <p:cNvPr id="14" name="object 14"/>
          <p:cNvSpPr txBox="1"/>
          <p:nvPr/>
        </p:nvSpPr>
        <p:spPr>
          <a:xfrm>
            <a:off x="5108828" y="5048250"/>
            <a:ext cx="248920" cy="299720"/>
          </a:xfrm>
          <a:prstGeom prst="rect">
            <a:avLst/>
          </a:prstGeom>
        </p:spPr>
        <p:txBody>
          <a:bodyPr vert="horz" wrap="square" lIns="0" tIns="12700" rIns="0" bIns="0" rtlCol="0">
            <a:spAutoFit/>
          </a:bodyPr>
          <a:lstStyle/>
          <a:p>
            <a:pPr marL="12700">
              <a:lnSpc>
                <a:spcPct val="100000"/>
              </a:lnSpc>
              <a:spcBef>
                <a:spcPts val="100"/>
              </a:spcBef>
            </a:pPr>
            <a:r>
              <a:rPr sz="1800" spc="-325" dirty="0">
                <a:latin typeface="Arial"/>
                <a:cs typeface="Arial"/>
              </a:rPr>
              <a:t>SP</a:t>
            </a:r>
            <a:endParaRPr sz="1800">
              <a:latin typeface="Arial"/>
              <a:cs typeface="Arial"/>
            </a:endParaRPr>
          </a:p>
        </p:txBody>
      </p:sp>
      <p:graphicFrame>
        <p:nvGraphicFramePr>
          <p:cNvPr id="15" name="object 15"/>
          <p:cNvGraphicFramePr>
            <a:graphicFrameLocks noGrp="1"/>
          </p:cNvGraphicFramePr>
          <p:nvPr/>
        </p:nvGraphicFramePr>
        <p:xfrm>
          <a:off x="2857500" y="2007997"/>
          <a:ext cx="1828800" cy="4010660"/>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tblGrid>
              <a:tr h="277495">
                <a:tc>
                  <a:txBody>
                    <a:bodyPr/>
                    <a:lstStyle/>
                    <a:p>
                      <a:pPr>
                        <a:lnSpc>
                          <a:spcPct val="100000"/>
                        </a:lnSpc>
                      </a:pPr>
                      <a:endParaRPr sz="1700">
                        <a:latin typeface="Times New Roman"/>
                        <a:cs typeface="Times New Roman"/>
                      </a:endParaRPr>
                    </a:p>
                  </a:txBody>
                  <a:tcPr marL="0" marR="0" marT="0" marB="0">
                    <a:lnL w="76962">
                      <a:solidFill>
                        <a:srgbClr val="C0504D"/>
                      </a:solidFill>
                      <a:prstDash val="solid"/>
                    </a:lnL>
                    <a:lnR w="76961">
                      <a:solidFill>
                        <a:srgbClr val="C0504D"/>
                      </a:solidFill>
                      <a:prstDash val="solid"/>
                    </a:lnR>
                    <a:lnB w="9525">
                      <a:solidFill>
                        <a:srgbClr val="000000"/>
                      </a:solidFill>
                      <a:prstDash val="solid"/>
                    </a:lnB>
                  </a:tcPr>
                </a:tc>
                <a:extLst>
                  <a:ext uri="{0D108BD9-81ED-4DB2-BD59-A6C34878D82A}">
                    <a16:rowId xmlns:a16="http://schemas.microsoft.com/office/drawing/2014/main" val="10000"/>
                  </a:ext>
                </a:extLst>
              </a:tr>
              <a:tr h="533400">
                <a:tc>
                  <a:txBody>
                    <a:bodyPr/>
                    <a:lstStyle/>
                    <a:p>
                      <a:pPr>
                        <a:lnSpc>
                          <a:spcPct val="100000"/>
                        </a:lnSpc>
                      </a:pPr>
                      <a:endParaRPr sz="19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33400">
                <a:tc>
                  <a:txBody>
                    <a:bodyPr/>
                    <a:lstStyle/>
                    <a:p>
                      <a:pPr>
                        <a:lnSpc>
                          <a:spcPct val="100000"/>
                        </a:lnSpc>
                      </a:pPr>
                      <a:endParaRPr sz="19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33400">
                <a:tc>
                  <a:txBody>
                    <a:bodyPr/>
                    <a:lstStyle/>
                    <a:p>
                      <a:pPr>
                        <a:lnSpc>
                          <a:spcPct val="100000"/>
                        </a:lnSpc>
                      </a:pPr>
                      <a:endParaRPr sz="19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33400">
                <a:tc>
                  <a:txBody>
                    <a:bodyPr/>
                    <a:lstStyle/>
                    <a:p>
                      <a:pPr>
                        <a:lnSpc>
                          <a:spcPct val="100000"/>
                        </a:lnSpc>
                      </a:pPr>
                      <a:endParaRPr sz="19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33400">
                <a:tc>
                  <a:txBody>
                    <a:bodyPr/>
                    <a:lstStyle/>
                    <a:p>
                      <a:pPr>
                        <a:lnSpc>
                          <a:spcPct val="100000"/>
                        </a:lnSpc>
                      </a:pPr>
                      <a:endParaRPr sz="19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532765">
                <a:tc>
                  <a:txBody>
                    <a:bodyPr/>
                    <a:lstStyle/>
                    <a:p>
                      <a:pPr>
                        <a:lnSpc>
                          <a:spcPct val="100000"/>
                        </a:lnSpc>
                      </a:pPr>
                      <a:endParaRPr sz="19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C0504D"/>
                      </a:solidFill>
                      <a:prstDash val="solid"/>
                    </a:lnB>
                  </a:tcPr>
                </a:tc>
                <a:extLst>
                  <a:ext uri="{0D108BD9-81ED-4DB2-BD59-A6C34878D82A}">
                    <a16:rowId xmlns:a16="http://schemas.microsoft.com/office/drawing/2014/main" val="10006"/>
                  </a:ext>
                </a:extLst>
              </a:tr>
              <a:tr h="533400">
                <a:tc>
                  <a:txBody>
                    <a:bodyPr/>
                    <a:lstStyle/>
                    <a:p>
                      <a:pPr>
                        <a:lnSpc>
                          <a:spcPct val="100000"/>
                        </a:lnSpc>
                      </a:pPr>
                      <a:endParaRPr sz="19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C0504D"/>
                      </a:solidFill>
                      <a:prstDash val="solid"/>
                    </a:lnT>
                    <a:lnB w="9525">
                      <a:solidFill>
                        <a:srgbClr val="000000"/>
                      </a:solidFill>
                      <a:prstDash val="solid"/>
                    </a:lnB>
                  </a:tcPr>
                </a:tc>
                <a:extLst>
                  <a:ext uri="{0D108BD9-81ED-4DB2-BD59-A6C34878D82A}">
                    <a16:rowId xmlns:a16="http://schemas.microsoft.com/office/drawing/2014/main" val="10007"/>
                  </a:ext>
                </a:extLst>
              </a:tr>
            </a:tbl>
          </a:graphicData>
        </a:graphic>
      </p:graphicFrame>
      <p:sp>
        <p:nvSpPr>
          <p:cNvPr id="16" name="object 16"/>
          <p:cNvSpPr/>
          <p:nvPr/>
        </p:nvSpPr>
        <p:spPr>
          <a:xfrm>
            <a:off x="3644900" y="1892300"/>
            <a:ext cx="101600" cy="101600"/>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3644900" y="2044700"/>
            <a:ext cx="101600" cy="101600"/>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3644900" y="2197100"/>
            <a:ext cx="101600" cy="101600"/>
          </a:xfrm>
          <a:prstGeom prst="rect">
            <a:avLst/>
          </a:prstGeom>
          <a:blipFill>
            <a:blip r:embed="rId2" cstate="print"/>
            <a:stretch>
              <a:fillRect/>
            </a:stretch>
          </a:blipFill>
        </p:spPr>
        <p:txBody>
          <a:bodyPr wrap="square" lIns="0" tIns="0" rIns="0" bIns="0" rtlCol="0"/>
          <a:lstStyle/>
          <a:p>
            <a:endParaRPr/>
          </a:p>
        </p:txBody>
      </p:sp>
      <p:grpSp>
        <p:nvGrpSpPr>
          <p:cNvPr id="34" name="Group 33">
            <a:extLst>
              <a:ext uri="{FF2B5EF4-FFF2-40B4-BE49-F238E27FC236}">
                <a16:creationId xmlns:a16="http://schemas.microsoft.com/office/drawing/2014/main" id="{7F771F20-E26D-4D65-A5FC-7C63519DE2F8}"/>
              </a:ext>
            </a:extLst>
          </p:cNvPr>
          <p:cNvGrpSpPr/>
          <p:nvPr/>
        </p:nvGrpSpPr>
        <p:grpSpPr>
          <a:xfrm>
            <a:off x="1863346" y="1001003"/>
            <a:ext cx="783245" cy="4337070"/>
            <a:chOff x="1863346" y="1001003"/>
            <a:chExt cx="783245" cy="4337070"/>
          </a:xfrm>
        </p:grpSpPr>
        <p:sp>
          <p:nvSpPr>
            <p:cNvPr id="4" name="object 4"/>
            <p:cNvSpPr txBox="1"/>
            <p:nvPr/>
          </p:nvSpPr>
          <p:spPr>
            <a:xfrm>
              <a:off x="1907704" y="1001003"/>
              <a:ext cx="738887" cy="843821"/>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Offset</a:t>
              </a:r>
            </a:p>
            <a:p>
              <a:pPr>
                <a:lnSpc>
                  <a:spcPct val="100000"/>
                </a:lnSpc>
                <a:spcBef>
                  <a:spcPts val="30"/>
                </a:spcBef>
              </a:pPr>
              <a:endParaRPr sz="1800" spc="-5" dirty="0">
                <a:latin typeface="Arial"/>
                <a:cs typeface="Arial"/>
              </a:endParaRPr>
            </a:p>
            <a:p>
              <a:pPr marL="12700">
                <a:lnSpc>
                  <a:spcPct val="100000"/>
                </a:lnSpc>
              </a:pPr>
              <a:r>
                <a:rPr sz="1800" spc="-5" dirty="0">
                  <a:latin typeface="Arial"/>
                  <a:cs typeface="Arial"/>
                </a:rPr>
                <a:t>0000</a:t>
              </a:r>
            </a:p>
          </p:txBody>
        </p:sp>
        <p:sp>
          <p:nvSpPr>
            <p:cNvPr id="5" name="object 5"/>
            <p:cNvSpPr txBox="1"/>
            <p:nvPr/>
          </p:nvSpPr>
          <p:spPr>
            <a:xfrm>
              <a:off x="1960371" y="2304415"/>
              <a:ext cx="59499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00F4</a:t>
              </a:r>
            </a:p>
          </p:txBody>
        </p:sp>
        <p:grpSp>
          <p:nvGrpSpPr>
            <p:cNvPr id="33" name="Group 32">
              <a:extLst>
                <a:ext uri="{FF2B5EF4-FFF2-40B4-BE49-F238E27FC236}">
                  <a16:creationId xmlns:a16="http://schemas.microsoft.com/office/drawing/2014/main" id="{5D224C72-06F1-4353-AABD-FE6E2C6688D4}"/>
                </a:ext>
              </a:extLst>
            </p:cNvPr>
            <p:cNvGrpSpPr/>
            <p:nvPr/>
          </p:nvGrpSpPr>
          <p:grpSpPr>
            <a:xfrm>
              <a:off x="1863346" y="1816100"/>
              <a:ext cx="603882" cy="3521973"/>
              <a:chOff x="1863346" y="1816100"/>
              <a:chExt cx="603882" cy="3521973"/>
            </a:xfrm>
          </p:grpSpPr>
          <p:sp>
            <p:nvSpPr>
              <p:cNvPr id="6" name="object 6"/>
              <p:cNvSpPr txBox="1"/>
              <p:nvPr/>
            </p:nvSpPr>
            <p:spPr>
              <a:xfrm>
                <a:off x="1903894" y="2853054"/>
                <a:ext cx="558890" cy="289823"/>
              </a:xfrm>
              <a:prstGeom prst="rect">
                <a:avLst/>
              </a:prstGeom>
            </p:spPr>
            <p:txBody>
              <a:bodyPr vert="horz" wrap="square" lIns="0" tIns="12700" rIns="0" bIns="0" rtlCol="0">
                <a:spAutoFit/>
              </a:bodyPr>
              <a:lstStyle>
                <a:defPPr>
                  <a:defRPr lang="en-US"/>
                </a:defPPr>
                <a:lvl1pPr marL="12700">
                  <a:lnSpc>
                    <a:spcPct val="100000"/>
                  </a:lnSpc>
                  <a:spcBef>
                    <a:spcPts val="100"/>
                  </a:spcBef>
                  <a:defRPr sz="1800" spc="-5">
                    <a:latin typeface="Arial"/>
                    <a:cs typeface="Arial"/>
                  </a:defRPr>
                </a:lvl1pPr>
              </a:lstStyle>
              <a:p>
                <a:r>
                  <a:rPr dirty="0"/>
                  <a:t>00F6</a:t>
                </a:r>
              </a:p>
            </p:txBody>
          </p:sp>
          <p:sp>
            <p:nvSpPr>
              <p:cNvPr id="7" name="object 7"/>
              <p:cNvSpPr txBox="1"/>
              <p:nvPr/>
            </p:nvSpPr>
            <p:spPr>
              <a:xfrm>
                <a:off x="1903894" y="3401644"/>
                <a:ext cx="55889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00F8</a:t>
                </a:r>
              </a:p>
            </p:txBody>
          </p:sp>
          <p:sp>
            <p:nvSpPr>
              <p:cNvPr id="8" name="object 8"/>
              <p:cNvSpPr txBox="1"/>
              <p:nvPr/>
            </p:nvSpPr>
            <p:spPr>
              <a:xfrm>
                <a:off x="1907704" y="3950589"/>
                <a:ext cx="558890"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00FA</a:t>
                </a:r>
              </a:p>
            </p:txBody>
          </p:sp>
          <p:sp>
            <p:nvSpPr>
              <p:cNvPr id="9" name="object 9"/>
              <p:cNvSpPr txBox="1"/>
              <p:nvPr/>
            </p:nvSpPr>
            <p:spPr>
              <a:xfrm>
                <a:off x="1872233" y="4499229"/>
                <a:ext cx="594995"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00FC</a:t>
                </a:r>
              </a:p>
            </p:txBody>
          </p:sp>
          <p:sp>
            <p:nvSpPr>
              <p:cNvPr id="10" name="object 10"/>
              <p:cNvSpPr txBox="1"/>
              <p:nvPr/>
            </p:nvSpPr>
            <p:spPr>
              <a:xfrm>
                <a:off x="1863346" y="5048250"/>
                <a:ext cx="594994" cy="289823"/>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a:cs typeface="Arial"/>
                  </a:rPr>
                  <a:t>00FE</a:t>
                </a:r>
              </a:p>
            </p:txBody>
          </p:sp>
          <p:sp>
            <p:nvSpPr>
              <p:cNvPr id="19" name="object 19"/>
              <p:cNvSpPr/>
              <p:nvPr/>
            </p:nvSpPr>
            <p:spPr>
              <a:xfrm>
                <a:off x="2120900" y="1816100"/>
                <a:ext cx="101600" cy="101600"/>
              </a:xfrm>
              <a:prstGeom prst="rect">
                <a:avLst/>
              </a:prstGeom>
              <a:blipFill>
                <a:blip r:embed="rId2" cstate="print"/>
                <a:stretch>
                  <a:fillRect/>
                </a:stretch>
              </a:blipFill>
            </p:spPr>
            <p:txBody>
              <a:bodyPr wrap="square" lIns="0" tIns="0" rIns="0" bIns="0" rtlCol="0"/>
              <a:lstStyle/>
              <a:p>
                <a:endParaRPr/>
              </a:p>
            </p:txBody>
          </p:sp>
          <p:sp>
            <p:nvSpPr>
              <p:cNvPr id="20" name="object 20"/>
              <p:cNvSpPr/>
              <p:nvPr/>
            </p:nvSpPr>
            <p:spPr>
              <a:xfrm>
                <a:off x="2120900" y="1968500"/>
                <a:ext cx="101600" cy="101600"/>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2120900" y="2120900"/>
                <a:ext cx="101600" cy="101600"/>
              </a:xfrm>
              <a:prstGeom prst="rect">
                <a:avLst/>
              </a:prstGeom>
              <a:blipFill>
                <a:blip r:embed="rId2" cstate="print"/>
                <a:stretch>
                  <a:fillRect/>
                </a:stretch>
              </a:blipFill>
            </p:spPr>
            <p:txBody>
              <a:bodyPr wrap="square" lIns="0" tIns="0" rIns="0" bIns="0" rtlCol="0"/>
              <a:lstStyle/>
              <a:p>
                <a:endParaRPr/>
              </a:p>
            </p:txBody>
          </p:sp>
        </p:grpSp>
      </p:grpSp>
      <p:sp>
        <p:nvSpPr>
          <p:cNvPr id="22" name="object 22"/>
          <p:cNvSpPr/>
          <p:nvPr/>
        </p:nvSpPr>
        <p:spPr>
          <a:xfrm>
            <a:off x="4568952" y="5045964"/>
            <a:ext cx="579120" cy="310896"/>
          </a:xfrm>
          <a:prstGeom prst="rect">
            <a:avLst/>
          </a:prstGeom>
          <a:blipFill>
            <a:blip r:embed="rId3" cstate="print"/>
            <a:stretch>
              <a:fillRect/>
            </a:stretch>
          </a:blipFill>
        </p:spPr>
        <p:txBody>
          <a:bodyPr wrap="square" lIns="0" tIns="0" rIns="0" bIns="0" rtlCol="0"/>
          <a:lstStyle/>
          <a:p>
            <a:endParaRPr/>
          </a:p>
        </p:txBody>
      </p:sp>
      <p:sp>
        <p:nvSpPr>
          <p:cNvPr id="23" name="object 23"/>
          <p:cNvSpPr/>
          <p:nvPr/>
        </p:nvSpPr>
        <p:spPr>
          <a:xfrm>
            <a:off x="4724400" y="5123053"/>
            <a:ext cx="381000" cy="118110"/>
          </a:xfrm>
          <a:custGeom>
            <a:avLst/>
            <a:gdLst/>
            <a:ahLst/>
            <a:cxnLst/>
            <a:rect l="l" t="t" r="r" b="b"/>
            <a:pathLst>
              <a:path w="381000" h="118110">
                <a:moveTo>
                  <a:pt x="101219" y="0"/>
                </a:moveTo>
                <a:lnTo>
                  <a:pt x="0" y="58547"/>
                </a:lnTo>
                <a:lnTo>
                  <a:pt x="94741" y="114300"/>
                </a:lnTo>
                <a:lnTo>
                  <a:pt x="100711" y="117983"/>
                </a:lnTo>
                <a:lnTo>
                  <a:pt x="108585" y="115951"/>
                </a:lnTo>
                <a:lnTo>
                  <a:pt x="115697" y="103759"/>
                </a:lnTo>
                <a:lnTo>
                  <a:pt x="113664" y="96012"/>
                </a:lnTo>
                <a:lnTo>
                  <a:pt x="72066" y="71558"/>
                </a:lnTo>
                <a:lnTo>
                  <a:pt x="25146" y="71374"/>
                </a:lnTo>
                <a:lnTo>
                  <a:pt x="25146" y="45974"/>
                </a:lnTo>
                <a:lnTo>
                  <a:pt x="72409" y="45974"/>
                </a:lnTo>
                <a:lnTo>
                  <a:pt x="113919" y="21971"/>
                </a:lnTo>
                <a:lnTo>
                  <a:pt x="116077" y="14224"/>
                </a:lnTo>
                <a:lnTo>
                  <a:pt x="108965" y="2032"/>
                </a:lnTo>
                <a:lnTo>
                  <a:pt x="101219" y="0"/>
                </a:lnTo>
                <a:close/>
              </a:path>
              <a:path w="381000" h="118110">
                <a:moveTo>
                  <a:pt x="72089" y="46158"/>
                </a:moveTo>
                <a:lnTo>
                  <a:pt x="50294" y="58742"/>
                </a:lnTo>
                <a:lnTo>
                  <a:pt x="72066" y="71558"/>
                </a:lnTo>
                <a:lnTo>
                  <a:pt x="381000" y="72771"/>
                </a:lnTo>
                <a:lnTo>
                  <a:pt x="381000" y="47371"/>
                </a:lnTo>
                <a:lnTo>
                  <a:pt x="72089" y="46158"/>
                </a:lnTo>
                <a:close/>
              </a:path>
              <a:path w="381000" h="118110">
                <a:moveTo>
                  <a:pt x="25146" y="45974"/>
                </a:moveTo>
                <a:lnTo>
                  <a:pt x="25146" y="71374"/>
                </a:lnTo>
                <a:lnTo>
                  <a:pt x="72066" y="71558"/>
                </a:lnTo>
                <a:lnTo>
                  <a:pt x="68732" y="69596"/>
                </a:lnTo>
                <a:lnTo>
                  <a:pt x="31496" y="69596"/>
                </a:lnTo>
                <a:lnTo>
                  <a:pt x="31623" y="47752"/>
                </a:lnTo>
                <a:lnTo>
                  <a:pt x="69329" y="47752"/>
                </a:lnTo>
                <a:lnTo>
                  <a:pt x="72089" y="46158"/>
                </a:lnTo>
                <a:lnTo>
                  <a:pt x="25146" y="45974"/>
                </a:lnTo>
                <a:close/>
              </a:path>
              <a:path w="381000" h="118110">
                <a:moveTo>
                  <a:pt x="31623" y="47752"/>
                </a:moveTo>
                <a:lnTo>
                  <a:pt x="31496" y="69596"/>
                </a:lnTo>
                <a:lnTo>
                  <a:pt x="50294" y="58742"/>
                </a:lnTo>
                <a:lnTo>
                  <a:pt x="31623" y="47752"/>
                </a:lnTo>
                <a:close/>
              </a:path>
              <a:path w="381000" h="118110">
                <a:moveTo>
                  <a:pt x="50294" y="58742"/>
                </a:moveTo>
                <a:lnTo>
                  <a:pt x="31496" y="69596"/>
                </a:lnTo>
                <a:lnTo>
                  <a:pt x="68732" y="69596"/>
                </a:lnTo>
                <a:lnTo>
                  <a:pt x="50294" y="58742"/>
                </a:lnTo>
                <a:close/>
              </a:path>
              <a:path w="381000" h="118110">
                <a:moveTo>
                  <a:pt x="69329" y="47752"/>
                </a:moveTo>
                <a:lnTo>
                  <a:pt x="31623" y="47752"/>
                </a:lnTo>
                <a:lnTo>
                  <a:pt x="50294" y="58742"/>
                </a:lnTo>
                <a:lnTo>
                  <a:pt x="69329" y="47752"/>
                </a:lnTo>
                <a:close/>
              </a:path>
              <a:path w="381000" h="118110">
                <a:moveTo>
                  <a:pt x="72409" y="45974"/>
                </a:moveTo>
                <a:lnTo>
                  <a:pt x="25146" y="45974"/>
                </a:lnTo>
                <a:lnTo>
                  <a:pt x="72089" y="46158"/>
                </a:lnTo>
                <a:lnTo>
                  <a:pt x="72409" y="45974"/>
                </a:lnTo>
                <a:close/>
              </a:path>
            </a:pathLst>
          </a:custGeom>
          <a:solidFill>
            <a:srgbClr val="000000"/>
          </a:solidFill>
        </p:spPr>
        <p:txBody>
          <a:bodyPr wrap="square" lIns="0" tIns="0" rIns="0" bIns="0" rtlCol="0"/>
          <a:lstStyle/>
          <a:p>
            <a:endParaRPr/>
          </a:p>
        </p:txBody>
      </p:sp>
      <p:sp>
        <p:nvSpPr>
          <p:cNvPr id="24" name="object 24"/>
          <p:cNvSpPr/>
          <p:nvPr/>
        </p:nvSpPr>
        <p:spPr>
          <a:xfrm>
            <a:off x="4643628" y="2026920"/>
            <a:ext cx="163067" cy="3525011"/>
          </a:xfrm>
          <a:prstGeom prst="rect">
            <a:avLst/>
          </a:prstGeom>
          <a:blipFill>
            <a:blip r:embed="rId4" cstate="print"/>
            <a:stretch>
              <a:fillRect/>
            </a:stretch>
          </a:blipFill>
        </p:spPr>
        <p:txBody>
          <a:bodyPr wrap="square" lIns="0" tIns="0" rIns="0" bIns="0" rtlCol="0"/>
          <a:lstStyle/>
          <a:p>
            <a:endParaRPr/>
          </a:p>
        </p:txBody>
      </p:sp>
      <p:sp>
        <p:nvSpPr>
          <p:cNvPr id="25" name="object 25"/>
          <p:cNvSpPr/>
          <p:nvPr/>
        </p:nvSpPr>
        <p:spPr>
          <a:xfrm>
            <a:off x="2814827" y="2026920"/>
            <a:ext cx="163068" cy="3525011"/>
          </a:xfrm>
          <a:prstGeom prst="rect">
            <a:avLst/>
          </a:prstGeom>
          <a:blipFill>
            <a:blip r:embed="rId4" cstate="print"/>
            <a:stretch>
              <a:fillRect/>
            </a:stretch>
          </a:blipFill>
        </p:spPr>
        <p:txBody>
          <a:bodyPr wrap="square" lIns="0" tIns="0" rIns="0" bIns="0" rtlCol="0"/>
          <a:lstStyle/>
          <a:p>
            <a:endParaRPr/>
          </a:p>
        </p:txBody>
      </p:sp>
      <p:sp>
        <p:nvSpPr>
          <p:cNvPr id="26" name="object 26"/>
          <p:cNvSpPr/>
          <p:nvPr/>
        </p:nvSpPr>
        <p:spPr>
          <a:xfrm>
            <a:off x="2852927" y="5428488"/>
            <a:ext cx="1914144" cy="161544"/>
          </a:xfrm>
          <a:prstGeom prst="rect">
            <a:avLst/>
          </a:prstGeom>
          <a:blipFill>
            <a:blip r:embed="rId5" cstate="print"/>
            <a:stretch>
              <a:fillRect/>
            </a:stretch>
          </a:blipFill>
        </p:spPr>
        <p:txBody>
          <a:bodyPr wrap="square" lIns="0" tIns="0" rIns="0" bIns="0" rtlCol="0"/>
          <a:lstStyle/>
          <a:p>
            <a:endParaRPr/>
          </a:p>
        </p:txBody>
      </p:sp>
      <p:sp>
        <p:nvSpPr>
          <p:cNvPr id="27" name="object 27"/>
          <p:cNvSpPr/>
          <p:nvPr/>
        </p:nvSpPr>
        <p:spPr>
          <a:xfrm>
            <a:off x="2852927" y="1313688"/>
            <a:ext cx="1914144" cy="163067"/>
          </a:xfrm>
          <a:prstGeom prst="rect">
            <a:avLst/>
          </a:prstGeom>
          <a:blipFill>
            <a:blip r:embed="rId6" cstate="print"/>
            <a:stretch>
              <a:fillRect/>
            </a:stretch>
          </a:blipFill>
        </p:spPr>
        <p:txBody>
          <a:bodyPr wrap="square" lIns="0" tIns="0" rIns="0" bIns="0" rtlCol="0"/>
          <a:lstStyle/>
          <a:p>
            <a:endParaRPr/>
          </a:p>
        </p:txBody>
      </p:sp>
      <p:sp>
        <p:nvSpPr>
          <p:cNvPr id="28" name="object 28"/>
          <p:cNvSpPr/>
          <p:nvPr/>
        </p:nvSpPr>
        <p:spPr>
          <a:xfrm>
            <a:off x="2934461" y="1371980"/>
            <a:ext cx="1751964" cy="0"/>
          </a:xfrm>
          <a:custGeom>
            <a:avLst/>
            <a:gdLst/>
            <a:ahLst/>
            <a:cxnLst/>
            <a:rect l="l" t="t" r="r" b="b"/>
            <a:pathLst>
              <a:path w="1751964">
                <a:moveTo>
                  <a:pt x="0" y="0"/>
                </a:moveTo>
                <a:lnTo>
                  <a:pt x="1751838" y="0"/>
                </a:lnTo>
              </a:path>
            </a:pathLst>
          </a:custGeom>
          <a:ln w="76961">
            <a:solidFill>
              <a:srgbClr val="C0504D"/>
            </a:solidFill>
          </a:ln>
        </p:spPr>
        <p:txBody>
          <a:bodyPr wrap="square" lIns="0" tIns="0" rIns="0" bIns="0" rtlCol="0"/>
          <a:lstStyle/>
          <a:p>
            <a:endParaRPr/>
          </a:p>
        </p:txBody>
      </p:sp>
      <p:sp>
        <p:nvSpPr>
          <p:cNvPr id="29" name="object 29"/>
          <p:cNvSpPr/>
          <p:nvPr/>
        </p:nvSpPr>
        <p:spPr>
          <a:xfrm>
            <a:off x="4643628" y="1351788"/>
            <a:ext cx="163067" cy="557784"/>
          </a:xfrm>
          <a:prstGeom prst="rect">
            <a:avLst/>
          </a:prstGeom>
          <a:blipFill>
            <a:blip r:embed="rId7" cstate="print"/>
            <a:stretch>
              <a:fillRect/>
            </a:stretch>
          </a:blipFill>
        </p:spPr>
        <p:txBody>
          <a:bodyPr wrap="square" lIns="0" tIns="0" rIns="0" bIns="0" rtlCol="0"/>
          <a:lstStyle/>
          <a:p>
            <a:endParaRPr/>
          </a:p>
        </p:txBody>
      </p:sp>
      <p:sp>
        <p:nvSpPr>
          <p:cNvPr id="30" name="object 30"/>
          <p:cNvSpPr/>
          <p:nvPr/>
        </p:nvSpPr>
        <p:spPr>
          <a:xfrm>
            <a:off x="4724400" y="1371600"/>
            <a:ext cx="1270" cy="473075"/>
          </a:xfrm>
          <a:custGeom>
            <a:avLst/>
            <a:gdLst/>
            <a:ahLst/>
            <a:cxnLst/>
            <a:rect l="l" t="t" r="r" b="b"/>
            <a:pathLst>
              <a:path w="1270" h="473075">
                <a:moveTo>
                  <a:pt x="380" y="-38100"/>
                </a:moveTo>
                <a:lnTo>
                  <a:pt x="380" y="510921"/>
                </a:lnTo>
              </a:path>
            </a:pathLst>
          </a:custGeom>
          <a:ln w="76962">
            <a:solidFill>
              <a:srgbClr val="C0504D"/>
            </a:solidFill>
          </a:ln>
        </p:spPr>
        <p:txBody>
          <a:bodyPr wrap="square" lIns="0" tIns="0" rIns="0" bIns="0" rtlCol="0"/>
          <a:lstStyle/>
          <a:p>
            <a:endParaRPr/>
          </a:p>
        </p:txBody>
      </p:sp>
      <p:sp>
        <p:nvSpPr>
          <p:cNvPr id="31" name="object 31"/>
          <p:cNvSpPr/>
          <p:nvPr/>
        </p:nvSpPr>
        <p:spPr>
          <a:xfrm>
            <a:off x="2814827" y="1351788"/>
            <a:ext cx="163068" cy="557784"/>
          </a:xfrm>
          <a:prstGeom prst="rect">
            <a:avLst/>
          </a:prstGeom>
          <a:blipFill>
            <a:blip r:embed="rId7" cstate="print"/>
            <a:stretch>
              <a:fillRect/>
            </a:stretch>
          </a:blipFill>
        </p:spPr>
        <p:txBody>
          <a:bodyPr wrap="square" lIns="0" tIns="0" rIns="0" bIns="0" rtlCol="0"/>
          <a:lstStyle/>
          <a:p>
            <a:endParaRPr/>
          </a:p>
        </p:txBody>
      </p:sp>
      <p:sp>
        <p:nvSpPr>
          <p:cNvPr id="32" name="object 32"/>
          <p:cNvSpPr/>
          <p:nvPr/>
        </p:nvSpPr>
        <p:spPr>
          <a:xfrm>
            <a:off x="2895600" y="1371600"/>
            <a:ext cx="1270" cy="473075"/>
          </a:xfrm>
          <a:custGeom>
            <a:avLst/>
            <a:gdLst/>
            <a:ahLst/>
            <a:cxnLst/>
            <a:rect l="l" t="t" r="r" b="b"/>
            <a:pathLst>
              <a:path w="1269" h="473075">
                <a:moveTo>
                  <a:pt x="381" y="-38100"/>
                </a:moveTo>
                <a:lnTo>
                  <a:pt x="381" y="510921"/>
                </a:lnTo>
              </a:path>
            </a:pathLst>
          </a:custGeom>
          <a:ln w="76962">
            <a:solidFill>
              <a:srgbClr val="C0504D"/>
            </a:solidFill>
          </a:ln>
        </p:spPr>
        <p:txBody>
          <a:bodyPr wrap="square" lIns="0" tIns="0" rIns="0" bIns="0" rtlCol="0"/>
          <a:lstStyle/>
          <a:p>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492EAED2-0B2B-4579-A9D5-7DC49E75D103}"/>
              </a:ext>
            </a:extLst>
          </p:cNvPr>
          <p:cNvSpPr>
            <a:spLocks noGrp="1" noChangeArrowheads="1"/>
          </p:cNvSpPr>
          <p:nvPr>
            <p:ph type="title"/>
          </p:nvPr>
        </p:nvSpPr>
        <p:spPr>
          <a:xfrm>
            <a:off x="684213" y="333375"/>
            <a:ext cx="7772400" cy="515938"/>
          </a:xfrm>
        </p:spPr>
        <p:txBody>
          <a:bodyPr/>
          <a:lstStyle/>
          <a:p>
            <a:r>
              <a:rPr lang="en-US" altLang="en-US" sz="4000"/>
              <a:t>Example 4</a:t>
            </a:r>
            <a:endParaRPr lang="el-GR" altLang="en-US" sz="4000"/>
          </a:p>
        </p:txBody>
      </p:sp>
      <p:sp>
        <p:nvSpPr>
          <p:cNvPr id="46083" name="Rectangle 3">
            <a:extLst>
              <a:ext uri="{FF2B5EF4-FFF2-40B4-BE49-F238E27FC236}">
                <a16:creationId xmlns:a16="http://schemas.microsoft.com/office/drawing/2014/main" id="{4E941419-6957-4B4E-80E5-CE5A3BAB3594}"/>
              </a:ext>
            </a:extLst>
          </p:cNvPr>
          <p:cNvSpPr>
            <a:spLocks noGrp="1" noChangeArrowheads="1"/>
          </p:cNvSpPr>
          <p:nvPr>
            <p:ph type="body" idx="1"/>
          </p:nvPr>
        </p:nvSpPr>
        <p:spPr>
          <a:xfrm>
            <a:off x="684213" y="981075"/>
            <a:ext cx="7772400" cy="4970463"/>
          </a:xfrm>
        </p:spPr>
        <p:txBody>
          <a:bodyPr/>
          <a:lstStyle/>
          <a:p>
            <a:pPr>
              <a:lnSpc>
                <a:spcPct val="80000"/>
              </a:lnSpc>
              <a:buFontTx/>
              <a:buNone/>
            </a:pPr>
            <a:r>
              <a:rPr lang="en-US" altLang="en-US" sz="1800">
                <a:latin typeface="Courier New" panose="02070309020205020404" pitchFamily="49" charset="0"/>
                <a:cs typeface="Courier New" panose="02070309020205020404" pitchFamily="49" charset="0"/>
              </a:rPr>
              <a:t>Pincheck proc near</a:t>
            </a:r>
          </a:p>
          <a:p>
            <a:pPr>
              <a:lnSpc>
                <a:spcPct val="80000"/>
              </a:lnSpc>
              <a:buFontTx/>
              <a:buNone/>
            </a:pPr>
            <a:r>
              <a:rPr lang="en-US" altLang="en-US" sz="1800">
                <a:latin typeface="Courier New" panose="02070309020205020404" pitchFamily="49" charset="0"/>
                <a:cs typeface="Courier New" panose="02070309020205020404" pitchFamily="49" charset="0"/>
              </a:rPr>
              <a:t>		mov cx, si			;counter</a:t>
            </a:r>
          </a:p>
          <a:p>
            <a:pPr>
              <a:lnSpc>
                <a:spcPct val="80000"/>
              </a:lnSpc>
              <a:buFontTx/>
              <a:buNone/>
            </a:pPr>
            <a:r>
              <a:rPr lang="en-US" altLang="en-US" sz="1800">
                <a:latin typeface="Courier New" panose="02070309020205020404" pitchFamily="49" charset="0"/>
                <a:cs typeface="Courier New" panose="02070309020205020404" pitchFamily="49" charset="0"/>
              </a:rPr>
              <a:t>Check: mov al, user[si-1]</a:t>
            </a:r>
          </a:p>
          <a:p>
            <a:pPr>
              <a:lnSpc>
                <a:spcPct val="80000"/>
              </a:lnSpc>
              <a:buFontTx/>
              <a:buNone/>
            </a:pPr>
            <a:r>
              <a:rPr lang="en-US" altLang="en-US" sz="1800">
                <a:latin typeface="Courier New" panose="02070309020205020404" pitchFamily="49" charset="0"/>
                <a:cs typeface="Courier New" panose="02070309020205020404" pitchFamily="49" charset="0"/>
              </a:rPr>
              <a:t>		cmp PIN[si-1], al</a:t>
            </a:r>
          </a:p>
          <a:p>
            <a:pPr>
              <a:lnSpc>
                <a:spcPct val="80000"/>
              </a:lnSpc>
              <a:buFontTx/>
              <a:buNone/>
            </a:pPr>
            <a:r>
              <a:rPr lang="en-US" altLang="en-US" sz="1800">
                <a:latin typeface="Courier New" panose="02070309020205020404" pitchFamily="49" charset="0"/>
                <a:cs typeface="Courier New" panose="02070309020205020404" pitchFamily="49" charset="0"/>
              </a:rPr>
              <a:t>		jne error</a:t>
            </a:r>
          </a:p>
          <a:p>
            <a:pPr>
              <a:lnSpc>
                <a:spcPct val="80000"/>
              </a:lnSpc>
              <a:buFontTx/>
              <a:buNone/>
            </a:pPr>
            <a:r>
              <a:rPr lang="en-US" altLang="en-US" sz="1800">
                <a:latin typeface="Courier New" panose="02070309020205020404" pitchFamily="49" charset="0"/>
                <a:cs typeface="Courier New" panose="02070309020205020404" pitchFamily="49" charset="0"/>
              </a:rPr>
              <a:t>		dec si</a:t>
            </a:r>
          </a:p>
          <a:p>
            <a:pPr>
              <a:lnSpc>
                <a:spcPct val="80000"/>
              </a:lnSpc>
              <a:buFontTx/>
              <a:buNone/>
            </a:pPr>
            <a:r>
              <a:rPr lang="en-US" altLang="en-US" sz="1800">
                <a:latin typeface="Courier New" panose="02070309020205020404" pitchFamily="49" charset="0"/>
                <a:cs typeface="Courier New" panose="02070309020205020404" pitchFamily="49" charset="0"/>
              </a:rPr>
              <a:t>		loop check</a:t>
            </a:r>
          </a:p>
          <a:p>
            <a:pPr>
              <a:lnSpc>
                <a:spcPct val="80000"/>
              </a:lnSpc>
              <a:buFontTx/>
              <a:buNone/>
            </a:pPr>
            <a:r>
              <a:rPr lang="en-US" altLang="en-US" sz="1800">
                <a:latin typeface="Courier New" panose="02070309020205020404" pitchFamily="49" charset="0"/>
                <a:cs typeface="Courier New" panose="02070309020205020404" pitchFamily="49" charset="0"/>
              </a:rPr>
              <a:t>		lea dx, msg2		;correct PIN</a:t>
            </a:r>
          </a:p>
          <a:p>
            <a:pPr>
              <a:lnSpc>
                <a:spcPct val="80000"/>
              </a:lnSpc>
              <a:buFontTx/>
              <a:buNone/>
            </a:pPr>
            <a:r>
              <a:rPr lang="en-US" altLang="en-US" sz="1800">
                <a:latin typeface="Courier New" panose="02070309020205020404" pitchFamily="49" charset="0"/>
                <a:cs typeface="Courier New" panose="02070309020205020404" pitchFamily="49" charset="0"/>
              </a:rPr>
              <a:t>		mov repeat,0</a:t>
            </a:r>
          </a:p>
          <a:p>
            <a:pPr>
              <a:lnSpc>
                <a:spcPct val="80000"/>
              </a:lnSpc>
              <a:buFontTx/>
              <a:buNone/>
            </a:pPr>
            <a:r>
              <a:rPr lang="en-US" altLang="en-US" sz="1800">
                <a:latin typeface="Courier New" panose="02070309020205020404" pitchFamily="49" charset="0"/>
                <a:cs typeface="Courier New" panose="02070309020205020404" pitchFamily="49" charset="0"/>
              </a:rPr>
              <a:t>		jmp skip2</a:t>
            </a:r>
          </a:p>
          <a:p>
            <a:pPr>
              <a:lnSpc>
                <a:spcPct val="80000"/>
              </a:lnSpc>
              <a:buFontTx/>
              <a:buNone/>
            </a:pPr>
            <a:r>
              <a:rPr lang="en-US" altLang="en-US" sz="1800">
                <a:latin typeface="Courier New" panose="02070309020205020404" pitchFamily="49" charset="0"/>
                <a:cs typeface="Courier New" panose="02070309020205020404" pitchFamily="49" charset="0"/>
              </a:rPr>
              <a:t>Error: inc failed</a:t>
            </a:r>
          </a:p>
          <a:p>
            <a:pPr>
              <a:lnSpc>
                <a:spcPct val="80000"/>
              </a:lnSpc>
              <a:buFontTx/>
              <a:buNone/>
            </a:pPr>
            <a:r>
              <a:rPr lang="en-US" altLang="en-US" sz="1800">
                <a:latin typeface="Courier New" panose="02070309020205020404" pitchFamily="49" charset="0"/>
                <a:cs typeface="Courier New" panose="02070309020205020404" pitchFamily="49" charset="0"/>
              </a:rPr>
              <a:t>		cmp failed, 3</a:t>
            </a:r>
          </a:p>
          <a:p>
            <a:pPr>
              <a:lnSpc>
                <a:spcPct val="80000"/>
              </a:lnSpc>
              <a:buFontTx/>
              <a:buNone/>
            </a:pPr>
            <a:r>
              <a:rPr lang="en-US" altLang="en-US" sz="1800">
                <a:latin typeface="Courier New" panose="02070309020205020404" pitchFamily="49" charset="0"/>
                <a:cs typeface="Courier New" panose="02070309020205020404" pitchFamily="49" charset="0"/>
              </a:rPr>
              <a:t>		je failure</a:t>
            </a:r>
          </a:p>
          <a:p>
            <a:pPr>
              <a:lnSpc>
                <a:spcPct val="80000"/>
              </a:lnSpc>
              <a:buFontTx/>
              <a:buNone/>
            </a:pPr>
            <a:r>
              <a:rPr lang="en-US" altLang="en-US" sz="1800">
                <a:latin typeface="Courier New" panose="02070309020205020404" pitchFamily="49" charset="0"/>
                <a:cs typeface="Courier New" panose="02070309020205020404" pitchFamily="49" charset="0"/>
              </a:rPr>
              <a:t>		lea dx, msg3</a:t>
            </a:r>
          </a:p>
          <a:p>
            <a:pPr>
              <a:lnSpc>
                <a:spcPct val="80000"/>
              </a:lnSpc>
              <a:buFontTx/>
              <a:buNone/>
            </a:pPr>
            <a:r>
              <a:rPr lang="en-US" altLang="en-US" sz="1800">
                <a:latin typeface="Courier New" panose="02070309020205020404" pitchFamily="49" charset="0"/>
                <a:cs typeface="Courier New" panose="02070309020205020404" pitchFamily="49" charset="0"/>
              </a:rPr>
              <a:t>		mov repeat,0</a:t>
            </a:r>
          </a:p>
          <a:p>
            <a:pPr>
              <a:lnSpc>
                <a:spcPct val="80000"/>
              </a:lnSpc>
              <a:buFontTx/>
              <a:buNone/>
            </a:pPr>
            <a:r>
              <a:rPr lang="en-US" altLang="en-US" sz="1800">
                <a:latin typeface="Courier New" panose="02070309020205020404" pitchFamily="49" charset="0"/>
                <a:cs typeface="Courier New" panose="02070309020205020404" pitchFamily="49" charset="0"/>
              </a:rPr>
              <a:t>		jmp skip2</a:t>
            </a:r>
          </a:p>
          <a:p>
            <a:pPr>
              <a:lnSpc>
                <a:spcPct val="80000"/>
              </a:lnSpc>
              <a:buFontTx/>
              <a:buNone/>
            </a:pPr>
            <a:r>
              <a:rPr lang="en-US" altLang="en-US" sz="1800">
                <a:latin typeface="Courier New" panose="02070309020205020404" pitchFamily="49" charset="0"/>
                <a:cs typeface="Courier New" panose="02070309020205020404" pitchFamily="49" charset="0"/>
              </a:rPr>
              <a:t>Failure: lea dx, msg4</a:t>
            </a:r>
          </a:p>
          <a:p>
            <a:pPr>
              <a:lnSpc>
                <a:spcPct val="80000"/>
              </a:lnSpc>
              <a:buFontTx/>
              <a:buNone/>
            </a:pPr>
            <a:r>
              <a:rPr lang="en-US" altLang="en-US" sz="1800">
                <a:latin typeface="Courier New" panose="02070309020205020404" pitchFamily="49" charset="0"/>
                <a:cs typeface="Courier New" panose="02070309020205020404" pitchFamily="49" charset="0"/>
              </a:rPr>
              <a:t>	mov repeat,1</a:t>
            </a:r>
          </a:p>
          <a:p>
            <a:pPr>
              <a:lnSpc>
                <a:spcPct val="80000"/>
              </a:lnSpc>
              <a:buFontTx/>
              <a:buNone/>
            </a:pPr>
            <a:r>
              <a:rPr lang="en-US" altLang="en-US" sz="1800">
                <a:latin typeface="Courier New" panose="02070309020205020404" pitchFamily="49" charset="0"/>
                <a:cs typeface="Courier New" panose="02070309020205020404" pitchFamily="49" charset="0"/>
              </a:rPr>
              <a:t>Skip2:	ret	</a:t>
            </a:r>
          </a:p>
          <a:p>
            <a:pPr>
              <a:lnSpc>
                <a:spcPct val="80000"/>
              </a:lnSpc>
              <a:buFontTx/>
              <a:buNone/>
            </a:pPr>
            <a:r>
              <a:rPr lang="en-US" altLang="en-US" sz="1800">
                <a:latin typeface="Courier New" panose="02070309020205020404" pitchFamily="49" charset="0"/>
                <a:cs typeface="Courier New" panose="02070309020205020404" pitchFamily="49" charset="0"/>
              </a:rPr>
              <a:t>Pincheck endp</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DD979E7-8B68-445C-8C32-38E09D846F59}"/>
              </a:ext>
            </a:extLst>
          </p:cNvPr>
          <p:cNvSpPr>
            <a:spLocks noGrp="1" noChangeArrowheads="1"/>
          </p:cNvSpPr>
          <p:nvPr>
            <p:ph type="title"/>
          </p:nvPr>
        </p:nvSpPr>
        <p:spPr>
          <a:xfrm>
            <a:off x="611188" y="260350"/>
            <a:ext cx="7772400" cy="658813"/>
          </a:xfrm>
        </p:spPr>
        <p:txBody>
          <a:bodyPr/>
          <a:lstStyle/>
          <a:p>
            <a:r>
              <a:rPr lang="en-US" altLang="en-US" sz="4000"/>
              <a:t>Example 4 (continued)</a:t>
            </a:r>
            <a:endParaRPr lang="el-GR" altLang="en-US" sz="4000"/>
          </a:p>
        </p:txBody>
      </p:sp>
      <p:sp>
        <p:nvSpPr>
          <p:cNvPr id="47107" name="Rectangle 3">
            <a:extLst>
              <a:ext uri="{FF2B5EF4-FFF2-40B4-BE49-F238E27FC236}">
                <a16:creationId xmlns:a16="http://schemas.microsoft.com/office/drawing/2014/main" id="{93202749-0A00-4355-87BA-41DEE7DD8CD1}"/>
              </a:ext>
            </a:extLst>
          </p:cNvPr>
          <p:cNvSpPr>
            <a:spLocks noGrp="1" noChangeArrowheads="1"/>
          </p:cNvSpPr>
          <p:nvPr>
            <p:ph type="body" idx="1"/>
          </p:nvPr>
        </p:nvSpPr>
        <p:spPr>
          <a:xfrm>
            <a:off x="685800" y="2133600"/>
            <a:ext cx="7772400" cy="3962400"/>
          </a:xfrm>
        </p:spPr>
        <p:txBody>
          <a:bodyPr/>
          <a:lstStyle/>
          <a:p>
            <a:pPr>
              <a:buFontTx/>
              <a:buNone/>
            </a:pPr>
            <a:r>
              <a:rPr lang="en-US" altLang="en-US" sz="2400">
                <a:latin typeface="Courier New" panose="02070309020205020404" pitchFamily="49" charset="0"/>
                <a:cs typeface="Courier New" panose="02070309020205020404" pitchFamily="49" charset="0"/>
              </a:rPr>
              <a:t>Output proc near</a:t>
            </a:r>
          </a:p>
          <a:p>
            <a:pPr>
              <a:buFontTx/>
              <a:buNone/>
            </a:pPr>
            <a:r>
              <a:rPr lang="en-US" altLang="en-US" sz="2400">
                <a:latin typeface="Courier New" panose="02070309020205020404" pitchFamily="49" charset="0"/>
                <a:cs typeface="Courier New" panose="02070309020205020404" pitchFamily="49" charset="0"/>
              </a:rPr>
              <a:t>		mov ah, 09h	;printing message</a:t>
            </a:r>
          </a:p>
          <a:p>
            <a:pPr>
              <a:buFontTx/>
              <a:buNone/>
            </a:pPr>
            <a:r>
              <a:rPr lang="en-US" altLang="en-US" sz="2400">
                <a:latin typeface="Courier New" panose="02070309020205020404" pitchFamily="49" charset="0"/>
                <a:cs typeface="Courier New" panose="02070309020205020404" pitchFamily="49" charset="0"/>
              </a:rPr>
              <a:t>		int 21h</a:t>
            </a:r>
          </a:p>
          <a:p>
            <a:pPr>
              <a:buFontTx/>
              <a:buNone/>
            </a:pPr>
            <a:r>
              <a:rPr lang="en-US" altLang="en-US" sz="2400">
                <a:latin typeface="Courier New" panose="02070309020205020404" pitchFamily="49" charset="0"/>
                <a:cs typeface="Courier New" panose="02070309020205020404" pitchFamily="49" charset="0"/>
              </a:rPr>
              <a:t>		ret</a:t>
            </a:r>
          </a:p>
          <a:p>
            <a:pPr>
              <a:buFontTx/>
              <a:buNone/>
            </a:pPr>
            <a:r>
              <a:rPr lang="en-US" altLang="en-US" sz="2400">
                <a:latin typeface="Courier New" panose="02070309020205020404" pitchFamily="49" charset="0"/>
                <a:cs typeface="Courier New" panose="02070309020205020404" pitchFamily="49" charset="0"/>
              </a:rPr>
              <a:t>Output endp</a:t>
            </a:r>
          </a:p>
          <a:p>
            <a:pPr>
              <a:buFontTx/>
              <a:buNone/>
            </a:pPr>
            <a:r>
              <a:rPr lang="en-US" altLang="en-US" sz="2400">
                <a:latin typeface="Courier New" panose="02070309020205020404" pitchFamily="49" charset="0"/>
                <a:cs typeface="Courier New" panose="02070309020205020404" pitchFamily="49" charset="0"/>
              </a:rPr>
              <a:t>End start</a:t>
            </a:r>
          </a:p>
          <a:p>
            <a:pPr>
              <a:buFontTx/>
              <a:buNone/>
            </a:pPr>
            <a:endParaRPr lang="el-GR" altLang="en-US" sz="2400">
              <a:latin typeface="Courier New" panose="02070309020205020404" pitchFamily="49" charset="0"/>
              <a:cs typeface="Courier New" panose="02070309020205020404" pitchFamily="49"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45FE28B-09DF-457B-9139-2020F4BD4466}"/>
              </a:ext>
            </a:extLst>
          </p:cNvPr>
          <p:cNvSpPr>
            <a:spLocks noGrp="1" noChangeArrowheads="1"/>
          </p:cNvSpPr>
          <p:nvPr>
            <p:ph type="title"/>
          </p:nvPr>
        </p:nvSpPr>
        <p:spPr>
          <a:xfrm>
            <a:off x="323850" y="188913"/>
            <a:ext cx="8424863" cy="1143000"/>
          </a:xfrm>
        </p:spPr>
        <p:txBody>
          <a:bodyPr/>
          <a:lstStyle/>
          <a:p>
            <a:r>
              <a:rPr lang="en-US" altLang="en-US" sz="4000"/>
              <a:t>EXAMPLE 5 (encode a text sequence using the trithemius cipher)</a:t>
            </a:r>
            <a:endParaRPr lang="el-GR" altLang="en-US" sz="4000"/>
          </a:p>
        </p:txBody>
      </p:sp>
      <p:sp>
        <p:nvSpPr>
          <p:cNvPr id="48131" name="Rectangle 3">
            <a:extLst>
              <a:ext uri="{FF2B5EF4-FFF2-40B4-BE49-F238E27FC236}">
                <a16:creationId xmlns:a16="http://schemas.microsoft.com/office/drawing/2014/main" id="{7F0F8061-AA0C-46FE-9852-571964B5D8BD}"/>
              </a:ext>
            </a:extLst>
          </p:cNvPr>
          <p:cNvSpPr>
            <a:spLocks noGrp="1" noChangeArrowheads="1"/>
          </p:cNvSpPr>
          <p:nvPr>
            <p:ph type="body" idx="1"/>
          </p:nvPr>
        </p:nvSpPr>
        <p:spPr>
          <a:xfrm>
            <a:off x="611188" y="1700213"/>
            <a:ext cx="7772400" cy="4827587"/>
          </a:xfrm>
        </p:spPr>
        <p:txBody>
          <a:bodyPr/>
          <a:lstStyle/>
          <a:p>
            <a:r>
              <a:rPr lang="en-US" altLang="en-US"/>
              <a:t>The trithemius cipher replaces the first letter of a message with the next letter in the alphabet (A becomes B), the second letter of a message with the letter two places after it (A becomes C), the third with the letter three places after it (A becomes D)</a:t>
            </a:r>
          </a:p>
          <a:p>
            <a:r>
              <a:rPr lang="en-US" altLang="en-US"/>
              <a:t>Example: NICEDAY becomes OKFIIGF</a:t>
            </a:r>
          </a:p>
          <a:p>
            <a:r>
              <a:rPr lang="en-US" altLang="en-US"/>
              <a:t>The text ends with the $ character and does not contain spaces</a:t>
            </a:r>
            <a:endParaRPr lang="el-GR"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61A964A4-2929-4902-9A80-6030083C3A30}"/>
              </a:ext>
            </a:extLst>
          </p:cNvPr>
          <p:cNvSpPr>
            <a:spLocks noGrp="1" noChangeArrowheads="1"/>
          </p:cNvSpPr>
          <p:nvPr>
            <p:ph type="title"/>
          </p:nvPr>
        </p:nvSpPr>
        <p:spPr/>
        <p:txBody>
          <a:bodyPr/>
          <a:lstStyle/>
          <a:p>
            <a:endParaRPr lang="el-GR" altLang="en-US"/>
          </a:p>
        </p:txBody>
      </p:sp>
      <p:sp>
        <p:nvSpPr>
          <p:cNvPr id="49155" name="Rectangle 3">
            <a:extLst>
              <a:ext uri="{FF2B5EF4-FFF2-40B4-BE49-F238E27FC236}">
                <a16:creationId xmlns:a16="http://schemas.microsoft.com/office/drawing/2014/main" id="{42A06F53-8A32-4054-811D-254CAD79A474}"/>
              </a:ext>
            </a:extLst>
          </p:cNvPr>
          <p:cNvSpPr>
            <a:spLocks noGrp="1" noChangeArrowheads="1"/>
          </p:cNvSpPr>
          <p:nvPr>
            <p:ph type="body" idx="1"/>
          </p:nvPr>
        </p:nvSpPr>
        <p:spPr/>
        <p:txBody>
          <a:bodyPr/>
          <a:lstStyle/>
          <a:p>
            <a:pPr>
              <a:lnSpc>
                <a:spcPct val="80000"/>
              </a:lnSpc>
              <a:buFontTx/>
              <a:buNone/>
            </a:pPr>
            <a:r>
              <a:rPr lang="en-US" altLang="en-US" sz="2000" b="1">
                <a:latin typeface="Courier New" panose="02070309020205020404" pitchFamily="49" charset="0"/>
                <a:cs typeface="Courier New" panose="02070309020205020404" pitchFamily="49" charset="0"/>
              </a:rPr>
              <a:t>.data</a:t>
            </a:r>
          </a:p>
          <a:p>
            <a:pPr>
              <a:lnSpc>
                <a:spcPct val="80000"/>
              </a:lnSpc>
              <a:buFontTx/>
              <a:buNone/>
            </a:pPr>
            <a:r>
              <a:rPr lang="en-US" altLang="en-US" sz="2000" b="1">
                <a:latin typeface="Courier New" panose="02070309020205020404" pitchFamily="49" charset="0"/>
                <a:cs typeface="Courier New" panose="02070309020205020404" pitchFamily="49" charset="0"/>
              </a:rPr>
              <a:t>Unencoded db ‘NICEDAY$’</a:t>
            </a:r>
          </a:p>
          <a:p>
            <a:pPr>
              <a:lnSpc>
                <a:spcPct val="80000"/>
              </a:lnSpc>
              <a:buFontTx/>
              <a:buNone/>
            </a:pPr>
            <a:r>
              <a:rPr lang="en-US" altLang="en-US" sz="2000" b="1">
                <a:latin typeface="Courier New" panose="02070309020205020404" pitchFamily="49" charset="0"/>
                <a:cs typeface="Courier New" panose="02070309020205020404" pitchFamily="49" charset="0"/>
              </a:rPr>
              <a:t>Encoded db ?</a:t>
            </a:r>
          </a:p>
          <a:p>
            <a:pPr>
              <a:lnSpc>
                <a:spcPct val="80000"/>
              </a:lnSpc>
              <a:buFontTx/>
              <a:buNone/>
            </a:pPr>
            <a:r>
              <a:rPr lang="en-US" altLang="en-US" sz="2000" b="1">
                <a:latin typeface="Courier New" panose="02070309020205020404" pitchFamily="49" charset="0"/>
                <a:cs typeface="Courier New" panose="02070309020205020404" pitchFamily="49" charset="0"/>
              </a:rPr>
              <a:t>.stack 100h</a:t>
            </a:r>
          </a:p>
          <a:p>
            <a:pPr>
              <a:lnSpc>
                <a:spcPct val="80000"/>
              </a:lnSpc>
              <a:buFontTx/>
              <a:buNone/>
            </a:pPr>
            <a:r>
              <a:rPr lang="en-US" altLang="en-US" sz="2000" b="1">
                <a:latin typeface="Courier New" panose="02070309020205020404" pitchFamily="49" charset="0"/>
                <a:cs typeface="Courier New" panose="02070309020205020404" pitchFamily="49" charset="0"/>
              </a:rPr>
              <a:t>.code</a:t>
            </a:r>
          </a:p>
          <a:p>
            <a:pPr>
              <a:lnSpc>
                <a:spcPct val="80000"/>
              </a:lnSpc>
              <a:buFontTx/>
              <a:buNone/>
            </a:pPr>
            <a:r>
              <a:rPr lang="en-US" altLang="en-US" sz="2000" b="1">
                <a:latin typeface="Courier New" panose="02070309020205020404" pitchFamily="49" charset="0"/>
                <a:cs typeface="Courier New" panose="02070309020205020404" pitchFamily="49" charset="0"/>
              </a:rPr>
              <a:t>MOV AX, @data</a:t>
            </a:r>
          </a:p>
          <a:p>
            <a:pPr>
              <a:lnSpc>
                <a:spcPct val="80000"/>
              </a:lnSpc>
              <a:buFontTx/>
              <a:buNone/>
            </a:pPr>
            <a:r>
              <a:rPr lang="en-US" altLang="en-US" sz="2000" b="1">
                <a:latin typeface="Courier New" panose="02070309020205020404" pitchFamily="49" charset="0"/>
                <a:cs typeface="Courier New" panose="02070309020205020404" pitchFamily="49" charset="0"/>
              </a:rPr>
              <a:t>MOV DS, AX</a:t>
            </a:r>
          </a:p>
          <a:p>
            <a:pPr>
              <a:lnSpc>
                <a:spcPct val="80000"/>
              </a:lnSpc>
              <a:buFontTx/>
              <a:buNone/>
            </a:pPr>
            <a:r>
              <a:rPr lang="en-US" altLang="en-US" sz="2000" b="1">
                <a:latin typeface="Courier New" panose="02070309020205020404" pitchFamily="49" charset="0"/>
                <a:cs typeface="Courier New" panose="02070309020205020404" pitchFamily="49" charset="0"/>
              </a:rPr>
              <a:t>CALL ENCODE	;message encoding procedure</a:t>
            </a:r>
          </a:p>
          <a:p>
            <a:pPr>
              <a:lnSpc>
                <a:spcPct val="80000"/>
              </a:lnSpc>
              <a:buFontTx/>
              <a:buNone/>
            </a:pPr>
            <a:r>
              <a:rPr lang="en-US" altLang="en-US" sz="2000" b="1">
                <a:latin typeface="Courier New" panose="02070309020205020404" pitchFamily="49" charset="0"/>
                <a:cs typeface="Courier New" panose="02070309020205020404" pitchFamily="49" charset="0"/>
              </a:rPr>
              <a:t>CALL PRINT		;printing procedure</a:t>
            </a:r>
          </a:p>
          <a:p>
            <a:pPr>
              <a:lnSpc>
                <a:spcPct val="80000"/>
              </a:lnSpc>
              <a:buFontTx/>
              <a:buNone/>
            </a:pPr>
            <a:r>
              <a:rPr lang="en-US" altLang="en-US" sz="2000" b="1">
                <a:latin typeface="Courier New" panose="02070309020205020404" pitchFamily="49" charset="0"/>
                <a:cs typeface="Courier New" panose="02070309020205020404" pitchFamily="49" charset="0"/>
              </a:rPr>
              <a:t>MOV AH,4CH</a:t>
            </a:r>
          </a:p>
          <a:p>
            <a:pPr>
              <a:lnSpc>
                <a:spcPct val="80000"/>
              </a:lnSpc>
              <a:buFontTx/>
              <a:buNone/>
            </a:pPr>
            <a:r>
              <a:rPr lang="en-US" altLang="en-US" sz="2000" b="1">
                <a:latin typeface="Courier New" panose="02070309020205020404" pitchFamily="49" charset="0"/>
                <a:cs typeface="Courier New" panose="02070309020205020404" pitchFamily="49" charset="0"/>
              </a:rPr>
              <a:t>INT 21H</a:t>
            </a:r>
            <a:endParaRPr lang="el-GR" altLang="en-US" sz="2000" b="1">
              <a:latin typeface="Courier New" panose="02070309020205020404" pitchFamily="49" charset="0"/>
              <a:cs typeface="Courier New" panose="02070309020205020404" pitchFamily="49"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112DEF4-1727-453D-9AF0-623D19700C82}"/>
              </a:ext>
            </a:extLst>
          </p:cNvPr>
          <p:cNvSpPr>
            <a:spLocks noGrp="1" noChangeArrowheads="1"/>
          </p:cNvSpPr>
          <p:nvPr>
            <p:ph type="title"/>
          </p:nvPr>
        </p:nvSpPr>
        <p:spPr/>
        <p:txBody>
          <a:bodyPr/>
          <a:lstStyle/>
          <a:p>
            <a:endParaRPr lang="el-GR" altLang="en-US"/>
          </a:p>
        </p:txBody>
      </p:sp>
      <p:sp>
        <p:nvSpPr>
          <p:cNvPr id="50179" name="Rectangle 3">
            <a:extLst>
              <a:ext uri="{FF2B5EF4-FFF2-40B4-BE49-F238E27FC236}">
                <a16:creationId xmlns:a16="http://schemas.microsoft.com/office/drawing/2014/main" id="{E62281F7-A297-4BBB-8BAB-5108CAA3CEF3}"/>
              </a:ext>
            </a:extLst>
          </p:cNvPr>
          <p:cNvSpPr>
            <a:spLocks noGrp="1" noChangeArrowheads="1"/>
          </p:cNvSpPr>
          <p:nvPr>
            <p:ph type="body" idx="1"/>
          </p:nvPr>
        </p:nvSpPr>
        <p:spPr/>
        <p:txBody>
          <a:bodyPr/>
          <a:lstStyle/>
          <a:p>
            <a:pPr>
              <a:lnSpc>
                <a:spcPct val="80000"/>
              </a:lnSpc>
              <a:buFontTx/>
              <a:buNone/>
            </a:pPr>
            <a:r>
              <a:rPr lang="en-US" altLang="en-US" sz="1600" b="1">
                <a:latin typeface="Courier New" panose="02070309020205020404" pitchFamily="49" charset="0"/>
                <a:cs typeface="Courier New" panose="02070309020205020404" pitchFamily="49" charset="0"/>
              </a:rPr>
              <a:t>ENCODE PROC NEAR</a:t>
            </a:r>
          </a:p>
          <a:p>
            <a:pPr>
              <a:lnSpc>
                <a:spcPct val="80000"/>
              </a:lnSpc>
              <a:buFontTx/>
              <a:buNone/>
            </a:pPr>
            <a:r>
              <a:rPr lang="en-US" altLang="en-US" sz="1600" b="1">
                <a:latin typeface="Courier New" panose="02070309020205020404" pitchFamily="49" charset="0"/>
                <a:cs typeface="Courier New" panose="02070309020205020404" pitchFamily="49" charset="0"/>
              </a:rPr>
              <a:t>MOV SI,0	;pointer for message</a:t>
            </a:r>
          </a:p>
          <a:p>
            <a:pPr>
              <a:lnSpc>
                <a:spcPct val="80000"/>
              </a:lnSpc>
              <a:buFontTx/>
              <a:buNone/>
            </a:pPr>
            <a:r>
              <a:rPr lang="en-US" altLang="en-US" sz="1600" b="1">
                <a:latin typeface="Courier New" panose="02070309020205020404" pitchFamily="49" charset="0"/>
                <a:cs typeface="Courier New" panose="02070309020205020404" pitchFamily="49" charset="0"/>
              </a:rPr>
              <a:t>REPEAT: MOV AL, unencoded[SI]</a:t>
            </a:r>
          </a:p>
          <a:p>
            <a:pPr>
              <a:lnSpc>
                <a:spcPct val="80000"/>
              </a:lnSpc>
              <a:buFontTx/>
              <a:buNone/>
            </a:pPr>
            <a:r>
              <a:rPr lang="en-US" altLang="en-US" sz="1600" b="1">
                <a:latin typeface="Courier New" panose="02070309020205020404" pitchFamily="49" charset="0"/>
                <a:cs typeface="Courier New" panose="02070309020205020404" pitchFamily="49" charset="0"/>
              </a:rPr>
              <a:t>CMP AL, '$'</a:t>
            </a:r>
          </a:p>
          <a:p>
            <a:pPr>
              <a:lnSpc>
                <a:spcPct val="80000"/>
              </a:lnSpc>
              <a:buFontTx/>
              <a:buNone/>
            </a:pPr>
            <a:r>
              <a:rPr lang="en-US" altLang="en-US" sz="1600" b="1">
                <a:latin typeface="Courier New" panose="02070309020205020404" pitchFamily="49" charset="0"/>
                <a:cs typeface="Courier New" panose="02070309020205020404" pitchFamily="49" charset="0"/>
              </a:rPr>
              <a:t>JE SKIP			;end of message</a:t>
            </a:r>
          </a:p>
          <a:p>
            <a:pPr>
              <a:lnSpc>
                <a:spcPct val="80000"/>
              </a:lnSpc>
              <a:buFontTx/>
              <a:buNone/>
            </a:pPr>
            <a:r>
              <a:rPr lang="en-US" altLang="en-US" sz="1600" b="1">
                <a:latin typeface="Courier New" panose="02070309020205020404" pitchFamily="49" charset="0"/>
                <a:cs typeface="Courier New" panose="02070309020205020404" pitchFamily="49" charset="0"/>
              </a:rPr>
              <a:t>MOV AH,0</a:t>
            </a:r>
          </a:p>
          <a:p>
            <a:pPr>
              <a:lnSpc>
                <a:spcPct val="80000"/>
              </a:lnSpc>
              <a:buFontTx/>
              <a:buNone/>
            </a:pPr>
            <a:r>
              <a:rPr lang="en-US" altLang="en-US" sz="1600" b="1">
                <a:latin typeface="Courier New" panose="02070309020205020404" pitchFamily="49" charset="0"/>
                <a:cs typeface="Courier New" panose="02070309020205020404" pitchFamily="49" charset="0"/>
              </a:rPr>
              <a:t>ADD AX, SI ;adding 1 for 1st character</a:t>
            </a:r>
          </a:p>
          <a:p>
            <a:pPr>
              <a:lnSpc>
                <a:spcPct val="80000"/>
              </a:lnSpc>
              <a:buFontTx/>
              <a:buNone/>
            </a:pPr>
            <a:r>
              <a:rPr lang="en-US" altLang="en-US" sz="1600" b="1">
                <a:latin typeface="Courier New" panose="02070309020205020404" pitchFamily="49" charset="0"/>
                <a:cs typeface="Courier New" panose="02070309020205020404" pitchFamily="49" charset="0"/>
              </a:rPr>
              <a:t>INC AL	;2 for 2nd , 3 for 3rd etc.</a:t>
            </a:r>
          </a:p>
          <a:p>
            <a:pPr>
              <a:lnSpc>
                <a:spcPct val="80000"/>
              </a:lnSpc>
              <a:buFontTx/>
              <a:buNone/>
            </a:pPr>
            <a:r>
              <a:rPr lang="en-US" altLang="en-US" sz="1600" b="1">
                <a:latin typeface="Courier New" panose="02070309020205020404" pitchFamily="49" charset="0"/>
                <a:cs typeface="Courier New" panose="02070309020205020404" pitchFamily="49" charset="0"/>
              </a:rPr>
              <a:t>CMP AL, 'Z'</a:t>
            </a:r>
          </a:p>
          <a:p>
            <a:pPr>
              <a:lnSpc>
                <a:spcPct val="80000"/>
              </a:lnSpc>
              <a:buFontTx/>
              <a:buNone/>
            </a:pPr>
            <a:r>
              <a:rPr lang="en-US" altLang="en-US" sz="1600" b="1">
                <a:latin typeface="Courier New" panose="02070309020205020404" pitchFamily="49" charset="0"/>
                <a:cs typeface="Courier New" panose="02070309020205020404" pitchFamily="49" charset="0"/>
              </a:rPr>
              <a:t>JB SKIP2	;no wraparound</a:t>
            </a:r>
          </a:p>
          <a:p>
            <a:pPr>
              <a:lnSpc>
                <a:spcPct val="80000"/>
              </a:lnSpc>
              <a:buFontTx/>
              <a:buNone/>
            </a:pPr>
            <a:r>
              <a:rPr lang="en-US" altLang="en-US" sz="1600" b="1">
                <a:latin typeface="Courier New" panose="02070309020205020404" pitchFamily="49" charset="0"/>
                <a:cs typeface="Courier New" panose="02070309020205020404" pitchFamily="49" charset="0"/>
              </a:rPr>
              <a:t>SUB AL, 26	;number of letters in latin alphabet </a:t>
            </a:r>
          </a:p>
          <a:p>
            <a:pPr>
              <a:lnSpc>
                <a:spcPct val="80000"/>
              </a:lnSpc>
              <a:buFontTx/>
              <a:buNone/>
            </a:pPr>
            <a:r>
              <a:rPr lang="en-US" altLang="en-US" sz="1600" b="1">
                <a:latin typeface="Courier New" panose="02070309020205020404" pitchFamily="49" charset="0"/>
                <a:cs typeface="Courier New" panose="02070309020205020404" pitchFamily="49" charset="0"/>
              </a:rPr>
              <a:t>SKIP2: MOV encoded[SI], AL	</a:t>
            </a:r>
          </a:p>
          <a:p>
            <a:pPr>
              <a:lnSpc>
                <a:spcPct val="80000"/>
              </a:lnSpc>
              <a:buFontTx/>
              <a:buNone/>
            </a:pPr>
            <a:r>
              <a:rPr lang="en-US" altLang="en-US" sz="1600" b="1">
                <a:latin typeface="Courier New" panose="02070309020205020404" pitchFamily="49" charset="0"/>
                <a:cs typeface="Courier New" panose="02070309020205020404" pitchFamily="49" charset="0"/>
              </a:rPr>
              <a:t>INC SI</a:t>
            </a:r>
          </a:p>
          <a:p>
            <a:pPr>
              <a:lnSpc>
                <a:spcPct val="80000"/>
              </a:lnSpc>
              <a:buFontTx/>
              <a:buNone/>
            </a:pPr>
            <a:r>
              <a:rPr lang="en-US" altLang="en-US" sz="1600" b="1">
                <a:latin typeface="Courier New" panose="02070309020205020404" pitchFamily="49" charset="0"/>
                <a:cs typeface="Courier New" panose="02070309020205020404" pitchFamily="49" charset="0"/>
              </a:rPr>
              <a:t>JMP REPEAT</a:t>
            </a:r>
          </a:p>
          <a:p>
            <a:pPr>
              <a:lnSpc>
                <a:spcPct val="80000"/>
              </a:lnSpc>
              <a:buFontTx/>
              <a:buNone/>
            </a:pPr>
            <a:r>
              <a:rPr lang="en-US" altLang="en-US" sz="1600" b="1">
                <a:latin typeface="Courier New" panose="02070309020205020404" pitchFamily="49" charset="0"/>
                <a:cs typeface="Courier New" panose="02070309020205020404" pitchFamily="49" charset="0"/>
              </a:rPr>
              <a:t>SKIP: RET</a:t>
            </a:r>
          </a:p>
          <a:p>
            <a:pPr>
              <a:lnSpc>
                <a:spcPct val="80000"/>
              </a:lnSpc>
              <a:buFontTx/>
              <a:buNone/>
            </a:pPr>
            <a:r>
              <a:rPr lang="en-US" altLang="en-US" sz="1600" b="1">
                <a:latin typeface="Courier New" panose="02070309020205020404" pitchFamily="49" charset="0"/>
                <a:cs typeface="Courier New" panose="02070309020205020404" pitchFamily="49" charset="0"/>
              </a:rPr>
              <a:t>ENCODE ENDP</a:t>
            </a:r>
            <a:endParaRPr lang="el-GR"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BA650CC7-76C0-4058-9ACC-9BE5C0F0E657}"/>
              </a:ext>
            </a:extLst>
          </p:cNvPr>
          <p:cNvSpPr>
            <a:spLocks noGrp="1" noChangeArrowheads="1"/>
          </p:cNvSpPr>
          <p:nvPr>
            <p:ph type="title"/>
          </p:nvPr>
        </p:nvSpPr>
        <p:spPr/>
        <p:txBody>
          <a:bodyPr/>
          <a:lstStyle/>
          <a:p>
            <a:endParaRPr lang="el-GR" altLang="en-US"/>
          </a:p>
        </p:txBody>
      </p:sp>
      <p:sp>
        <p:nvSpPr>
          <p:cNvPr id="51203" name="Rectangle 3">
            <a:extLst>
              <a:ext uri="{FF2B5EF4-FFF2-40B4-BE49-F238E27FC236}">
                <a16:creationId xmlns:a16="http://schemas.microsoft.com/office/drawing/2014/main" id="{F9E09714-7679-4538-8B57-32910E9AF412}"/>
              </a:ext>
            </a:extLst>
          </p:cNvPr>
          <p:cNvSpPr>
            <a:spLocks noGrp="1" noChangeArrowheads="1"/>
          </p:cNvSpPr>
          <p:nvPr>
            <p:ph type="body" idx="1"/>
          </p:nvPr>
        </p:nvSpPr>
        <p:spPr/>
        <p:txBody>
          <a:bodyPr/>
          <a:lstStyle/>
          <a:p>
            <a:pPr>
              <a:lnSpc>
                <a:spcPct val="90000"/>
              </a:lnSpc>
              <a:buFontTx/>
              <a:buNone/>
            </a:pPr>
            <a:r>
              <a:rPr lang="en-US" altLang="en-US" sz="2400" b="1">
                <a:latin typeface="Courier New" panose="02070309020205020404" pitchFamily="49" charset="0"/>
                <a:cs typeface="Courier New" panose="02070309020205020404" pitchFamily="49" charset="0"/>
              </a:rPr>
              <a:t>PRINT PROC NEAR</a:t>
            </a:r>
          </a:p>
          <a:p>
            <a:pPr>
              <a:lnSpc>
                <a:spcPct val="90000"/>
              </a:lnSpc>
              <a:buFontTx/>
              <a:buNone/>
            </a:pPr>
            <a:r>
              <a:rPr lang="en-US" altLang="en-US" sz="2400" b="1">
                <a:latin typeface="Courier New" panose="02070309020205020404" pitchFamily="49" charset="0"/>
                <a:cs typeface="Courier New" panose="02070309020205020404" pitchFamily="49" charset="0"/>
              </a:rPr>
              <a:t>MOV CX, SI</a:t>
            </a:r>
          </a:p>
          <a:p>
            <a:pPr>
              <a:lnSpc>
                <a:spcPct val="90000"/>
              </a:lnSpc>
              <a:buFontTx/>
              <a:buNone/>
            </a:pPr>
            <a:r>
              <a:rPr lang="en-US" altLang="en-US" sz="2400" b="1">
                <a:latin typeface="Courier New" panose="02070309020205020404" pitchFamily="49" charset="0"/>
                <a:cs typeface="Courier New" panose="02070309020205020404" pitchFamily="49" charset="0"/>
              </a:rPr>
              <a:t>MOV SI,0</a:t>
            </a:r>
          </a:p>
          <a:p>
            <a:pPr>
              <a:lnSpc>
                <a:spcPct val="90000"/>
              </a:lnSpc>
              <a:buFontTx/>
              <a:buNone/>
            </a:pPr>
            <a:r>
              <a:rPr lang="en-US" altLang="en-US" sz="2400" b="1">
                <a:latin typeface="Courier New" panose="02070309020205020404" pitchFamily="49" charset="0"/>
                <a:cs typeface="Courier New" panose="02070309020205020404" pitchFamily="49" charset="0"/>
              </a:rPr>
              <a:t>PRINTLOOP:	MOV DL, encoded[SI]</a:t>
            </a:r>
          </a:p>
          <a:p>
            <a:pPr>
              <a:lnSpc>
                <a:spcPct val="90000"/>
              </a:lnSpc>
              <a:buFontTx/>
              <a:buNone/>
            </a:pPr>
            <a:r>
              <a:rPr lang="en-US" altLang="en-US" sz="2400" b="1">
                <a:latin typeface="Courier New" panose="02070309020205020404" pitchFamily="49" charset="0"/>
                <a:cs typeface="Courier New" panose="02070309020205020404" pitchFamily="49" charset="0"/>
              </a:rPr>
              <a:t>MOV AH, 02H</a:t>
            </a:r>
          </a:p>
          <a:p>
            <a:pPr>
              <a:lnSpc>
                <a:spcPct val="90000"/>
              </a:lnSpc>
              <a:buFontTx/>
              <a:buNone/>
            </a:pPr>
            <a:r>
              <a:rPr lang="en-US" altLang="en-US" sz="2400" b="1">
                <a:latin typeface="Courier New" panose="02070309020205020404" pitchFamily="49" charset="0"/>
                <a:cs typeface="Courier New" panose="02070309020205020404" pitchFamily="49" charset="0"/>
              </a:rPr>
              <a:t>INT 21H</a:t>
            </a:r>
          </a:p>
          <a:p>
            <a:pPr>
              <a:lnSpc>
                <a:spcPct val="90000"/>
              </a:lnSpc>
              <a:buFontTx/>
              <a:buNone/>
            </a:pPr>
            <a:r>
              <a:rPr lang="en-US" altLang="en-US" sz="2400" b="1">
                <a:latin typeface="Courier New" panose="02070309020205020404" pitchFamily="49" charset="0"/>
                <a:cs typeface="Courier New" panose="02070309020205020404" pitchFamily="49" charset="0"/>
              </a:rPr>
              <a:t>INC SI</a:t>
            </a:r>
          </a:p>
          <a:p>
            <a:pPr>
              <a:lnSpc>
                <a:spcPct val="90000"/>
              </a:lnSpc>
              <a:buFontTx/>
              <a:buNone/>
            </a:pPr>
            <a:r>
              <a:rPr lang="en-US" altLang="en-US" sz="2400" b="1">
                <a:latin typeface="Courier New" panose="02070309020205020404" pitchFamily="49" charset="0"/>
                <a:cs typeface="Courier New" panose="02070309020205020404" pitchFamily="49" charset="0"/>
              </a:rPr>
              <a:t>LOOP PRINTLOOP</a:t>
            </a:r>
          </a:p>
          <a:p>
            <a:pPr>
              <a:lnSpc>
                <a:spcPct val="90000"/>
              </a:lnSpc>
              <a:buFontTx/>
              <a:buNone/>
            </a:pPr>
            <a:r>
              <a:rPr lang="en-US" altLang="en-US" sz="2400" b="1">
                <a:latin typeface="Courier New" panose="02070309020205020404" pitchFamily="49" charset="0"/>
                <a:cs typeface="Courier New" panose="02070309020205020404" pitchFamily="49" charset="0"/>
              </a:rPr>
              <a:t>RET</a:t>
            </a:r>
          </a:p>
          <a:p>
            <a:pPr>
              <a:lnSpc>
                <a:spcPct val="90000"/>
              </a:lnSpc>
              <a:buFontTx/>
              <a:buNone/>
            </a:pPr>
            <a:r>
              <a:rPr lang="en-US" altLang="en-US" sz="2400" b="1">
                <a:latin typeface="Courier New" panose="02070309020205020404" pitchFamily="49" charset="0"/>
                <a:cs typeface="Courier New" panose="02070309020205020404" pitchFamily="49" charset="0"/>
              </a:rPr>
              <a:t>PRINT ENDP</a:t>
            </a:r>
            <a:endParaRPr lang="el-GR" altLang="en-US" sz="2400" b="1">
              <a:latin typeface="Courier New" panose="02070309020205020404" pitchFamily="49" charset="0"/>
              <a:cs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8FBA9BCB-9DB3-483A-8F71-F95A095885AA}"/>
              </a:ext>
            </a:extLst>
          </p:cNvPr>
          <p:cNvSpPr>
            <a:spLocks noGrp="1" noChangeArrowheads="1"/>
          </p:cNvSpPr>
          <p:nvPr>
            <p:ph type="title"/>
          </p:nvPr>
        </p:nvSpPr>
        <p:spPr>
          <a:xfrm>
            <a:off x="684213" y="333375"/>
            <a:ext cx="7772400" cy="1143000"/>
          </a:xfrm>
        </p:spPr>
        <p:txBody>
          <a:bodyPr/>
          <a:lstStyle/>
          <a:p>
            <a:r>
              <a:rPr lang="en-US" altLang="en-US"/>
              <a:t>Example 6</a:t>
            </a:r>
            <a:endParaRPr lang="el-GR" altLang="en-US"/>
          </a:p>
        </p:txBody>
      </p:sp>
      <p:sp>
        <p:nvSpPr>
          <p:cNvPr id="52227" name="Rectangle 3">
            <a:extLst>
              <a:ext uri="{FF2B5EF4-FFF2-40B4-BE49-F238E27FC236}">
                <a16:creationId xmlns:a16="http://schemas.microsoft.com/office/drawing/2014/main" id="{F41B4C71-BECA-4DCE-9552-6DD2BFDC652B}"/>
              </a:ext>
            </a:extLst>
          </p:cNvPr>
          <p:cNvSpPr>
            <a:spLocks noGrp="1" noChangeArrowheads="1"/>
          </p:cNvSpPr>
          <p:nvPr>
            <p:ph type="body" idx="1"/>
          </p:nvPr>
        </p:nvSpPr>
        <p:spPr>
          <a:xfrm>
            <a:off x="685800" y="1341438"/>
            <a:ext cx="7772400" cy="4754562"/>
          </a:xfrm>
        </p:spPr>
        <p:txBody>
          <a:bodyPr/>
          <a:lstStyle/>
          <a:p>
            <a:pPr>
              <a:lnSpc>
                <a:spcPct val="80000"/>
              </a:lnSpc>
            </a:pPr>
            <a:r>
              <a:rPr lang="en-US" altLang="en-US" sz="2400"/>
              <a:t>Write a program that bubble sorts an array of 20 1-byte numbers in memory location ARRAY in ascending order.</a:t>
            </a:r>
          </a:p>
          <a:p>
            <a:pPr>
              <a:lnSpc>
                <a:spcPct val="80000"/>
              </a:lnSpc>
              <a:buFontTx/>
              <a:buNone/>
            </a:pPr>
            <a:endParaRPr lang="en-US" altLang="en-US" sz="2400">
              <a:latin typeface="Courier New" panose="02070309020205020404" pitchFamily="49" charset="0"/>
              <a:cs typeface="Courier New" panose="02070309020205020404" pitchFamily="49" charset="0"/>
            </a:endParaRPr>
          </a:p>
          <a:p>
            <a:pPr>
              <a:lnSpc>
                <a:spcPct val="80000"/>
              </a:lnSpc>
              <a:buFontTx/>
              <a:buNone/>
            </a:pPr>
            <a:r>
              <a:rPr lang="el-GR" altLang="en-US" sz="2400" b="1">
                <a:latin typeface="Courier New" panose="02070309020205020404" pitchFamily="49" charset="0"/>
                <a:cs typeface="Courier New" panose="02070309020205020404" pitchFamily="49" charset="0"/>
              </a:rPr>
              <a:t>do</a:t>
            </a:r>
            <a:r>
              <a:rPr lang="el-GR" altLang="en-US" sz="2400">
                <a:latin typeface="Courier New" panose="02070309020205020404" pitchFamily="49" charset="0"/>
                <a:cs typeface="Courier New" panose="02070309020205020404" pitchFamily="49" charset="0"/>
              </a:rPr>
              <a:t> </a:t>
            </a:r>
            <a:endParaRPr lang="en-US" altLang="en-US" sz="2400">
              <a:latin typeface="Courier New" panose="02070309020205020404" pitchFamily="49" charset="0"/>
              <a:cs typeface="Courier New" panose="02070309020205020404" pitchFamily="49" charset="0"/>
            </a:endParaRPr>
          </a:p>
          <a:p>
            <a:pPr>
              <a:lnSpc>
                <a:spcPct val="80000"/>
              </a:lnSpc>
              <a:buFontTx/>
              <a:buNone/>
            </a:pPr>
            <a:r>
              <a:rPr lang="en-US" altLang="en-US" sz="2400">
                <a:latin typeface="Courier New" panose="02070309020205020404" pitchFamily="49" charset="0"/>
                <a:cs typeface="Courier New" panose="02070309020205020404" pitchFamily="49" charset="0"/>
              </a:rPr>
              <a:t>	</a:t>
            </a:r>
            <a:r>
              <a:rPr lang="el-GR" altLang="en-US" sz="2400">
                <a:latin typeface="Courier New" panose="02070309020205020404" pitchFamily="49" charset="0"/>
                <a:cs typeface="Courier New" panose="02070309020205020404" pitchFamily="49" charset="0"/>
              </a:rPr>
              <a:t>swapped := false </a:t>
            </a:r>
            <a:endParaRPr lang="en-US" altLang="en-US" sz="2400">
              <a:latin typeface="Courier New" panose="02070309020205020404" pitchFamily="49" charset="0"/>
              <a:cs typeface="Courier New" panose="02070309020205020404" pitchFamily="49" charset="0"/>
            </a:endParaRPr>
          </a:p>
          <a:p>
            <a:pPr>
              <a:lnSpc>
                <a:spcPct val="80000"/>
              </a:lnSpc>
              <a:buFontTx/>
              <a:buNone/>
            </a:pPr>
            <a:r>
              <a:rPr lang="en-US" altLang="en-US" sz="2400" b="1">
                <a:latin typeface="Courier New" panose="02070309020205020404" pitchFamily="49" charset="0"/>
                <a:cs typeface="Courier New" panose="02070309020205020404" pitchFamily="49" charset="0"/>
              </a:rPr>
              <a:t>	</a:t>
            </a:r>
            <a:r>
              <a:rPr lang="el-GR" altLang="en-US" sz="2400" b="1">
                <a:latin typeface="Courier New" panose="02070309020205020404" pitchFamily="49" charset="0"/>
                <a:cs typeface="Courier New" panose="02070309020205020404" pitchFamily="49" charset="0"/>
              </a:rPr>
              <a:t>for </a:t>
            </a:r>
            <a:r>
              <a:rPr lang="en-US" altLang="en-US" sz="2400" b="1">
                <a:latin typeface="Courier New" panose="02070309020205020404" pitchFamily="49" charset="0"/>
                <a:cs typeface="Courier New" panose="02070309020205020404" pitchFamily="49" charset="0"/>
              </a:rPr>
              <a:t>(i=0; </a:t>
            </a:r>
            <a:r>
              <a:rPr lang="el-GR" altLang="en-US" sz="2400">
                <a:latin typeface="Courier New" panose="02070309020205020404" pitchFamily="49" charset="0"/>
                <a:cs typeface="Courier New" panose="02070309020205020404" pitchFamily="49" charset="0"/>
              </a:rPr>
              <a:t>i </a:t>
            </a:r>
            <a:r>
              <a:rPr lang="en-US" altLang="en-US" sz="2400">
                <a:latin typeface="Courier New" panose="02070309020205020404" pitchFamily="49" charset="0"/>
                <a:cs typeface="Courier New" panose="02070309020205020404" pitchFamily="49" charset="0"/>
              </a:rPr>
              <a:t>&lt; 20 ; i++)</a:t>
            </a:r>
            <a:r>
              <a:rPr lang="el-GR" altLang="en-US" sz="2400">
                <a:latin typeface="Courier New" panose="02070309020205020404" pitchFamily="49" charset="0"/>
                <a:cs typeface="Courier New" panose="02070309020205020404" pitchFamily="49" charset="0"/>
              </a:rPr>
              <a:t> </a:t>
            </a:r>
            <a:endParaRPr lang="en-US" altLang="en-US" sz="2400">
              <a:latin typeface="Courier New" panose="02070309020205020404" pitchFamily="49" charset="0"/>
              <a:cs typeface="Courier New" panose="02070309020205020404" pitchFamily="49" charset="0"/>
            </a:endParaRPr>
          </a:p>
          <a:p>
            <a:pPr>
              <a:lnSpc>
                <a:spcPct val="80000"/>
              </a:lnSpc>
              <a:buFontTx/>
              <a:buNone/>
            </a:pPr>
            <a:r>
              <a:rPr lang="en-US" altLang="en-US" sz="2400">
                <a:latin typeface="Courier New" panose="02070309020205020404" pitchFamily="49" charset="0"/>
                <a:cs typeface="Courier New" panose="02070309020205020404" pitchFamily="49" charset="0"/>
              </a:rPr>
              <a:t>		</a:t>
            </a:r>
            <a:r>
              <a:rPr lang="el-GR" altLang="en-US" sz="2400" b="1">
                <a:latin typeface="Courier New" panose="02070309020205020404" pitchFamily="49" charset="0"/>
                <a:cs typeface="Courier New" panose="02070309020205020404" pitchFamily="49" charset="0"/>
              </a:rPr>
              <a:t>if</a:t>
            </a:r>
            <a:r>
              <a:rPr lang="el-GR" altLang="en-US" sz="2400">
                <a:latin typeface="Courier New" panose="02070309020205020404" pitchFamily="49" charset="0"/>
                <a:cs typeface="Courier New" panose="02070309020205020404" pitchFamily="49" charset="0"/>
              </a:rPr>
              <a:t> A[ i ] &gt; A[ i + 1 ] </a:t>
            </a:r>
            <a:r>
              <a:rPr lang="el-GR" altLang="en-US" sz="2400" b="1">
                <a:latin typeface="Courier New" panose="02070309020205020404" pitchFamily="49" charset="0"/>
                <a:cs typeface="Courier New" panose="02070309020205020404" pitchFamily="49" charset="0"/>
              </a:rPr>
              <a:t>then</a:t>
            </a:r>
            <a:r>
              <a:rPr lang="el-GR" altLang="en-US" sz="2400">
                <a:latin typeface="Courier New" panose="02070309020205020404" pitchFamily="49" charset="0"/>
                <a:cs typeface="Courier New" panose="02070309020205020404" pitchFamily="49" charset="0"/>
              </a:rPr>
              <a:t> </a:t>
            </a:r>
            <a:endParaRPr lang="en-US" altLang="en-US" sz="2400">
              <a:latin typeface="Courier New" panose="02070309020205020404" pitchFamily="49" charset="0"/>
              <a:cs typeface="Courier New" panose="02070309020205020404" pitchFamily="49" charset="0"/>
            </a:endParaRPr>
          </a:p>
          <a:p>
            <a:pPr>
              <a:lnSpc>
                <a:spcPct val="80000"/>
              </a:lnSpc>
              <a:buFontTx/>
              <a:buNone/>
            </a:pPr>
            <a:r>
              <a:rPr lang="en-US" altLang="en-US" sz="2400">
                <a:latin typeface="Courier New" panose="02070309020205020404" pitchFamily="49" charset="0"/>
                <a:cs typeface="Courier New" panose="02070309020205020404" pitchFamily="49" charset="0"/>
              </a:rPr>
              <a:t>			</a:t>
            </a:r>
            <a:r>
              <a:rPr lang="el-GR" altLang="en-US" sz="2400">
                <a:latin typeface="Courier New" panose="02070309020205020404" pitchFamily="49" charset="0"/>
                <a:cs typeface="Courier New" panose="02070309020205020404" pitchFamily="49" charset="0"/>
              </a:rPr>
              <a:t>swap( A[ i ], A[ i + 1 ] ) </a:t>
            </a:r>
            <a:endParaRPr lang="en-US" altLang="en-US" sz="2400">
              <a:latin typeface="Courier New" panose="02070309020205020404" pitchFamily="49" charset="0"/>
              <a:cs typeface="Courier New" panose="02070309020205020404" pitchFamily="49" charset="0"/>
            </a:endParaRPr>
          </a:p>
          <a:p>
            <a:pPr>
              <a:lnSpc>
                <a:spcPct val="80000"/>
              </a:lnSpc>
              <a:buFontTx/>
              <a:buNone/>
            </a:pPr>
            <a:r>
              <a:rPr lang="en-US" altLang="en-US" sz="2400">
                <a:latin typeface="Courier New" panose="02070309020205020404" pitchFamily="49" charset="0"/>
                <a:cs typeface="Courier New" panose="02070309020205020404" pitchFamily="49" charset="0"/>
              </a:rPr>
              <a:t>			</a:t>
            </a:r>
            <a:r>
              <a:rPr lang="el-GR" altLang="en-US" sz="2400">
                <a:latin typeface="Courier New" panose="02070309020205020404" pitchFamily="49" charset="0"/>
                <a:cs typeface="Courier New" panose="02070309020205020404" pitchFamily="49" charset="0"/>
              </a:rPr>
              <a:t>swapped := true </a:t>
            </a:r>
            <a:endParaRPr lang="en-US" altLang="en-US" sz="2400">
              <a:latin typeface="Courier New" panose="02070309020205020404" pitchFamily="49" charset="0"/>
              <a:cs typeface="Courier New" panose="02070309020205020404" pitchFamily="49" charset="0"/>
            </a:endParaRPr>
          </a:p>
          <a:p>
            <a:pPr>
              <a:lnSpc>
                <a:spcPct val="80000"/>
              </a:lnSpc>
              <a:buFontTx/>
              <a:buNone/>
            </a:pPr>
            <a:r>
              <a:rPr lang="en-US" altLang="en-US" sz="2400" b="1">
                <a:latin typeface="Courier New" panose="02070309020205020404" pitchFamily="49" charset="0"/>
                <a:cs typeface="Courier New" panose="02070309020205020404" pitchFamily="49" charset="0"/>
              </a:rPr>
              <a:t>		</a:t>
            </a:r>
            <a:r>
              <a:rPr lang="el-GR" altLang="en-US" sz="2400" b="1">
                <a:latin typeface="Courier New" panose="02070309020205020404" pitchFamily="49" charset="0"/>
                <a:cs typeface="Courier New" panose="02070309020205020404" pitchFamily="49" charset="0"/>
              </a:rPr>
              <a:t>end if</a:t>
            </a:r>
            <a:r>
              <a:rPr lang="el-GR" altLang="en-US" sz="2400">
                <a:latin typeface="Courier New" panose="02070309020205020404" pitchFamily="49" charset="0"/>
                <a:cs typeface="Courier New" panose="02070309020205020404" pitchFamily="49" charset="0"/>
              </a:rPr>
              <a:t> </a:t>
            </a:r>
            <a:endParaRPr lang="en-US" altLang="en-US" sz="2400">
              <a:latin typeface="Courier New" panose="02070309020205020404" pitchFamily="49" charset="0"/>
              <a:cs typeface="Courier New" panose="02070309020205020404" pitchFamily="49" charset="0"/>
            </a:endParaRPr>
          </a:p>
          <a:p>
            <a:pPr>
              <a:lnSpc>
                <a:spcPct val="80000"/>
              </a:lnSpc>
              <a:buFontTx/>
              <a:buNone/>
            </a:pPr>
            <a:r>
              <a:rPr lang="en-US" altLang="en-US" sz="2400" b="1">
                <a:latin typeface="Courier New" panose="02070309020205020404" pitchFamily="49" charset="0"/>
                <a:cs typeface="Courier New" panose="02070309020205020404" pitchFamily="49" charset="0"/>
              </a:rPr>
              <a:t>	</a:t>
            </a:r>
            <a:r>
              <a:rPr lang="el-GR" altLang="en-US" sz="2400" b="1">
                <a:latin typeface="Courier New" panose="02070309020205020404" pitchFamily="49" charset="0"/>
                <a:cs typeface="Courier New" panose="02070309020205020404" pitchFamily="49" charset="0"/>
              </a:rPr>
              <a:t>end for</a:t>
            </a:r>
            <a:r>
              <a:rPr lang="el-GR" altLang="en-US" sz="2400">
                <a:latin typeface="Courier New" panose="02070309020205020404" pitchFamily="49" charset="0"/>
                <a:cs typeface="Courier New" panose="02070309020205020404" pitchFamily="49" charset="0"/>
              </a:rPr>
              <a:t> </a:t>
            </a:r>
            <a:endParaRPr lang="en-US" altLang="en-US" sz="2400">
              <a:latin typeface="Courier New" panose="02070309020205020404" pitchFamily="49" charset="0"/>
              <a:cs typeface="Courier New" panose="02070309020205020404" pitchFamily="49" charset="0"/>
            </a:endParaRPr>
          </a:p>
          <a:p>
            <a:pPr>
              <a:lnSpc>
                <a:spcPct val="80000"/>
              </a:lnSpc>
              <a:buFontTx/>
              <a:buNone/>
            </a:pPr>
            <a:r>
              <a:rPr lang="el-GR" altLang="en-US" sz="2400" b="1">
                <a:latin typeface="Courier New" panose="02070309020205020404" pitchFamily="49" charset="0"/>
                <a:cs typeface="Courier New" panose="02070309020205020404" pitchFamily="49" charset="0"/>
              </a:rPr>
              <a:t>while</a:t>
            </a:r>
            <a:r>
              <a:rPr lang="el-GR" altLang="en-US" sz="2400">
                <a:latin typeface="Courier New" panose="02070309020205020404" pitchFamily="49" charset="0"/>
                <a:cs typeface="Courier New" panose="02070309020205020404" pitchFamily="49" charset="0"/>
              </a:rPr>
              <a:t> swapped </a:t>
            </a:r>
            <a:endParaRPr lang="en-US" altLang="en-US" sz="2400">
              <a:latin typeface="Courier New" panose="02070309020205020404" pitchFamily="49" charset="0"/>
              <a:cs typeface="Courier New" panose="02070309020205020404" pitchFamily="49" charset="0"/>
            </a:endParaRPr>
          </a:p>
          <a:p>
            <a:pPr>
              <a:lnSpc>
                <a:spcPct val="80000"/>
              </a:lnSpc>
              <a:buFontTx/>
              <a:buNone/>
            </a:pPr>
            <a:endParaRPr lang="en-US" altLang="en-US" sz="2400">
              <a:latin typeface="Courier New" panose="02070309020205020404" pitchFamily="49" charset="0"/>
              <a:cs typeface="Courier New" panose="020703090202050204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a:extLst>
              <a:ext uri="{FF2B5EF4-FFF2-40B4-BE49-F238E27FC236}">
                <a16:creationId xmlns:a16="http://schemas.microsoft.com/office/drawing/2014/main" id="{E391ABBC-6AC4-4024-9D63-C29F805DCD27}"/>
              </a:ext>
            </a:extLst>
          </p:cNvPr>
          <p:cNvSpPr>
            <a:spLocks noGrp="1" noChangeArrowheads="1"/>
          </p:cNvSpPr>
          <p:nvPr>
            <p:ph type="body" idx="1"/>
          </p:nvPr>
        </p:nvSpPr>
        <p:spPr>
          <a:xfrm>
            <a:off x="685800" y="260350"/>
            <a:ext cx="7772400" cy="6121400"/>
          </a:xfrm>
        </p:spPr>
        <p:txBody>
          <a:bodyPr/>
          <a:lstStyle/>
          <a:p>
            <a:pPr>
              <a:lnSpc>
                <a:spcPct val="80000"/>
              </a:lnSpc>
              <a:buFontTx/>
              <a:buNone/>
            </a:pPr>
            <a:r>
              <a:rPr lang="en-US" altLang="en-US" sz="1600" b="1">
                <a:latin typeface="Courier New" panose="02070309020205020404" pitchFamily="49" charset="0"/>
                <a:cs typeface="Courier New" panose="02070309020205020404" pitchFamily="49" charset="0"/>
              </a:rPr>
              <a:t>.data</a:t>
            </a:r>
          </a:p>
          <a:p>
            <a:pPr>
              <a:lnSpc>
                <a:spcPct val="80000"/>
              </a:lnSpc>
              <a:buFontTx/>
              <a:buNone/>
            </a:pPr>
            <a:r>
              <a:rPr lang="en-US" altLang="en-US" sz="1600" b="1">
                <a:latin typeface="Courier New" panose="02070309020205020404" pitchFamily="49" charset="0"/>
                <a:cs typeface="Courier New" panose="02070309020205020404" pitchFamily="49" charset="0"/>
              </a:rPr>
              <a:t>ARRAY DB 02H, 03H, 43H, 41H, 92H, ADH, 33H, F2H, 92H, 47H, 84H, 56H, 66H, 62H, AAH, 12H, C2H, 28H, 99H, 33H</a:t>
            </a:r>
          </a:p>
          <a:p>
            <a:pPr>
              <a:lnSpc>
                <a:spcPct val="80000"/>
              </a:lnSpc>
              <a:buFontTx/>
              <a:buNone/>
            </a:pPr>
            <a:r>
              <a:rPr lang="en-US" altLang="en-US" sz="1600" b="1">
                <a:latin typeface="Courier New" panose="02070309020205020404" pitchFamily="49" charset="0"/>
                <a:cs typeface="Courier New" panose="02070309020205020404" pitchFamily="49" charset="0"/>
              </a:rPr>
              <a:t>SWAP db 0		;boolean</a:t>
            </a:r>
          </a:p>
          <a:p>
            <a:pPr>
              <a:lnSpc>
                <a:spcPct val="80000"/>
              </a:lnSpc>
              <a:buFontTx/>
              <a:buNone/>
            </a:pPr>
            <a:r>
              <a:rPr lang="en-US" altLang="en-US" sz="1600" b="1">
                <a:latin typeface="Courier New" panose="02070309020205020404" pitchFamily="49" charset="0"/>
                <a:cs typeface="Courier New" panose="02070309020205020404" pitchFamily="49" charset="0"/>
              </a:rPr>
              <a:t>.stack 100h</a:t>
            </a:r>
          </a:p>
          <a:p>
            <a:pPr>
              <a:lnSpc>
                <a:spcPct val="80000"/>
              </a:lnSpc>
              <a:buFontTx/>
              <a:buNone/>
            </a:pPr>
            <a:r>
              <a:rPr lang="en-US" altLang="en-US" sz="1600" b="1">
                <a:latin typeface="Courier New" panose="02070309020205020404" pitchFamily="49" charset="0"/>
                <a:cs typeface="Courier New" panose="02070309020205020404" pitchFamily="49" charset="0"/>
              </a:rPr>
              <a:t>.code</a:t>
            </a:r>
          </a:p>
          <a:p>
            <a:pPr>
              <a:lnSpc>
                <a:spcPct val="80000"/>
              </a:lnSpc>
              <a:buFontTx/>
              <a:buNone/>
            </a:pPr>
            <a:r>
              <a:rPr lang="en-US" altLang="en-US" sz="1600" b="1">
                <a:latin typeface="Courier New" panose="02070309020205020404" pitchFamily="49" charset="0"/>
                <a:cs typeface="Courier New" panose="02070309020205020404" pitchFamily="49" charset="0"/>
              </a:rPr>
              <a:t>	MOV ax, @data</a:t>
            </a:r>
          </a:p>
          <a:p>
            <a:pPr>
              <a:lnSpc>
                <a:spcPct val="80000"/>
              </a:lnSpc>
              <a:buFontTx/>
              <a:buNone/>
            </a:pPr>
            <a:r>
              <a:rPr lang="en-US" altLang="en-US" sz="1600" b="1">
                <a:latin typeface="Courier New" panose="02070309020205020404" pitchFamily="49" charset="0"/>
                <a:cs typeface="Courier New" panose="02070309020205020404" pitchFamily="49" charset="0"/>
              </a:rPr>
              <a:t>	MOV ds, ax</a:t>
            </a:r>
          </a:p>
          <a:p>
            <a:pPr>
              <a:lnSpc>
                <a:spcPct val="80000"/>
              </a:lnSpc>
              <a:buFontTx/>
              <a:buNone/>
            </a:pPr>
            <a:r>
              <a:rPr lang="en-US" altLang="en-US" sz="1600" b="1">
                <a:latin typeface="Courier New" panose="02070309020205020404" pitchFamily="49" charset="0"/>
                <a:cs typeface="Courier New" panose="02070309020205020404" pitchFamily="49" charset="0"/>
              </a:rPr>
              <a:t>REPEAT:	MOV SWAP, 0	;swap = false</a:t>
            </a:r>
          </a:p>
          <a:p>
            <a:pPr>
              <a:lnSpc>
                <a:spcPct val="80000"/>
              </a:lnSpc>
              <a:buFontTx/>
              <a:buNone/>
            </a:pPr>
            <a:r>
              <a:rPr lang="en-US" altLang="en-US" sz="1600" b="1">
                <a:latin typeface="Courier New" panose="02070309020205020404" pitchFamily="49" charset="0"/>
                <a:cs typeface="Courier New" panose="02070309020205020404" pitchFamily="49" charset="0"/>
              </a:rPr>
              <a:t>	MOV CX, 20		;counter</a:t>
            </a:r>
          </a:p>
          <a:p>
            <a:pPr>
              <a:lnSpc>
                <a:spcPct val="80000"/>
              </a:lnSpc>
              <a:buFontTx/>
              <a:buNone/>
            </a:pPr>
            <a:r>
              <a:rPr lang="en-US" altLang="en-US" sz="1600" b="1">
                <a:latin typeface="Courier New" panose="02070309020205020404" pitchFamily="49" charset="0"/>
                <a:cs typeface="Courier New" panose="02070309020205020404" pitchFamily="49" charset="0"/>
              </a:rPr>
              <a:t>	MOV SI, 0		;pointer</a:t>
            </a:r>
          </a:p>
          <a:p>
            <a:pPr>
              <a:lnSpc>
                <a:spcPct val="80000"/>
              </a:lnSpc>
              <a:buFontTx/>
              <a:buNone/>
            </a:pPr>
            <a:r>
              <a:rPr lang="en-US" altLang="en-US" sz="1600" b="1">
                <a:latin typeface="Courier New" panose="02070309020205020404" pitchFamily="49" charset="0"/>
                <a:cs typeface="Courier New" panose="02070309020205020404" pitchFamily="49" charset="0"/>
              </a:rPr>
              <a:t>AGAIN: MOV AL, ARRAY[SI] ;comparing adjacent numbers using AL</a:t>
            </a:r>
          </a:p>
          <a:p>
            <a:pPr>
              <a:lnSpc>
                <a:spcPct val="80000"/>
              </a:lnSpc>
              <a:buFontTx/>
              <a:buNone/>
            </a:pPr>
            <a:r>
              <a:rPr lang="en-US" altLang="en-US" sz="1600" b="1">
                <a:latin typeface="Courier New" panose="02070309020205020404" pitchFamily="49" charset="0"/>
                <a:cs typeface="Courier New" panose="02070309020205020404" pitchFamily="49" charset="0"/>
              </a:rPr>
              <a:t>	CMP AL, ARRAY[SI+1]		;cannot compare directly</a:t>
            </a:r>
          </a:p>
          <a:p>
            <a:pPr>
              <a:lnSpc>
                <a:spcPct val="80000"/>
              </a:lnSpc>
              <a:buFontTx/>
              <a:buNone/>
            </a:pPr>
            <a:r>
              <a:rPr lang="en-US" altLang="en-US" sz="1600" b="1">
                <a:latin typeface="Courier New" panose="02070309020205020404" pitchFamily="49" charset="0"/>
                <a:cs typeface="Courier New" panose="02070309020205020404" pitchFamily="49" charset="0"/>
              </a:rPr>
              <a:t>	JBE SKIP</a:t>
            </a:r>
          </a:p>
          <a:p>
            <a:pPr>
              <a:lnSpc>
                <a:spcPct val="80000"/>
              </a:lnSpc>
              <a:buFontTx/>
              <a:buNone/>
            </a:pPr>
            <a:r>
              <a:rPr lang="en-US" altLang="en-US" sz="1600" b="1">
                <a:latin typeface="Courier New" panose="02070309020205020404" pitchFamily="49" charset="0"/>
                <a:cs typeface="Courier New" panose="02070309020205020404" pitchFamily="49" charset="0"/>
              </a:rPr>
              <a:t>	MOV BL, ARRAY[SI+1]	;temp	;switching through BL and AL</a:t>
            </a:r>
          </a:p>
          <a:p>
            <a:pPr>
              <a:lnSpc>
                <a:spcPct val="80000"/>
              </a:lnSpc>
              <a:buFontTx/>
              <a:buNone/>
            </a:pPr>
            <a:r>
              <a:rPr lang="en-US" altLang="en-US" sz="1600" b="1">
                <a:latin typeface="Courier New" panose="02070309020205020404" pitchFamily="49" charset="0"/>
                <a:cs typeface="Courier New" panose="02070309020205020404" pitchFamily="49" charset="0"/>
              </a:rPr>
              <a:t>	MOV ARRAY[SI], BL</a:t>
            </a:r>
          </a:p>
          <a:p>
            <a:pPr>
              <a:lnSpc>
                <a:spcPct val="80000"/>
              </a:lnSpc>
              <a:buFontTx/>
              <a:buNone/>
            </a:pPr>
            <a:r>
              <a:rPr lang="en-US" altLang="en-US" sz="1600" b="1">
                <a:latin typeface="Courier New" panose="02070309020205020404" pitchFamily="49" charset="0"/>
                <a:cs typeface="Courier New" panose="02070309020205020404" pitchFamily="49" charset="0"/>
              </a:rPr>
              <a:t>	MOV ARRAY[SI+1], AL</a:t>
            </a:r>
          </a:p>
          <a:p>
            <a:pPr>
              <a:lnSpc>
                <a:spcPct val="80000"/>
              </a:lnSpc>
              <a:buFontTx/>
              <a:buNone/>
            </a:pPr>
            <a:r>
              <a:rPr lang="en-US" altLang="en-US" sz="1600" b="1">
                <a:latin typeface="Courier New" panose="02070309020205020404" pitchFamily="49" charset="0"/>
                <a:cs typeface="Courier New" panose="02070309020205020404" pitchFamily="49" charset="0"/>
              </a:rPr>
              <a:t>	MOV SWAP, 1		;swap = true</a:t>
            </a:r>
          </a:p>
          <a:p>
            <a:pPr>
              <a:lnSpc>
                <a:spcPct val="80000"/>
              </a:lnSpc>
              <a:buFontTx/>
              <a:buNone/>
            </a:pPr>
            <a:r>
              <a:rPr lang="en-US" altLang="en-US" sz="1600" b="1">
                <a:latin typeface="Courier New" panose="02070309020205020404" pitchFamily="49" charset="0"/>
                <a:cs typeface="Courier New" panose="02070309020205020404" pitchFamily="49" charset="0"/>
              </a:rPr>
              <a:t>SKIP: INC SI</a:t>
            </a:r>
          </a:p>
          <a:p>
            <a:pPr>
              <a:lnSpc>
                <a:spcPct val="80000"/>
              </a:lnSpc>
              <a:buFontTx/>
              <a:buNone/>
            </a:pPr>
            <a:r>
              <a:rPr lang="en-US" altLang="en-US" sz="1600" b="1">
                <a:latin typeface="Courier New" panose="02070309020205020404" pitchFamily="49" charset="0"/>
                <a:cs typeface="Courier New" panose="02070309020205020404" pitchFamily="49" charset="0"/>
              </a:rPr>
              <a:t>	LOOP AGAIN</a:t>
            </a:r>
          </a:p>
          <a:p>
            <a:pPr>
              <a:lnSpc>
                <a:spcPct val="80000"/>
              </a:lnSpc>
              <a:buFontTx/>
              <a:buNone/>
            </a:pPr>
            <a:r>
              <a:rPr lang="en-US" altLang="en-US" sz="1600" b="1">
                <a:latin typeface="Courier New" panose="02070309020205020404" pitchFamily="49" charset="0"/>
                <a:cs typeface="Courier New" panose="02070309020205020404" pitchFamily="49" charset="0"/>
              </a:rPr>
              <a:t>	CMP SWAP, 1		;if swap = true, not sorted, run again</a:t>
            </a:r>
          </a:p>
          <a:p>
            <a:pPr>
              <a:lnSpc>
                <a:spcPct val="80000"/>
              </a:lnSpc>
              <a:buFontTx/>
              <a:buNone/>
            </a:pPr>
            <a:r>
              <a:rPr lang="en-US" altLang="en-US" sz="1600" b="1">
                <a:latin typeface="Courier New" panose="02070309020205020404" pitchFamily="49" charset="0"/>
                <a:cs typeface="Courier New" panose="02070309020205020404" pitchFamily="49" charset="0"/>
              </a:rPr>
              <a:t>	JE REPEAT		;else finished</a:t>
            </a:r>
          </a:p>
          <a:p>
            <a:pPr>
              <a:lnSpc>
                <a:spcPct val="80000"/>
              </a:lnSpc>
              <a:buFontTx/>
              <a:buNone/>
            </a:pPr>
            <a:r>
              <a:rPr lang="en-US" altLang="en-US" sz="1600" b="1">
                <a:latin typeface="Courier New" panose="02070309020205020404" pitchFamily="49" charset="0"/>
                <a:cs typeface="Courier New" panose="02070309020205020404" pitchFamily="49" charset="0"/>
              </a:rPr>
              <a:t>	MOV AH, 4CH		;program ends</a:t>
            </a:r>
          </a:p>
          <a:p>
            <a:pPr>
              <a:lnSpc>
                <a:spcPct val="80000"/>
              </a:lnSpc>
              <a:buFontTx/>
              <a:buNone/>
            </a:pPr>
            <a:r>
              <a:rPr lang="en-US" altLang="en-US" sz="1600" b="1">
                <a:latin typeface="Courier New" panose="02070309020205020404" pitchFamily="49" charset="0"/>
                <a:cs typeface="Courier New" panose="02070309020205020404" pitchFamily="49" charset="0"/>
              </a:rPr>
              <a:t>	INT 21H</a:t>
            </a:r>
            <a:endParaRPr lang="el-GR"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2C0AC420-517D-4A5B-B792-9A5D4310FC0B}"/>
              </a:ext>
            </a:extLst>
          </p:cNvPr>
          <p:cNvSpPr>
            <a:spLocks noGrp="1" noChangeArrowheads="1"/>
          </p:cNvSpPr>
          <p:nvPr>
            <p:ph type="title"/>
          </p:nvPr>
        </p:nvSpPr>
        <p:spPr>
          <a:xfrm>
            <a:off x="684213" y="260350"/>
            <a:ext cx="7772400" cy="1143000"/>
          </a:xfrm>
        </p:spPr>
        <p:txBody>
          <a:bodyPr/>
          <a:lstStyle/>
          <a:p>
            <a:r>
              <a:rPr lang="en-US" altLang="en-US"/>
              <a:t>Example 7</a:t>
            </a:r>
            <a:endParaRPr lang="el-GR" altLang="en-US"/>
          </a:p>
        </p:txBody>
      </p:sp>
      <p:sp>
        <p:nvSpPr>
          <p:cNvPr id="56323" name="Rectangle 3">
            <a:extLst>
              <a:ext uri="{FF2B5EF4-FFF2-40B4-BE49-F238E27FC236}">
                <a16:creationId xmlns:a16="http://schemas.microsoft.com/office/drawing/2014/main" id="{182D76CC-0B09-4720-8791-E635AE2097E5}"/>
              </a:ext>
            </a:extLst>
          </p:cNvPr>
          <p:cNvSpPr>
            <a:spLocks noGrp="1" noChangeArrowheads="1"/>
          </p:cNvSpPr>
          <p:nvPr>
            <p:ph type="body" idx="1"/>
          </p:nvPr>
        </p:nvSpPr>
        <p:spPr>
          <a:xfrm>
            <a:off x="395288" y="1557338"/>
            <a:ext cx="8350250" cy="4538662"/>
          </a:xfrm>
        </p:spPr>
        <p:txBody>
          <a:bodyPr/>
          <a:lstStyle/>
          <a:p>
            <a:r>
              <a:rPr lang="en-US" altLang="en-US" sz="2800"/>
              <a:t>Write an assembly program that counts the occurrences of the string “CAT” in a larger string ending with ‘$’</a:t>
            </a:r>
          </a:p>
          <a:p>
            <a:pPr>
              <a:buFontTx/>
              <a:buNone/>
            </a:pPr>
            <a:endParaRPr lang="en-US" altLang="en-US" sz="2800"/>
          </a:p>
          <a:p>
            <a:pPr>
              <a:buFontTx/>
              <a:buNone/>
            </a:pPr>
            <a:r>
              <a:rPr lang="en-US" altLang="en-US" sz="2400">
                <a:latin typeface="Courier New" panose="02070309020205020404" pitchFamily="49" charset="0"/>
                <a:cs typeface="Courier New" panose="02070309020205020404" pitchFamily="49" charset="0"/>
              </a:rPr>
              <a:t>.data</a:t>
            </a:r>
          </a:p>
          <a:p>
            <a:pPr>
              <a:buFontTx/>
              <a:buNone/>
            </a:pPr>
            <a:r>
              <a:rPr lang="en-US" altLang="en-US" sz="2400">
                <a:latin typeface="Courier New" panose="02070309020205020404" pitchFamily="49" charset="0"/>
                <a:cs typeface="Courier New" panose="02070309020205020404" pitchFamily="49" charset="0"/>
              </a:rPr>
              <a:t>STRING DB ‘adrEADTYCATDR3448Grtcatdfe$’</a:t>
            </a:r>
          </a:p>
          <a:p>
            <a:pPr>
              <a:buFontTx/>
              <a:buNone/>
            </a:pPr>
            <a:r>
              <a:rPr lang="en-US" altLang="en-US" sz="2400">
                <a:latin typeface="Courier New" panose="02070309020205020404" pitchFamily="49" charset="0"/>
                <a:cs typeface="Courier New" panose="02070309020205020404" pitchFamily="49" charset="0"/>
              </a:rPr>
              <a:t>MATCH DB ‘CAT’</a:t>
            </a:r>
          </a:p>
          <a:p>
            <a:pPr>
              <a:buFontTx/>
              <a:buNone/>
            </a:pPr>
            <a:r>
              <a:rPr lang="en-US" altLang="en-US" sz="2400">
                <a:latin typeface="Courier New" panose="02070309020205020404" pitchFamily="49" charset="0"/>
                <a:cs typeface="Courier New" panose="02070309020205020404" pitchFamily="49" charset="0"/>
              </a:rPr>
              <a:t>COUNT DB 0		;NUMBER OF OCCURRENCES</a:t>
            </a:r>
          </a:p>
          <a:p>
            <a:pPr>
              <a:buFontTx/>
              <a:buNone/>
            </a:pPr>
            <a:r>
              <a:rPr lang="en-US" altLang="en-US" sz="2400">
                <a:latin typeface="Courier New" panose="02070309020205020404" pitchFamily="49" charset="0"/>
                <a:cs typeface="Courier New" panose="02070309020205020404" pitchFamily="49" charset="0"/>
              </a:rPr>
              <a:t>.stack 100h</a:t>
            </a:r>
          </a:p>
          <a:p>
            <a:pPr>
              <a:buFontTx/>
              <a:buNone/>
            </a:pPr>
            <a:endParaRPr lang="el-GR" altLang="en-US" sz="2400">
              <a:latin typeface="Courier New" panose="02070309020205020404" pitchFamily="49" charset="0"/>
              <a:cs typeface="Courier New" panose="020703090202050204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E297C6E6-727D-447D-BCCE-4E64E9C120C7}"/>
              </a:ext>
            </a:extLst>
          </p:cNvPr>
          <p:cNvSpPr>
            <a:spLocks noGrp="1" noChangeArrowheads="1"/>
          </p:cNvSpPr>
          <p:nvPr>
            <p:ph type="body" idx="1"/>
          </p:nvPr>
        </p:nvSpPr>
        <p:spPr>
          <a:xfrm>
            <a:off x="611188" y="114300"/>
            <a:ext cx="7772400" cy="5619750"/>
          </a:xfrm>
        </p:spPr>
        <p:txBody>
          <a:bodyPr/>
          <a:lstStyle/>
          <a:p>
            <a:pPr>
              <a:lnSpc>
                <a:spcPct val="80000"/>
              </a:lnSpc>
              <a:buFontTx/>
              <a:buNone/>
            </a:pPr>
            <a:r>
              <a:rPr lang="en-US" altLang="en-US" sz="1600" b="1">
                <a:latin typeface="Courier New" panose="02070309020205020404" pitchFamily="49" charset="0"/>
                <a:cs typeface="Courier New" panose="02070309020205020404" pitchFamily="49" charset="0"/>
              </a:rPr>
              <a:t>.code</a:t>
            </a:r>
          </a:p>
          <a:p>
            <a:pPr>
              <a:lnSpc>
                <a:spcPct val="80000"/>
              </a:lnSpc>
              <a:buFontTx/>
              <a:buNone/>
            </a:pPr>
            <a:r>
              <a:rPr lang="en-US" altLang="en-US" sz="1600" b="1">
                <a:latin typeface="Courier New" panose="02070309020205020404" pitchFamily="49" charset="0"/>
                <a:cs typeface="Courier New" panose="02070309020205020404" pitchFamily="49" charset="0"/>
              </a:rPr>
              <a:t>START:	MOV ax, @data</a:t>
            </a:r>
          </a:p>
          <a:p>
            <a:pPr>
              <a:lnSpc>
                <a:spcPct val="80000"/>
              </a:lnSpc>
              <a:buFontTx/>
              <a:buNone/>
            </a:pPr>
            <a:r>
              <a:rPr lang="en-US" altLang="en-US" sz="1600" b="1">
                <a:latin typeface="Courier New" panose="02070309020205020404" pitchFamily="49" charset="0"/>
                <a:cs typeface="Courier New" panose="02070309020205020404" pitchFamily="49" charset="0"/>
              </a:rPr>
              <a:t>	MOV ds, ax</a:t>
            </a:r>
          </a:p>
          <a:p>
            <a:pPr>
              <a:lnSpc>
                <a:spcPct val="80000"/>
              </a:lnSpc>
              <a:buFontTx/>
              <a:buNone/>
            </a:pPr>
            <a:r>
              <a:rPr lang="en-US" altLang="en-US" sz="1600" b="1">
                <a:latin typeface="Courier New" panose="02070309020205020404" pitchFamily="49" charset="0"/>
                <a:cs typeface="Courier New" panose="02070309020205020404" pitchFamily="49" charset="0"/>
              </a:rPr>
              <a:t>	MOV COUNT, 0		;number of occurrences originally zero</a:t>
            </a:r>
          </a:p>
          <a:p>
            <a:pPr>
              <a:lnSpc>
                <a:spcPct val="80000"/>
              </a:lnSpc>
              <a:buFontTx/>
              <a:buNone/>
            </a:pPr>
            <a:r>
              <a:rPr lang="en-US" altLang="en-US" sz="1600" b="1">
                <a:latin typeface="Courier New" panose="02070309020205020404" pitchFamily="49" charset="0"/>
                <a:cs typeface="Courier New" panose="02070309020205020404" pitchFamily="49" charset="0"/>
              </a:rPr>
              <a:t>	MOV SI,0		;pointer</a:t>
            </a:r>
          </a:p>
          <a:p>
            <a:pPr>
              <a:lnSpc>
                <a:spcPct val="80000"/>
              </a:lnSpc>
              <a:buFontTx/>
              <a:buNone/>
            </a:pPr>
            <a:r>
              <a:rPr lang="en-US" altLang="en-US" sz="1600" b="1">
                <a:latin typeface="Courier New" panose="02070309020205020404" pitchFamily="49" charset="0"/>
                <a:cs typeface="Courier New" panose="02070309020205020404" pitchFamily="49" charset="0"/>
              </a:rPr>
              <a:t>REPEAT:	MOV AL,STRING[SI]	;loop body</a:t>
            </a:r>
          </a:p>
          <a:p>
            <a:pPr>
              <a:lnSpc>
                <a:spcPct val="80000"/>
              </a:lnSpc>
              <a:buFontTx/>
              <a:buNone/>
            </a:pPr>
            <a:r>
              <a:rPr lang="en-US" altLang="en-US" sz="1600" b="1">
                <a:latin typeface="Courier New" panose="02070309020205020404" pitchFamily="49" charset="0"/>
                <a:cs typeface="Courier New" panose="02070309020205020404" pitchFamily="49" charset="0"/>
              </a:rPr>
              <a:t>	CMP AL, '$‘			;checking for ‘$’ first</a:t>
            </a:r>
          </a:p>
          <a:p>
            <a:pPr>
              <a:lnSpc>
                <a:spcPct val="80000"/>
              </a:lnSpc>
              <a:buFontTx/>
              <a:buNone/>
            </a:pPr>
            <a:r>
              <a:rPr lang="en-US" altLang="en-US" sz="1600" b="1">
                <a:latin typeface="Courier New" panose="02070309020205020404" pitchFamily="49" charset="0"/>
                <a:cs typeface="Courier New" panose="02070309020205020404" pitchFamily="49" charset="0"/>
              </a:rPr>
              <a:t>	JE FINISH			;if ‘$’, end of string</a:t>
            </a:r>
          </a:p>
          <a:p>
            <a:pPr>
              <a:lnSpc>
                <a:spcPct val="80000"/>
              </a:lnSpc>
              <a:buFontTx/>
              <a:buNone/>
            </a:pPr>
            <a:r>
              <a:rPr lang="en-US" altLang="en-US" sz="1600" b="1">
                <a:latin typeface="Courier New" panose="02070309020205020404" pitchFamily="49" charset="0"/>
                <a:cs typeface="Courier New" panose="02070309020205020404" pitchFamily="49" charset="0"/>
              </a:rPr>
              <a:t>   INC SI			;otherwise increment pointer</a:t>
            </a:r>
          </a:p>
          <a:p>
            <a:pPr>
              <a:lnSpc>
                <a:spcPct val="80000"/>
              </a:lnSpc>
              <a:buFontTx/>
              <a:buNone/>
            </a:pPr>
            <a:r>
              <a:rPr lang="en-US" altLang="en-US" sz="1600" b="1">
                <a:latin typeface="Courier New" panose="02070309020205020404" pitchFamily="49" charset="0"/>
                <a:cs typeface="Courier New" panose="02070309020205020404" pitchFamily="49" charset="0"/>
              </a:rPr>
              <a:t>	CMP AL,MATCH[0]		;looking for first character </a:t>
            </a:r>
          </a:p>
          <a:p>
            <a:pPr>
              <a:lnSpc>
                <a:spcPct val="80000"/>
              </a:lnSpc>
              <a:buFontTx/>
              <a:buNone/>
            </a:pPr>
            <a:r>
              <a:rPr lang="en-US" altLang="en-US" sz="1600" b="1">
                <a:latin typeface="Courier New" panose="02070309020205020404" pitchFamily="49" charset="0"/>
                <a:cs typeface="Courier New" panose="02070309020205020404" pitchFamily="49" charset="0"/>
              </a:rPr>
              <a:t>	JNE SKIP			;not first character, check next</a:t>
            </a:r>
          </a:p>
          <a:p>
            <a:pPr>
              <a:lnSpc>
                <a:spcPct val="80000"/>
              </a:lnSpc>
              <a:buFontTx/>
              <a:buNone/>
            </a:pPr>
            <a:r>
              <a:rPr lang="en-US" altLang="en-US" sz="1600" b="1">
                <a:latin typeface="Courier New" panose="02070309020205020404" pitchFamily="49" charset="0"/>
                <a:cs typeface="Courier New" panose="02070309020205020404" pitchFamily="49" charset="0"/>
              </a:rPr>
              <a:t>NEXT:   MOV AL, STRING[SI]	;otherwise fetch next character</a:t>
            </a:r>
          </a:p>
          <a:p>
            <a:pPr>
              <a:lnSpc>
                <a:spcPct val="80000"/>
              </a:lnSpc>
              <a:buFontTx/>
              <a:buNone/>
            </a:pPr>
            <a:r>
              <a:rPr lang="en-US" altLang="en-US" sz="1600" b="1">
                <a:latin typeface="Courier New" panose="02070309020205020404" pitchFamily="49" charset="0"/>
                <a:cs typeface="Courier New" panose="02070309020205020404" pitchFamily="49" charset="0"/>
              </a:rPr>
              <a:t>   	CMP AL, MATCH[1]	;and compare with the second one</a:t>
            </a:r>
          </a:p>
          <a:p>
            <a:pPr>
              <a:lnSpc>
                <a:spcPct val="80000"/>
              </a:lnSpc>
              <a:buFontTx/>
              <a:buNone/>
            </a:pPr>
            <a:r>
              <a:rPr lang="en-US" altLang="en-US" sz="1600" b="1">
                <a:latin typeface="Courier New" panose="02070309020205020404" pitchFamily="49" charset="0"/>
                <a:cs typeface="Courier New" panose="02070309020205020404" pitchFamily="49" charset="0"/>
              </a:rPr>
              <a:t>	JNE SKIP			;second character no match</a:t>
            </a:r>
          </a:p>
          <a:p>
            <a:pPr>
              <a:lnSpc>
                <a:spcPct val="80000"/>
              </a:lnSpc>
              <a:buFontTx/>
              <a:buNone/>
            </a:pPr>
            <a:r>
              <a:rPr lang="en-US" altLang="en-US" sz="1600" b="1">
                <a:latin typeface="Courier New" panose="02070309020205020404" pitchFamily="49" charset="0"/>
                <a:cs typeface="Courier New" panose="02070309020205020404" pitchFamily="49" charset="0"/>
              </a:rPr>
              <a:t>NEXT2:	INC SI			;second character match</a:t>
            </a:r>
          </a:p>
          <a:p>
            <a:pPr>
              <a:lnSpc>
                <a:spcPct val="80000"/>
              </a:lnSpc>
              <a:buFontTx/>
              <a:buNone/>
            </a:pPr>
            <a:r>
              <a:rPr lang="en-US" altLang="en-US" sz="1600" b="1">
                <a:latin typeface="Courier New" panose="02070309020205020404" pitchFamily="49" charset="0"/>
                <a:cs typeface="Courier New" panose="02070309020205020404" pitchFamily="49" charset="0"/>
              </a:rPr>
              <a:t>    	MOV AL, STRING[SI]	;fetch next character and</a:t>
            </a:r>
          </a:p>
          <a:p>
            <a:pPr>
              <a:lnSpc>
                <a:spcPct val="80000"/>
              </a:lnSpc>
              <a:buFontTx/>
              <a:buNone/>
            </a:pPr>
            <a:r>
              <a:rPr lang="en-US" altLang="en-US" sz="1600" b="1">
                <a:latin typeface="Courier New" panose="02070309020205020404" pitchFamily="49" charset="0"/>
                <a:cs typeface="Courier New" panose="02070309020205020404" pitchFamily="49" charset="0"/>
              </a:rPr>
              <a:t>   	CMP AL, MATCH[2]	;compare with last</a:t>
            </a:r>
          </a:p>
          <a:p>
            <a:pPr>
              <a:lnSpc>
                <a:spcPct val="80000"/>
              </a:lnSpc>
              <a:buFontTx/>
              <a:buNone/>
            </a:pPr>
            <a:r>
              <a:rPr lang="en-US" altLang="en-US" sz="1600" b="1">
                <a:latin typeface="Courier New" panose="02070309020205020404" pitchFamily="49" charset="0"/>
                <a:cs typeface="Courier New" panose="02070309020205020404" pitchFamily="49" charset="0"/>
              </a:rPr>
              <a:t>	JNE SKIP			;no match, fetch next</a:t>
            </a:r>
          </a:p>
          <a:p>
            <a:pPr>
              <a:lnSpc>
                <a:spcPct val="80000"/>
              </a:lnSpc>
              <a:buFontTx/>
              <a:buNone/>
            </a:pPr>
            <a:r>
              <a:rPr lang="en-US" altLang="en-US" sz="1600" b="1">
                <a:latin typeface="Courier New" panose="02070309020205020404" pitchFamily="49" charset="0"/>
                <a:cs typeface="Courier New" panose="02070309020205020404" pitchFamily="49" charset="0"/>
              </a:rPr>
              <a:t>	INC COUNT			;match found, increment counter</a:t>
            </a:r>
          </a:p>
          <a:p>
            <a:pPr>
              <a:lnSpc>
                <a:spcPct val="80000"/>
              </a:lnSpc>
              <a:buFontTx/>
              <a:buNone/>
            </a:pPr>
            <a:r>
              <a:rPr lang="en-US" altLang="en-US" sz="1600" b="1">
                <a:latin typeface="Courier New" panose="02070309020205020404" pitchFamily="49" charset="0"/>
                <a:cs typeface="Courier New" panose="02070309020205020404" pitchFamily="49" charset="0"/>
              </a:rPr>
              <a:t>SKIP: JMP REPEAT		;repeat until ‘$’ is found</a:t>
            </a:r>
          </a:p>
          <a:p>
            <a:pPr>
              <a:lnSpc>
                <a:spcPct val="80000"/>
              </a:lnSpc>
              <a:buFontTx/>
              <a:buNone/>
            </a:pPr>
            <a:r>
              <a:rPr lang="en-US" altLang="en-US" sz="1600" b="1">
                <a:latin typeface="Courier New" panose="02070309020205020404" pitchFamily="49" charset="0"/>
                <a:cs typeface="Courier New" panose="02070309020205020404" pitchFamily="49" charset="0"/>
              </a:rPr>
              <a:t>FINISH: MOV DL, COUNT		;printing counter</a:t>
            </a:r>
          </a:p>
          <a:p>
            <a:pPr>
              <a:lnSpc>
                <a:spcPct val="80000"/>
              </a:lnSpc>
              <a:buFontTx/>
              <a:buNone/>
            </a:pPr>
            <a:r>
              <a:rPr lang="en-US" altLang="en-US" sz="1600" b="1">
                <a:latin typeface="Courier New" panose="02070309020205020404" pitchFamily="49" charset="0"/>
                <a:cs typeface="Courier New" panose="02070309020205020404" pitchFamily="49" charset="0"/>
              </a:rPr>
              <a:t>	ADD DL, '0‘			;moving to DL to print</a:t>
            </a:r>
          </a:p>
          <a:p>
            <a:pPr>
              <a:lnSpc>
                <a:spcPct val="80000"/>
              </a:lnSpc>
              <a:buFontTx/>
              <a:buNone/>
            </a:pPr>
            <a:r>
              <a:rPr lang="en-US" altLang="en-US" sz="1600" b="1">
                <a:latin typeface="Courier New" panose="02070309020205020404" pitchFamily="49" charset="0"/>
                <a:cs typeface="Courier New" panose="02070309020205020404" pitchFamily="49" charset="0"/>
              </a:rPr>
              <a:t>	MOV AH, 02H			;printing character interrupt</a:t>
            </a:r>
          </a:p>
          <a:p>
            <a:pPr>
              <a:lnSpc>
                <a:spcPct val="80000"/>
              </a:lnSpc>
              <a:buFontTx/>
              <a:buNone/>
            </a:pPr>
            <a:r>
              <a:rPr lang="en-US" altLang="en-US" sz="1600" b="1">
                <a:latin typeface="Courier New" panose="02070309020205020404" pitchFamily="49" charset="0"/>
                <a:cs typeface="Courier New" panose="02070309020205020404" pitchFamily="49" charset="0"/>
              </a:rPr>
              <a:t>	INT 21H</a:t>
            </a:r>
          </a:p>
          <a:p>
            <a:pPr>
              <a:lnSpc>
                <a:spcPct val="80000"/>
              </a:lnSpc>
              <a:buFontTx/>
              <a:buNone/>
            </a:pPr>
            <a:r>
              <a:rPr lang="en-US" altLang="en-US" sz="1600" b="1">
                <a:latin typeface="Courier New" panose="02070309020205020404" pitchFamily="49" charset="0"/>
                <a:cs typeface="Courier New" panose="02070309020205020404" pitchFamily="49" charset="0"/>
              </a:rPr>
              <a:t>MOV AH, 4CH			;end of program</a:t>
            </a:r>
          </a:p>
          <a:p>
            <a:pPr>
              <a:lnSpc>
                <a:spcPct val="80000"/>
              </a:lnSpc>
              <a:buFontTx/>
              <a:buNone/>
            </a:pPr>
            <a:r>
              <a:rPr lang="en-US" altLang="en-US" sz="1600" b="1">
                <a:latin typeface="Courier New" panose="02070309020205020404" pitchFamily="49" charset="0"/>
                <a:cs typeface="Courier New" panose="02070309020205020404" pitchFamily="49" charset="0"/>
              </a:rPr>
              <a:t>INT 21H</a:t>
            </a:r>
          </a:p>
          <a:p>
            <a:pPr>
              <a:lnSpc>
                <a:spcPct val="80000"/>
              </a:lnSpc>
              <a:buFontTx/>
              <a:buNone/>
            </a:pPr>
            <a:r>
              <a:rPr lang="en-US" altLang="en-US" sz="1600" b="1">
                <a:latin typeface="Courier New" panose="02070309020205020404" pitchFamily="49" charset="0"/>
                <a:cs typeface="Courier New" panose="02070309020205020404" pitchFamily="49" charset="0"/>
              </a:rPr>
              <a:t>END START	</a:t>
            </a:r>
          </a:p>
          <a:p>
            <a:pPr>
              <a:lnSpc>
                <a:spcPct val="80000"/>
              </a:lnSpc>
              <a:buFontTx/>
              <a:buNone/>
            </a:pPr>
            <a:endParaRPr lang="el-GR" altLang="en-US" sz="1600" b="1">
              <a:latin typeface="Courier New" panose="020703090202050204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52" y="46736"/>
            <a:ext cx="4715510" cy="467995"/>
          </a:xfrm>
          <a:prstGeom prst="rect">
            <a:avLst/>
          </a:prstGeom>
        </p:spPr>
        <p:txBody>
          <a:bodyPr vert="horz" wrap="square" lIns="0" tIns="12700" rIns="0" bIns="0" rtlCol="0">
            <a:spAutoFit/>
          </a:bodyPr>
          <a:lstStyle/>
          <a:p>
            <a:pPr marL="12700">
              <a:lnSpc>
                <a:spcPct val="100000"/>
              </a:lnSpc>
              <a:spcBef>
                <a:spcPts val="100"/>
              </a:spcBef>
            </a:pPr>
            <a:r>
              <a:rPr sz="2900" spc="-135" dirty="0">
                <a:solidFill>
                  <a:srgbClr val="C0504D"/>
                </a:solidFill>
              </a:rPr>
              <a:t>How </a:t>
            </a:r>
            <a:r>
              <a:rPr sz="2900" spc="-155" dirty="0">
                <a:solidFill>
                  <a:srgbClr val="C0504D"/>
                </a:solidFill>
              </a:rPr>
              <a:t>Words </a:t>
            </a:r>
            <a:r>
              <a:rPr sz="2900" spc="-145" dirty="0">
                <a:solidFill>
                  <a:srgbClr val="C0504D"/>
                </a:solidFill>
              </a:rPr>
              <a:t>Are </a:t>
            </a:r>
            <a:r>
              <a:rPr sz="2900" spc="-140" dirty="0">
                <a:solidFill>
                  <a:srgbClr val="C0504D"/>
                </a:solidFill>
              </a:rPr>
              <a:t>Added </a:t>
            </a:r>
            <a:r>
              <a:rPr sz="2900" spc="-350" dirty="0">
                <a:solidFill>
                  <a:srgbClr val="C0504D"/>
                </a:solidFill>
              </a:rPr>
              <a:t>To</a:t>
            </a:r>
            <a:r>
              <a:rPr sz="2900" spc="-310" dirty="0">
                <a:solidFill>
                  <a:srgbClr val="C0504D"/>
                </a:solidFill>
              </a:rPr>
              <a:t> </a:t>
            </a:r>
            <a:r>
              <a:rPr sz="2900" spc="-215" dirty="0">
                <a:solidFill>
                  <a:srgbClr val="C0504D"/>
                </a:solidFill>
              </a:rPr>
              <a:t>Stack</a:t>
            </a:r>
            <a:endParaRPr sz="2900"/>
          </a:p>
        </p:txBody>
      </p:sp>
      <p:sp>
        <p:nvSpPr>
          <p:cNvPr id="3" name="object 3"/>
          <p:cNvSpPr/>
          <p:nvPr/>
        </p:nvSpPr>
        <p:spPr>
          <a:xfrm>
            <a:off x="2895600" y="1371600"/>
            <a:ext cx="1828800" cy="533400"/>
          </a:xfrm>
          <a:custGeom>
            <a:avLst/>
            <a:gdLst/>
            <a:ahLst/>
            <a:cxnLst/>
            <a:rect l="l" t="t" r="r" b="b"/>
            <a:pathLst>
              <a:path w="1828800" h="533400">
                <a:moveTo>
                  <a:pt x="0" y="533400"/>
                </a:moveTo>
                <a:lnTo>
                  <a:pt x="1828800" y="533400"/>
                </a:lnTo>
                <a:lnTo>
                  <a:pt x="1828800" y="0"/>
                </a:lnTo>
                <a:lnTo>
                  <a:pt x="0" y="0"/>
                </a:lnTo>
                <a:lnTo>
                  <a:pt x="0" y="533400"/>
                </a:lnTo>
                <a:close/>
              </a:path>
            </a:pathLst>
          </a:custGeom>
          <a:ln w="9525">
            <a:solidFill>
              <a:srgbClr val="000000"/>
            </a:solidFill>
          </a:ln>
        </p:spPr>
        <p:txBody>
          <a:bodyPr wrap="square" lIns="0" tIns="0" rIns="0" bIns="0" rtlCol="0"/>
          <a:lstStyle/>
          <a:p>
            <a:endParaRPr/>
          </a:p>
        </p:txBody>
      </p:sp>
      <p:sp>
        <p:nvSpPr>
          <p:cNvPr id="4" name="object 4"/>
          <p:cNvSpPr txBox="1"/>
          <p:nvPr/>
        </p:nvSpPr>
        <p:spPr>
          <a:xfrm>
            <a:off x="1844864" y="932434"/>
            <a:ext cx="730950" cy="4514056"/>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Offset</a:t>
            </a:r>
          </a:p>
          <a:p>
            <a:pPr>
              <a:lnSpc>
                <a:spcPct val="100000"/>
              </a:lnSpc>
              <a:spcBef>
                <a:spcPts val="30"/>
              </a:spcBef>
            </a:pPr>
            <a:endParaRPr sz="1850" dirty="0">
              <a:latin typeface="Times New Roman"/>
              <a:cs typeface="Times New Roman"/>
            </a:endParaRPr>
          </a:p>
          <a:p>
            <a:pPr marL="12700">
              <a:lnSpc>
                <a:spcPct val="100000"/>
              </a:lnSpc>
            </a:pPr>
            <a:r>
              <a:rPr sz="1800" dirty="0">
                <a:latin typeface="Arial"/>
                <a:cs typeface="Arial"/>
              </a:rPr>
              <a:t>0000</a:t>
            </a:r>
          </a:p>
          <a:p>
            <a:pPr>
              <a:lnSpc>
                <a:spcPct val="100000"/>
              </a:lnSpc>
            </a:pPr>
            <a:endParaRPr sz="1800" dirty="0">
              <a:latin typeface="Times New Roman"/>
              <a:cs typeface="Times New Roman"/>
            </a:endParaRPr>
          </a:p>
          <a:p>
            <a:pPr>
              <a:lnSpc>
                <a:spcPct val="100000"/>
              </a:lnSpc>
              <a:spcBef>
                <a:spcPts val="10"/>
              </a:spcBef>
            </a:pPr>
            <a:endParaRPr sz="1950" dirty="0">
              <a:latin typeface="Times New Roman"/>
              <a:cs typeface="Times New Roman"/>
            </a:endParaRPr>
          </a:p>
          <a:p>
            <a:pPr marL="12700">
              <a:lnSpc>
                <a:spcPct val="100000"/>
              </a:lnSpc>
            </a:pPr>
            <a:r>
              <a:rPr sz="1800" dirty="0">
                <a:latin typeface="Arial"/>
                <a:cs typeface="Arial"/>
              </a:rPr>
              <a:t>00F4</a:t>
            </a:r>
          </a:p>
          <a:p>
            <a:pPr>
              <a:lnSpc>
                <a:spcPct val="100000"/>
              </a:lnSpc>
              <a:spcBef>
                <a:spcPts val="35"/>
              </a:spcBef>
            </a:pPr>
            <a:endParaRPr sz="1850" dirty="0">
              <a:latin typeface="Times New Roman"/>
              <a:cs typeface="Times New Roman"/>
            </a:endParaRPr>
          </a:p>
          <a:p>
            <a:pPr marL="12700">
              <a:lnSpc>
                <a:spcPct val="100000"/>
              </a:lnSpc>
            </a:pPr>
            <a:r>
              <a:rPr sz="1800" dirty="0">
                <a:latin typeface="Arial"/>
                <a:cs typeface="Arial"/>
              </a:rPr>
              <a:t>00F6</a:t>
            </a:r>
          </a:p>
          <a:p>
            <a:pPr>
              <a:lnSpc>
                <a:spcPct val="100000"/>
              </a:lnSpc>
              <a:spcBef>
                <a:spcPts val="35"/>
              </a:spcBef>
            </a:pPr>
            <a:endParaRPr sz="1850" dirty="0">
              <a:latin typeface="Times New Roman"/>
              <a:cs typeface="Times New Roman"/>
            </a:endParaRPr>
          </a:p>
          <a:p>
            <a:pPr marL="12700">
              <a:lnSpc>
                <a:spcPct val="100000"/>
              </a:lnSpc>
            </a:pPr>
            <a:r>
              <a:rPr sz="1800" dirty="0">
                <a:latin typeface="Arial"/>
                <a:cs typeface="Arial"/>
              </a:rPr>
              <a:t>00F8</a:t>
            </a:r>
          </a:p>
          <a:p>
            <a:pPr>
              <a:lnSpc>
                <a:spcPct val="100000"/>
              </a:lnSpc>
              <a:spcBef>
                <a:spcPts val="30"/>
              </a:spcBef>
            </a:pPr>
            <a:endParaRPr sz="1850" dirty="0">
              <a:latin typeface="Times New Roman"/>
              <a:cs typeface="Times New Roman"/>
            </a:endParaRPr>
          </a:p>
          <a:p>
            <a:pPr marL="12700">
              <a:lnSpc>
                <a:spcPct val="100000"/>
              </a:lnSpc>
            </a:pPr>
            <a:r>
              <a:rPr sz="1800" dirty="0">
                <a:latin typeface="Arial"/>
                <a:cs typeface="Arial"/>
              </a:rPr>
              <a:t>00FA</a:t>
            </a:r>
          </a:p>
          <a:p>
            <a:pPr>
              <a:lnSpc>
                <a:spcPct val="100000"/>
              </a:lnSpc>
              <a:spcBef>
                <a:spcPts val="35"/>
              </a:spcBef>
            </a:pPr>
            <a:endParaRPr sz="1850" dirty="0">
              <a:latin typeface="Times New Roman"/>
              <a:cs typeface="Times New Roman"/>
            </a:endParaRPr>
          </a:p>
          <a:p>
            <a:pPr marL="12700">
              <a:lnSpc>
                <a:spcPct val="100000"/>
              </a:lnSpc>
            </a:pPr>
            <a:r>
              <a:rPr sz="1800" dirty="0">
                <a:latin typeface="Arial"/>
                <a:cs typeface="Arial"/>
              </a:rPr>
              <a:t>00FC</a:t>
            </a:r>
          </a:p>
          <a:p>
            <a:pPr>
              <a:lnSpc>
                <a:spcPct val="100000"/>
              </a:lnSpc>
              <a:spcBef>
                <a:spcPts val="35"/>
              </a:spcBef>
            </a:pPr>
            <a:endParaRPr sz="1850" dirty="0">
              <a:latin typeface="Times New Roman"/>
              <a:cs typeface="Times New Roman"/>
            </a:endParaRPr>
          </a:p>
          <a:p>
            <a:pPr marL="12700">
              <a:lnSpc>
                <a:spcPct val="100000"/>
              </a:lnSpc>
            </a:pPr>
            <a:r>
              <a:rPr sz="1800" dirty="0">
                <a:latin typeface="Arial"/>
                <a:cs typeface="Arial"/>
              </a:rPr>
              <a:t>00FE</a:t>
            </a:r>
          </a:p>
        </p:txBody>
      </p:sp>
      <p:sp>
        <p:nvSpPr>
          <p:cNvPr id="5" name="object 5"/>
          <p:cNvSpPr txBox="1"/>
          <p:nvPr/>
        </p:nvSpPr>
        <p:spPr>
          <a:xfrm>
            <a:off x="1983994" y="5596838"/>
            <a:ext cx="488950" cy="299720"/>
          </a:xfrm>
          <a:prstGeom prst="rect">
            <a:avLst/>
          </a:prstGeom>
        </p:spPr>
        <p:txBody>
          <a:bodyPr vert="horz" wrap="square" lIns="0" tIns="12700" rIns="0" bIns="0" rtlCol="0">
            <a:spAutoFit/>
          </a:bodyPr>
          <a:lstStyle/>
          <a:p>
            <a:pPr marL="12700">
              <a:lnSpc>
                <a:spcPct val="100000"/>
              </a:lnSpc>
              <a:spcBef>
                <a:spcPts val="100"/>
              </a:spcBef>
            </a:pPr>
            <a:r>
              <a:rPr sz="1800" spc="-95" dirty="0">
                <a:latin typeface="Arial"/>
                <a:cs typeface="Arial"/>
              </a:rPr>
              <a:t>0100</a:t>
            </a:r>
            <a:endParaRPr sz="1800">
              <a:latin typeface="Arial"/>
              <a:cs typeface="Arial"/>
            </a:endParaRPr>
          </a:p>
        </p:txBody>
      </p:sp>
      <p:sp>
        <p:nvSpPr>
          <p:cNvPr id="6" name="object 6"/>
          <p:cNvSpPr txBox="1"/>
          <p:nvPr/>
        </p:nvSpPr>
        <p:spPr>
          <a:xfrm>
            <a:off x="3203575" y="6267399"/>
            <a:ext cx="2761615"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Arial"/>
                <a:cs typeface="Arial"/>
              </a:rPr>
              <a:t>(Beyond </a:t>
            </a:r>
            <a:r>
              <a:rPr sz="1800" spc="-20" dirty="0">
                <a:latin typeface="Arial"/>
                <a:cs typeface="Arial"/>
              </a:rPr>
              <a:t>the </a:t>
            </a:r>
            <a:r>
              <a:rPr sz="1800" spc="-75" dirty="0">
                <a:latin typeface="Arial"/>
                <a:cs typeface="Arial"/>
              </a:rPr>
              <a:t>end </a:t>
            </a:r>
            <a:r>
              <a:rPr sz="1800" spc="-5" dirty="0">
                <a:latin typeface="Arial"/>
                <a:cs typeface="Arial"/>
              </a:rPr>
              <a:t>of </a:t>
            </a:r>
            <a:r>
              <a:rPr sz="1800" spc="-20" dirty="0">
                <a:latin typeface="Arial"/>
                <a:cs typeface="Arial"/>
              </a:rPr>
              <a:t>the</a:t>
            </a:r>
            <a:r>
              <a:rPr sz="1800" spc="-295" dirty="0">
                <a:latin typeface="Arial"/>
                <a:cs typeface="Arial"/>
              </a:rPr>
              <a:t> </a:t>
            </a:r>
            <a:r>
              <a:rPr sz="1800" spc="-95" dirty="0">
                <a:latin typeface="Arial"/>
                <a:cs typeface="Arial"/>
              </a:rPr>
              <a:t>stack)</a:t>
            </a:r>
            <a:endParaRPr sz="1800">
              <a:latin typeface="Arial"/>
              <a:cs typeface="Arial"/>
            </a:endParaRPr>
          </a:p>
        </p:txBody>
      </p:sp>
      <p:sp>
        <p:nvSpPr>
          <p:cNvPr id="7" name="object 7"/>
          <p:cNvSpPr txBox="1"/>
          <p:nvPr/>
        </p:nvSpPr>
        <p:spPr>
          <a:xfrm>
            <a:off x="5108828" y="5669381"/>
            <a:ext cx="248920" cy="299720"/>
          </a:xfrm>
          <a:prstGeom prst="rect">
            <a:avLst/>
          </a:prstGeom>
        </p:spPr>
        <p:txBody>
          <a:bodyPr vert="horz" wrap="square" lIns="0" tIns="12700" rIns="0" bIns="0" rtlCol="0">
            <a:spAutoFit/>
          </a:bodyPr>
          <a:lstStyle/>
          <a:p>
            <a:pPr marL="12700">
              <a:lnSpc>
                <a:spcPct val="100000"/>
              </a:lnSpc>
              <a:spcBef>
                <a:spcPts val="100"/>
              </a:spcBef>
            </a:pPr>
            <a:r>
              <a:rPr sz="1800" spc="-325" dirty="0">
                <a:latin typeface="Arial"/>
                <a:cs typeface="Arial"/>
              </a:rPr>
              <a:t>SP</a:t>
            </a:r>
            <a:endParaRPr sz="1800">
              <a:latin typeface="Arial"/>
              <a:cs typeface="Arial"/>
            </a:endParaRPr>
          </a:p>
        </p:txBody>
      </p:sp>
      <p:graphicFrame>
        <p:nvGraphicFramePr>
          <p:cNvPr id="8" name="object 8"/>
          <p:cNvGraphicFramePr>
            <a:graphicFrameLocks noGrp="1"/>
          </p:cNvGraphicFramePr>
          <p:nvPr>
            <p:extLst>
              <p:ext uri="{D42A27DB-BD31-4B8C-83A1-F6EECF244321}">
                <p14:modId xmlns:p14="http://schemas.microsoft.com/office/powerpoint/2010/main" val="162284812"/>
              </p:ext>
            </p:extLst>
          </p:nvPr>
        </p:nvGraphicFramePr>
        <p:xfrm>
          <a:off x="5546978" y="2438387"/>
          <a:ext cx="1545302" cy="1815465"/>
        </p:xfrm>
        <a:graphic>
          <a:graphicData uri="http://schemas.openxmlformats.org/drawingml/2006/table">
            <a:tbl>
              <a:tblPr firstRow="1" bandRow="1">
                <a:tableStyleId>{2D5ABB26-0587-4C30-8999-92F81FD0307C}</a:tableStyleId>
              </a:tblPr>
              <a:tblGrid>
                <a:gridCol w="529213">
                  <a:extLst>
                    <a:ext uri="{9D8B030D-6E8A-4147-A177-3AD203B41FA5}">
                      <a16:colId xmlns:a16="http://schemas.microsoft.com/office/drawing/2014/main" val="20000"/>
                    </a:ext>
                  </a:extLst>
                </a:gridCol>
                <a:gridCol w="1016089">
                  <a:extLst>
                    <a:ext uri="{9D8B030D-6E8A-4147-A177-3AD203B41FA5}">
                      <a16:colId xmlns:a16="http://schemas.microsoft.com/office/drawing/2014/main" val="20001"/>
                    </a:ext>
                  </a:extLst>
                </a:gridCol>
              </a:tblGrid>
              <a:tr h="368935">
                <a:tc>
                  <a:txBody>
                    <a:bodyPr/>
                    <a:lstStyle/>
                    <a:p>
                      <a:pPr marL="31750">
                        <a:lnSpc>
                          <a:spcPct val="100000"/>
                        </a:lnSpc>
                        <a:spcBef>
                          <a:spcPts val="245"/>
                        </a:spcBef>
                      </a:pPr>
                      <a:r>
                        <a:rPr sz="1800" spc="0" dirty="0">
                          <a:latin typeface="Arial"/>
                          <a:cs typeface="Arial"/>
                        </a:rPr>
                        <a:t>SP:</a:t>
                      </a:r>
                      <a:endParaRPr sz="1800" spc="0">
                        <a:latin typeface="Arial"/>
                        <a:cs typeface="Arial"/>
                      </a:endParaRPr>
                    </a:p>
                  </a:txBody>
                  <a:tcPr marL="0" marR="0" marT="31115" marB="0">
                    <a:lnR w="9525">
                      <a:solidFill>
                        <a:srgbClr val="000000"/>
                      </a:solidFill>
                      <a:prstDash val="solid"/>
                    </a:lnR>
                  </a:tcPr>
                </a:tc>
                <a:tc>
                  <a:txBody>
                    <a:bodyPr/>
                    <a:lstStyle/>
                    <a:p>
                      <a:pPr marL="92075">
                        <a:lnSpc>
                          <a:spcPct val="100000"/>
                        </a:lnSpc>
                        <a:spcBef>
                          <a:spcPts val="245"/>
                        </a:spcBef>
                      </a:pPr>
                      <a:r>
                        <a:rPr sz="1800" spc="0" dirty="0">
                          <a:latin typeface="Arial"/>
                          <a:cs typeface="Arial"/>
                        </a:rPr>
                        <a:t>0100</a:t>
                      </a:r>
                      <a:endParaRPr sz="1800" spc="0">
                        <a:latin typeface="Arial"/>
                        <a:cs typeface="Arial"/>
                      </a:endParaRPr>
                    </a:p>
                  </a:txBody>
                  <a:tcPr marL="0" marR="0" marT="311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316230">
                <a:tc>
                  <a:txBody>
                    <a:bodyPr/>
                    <a:lstStyle/>
                    <a:p>
                      <a:pPr>
                        <a:lnSpc>
                          <a:spcPct val="100000"/>
                        </a:lnSpc>
                      </a:pPr>
                      <a:endParaRPr sz="1900" spc="0">
                        <a:latin typeface="Times New Roman"/>
                        <a:cs typeface="Times New Roman"/>
                      </a:endParaRPr>
                    </a:p>
                  </a:txBody>
                  <a:tcPr marL="0" marR="0" marT="0" marB="0"/>
                </a:tc>
                <a:tc>
                  <a:txBody>
                    <a:bodyPr/>
                    <a:lstStyle/>
                    <a:p>
                      <a:pPr>
                        <a:lnSpc>
                          <a:spcPct val="100000"/>
                        </a:lnSpc>
                      </a:pPr>
                      <a:endParaRPr sz="1900" spc="0">
                        <a:latin typeface="Times New Roman"/>
                        <a:cs typeface="Times New Roman"/>
                      </a:endParaRPr>
                    </a:p>
                  </a:txBody>
                  <a:tcPr marL="0" marR="0" marT="0" marB="0">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368935">
                <a:tc>
                  <a:txBody>
                    <a:bodyPr/>
                    <a:lstStyle/>
                    <a:p>
                      <a:pPr marL="31750">
                        <a:lnSpc>
                          <a:spcPct val="100000"/>
                        </a:lnSpc>
                        <a:spcBef>
                          <a:spcPts val="245"/>
                        </a:spcBef>
                      </a:pPr>
                      <a:r>
                        <a:rPr sz="1800" spc="0" dirty="0">
                          <a:latin typeface="Arial"/>
                          <a:cs typeface="Arial"/>
                        </a:rPr>
                        <a:t>AX:</a:t>
                      </a:r>
                      <a:endParaRPr sz="1800" spc="0">
                        <a:latin typeface="Arial"/>
                        <a:cs typeface="Arial"/>
                      </a:endParaRPr>
                    </a:p>
                  </a:txBody>
                  <a:tcPr marL="0" marR="0" marT="31115" marB="0">
                    <a:lnR w="9525">
                      <a:solidFill>
                        <a:srgbClr val="000000"/>
                      </a:solidFill>
                      <a:prstDash val="solid"/>
                    </a:lnR>
                  </a:tcPr>
                </a:tc>
                <a:tc>
                  <a:txBody>
                    <a:bodyPr/>
                    <a:lstStyle/>
                    <a:p>
                      <a:pPr marL="92075">
                        <a:lnSpc>
                          <a:spcPct val="100000"/>
                        </a:lnSpc>
                        <a:spcBef>
                          <a:spcPts val="245"/>
                        </a:spcBef>
                      </a:pPr>
                      <a:r>
                        <a:rPr sz="1800" spc="0" dirty="0">
                          <a:latin typeface="Arial"/>
                          <a:cs typeface="Arial"/>
                        </a:rPr>
                        <a:t>1234</a:t>
                      </a:r>
                      <a:endParaRPr sz="1800" spc="0">
                        <a:latin typeface="Arial"/>
                        <a:cs typeface="Arial"/>
                      </a:endParaRPr>
                    </a:p>
                  </a:txBody>
                  <a:tcPr marL="0" marR="0" marT="311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392430">
                <a:tc>
                  <a:txBody>
                    <a:bodyPr/>
                    <a:lstStyle/>
                    <a:p>
                      <a:pPr>
                        <a:lnSpc>
                          <a:spcPct val="100000"/>
                        </a:lnSpc>
                      </a:pPr>
                      <a:endParaRPr sz="2000" spc="0">
                        <a:latin typeface="Times New Roman"/>
                        <a:cs typeface="Times New Roman"/>
                      </a:endParaRPr>
                    </a:p>
                  </a:txBody>
                  <a:tcPr marL="0" marR="0" marT="0" marB="0"/>
                </a:tc>
                <a:tc>
                  <a:txBody>
                    <a:bodyPr/>
                    <a:lstStyle/>
                    <a:p>
                      <a:pPr>
                        <a:lnSpc>
                          <a:spcPct val="100000"/>
                        </a:lnSpc>
                      </a:pPr>
                      <a:endParaRPr sz="2000" spc="0">
                        <a:latin typeface="Times New Roman"/>
                        <a:cs typeface="Times New Roman"/>
                      </a:endParaRPr>
                    </a:p>
                  </a:txBody>
                  <a:tcPr marL="0" marR="0" marT="0" marB="0">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368935">
                <a:tc>
                  <a:txBody>
                    <a:bodyPr/>
                    <a:lstStyle/>
                    <a:p>
                      <a:pPr marL="31750">
                        <a:lnSpc>
                          <a:spcPct val="100000"/>
                        </a:lnSpc>
                        <a:spcBef>
                          <a:spcPts val="245"/>
                        </a:spcBef>
                      </a:pPr>
                      <a:r>
                        <a:rPr sz="1800" spc="0" dirty="0">
                          <a:latin typeface="Arial"/>
                          <a:cs typeface="Arial"/>
                        </a:rPr>
                        <a:t>BX:</a:t>
                      </a:r>
                      <a:endParaRPr sz="1800" spc="0">
                        <a:latin typeface="Arial"/>
                        <a:cs typeface="Arial"/>
                      </a:endParaRPr>
                    </a:p>
                  </a:txBody>
                  <a:tcPr marL="0" marR="0" marT="31115" marB="0">
                    <a:lnR w="9525">
                      <a:solidFill>
                        <a:srgbClr val="000000"/>
                      </a:solidFill>
                      <a:prstDash val="solid"/>
                    </a:lnR>
                  </a:tcPr>
                </a:tc>
                <a:tc>
                  <a:txBody>
                    <a:bodyPr/>
                    <a:lstStyle/>
                    <a:p>
                      <a:pPr marL="92075">
                        <a:lnSpc>
                          <a:spcPct val="100000"/>
                        </a:lnSpc>
                        <a:spcBef>
                          <a:spcPts val="245"/>
                        </a:spcBef>
                      </a:pPr>
                      <a:r>
                        <a:rPr sz="1800" spc="0" dirty="0">
                          <a:latin typeface="Arial"/>
                          <a:cs typeface="Arial"/>
                        </a:rPr>
                        <a:t>5678</a:t>
                      </a:r>
                    </a:p>
                  </a:txBody>
                  <a:tcPr marL="0" marR="0" marT="3111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bl>
          </a:graphicData>
        </a:graphic>
      </p:graphicFrame>
      <p:graphicFrame>
        <p:nvGraphicFramePr>
          <p:cNvPr id="9" name="object 9"/>
          <p:cNvGraphicFramePr>
            <a:graphicFrameLocks noGrp="1"/>
          </p:cNvGraphicFramePr>
          <p:nvPr/>
        </p:nvGraphicFramePr>
        <p:xfrm>
          <a:off x="2857500" y="2007997"/>
          <a:ext cx="1828800" cy="4010660"/>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tblGrid>
              <a:tr h="277495">
                <a:tc>
                  <a:txBody>
                    <a:bodyPr/>
                    <a:lstStyle/>
                    <a:p>
                      <a:pPr>
                        <a:lnSpc>
                          <a:spcPct val="100000"/>
                        </a:lnSpc>
                      </a:pPr>
                      <a:endParaRPr sz="1700">
                        <a:latin typeface="Times New Roman"/>
                        <a:cs typeface="Times New Roman"/>
                      </a:endParaRPr>
                    </a:p>
                  </a:txBody>
                  <a:tcPr marL="0" marR="0" marT="0" marB="0">
                    <a:lnL w="76962">
                      <a:solidFill>
                        <a:srgbClr val="C0504D"/>
                      </a:solidFill>
                      <a:prstDash val="solid"/>
                    </a:lnL>
                    <a:lnR w="76961">
                      <a:solidFill>
                        <a:srgbClr val="C0504D"/>
                      </a:solidFill>
                      <a:prstDash val="solid"/>
                    </a:lnR>
                    <a:lnB w="9525">
                      <a:solidFill>
                        <a:srgbClr val="000000"/>
                      </a:solidFill>
                      <a:prstDash val="solid"/>
                    </a:lnB>
                  </a:tcPr>
                </a:tc>
                <a:extLst>
                  <a:ext uri="{0D108BD9-81ED-4DB2-BD59-A6C34878D82A}">
                    <a16:rowId xmlns:a16="http://schemas.microsoft.com/office/drawing/2014/main" val="10000"/>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532765">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C0504D"/>
                      </a:solidFill>
                      <a:prstDash val="solid"/>
                    </a:lnB>
                  </a:tcPr>
                </a:tc>
                <a:extLst>
                  <a:ext uri="{0D108BD9-81ED-4DB2-BD59-A6C34878D82A}">
                    <a16:rowId xmlns:a16="http://schemas.microsoft.com/office/drawing/2014/main" val="10006"/>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C0504D"/>
                      </a:solidFill>
                      <a:prstDash val="solid"/>
                    </a:lnT>
                    <a:lnB w="9525">
                      <a:solidFill>
                        <a:srgbClr val="000000"/>
                      </a:solidFill>
                      <a:prstDash val="solid"/>
                    </a:lnB>
                  </a:tcPr>
                </a:tc>
                <a:extLst>
                  <a:ext uri="{0D108BD9-81ED-4DB2-BD59-A6C34878D82A}">
                    <a16:rowId xmlns:a16="http://schemas.microsoft.com/office/drawing/2014/main" val="10007"/>
                  </a:ext>
                </a:extLst>
              </a:tr>
            </a:tbl>
          </a:graphicData>
        </a:graphic>
      </p:graphicFrame>
      <p:sp>
        <p:nvSpPr>
          <p:cNvPr id="10" name="object 10"/>
          <p:cNvSpPr/>
          <p:nvPr/>
        </p:nvSpPr>
        <p:spPr>
          <a:xfrm>
            <a:off x="3644900" y="1892300"/>
            <a:ext cx="101600" cy="101600"/>
          </a:xfrm>
          <a:prstGeom prst="rect">
            <a:avLst/>
          </a:prstGeom>
          <a:blipFill>
            <a:blip r:embed="rId2" cstate="print"/>
            <a:stretch>
              <a:fillRect/>
            </a:stretch>
          </a:blipFill>
        </p:spPr>
        <p:txBody>
          <a:bodyPr wrap="square" lIns="0" tIns="0" rIns="0" bIns="0" rtlCol="0"/>
          <a:lstStyle/>
          <a:p>
            <a:endParaRPr/>
          </a:p>
        </p:txBody>
      </p:sp>
      <p:sp>
        <p:nvSpPr>
          <p:cNvPr id="11" name="object 11"/>
          <p:cNvSpPr/>
          <p:nvPr/>
        </p:nvSpPr>
        <p:spPr>
          <a:xfrm>
            <a:off x="3644900" y="2044700"/>
            <a:ext cx="101600" cy="101600"/>
          </a:xfrm>
          <a:prstGeom prst="rect">
            <a:avLst/>
          </a:prstGeom>
          <a:blipFill>
            <a:blip r:embed="rId2" cstate="print"/>
            <a:stretch>
              <a:fillRect/>
            </a:stretch>
          </a:blipFill>
        </p:spPr>
        <p:txBody>
          <a:bodyPr wrap="square" lIns="0" tIns="0" rIns="0" bIns="0" rtlCol="0"/>
          <a:lstStyle/>
          <a:p>
            <a:endParaRPr/>
          </a:p>
        </p:txBody>
      </p:sp>
      <p:sp>
        <p:nvSpPr>
          <p:cNvPr id="12" name="object 12"/>
          <p:cNvSpPr/>
          <p:nvPr/>
        </p:nvSpPr>
        <p:spPr>
          <a:xfrm>
            <a:off x="3644900" y="2197100"/>
            <a:ext cx="101600" cy="101600"/>
          </a:xfrm>
          <a:prstGeom prst="rect">
            <a:avLst/>
          </a:prstGeom>
          <a:blipFill>
            <a:blip r:embed="rId2" cstate="print"/>
            <a:stretch>
              <a:fillRect/>
            </a:stretch>
          </a:blipFill>
        </p:spPr>
        <p:txBody>
          <a:bodyPr wrap="square" lIns="0" tIns="0" rIns="0" bIns="0" rtlCol="0"/>
          <a:lstStyle/>
          <a:p>
            <a:endParaRPr/>
          </a:p>
        </p:txBody>
      </p:sp>
      <p:sp>
        <p:nvSpPr>
          <p:cNvPr id="13" name="object 13"/>
          <p:cNvSpPr/>
          <p:nvPr/>
        </p:nvSpPr>
        <p:spPr>
          <a:xfrm>
            <a:off x="2120900" y="1816100"/>
            <a:ext cx="101600" cy="101600"/>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2120900" y="1968500"/>
            <a:ext cx="101600" cy="101600"/>
          </a:xfrm>
          <a:prstGeom prst="rect">
            <a:avLst/>
          </a:prstGeom>
          <a:blipFill>
            <a:blip r:embed="rId2" cstate="print"/>
            <a:stretch>
              <a:fillRect/>
            </a:stretch>
          </a:blipFill>
        </p:spPr>
        <p:txBody>
          <a:bodyPr wrap="square" lIns="0" tIns="0" rIns="0" bIns="0" rtlCol="0"/>
          <a:lstStyle/>
          <a:p>
            <a:endParaRPr/>
          </a:p>
        </p:txBody>
      </p:sp>
      <p:sp>
        <p:nvSpPr>
          <p:cNvPr id="15" name="object 15"/>
          <p:cNvSpPr/>
          <p:nvPr/>
        </p:nvSpPr>
        <p:spPr>
          <a:xfrm>
            <a:off x="2120900" y="2120900"/>
            <a:ext cx="101600" cy="101600"/>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4568952" y="5667755"/>
            <a:ext cx="579120" cy="310896"/>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724400" y="5744336"/>
            <a:ext cx="381000" cy="118110"/>
          </a:xfrm>
          <a:custGeom>
            <a:avLst/>
            <a:gdLst/>
            <a:ahLst/>
            <a:cxnLst/>
            <a:rect l="l" t="t" r="r" b="b"/>
            <a:pathLst>
              <a:path w="381000" h="118110">
                <a:moveTo>
                  <a:pt x="101219" y="0"/>
                </a:moveTo>
                <a:lnTo>
                  <a:pt x="0" y="58534"/>
                </a:lnTo>
                <a:lnTo>
                  <a:pt x="100711" y="117906"/>
                </a:lnTo>
                <a:lnTo>
                  <a:pt x="108585" y="115887"/>
                </a:lnTo>
                <a:lnTo>
                  <a:pt x="115697" y="103809"/>
                </a:lnTo>
                <a:lnTo>
                  <a:pt x="113664" y="96024"/>
                </a:lnTo>
                <a:lnTo>
                  <a:pt x="72072" y="71531"/>
                </a:lnTo>
                <a:lnTo>
                  <a:pt x="25146" y="71335"/>
                </a:lnTo>
                <a:lnTo>
                  <a:pt x="25146" y="45935"/>
                </a:lnTo>
                <a:lnTo>
                  <a:pt x="72481" y="45935"/>
                </a:lnTo>
                <a:lnTo>
                  <a:pt x="113919" y="21996"/>
                </a:lnTo>
                <a:lnTo>
                  <a:pt x="116077" y="14224"/>
                </a:lnTo>
                <a:lnTo>
                  <a:pt x="108965" y="2082"/>
                </a:lnTo>
                <a:lnTo>
                  <a:pt x="101219" y="0"/>
                </a:lnTo>
                <a:close/>
              </a:path>
              <a:path w="381000" h="118110">
                <a:moveTo>
                  <a:pt x="72142" y="46132"/>
                </a:moveTo>
                <a:lnTo>
                  <a:pt x="50354" y="58730"/>
                </a:lnTo>
                <a:lnTo>
                  <a:pt x="72072" y="71531"/>
                </a:lnTo>
                <a:lnTo>
                  <a:pt x="381000" y="72821"/>
                </a:lnTo>
                <a:lnTo>
                  <a:pt x="381000" y="47421"/>
                </a:lnTo>
                <a:lnTo>
                  <a:pt x="72142" y="46132"/>
                </a:lnTo>
                <a:close/>
              </a:path>
              <a:path w="381000" h="118110">
                <a:moveTo>
                  <a:pt x="25146" y="45935"/>
                </a:moveTo>
                <a:lnTo>
                  <a:pt x="25146" y="71335"/>
                </a:lnTo>
                <a:lnTo>
                  <a:pt x="72072" y="71531"/>
                </a:lnTo>
                <a:lnTo>
                  <a:pt x="68852" y="69634"/>
                </a:lnTo>
                <a:lnTo>
                  <a:pt x="31496" y="69634"/>
                </a:lnTo>
                <a:lnTo>
                  <a:pt x="31623" y="47688"/>
                </a:lnTo>
                <a:lnTo>
                  <a:pt x="69450" y="47688"/>
                </a:lnTo>
                <a:lnTo>
                  <a:pt x="72142" y="46132"/>
                </a:lnTo>
                <a:lnTo>
                  <a:pt x="25146" y="45935"/>
                </a:lnTo>
                <a:close/>
              </a:path>
              <a:path w="381000" h="118110">
                <a:moveTo>
                  <a:pt x="31623" y="47688"/>
                </a:moveTo>
                <a:lnTo>
                  <a:pt x="31496" y="69634"/>
                </a:lnTo>
                <a:lnTo>
                  <a:pt x="50354" y="58730"/>
                </a:lnTo>
                <a:lnTo>
                  <a:pt x="31623" y="47688"/>
                </a:lnTo>
                <a:close/>
              </a:path>
              <a:path w="381000" h="118110">
                <a:moveTo>
                  <a:pt x="50354" y="58730"/>
                </a:moveTo>
                <a:lnTo>
                  <a:pt x="31496" y="69634"/>
                </a:lnTo>
                <a:lnTo>
                  <a:pt x="68852" y="69634"/>
                </a:lnTo>
                <a:lnTo>
                  <a:pt x="50354" y="58730"/>
                </a:lnTo>
                <a:close/>
              </a:path>
              <a:path w="381000" h="118110">
                <a:moveTo>
                  <a:pt x="69450" y="47688"/>
                </a:moveTo>
                <a:lnTo>
                  <a:pt x="31623" y="47688"/>
                </a:lnTo>
                <a:lnTo>
                  <a:pt x="50354" y="58730"/>
                </a:lnTo>
                <a:lnTo>
                  <a:pt x="69450" y="47688"/>
                </a:lnTo>
                <a:close/>
              </a:path>
              <a:path w="381000" h="118110">
                <a:moveTo>
                  <a:pt x="72481" y="45935"/>
                </a:moveTo>
                <a:lnTo>
                  <a:pt x="25146" y="45935"/>
                </a:lnTo>
                <a:lnTo>
                  <a:pt x="72142" y="46132"/>
                </a:lnTo>
                <a:lnTo>
                  <a:pt x="72481" y="45935"/>
                </a:lnTo>
                <a:close/>
              </a:path>
            </a:pathLst>
          </a:custGeom>
          <a:solidFill>
            <a:srgbClr val="000000"/>
          </a:solidFill>
        </p:spPr>
        <p:txBody>
          <a:bodyPr wrap="square" lIns="0" tIns="0" rIns="0" bIns="0" rtlCol="0"/>
          <a:lstStyle/>
          <a:p>
            <a:endParaRPr/>
          </a:p>
        </p:txBody>
      </p:sp>
      <p:sp>
        <p:nvSpPr>
          <p:cNvPr id="18" name="object 18"/>
          <p:cNvSpPr/>
          <p:nvPr/>
        </p:nvSpPr>
        <p:spPr>
          <a:xfrm>
            <a:off x="228600" y="990638"/>
            <a:ext cx="1219200" cy="954405"/>
          </a:xfrm>
          <a:custGeom>
            <a:avLst/>
            <a:gdLst/>
            <a:ahLst/>
            <a:cxnLst/>
            <a:rect l="l" t="t" r="r" b="b"/>
            <a:pathLst>
              <a:path w="1219200" h="954405">
                <a:moveTo>
                  <a:pt x="0" y="954112"/>
                </a:moveTo>
                <a:lnTo>
                  <a:pt x="1219200" y="954112"/>
                </a:lnTo>
                <a:lnTo>
                  <a:pt x="1219200" y="0"/>
                </a:lnTo>
                <a:lnTo>
                  <a:pt x="0" y="0"/>
                </a:lnTo>
                <a:lnTo>
                  <a:pt x="0" y="954112"/>
                </a:lnTo>
                <a:close/>
              </a:path>
            </a:pathLst>
          </a:custGeom>
          <a:ln w="25400">
            <a:solidFill>
              <a:srgbClr val="8063A1"/>
            </a:solidFill>
          </a:ln>
        </p:spPr>
        <p:txBody>
          <a:bodyPr wrap="square" lIns="0" tIns="0" rIns="0" bIns="0" rtlCol="0"/>
          <a:lstStyle/>
          <a:p>
            <a:endParaRPr/>
          </a:p>
        </p:txBody>
      </p:sp>
      <p:sp>
        <p:nvSpPr>
          <p:cNvPr id="19" name="object 19"/>
          <p:cNvSpPr/>
          <p:nvPr/>
        </p:nvSpPr>
        <p:spPr>
          <a:xfrm>
            <a:off x="99060" y="1362455"/>
            <a:ext cx="1556004" cy="34747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99060" y="1789176"/>
            <a:ext cx="1345692" cy="347472"/>
          </a:xfrm>
          <a:prstGeom prst="rect">
            <a:avLst/>
          </a:prstGeom>
          <a:blipFill>
            <a:blip r:embed="rId5" cstate="print"/>
            <a:stretch>
              <a:fillRect/>
            </a:stretch>
          </a:blipFill>
        </p:spPr>
        <p:txBody>
          <a:bodyPr wrap="square" lIns="0" tIns="0" rIns="0" bIns="0" rtlCol="0"/>
          <a:lstStyle/>
          <a:p>
            <a:endParaRPr/>
          </a:p>
        </p:txBody>
      </p:sp>
      <p:sp>
        <p:nvSpPr>
          <p:cNvPr id="21" name="object 21"/>
          <p:cNvSpPr/>
          <p:nvPr/>
        </p:nvSpPr>
        <p:spPr>
          <a:xfrm>
            <a:off x="1002791" y="1789176"/>
            <a:ext cx="522731" cy="347472"/>
          </a:xfrm>
          <a:prstGeom prst="rect">
            <a:avLst/>
          </a:prstGeom>
          <a:blipFill>
            <a:blip r:embed="rId6" cstate="print"/>
            <a:stretch>
              <a:fillRect/>
            </a:stretch>
          </a:blipFill>
        </p:spPr>
        <p:txBody>
          <a:bodyPr wrap="square" lIns="0" tIns="0" rIns="0" bIns="0" rtlCol="0"/>
          <a:lstStyle/>
          <a:p>
            <a:endParaRPr/>
          </a:p>
        </p:txBody>
      </p:sp>
      <p:sp>
        <p:nvSpPr>
          <p:cNvPr id="22" name="object 22"/>
          <p:cNvSpPr/>
          <p:nvPr/>
        </p:nvSpPr>
        <p:spPr>
          <a:xfrm>
            <a:off x="344487" y="1143127"/>
            <a:ext cx="1004252" cy="226440"/>
          </a:xfrm>
          <a:prstGeom prst="rect">
            <a:avLst/>
          </a:prstGeom>
          <a:blipFill>
            <a:blip r:embed="rId7" cstate="print"/>
            <a:stretch>
              <a:fillRect/>
            </a:stretch>
          </a:blipFill>
        </p:spPr>
        <p:txBody>
          <a:bodyPr wrap="square" lIns="0" tIns="0" rIns="0" bIns="0" rtlCol="0"/>
          <a:lstStyle/>
          <a:p>
            <a:endParaRPr/>
          </a:p>
        </p:txBody>
      </p:sp>
      <p:sp>
        <p:nvSpPr>
          <p:cNvPr id="23" name="object 23"/>
          <p:cNvSpPr/>
          <p:nvPr/>
        </p:nvSpPr>
        <p:spPr>
          <a:xfrm>
            <a:off x="824547" y="1139571"/>
            <a:ext cx="345884" cy="234569"/>
          </a:xfrm>
          <a:prstGeom prst="rect">
            <a:avLst/>
          </a:prstGeom>
          <a:blipFill>
            <a:blip r:embed="rId8" cstate="print"/>
            <a:stretch>
              <a:fillRect/>
            </a:stretch>
          </a:blipFill>
        </p:spPr>
        <p:txBody>
          <a:bodyPr wrap="square" lIns="0" tIns="0" rIns="0" bIns="0" rtlCol="0"/>
          <a:lstStyle/>
          <a:p>
            <a:endParaRPr/>
          </a:p>
        </p:txBody>
      </p:sp>
      <p:sp>
        <p:nvSpPr>
          <p:cNvPr id="24" name="object 24"/>
          <p:cNvSpPr/>
          <p:nvPr/>
        </p:nvSpPr>
        <p:spPr>
          <a:xfrm>
            <a:off x="518223" y="1144142"/>
            <a:ext cx="261620" cy="225425"/>
          </a:xfrm>
          <a:custGeom>
            <a:avLst/>
            <a:gdLst/>
            <a:ahLst/>
            <a:cxnLst/>
            <a:rect l="l" t="t" r="r" b="b"/>
            <a:pathLst>
              <a:path w="261620" h="225425">
                <a:moveTo>
                  <a:pt x="17170" y="0"/>
                </a:moveTo>
                <a:lnTo>
                  <a:pt x="46990" y="0"/>
                </a:lnTo>
                <a:lnTo>
                  <a:pt x="52298" y="0"/>
                </a:lnTo>
                <a:lnTo>
                  <a:pt x="56870" y="508"/>
                </a:lnTo>
                <a:lnTo>
                  <a:pt x="60680" y="1397"/>
                </a:lnTo>
                <a:lnTo>
                  <a:pt x="64503" y="2159"/>
                </a:lnTo>
                <a:lnTo>
                  <a:pt x="67792" y="3683"/>
                </a:lnTo>
                <a:lnTo>
                  <a:pt x="70561" y="5715"/>
                </a:lnTo>
                <a:lnTo>
                  <a:pt x="73342" y="7747"/>
                </a:lnTo>
                <a:lnTo>
                  <a:pt x="75653" y="10414"/>
                </a:lnTo>
                <a:lnTo>
                  <a:pt x="77508" y="13716"/>
                </a:lnTo>
                <a:lnTo>
                  <a:pt x="79349" y="16891"/>
                </a:lnTo>
                <a:lnTo>
                  <a:pt x="80975" y="21082"/>
                </a:lnTo>
                <a:lnTo>
                  <a:pt x="82359" y="25908"/>
                </a:lnTo>
                <a:lnTo>
                  <a:pt x="130898" y="159512"/>
                </a:lnTo>
                <a:lnTo>
                  <a:pt x="131597" y="159512"/>
                </a:lnTo>
                <a:lnTo>
                  <a:pt x="181876" y="26289"/>
                </a:lnTo>
                <a:lnTo>
                  <a:pt x="183387" y="21336"/>
                </a:lnTo>
                <a:lnTo>
                  <a:pt x="185026" y="17272"/>
                </a:lnTo>
                <a:lnTo>
                  <a:pt x="186817" y="13970"/>
                </a:lnTo>
                <a:lnTo>
                  <a:pt x="188607" y="10541"/>
                </a:lnTo>
                <a:lnTo>
                  <a:pt x="190690" y="7874"/>
                </a:lnTo>
                <a:lnTo>
                  <a:pt x="193065" y="5715"/>
                </a:lnTo>
                <a:lnTo>
                  <a:pt x="195427" y="3683"/>
                </a:lnTo>
                <a:lnTo>
                  <a:pt x="198234" y="2159"/>
                </a:lnTo>
                <a:lnTo>
                  <a:pt x="201472" y="1397"/>
                </a:lnTo>
                <a:lnTo>
                  <a:pt x="204711" y="508"/>
                </a:lnTo>
                <a:lnTo>
                  <a:pt x="208470" y="0"/>
                </a:lnTo>
                <a:lnTo>
                  <a:pt x="212737" y="0"/>
                </a:lnTo>
                <a:lnTo>
                  <a:pt x="243433" y="0"/>
                </a:lnTo>
                <a:lnTo>
                  <a:pt x="246557" y="0"/>
                </a:lnTo>
                <a:lnTo>
                  <a:pt x="249237" y="508"/>
                </a:lnTo>
                <a:lnTo>
                  <a:pt x="261467" y="15367"/>
                </a:lnTo>
                <a:lnTo>
                  <a:pt x="261467" y="18287"/>
                </a:lnTo>
                <a:lnTo>
                  <a:pt x="261467" y="218186"/>
                </a:lnTo>
                <a:lnTo>
                  <a:pt x="261467" y="219329"/>
                </a:lnTo>
                <a:lnTo>
                  <a:pt x="261150" y="220345"/>
                </a:lnTo>
                <a:lnTo>
                  <a:pt x="260515" y="221234"/>
                </a:lnTo>
                <a:lnTo>
                  <a:pt x="259880" y="222250"/>
                </a:lnTo>
                <a:lnTo>
                  <a:pt x="258724" y="223012"/>
                </a:lnTo>
                <a:lnTo>
                  <a:pt x="257048" y="223520"/>
                </a:lnTo>
                <a:lnTo>
                  <a:pt x="255371" y="224155"/>
                </a:lnTo>
                <a:lnTo>
                  <a:pt x="253136" y="224536"/>
                </a:lnTo>
                <a:lnTo>
                  <a:pt x="250367" y="224917"/>
                </a:lnTo>
                <a:lnTo>
                  <a:pt x="247599" y="225298"/>
                </a:lnTo>
                <a:lnTo>
                  <a:pt x="244068" y="225425"/>
                </a:lnTo>
                <a:lnTo>
                  <a:pt x="239788" y="225425"/>
                </a:lnTo>
                <a:lnTo>
                  <a:pt x="235635" y="225425"/>
                </a:lnTo>
                <a:lnTo>
                  <a:pt x="222796" y="223520"/>
                </a:lnTo>
                <a:lnTo>
                  <a:pt x="221183" y="223012"/>
                </a:lnTo>
                <a:lnTo>
                  <a:pt x="220027" y="222250"/>
                </a:lnTo>
                <a:lnTo>
                  <a:pt x="219329" y="221234"/>
                </a:lnTo>
                <a:lnTo>
                  <a:pt x="218643" y="220345"/>
                </a:lnTo>
                <a:lnTo>
                  <a:pt x="218287" y="219329"/>
                </a:lnTo>
                <a:lnTo>
                  <a:pt x="218287" y="218186"/>
                </a:lnTo>
                <a:lnTo>
                  <a:pt x="218287" y="35560"/>
                </a:lnTo>
                <a:lnTo>
                  <a:pt x="217944" y="35560"/>
                </a:lnTo>
                <a:lnTo>
                  <a:pt x="152920" y="217932"/>
                </a:lnTo>
                <a:lnTo>
                  <a:pt x="152463" y="219456"/>
                </a:lnTo>
                <a:lnTo>
                  <a:pt x="151714" y="220726"/>
                </a:lnTo>
                <a:lnTo>
                  <a:pt x="150672" y="221742"/>
                </a:lnTo>
                <a:lnTo>
                  <a:pt x="149631" y="222758"/>
                </a:lnTo>
                <a:lnTo>
                  <a:pt x="148209" y="223520"/>
                </a:lnTo>
                <a:lnTo>
                  <a:pt x="146418" y="224028"/>
                </a:lnTo>
                <a:lnTo>
                  <a:pt x="144627" y="224662"/>
                </a:lnTo>
                <a:lnTo>
                  <a:pt x="142354" y="225044"/>
                </a:lnTo>
                <a:lnTo>
                  <a:pt x="139573" y="225171"/>
                </a:lnTo>
                <a:lnTo>
                  <a:pt x="136804" y="225425"/>
                </a:lnTo>
                <a:lnTo>
                  <a:pt x="133451" y="225425"/>
                </a:lnTo>
                <a:lnTo>
                  <a:pt x="129514" y="225425"/>
                </a:lnTo>
                <a:lnTo>
                  <a:pt x="125590" y="225425"/>
                </a:lnTo>
                <a:lnTo>
                  <a:pt x="122237" y="225298"/>
                </a:lnTo>
                <a:lnTo>
                  <a:pt x="108369" y="221234"/>
                </a:lnTo>
                <a:lnTo>
                  <a:pt x="107327" y="220345"/>
                </a:lnTo>
                <a:lnTo>
                  <a:pt x="106629" y="219202"/>
                </a:lnTo>
                <a:lnTo>
                  <a:pt x="106286" y="217932"/>
                </a:lnTo>
                <a:lnTo>
                  <a:pt x="43522" y="35560"/>
                </a:lnTo>
                <a:lnTo>
                  <a:pt x="43167" y="35560"/>
                </a:lnTo>
                <a:lnTo>
                  <a:pt x="43167" y="218186"/>
                </a:lnTo>
                <a:lnTo>
                  <a:pt x="43167" y="219329"/>
                </a:lnTo>
                <a:lnTo>
                  <a:pt x="42849" y="220345"/>
                </a:lnTo>
                <a:lnTo>
                  <a:pt x="42214" y="221234"/>
                </a:lnTo>
                <a:lnTo>
                  <a:pt x="41579" y="222250"/>
                </a:lnTo>
                <a:lnTo>
                  <a:pt x="40398" y="223012"/>
                </a:lnTo>
                <a:lnTo>
                  <a:pt x="38658" y="223520"/>
                </a:lnTo>
                <a:lnTo>
                  <a:pt x="36931" y="224155"/>
                </a:lnTo>
                <a:lnTo>
                  <a:pt x="34709" y="224536"/>
                </a:lnTo>
                <a:lnTo>
                  <a:pt x="31991" y="224917"/>
                </a:lnTo>
                <a:lnTo>
                  <a:pt x="29273" y="225298"/>
                </a:lnTo>
                <a:lnTo>
                  <a:pt x="25781" y="225425"/>
                </a:lnTo>
                <a:lnTo>
                  <a:pt x="21501" y="225425"/>
                </a:lnTo>
                <a:lnTo>
                  <a:pt x="17335" y="225425"/>
                </a:lnTo>
                <a:lnTo>
                  <a:pt x="13868" y="225298"/>
                </a:lnTo>
                <a:lnTo>
                  <a:pt x="11099" y="224917"/>
                </a:lnTo>
                <a:lnTo>
                  <a:pt x="8318" y="224536"/>
                </a:lnTo>
                <a:lnTo>
                  <a:pt x="6095" y="224155"/>
                </a:lnTo>
                <a:lnTo>
                  <a:pt x="4419" y="223520"/>
                </a:lnTo>
                <a:lnTo>
                  <a:pt x="2743" y="223012"/>
                </a:lnTo>
                <a:lnTo>
                  <a:pt x="1587" y="222250"/>
                </a:lnTo>
                <a:lnTo>
                  <a:pt x="952" y="221234"/>
                </a:lnTo>
                <a:lnTo>
                  <a:pt x="317" y="220345"/>
                </a:lnTo>
                <a:lnTo>
                  <a:pt x="0" y="219329"/>
                </a:lnTo>
                <a:lnTo>
                  <a:pt x="0" y="218186"/>
                </a:lnTo>
                <a:lnTo>
                  <a:pt x="0" y="18287"/>
                </a:lnTo>
                <a:lnTo>
                  <a:pt x="0" y="12319"/>
                </a:lnTo>
                <a:lnTo>
                  <a:pt x="1562" y="7874"/>
                </a:lnTo>
                <a:lnTo>
                  <a:pt x="4686" y="4699"/>
                </a:lnTo>
                <a:lnTo>
                  <a:pt x="7797" y="1651"/>
                </a:lnTo>
                <a:lnTo>
                  <a:pt x="11963" y="0"/>
                </a:lnTo>
                <a:lnTo>
                  <a:pt x="17170" y="0"/>
                </a:lnTo>
                <a:close/>
              </a:path>
            </a:pathLst>
          </a:custGeom>
          <a:ln w="9144">
            <a:solidFill>
              <a:srgbClr val="5C4379"/>
            </a:solidFill>
          </a:ln>
        </p:spPr>
        <p:txBody>
          <a:bodyPr wrap="square" lIns="0" tIns="0" rIns="0" bIns="0" rtlCol="0"/>
          <a:lstStyle/>
          <a:p>
            <a:endParaRPr/>
          </a:p>
        </p:txBody>
      </p:sp>
      <p:sp>
        <p:nvSpPr>
          <p:cNvPr id="25" name="object 25"/>
          <p:cNvSpPr/>
          <p:nvPr/>
        </p:nvSpPr>
        <p:spPr>
          <a:xfrm>
            <a:off x="344487" y="1144142"/>
            <a:ext cx="133350" cy="224790"/>
          </a:xfrm>
          <a:custGeom>
            <a:avLst/>
            <a:gdLst/>
            <a:ahLst/>
            <a:cxnLst/>
            <a:rect l="l" t="t" r="r" b="b"/>
            <a:pathLst>
              <a:path w="133350" h="224790">
                <a:moveTo>
                  <a:pt x="13525" y="0"/>
                </a:moveTo>
                <a:lnTo>
                  <a:pt x="125526" y="0"/>
                </a:lnTo>
                <a:lnTo>
                  <a:pt x="126568" y="0"/>
                </a:lnTo>
                <a:lnTo>
                  <a:pt x="127495" y="381"/>
                </a:lnTo>
                <a:lnTo>
                  <a:pt x="132118" y="14605"/>
                </a:lnTo>
                <a:lnTo>
                  <a:pt x="132118" y="18034"/>
                </a:lnTo>
                <a:lnTo>
                  <a:pt x="132118" y="21336"/>
                </a:lnTo>
                <a:lnTo>
                  <a:pt x="126568" y="35814"/>
                </a:lnTo>
                <a:lnTo>
                  <a:pt x="125526" y="35814"/>
                </a:lnTo>
                <a:lnTo>
                  <a:pt x="45427" y="35814"/>
                </a:lnTo>
                <a:lnTo>
                  <a:pt x="45427" y="90551"/>
                </a:lnTo>
                <a:lnTo>
                  <a:pt x="113220" y="90551"/>
                </a:lnTo>
                <a:lnTo>
                  <a:pt x="114261" y="90551"/>
                </a:lnTo>
                <a:lnTo>
                  <a:pt x="115214" y="90932"/>
                </a:lnTo>
                <a:lnTo>
                  <a:pt x="116078" y="91567"/>
                </a:lnTo>
                <a:lnTo>
                  <a:pt x="116941" y="92202"/>
                </a:lnTo>
                <a:lnTo>
                  <a:pt x="117665" y="93091"/>
                </a:lnTo>
                <a:lnTo>
                  <a:pt x="118249" y="94487"/>
                </a:lnTo>
                <a:lnTo>
                  <a:pt x="118821" y="95758"/>
                </a:lnTo>
                <a:lnTo>
                  <a:pt x="119265" y="97536"/>
                </a:lnTo>
                <a:lnTo>
                  <a:pt x="119545" y="99822"/>
                </a:lnTo>
                <a:lnTo>
                  <a:pt x="119837" y="102108"/>
                </a:lnTo>
                <a:lnTo>
                  <a:pt x="119976" y="104775"/>
                </a:lnTo>
                <a:lnTo>
                  <a:pt x="119976" y="108077"/>
                </a:lnTo>
                <a:lnTo>
                  <a:pt x="119976" y="111379"/>
                </a:lnTo>
                <a:lnTo>
                  <a:pt x="119837" y="114173"/>
                </a:lnTo>
                <a:lnTo>
                  <a:pt x="119545" y="116332"/>
                </a:lnTo>
                <a:lnTo>
                  <a:pt x="119265" y="118618"/>
                </a:lnTo>
                <a:lnTo>
                  <a:pt x="118821" y="120396"/>
                </a:lnTo>
                <a:lnTo>
                  <a:pt x="118249" y="121666"/>
                </a:lnTo>
                <a:lnTo>
                  <a:pt x="117665" y="123062"/>
                </a:lnTo>
                <a:lnTo>
                  <a:pt x="116941" y="123952"/>
                </a:lnTo>
                <a:lnTo>
                  <a:pt x="116078" y="124587"/>
                </a:lnTo>
                <a:lnTo>
                  <a:pt x="115214" y="125095"/>
                </a:lnTo>
                <a:lnTo>
                  <a:pt x="114261" y="125349"/>
                </a:lnTo>
                <a:lnTo>
                  <a:pt x="113220" y="125349"/>
                </a:lnTo>
                <a:lnTo>
                  <a:pt x="45427" y="125349"/>
                </a:lnTo>
                <a:lnTo>
                  <a:pt x="45427" y="188722"/>
                </a:lnTo>
                <a:lnTo>
                  <a:pt x="126225" y="188722"/>
                </a:lnTo>
                <a:lnTo>
                  <a:pt x="127266" y="188722"/>
                </a:lnTo>
                <a:lnTo>
                  <a:pt x="132549" y="198120"/>
                </a:lnTo>
                <a:lnTo>
                  <a:pt x="132842" y="200406"/>
                </a:lnTo>
                <a:lnTo>
                  <a:pt x="132981" y="203200"/>
                </a:lnTo>
                <a:lnTo>
                  <a:pt x="132981" y="206502"/>
                </a:lnTo>
                <a:lnTo>
                  <a:pt x="132981" y="209931"/>
                </a:lnTo>
                <a:lnTo>
                  <a:pt x="127266" y="224409"/>
                </a:lnTo>
                <a:lnTo>
                  <a:pt x="126225" y="224409"/>
                </a:lnTo>
                <a:lnTo>
                  <a:pt x="13525" y="224409"/>
                </a:lnTo>
                <a:lnTo>
                  <a:pt x="9715" y="224409"/>
                </a:lnTo>
                <a:lnTo>
                  <a:pt x="6502" y="223266"/>
                </a:lnTo>
                <a:lnTo>
                  <a:pt x="3898" y="220980"/>
                </a:lnTo>
                <a:lnTo>
                  <a:pt x="1295" y="218821"/>
                </a:lnTo>
                <a:lnTo>
                  <a:pt x="0" y="215137"/>
                </a:lnTo>
                <a:lnTo>
                  <a:pt x="0" y="210058"/>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endParaRPr/>
          </a:p>
        </p:txBody>
      </p:sp>
      <p:sp>
        <p:nvSpPr>
          <p:cNvPr id="26" name="object 26"/>
          <p:cNvSpPr/>
          <p:nvPr/>
        </p:nvSpPr>
        <p:spPr>
          <a:xfrm>
            <a:off x="1165898" y="1138555"/>
            <a:ext cx="187413" cy="235585"/>
          </a:xfrm>
          <a:prstGeom prst="rect">
            <a:avLst/>
          </a:prstGeom>
          <a:blipFill>
            <a:blip r:embed="rId9" cstate="print"/>
            <a:stretch>
              <a:fillRect/>
            </a:stretch>
          </a:blipFill>
        </p:spPr>
        <p:txBody>
          <a:bodyPr wrap="square" lIns="0" tIns="0" rIns="0" bIns="0" rtlCol="0"/>
          <a:lstStyle/>
          <a:p>
            <a:endParaRPr/>
          </a:p>
        </p:txBody>
      </p:sp>
      <p:sp>
        <p:nvSpPr>
          <p:cNvPr id="27" name="object 27"/>
          <p:cNvSpPr/>
          <p:nvPr/>
        </p:nvSpPr>
        <p:spPr>
          <a:xfrm>
            <a:off x="326390" y="1562353"/>
            <a:ext cx="896696" cy="241427"/>
          </a:xfrm>
          <a:prstGeom prst="rect">
            <a:avLst/>
          </a:prstGeom>
          <a:blipFill>
            <a:blip r:embed="rId10" cstate="print"/>
            <a:stretch>
              <a:fillRect/>
            </a:stretch>
          </a:blipFill>
        </p:spPr>
        <p:txBody>
          <a:bodyPr wrap="square" lIns="0" tIns="0" rIns="0" bIns="0" rtlCol="0"/>
          <a:lstStyle/>
          <a:p>
            <a:endParaRPr/>
          </a:p>
        </p:txBody>
      </p:sp>
      <p:sp>
        <p:nvSpPr>
          <p:cNvPr id="28" name="object 28"/>
          <p:cNvSpPr/>
          <p:nvPr/>
        </p:nvSpPr>
        <p:spPr>
          <a:xfrm>
            <a:off x="4643628" y="2026920"/>
            <a:ext cx="163067" cy="3525011"/>
          </a:xfrm>
          <a:prstGeom prst="rect">
            <a:avLst/>
          </a:prstGeom>
          <a:blipFill>
            <a:blip r:embed="rId11" cstate="print"/>
            <a:stretch>
              <a:fillRect/>
            </a:stretch>
          </a:blipFill>
        </p:spPr>
        <p:txBody>
          <a:bodyPr wrap="square" lIns="0" tIns="0" rIns="0" bIns="0" rtlCol="0"/>
          <a:lstStyle/>
          <a:p>
            <a:endParaRPr/>
          </a:p>
        </p:txBody>
      </p:sp>
      <p:sp>
        <p:nvSpPr>
          <p:cNvPr id="29" name="object 29"/>
          <p:cNvSpPr/>
          <p:nvPr/>
        </p:nvSpPr>
        <p:spPr>
          <a:xfrm>
            <a:off x="2814827" y="2026920"/>
            <a:ext cx="163068" cy="3525011"/>
          </a:xfrm>
          <a:prstGeom prst="rect">
            <a:avLst/>
          </a:prstGeom>
          <a:blipFill>
            <a:blip r:embed="rId11" cstate="print"/>
            <a:stretch>
              <a:fillRect/>
            </a:stretch>
          </a:blipFill>
        </p:spPr>
        <p:txBody>
          <a:bodyPr wrap="square" lIns="0" tIns="0" rIns="0" bIns="0" rtlCol="0"/>
          <a:lstStyle/>
          <a:p>
            <a:endParaRPr/>
          </a:p>
        </p:txBody>
      </p:sp>
      <p:sp>
        <p:nvSpPr>
          <p:cNvPr id="30" name="object 30"/>
          <p:cNvSpPr/>
          <p:nvPr/>
        </p:nvSpPr>
        <p:spPr>
          <a:xfrm>
            <a:off x="2852927" y="5428488"/>
            <a:ext cx="1914144" cy="161544"/>
          </a:xfrm>
          <a:prstGeom prst="rect">
            <a:avLst/>
          </a:prstGeom>
          <a:blipFill>
            <a:blip r:embed="rId12" cstate="print"/>
            <a:stretch>
              <a:fillRect/>
            </a:stretch>
          </a:blipFill>
        </p:spPr>
        <p:txBody>
          <a:bodyPr wrap="square" lIns="0" tIns="0" rIns="0" bIns="0" rtlCol="0"/>
          <a:lstStyle/>
          <a:p>
            <a:endParaRPr/>
          </a:p>
        </p:txBody>
      </p:sp>
      <p:sp>
        <p:nvSpPr>
          <p:cNvPr id="31" name="object 31"/>
          <p:cNvSpPr/>
          <p:nvPr/>
        </p:nvSpPr>
        <p:spPr>
          <a:xfrm>
            <a:off x="2852927" y="1313688"/>
            <a:ext cx="1914144" cy="163067"/>
          </a:xfrm>
          <a:prstGeom prst="rect">
            <a:avLst/>
          </a:prstGeom>
          <a:blipFill>
            <a:blip r:embed="rId13" cstate="print"/>
            <a:stretch>
              <a:fillRect/>
            </a:stretch>
          </a:blipFill>
        </p:spPr>
        <p:txBody>
          <a:bodyPr wrap="square" lIns="0" tIns="0" rIns="0" bIns="0" rtlCol="0"/>
          <a:lstStyle/>
          <a:p>
            <a:endParaRPr/>
          </a:p>
        </p:txBody>
      </p:sp>
      <p:sp>
        <p:nvSpPr>
          <p:cNvPr id="32" name="object 32"/>
          <p:cNvSpPr/>
          <p:nvPr/>
        </p:nvSpPr>
        <p:spPr>
          <a:xfrm>
            <a:off x="2934461" y="1371980"/>
            <a:ext cx="1751964" cy="0"/>
          </a:xfrm>
          <a:custGeom>
            <a:avLst/>
            <a:gdLst/>
            <a:ahLst/>
            <a:cxnLst/>
            <a:rect l="l" t="t" r="r" b="b"/>
            <a:pathLst>
              <a:path w="1751964">
                <a:moveTo>
                  <a:pt x="0" y="0"/>
                </a:moveTo>
                <a:lnTo>
                  <a:pt x="1751838" y="0"/>
                </a:lnTo>
              </a:path>
            </a:pathLst>
          </a:custGeom>
          <a:ln w="76961">
            <a:solidFill>
              <a:srgbClr val="C0504D"/>
            </a:solidFill>
          </a:ln>
        </p:spPr>
        <p:txBody>
          <a:bodyPr wrap="square" lIns="0" tIns="0" rIns="0" bIns="0" rtlCol="0"/>
          <a:lstStyle/>
          <a:p>
            <a:endParaRPr/>
          </a:p>
        </p:txBody>
      </p:sp>
      <p:sp>
        <p:nvSpPr>
          <p:cNvPr id="33" name="object 33"/>
          <p:cNvSpPr/>
          <p:nvPr/>
        </p:nvSpPr>
        <p:spPr>
          <a:xfrm>
            <a:off x="4643628" y="1351788"/>
            <a:ext cx="163067" cy="557784"/>
          </a:xfrm>
          <a:prstGeom prst="rect">
            <a:avLst/>
          </a:prstGeom>
          <a:blipFill>
            <a:blip r:embed="rId14" cstate="print"/>
            <a:stretch>
              <a:fillRect/>
            </a:stretch>
          </a:blipFill>
        </p:spPr>
        <p:txBody>
          <a:bodyPr wrap="square" lIns="0" tIns="0" rIns="0" bIns="0" rtlCol="0"/>
          <a:lstStyle/>
          <a:p>
            <a:endParaRPr/>
          </a:p>
        </p:txBody>
      </p:sp>
      <p:sp>
        <p:nvSpPr>
          <p:cNvPr id="34" name="object 34"/>
          <p:cNvSpPr/>
          <p:nvPr/>
        </p:nvSpPr>
        <p:spPr>
          <a:xfrm>
            <a:off x="4724400" y="1371600"/>
            <a:ext cx="1270" cy="473075"/>
          </a:xfrm>
          <a:custGeom>
            <a:avLst/>
            <a:gdLst/>
            <a:ahLst/>
            <a:cxnLst/>
            <a:rect l="l" t="t" r="r" b="b"/>
            <a:pathLst>
              <a:path w="1270" h="473075">
                <a:moveTo>
                  <a:pt x="380" y="-38100"/>
                </a:moveTo>
                <a:lnTo>
                  <a:pt x="380" y="510921"/>
                </a:lnTo>
              </a:path>
            </a:pathLst>
          </a:custGeom>
          <a:ln w="76962">
            <a:solidFill>
              <a:srgbClr val="C0504D"/>
            </a:solidFill>
          </a:ln>
        </p:spPr>
        <p:txBody>
          <a:bodyPr wrap="square" lIns="0" tIns="0" rIns="0" bIns="0" rtlCol="0"/>
          <a:lstStyle/>
          <a:p>
            <a:endParaRPr/>
          </a:p>
        </p:txBody>
      </p:sp>
      <p:sp>
        <p:nvSpPr>
          <p:cNvPr id="35" name="object 35"/>
          <p:cNvSpPr/>
          <p:nvPr/>
        </p:nvSpPr>
        <p:spPr>
          <a:xfrm>
            <a:off x="2814827" y="1351788"/>
            <a:ext cx="163068" cy="557784"/>
          </a:xfrm>
          <a:prstGeom prst="rect">
            <a:avLst/>
          </a:prstGeom>
          <a:blipFill>
            <a:blip r:embed="rId14" cstate="print"/>
            <a:stretch>
              <a:fillRect/>
            </a:stretch>
          </a:blipFill>
        </p:spPr>
        <p:txBody>
          <a:bodyPr wrap="square" lIns="0" tIns="0" rIns="0" bIns="0" rtlCol="0"/>
          <a:lstStyle/>
          <a:p>
            <a:endParaRPr/>
          </a:p>
        </p:txBody>
      </p:sp>
      <p:sp>
        <p:nvSpPr>
          <p:cNvPr id="36" name="object 36"/>
          <p:cNvSpPr/>
          <p:nvPr/>
        </p:nvSpPr>
        <p:spPr>
          <a:xfrm>
            <a:off x="2895600" y="1371600"/>
            <a:ext cx="1270" cy="473075"/>
          </a:xfrm>
          <a:custGeom>
            <a:avLst/>
            <a:gdLst/>
            <a:ahLst/>
            <a:cxnLst/>
            <a:rect l="l" t="t" r="r" b="b"/>
            <a:pathLst>
              <a:path w="1269" h="473075">
                <a:moveTo>
                  <a:pt x="381" y="-38100"/>
                </a:moveTo>
                <a:lnTo>
                  <a:pt x="381" y="510921"/>
                </a:lnTo>
              </a:path>
            </a:pathLst>
          </a:custGeom>
          <a:ln w="76962">
            <a:solidFill>
              <a:srgbClr val="C0504D"/>
            </a:solidFill>
          </a:ln>
        </p:spPr>
        <p:txBody>
          <a:bodyPr wrap="square" lIns="0" tIns="0" rIns="0" bIns="0" rtlCol="0"/>
          <a:lstStyle/>
          <a:p>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7CD64C13-EE4B-414E-9DD9-C6687FBC033B}"/>
              </a:ext>
            </a:extLst>
          </p:cNvPr>
          <p:cNvSpPr>
            <a:spLocks noGrp="1" noChangeArrowheads="1"/>
          </p:cNvSpPr>
          <p:nvPr>
            <p:ph type="title"/>
          </p:nvPr>
        </p:nvSpPr>
        <p:spPr>
          <a:xfrm>
            <a:off x="684213" y="260350"/>
            <a:ext cx="7772400" cy="1143000"/>
          </a:xfrm>
        </p:spPr>
        <p:txBody>
          <a:bodyPr/>
          <a:lstStyle/>
          <a:p>
            <a:r>
              <a:rPr lang="en-US" altLang="en-US"/>
              <a:t>Example 8</a:t>
            </a:r>
            <a:endParaRPr lang="el-GR" altLang="en-US"/>
          </a:p>
        </p:txBody>
      </p:sp>
      <p:sp>
        <p:nvSpPr>
          <p:cNvPr id="54275" name="Rectangle 3">
            <a:extLst>
              <a:ext uri="{FF2B5EF4-FFF2-40B4-BE49-F238E27FC236}">
                <a16:creationId xmlns:a16="http://schemas.microsoft.com/office/drawing/2014/main" id="{57834329-5119-4959-B746-8C706017C365}"/>
              </a:ext>
            </a:extLst>
          </p:cNvPr>
          <p:cNvSpPr>
            <a:spLocks noGrp="1" noChangeArrowheads="1"/>
          </p:cNvSpPr>
          <p:nvPr>
            <p:ph type="body" idx="1"/>
          </p:nvPr>
        </p:nvSpPr>
        <p:spPr>
          <a:xfrm>
            <a:off x="685800" y="1557338"/>
            <a:ext cx="7772400" cy="4538662"/>
          </a:xfrm>
        </p:spPr>
        <p:txBody>
          <a:bodyPr/>
          <a:lstStyle/>
          <a:p>
            <a:pPr>
              <a:lnSpc>
                <a:spcPct val="90000"/>
              </a:lnSpc>
            </a:pPr>
            <a:r>
              <a:rPr lang="en-US" altLang="en-US" sz="2400"/>
              <a:t>Write an assembly program that counts the occurrences of the stringS “CAT”, “cat”, “cAt”, “CAt:” etc. (case insensitive) in a larger string ending with ‘$’</a:t>
            </a:r>
          </a:p>
          <a:p>
            <a:pPr>
              <a:lnSpc>
                <a:spcPct val="90000"/>
              </a:lnSpc>
              <a:buFontTx/>
              <a:buNone/>
            </a:pPr>
            <a:endParaRPr lang="en-US" altLang="en-US" sz="2400"/>
          </a:p>
          <a:p>
            <a:pPr>
              <a:lnSpc>
                <a:spcPct val="90000"/>
              </a:lnSpc>
              <a:buFontTx/>
              <a:buNone/>
            </a:pPr>
            <a:r>
              <a:rPr lang="en-US" altLang="en-US" sz="2400">
                <a:latin typeface="Courier New" panose="02070309020205020404" pitchFamily="49" charset="0"/>
                <a:cs typeface="Courier New" panose="02070309020205020404" pitchFamily="49" charset="0"/>
              </a:rPr>
              <a:t>.data</a:t>
            </a:r>
          </a:p>
          <a:p>
            <a:pPr>
              <a:lnSpc>
                <a:spcPct val="90000"/>
              </a:lnSpc>
              <a:buFontTx/>
              <a:buNone/>
            </a:pPr>
            <a:r>
              <a:rPr lang="en-US" altLang="en-US" sz="2400">
                <a:latin typeface="Courier New" panose="02070309020205020404" pitchFamily="49" charset="0"/>
                <a:cs typeface="Courier New" panose="02070309020205020404" pitchFamily="49" charset="0"/>
              </a:rPr>
              <a:t>STRING DB ‘adrEADTYCATDR3448Grtcatdfe$’</a:t>
            </a:r>
          </a:p>
          <a:p>
            <a:pPr>
              <a:lnSpc>
                <a:spcPct val="90000"/>
              </a:lnSpc>
              <a:buFontTx/>
              <a:buNone/>
            </a:pPr>
            <a:r>
              <a:rPr lang="en-US" altLang="en-US" sz="2400">
                <a:latin typeface="Courier New" panose="02070309020205020404" pitchFamily="49" charset="0"/>
                <a:cs typeface="Courier New" panose="02070309020205020404" pitchFamily="49" charset="0"/>
              </a:rPr>
              <a:t>MATCH1 DB ‘CAT’</a:t>
            </a:r>
          </a:p>
          <a:p>
            <a:pPr>
              <a:lnSpc>
                <a:spcPct val="90000"/>
              </a:lnSpc>
              <a:buFontTx/>
              <a:buNone/>
            </a:pPr>
            <a:r>
              <a:rPr lang="en-US" altLang="en-US" sz="2400">
                <a:latin typeface="Courier New" panose="02070309020205020404" pitchFamily="49" charset="0"/>
                <a:cs typeface="Courier New" panose="02070309020205020404" pitchFamily="49" charset="0"/>
              </a:rPr>
              <a:t>MATCH2 DB ‘cat’</a:t>
            </a:r>
          </a:p>
          <a:p>
            <a:pPr>
              <a:lnSpc>
                <a:spcPct val="90000"/>
              </a:lnSpc>
              <a:buFontTx/>
              <a:buNone/>
            </a:pPr>
            <a:r>
              <a:rPr lang="en-US" altLang="en-US" sz="2400">
                <a:latin typeface="Courier New" panose="02070309020205020404" pitchFamily="49" charset="0"/>
                <a:cs typeface="Courier New" panose="02070309020205020404" pitchFamily="49" charset="0"/>
              </a:rPr>
              <a:t>COUNT DB 0		;NUMBER OF OCCURRENCES</a:t>
            </a:r>
          </a:p>
          <a:p>
            <a:pPr>
              <a:lnSpc>
                <a:spcPct val="90000"/>
              </a:lnSpc>
              <a:buFontTx/>
              <a:buNone/>
            </a:pPr>
            <a:r>
              <a:rPr lang="en-US" altLang="en-US" sz="2400">
                <a:latin typeface="Courier New" panose="02070309020205020404" pitchFamily="49" charset="0"/>
                <a:cs typeface="Courier New" panose="02070309020205020404" pitchFamily="49" charset="0"/>
              </a:rPr>
              <a:t>.stack 100h</a:t>
            </a:r>
          </a:p>
          <a:p>
            <a:pPr>
              <a:lnSpc>
                <a:spcPct val="90000"/>
              </a:lnSpc>
              <a:buFontTx/>
              <a:buNone/>
            </a:pPr>
            <a:endParaRPr lang="el-GR" altLang="en-US" sz="2400">
              <a:latin typeface="Courier New" panose="02070309020205020404" pitchFamily="49" charset="0"/>
              <a:cs typeface="Courier New" panose="020703090202050204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FF5C1657-650F-4477-8579-36118EC026E8}"/>
              </a:ext>
            </a:extLst>
          </p:cNvPr>
          <p:cNvSpPr>
            <a:spLocks noGrp="1" noChangeArrowheads="1"/>
          </p:cNvSpPr>
          <p:nvPr>
            <p:ph type="body" idx="1"/>
          </p:nvPr>
        </p:nvSpPr>
        <p:spPr>
          <a:xfrm>
            <a:off x="685800" y="44450"/>
            <a:ext cx="7772400" cy="6408738"/>
          </a:xfrm>
        </p:spPr>
        <p:txBody>
          <a:bodyPr/>
          <a:lstStyle/>
          <a:p>
            <a:pPr>
              <a:lnSpc>
                <a:spcPct val="80000"/>
              </a:lnSpc>
              <a:buFontTx/>
              <a:buNone/>
            </a:pPr>
            <a:r>
              <a:rPr lang="en-US" altLang="en-US" sz="1200" b="1">
                <a:latin typeface="Courier New" panose="02070309020205020404" pitchFamily="49" charset="0"/>
                <a:cs typeface="Courier New" panose="02070309020205020404" pitchFamily="49" charset="0"/>
              </a:rPr>
              <a:t>.code</a:t>
            </a:r>
          </a:p>
          <a:p>
            <a:pPr>
              <a:lnSpc>
                <a:spcPct val="80000"/>
              </a:lnSpc>
              <a:buFontTx/>
              <a:buNone/>
            </a:pPr>
            <a:r>
              <a:rPr lang="en-US" altLang="en-US" sz="1200" b="1">
                <a:latin typeface="Courier New" panose="02070309020205020404" pitchFamily="49" charset="0"/>
                <a:cs typeface="Courier New" panose="02070309020205020404" pitchFamily="49" charset="0"/>
              </a:rPr>
              <a:t>START:	MOV ax, @data</a:t>
            </a:r>
          </a:p>
          <a:p>
            <a:pPr>
              <a:lnSpc>
                <a:spcPct val="80000"/>
              </a:lnSpc>
              <a:buFontTx/>
              <a:buNone/>
            </a:pPr>
            <a:r>
              <a:rPr lang="en-US" altLang="en-US" sz="1200" b="1">
                <a:latin typeface="Courier New" panose="02070309020205020404" pitchFamily="49" charset="0"/>
                <a:cs typeface="Courier New" panose="02070309020205020404" pitchFamily="49" charset="0"/>
              </a:rPr>
              <a:t>	MOV ds, ax</a:t>
            </a:r>
          </a:p>
          <a:p>
            <a:pPr>
              <a:lnSpc>
                <a:spcPct val="80000"/>
              </a:lnSpc>
              <a:buFontTx/>
              <a:buNone/>
            </a:pPr>
            <a:r>
              <a:rPr lang="en-US" altLang="en-US" sz="1200" b="1">
                <a:latin typeface="Courier New" panose="02070309020205020404" pitchFamily="49" charset="0"/>
                <a:cs typeface="Courier New" panose="02070309020205020404" pitchFamily="49" charset="0"/>
              </a:rPr>
              <a:t>	MOV COUNT, 0</a:t>
            </a:r>
          </a:p>
          <a:p>
            <a:pPr>
              <a:lnSpc>
                <a:spcPct val="80000"/>
              </a:lnSpc>
              <a:buFontTx/>
              <a:buNone/>
            </a:pPr>
            <a:r>
              <a:rPr lang="en-US" altLang="en-US" sz="1200" b="1">
                <a:latin typeface="Courier New" panose="02070309020205020404" pitchFamily="49" charset="0"/>
                <a:cs typeface="Courier New" panose="02070309020205020404" pitchFamily="49" charset="0"/>
              </a:rPr>
              <a:t>	MOV SI,0</a:t>
            </a:r>
          </a:p>
          <a:p>
            <a:pPr>
              <a:lnSpc>
                <a:spcPct val="80000"/>
              </a:lnSpc>
              <a:buFontTx/>
              <a:buNone/>
            </a:pPr>
            <a:r>
              <a:rPr lang="en-US" altLang="en-US" sz="1200" b="1">
                <a:latin typeface="Courier New" panose="02070309020205020404" pitchFamily="49" charset="0"/>
                <a:cs typeface="Courier New" panose="02070309020205020404" pitchFamily="49" charset="0"/>
              </a:rPr>
              <a:t>REPEAT:	MOV AL,STRING[SI]</a:t>
            </a:r>
          </a:p>
          <a:p>
            <a:pPr>
              <a:lnSpc>
                <a:spcPct val="80000"/>
              </a:lnSpc>
              <a:buFontTx/>
              <a:buNone/>
            </a:pPr>
            <a:r>
              <a:rPr lang="en-US" altLang="en-US" sz="1200" b="1">
                <a:latin typeface="Courier New" panose="02070309020205020404" pitchFamily="49" charset="0"/>
                <a:cs typeface="Courier New" panose="02070309020205020404" pitchFamily="49" charset="0"/>
              </a:rPr>
              <a:t>	CMP AL, '$'</a:t>
            </a:r>
          </a:p>
          <a:p>
            <a:pPr>
              <a:lnSpc>
                <a:spcPct val="80000"/>
              </a:lnSpc>
              <a:buFontTx/>
              <a:buNone/>
            </a:pPr>
            <a:r>
              <a:rPr lang="en-US" altLang="en-US" sz="1200" b="1">
                <a:latin typeface="Courier New" panose="02070309020205020404" pitchFamily="49" charset="0"/>
                <a:cs typeface="Courier New" panose="02070309020205020404" pitchFamily="49" charset="0"/>
              </a:rPr>
              <a:t>	JE FINISH</a:t>
            </a:r>
          </a:p>
          <a:p>
            <a:pPr>
              <a:lnSpc>
                <a:spcPct val="80000"/>
              </a:lnSpc>
              <a:buFontTx/>
              <a:buNone/>
            </a:pPr>
            <a:r>
              <a:rPr lang="en-US" altLang="en-US" sz="1200" b="1">
                <a:latin typeface="Courier New" panose="02070309020205020404" pitchFamily="49" charset="0"/>
                <a:cs typeface="Courier New" panose="02070309020205020404" pitchFamily="49" charset="0"/>
              </a:rPr>
              <a:t>   	INC SI</a:t>
            </a:r>
          </a:p>
          <a:p>
            <a:pPr>
              <a:lnSpc>
                <a:spcPct val="80000"/>
              </a:lnSpc>
              <a:buFontTx/>
              <a:buNone/>
            </a:pPr>
            <a:r>
              <a:rPr lang="en-US" altLang="en-US" sz="1200" b="1">
                <a:latin typeface="Courier New" panose="02070309020205020404" pitchFamily="49" charset="0"/>
                <a:cs typeface="Courier New" panose="02070309020205020404" pitchFamily="49" charset="0"/>
              </a:rPr>
              <a:t>	CMP AL,MATCH1[0]</a:t>
            </a:r>
          </a:p>
          <a:p>
            <a:pPr>
              <a:lnSpc>
                <a:spcPct val="80000"/>
              </a:lnSpc>
              <a:buFontTx/>
              <a:buNone/>
            </a:pPr>
            <a:r>
              <a:rPr lang="en-US" altLang="en-US" sz="1200" b="1">
                <a:latin typeface="Courier New" panose="02070309020205020404" pitchFamily="49" charset="0"/>
                <a:cs typeface="Courier New" panose="02070309020205020404" pitchFamily="49" charset="0"/>
              </a:rPr>
              <a:t>	JNE TRY1</a:t>
            </a:r>
          </a:p>
          <a:p>
            <a:pPr>
              <a:lnSpc>
                <a:spcPct val="80000"/>
              </a:lnSpc>
              <a:buFontTx/>
              <a:buNone/>
            </a:pPr>
            <a:r>
              <a:rPr lang="en-US" altLang="en-US" sz="1200" b="1">
                <a:latin typeface="Courier New" panose="02070309020205020404" pitchFamily="49" charset="0"/>
                <a:cs typeface="Courier New" panose="02070309020205020404" pitchFamily="49" charset="0"/>
              </a:rPr>
              <a:t>	JMP NEXT</a:t>
            </a:r>
          </a:p>
          <a:p>
            <a:pPr>
              <a:lnSpc>
                <a:spcPct val="80000"/>
              </a:lnSpc>
              <a:buFontTx/>
              <a:buNone/>
            </a:pPr>
            <a:r>
              <a:rPr lang="en-US" altLang="en-US" sz="1200" b="1">
                <a:latin typeface="Courier New" panose="02070309020205020404" pitchFamily="49" charset="0"/>
                <a:cs typeface="Courier New" panose="02070309020205020404" pitchFamily="49" charset="0"/>
              </a:rPr>
              <a:t>TRY1:	CMP AL, MATCH2[0]</a:t>
            </a:r>
          </a:p>
          <a:p>
            <a:pPr>
              <a:lnSpc>
                <a:spcPct val="80000"/>
              </a:lnSpc>
              <a:buFontTx/>
              <a:buNone/>
            </a:pPr>
            <a:r>
              <a:rPr lang="en-US" altLang="en-US" sz="1200" b="1">
                <a:latin typeface="Courier New" panose="02070309020205020404" pitchFamily="49" charset="0"/>
                <a:cs typeface="Courier New" panose="02070309020205020404" pitchFamily="49" charset="0"/>
              </a:rPr>
              <a:t>	JNE SKIP</a:t>
            </a:r>
          </a:p>
          <a:p>
            <a:pPr>
              <a:lnSpc>
                <a:spcPct val="80000"/>
              </a:lnSpc>
              <a:buFontTx/>
              <a:buNone/>
            </a:pPr>
            <a:r>
              <a:rPr lang="en-US" altLang="en-US" sz="1200" b="1">
                <a:latin typeface="Courier New" panose="02070309020205020404" pitchFamily="49" charset="0"/>
                <a:cs typeface="Courier New" panose="02070309020205020404" pitchFamily="49" charset="0"/>
              </a:rPr>
              <a:t>NEXT:   MOV AL, STRING[SI]</a:t>
            </a:r>
          </a:p>
          <a:p>
            <a:pPr>
              <a:lnSpc>
                <a:spcPct val="80000"/>
              </a:lnSpc>
              <a:buFontTx/>
              <a:buNone/>
            </a:pPr>
            <a:r>
              <a:rPr lang="en-US" altLang="en-US" sz="1200" b="1">
                <a:latin typeface="Courier New" panose="02070309020205020404" pitchFamily="49" charset="0"/>
                <a:cs typeface="Courier New" panose="02070309020205020404" pitchFamily="49" charset="0"/>
              </a:rPr>
              <a:t>   	CMP AL, MATCH1[1]</a:t>
            </a:r>
          </a:p>
          <a:p>
            <a:pPr>
              <a:lnSpc>
                <a:spcPct val="80000"/>
              </a:lnSpc>
              <a:buFontTx/>
              <a:buNone/>
            </a:pPr>
            <a:r>
              <a:rPr lang="en-US" altLang="en-US" sz="1200" b="1">
                <a:latin typeface="Courier New" panose="02070309020205020404" pitchFamily="49" charset="0"/>
                <a:cs typeface="Courier New" panose="02070309020205020404" pitchFamily="49" charset="0"/>
              </a:rPr>
              <a:t>	JNE TRY2</a:t>
            </a:r>
          </a:p>
          <a:p>
            <a:pPr>
              <a:lnSpc>
                <a:spcPct val="80000"/>
              </a:lnSpc>
              <a:buFontTx/>
              <a:buNone/>
            </a:pPr>
            <a:r>
              <a:rPr lang="en-US" altLang="en-US" sz="1200" b="1">
                <a:latin typeface="Courier New" panose="02070309020205020404" pitchFamily="49" charset="0"/>
                <a:cs typeface="Courier New" panose="02070309020205020404" pitchFamily="49" charset="0"/>
              </a:rPr>
              <a:t>	JMP NEXT2	</a:t>
            </a:r>
          </a:p>
          <a:p>
            <a:pPr>
              <a:lnSpc>
                <a:spcPct val="80000"/>
              </a:lnSpc>
              <a:buFontTx/>
              <a:buNone/>
            </a:pPr>
            <a:r>
              <a:rPr lang="en-US" altLang="en-US" sz="1200" b="1">
                <a:latin typeface="Courier New" panose="02070309020205020404" pitchFamily="49" charset="0"/>
                <a:cs typeface="Courier New" panose="02070309020205020404" pitchFamily="49" charset="0"/>
              </a:rPr>
              <a:t>TRY2:	CMP AL, MATCH2[1]</a:t>
            </a:r>
          </a:p>
          <a:p>
            <a:pPr>
              <a:lnSpc>
                <a:spcPct val="80000"/>
              </a:lnSpc>
              <a:buFontTx/>
              <a:buNone/>
            </a:pPr>
            <a:r>
              <a:rPr lang="en-US" altLang="en-US" sz="1200" b="1">
                <a:latin typeface="Courier New" panose="02070309020205020404" pitchFamily="49" charset="0"/>
                <a:cs typeface="Courier New" panose="02070309020205020404" pitchFamily="49" charset="0"/>
              </a:rPr>
              <a:t>	JNE SKIP</a:t>
            </a:r>
          </a:p>
          <a:p>
            <a:pPr>
              <a:lnSpc>
                <a:spcPct val="80000"/>
              </a:lnSpc>
              <a:buFontTx/>
              <a:buNone/>
            </a:pPr>
            <a:r>
              <a:rPr lang="en-US" altLang="en-US" sz="1200" b="1">
                <a:latin typeface="Courier New" panose="02070309020205020404" pitchFamily="49" charset="0"/>
                <a:cs typeface="Courier New" panose="02070309020205020404" pitchFamily="49" charset="0"/>
              </a:rPr>
              <a:t>NEXT2:	INC SI</a:t>
            </a:r>
          </a:p>
          <a:p>
            <a:pPr>
              <a:lnSpc>
                <a:spcPct val="80000"/>
              </a:lnSpc>
              <a:buFontTx/>
              <a:buNone/>
            </a:pPr>
            <a:r>
              <a:rPr lang="en-US" altLang="en-US" sz="1200" b="1">
                <a:latin typeface="Courier New" panose="02070309020205020404" pitchFamily="49" charset="0"/>
                <a:cs typeface="Courier New" panose="02070309020205020404" pitchFamily="49" charset="0"/>
              </a:rPr>
              <a:t>    	MOV AL, STRING[SI]</a:t>
            </a:r>
          </a:p>
          <a:p>
            <a:pPr>
              <a:lnSpc>
                <a:spcPct val="80000"/>
              </a:lnSpc>
              <a:buFontTx/>
              <a:buNone/>
            </a:pPr>
            <a:r>
              <a:rPr lang="en-US" altLang="en-US" sz="1200" b="1">
                <a:latin typeface="Courier New" panose="02070309020205020404" pitchFamily="49" charset="0"/>
                <a:cs typeface="Courier New" panose="02070309020205020404" pitchFamily="49" charset="0"/>
              </a:rPr>
              <a:t>   	CMP AL, MATCH1[2]</a:t>
            </a:r>
          </a:p>
          <a:p>
            <a:pPr>
              <a:lnSpc>
                <a:spcPct val="80000"/>
              </a:lnSpc>
              <a:buFontTx/>
              <a:buNone/>
            </a:pPr>
            <a:r>
              <a:rPr lang="en-US" altLang="en-US" sz="1200" b="1">
                <a:latin typeface="Courier New" panose="02070309020205020404" pitchFamily="49" charset="0"/>
                <a:cs typeface="Courier New" panose="02070309020205020404" pitchFamily="49" charset="0"/>
              </a:rPr>
              <a:t>	JNE TRY3</a:t>
            </a:r>
          </a:p>
          <a:p>
            <a:pPr>
              <a:lnSpc>
                <a:spcPct val="80000"/>
              </a:lnSpc>
              <a:buFontTx/>
              <a:buNone/>
            </a:pPr>
            <a:r>
              <a:rPr lang="en-US" altLang="en-US" sz="1200" b="1">
                <a:latin typeface="Courier New" panose="02070309020205020404" pitchFamily="49" charset="0"/>
                <a:cs typeface="Courier New" panose="02070309020205020404" pitchFamily="49" charset="0"/>
              </a:rPr>
              <a:t>	INC COUNT</a:t>
            </a:r>
          </a:p>
          <a:p>
            <a:pPr>
              <a:lnSpc>
                <a:spcPct val="80000"/>
              </a:lnSpc>
              <a:buFontTx/>
              <a:buNone/>
            </a:pPr>
            <a:r>
              <a:rPr lang="en-US" altLang="en-US" sz="1200" b="1">
                <a:latin typeface="Courier New" panose="02070309020205020404" pitchFamily="49" charset="0"/>
                <a:cs typeface="Courier New" panose="02070309020205020404" pitchFamily="49" charset="0"/>
              </a:rPr>
              <a:t>	JMP SKIP</a:t>
            </a:r>
          </a:p>
          <a:p>
            <a:pPr>
              <a:lnSpc>
                <a:spcPct val="80000"/>
              </a:lnSpc>
              <a:buFontTx/>
              <a:buNone/>
            </a:pPr>
            <a:r>
              <a:rPr lang="en-US" altLang="en-US" sz="1200" b="1">
                <a:latin typeface="Courier New" panose="02070309020205020404" pitchFamily="49" charset="0"/>
                <a:cs typeface="Courier New" panose="02070309020205020404" pitchFamily="49" charset="0"/>
              </a:rPr>
              <a:t>TRY3:	CMP AL, MATCH2[2]</a:t>
            </a:r>
          </a:p>
          <a:p>
            <a:pPr>
              <a:lnSpc>
                <a:spcPct val="80000"/>
              </a:lnSpc>
              <a:buFontTx/>
              <a:buNone/>
            </a:pPr>
            <a:r>
              <a:rPr lang="en-US" altLang="en-US" sz="1200" b="1">
                <a:latin typeface="Courier New" panose="02070309020205020404" pitchFamily="49" charset="0"/>
                <a:cs typeface="Courier New" panose="02070309020205020404" pitchFamily="49" charset="0"/>
              </a:rPr>
              <a:t>	JNE SKIP</a:t>
            </a:r>
          </a:p>
          <a:p>
            <a:pPr>
              <a:lnSpc>
                <a:spcPct val="80000"/>
              </a:lnSpc>
              <a:buFontTx/>
              <a:buNone/>
            </a:pPr>
            <a:r>
              <a:rPr lang="en-US" altLang="en-US" sz="1200" b="1">
                <a:latin typeface="Courier New" panose="02070309020205020404" pitchFamily="49" charset="0"/>
                <a:cs typeface="Courier New" panose="02070309020205020404" pitchFamily="49" charset="0"/>
              </a:rPr>
              <a:t>	INC COUNT</a:t>
            </a:r>
          </a:p>
          <a:p>
            <a:pPr>
              <a:lnSpc>
                <a:spcPct val="80000"/>
              </a:lnSpc>
              <a:buFontTx/>
              <a:buNone/>
            </a:pPr>
            <a:r>
              <a:rPr lang="en-US" altLang="en-US" sz="1200" b="1">
                <a:latin typeface="Courier New" panose="02070309020205020404" pitchFamily="49" charset="0"/>
                <a:cs typeface="Courier New" panose="02070309020205020404" pitchFamily="49" charset="0"/>
              </a:rPr>
              <a:t>SKIP: JMP REPEAT</a:t>
            </a:r>
          </a:p>
          <a:p>
            <a:pPr>
              <a:lnSpc>
                <a:spcPct val="80000"/>
              </a:lnSpc>
              <a:buFontTx/>
              <a:buNone/>
            </a:pPr>
            <a:r>
              <a:rPr lang="en-US" altLang="en-US" sz="1200" b="1">
                <a:latin typeface="Courier New" panose="02070309020205020404" pitchFamily="49" charset="0"/>
                <a:cs typeface="Courier New" panose="02070309020205020404" pitchFamily="49" charset="0"/>
              </a:rPr>
              <a:t>FINISH: MOV DL, COUNT</a:t>
            </a:r>
          </a:p>
          <a:p>
            <a:pPr>
              <a:lnSpc>
                <a:spcPct val="80000"/>
              </a:lnSpc>
              <a:buFontTx/>
              <a:buNone/>
            </a:pPr>
            <a:r>
              <a:rPr lang="en-US" altLang="en-US" sz="1200" b="1">
                <a:latin typeface="Courier New" panose="02070309020205020404" pitchFamily="49" charset="0"/>
                <a:cs typeface="Courier New" panose="02070309020205020404" pitchFamily="49" charset="0"/>
              </a:rPr>
              <a:t>	ADD DL, '0'</a:t>
            </a:r>
          </a:p>
          <a:p>
            <a:pPr>
              <a:lnSpc>
                <a:spcPct val="80000"/>
              </a:lnSpc>
              <a:buFontTx/>
              <a:buNone/>
            </a:pPr>
            <a:r>
              <a:rPr lang="en-US" altLang="en-US" sz="1200" b="1">
                <a:latin typeface="Courier New" panose="02070309020205020404" pitchFamily="49" charset="0"/>
                <a:cs typeface="Courier New" panose="02070309020205020404" pitchFamily="49" charset="0"/>
              </a:rPr>
              <a:t>	MOV AH, 02H</a:t>
            </a:r>
          </a:p>
          <a:p>
            <a:pPr>
              <a:lnSpc>
                <a:spcPct val="80000"/>
              </a:lnSpc>
              <a:buFontTx/>
              <a:buNone/>
            </a:pPr>
            <a:r>
              <a:rPr lang="en-US" altLang="en-US" sz="1200" b="1">
                <a:latin typeface="Courier New" panose="02070309020205020404" pitchFamily="49" charset="0"/>
                <a:cs typeface="Courier New" panose="02070309020205020404" pitchFamily="49" charset="0"/>
              </a:rPr>
              <a:t>	INT 21H</a:t>
            </a:r>
          </a:p>
          <a:p>
            <a:pPr>
              <a:lnSpc>
                <a:spcPct val="80000"/>
              </a:lnSpc>
              <a:buFontTx/>
              <a:buNone/>
            </a:pPr>
            <a:r>
              <a:rPr lang="en-US" altLang="en-US" sz="1200" b="1">
                <a:latin typeface="Courier New" panose="02070309020205020404" pitchFamily="49" charset="0"/>
                <a:cs typeface="Courier New" panose="02070309020205020404" pitchFamily="49" charset="0"/>
              </a:rPr>
              <a:t>	MOV AH, 4CH</a:t>
            </a:r>
          </a:p>
          <a:p>
            <a:pPr>
              <a:lnSpc>
                <a:spcPct val="80000"/>
              </a:lnSpc>
              <a:buFontTx/>
              <a:buNone/>
            </a:pPr>
            <a:r>
              <a:rPr lang="en-US" altLang="en-US" sz="1200" b="1">
                <a:latin typeface="Courier New" panose="02070309020205020404" pitchFamily="49" charset="0"/>
                <a:cs typeface="Courier New" panose="02070309020205020404" pitchFamily="49" charset="0"/>
              </a:rPr>
              <a:t>	INT 21H</a:t>
            </a:r>
          </a:p>
          <a:p>
            <a:pPr>
              <a:lnSpc>
                <a:spcPct val="80000"/>
              </a:lnSpc>
              <a:buFontTx/>
              <a:buNone/>
            </a:pPr>
            <a:r>
              <a:rPr lang="en-US" altLang="en-US" sz="1200" b="1">
                <a:latin typeface="Courier New" panose="02070309020205020404" pitchFamily="49" charset="0"/>
                <a:cs typeface="Courier New" panose="02070309020205020404" pitchFamily="49" charset="0"/>
              </a:rPr>
              <a:t>END START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52" y="46736"/>
            <a:ext cx="4715510" cy="467995"/>
          </a:xfrm>
          <a:prstGeom prst="rect">
            <a:avLst/>
          </a:prstGeom>
        </p:spPr>
        <p:txBody>
          <a:bodyPr vert="horz" wrap="square" lIns="0" tIns="12700" rIns="0" bIns="0" rtlCol="0">
            <a:spAutoFit/>
          </a:bodyPr>
          <a:lstStyle/>
          <a:p>
            <a:pPr marL="12700">
              <a:lnSpc>
                <a:spcPct val="100000"/>
              </a:lnSpc>
              <a:spcBef>
                <a:spcPts val="100"/>
              </a:spcBef>
            </a:pPr>
            <a:r>
              <a:rPr sz="2900" spc="-135" dirty="0">
                <a:solidFill>
                  <a:srgbClr val="C0504D"/>
                </a:solidFill>
              </a:rPr>
              <a:t>How </a:t>
            </a:r>
            <a:r>
              <a:rPr sz="2900" spc="-155" dirty="0">
                <a:solidFill>
                  <a:srgbClr val="C0504D"/>
                </a:solidFill>
              </a:rPr>
              <a:t>Words </a:t>
            </a:r>
            <a:r>
              <a:rPr sz="2900" spc="-145" dirty="0">
                <a:solidFill>
                  <a:srgbClr val="C0504D"/>
                </a:solidFill>
              </a:rPr>
              <a:t>Are </a:t>
            </a:r>
            <a:r>
              <a:rPr sz="2900" spc="-140" dirty="0">
                <a:solidFill>
                  <a:srgbClr val="C0504D"/>
                </a:solidFill>
              </a:rPr>
              <a:t>Added </a:t>
            </a:r>
            <a:r>
              <a:rPr sz="2900" spc="-350" dirty="0">
                <a:solidFill>
                  <a:srgbClr val="C0504D"/>
                </a:solidFill>
              </a:rPr>
              <a:t>To</a:t>
            </a:r>
            <a:r>
              <a:rPr sz="2900" spc="-310" dirty="0">
                <a:solidFill>
                  <a:srgbClr val="C0504D"/>
                </a:solidFill>
              </a:rPr>
              <a:t> </a:t>
            </a:r>
            <a:r>
              <a:rPr sz="2900" spc="-215" dirty="0">
                <a:solidFill>
                  <a:srgbClr val="C0504D"/>
                </a:solidFill>
              </a:rPr>
              <a:t>Stack</a:t>
            </a:r>
            <a:endParaRPr sz="2900"/>
          </a:p>
        </p:txBody>
      </p:sp>
      <p:sp>
        <p:nvSpPr>
          <p:cNvPr id="3" name="object 3"/>
          <p:cNvSpPr/>
          <p:nvPr/>
        </p:nvSpPr>
        <p:spPr>
          <a:xfrm>
            <a:off x="3350982" y="1371600"/>
            <a:ext cx="1828800" cy="533400"/>
          </a:xfrm>
          <a:custGeom>
            <a:avLst/>
            <a:gdLst/>
            <a:ahLst/>
            <a:cxnLst/>
            <a:rect l="l" t="t" r="r" b="b"/>
            <a:pathLst>
              <a:path w="1828800" h="533400">
                <a:moveTo>
                  <a:pt x="0" y="533400"/>
                </a:moveTo>
                <a:lnTo>
                  <a:pt x="1828800" y="533400"/>
                </a:lnTo>
                <a:lnTo>
                  <a:pt x="1828800" y="0"/>
                </a:lnTo>
                <a:lnTo>
                  <a:pt x="0" y="0"/>
                </a:lnTo>
                <a:lnTo>
                  <a:pt x="0" y="533400"/>
                </a:lnTo>
                <a:close/>
              </a:path>
            </a:pathLst>
          </a:custGeom>
          <a:ln w="9525">
            <a:solidFill>
              <a:srgbClr val="000000"/>
            </a:solidFill>
          </a:ln>
        </p:spPr>
        <p:txBody>
          <a:bodyPr wrap="square" lIns="0" tIns="0" rIns="0" bIns="0" rtlCol="0"/>
          <a:lstStyle/>
          <a:p>
            <a:endParaRPr/>
          </a:p>
        </p:txBody>
      </p:sp>
      <p:sp>
        <p:nvSpPr>
          <p:cNvPr id="11" name="object 11"/>
          <p:cNvSpPr txBox="1"/>
          <p:nvPr/>
        </p:nvSpPr>
        <p:spPr>
          <a:xfrm>
            <a:off x="6398981" y="2438387"/>
            <a:ext cx="1053339" cy="308418"/>
          </a:xfrm>
          <a:prstGeom prst="rect">
            <a:avLst/>
          </a:prstGeom>
          <a:ln w="9525">
            <a:solidFill>
              <a:srgbClr val="000000"/>
            </a:solidFill>
          </a:ln>
        </p:spPr>
        <p:txBody>
          <a:bodyPr vert="horz" wrap="square" lIns="0" tIns="31115" rIns="0" bIns="0" rtlCol="0">
            <a:spAutoFit/>
          </a:bodyPr>
          <a:lstStyle/>
          <a:p>
            <a:pPr marL="92710">
              <a:lnSpc>
                <a:spcPct val="100000"/>
              </a:lnSpc>
              <a:spcBef>
                <a:spcPts val="245"/>
              </a:spcBef>
            </a:pPr>
            <a:r>
              <a:rPr sz="1800" dirty="0">
                <a:latin typeface="Arial"/>
                <a:cs typeface="Arial"/>
              </a:rPr>
              <a:t>00FE</a:t>
            </a:r>
            <a:endParaRPr sz="1800">
              <a:latin typeface="Arial"/>
              <a:cs typeface="Arial"/>
            </a:endParaRPr>
          </a:p>
        </p:txBody>
      </p:sp>
      <p:sp>
        <p:nvSpPr>
          <p:cNvPr id="12" name="object 12"/>
          <p:cNvSpPr txBox="1"/>
          <p:nvPr/>
        </p:nvSpPr>
        <p:spPr>
          <a:xfrm>
            <a:off x="6021410" y="2456815"/>
            <a:ext cx="428358"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SP:</a:t>
            </a:r>
            <a:endParaRPr sz="1800">
              <a:latin typeface="Arial"/>
              <a:cs typeface="Arial"/>
            </a:endParaRPr>
          </a:p>
        </p:txBody>
      </p:sp>
      <p:sp>
        <p:nvSpPr>
          <p:cNvPr id="13" name="object 13"/>
          <p:cNvSpPr txBox="1"/>
          <p:nvPr/>
        </p:nvSpPr>
        <p:spPr>
          <a:xfrm>
            <a:off x="2944079" y="6267399"/>
            <a:ext cx="3476493"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(Beyond the end of the stack)</a:t>
            </a:r>
          </a:p>
        </p:txBody>
      </p:sp>
      <p:sp>
        <p:nvSpPr>
          <p:cNvPr id="14" name="object 14"/>
          <p:cNvSpPr txBox="1"/>
          <p:nvPr/>
        </p:nvSpPr>
        <p:spPr>
          <a:xfrm>
            <a:off x="5640410" y="5657799"/>
            <a:ext cx="450302"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SP</a:t>
            </a:r>
          </a:p>
        </p:txBody>
      </p:sp>
      <p:sp>
        <p:nvSpPr>
          <p:cNvPr id="15" name="object 15"/>
          <p:cNvSpPr txBox="1"/>
          <p:nvPr/>
        </p:nvSpPr>
        <p:spPr>
          <a:xfrm>
            <a:off x="6021410" y="3142615"/>
            <a:ext cx="467858"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AX:</a:t>
            </a:r>
            <a:endParaRPr sz="1800">
              <a:latin typeface="Arial"/>
              <a:cs typeface="Arial"/>
            </a:endParaRPr>
          </a:p>
        </p:txBody>
      </p:sp>
      <p:sp>
        <p:nvSpPr>
          <p:cNvPr id="16" name="object 16"/>
          <p:cNvSpPr txBox="1"/>
          <p:nvPr/>
        </p:nvSpPr>
        <p:spPr>
          <a:xfrm>
            <a:off x="6398981" y="3886187"/>
            <a:ext cx="1053339" cy="308418"/>
          </a:xfrm>
          <a:prstGeom prst="rect">
            <a:avLst/>
          </a:prstGeom>
          <a:ln w="9525">
            <a:solidFill>
              <a:srgbClr val="000000"/>
            </a:solidFill>
          </a:ln>
        </p:spPr>
        <p:txBody>
          <a:bodyPr vert="horz" wrap="square" lIns="0" tIns="31115" rIns="0" bIns="0" rtlCol="0">
            <a:spAutoFit/>
          </a:bodyPr>
          <a:lstStyle/>
          <a:p>
            <a:pPr marL="92710">
              <a:lnSpc>
                <a:spcPct val="100000"/>
              </a:lnSpc>
              <a:spcBef>
                <a:spcPts val="245"/>
              </a:spcBef>
            </a:pPr>
            <a:r>
              <a:rPr sz="1800" dirty="0">
                <a:latin typeface="Arial"/>
                <a:cs typeface="Arial"/>
              </a:rPr>
              <a:t>5678</a:t>
            </a:r>
            <a:endParaRPr sz="1800">
              <a:latin typeface="Arial"/>
              <a:cs typeface="Arial"/>
            </a:endParaRPr>
          </a:p>
        </p:txBody>
      </p:sp>
      <p:sp>
        <p:nvSpPr>
          <p:cNvPr id="17" name="object 17"/>
          <p:cNvSpPr txBox="1"/>
          <p:nvPr/>
        </p:nvSpPr>
        <p:spPr>
          <a:xfrm>
            <a:off x="6021410" y="3904869"/>
            <a:ext cx="450302"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BX:</a:t>
            </a:r>
            <a:endParaRPr sz="1800">
              <a:latin typeface="Arial"/>
              <a:cs typeface="Arial"/>
            </a:endParaRPr>
          </a:p>
        </p:txBody>
      </p:sp>
      <p:sp>
        <p:nvSpPr>
          <p:cNvPr id="18" name="object 18"/>
          <p:cNvSpPr txBox="1"/>
          <p:nvPr/>
        </p:nvSpPr>
        <p:spPr>
          <a:xfrm>
            <a:off x="6398981" y="3124187"/>
            <a:ext cx="1053339" cy="308418"/>
          </a:xfrm>
          <a:prstGeom prst="rect">
            <a:avLst/>
          </a:prstGeom>
          <a:ln w="9525">
            <a:solidFill>
              <a:srgbClr val="000000"/>
            </a:solidFill>
          </a:ln>
        </p:spPr>
        <p:txBody>
          <a:bodyPr vert="horz" wrap="square" lIns="0" tIns="31115" rIns="0" bIns="0" rtlCol="0">
            <a:spAutoFit/>
          </a:bodyPr>
          <a:lstStyle/>
          <a:p>
            <a:pPr marL="92710">
              <a:lnSpc>
                <a:spcPct val="100000"/>
              </a:lnSpc>
              <a:spcBef>
                <a:spcPts val="245"/>
              </a:spcBef>
            </a:pPr>
            <a:r>
              <a:rPr sz="1800" dirty="0">
                <a:latin typeface="Arial"/>
                <a:cs typeface="Arial"/>
              </a:rPr>
              <a:t>1234</a:t>
            </a:r>
            <a:endParaRPr sz="1800">
              <a:latin typeface="Arial"/>
              <a:cs typeface="Arial"/>
            </a:endParaRPr>
          </a:p>
        </p:txBody>
      </p:sp>
      <p:graphicFrame>
        <p:nvGraphicFramePr>
          <p:cNvPr id="19" name="object 19"/>
          <p:cNvGraphicFramePr>
            <a:graphicFrameLocks noGrp="1"/>
          </p:cNvGraphicFramePr>
          <p:nvPr>
            <p:extLst>
              <p:ext uri="{D42A27DB-BD31-4B8C-83A1-F6EECF244321}">
                <p14:modId xmlns:p14="http://schemas.microsoft.com/office/powerpoint/2010/main" val="3909064971"/>
              </p:ext>
            </p:extLst>
          </p:nvPr>
        </p:nvGraphicFramePr>
        <p:xfrm>
          <a:off x="3312882" y="2007997"/>
          <a:ext cx="1828800" cy="4010660"/>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tblGrid>
              <a:tr h="277495">
                <a:tc>
                  <a:txBody>
                    <a:bodyPr/>
                    <a:lstStyle/>
                    <a:p>
                      <a:pPr>
                        <a:lnSpc>
                          <a:spcPct val="100000"/>
                        </a:lnSpc>
                      </a:pPr>
                      <a:endParaRPr sz="1700">
                        <a:latin typeface="Times New Roman"/>
                        <a:cs typeface="Times New Roman"/>
                      </a:endParaRPr>
                    </a:p>
                  </a:txBody>
                  <a:tcPr marL="0" marR="0" marT="0" marB="0">
                    <a:lnL w="76962">
                      <a:solidFill>
                        <a:srgbClr val="C0504D"/>
                      </a:solidFill>
                      <a:prstDash val="solid"/>
                    </a:lnL>
                    <a:lnR w="76961">
                      <a:solidFill>
                        <a:srgbClr val="C0504D"/>
                      </a:solidFill>
                      <a:prstDash val="solid"/>
                    </a:lnR>
                    <a:lnB w="9525">
                      <a:solidFill>
                        <a:srgbClr val="000000"/>
                      </a:solidFill>
                      <a:prstDash val="solid"/>
                    </a:lnB>
                  </a:tcPr>
                </a:tc>
                <a:extLst>
                  <a:ext uri="{0D108BD9-81ED-4DB2-BD59-A6C34878D82A}">
                    <a16:rowId xmlns:a16="http://schemas.microsoft.com/office/drawing/2014/main" val="10000"/>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532765">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C0504D"/>
                      </a:solidFill>
                      <a:prstDash val="solid"/>
                    </a:lnB>
                  </a:tcPr>
                </a:tc>
                <a:extLst>
                  <a:ext uri="{0D108BD9-81ED-4DB2-BD59-A6C34878D82A}">
                    <a16:rowId xmlns:a16="http://schemas.microsoft.com/office/drawing/2014/main" val="10006"/>
                  </a:ext>
                </a:extLst>
              </a:tr>
              <a:tr h="533400">
                <a:tc>
                  <a:txBody>
                    <a:bodyPr/>
                    <a:lstStyle/>
                    <a:p>
                      <a:pPr>
                        <a:lnSpc>
                          <a:spcPct val="100000"/>
                        </a:lnSpc>
                      </a:pPr>
                      <a:endParaRPr sz="200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C0504D"/>
                      </a:solidFill>
                      <a:prstDash val="solid"/>
                    </a:lnT>
                    <a:lnB w="9525">
                      <a:solidFill>
                        <a:srgbClr val="000000"/>
                      </a:solidFill>
                      <a:prstDash val="solid"/>
                    </a:lnB>
                  </a:tcPr>
                </a:tc>
                <a:extLst>
                  <a:ext uri="{0D108BD9-81ED-4DB2-BD59-A6C34878D82A}">
                    <a16:rowId xmlns:a16="http://schemas.microsoft.com/office/drawing/2014/main" val="10007"/>
                  </a:ext>
                </a:extLst>
              </a:tr>
            </a:tbl>
          </a:graphicData>
        </a:graphic>
      </p:graphicFrame>
      <p:sp>
        <p:nvSpPr>
          <p:cNvPr id="20" name="object 20"/>
          <p:cNvSpPr/>
          <p:nvPr/>
        </p:nvSpPr>
        <p:spPr>
          <a:xfrm>
            <a:off x="4100282" y="1892300"/>
            <a:ext cx="101600" cy="101600"/>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4100282" y="2044700"/>
            <a:ext cx="101600" cy="101600"/>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4100282" y="2197100"/>
            <a:ext cx="101600" cy="101600"/>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5024334" y="5655564"/>
            <a:ext cx="579120" cy="310896"/>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5179782" y="5732665"/>
            <a:ext cx="381000" cy="118110"/>
          </a:xfrm>
          <a:custGeom>
            <a:avLst/>
            <a:gdLst/>
            <a:ahLst/>
            <a:cxnLst/>
            <a:rect l="l" t="t" r="r" b="b"/>
            <a:pathLst>
              <a:path w="381000" h="118110">
                <a:moveTo>
                  <a:pt x="101219" y="0"/>
                </a:moveTo>
                <a:lnTo>
                  <a:pt x="0" y="58534"/>
                </a:lnTo>
                <a:lnTo>
                  <a:pt x="100711" y="117906"/>
                </a:lnTo>
                <a:lnTo>
                  <a:pt x="108585" y="115900"/>
                </a:lnTo>
                <a:lnTo>
                  <a:pt x="115697" y="103809"/>
                </a:lnTo>
                <a:lnTo>
                  <a:pt x="113664" y="96024"/>
                </a:lnTo>
                <a:lnTo>
                  <a:pt x="72050" y="71531"/>
                </a:lnTo>
                <a:lnTo>
                  <a:pt x="25146" y="71335"/>
                </a:lnTo>
                <a:lnTo>
                  <a:pt x="25146" y="45935"/>
                </a:lnTo>
                <a:lnTo>
                  <a:pt x="72481" y="45935"/>
                </a:lnTo>
                <a:lnTo>
                  <a:pt x="113919" y="21996"/>
                </a:lnTo>
                <a:lnTo>
                  <a:pt x="116077" y="14223"/>
                </a:lnTo>
                <a:lnTo>
                  <a:pt x="108965" y="2082"/>
                </a:lnTo>
                <a:lnTo>
                  <a:pt x="101219" y="0"/>
                </a:lnTo>
                <a:close/>
              </a:path>
              <a:path w="381000" h="118110">
                <a:moveTo>
                  <a:pt x="72142" y="46132"/>
                </a:moveTo>
                <a:lnTo>
                  <a:pt x="50343" y="58736"/>
                </a:lnTo>
                <a:lnTo>
                  <a:pt x="72050" y="71531"/>
                </a:lnTo>
                <a:lnTo>
                  <a:pt x="381000" y="72821"/>
                </a:lnTo>
                <a:lnTo>
                  <a:pt x="381000" y="47421"/>
                </a:lnTo>
                <a:lnTo>
                  <a:pt x="72142" y="46132"/>
                </a:lnTo>
                <a:close/>
              </a:path>
              <a:path w="381000" h="118110">
                <a:moveTo>
                  <a:pt x="25146" y="45935"/>
                </a:moveTo>
                <a:lnTo>
                  <a:pt x="25146" y="71335"/>
                </a:lnTo>
                <a:lnTo>
                  <a:pt x="72050" y="71531"/>
                </a:lnTo>
                <a:lnTo>
                  <a:pt x="68831" y="69634"/>
                </a:lnTo>
                <a:lnTo>
                  <a:pt x="31496" y="69634"/>
                </a:lnTo>
                <a:lnTo>
                  <a:pt x="31623" y="47701"/>
                </a:lnTo>
                <a:lnTo>
                  <a:pt x="69428" y="47701"/>
                </a:lnTo>
                <a:lnTo>
                  <a:pt x="72142" y="46132"/>
                </a:lnTo>
                <a:lnTo>
                  <a:pt x="25146" y="45935"/>
                </a:lnTo>
                <a:close/>
              </a:path>
              <a:path w="381000" h="118110">
                <a:moveTo>
                  <a:pt x="31623" y="47701"/>
                </a:moveTo>
                <a:lnTo>
                  <a:pt x="31496" y="69634"/>
                </a:lnTo>
                <a:lnTo>
                  <a:pt x="50343" y="58736"/>
                </a:lnTo>
                <a:lnTo>
                  <a:pt x="31623" y="47701"/>
                </a:lnTo>
                <a:close/>
              </a:path>
              <a:path w="381000" h="118110">
                <a:moveTo>
                  <a:pt x="50343" y="58736"/>
                </a:moveTo>
                <a:lnTo>
                  <a:pt x="31496" y="69634"/>
                </a:lnTo>
                <a:lnTo>
                  <a:pt x="68831" y="69634"/>
                </a:lnTo>
                <a:lnTo>
                  <a:pt x="50343" y="58736"/>
                </a:lnTo>
                <a:close/>
              </a:path>
              <a:path w="381000" h="118110">
                <a:moveTo>
                  <a:pt x="69428" y="47701"/>
                </a:moveTo>
                <a:lnTo>
                  <a:pt x="31623" y="47701"/>
                </a:lnTo>
                <a:lnTo>
                  <a:pt x="50343" y="58736"/>
                </a:lnTo>
                <a:lnTo>
                  <a:pt x="69428" y="47701"/>
                </a:lnTo>
                <a:close/>
              </a:path>
              <a:path w="381000" h="118110">
                <a:moveTo>
                  <a:pt x="72481" y="45935"/>
                </a:moveTo>
                <a:lnTo>
                  <a:pt x="25146" y="45935"/>
                </a:lnTo>
                <a:lnTo>
                  <a:pt x="72142" y="46132"/>
                </a:lnTo>
                <a:lnTo>
                  <a:pt x="72481" y="45935"/>
                </a:lnTo>
                <a:close/>
              </a:path>
            </a:pathLst>
          </a:custGeom>
          <a:solidFill>
            <a:srgbClr val="000000"/>
          </a:solidFill>
        </p:spPr>
        <p:txBody>
          <a:bodyPr wrap="square" lIns="0" tIns="0" rIns="0" bIns="0" rtlCol="0"/>
          <a:lstStyle/>
          <a:p>
            <a:endParaRPr/>
          </a:p>
        </p:txBody>
      </p:sp>
      <p:sp>
        <p:nvSpPr>
          <p:cNvPr id="28" name="object 28"/>
          <p:cNvSpPr/>
          <p:nvPr/>
        </p:nvSpPr>
        <p:spPr>
          <a:xfrm>
            <a:off x="228600" y="1340768"/>
            <a:ext cx="1600200" cy="954405"/>
          </a:xfrm>
          <a:custGeom>
            <a:avLst/>
            <a:gdLst/>
            <a:ahLst/>
            <a:cxnLst/>
            <a:rect l="l" t="t" r="r" b="b"/>
            <a:pathLst>
              <a:path w="1600200" h="954405">
                <a:moveTo>
                  <a:pt x="0" y="954112"/>
                </a:moveTo>
                <a:lnTo>
                  <a:pt x="1600200" y="954112"/>
                </a:lnTo>
                <a:lnTo>
                  <a:pt x="1600200" y="0"/>
                </a:lnTo>
                <a:lnTo>
                  <a:pt x="0" y="0"/>
                </a:lnTo>
                <a:lnTo>
                  <a:pt x="0" y="954112"/>
                </a:lnTo>
                <a:close/>
              </a:path>
            </a:pathLst>
          </a:custGeom>
          <a:ln w="25400">
            <a:solidFill>
              <a:srgbClr val="8063A1"/>
            </a:solidFill>
          </a:ln>
        </p:spPr>
        <p:txBody>
          <a:bodyPr wrap="square" lIns="0" tIns="0" rIns="0" bIns="0" rtlCol="0"/>
          <a:lstStyle/>
          <a:p>
            <a:endParaRPr sz="2000"/>
          </a:p>
        </p:txBody>
      </p:sp>
      <p:sp>
        <p:nvSpPr>
          <p:cNvPr id="29" name="object 29"/>
          <p:cNvSpPr/>
          <p:nvPr/>
        </p:nvSpPr>
        <p:spPr>
          <a:xfrm>
            <a:off x="99060" y="1743455"/>
            <a:ext cx="1450848" cy="347472"/>
          </a:xfrm>
          <a:prstGeom prst="rect">
            <a:avLst/>
          </a:prstGeom>
          <a:blipFill>
            <a:blip r:embed="rId4" cstate="print"/>
            <a:stretch>
              <a:fillRect/>
            </a:stretch>
          </a:blipFill>
        </p:spPr>
        <p:txBody>
          <a:bodyPr wrap="square" lIns="0" tIns="0" rIns="0" bIns="0" rtlCol="0"/>
          <a:lstStyle/>
          <a:p>
            <a:endParaRPr sz="2000"/>
          </a:p>
        </p:txBody>
      </p:sp>
      <p:sp>
        <p:nvSpPr>
          <p:cNvPr id="30" name="object 30"/>
          <p:cNvSpPr/>
          <p:nvPr/>
        </p:nvSpPr>
        <p:spPr>
          <a:xfrm>
            <a:off x="99060" y="2170176"/>
            <a:ext cx="1744980" cy="347472"/>
          </a:xfrm>
          <a:prstGeom prst="rect">
            <a:avLst/>
          </a:prstGeom>
          <a:blipFill>
            <a:blip r:embed="rId5" cstate="print"/>
            <a:stretch>
              <a:fillRect/>
            </a:stretch>
          </a:blipFill>
        </p:spPr>
        <p:txBody>
          <a:bodyPr wrap="square" lIns="0" tIns="0" rIns="0" bIns="0" rtlCol="0"/>
          <a:lstStyle/>
          <a:p>
            <a:endParaRPr sz="2000"/>
          </a:p>
        </p:txBody>
      </p:sp>
      <p:sp>
        <p:nvSpPr>
          <p:cNvPr id="31" name="object 31"/>
          <p:cNvSpPr/>
          <p:nvPr/>
        </p:nvSpPr>
        <p:spPr>
          <a:xfrm>
            <a:off x="1114510" y="2083946"/>
            <a:ext cx="810302" cy="402832"/>
          </a:xfrm>
          <a:prstGeom prst="rect">
            <a:avLst/>
          </a:prstGeom>
          <a:blipFill>
            <a:blip r:embed="rId6" cstate="print"/>
            <a:stretch>
              <a:fillRect/>
            </a:stretch>
          </a:blipFill>
        </p:spPr>
        <p:txBody>
          <a:bodyPr wrap="square" lIns="0" tIns="0" rIns="0" bIns="0" rtlCol="0"/>
          <a:lstStyle/>
          <a:p>
            <a:endParaRPr sz="2000"/>
          </a:p>
        </p:txBody>
      </p:sp>
      <p:sp>
        <p:nvSpPr>
          <p:cNvPr id="32" name="object 32"/>
          <p:cNvSpPr/>
          <p:nvPr/>
        </p:nvSpPr>
        <p:spPr>
          <a:xfrm>
            <a:off x="324313" y="1493257"/>
            <a:ext cx="913567" cy="226440"/>
          </a:xfrm>
          <a:prstGeom prst="rect">
            <a:avLst/>
          </a:prstGeom>
          <a:blipFill>
            <a:blip r:embed="rId7" cstate="print"/>
            <a:stretch>
              <a:fillRect/>
            </a:stretch>
          </a:blipFill>
        </p:spPr>
        <p:txBody>
          <a:bodyPr wrap="square" lIns="0" tIns="0" rIns="0" bIns="0" rtlCol="0"/>
          <a:lstStyle/>
          <a:p>
            <a:endParaRPr sz="2000"/>
          </a:p>
        </p:txBody>
      </p:sp>
      <p:sp>
        <p:nvSpPr>
          <p:cNvPr id="33" name="object 33"/>
          <p:cNvSpPr/>
          <p:nvPr/>
        </p:nvSpPr>
        <p:spPr>
          <a:xfrm>
            <a:off x="393382" y="1537199"/>
            <a:ext cx="64135" cy="95250"/>
          </a:xfrm>
          <a:custGeom>
            <a:avLst/>
            <a:gdLst/>
            <a:ahLst/>
            <a:cxnLst/>
            <a:rect l="l" t="t" r="r" b="b"/>
            <a:pathLst>
              <a:path w="64134" h="95250">
                <a:moveTo>
                  <a:pt x="31724" y="0"/>
                </a:moveTo>
                <a:lnTo>
                  <a:pt x="0" y="95250"/>
                </a:lnTo>
                <a:lnTo>
                  <a:pt x="63626" y="95250"/>
                </a:lnTo>
                <a:lnTo>
                  <a:pt x="31902" y="0"/>
                </a:lnTo>
                <a:lnTo>
                  <a:pt x="31724" y="0"/>
                </a:lnTo>
                <a:close/>
              </a:path>
            </a:pathLst>
          </a:custGeom>
          <a:ln w="9144">
            <a:solidFill>
              <a:srgbClr val="5C4379"/>
            </a:solidFill>
          </a:ln>
        </p:spPr>
        <p:txBody>
          <a:bodyPr wrap="square" lIns="0" tIns="0" rIns="0" bIns="0" rtlCol="0"/>
          <a:lstStyle/>
          <a:p>
            <a:endParaRPr sz="2000"/>
          </a:p>
        </p:txBody>
      </p:sp>
      <p:sp>
        <p:nvSpPr>
          <p:cNvPr id="34" name="object 34"/>
          <p:cNvSpPr/>
          <p:nvPr/>
        </p:nvSpPr>
        <p:spPr>
          <a:xfrm>
            <a:off x="1066863" y="1489701"/>
            <a:ext cx="175590" cy="234569"/>
          </a:xfrm>
          <a:prstGeom prst="rect">
            <a:avLst/>
          </a:prstGeom>
          <a:blipFill>
            <a:blip r:embed="rId8" cstate="print"/>
            <a:stretch>
              <a:fillRect/>
            </a:stretch>
          </a:blipFill>
        </p:spPr>
        <p:txBody>
          <a:bodyPr wrap="square" lIns="0" tIns="0" rIns="0" bIns="0" rtlCol="0"/>
          <a:lstStyle/>
          <a:p>
            <a:endParaRPr sz="2000"/>
          </a:p>
        </p:txBody>
      </p:sp>
      <p:sp>
        <p:nvSpPr>
          <p:cNvPr id="35" name="object 35"/>
          <p:cNvSpPr/>
          <p:nvPr/>
        </p:nvSpPr>
        <p:spPr>
          <a:xfrm>
            <a:off x="897699" y="1494272"/>
            <a:ext cx="133350" cy="224790"/>
          </a:xfrm>
          <a:custGeom>
            <a:avLst/>
            <a:gdLst/>
            <a:ahLst/>
            <a:cxnLst/>
            <a:rect l="l" t="t" r="r" b="b"/>
            <a:pathLst>
              <a:path w="133350" h="224789">
                <a:moveTo>
                  <a:pt x="13525" y="0"/>
                </a:moveTo>
                <a:lnTo>
                  <a:pt x="125526" y="0"/>
                </a:lnTo>
                <a:lnTo>
                  <a:pt x="126568" y="0"/>
                </a:lnTo>
                <a:lnTo>
                  <a:pt x="127495" y="381"/>
                </a:lnTo>
                <a:lnTo>
                  <a:pt x="132118" y="14605"/>
                </a:lnTo>
                <a:lnTo>
                  <a:pt x="132118" y="18034"/>
                </a:lnTo>
                <a:lnTo>
                  <a:pt x="132118" y="21336"/>
                </a:lnTo>
                <a:lnTo>
                  <a:pt x="126568" y="35814"/>
                </a:lnTo>
                <a:lnTo>
                  <a:pt x="125526" y="35814"/>
                </a:lnTo>
                <a:lnTo>
                  <a:pt x="45427" y="35814"/>
                </a:lnTo>
                <a:lnTo>
                  <a:pt x="45427" y="90551"/>
                </a:lnTo>
                <a:lnTo>
                  <a:pt x="113220" y="90551"/>
                </a:lnTo>
                <a:lnTo>
                  <a:pt x="114261" y="90551"/>
                </a:lnTo>
                <a:lnTo>
                  <a:pt x="115214" y="90932"/>
                </a:lnTo>
                <a:lnTo>
                  <a:pt x="116078" y="91567"/>
                </a:lnTo>
                <a:lnTo>
                  <a:pt x="116941" y="92202"/>
                </a:lnTo>
                <a:lnTo>
                  <a:pt x="117665" y="93091"/>
                </a:lnTo>
                <a:lnTo>
                  <a:pt x="118249" y="94487"/>
                </a:lnTo>
                <a:lnTo>
                  <a:pt x="118821" y="95758"/>
                </a:lnTo>
                <a:lnTo>
                  <a:pt x="119265" y="97536"/>
                </a:lnTo>
                <a:lnTo>
                  <a:pt x="119545" y="99822"/>
                </a:lnTo>
                <a:lnTo>
                  <a:pt x="119837" y="102108"/>
                </a:lnTo>
                <a:lnTo>
                  <a:pt x="119976" y="104775"/>
                </a:lnTo>
                <a:lnTo>
                  <a:pt x="119976" y="108077"/>
                </a:lnTo>
                <a:lnTo>
                  <a:pt x="119976" y="111379"/>
                </a:lnTo>
                <a:lnTo>
                  <a:pt x="119837" y="114173"/>
                </a:lnTo>
                <a:lnTo>
                  <a:pt x="119545" y="116332"/>
                </a:lnTo>
                <a:lnTo>
                  <a:pt x="119265" y="118618"/>
                </a:lnTo>
                <a:lnTo>
                  <a:pt x="118821" y="120396"/>
                </a:lnTo>
                <a:lnTo>
                  <a:pt x="118249" y="121666"/>
                </a:lnTo>
                <a:lnTo>
                  <a:pt x="117665" y="123062"/>
                </a:lnTo>
                <a:lnTo>
                  <a:pt x="116941" y="123952"/>
                </a:lnTo>
                <a:lnTo>
                  <a:pt x="116078" y="124587"/>
                </a:lnTo>
                <a:lnTo>
                  <a:pt x="115214" y="125095"/>
                </a:lnTo>
                <a:lnTo>
                  <a:pt x="114261" y="125349"/>
                </a:lnTo>
                <a:lnTo>
                  <a:pt x="113220" y="125349"/>
                </a:lnTo>
                <a:lnTo>
                  <a:pt x="45427" y="125349"/>
                </a:lnTo>
                <a:lnTo>
                  <a:pt x="45427" y="188722"/>
                </a:lnTo>
                <a:lnTo>
                  <a:pt x="126225" y="188722"/>
                </a:lnTo>
                <a:lnTo>
                  <a:pt x="127266" y="188722"/>
                </a:lnTo>
                <a:lnTo>
                  <a:pt x="132549" y="198120"/>
                </a:lnTo>
                <a:lnTo>
                  <a:pt x="132841" y="200406"/>
                </a:lnTo>
                <a:lnTo>
                  <a:pt x="132981" y="203200"/>
                </a:lnTo>
                <a:lnTo>
                  <a:pt x="132981" y="206502"/>
                </a:lnTo>
                <a:lnTo>
                  <a:pt x="132981" y="209931"/>
                </a:lnTo>
                <a:lnTo>
                  <a:pt x="129082" y="223393"/>
                </a:lnTo>
                <a:lnTo>
                  <a:pt x="128219" y="224028"/>
                </a:lnTo>
                <a:lnTo>
                  <a:pt x="127266" y="224409"/>
                </a:lnTo>
                <a:lnTo>
                  <a:pt x="126225" y="224409"/>
                </a:lnTo>
                <a:lnTo>
                  <a:pt x="13525" y="224409"/>
                </a:lnTo>
                <a:lnTo>
                  <a:pt x="9715" y="224409"/>
                </a:lnTo>
                <a:lnTo>
                  <a:pt x="6502" y="223266"/>
                </a:lnTo>
                <a:lnTo>
                  <a:pt x="3898" y="220980"/>
                </a:lnTo>
                <a:lnTo>
                  <a:pt x="1295" y="218821"/>
                </a:lnTo>
                <a:lnTo>
                  <a:pt x="0" y="215137"/>
                </a:lnTo>
                <a:lnTo>
                  <a:pt x="0" y="210058"/>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endParaRPr sz="2000"/>
          </a:p>
        </p:txBody>
      </p:sp>
      <p:sp>
        <p:nvSpPr>
          <p:cNvPr id="36" name="object 36"/>
          <p:cNvSpPr/>
          <p:nvPr/>
        </p:nvSpPr>
        <p:spPr>
          <a:xfrm>
            <a:off x="700074" y="1494272"/>
            <a:ext cx="172085" cy="225425"/>
          </a:xfrm>
          <a:custGeom>
            <a:avLst/>
            <a:gdLst/>
            <a:ahLst/>
            <a:cxnLst/>
            <a:rect l="l" t="t" r="r" b="b"/>
            <a:pathLst>
              <a:path w="172084" h="225425">
                <a:moveTo>
                  <a:pt x="6756" y="0"/>
                </a:moveTo>
                <a:lnTo>
                  <a:pt x="164884" y="0"/>
                </a:lnTo>
                <a:lnTo>
                  <a:pt x="165925" y="0"/>
                </a:lnTo>
                <a:lnTo>
                  <a:pt x="166877" y="381"/>
                </a:lnTo>
                <a:lnTo>
                  <a:pt x="167741" y="1016"/>
                </a:lnTo>
                <a:lnTo>
                  <a:pt x="168617" y="1651"/>
                </a:lnTo>
                <a:lnTo>
                  <a:pt x="169341" y="2667"/>
                </a:lnTo>
                <a:lnTo>
                  <a:pt x="171653" y="15367"/>
                </a:lnTo>
                <a:lnTo>
                  <a:pt x="171653" y="18796"/>
                </a:lnTo>
                <a:lnTo>
                  <a:pt x="171653" y="22098"/>
                </a:lnTo>
                <a:lnTo>
                  <a:pt x="171500" y="25019"/>
                </a:lnTo>
                <a:lnTo>
                  <a:pt x="171221" y="27305"/>
                </a:lnTo>
                <a:lnTo>
                  <a:pt x="170929" y="29718"/>
                </a:lnTo>
                <a:lnTo>
                  <a:pt x="170497" y="31623"/>
                </a:lnTo>
                <a:lnTo>
                  <a:pt x="169913" y="33020"/>
                </a:lnTo>
                <a:lnTo>
                  <a:pt x="169341" y="34544"/>
                </a:lnTo>
                <a:lnTo>
                  <a:pt x="168617" y="35560"/>
                </a:lnTo>
                <a:lnTo>
                  <a:pt x="167741" y="36322"/>
                </a:lnTo>
                <a:lnTo>
                  <a:pt x="166877" y="36957"/>
                </a:lnTo>
                <a:lnTo>
                  <a:pt x="165925" y="37337"/>
                </a:lnTo>
                <a:lnTo>
                  <a:pt x="164884" y="37337"/>
                </a:lnTo>
                <a:lnTo>
                  <a:pt x="108711" y="37337"/>
                </a:lnTo>
                <a:lnTo>
                  <a:pt x="108711" y="218186"/>
                </a:lnTo>
                <a:lnTo>
                  <a:pt x="108711" y="219329"/>
                </a:lnTo>
                <a:lnTo>
                  <a:pt x="108331" y="220345"/>
                </a:lnTo>
                <a:lnTo>
                  <a:pt x="107581" y="221234"/>
                </a:lnTo>
                <a:lnTo>
                  <a:pt x="106832" y="222250"/>
                </a:lnTo>
                <a:lnTo>
                  <a:pt x="105587" y="223012"/>
                </a:lnTo>
                <a:lnTo>
                  <a:pt x="103860" y="223520"/>
                </a:lnTo>
                <a:lnTo>
                  <a:pt x="102120" y="224155"/>
                </a:lnTo>
                <a:lnTo>
                  <a:pt x="99783" y="224536"/>
                </a:lnTo>
                <a:lnTo>
                  <a:pt x="96837" y="224917"/>
                </a:lnTo>
                <a:lnTo>
                  <a:pt x="93891" y="225298"/>
                </a:lnTo>
                <a:lnTo>
                  <a:pt x="90220" y="225425"/>
                </a:lnTo>
                <a:lnTo>
                  <a:pt x="85826" y="225425"/>
                </a:lnTo>
                <a:lnTo>
                  <a:pt x="81432" y="225425"/>
                </a:lnTo>
                <a:lnTo>
                  <a:pt x="67792" y="223520"/>
                </a:lnTo>
                <a:lnTo>
                  <a:pt x="66052" y="223012"/>
                </a:lnTo>
                <a:lnTo>
                  <a:pt x="64820" y="222250"/>
                </a:lnTo>
                <a:lnTo>
                  <a:pt x="64058" y="221234"/>
                </a:lnTo>
                <a:lnTo>
                  <a:pt x="63309" y="220345"/>
                </a:lnTo>
                <a:lnTo>
                  <a:pt x="62941" y="219329"/>
                </a:lnTo>
                <a:lnTo>
                  <a:pt x="62941" y="218186"/>
                </a:lnTo>
                <a:lnTo>
                  <a:pt x="62941" y="37337"/>
                </a:lnTo>
                <a:lnTo>
                  <a:pt x="6756" y="37337"/>
                </a:lnTo>
                <a:lnTo>
                  <a:pt x="5600" y="37337"/>
                </a:lnTo>
                <a:lnTo>
                  <a:pt x="4622" y="36957"/>
                </a:lnTo>
                <a:lnTo>
                  <a:pt x="3809" y="36322"/>
                </a:lnTo>
                <a:lnTo>
                  <a:pt x="2997" y="35560"/>
                </a:lnTo>
                <a:lnTo>
                  <a:pt x="2311" y="34544"/>
                </a:lnTo>
                <a:lnTo>
                  <a:pt x="1727" y="33020"/>
                </a:lnTo>
                <a:lnTo>
                  <a:pt x="1155" y="31623"/>
                </a:lnTo>
                <a:lnTo>
                  <a:pt x="723" y="29718"/>
                </a:lnTo>
                <a:lnTo>
                  <a:pt x="431" y="27305"/>
                </a:lnTo>
                <a:lnTo>
                  <a:pt x="139" y="25019"/>
                </a:lnTo>
                <a:lnTo>
                  <a:pt x="0" y="22098"/>
                </a:lnTo>
                <a:lnTo>
                  <a:pt x="0" y="18796"/>
                </a:lnTo>
                <a:lnTo>
                  <a:pt x="0" y="15367"/>
                </a:lnTo>
                <a:lnTo>
                  <a:pt x="139" y="12319"/>
                </a:lnTo>
                <a:lnTo>
                  <a:pt x="431" y="9906"/>
                </a:lnTo>
                <a:lnTo>
                  <a:pt x="723" y="7493"/>
                </a:lnTo>
                <a:lnTo>
                  <a:pt x="3809" y="1016"/>
                </a:lnTo>
                <a:lnTo>
                  <a:pt x="4622" y="381"/>
                </a:lnTo>
                <a:lnTo>
                  <a:pt x="5600" y="0"/>
                </a:lnTo>
                <a:lnTo>
                  <a:pt x="6756" y="0"/>
                </a:lnTo>
                <a:close/>
              </a:path>
            </a:pathLst>
          </a:custGeom>
          <a:ln w="9144">
            <a:solidFill>
              <a:srgbClr val="5C4379"/>
            </a:solidFill>
          </a:ln>
        </p:spPr>
        <p:txBody>
          <a:bodyPr wrap="square" lIns="0" tIns="0" rIns="0" bIns="0" rtlCol="0"/>
          <a:lstStyle/>
          <a:p>
            <a:endParaRPr sz="2000"/>
          </a:p>
        </p:txBody>
      </p:sp>
      <p:sp>
        <p:nvSpPr>
          <p:cNvPr id="37" name="object 37"/>
          <p:cNvSpPr/>
          <p:nvPr/>
        </p:nvSpPr>
        <p:spPr>
          <a:xfrm>
            <a:off x="559371" y="1494272"/>
            <a:ext cx="126364" cy="225425"/>
          </a:xfrm>
          <a:custGeom>
            <a:avLst/>
            <a:gdLst/>
            <a:ahLst/>
            <a:cxnLst/>
            <a:rect l="l" t="t" r="r" b="b"/>
            <a:pathLst>
              <a:path w="126365" h="225425">
                <a:moveTo>
                  <a:pt x="13525" y="0"/>
                </a:moveTo>
                <a:lnTo>
                  <a:pt x="119113" y="0"/>
                </a:lnTo>
                <a:lnTo>
                  <a:pt x="120154" y="0"/>
                </a:lnTo>
                <a:lnTo>
                  <a:pt x="121081" y="381"/>
                </a:lnTo>
                <a:lnTo>
                  <a:pt x="125437" y="9906"/>
                </a:lnTo>
                <a:lnTo>
                  <a:pt x="125729" y="12319"/>
                </a:lnTo>
                <a:lnTo>
                  <a:pt x="125882" y="15367"/>
                </a:lnTo>
                <a:lnTo>
                  <a:pt x="125882" y="18796"/>
                </a:lnTo>
                <a:lnTo>
                  <a:pt x="125882" y="22225"/>
                </a:lnTo>
                <a:lnTo>
                  <a:pt x="120154" y="37337"/>
                </a:lnTo>
                <a:lnTo>
                  <a:pt x="119113" y="37337"/>
                </a:lnTo>
                <a:lnTo>
                  <a:pt x="45770" y="37337"/>
                </a:lnTo>
                <a:lnTo>
                  <a:pt x="45770" y="97662"/>
                </a:lnTo>
                <a:lnTo>
                  <a:pt x="114604" y="97662"/>
                </a:lnTo>
                <a:lnTo>
                  <a:pt x="115646" y="97662"/>
                </a:lnTo>
                <a:lnTo>
                  <a:pt x="116573" y="97917"/>
                </a:lnTo>
                <a:lnTo>
                  <a:pt x="117386" y="98552"/>
                </a:lnTo>
                <a:lnTo>
                  <a:pt x="118186" y="99060"/>
                </a:lnTo>
                <a:lnTo>
                  <a:pt x="120929" y="107061"/>
                </a:lnTo>
                <a:lnTo>
                  <a:pt x="121221" y="109347"/>
                </a:lnTo>
                <a:lnTo>
                  <a:pt x="121373" y="112268"/>
                </a:lnTo>
                <a:lnTo>
                  <a:pt x="121373" y="115697"/>
                </a:lnTo>
                <a:lnTo>
                  <a:pt x="121373" y="119126"/>
                </a:lnTo>
                <a:lnTo>
                  <a:pt x="121221" y="122047"/>
                </a:lnTo>
                <a:lnTo>
                  <a:pt x="120929" y="124333"/>
                </a:lnTo>
                <a:lnTo>
                  <a:pt x="120650" y="126619"/>
                </a:lnTo>
                <a:lnTo>
                  <a:pt x="120180" y="128524"/>
                </a:lnTo>
                <a:lnTo>
                  <a:pt x="119545" y="130048"/>
                </a:lnTo>
                <a:lnTo>
                  <a:pt x="118910" y="131572"/>
                </a:lnTo>
                <a:lnTo>
                  <a:pt x="118186" y="132715"/>
                </a:lnTo>
                <a:lnTo>
                  <a:pt x="117386" y="133350"/>
                </a:lnTo>
                <a:lnTo>
                  <a:pt x="116573" y="133985"/>
                </a:lnTo>
                <a:lnTo>
                  <a:pt x="115646" y="134239"/>
                </a:lnTo>
                <a:lnTo>
                  <a:pt x="114604" y="134239"/>
                </a:lnTo>
                <a:lnTo>
                  <a:pt x="45770" y="134239"/>
                </a:lnTo>
                <a:lnTo>
                  <a:pt x="45770" y="217805"/>
                </a:lnTo>
                <a:lnTo>
                  <a:pt x="45770" y="219075"/>
                </a:lnTo>
                <a:lnTo>
                  <a:pt x="45427" y="220218"/>
                </a:lnTo>
                <a:lnTo>
                  <a:pt x="44729" y="221107"/>
                </a:lnTo>
                <a:lnTo>
                  <a:pt x="44043" y="221996"/>
                </a:lnTo>
                <a:lnTo>
                  <a:pt x="42798" y="222758"/>
                </a:lnTo>
                <a:lnTo>
                  <a:pt x="41008" y="223393"/>
                </a:lnTo>
                <a:lnTo>
                  <a:pt x="39217" y="224028"/>
                </a:lnTo>
                <a:lnTo>
                  <a:pt x="36868" y="224536"/>
                </a:lnTo>
                <a:lnTo>
                  <a:pt x="33985" y="224917"/>
                </a:lnTo>
                <a:lnTo>
                  <a:pt x="31089" y="225298"/>
                </a:lnTo>
                <a:lnTo>
                  <a:pt x="27393" y="225425"/>
                </a:lnTo>
                <a:lnTo>
                  <a:pt x="22885" y="225425"/>
                </a:lnTo>
                <a:lnTo>
                  <a:pt x="18491" y="225425"/>
                </a:lnTo>
                <a:lnTo>
                  <a:pt x="1130" y="221107"/>
                </a:lnTo>
                <a:lnTo>
                  <a:pt x="381" y="220218"/>
                </a:lnTo>
                <a:lnTo>
                  <a:pt x="0" y="219075"/>
                </a:lnTo>
                <a:lnTo>
                  <a:pt x="0" y="217805"/>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endParaRPr sz="2000"/>
          </a:p>
        </p:txBody>
      </p:sp>
      <p:sp>
        <p:nvSpPr>
          <p:cNvPr id="38" name="object 38"/>
          <p:cNvSpPr/>
          <p:nvPr/>
        </p:nvSpPr>
        <p:spPr>
          <a:xfrm>
            <a:off x="324205" y="1493257"/>
            <a:ext cx="207645" cy="226695"/>
          </a:xfrm>
          <a:custGeom>
            <a:avLst/>
            <a:gdLst/>
            <a:ahLst/>
            <a:cxnLst/>
            <a:rect l="l" t="t" r="r" b="b"/>
            <a:pathLst>
              <a:path w="207645" h="226694">
                <a:moveTo>
                  <a:pt x="101600" y="0"/>
                </a:moveTo>
                <a:lnTo>
                  <a:pt x="108419" y="0"/>
                </a:lnTo>
                <a:lnTo>
                  <a:pt x="113855" y="126"/>
                </a:lnTo>
                <a:lnTo>
                  <a:pt x="117894" y="253"/>
                </a:lnTo>
                <a:lnTo>
                  <a:pt x="121945" y="508"/>
                </a:lnTo>
                <a:lnTo>
                  <a:pt x="125095" y="888"/>
                </a:lnTo>
                <a:lnTo>
                  <a:pt x="127342" y="1524"/>
                </a:lnTo>
                <a:lnTo>
                  <a:pt x="129603" y="2159"/>
                </a:lnTo>
                <a:lnTo>
                  <a:pt x="134721" y="9525"/>
                </a:lnTo>
                <a:lnTo>
                  <a:pt x="204063" y="208407"/>
                </a:lnTo>
                <a:lnTo>
                  <a:pt x="205460" y="212598"/>
                </a:lnTo>
                <a:lnTo>
                  <a:pt x="206324" y="215900"/>
                </a:lnTo>
                <a:lnTo>
                  <a:pt x="206667" y="218312"/>
                </a:lnTo>
                <a:lnTo>
                  <a:pt x="207022" y="220725"/>
                </a:lnTo>
                <a:lnTo>
                  <a:pt x="206552" y="222503"/>
                </a:lnTo>
                <a:lnTo>
                  <a:pt x="205282" y="223774"/>
                </a:lnTo>
                <a:lnTo>
                  <a:pt x="204012" y="225044"/>
                </a:lnTo>
                <a:lnTo>
                  <a:pt x="201752" y="225806"/>
                </a:lnTo>
                <a:lnTo>
                  <a:pt x="198526" y="226060"/>
                </a:lnTo>
                <a:lnTo>
                  <a:pt x="195287" y="226313"/>
                </a:lnTo>
                <a:lnTo>
                  <a:pt x="190830" y="226440"/>
                </a:lnTo>
                <a:lnTo>
                  <a:pt x="185165" y="226440"/>
                </a:lnTo>
                <a:lnTo>
                  <a:pt x="179273" y="226440"/>
                </a:lnTo>
                <a:lnTo>
                  <a:pt x="174675" y="226440"/>
                </a:lnTo>
                <a:lnTo>
                  <a:pt x="171386" y="226187"/>
                </a:lnTo>
                <a:lnTo>
                  <a:pt x="168097" y="226060"/>
                </a:lnTo>
                <a:lnTo>
                  <a:pt x="158470" y="219328"/>
                </a:lnTo>
                <a:lnTo>
                  <a:pt x="143383" y="174244"/>
                </a:lnTo>
                <a:lnTo>
                  <a:pt x="59118" y="174244"/>
                </a:lnTo>
                <a:lnTo>
                  <a:pt x="44907" y="218186"/>
                </a:lnTo>
                <a:lnTo>
                  <a:pt x="44437" y="219710"/>
                </a:lnTo>
                <a:lnTo>
                  <a:pt x="43827" y="221107"/>
                </a:lnTo>
                <a:lnTo>
                  <a:pt x="43078" y="222250"/>
                </a:lnTo>
                <a:lnTo>
                  <a:pt x="42329" y="223265"/>
                </a:lnTo>
                <a:lnTo>
                  <a:pt x="41122" y="224155"/>
                </a:lnTo>
                <a:lnTo>
                  <a:pt x="39446" y="224789"/>
                </a:lnTo>
                <a:lnTo>
                  <a:pt x="37769" y="225425"/>
                </a:lnTo>
                <a:lnTo>
                  <a:pt x="35394" y="225933"/>
                </a:lnTo>
                <a:lnTo>
                  <a:pt x="32334" y="226060"/>
                </a:lnTo>
                <a:lnTo>
                  <a:pt x="29273" y="226313"/>
                </a:lnTo>
                <a:lnTo>
                  <a:pt x="25247" y="226440"/>
                </a:lnTo>
                <a:lnTo>
                  <a:pt x="20281" y="226440"/>
                </a:lnTo>
                <a:lnTo>
                  <a:pt x="14960" y="226440"/>
                </a:lnTo>
                <a:lnTo>
                  <a:pt x="1562" y="223393"/>
                </a:lnTo>
                <a:lnTo>
                  <a:pt x="406" y="222123"/>
                </a:lnTo>
                <a:lnTo>
                  <a:pt x="0" y="220218"/>
                </a:lnTo>
                <a:lnTo>
                  <a:pt x="342" y="217805"/>
                </a:lnTo>
                <a:lnTo>
                  <a:pt x="685" y="215392"/>
                </a:lnTo>
                <a:lnTo>
                  <a:pt x="72123" y="9017"/>
                </a:lnTo>
                <a:lnTo>
                  <a:pt x="74549" y="4318"/>
                </a:lnTo>
                <a:lnTo>
                  <a:pt x="75476" y="3048"/>
                </a:lnTo>
                <a:lnTo>
                  <a:pt x="95707" y="0"/>
                </a:lnTo>
                <a:lnTo>
                  <a:pt x="101600" y="0"/>
                </a:lnTo>
                <a:close/>
              </a:path>
            </a:pathLst>
          </a:custGeom>
          <a:ln w="9144">
            <a:solidFill>
              <a:srgbClr val="5C4379"/>
            </a:solidFill>
          </a:ln>
        </p:spPr>
        <p:txBody>
          <a:bodyPr wrap="square" lIns="0" tIns="0" rIns="0" bIns="0" rtlCol="0"/>
          <a:lstStyle/>
          <a:p>
            <a:endParaRPr sz="2000"/>
          </a:p>
        </p:txBody>
      </p:sp>
      <p:sp>
        <p:nvSpPr>
          <p:cNvPr id="39" name="object 39"/>
          <p:cNvSpPr/>
          <p:nvPr/>
        </p:nvSpPr>
        <p:spPr>
          <a:xfrm>
            <a:off x="313406" y="1909689"/>
            <a:ext cx="1450847" cy="316104"/>
          </a:xfrm>
          <a:prstGeom prst="rect">
            <a:avLst/>
          </a:prstGeom>
          <a:blipFill>
            <a:blip r:embed="rId9" cstate="print"/>
            <a:stretch>
              <a:fillRect/>
            </a:stretch>
          </a:blipFill>
        </p:spPr>
        <p:txBody>
          <a:bodyPr wrap="square" lIns="0" tIns="0" rIns="0" bIns="0" rtlCol="0"/>
          <a:lstStyle/>
          <a:p>
            <a:endParaRPr sz="2000"/>
          </a:p>
        </p:txBody>
      </p:sp>
      <p:sp>
        <p:nvSpPr>
          <p:cNvPr id="44" name="object 44"/>
          <p:cNvSpPr/>
          <p:nvPr/>
        </p:nvSpPr>
        <p:spPr>
          <a:xfrm>
            <a:off x="5099010" y="2026920"/>
            <a:ext cx="163067" cy="3525011"/>
          </a:xfrm>
          <a:prstGeom prst="rect">
            <a:avLst/>
          </a:prstGeom>
          <a:blipFill>
            <a:blip r:embed="rId10" cstate="print"/>
            <a:stretch>
              <a:fillRect/>
            </a:stretch>
          </a:blipFill>
        </p:spPr>
        <p:txBody>
          <a:bodyPr wrap="square" lIns="0" tIns="0" rIns="0" bIns="0" rtlCol="0"/>
          <a:lstStyle/>
          <a:p>
            <a:endParaRPr/>
          </a:p>
        </p:txBody>
      </p:sp>
      <p:sp>
        <p:nvSpPr>
          <p:cNvPr id="46" name="object 46"/>
          <p:cNvSpPr/>
          <p:nvPr/>
        </p:nvSpPr>
        <p:spPr>
          <a:xfrm>
            <a:off x="3308309" y="5428488"/>
            <a:ext cx="1914144" cy="161544"/>
          </a:xfrm>
          <a:prstGeom prst="rect">
            <a:avLst/>
          </a:prstGeom>
          <a:blipFill>
            <a:blip r:embed="rId11" cstate="print"/>
            <a:stretch>
              <a:fillRect/>
            </a:stretch>
          </a:blipFill>
        </p:spPr>
        <p:txBody>
          <a:bodyPr wrap="square" lIns="0" tIns="0" rIns="0" bIns="0" rtlCol="0"/>
          <a:lstStyle/>
          <a:p>
            <a:endParaRPr/>
          </a:p>
        </p:txBody>
      </p:sp>
      <p:sp>
        <p:nvSpPr>
          <p:cNvPr id="47" name="object 47"/>
          <p:cNvSpPr/>
          <p:nvPr/>
        </p:nvSpPr>
        <p:spPr>
          <a:xfrm>
            <a:off x="3308309" y="1313688"/>
            <a:ext cx="1914144" cy="163067"/>
          </a:xfrm>
          <a:prstGeom prst="rect">
            <a:avLst/>
          </a:prstGeom>
          <a:blipFill>
            <a:blip r:embed="rId12" cstate="print"/>
            <a:stretch>
              <a:fillRect/>
            </a:stretch>
          </a:blipFill>
        </p:spPr>
        <p:txBody>
          <a:bodyPr wrap="square" lIns="0" tIns="0" rIns="0" bIns="0" rtlCol="0"/>
          <a:lstStyle/>
          <a:p>
            <a:endParaRPr/>
          </a:p>
        </p:txBody>
      </p:sp>
      <p:sp>
        <p:nvSpPr>
          <p:cNvPr id="48" name="object 48"/>
          <p:cNvSpPr/>
          <p:nvPr/>
        </p:nvSpPr>
        <p:spPr>
          <a:xfrm>
            <a:off x="3389843" y="1371980"/>
            <a:ext cx="1751964" cy="0"/>
          </a:xfrm>
          <a:custGeom>
            <a:avLst/>
            <a:gdLst/>
            <a:ahLst/>
            <a:cxnLst/>
            <a:rect l="l" t="t" r="r" b="b"/>
            <a:pathLst>
              <a:path w="1751964">
                <a:moveTo>
                  <a:pt x="0" y="0"/>
                </a:moveTo>
                <a:lnTo>
                  <a:pt x="1751838" y="0"/>
                </a:lnTo>
              </a:path>
            </a:pathLst>
          </a:custGeom>
          <a:ln w="76961">
            <a:solidFill>
              <a:srgbClr val="C0504D"/>
            </a:solidFill>
          </a:ln>
        </p:spPr>
        <p:txBody>
          <a:bodyPr wrap="square" lIns="0" tIns="0" rIns="0" bIns="0" rtlCol="0"/>
          <a:lstStyle/>
          <a:p>
            <a:endParaRPr/>
          </a:p>
        </p:txBody>
      </p:sp>
      <p:sp>
        <p:nvSpPr>
          <p:cNvPr id="49" name="object 49"/>
          <p:cNvSpPr/>
          <p:nvPr/>
        </p:nvSpPr>
        <p:spPr>
          <a:xfrm>
            <a:off x="5099010" y="1351788"/>
            <a:ext cx="163067" cy="557784"/>
          </a:xfrm>
          <a:prstGeom prst="rect">
            <a:avLst/>
          </a:prstGeom>
          <a:blipFill>
            <a:blip r:embed="rId13" cstate="print"/>
            <a:stretch>
              <a:fillRect/>
            </a:stretch>
          </a:blipFill>
        </p:spPr>
        <p:txBody>
          <a:bodyPr wrap="square" lIns="0" tIns="0" rIns="0" bIns="0" rtlCol="0"/>
          <a:lstStyle/>
          <a:p>
            <a:endParaRPr/>
          </a:p>
        </p:txBody>
      </p:sp>
      <p:sp>
        <p:nvSpPr>
          <p:cNvPr id="50" name="object 50"/>
          <p:cNvSpPr/>
          <p:nvPr/>
        </p:nvSpPr>
        <p:spPr>
          <a:xfrm>
            <a:off x="5179782" y="1371600"/>
            <a:ext cx="1270" cy="473075"/>
          </a:xfrm>
          <a:custGeom>
            <a:avLst/>
            <a:gdLst/>
            <a:ahLst/>
            <a:cxnLst/>
            <a:rect l="l" t="t" r="r" b="b"/>
            <a:pathLst>
              <a:path w="1270" h="473075">
                <a:moveTo>
                  <a:pt x="380" y="-38100"/>
                </a:moveTo>
                <a:lnTo>
                  <a:pt x="380" y="510921"/>
                </a:lnTo>
              </a:path>
            </a:pathLst>
          </a:custGeom>
          <a:ln w="76962">
            <a:solidFill>
              <a:srgbClr val="C0504D"/>
            </a:solidFill>
          </a:ln>
        </p:spPr>
        <p:txBody>
          <a:bodyPr wrap="square" lIns="0" tIns="0" rIns="0" bIns="0" rtlCol="0"/>
          <a:lstStyle/>
          <a:p>
            <a:endParaRPr/>
          </a:p>
        </p:txBody>
      </p:sp>
      <p:grpSp>
        <p:nvGrpSpPr>
          <p:cNvPr id="53" name="Group 52">
            <a:extLst>
              <a:ext uri="{FF2B5EF4-FFF2-40B4-BE49-F238E27FC236}">
                <a16:creationId xmlns:a16="http://schemas.microsoft.com/office/drawing/2014/main" id="{BF6C4CE3-D66A-4EDA-BE15-6ECFDBF1571A}"/>
              </a:ext>
            </a:extLst>
          </p:cNvPr>
          <p:cNvGrpSpPr/>
          <p:nvPr/>
        </p:nvGrpSpPr>
        <p:grpSpPr>
          <a:xfrm>
            <a:off x="1991476" y="797272"/>
            <a:ext cx="1374746" cy="5041637"/>
            <a:chOff x="1991476" y="797272"/>
            <a:chExt cx="1644420" cy="5041637"/>
          </a:xfrm>
        </p:grpSpPr>
        <p:sp>
          <p:nvSpPr>
            <p:cNvPr id="4" name="object 4"/>
            <p:cNvSpPr txBox="1"/>
            <p:nvPr/>
          </p:nvSpPr>
          <p:spPr>
            <a:xfrm>
              <a:off x="2398355" y="797272"/>
              <a:ext cx="917399" cy="85151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Offset</a:t>
              </a:r>
            </a:p>
            <a:p>
              <a:pPr>
                <a:lnSpc>
                  <a:spcPct val="100000"/>
                </a:lnSpc>
                <a:spcBef>
                  <a:spcPts val="30"/>
                </a:spcBef>
              </a:pPr>
              <a:endParaRPr sz="1850" dirty="0">
                <a:latin typeface="Times New Roman"/>
                <a:cs typeface="Times New Roman"/>
              </a:endParaRPr>
            </a:p>
            <a:p>
              <a:pPr marL="12700">
                <a:lnSpc>
                  <a:spcPct val="100000"/>
                </a:lnSpc>
              </a:pPr>
              <a:r>
                <a:rPr sz="1800" dirty="0">
                  <a:latin typeface="Arial"/>
                  <a:cs typeface="Arial"/>
                </a:rPr>
                <a:t>0000</a:t>
              </a:r>
            </a:p>
          </p:txBody>
        </p:sp>
        <p:sp>
          <p:nvSpPr>
            <p:cNvPr id="5" name="object 5"/>
            <p:cNvSpPr txBox="1"/>
            <p:nvPr/>
          </p:nvSpPr>
          <p:spPr>
            <a:xfrm>
              <a:off x="2378597" y="2256663"/>
              <a:ext cx="742188"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00F4</a:t>
              </a:r>
              <a:endParaRPr sz="1800">
                <a:latin typeface="Arial"/>
                <a:cs typeface="Arial"/>
              </a:endParaRPr>
            </a:p>
          </p:txBody>
        </p:sp>
        <p:sp>
          <p:nvSpPr>
            <p:cNvPr id="6" name="object 6"/>
            <p:cNvSpPr txBox="1"/>
            <p:nvPr/>
          </p:nvSpPr>
          <p:spPr>
            <a:xfrm>
              <a:off x="2378597" y="2805302"/>
              <a:ext cx="742188"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00F6</a:t>
              </a:r>
              <a:endParaRPr sz="1800">
                <a:latin typeface="Arial"/>
                <a:cs typeface="Arial"/>
              </a:endParaRPr>
            </a:p>
          </p:txBody>
        </p:sp>
        <p:sp>
          <p:nvSpPr>
            <p:cNvPr id="7" name="object 7"/>
            <p:cNvSpPr txBox="1"/>
            <p:nvPr/>
          </p:nvSpPr>
          <p:spPr>
            <a:xfrm>
              <a:off x="2378597" y="3353792"/>
              <a:ext cx="742188"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00F8</a:t>
              </a:r>
              <a:endParaRPr sz="1800">
                <a:latin typeface="Arial"/>
                <a:cs typeface="Arial"/>
              </a:endParaRPr>
            </a:p>
          </p:txBody>
        </p:sp>
        <p:sp>
          <p:nvSpPr>
            <p:cNvPr id="8" name="object 8"/>
            <p:cNvSpPr txBox="1"/>
            <p:nvPr/>
          </p:nvSpPr>
          <p:spPr>
            <a:xfrm>
              <a:off x="2376501" y="3902837"/>
              <a:ext cx="748094"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00FA</a:t>
              </a:r>
              <a:endParaRPr sz="1800">
                <a:latin typeface="Arial"/>
                <a:cs typeface="Arial"/>
              </a:endParaRPr>
            </a:p>
          </p:txBody>
        </p:sp>
        <p:sp>
          <p:nvSpPr>
            <p:cNvPr id="9" name="object 9"/>
            <p:cNvSpPr txBox="1"/>
            <p:nvPr/>
          </p:nvSpPr>
          <p:spPr>
            <a:xfrm>
              <a:off x="2376152" y="4363966"/>
              <a:ext cx="749077" cy="85151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00FC</a:t>
              </a:r>
              <a:endParaRPr sz="1800">
                <a:latin typeface="Arial"/>
                <a:cs typeface="Arial"/>
              </a:endParaRPr>
            </a:p>
            <a:p>
              <a:pPr>
                <a:lnSpc>
                  <a:spcPct val="100000"/>
                </a:lnSpc>
                <a:spcBef>
                  <a:spcPts val="35"/>
                </a:spcBef>
              </a:pPr>
              <a:endParaRPr sz="1850">
                <a:latin typeface="Times New Roman"/>
                <a:cs typeface="Times New Roman"/>
              </a:endParaRPr>
            </a:p>
            <a:p>
              <a:pPr marL="12700">
                <a:lnSpc>
                  <a:spcPct val="100000"/>
                </a:lnSpc>
              </a:pPr>
              <a:r>
                <a:rPr sz="1800" dirty="0">
                  <a:latin typeface="Arial"/>
                  <a:cs typeface="Arial"/>
                </a:rPr>
                <a:t>00FE</a:t>
              </a:r>
              <a:endParaRPr sz="1800">
                <a:latin typeface="Arial"/>
                <a:cs typeface="Arial"/>
              </a:endParaRPr>
            </a:p>
          </p:txBody>
        </p:sp>
        <p:sp>
          <p:nvSpPr>
            <p:cNvPr id="10" name="object 10"/>
            <p:cNvSpPr txBox="1"/>
            <p:nvPr/>
          </p:nvSpPr>
          <p:spPr>
            <a:xfrm>
              <a:off x="2373008" y="5549086"/>
              <a:ext cx="757937"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0100</a:t>
              </a:r>
              <a:endParaRPr sz="1800">
                <a:latin typeface="Arial"/>
                <a:cs typeface="Arial"/>
              </a:endParaRPr>
            </a:p>
          </p:txBody>
        </p:sp>
        <p:sp>
          <p:nvSpPr>
            <p:cNvPr id="23" name="object 23"/>
            <p:cNvSpPr/>
            <p:nvPr/>
          </p:nvSpPr>
          <p:spPr>
            <a:xfrm>
              <a:off x="2542371" y="1819982"/>
              <a:ext cx="101600" cy="92364"/>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2542371" y="1968500"/>
              <a:ext cx="101600" cy="101600"/>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2542371" y="2120900"/>
              <a:ext cx="101600" cy="101600"/>
            </a:xfrm>
            <a:prstGeom prst="rect">
              <a:avLst/>
            </a:prstGeom>
            <a:blipFill>
              <a:blip r:embed="rId2" cstate="print"/>
              <a:stretch>
                <a:fillRect/>
              </a:stretch>
            </a:blipFill>
          </p:spPr>
          <p:txBody>
            <a:bodyPr wrap="square" lIns="0" tIns="0" rIns="0" bIns="0" rtlCol="0"/>
            <a:lstStyle/>
            <a:p>
              <a:endParaRPr/>
            </a:p>
          </p:txBody>
        </p:sp>
        <p:sp>
          <p:nvSpPr>
            <p:cNvPr id="42" name="object 42"/>
            <p:cNvSpPr/>
            <p:nvPr/>
          </p:nvSpPr>
          <p:spPr>
            <a:xfrm>
              <a:off x="1991476" y="1914729"/>
              <a:ext cx="283488" cy="262813"/>
            </a:xfrm>
            <a:custGeom>
              <a:avLst/>
              <a:gdLst/>
              <a:ahLst/>
              <a:cxnLst/>
              <a:rect l="l" t="t" r="r" b="b"/>
              <a:pathLst>
                <a:path w="182880" h="226694">
                  <a:moveTo>
                    <a:pt x="28066" y="0"/>
                  </a:moveTo>
                  <a:lnTo>
                    <a:pt x="33528" y="0"/>
                  </a:lnTo>
                  <a:lnTo>
                    <a:pt x="37846" y="126"/>
                  </a:lnTo>
                  <a:lnTo>
                    <a:pt x="41021" y="380"/>
                  </a:lnTo>
                  <a:lnTo>
                    <a:pt x="44196" y="635"/>
                  </a:lnTo>
                  <a:lnTo>
                    <a:pt x="46609" y="1015"/>
                  </a:lnTo>
                  <a:lnTo>
                    <a:pt x="48513" y="1524"/>
                  </a:lnTo>
                  <a:lnTo>
                    <a:pt x="50418" y="2031"/>
                  </a:lnTo>
                  <a:lnTo>
                    <a:pt x="93979" y="81279"/>
                  </a:lnTo>
                  <a:lnTo>
                    <a:pt x="132206" y="7112"/>
                  </a:lnTo>
                  <a:lnTo>
                    <a:pt x="132969" y="5714"/>
                  </a:lnTo>
                  <a:lnTo>
                    <a:pt x="133731" y="4572"/>
                  </a:lnTo>
                  <a:lnTo>
                    <a:pt x="134493" y="3682"/>
                  </a:lnTo>
                  <a:lnTo>
                    <a:pt x="135128" y="2793"/>
                  </a:lnTo>
                  <a:lnTo>
                    <a:pt x="136397" y="2031"/>
                  </a:lnTo>
                  <a:lnTo>
                    <a:pt x="138049" y="1524"/>
                  </a:lnTo>
                  <a:lnTo>
                    <a:pt x="139700" y="1015"/>
                  </a:lnTo>
                  <a:lnTo>
                    <a:pt x="142112" y="635"/>
                  </a:lnTo>
                  <a:lnTo>
                    <a:pt x="145034" y="380"/>
                  </a:lnTo>
                  <a:lnTo>
                    <a:pt x="147954" y="126"/>
                  </a:lnTo>
                  <a:lnTo>
                    <a:pt x="152019" y="0"/>
                  </a:lnTo>
                  <a:lnTo>
                    <a:pt x="157225" y="0"/>
                  </a:lnTo>
                  <a:lnTo>
                    <a:pt x="163068" y="0"/>
                  </a:lnTo>
                  <a:lnTo>
                    <a:pt x="167640" y="126"/>
                  </a:lnTo>
                  <a:lnTo>
                    <a:pt x="170941" y="507"/>
                  </a:lnTo>
                  <a:lnTo>
                    <a:pt x="174244" y="762"/>
                  </a:lnTo>
                  <a:lnTo>
                    <a:pt x="176656" y="1524"/>
                  </a:lnTo>
                  <a:lnTo>
                    <a:pt x="177927" y="2793"/>
                  </a:lnTo>
                  <a:lnTo>
                    <a:pt x="179197" y="4063"/>
                  </a:lnTo>
                  <a:lnTo>
                    <a:pt x="179450" y="5968"/>
                  </a:lnTo>
                  <a:lnTo>
                    <a:pt x="178815" y="8381"/>
                  </a:lnTo>
                  <a:lnTo>
                    <a:pt x="178181" y="10794"/>
                  </a:lnTo>
                  <a:lnTo>
                    <a:pt x="176910" y="14097"/>
                  </a:lnTo>
                  <a:lnTo>
                    <a:pt x="174878" y="18287"/>
                  </a:lnTo>
                  <a:lnTo>
                    <a:pt x="124968" y="109727"/>
                  </a:lnTo>
                  <a:lnTo>
                    <a:pt x="178181" y="208279"/>
                  </a:lnTo>
                  <a:lnTo>
                    <a:pt x="180340" y="212343"/>
                  </a:lnTo>
                  <a:lnTo>
                    <a:pt x="181609" y="215518"/>
                  </a:lnTo>
                  <a:lnTo>
                    <a:pt x="182244" y="217931"/>
                  </a:lnTo>
                  <a:lnTo>
                    <a:pt x="182879" y="220344"/>
                  </a:lnTo>
                  <a:lnTo>
                    <a:pt x="182499" y="222250"/>
                  </a:lnTo>
                  <a:lnTo>
                    <a:pt x="181102" y="223519"/>
                  </a:lnTo>
                  <a:lnTo>
                    <a:pt x="179831" y="224789"/>
                  </a:lnTo>
                  <a:lnTo>
                    <a:pt x="177291" y="225551"/>
                  </a:lnTo>
                  <a:lnTo>
                    <a:pt x="173609" y="225932"/>
                  </a:lnTo>
                  <a:lnTo>
                    <a:pt x="169925" y="226313"/>
                  </a:lnTo>
                  <a:lnTo>
                    <a:pt x="164972" y="226440"/>
                  </a:lnTo>
                  <a:lnTo>
                    <a:pt x="158496" y="226440"/>
                  </a:lnTo>
                  <a:lnTo>
                    <a:pt x="153034" y="226440"/>
                  </a:lnTo>
                  <a:lnTo>
                    <a:pt x="148716" y="226313"/>
                  </a:lnTo>
                  <a:lnTo>
                    <a:pt x="145669" y="226060"/>
                  </a:lnTo>
                  <a:lnTo>
                    <a:pt x="142494" y="225932"/>
                  </a:lnTo>
                  <a:lnTo>
                    <a:pt x="134365" y="222885"/>
                  </a:lnTo>
                  <a:lnTo>
                    <a:pt x="133477" y="221868"/>
                  </a:lnTo>
                  <a:lnTo>
                    <a:pt x="132841" y="220725"/>
                  </a:lnTo>
                  <a:lnTo>
                    <a:pt x="132206" y="219328"/>
                  </a:lnTo>
                  <a:lnTo>
                    <a:pt x="90169" y="138429"/>
                  </a:lnTo>
                  <a:lnTo>
                    <a:pt x="48132" y="219328"/>
                  </a:lnTo>
                  <a:lnTo>
                    <a:pt x="47497" y="220725"/>
                  </a:lnTo>
                  <a:lnTo>
                    <a:pt x="46735" y="221868"/>
                  </a:lnTo>
                  <a:lnTo>
                    <a:pt x="34543" y="226060"/>
                  </a:lnTo>
                  <a:lnTo>
                    <a:pt x="31368" y="226313"/>
                  </a:lnTo>
                  <a:lnTo>
                    <a:pt x="27178" y="226440"/>
                  </a:lnTo>
                  <a:lnTo>
                    <a:pt x="21971" y="226440"/>
                  </a:lnTo>
                  <a:lnTo>
                    <a:pt x="16002" y="226440"/>
                  </a:lnTo>
                  <a:lnTo>
                    <a:pt x="11303" y="226313"/>
                  </a:lnTo>
                  <a:lnTo>
                    <a:pt x="8000" y="225932"/>
                  </a:lnTo>
                  <a:lnTo>
                    <a:pt x="4699" y="225551"/>
                  </a:lnTo>
                  <a:lnTo>
                    <a:pt x="2540" y="224789"/>
                  </a:lnTo>
                  <a:lnTo>
                    <a:pt x="1396" y="223519"/>
                  </a:lnTo>
                  <a:lnTo>
                    <a:pt x="253" y="222250"/>
                  </a:lnTo>
                  <a:lnTo>
                    <a:pt x="58800" y="110236"/>
                  </a:lnTo>
                  <a:lnTo>
                    <a:pt x="8762" y="18287"/>
                  </a:lnTo>
                  <a:lnTo>
                    <a:pt x="6731" y="14097"/>
                  </a:lnTo>
                  <a:lnTo>
                    <a:pt x="5334" y="10794"/>
                  </a:lnTo>
                  <a:lnTo>
                    <a:pt x="4571" y="8254"/>
                  </a:lnTo>
                  <a:lnTo>
                    <a:pt x="3809" y="5714"/>
                  </a:lnTo>
                  <a:lnTo>
                    <a:pt x="12827" y="507"/>
                  </a:lnTo>
                  <a:lnTo>
                    <a:pt x="16382" y="126"/>
                  </a:lnTo>
                  <a:lnTo>
                    <a:pt x="21462" y="0"/>
                  </a:lnTo>
                  <a:lnTo>
                    <a:pt x="28066" y="0"/>
                  </a:lnTo>
                  <a:close/>
                </a:path>
              </a:pathLst>
            </a:custGeom>
            <a:ln w="9144">
              <a:solidFill>
                <a:srgbClr val="5C4379"/>
              </a:solidFill>
            </a:ln>
          </p:spPr>
          <p:txBody>
            <a:bodyPr wrap="square" lIns="0" tIns="0" rIns="0" bIns="0" rtlCol="0"/>
            <a:lstStyle/>
            <a:p>
              <a:endParaRPr/>
            </a:p>
          </p:txBody>
        </p:sp>
        <p:sp>
          <p:nvSpPr>
            <p:cNvPr id="45" name="object 45"/>
            <p:cNvSpPr/>
            <p:nvPr/>
          </p:nvSpPr>
          <p:spPr>
            <a:xfrm>
              <a:off x="3472828" y="2026920"/>
              <a:ext cx="163068" cy="3525011"/>
            </a:xfrm>
            <a:prstGeom prst="rect">
              <a:avLst/>
            </a:prstGeom>
            <a:blipFill>
              <a:blip r:embed="rId10" cstate="print"/>
              <a:stretch>
                <a:fillRect/>
              </a:stretch>
            </a:blipFill>
          </p:spPr>
          <p:txBody>
            <a:bodyPr wrap="square" lIns="0" tIns="0" rIns="0" bIns="0" rtlCol="0"/>
            <a:lstStyle/>
            <a:p>
              <a:endParaRPr/>
            </a:p>
          </p:txBody>
        </p:sp>
        <p:sp>
          <p:nvSpPr>
            <p:cNvPr id="51" name="object 51"/>
            <p:cNvSpPr/>
            <p:nvPr/>
          </p:nvSpPr>
          <p:spPr>
            <a:xfrm>
              <a:off x="3472828" y="1351788"/>
              <a:ext cx="163068" cy="557784"/>
            </a:xfrm>
            <a:prstGeom prst="rect">
              <a:avLst/>
            </a:prstGeom>
            <a:blipFill>
              <a:blip r:embed="rId13" cstate="print"/>
              <a:stretch>
                <a:fillRect/>
              </a:stretch>
            </a:blipFill>
          </p:spPr>
          <p:txBody>
            <a:bodyPr wrap="square" lIns="0" tIns="0" rIns="0" bIns="0" rtlCol="0"/>
            <a:lstStyle/>
            <a:p>
              <a:endParaRPr/>
            </a:p>
          </p:txBody>
        </p:sp>
        <p:sp>
          <p:nvSpPr>
            <p:cNvPr id="52" name="object 52"/>
            <p:cNvSpPr/>
            <p:nvPr/>
          </p:nvSpPr>
          <p:spPr>
            <a:xfrm>
              <a:off x="3553601" y="1371600"/>
              <a:ext cx="1270" cy="473075"/>
            </a:xfrm>
            <a:custGeom>
              <a:avLst/>
              <a:gdLst/>
              <a:ahLst/>
              <a:cxnLst/>
              <a:rect l="l" t="t" r="r" b="b"/>
              <a:pathLst>
                <a:path w="1269" h="473075">
                  <a:moveTo>
                    <a:pt x="381" y="-38100"/>
                  </a:moveTo>
                  <a:lnTo>
                    <a:pt x="381" y="510921"/>
                  </a:lnTo>
                </a:path>
              </a:pathLst>
            </a:custGeom>
            <a:ln w="76962">
              <a:solidFill>
                <a:srgbClr val="C0504D"/>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38552" y="46736"/>
            <a:ext cx="4715510" cy="467995"/>
          </a:xfrm>
          <a:prstGeom prst="rect">
            <a:avLst/>
          </a:prstGeom>
        </p:spPr>
        <p:txBody>
          <a:bodyPr vert="horz" wrap="square" lIns="0" tIns="12700" rIns="0" bIns="0" rtlCol="0">
            <a:spAutoFit/>
          </a:bodyPr>
          <a:lstStyle/>
          <a:p>
            <a:pPr marL="12700">
              <a:lnSpc>
                <a:spcPct val="100000"/>
              </a:lnSpc>
              <a:spcBef>
                <a:spcPts val="100"/>
              </a:spcBef>
            </a:pPr>
            <a:r>
              <a:rPr sz="2900" spc="-135" dirty="0">
                <a:solidFill>
                  <a:srgbClr val="C0504D"/>
                </a:solidFill>
              </a:rPr>
              <a:t>How </a:t>
            </a:r>
            <a:r>
              <a:rPr sz="2900" spc="-155" dirty="0">
                <a:solidFill>
                  <a:srgbClr val="C0504D"/>
                </a:solidFill>
              </a:rPr>
              <a:t>Words </a:t>
            </a:r>
            <a:r>
              <a:rPr sz="2900" spc="-145" dirty="0">
                <a:solidFill>
                  <a:srgbClr val="C0504D"/>
                </a:solidFill>
              </a:rPr>
              <a:t>Are </a:t>
            </a:r>
            <a:r>
              <a:rPr sz="2900" spc="-140" dirty="0">
                <a:solidFill>
                  <a:srgbClr val="C0504D"/>
                </a:solidFill>
              </a:rPr>
              <a:t>Added </a:t>
            </a:r>
            <a:r>
              <a:rPr sz="2900" spc="-350" dirty="0">
                <a:solidFill>
                  <a:srgbClr val="C0504D"/>
                </a:solidFill>
              </a:rPr>
              <a:t>To</a:t>
            </a:r>
            <a:r>
              <a:rPr sz="2900" spc="-310" dirty="0">
                <a:solidFill>
                  <a:srgbClr val="C0504D"/>
                </a:solidFill>
              </a:rPr>
              <a:t> </a:t>
            </a:r>
            <a:r>
              <a:rPr sz="2900" spc="-215" dirty="0">
                <a:solidFill>
                  <a:srgbClr val="C0504D"/>
                </a:solidFill>
              </a:rPr>
              <a:t>Stack</a:t>
            </a:r>
            <a:endParaRPr sz="2900"/>
          </a:p>
        </p:txBody>
      </p:sp>
      <p:sp>
        <p:nvSpPr>
          <p:cNvPr id="3" name="object 3"/>
          <p:cNvSpPr/>
          <p:nvPr/>
        </p:nvSpPr>
        <p:spPr>
          <a:xfrm>
            <a:off x="3428637" y="1371600"/>
            <a:ext cx="1828800" cy="533400"/>
          </a:xfrm>
          <a:custGeom>
            <a:avLst/>
            <a:gdLst/>
            <a:ahLst/>
            <a:cxnLst/>
            <a:rect l="l" t="t" r="r" b="b"/>
            <a:pathLst>
              <a:path w="1828800" h="533400">
                <a:moveTo>
                  <a:pt x="0" y="533400"/>
                </a:moveTo>
                <a:lnTo>
                  <a:pt x="1828800" y="533400"/>
                </a:lnTo>
                <a:lnTo>
                  <a:pt x="1828800" y="0"/>
                </a:lnTo>
                <a:lnTo>
                  <a:pt x="0" y="0"/>
                </a:lnTo>
                <a:lnTo>
                  <a:pt x="0" y="533400"/>
                </a:lnTo>
                <a:close/>
              </a:path>
            </a:pathLst>
          </a:custGeom>
          <a:ln w="9525">
            <a:solidFill>
              <a:srgbClr val="000000"/>
            </a:solidFill>
          </a:ln>
        </p:spPr>
        <p:txBody>
          <a:bodyPr wrap="square" lIns="0" tIns="0" rIns="0" bIns="0" rtlCol="0"/>
          <a:lstStyle/>
          <a:p>
            <a:endParaRPr/>
          </a:p>
        </p:txBody>
      </p:sp>
      <p:sp>
        <p:nvSpPr>
          <p:cNvPr id="4" name="object 4"/>
          <p:cNvSpPr txBox="1"/>
          <p:nvPr/>
        </p:nvSpPr>
        <p:spPr>
          <a:xfrm>
            <a:off x="2459469" y="1013448"/>
            <a:ext cx="719049" cy="85151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Offset</a:t>
            </a:r>
            <a:endParaRPr sz="1800">
              <a:latin typeface="Arial"/>
              <a:cs typeface="Arial"/>
            </a:endParaRPr>
          </a:p>
          <a:p>
            <a:pPr>
              <a:lnSpc>
                <a:spcPct val="100000"/>
              </a:lnSpc>
              <a:spcBef>
                <a:spcPts val="30"/>
              </a:spcBef>
            </a:pPr>
            <a:endParaRPr sz="1850">
              <a:latin typeface="Times New Roman"/>
              <a:cs typeface="Times New Roman"/>
            </a:endParaRPr>
          </a:p>
          <a:p>
            <a:pPr marL="12700">
              <a:lnSpc>
                <a:spcPct val="100000"/>
              </a:lnSpc>
            </a:pPr>
            <a:r>
              <a:rPr sz="1800" dirty="0">
                <a:latin typeface="Arial"/>
                <a:cs typeface="Arial"/>
              </a:rPr>
              <a:t>0000</a:t>
            </a:r>
            <a:endParaRPr sz="1800">
              <a:latin typeface="Arial"/>
              <a:cs typeface="Arial"/>
            </a:endParaRPr>
          </a:p>
        </p:txBody>
      </p:sp>
      <p:sp>
        <p:nvSpPr>
          <p:cNvPr id="5" name="object 5"/>
          <p:cNvSpPr txBox="1"/>
          <p:nvPr/>
        </p:nvSpPr>
        <p:spPr>
          <a:xfrm>
            <a:off x="2483768" y="2345105"/>
            <a:ext cx="58172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00F4</a:t>
            </a:r>
            <a:endParaRPr sz="1800">
              <a:latin typeface="Arial"/>
              <a:cs typeface="Arial"/>
            </a:endParaRPr>
          </a:p>
        </p:txBody>
      </p:sp>
      <p:sp>
        <p:nvSpPr>
          <p:cNvPr id="6" name="object 6"/>
          <p:cNvSpPr txBox="1"/>
          <p:nvPr/>
        </p:nvSpPr>
        <p:spPr>
          <a:xfrm>
            <a:off x="2483768" y="2893744"/>
            <a:ext cx="58172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00F6</a:t>
            </a:r>
            <a:endParaRPr sz="1800">
              <a:latin typeface="Arial"/>
              <a:cs typeface="Arial"/>
            </a:endParaRPr>
          </a:p>
        </p:txBody>
      </p:sp>
      <p:sp>
        <p:nvSpPr>
          <p:cNvPr id="7" name="object 7"/>
          <p:cNvSpPr txBox="1"/>
          <p:nvPr/>
        </p:nvSpPr>
        <p:spPr>
          <a:xfrm>
            <a:off x="2483768" y="3442334"/>
            <a:ext cx="581720"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00F8</a:t>
            </a:r>
            <a:endParaRPr sz="1800">
              <a:latin typeface="Arial"/>
              <a:cs typeface="Arial"/>
            </a:endParaRPr>
          </a:p>
        </p:txBody>
      </p:sp>
      <p:sp>
        <p:nvSpPr>
          <p:cNvPr id="8" name="object 8"/>
          <p:cNvSpPr txBox="1"/>
          <p:nvPr/>
        </p:nvSpPr>
        <p:spPr>
          <a:xfrm>
            <a:off x="2482949" y="3991279"/>
            <a:ext cx="586349"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00FA</a:t>
            </a:r>
            <a:endParaRPr sz="1800">
              <a:latin typeface="Arial"/>
              <a:cs typeface="Arial"/>
            </a:endParaRPr>
          </a:p>
        </p:txBody>
      </p:sp>
      <p:sp>
        <p:nvSpPr>
          <p:cNvPr id="9" name="object 9"/>
          <p:cNvSpPr txBox="1"/>
          <p:nvPr/>
        </p:nvSpPr>
        <p:spPr>
          <a:xfrm>
            <a:off x="2482813" y="4539919"/>
            <a:ext cx="587119"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00FC</a:t>
            </a:r>
            <a:endParaRPr sz="1800">
              <a:latin typeface="Arial"/>
              <a:cs typeface="Arial"/>
            </a:endParaRPr>
          </a:p>
        </p:txBody>
      </p:sp>
      <p:sp>
        <p:nvSpPr>
          <p:cNvPr id="10" name="object 10"/>
          <p:cNvSpPr txBox="1"/>
          <p:nvPr/>
        </p:nvSpPr>
        <p:spPr>
          <a:xfrm>
            <a:off x="2484724" y="5088940"/>
            <a:ext cx="576319"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00FE</a:t>
            </a:r>
            <a:endParaRPr sz="1800">
              <a:latin typeface="Arial"/>
              <a:cs typeface="Arial"/>
            </a:endParaRPr>
          </a:p>
        </p:txBody>
      </p:sp>
      <p:sp>
        <p:nvSpPr>
          <p:cNvPr id="11" name="object 11"/>
          <p:cNvSpPr txBox="1"/>
          <p:nvPr/>
        </p:nvSpPr>
        <p:spPr>
          <a:xfrm>
            <a:off x="2534766" y="5596838"/>
            <a:ext cx="3981450" cy="970280"/>
          </a:xfrm>
          <a:prstGeom prst="rect">
            <a:avLst/>
          </a:prstGeom>
        </p:spPr>
        <p:txBody>
          <a:bodyPr vert="horz" wrap="square" lIns="0" tIns="12700" rIns="0" bIns="0" rtlCol="0">
            <a:spAutoFit/>
          </a:bodyPr>
          <a:lstStyle/>
          <a:p>
            <a:pPr marL="12700">
              <a:lnSpc>
                <a:spcPct val="100000"/>
              </a:lnSpc>
              <a:spcBef>
                <a:spcPts val="100"/>
              </a:spcBef>
            </a:pPr>
            <a:r>
              <a:rPr sz="1800" spc="-95" dirty="0">
                <a:latin typeface="Arial"/>
                <a:cs typeface="Arial"/>
              </a:rPr>
              <a:t>0100</a:t>
            </a:r>
            <a:endParaRPr sz="1800" dirty="0">
              <a:latin typeface="Arial"/>
              <a:cs typeface="Arial"/>
            </a:endParaRPr>
          </a:p>
          <a:p>
            <a:pPr>
              <a:lnSpc>
                <a:spcPct val="100000"/>
              </a:lnSpc>
            </a:pPr>
            <a:endParaRPr sz="1800" dirty="0">
              <a:latin typeface="Times New Roman"/>
              <a:cs typeface="Times New Roman"/>
            </a:endParaRPr>
          </a:p>
          <a:p>
            <a:pPr marL="1231900">
              <a:lnSpc>
                <a:spcPct val="100000"/>
              </a:lnSpc>
              <a:spcBef>
                <a:spcPts val="1050"/>
              </a:spcBef>
            </a:pPr>
            <a:r>
              <a:rPr sz="1800" spc="-100" dirty="0">
                <a:latin typeface="Arial"/>
                <a:cs typeface="Arial"/>
              </a:rPr>
              <a:t>(Beyond </a:t>
            </a:r>
            <a:r>
              <a:rPr sz="1800" spc="-20" dirty="0">
                <a:latin typeface="Arial"/>
                <a:cs typeface="Arial"/>
              </a:rPr>
              <a:t>the </a:t>
            </a:r>
            <a:r>
              <a:rPr sz="1800" spc="-75" dirty="0">
                <a:latin typeface="Arial"/>
                <a:cs typeface="Arial"/>
              </a:rPr>
              <a:t>end </a:t>
            </a:r>
            <a:r>
              <a:rPr sz="1800" spc="-5" dirty="0">
                <a:latin typeface="Arial"/>
                <a:cs typeface="Arial"/>
              </a:rPr>
              <a:t>of </a:t>
            </a:r>
            <a:r>
              <a:rPr sz="1800" spc="-20" dirty="0">
                <a:latin typeface="Arial"/>
                <a:cs typeface="Arial"/>
              </a:rPr>
              <a:t>the</a:t>
            </a:r>
            <a:r>
              <a:rPr sz="1800" spc="-295" dirty="0">
                <a:latin typeface="Arial"/>
                <a:cs typeface="Arial"/>
              </a:rPr>
              <a:t> </a:t>
            </a:r>
            <a:r>
              <a:rPr sz="1800" spc="-95" dirty="0">
                <a:latin typeface="Arial"/>
                <a:cs typeface="Arial"/>
              </a:rPr>
              <a:t>stack)</a:t>
            </a:r>
            <a:endParaRPr sz="1800" dirty="0">
              <a:latin typeface="Arial"/>
              <a:cs typeface="Arial"/>
            </a:endParaRPr>
          </a:p>
        </p:txBody>
      </p:sp>
      <p:sp>
        <p:nvSpPr>
          <p:cNvPr id="12" name="object 12"/>
          <p:cNvSpPr txBox="1"/>
          <p:nvPr/>
        </p:nvSpPr>
        <p:spPr>
          <a:xfrm>
            <a:off x="5787732" y="5048250"/>
            <a:ext cx="248920" cy="299720"/>
          </a:xfrm>
          <a:prstGeom prst="rect">
            <a:avLst/>
          </a:prstGeom>
        </p:spPr>
        <p:txBody>
          <a:bodyPr vert="horz" wrap="square" lIns="0" tIns="12700" rIns="0" bIns="0" rtlCol="0">
            <a:spAutoFit/>
          </a:bodyPr>
          <a:lstStyle/>
          <a:p>
            <a:pPr marL="12700">
              <a:lnSpc>
                <a:spcPct val="100000"/>
              </a:lnSpc>
              <a:spcBef>
                <a:spcPts val="100"/>
              </a:spcBef>
            </a:pPr>
            <a:r>
              <a:rPr sz="1800" spc="-325" dirty="0">
                <a:latin typeface="Arial"/>
                <a:cs typeface="Arial"/>
              </a:rPr>
              <a:t>SP</a:t>
            </a:r>
            <a:endParaRPr sz="1800" dirty="0">
              <a:latin typeface="Arial"/>
              <a:cs typeface="Arial"/>
            </a:endParaRPr>
          </a:p>
        </p:txBody>
      </p:sp>
      <p:sp>
        <p:nvSpPr>
          <p:cNvPr id="13" name="object 13"/>
          <p:cNvSpPr txBox="1"/>
          <p:nvPr/>
        </p:nvSpPr>
        <p:spPr>
          <a:xfrm>
            <a:off x="6546304" y="3124187"/>
            <a:ext cx="1050032" cy="308418"/>
          </a:xfrm>
          <a:prstGeom prst="rect">
            <a:avLst/>
          </a:prstGeom>
          <a:ln w="9525">
            <a:solidFill>
              <a:srgbClr val="000000"/>
            </a:solidFill>
          </a:ln>
        </p:spPr>
        <p:txBody>
          <a:bodyPr vert="horz" wrap="square" lIns="0" tIns="31115" rIns="0" bIns="0" rtlCol="0">
            <a:spAutoFit/>
          </a:bodyPr>
          <a:lstStyle/>
          <a:p>
            <a:pPr marL="92710">
              <a:lnSpc>
                <a:spcPct val="100000"/>
              </a:lnSpc>
              <a:spcBef>
                <a:spcPts val="245"/>
              </a:spcBef>
            </a:pPr>
            <a:r>
              <a:rPr sz="1800" dirty="0">
                <a:latin typeface="Arial"/>
                <a:cs typeface="Arial"/>
              </a:rPr>
              <a:t>1234</a:t>
            </a:r>
            <a:endParaRPr sz="1800">
              <a:latin typeface="Arial"/>
              <a:cs typeface="Arial"/>
            </a:endParaRPr>
          </a:p>
        </p:txBody>
      </p:sp>
      <p:sp>
        <p:nvSpPr>
          <p:cNvPr id="14" name="object 14"/>
          <p:cNvSpPr txBox="1"/>
          <p:nvPr/>
        </p:nvSpPr>
        <p:spPr>
          <a:xfrm>
            <a:off x="6168732" y="3142615"/>
            <a:ext cx="466389"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AX:</a:t>
            </a:r>
            <a:endParaRPr sz="1800">
              <a:latin typeface="Arial"/>
              <a:cs typeface="Arial"/>
            </a:endParaRPr>
          </a:p>
        </p:txBody>
      </p:sp>
      <p:sp>
        <p:nvSpPr>
          <p:cNvPr id="15" name="object 15"/>
          <p:cNvSpPr txBox="1"/>
          <p:nvPr/>
        </p:nvSpPr>
        <p:spPr>
          <a:xfrm>
            <a:off x="6168732" y="3904869"/>
            <a:ext cx="448889"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BX:</a:t>
            </a:r>
            <a:endParaRPr sz="1800">
              <a:latin typeface="Arial"/>
              <a:cs typeface="Arial"/>
            </a:endParaRPr>
          </a:p>
        </p:txBody>
      </p:sp>
      <p:sp>
        <p:nvSpPr>
          <p:cNvPr id="16" name="object 16"/>
          <p:cNvSpPr txBox="1"/>
          <p:nvPr/>
        </p:nvSpPr>
        <p:spPr>
          <a:xfrm>
            <a:off x="6546304" y="3886187"/>
            <a:ext cx="1050032" cy="308418"/>
          </a:xfrm>
          <a:prstGeom prst="rect">
            <a:avLst/>
          </a:prstGeom>
          <a:ln w="9525">
            <a:solidFill>
              <a:srgbClr val="000000"/>
            </a:solidFill>
          </a:ln>
        </p:spPr>
        <p:txBody>
          <a:bodyPr vert="horz" wrap="square" lIns="0" tIns="31115" rIns="0" bIns="0" rtlCol="0">
            <a:spAutoFit/>
          </a:bodyPr>
          <a:lstStyle/>
          <a:p>
            <a:pPr marL="92710">
              <a:lnSpc>
                <a:spcPct val="100000"/>
              </a:lnSpc>
              <a:spcBef>
                <a:spcPts val="245"/>
              </a:spcBef>
            </a:pPr>
            <a:r>
              <a:rPr sz="1800" dirty="0">
                <a:latin typeface="Arial"/>
                <a:cs typeface="Arial"/>
              </a:rPr>
              <a:t>5678</a:t>
            </a:r>
            <a:endParaRPr sz="1800">
              <a:latin typeface="Arial"/>
              <a:cs typeface="Arial"/>
            </a:endParaRPr>
          </a:p>
        </p:txBody>
      </p:sp>
      <p:sp>
        <p:nvSpPr>
          <p:cNvPr id="17" name="object 17"/>
          <p:cNvSpPr txBox="1"/>
          <p:nvPr/>
        </p:nvSpPr>
        <p:spPr>
          <a:xfrm>
            <a:off x="6546304" y="2438387"/>
            <a:ext cx="1050032" cy="308418"/>
          </a:xfrm>
          <a:prstGeom prst="rect">
            <a:avLst/>
          </a:prstGeom>
          <a:ln w="9525">
            <a:solidFill>
              <a:srgbClr val="000000"/>
            </a:solidFill>
          </a:ln>
        </p:spPr>
        <p:txBody>
          <a:bodyPr vert="horz" wrap="square" lIns="0" tIns="31115" rIns="0" bIns="0" rtlCol="0">
            <a:spAutoFit/>
          </a:bodyPr>
          <a:lstStyle/>
          <a:p>
            <a:pPr marL="92710">
              <a:lnSpc>
                <a:spcPct val="100000"/>
              </a:lnSpc>
              <a:spcBef>
                <a:spcPts val="245"/>
              </a:spcBef>
            </a:pPr>
            <a:r>
              <a:rPr sz="1800" dirty="0">
                <a:latin typeface="Arial"/>
                <a:cs typeface="Arial"/>
              </a:rPr>
              <a:t>00FC</a:t>
            </a:r>
            <a:endParaRPr sz="1800">
              <a:latin typeface="Arial"/>
              <a:cs typeface="Arial"/>
            </a:endParaRPr>
          </a:p>
        </p:txBody>
      </p:sp>
      <p:sp>
        <p:nvSpPr>
          <p:cNvPr id="18" name="object 18"/>
          <p:cNvSpPr txBox="1"/>
          <p:nvPr/>
        </p:nvSpPr>
        <p:spPr>
          <a:xfrm>
            <a:off x="6168731" y="2456815"/>
            <a:ext cx="427013" cy="289823"/>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SP:</a:t>
            </a:r>
            <a:endParaRPr sz="1800">
              <a:latin typeface="Arial"/>
              <a:cs typeface="Arial"/>
            </a:endParaRPr>
          </a:p>
        </p:txBody>
      </p:sp>
      <p:graphicFrame>
        <p:nvGraphicFramePr>
          <p:cNvPr id="19" name="object 19"/>
          <p:cNvGraphicFramePr>
            <a:graphicFrameLocks noGrp="1"/>
          </p:cNvGraphicFramePr>
          <p:nvPr>
            <p:extLst>
              <p:ext uri="{D42A27DB-BD31-4B8C-83A1-F6EECF244321}">
                <p14:modId xmlns:p14="http://schemas.microsoft.com/office/powerpoint/2010/main" val="1552944546"/>
              </p:ext>
            </p:extLst>
          </p:nvPr>
        </p:nvGraphicFramePr>
        <p:xfrm>
          <a:off x="3460204" y="2007997"/>
          <a:ext cx="1828800" cy="4010660"/>
        </p:xfrm>
        <a:graphic>
          <a:graphicData uri="http://schemas.openxmlformats.org/drawingml/2006/table">
            <a:tbl>
              <a:tblPr firstRow="1" bandRow="1">
                <a:tableStyleId>{2D5ABB26-0587-4C30-8999-92F81FD0307C}</a:tableStyleId>
              </a:tblPr>
              <a:tblGrid>
                <a:gridCol w="1828800">
                  <a:extLst>
                    <a:ext uri="{9D8B030D-6E8A-4147-A177-3AD203B41FA5}">
                      <a16:colId xmlns:a16="http://schemas.microsoft.com/office/drawing/2014/main" val="20000"/>
                    </a:ext>
                  </a:extLst>
                </a:gridCol>
              </a:tblGrid>
              <a:tr h="277495">
                <a:tc>
                  <a:txBody>
                    <a:bodyPr/>
                    <a:lstStyle/>
                    <a:p>
                      <a:pPr>
                        <a:lnSpc>
                          <a:spcPct val="100000"/>
                        </a:lnSpc>
                      </a:pPr>
                      <a:endParaRPr sz="1700" dirty="0">
                        <a:latin typeface="Times New Roman"/>
                        <a:cs typeface="Times New Roman"/>
                      </a:endParaRPr>
                    </a:p>
                  </a:txBody>
                  <a:tcPr marL="0" marR="0" marT="0" marB="0">
                    <a:lnL w="76962">
                      <a:solidFill>
                        <a:srgbClr val="C0504D"/>
                      </a:solidFill>
                      <a:prstDash val="solid"/>
                    </a:lnL>
                    <a:lnR w="76961">
                      <a:solidFill>
                        <a:srgbClr val="C0504D"/>
                      </a:solidFill>
                      <a:prstDash val="solid"/>
                    </a:lnR>
                    <a:lnB w="9525">
                      <a:solidFill>
                        <a:srgbClr val="000000"/>
                      </a:solidFill>
                      <a:prstDash val="solid"/>
                    </a:lnB>
                  </a:tcPr>
                </a:tc>
                <a:extLst>
                  <a:ext uri="{0D108BD9-81ED-4DB2-BD59-A6C34878D82A}">
                    <a16:rowId xmlns:a16="http://schemas.microsoft.com/office/drawing/2014/main" val="10000"/>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4"/>
                  </a:ext>
                </a:extLst>
              </a:tr>
              <a:tr h="533400">
                <a:tc>
                  <a:txBody>
                    <a:bodyPr/>
                    <a:lstStyle/>
                    <a:p>
                      <a:pPr>
                        <a:lnSpc>
                          <a:spcPct val="100000"/>
                        </a:lnSpc>
                      </a:pPr>
                      <a:endParaRPr sz="2000">
                        <a:latin typeface="Times New Roman"/>
                        <a:cs typeface="Times New Roman"/>
                      </a:endParaRPr>
                    </a:p>
                  </a:txBody>
                  <a:tcPr marL="0" marR="0" marT="0" marB="0">
                    <a:lnL w="76962">
                      <a:solidFill>
                        <a:srgbClr val="C0504D"/>
                      </a:solidFill>
                      <a:prstDash val="solid"/>
                    </a:lnL>
                    <a:lnR w="76961">
                      <a:solidFill>
                        <a:srgbClr val="C0504D"/>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5"/>
                  </a:ext>
                </a:extLst>
              </a:tr>
              <a:tr h="532765">
                <a:tc>
                  <a:txBody>
                    <a:bodyPr/>
                    <a:lstStyle/>
                    <a:p>
                      <a:pPr marR="30480" algn="ctr">
                        <a:lnSpc>
                          <a:spcPct val="100000"/>
                        </a:lnSpc>
                        <a:spcBef>
                          <a:spcPts val="850"/>
                        </a:spcBef>
                      </a:pPr>
                      <a:r>
                        <a:rPr sz="1800" spc="-95" dirty="0">
                          <a:latin typeface="Arial"/>
                          <a:cs typeface="Arial"/>
                        </a:rPr>
                        <a:t>1234</a:t>
                      </a:r>
                      <a:endParaRPr sz="1800">
                        <a:latin typeface="Arial"/>
                        <a:cs typeface="Arial"/>
                      </a:endParaRPr>
                    </a:p>
                  </a:txBody>
                  <a:tcPr marL="0" marR="0" marT="107950" marB="0">
                    <a:lnL w="76962">
                      <a:solidFill>
                        <a:srgbClr val="C0504D"/>
                      </a:solidFill>
                      <a:prstDash val="solid"/>
                    </a:lnL>
                    <a:lnR w="76961">
                      <a:solidFill>
                        <a:srgbClr val="C0504D"/>
                      </a:solidFill>
                      <a:prstDash val="solid"/>
                    </a:lnR>
                    <a:lnT w="9525">
                      <a:solidFill>
                        <a:srgbClr val="000000"/>
                      </a:solidFill>
                      <a:prstDash val="solid"/>
                    </a:lnT>
                    <a:lnB w="9525">
                      <a:solidFill>
                        <a:srgbClr val="C0504D"/>
                      </a:solidFill>
                      <a:prstDash val="solid"/>
                    </a:lnB>
                  </a:tcPr>
                </a:tc>
                <a:extLst>
                  <a:ext uri="{0D108BD9-81ED-4DB2-BD59-A6C34878D82A}">
                    <a16:rowId xmlns:a16="http://schemas.microsoft.com/office/drawing/2014/main" val="10006"/>
                  </a:ext>
                </a:extLst>
              </a:tr>
              <a:tr h="533400">
                <a:tc>
                  <a:txBody>
                    <a:bodyPr/>
                    <a:lstStyle/>
                    <a:p>
                      <a:pPr>
                        <a:lnSpc>
                          <a:spcPct val="100000"/>
                        </a:lnSpc>
                      </a:pPr>
                      <a:endParaRPr sz="2000" dirty="0">
                        <a:latin typeface="Times New Roman"/>
                        <a:cs typeface="Times New Roman"/>
                      </a:endParaRPr>
                    </a:p>
                  </a:txBody>
                  <a:tcPr marL="0" marR="0" marT="0" marB="0">
                    <a:lnL w="9525">
                      <a:solidFill>
                        <a:srgbClr val="000000"/>
                      </a:solidFill>
                      <a:prstDash val="solid"/>
                    </a:lnL>
                    <a:lnR w="9525">
                      <a:solidFill>
                        <a:srgbClr val="000000"/>
                      </a:solidFill>
                      <a:prstDash val="solid"/>
                    </a:lnR>
                    <a:lnT w="9525">
                      <a:solidFill>
                        <a:srgbClr val="C0504D"/>
                      </a:solidFill>
                      <a:prstDash val="solid"/>
                    </a:lnT>
                    <a:lnB w="9525">
                      <a:solidFill>
                        <a:srgbClr val="000000"/>
                      </a:solidFill>
                      <a:prstDash val="solid"/>
                    </a:lnB>
                  </a:tcPr>
                </a:tc>
                <a:extLst>
                  <a:ext uri="{0D108BD9-81ED-4DB2-BD59-A6C34878D82A}">
                    <a16:rowId xmlns:a16="http://schemas.microsoft.com/office/drawing/2014/main" val="10007"/>
                  </a:ext>
                </a:extLst>
              </a:tr>
            </a:tbl>
          </a:graphicData>
        </a:graphic>
      </p:graphicFrame>
      <p:sp>
        <p:nvSpPr>
          <p:cNvPr id="20" name="object 20"/>
          <p:cNvSpPr/>
          <p:nvPr/>
        </p:nvSpPr>
        <p:spPr>
          <a:xfrm>
            <a:off x="4247604" y="1892300"/>
            <a:ext cx="101600" cy="101600"/>
          </a:xfrm>
          <a:prstGeom prst="rect">
            <a:avLst/>
          </a:prstGeom>
          <a:blipFill>
            <a:blip r:embed="rId2" cstate="print"/>
            <a:stretch>
              <a:fillRect/>
            </a:stretch>
          </a:blipFill>
        </p:spPr>
        <p:txBody>
          <a:bodyPr wrap="square" lIns="0" tIns="0" rIns="0" bIns="0" rtlCol="0"/>
          <a:lstStyle/>
          <a:p>
            <a:endParaRPr/>
          </a:p>
        </p:txBody>
      </p:sp>
      <p:sp>
        <p:nvSpPr>
          <p:cNvPr id="21" name="object 21"/>
          <p:cNvSpPr/>
          <p:nvPr/>
        </p:nvSpPr>
        <p:spPr>
          <a:xfrm>
            <a:off x="4247604" y="2044700"/>
            <a:ext cx="101600" cy="101600"/>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4247604" y="2197100"/>
            <a:ext cx="101600" cy="101600"/>
          </a:xfrm>
          <a:prstGeom prst="rect">
            <a:avLst/>
          </a:prstGeom>
          <a:blipFill>
            <a:blip r:embed="rId2" cstate="print"/>
            <a:stretch>
              <a:fillRect/>
            </a:stretch>
          </a:blipFill>
        </p:spPr>
        <p:txBody>
          <a:bodyPr wrap="square" lIns="0" tIns="0" rIns="0" bIns="0" rtlCol="0"/>
          <a:lstStyle/>
          <a:p>
            <a:endParaRPr/>
          </a:p>
        </p:txBody>
      </p:sp>
      <p:sp>
        <p:nvSpPr>
          <p:cNvPr id="23" name="object 23"/>
          <p:cNvSpPr/>
          <p:nvPr/>
        </p:nvSpPr>
        <p:spPr>
          <a:xfrm>
            <a:off x="2700871" y="1938527"/>
            <a:ext cx="124333" cy="105553"/>
          </a:xfrm>
          <a:prstGeom prst="rect">
            <a:avLst/>
          </a:prstGeom>
          <a:blipFill>
            <a:blip r:embed="rId2" cstate="print"/>
            <a:stretch>
              <a:fillRect/>
            </a:stretch>
          </a:blipFill>
        </p:spPr>
        <p:txBody>
          <a:bodyPr wrap="square" lIns="0" tIns="0" rIns="0" bIns="0" rtlCol="0"/>
          <a:lstStyle/>
          <a:p>
            <a:endParaRPr/>
          </a:p>
        </p:txBody>
      </p:sp>
      <p:sp>
        <p:nvSpPr>
          <p:cNvPr id="24" name="object 24"/>
          <p:cNvSpPr/>
          <p:nvPr/>
        </p:nvSpPr>
        <p:spPr>
          <a:xfrm>
            <a:off x="2700871" y="2090927"/>
            <a:ext cx="124333" cy="105553"/>
          </a:xfrm>
          <a:prstGeom prst="rect">
            <a:avLst/>
          </a:prstGeom>
          <a:blipFill>
            <a:blip r:embed="rId2" cstate="print"/>
            <a:stretch>
              <a:fillRect/>
            </a:stretch>
          </a:blipFill>
        </p:spPr>
        <p:txBody>
          <a:bodyPr wrap="square" lIns="0" tIns="0" rIns="0" bIns="0" rtlCol="0"/>
          <a:lstStyle/>
          <a:p>
            <a:endParaRPr/>
          </a:p>
        </p:txBody>
      </p:sp>
      <p:sp>
        <p:nvSpPr>
          <p:cNvPr id="25" name="object 25"/>
          <p:cNvSpPr/>
          <p:nvPr/>
        </p:nvSpPr>
        <p:spPr>
          <a:xfrm>
            <a:off x="2700871" y="2243327"/>
            <a:ext cx="124333" cy="105553"/>
          </a:xfrm>
          <a:prstGeom prst="rect">
            <a:avLst/>
          </a:prstGeom>
          <a:blipFill>
            <a:blip r:embed="rId2" cstate="print"/>
            <a:stretch>
              <a:fillRect/>
            </a:stretch>
          </a:blipFill>
        </p:spPr>
        <p:txBody>
          <a:bodyPr wrap="square" lIns="0" tIns="0" rIns="0" bIns="0" rtlCol="0"/>
          <a:lstStyle/>
          <a:p>
            <a:endParaRPr/>
          </a:p>
        </p:txBody>
      </p:sp>
      <p:sp>
        <p:nvSpPr>
          <p:cNvPr id="26" name="object 26"/>
          <p:cNvSpPr/>
          <p:nvPr/>
        </p:nvSpPr>
        <p:spPr>
          <a:xfrm>
            <a:off x="5171656" y="5045964"/>
            <a:ext cx="579120" cy="310896"/>
          </a:xfrm>
          <a:prstGeom prst="rect">
            <a:avLst/>
          </a:prstGeom>
          <a:blipFill>
            <a:blip r:embed="rId3" cstate="print"/>
            <a:stretch>
              <a:fillRect/>
            </a:stretch>
          </a:blipFill>
        </p:spPr>
        <p:txBody>
          <a:bodyPr wrap="square" lIns="0" tIns="0" rIns="0" bIns="0" rtlCol="0"/>
          <a:lstStyle/>
          <a:p>
            <a:endParaRPr/>
          </a:p>
        </p:txBody>
      </p:sp>
      <p:sp>
        <p:nvSpPr>
          <p:cNvPr id="27" name="object 27"/>
          <p:cNvSpPr/>
          <p:nvPr/>
        </p:nvSpPr>
        <p:spPr>
          <a:xfrm>
            <a:off x="5327104" y="5123053"/>
            <a:ext cx="381000" cy="118110"/>
          </a:xfrm>
          <a:custGeom>
            <a:avLst/>
            <a:gdLst/>
            <a:ahLst/>
            <a:cxnLst/>
            <a:rect l="l" t="t" r="r" b="b"/>
            <a:pathLst>
              <a:path w="381000" h="118110">
                <a:moveTo>
                  <a:pt x="101219" y="0"/>
                </a:moveTo>
                <a:lnTo>
                  <a:pt x="0" y="58547"/>
                </a:lnTo>
                <a:lnTo>
                  <a:pt x="94741" y="114300"/>
                </a:lnTo>
                <a:lnTo>
                  <a:pt x="100711" y="117983"/>
                </a:lnTo>
                <a:lnTo>
                  <a:pt x="108585" y="115951"/>
                </a:lnTo>
                <a:lnTo>
                  <a:pt x="115697" y="103759"/>
                </a:lnTo>
                <a:lnTo>
                  <a:pt x="113664" y="96012"/>
                </a:lnTo>
                <a:lnTo>
                  <a:pt x="72066" y="71558"/>
                </a:lnTo>
                <a:lnTo>
                  <a:pt x="25146" y="71374"/>
                </a:lnTo>
                <a:lnTo>
                  <a:pt x="25146" y="45974"/>
                </a:lnTo>
                <a:lnTo>
                  <a:pt x="72409" y="45974"/>
                </a:lnTo>
                <a:lnTo>
                  <a:pt x="113919" y="21971"/>
                </a:lnTo>
                <a:lnTo>
                  <a:pt x="116077" y="14224"/>
                </a:lnTo>
                <a:lnTo>
                  <a:pt x="108965" y="2032"/>
                </a:lnTo>
                <a:lnTo>
                  <a:pt x="101219" y="0"/>
                </a:lnTo>
                <a:close/>
              </a:path>
              <a:path w="381000" h="118110">
                <a:moveTo>
                  <a:pt x="72089" y="46158"/>
                </a:moveTo>
                <a:lnTo>
                  <a:pt x="50294" y="58742"/>
                </a:lnTo>
                <a:lnTo>
                  <a:pt x="72066" y="71558"/>
                </a:lnTo>
                <a:lnTo>
                  <a:pt x="381000" y="72771"/>
                </a:lnTo>
                <a:lnTo>
                  <a:pt x="381000" y="47371"/>
                </a:lnTo>
                <a:lnTo>
                  <a:pt x="72089" y="46158"/>
                </a:lnTo>
                <a:close/>
              </a:path>
              <a:path w="381000" h="118110">
                <a:moveTo>
                  <a:pt x="25146" y="45974"/>
                </a:moveTo>
                <a:lnTo>
                  <a:pt x="25146" y="71374"/>
                </a:lnTo>
                <a:lnTo>
                  <a:pt x="72066" y="71558"/>
                </a:lnTo>
                <a:lnTo>
                  <a:pt x="68732" y="69596"/>
                </a:lnTo>
                <a:lnTo>
                  <a:pt x="31496" y="69596"/>
                </a:lnTo>
                <a:lnTo>
                  <a:pt x="31623" y="47752"/>
                </a:lnTo>
                <a:lnTo>
                  <a:pt x="69329" y="47752"/>
                </a:lnTo>
                <a:lnTo>
                  <a:pt x="72089" y="46158"/>
                </a:lnTo>
                <a:lnTo>
                  <a:pt x="25146" y="45974"/>
                </a:lnTo>
                <a:close/>
              </a:path>
              <a:path w="381000" h="118110">
                <a:moveTo>
                  <a:pt x="31623" y="47752"/>
                </a:moveTo>
                <a:lnTo>
                  <a:pt x="31496" y="69596"/>
                </a:lnTo>
                <a:lnTo>
                  <a:pt x="50294" y="58742"/>
                </a:lnTo>
                <a:lnTo>
                  <a:pt x="31623" y="47752"/>
                </a:lnTo>
                <a:close/>
              </a:path>
              <a:path w="381000" h="118110">
                <a:moveTo>
                  <a:pt x="50294" y="58742"/>
                </a:moveTo>
                <a:lnTo>
                  <a:pt x="31496" y="69596"/>
                </a:lnTo>
                <a:lnTo>
                  <a:pt x="68732" y="69596"/>
                </a:lnTo>
                <a:lnTo>
                  <a:pt x="50294" y="58742"/>
                </a:lnTo>
                <a:close/>
              </a:path>
              <a:path w="381000" h="118110">
                <a:moveTo>
                  <a:pt x="69329" y="47752"/>
                </a:moveTo>
                <a:lnTo>
                  <a:pt x="31623" y="47752"/>
                </a:lnTo>
                <a:lnTo>
                  <a:pt x="50294" y="58742"/>
                </a:lnTo>
                <a:lnTo>
                  <a:pt x="69329" y="47752"/>
                </a:lnTo>
                <a:close/>
              </a:path>
              <a:path w="381000" h="118110">
                <a:moveTo>
                  <a:pt x="72409" y="45974"/>
                </a:moveTo>
                <a:lnTo>
                  <a:pt x="25146" y="45974"/>
                </a:lnTo>
                <a:lnTo>
                  <a:pt x="72089" y="46158"/>
                </a:lnTo>
                <a:lnTo>
                  <a:pt x="72409" y="45974"/>
                </a:lnTo>
                <a:close/>
              </a:path>
            </a:pathLst>
          </a:custGeom>
          <a:solidFill>
            <a:srgbClr val="000000"/>
          </a:solidFill>
        </p:spPr>
        <p:txBody>
          <a:bodyPr wrap="square" lIns="0" tIns="0" rIns="0" bIns="0" rtlCol="0"/>
          <a:lstStyle/>
          <a:p>
            <a:endParaRPr/>
          </a:p>
        </p:txBody>
      </p:sp>
      <p:sp>
        <p:nvSpPr>
          <p:cNvPr id="28" name="object 28"/>
          <p:cNvSpPr/>
          <p:nvPr/>
        </p:nvSpPr>
        <p:spPr>
          <a:xfrm>
            <a:off x="228600" y="1371638"/>
            <a:ext cx="1600200" cy="954405"/>
          </a:xfrm>
          <a:custGeom>
            <a:avLst/>
            <a:gdLst/>
            <a:ahLst/>
            <a:cxnLst/>
            <a:rect l="l" t="t" r="r" b="b"/>
            <a:pathLst>
              <a:path w="1600200" h="954405">
                <a:moveTo>
                  <a:pt x="0" y="954112"/>
                </a:moveTo>
                <a:lnTo>
                  <a:pt x="1600200" y="954112"/>
                </a:lnTo>
                <a:lnTo>
                  <a:pt x="1600200" y="0"/>
                </a:lnTo>
                <a:lnTo>
                  <a:pt x="0" y="0"/>
                </a:lnTo>
                <a:lnTo>
                  <a:pt x="0" y="954112"/>
                </a:lnTo>
                <a:close/>
              </a:path>
            </a:pathLst>
          </a:custGeom>
          <a:ln w="25400">
            <a:solidFill>
              <a:srgbClr val="8063A1"/>
            </a:solidFill>
          </a:ln>
        </p:spPr>
        <p:txBody>
          <a:bodyPr wrap="square" lIns="0" tIns="0" rIns="0" bIns="0" rtlCol="0"/>
          <a:lstStyle/>
          <a:p>
            <a:endParaRPr/>
          </a:p>
        </p:txBody>
      </p:sp>
      <p:sp>
        <p:nvSpPr>
          <p:cNvPr id="29" name="object 29"/>
          <p:cNvSpPr/>
          <p:nvPr/>
        </p:nvSpPr>
        <p:spPr>
          <a:xfrm>
            <a:off x="99060" y="1743455"/>
            <a:ext cx="1450848" cy="347472"/>
          </a:xfrm>
          <a:prstGeom prst="rect">
            <a:avLst/>
          </a:prstGeom>
          <a:blipFill>
            <a:blip r:embed="rId4" cstate="print"/>
            <a:stretch>
              <a:fillRect/>
            </a:stretch>
          </a:blipFill>
        </p:spPr>
        <p:txBody>
          <a:bodyPr wrap="square" lIns="0" tIns="0" rIns="0" bIns="0" rtlCol="0"/>
          <a:lstStyle/>
          <a:p>
            <a:endParaRPr/>
          </a:p>
        </p:txBody>
      </p:sp>
      <p:sp>
        <p:nvSpPr>
          <p:cNvPr id="30" name="object 30"/>
          <p:cNvSpPr/>
          <p:nvPr/>
        </p:nvSpPr>
        <p:spPr>
          <a:xfrm>
            <a:off x="99060" y="2170176"/>
            <a:ext cx="1335024" cy="347472"/>
          </a:xfrm>
          <a:prstGeom prst="rect">
            <a:avLst/>
          </a:prstGeom>
          <a:blipFill>
            <a:blip r:embed="rId5" cstate="print"/>
            <a:stretch>
              <a:fillRect/>
            </a:stretch>
          </a:blipFill>
        </p:spPr>
        <p:txBody>
          <a:bodyPr wrap="square" lIns="0" tIns="0" rIns="0" bIns="0" rtlCol="0"/>
          <a:lstStyle/>
          <a:p>
            <a:endParaRPr/>
          </a:p>
        </p:txBody>
      </p:sp>
      <p:sp>
        <p:nvSpPr>
          <p:cNvPr id="31" name="object 31"/>
          <p:cNvSpPr/>
          <p:nvPr/>
        </p:nvSpPr>
        <p:spPr>
          <a:xfrm>
            <a:off x="992124" y="2170176"/>
            <a:ext cx="827532" cy="347472"/>
          </a:xfrm>
          <a:prstGeom prst="rect">
            <a:avLst/>
          </a:prstGeom>
          <a:blipFill>
            <a:blip r:embed="rId6" cstate="print"/>
            <a:stretch>
              <a:fillRect/>
            </a:stretch>
          </a:blipFill>
        </p:spPr>
        <p:txBody>
          <a:bodyPr wrap="square" lIns="0" tIns="0" rIns="0" bIns="0" rtlCol="0"/>
          <a:lstStyle/>
          <a:p>
            <a:endParaRPr/>
          </a:p>
        </p:txBody>
      </p:sp>
      <p:sp>
        <p:nvSpPr>
          <p:cNvPr id="32" name="object 32"/>
          <p:cNvSpPr/>
          <p:nvPr/>
        </p:nvSpPr>
        <p:spPr>
          <a:xfrm>
            <a:off x="1377696" y="2170176"/>
            <a:ext cx="522731" cy="347472"/>
          </a:xfrm>
          <a:prstGeom prst="rect">
            <a:avLst/>
          </a:prstGeom>
          <a:blipFill>
            <a:blip r:embed="rId7" cstate="print"/>
            <a:stretch>
              <a:fillRect/>
            </a:stretch>
          </a:blipFill>
        </p:spPr>
        <p:txBody>
          <a:bodyPr wrap="square" lIns="0" tIns="0" rIns="0" bIns="0" rtlCol="0"/>
          <a:lstStyle/>
          <a:p>
            <a:endParaRPr/>
          </a:p>
        </p:txBody>
      </p:sp>
      <p:sp>
        <p:nvSpPr>
          <p:cNvPr id="33" name="object 33"/>
          <p:cNvSpPr/>
          <p:nvPr/>
        </p:nvSpPr>
        <p:spPr>
          <a:xfrm>
            <a:off x="324313" y="1524127"/>
            <a:ext cx="913567" cy="226440"/>
          </a:xfrm>
          <a:prstGeom prst="rect">
            <a:avLst/>
          </a:prstGeom>
          <a:blipFill>
            <a:blip r:embed="rId8" cstate="print"/>
            <a:stretch>
              <a:fillRect/>
            </a:stretch>
          </a:blipFill>
        </p:spPr>
        <p:txBody>
          <a:bodyPr wrap="square" lIns="0" tIns="0" rIns="0" bIns="0" rtlCol="0"/>
          <a:lstStyle/>
          <a:p>
            <a:endParaRPr/>
          </a:p>
        </p:txBody>
      </p:sp>
      <p:sp>
        <p:nvSpPr>
          <p:cNvPr id="34" name="object 34"/>
          <p:cNvSpPr/>
          <p:nvPr/>
        </p:nvSpPr>
        <p:spPr>
          <a:xfrm>
            <a:off x="393382" y="1568069"/>
            <a:ext cx="64135" cy="95250"/>
          </a:xfrm>
          <a:custGeom>
            <a:avLst/>
            <a:gdLst/>
            <a:ahLst/>
            <a:cxnLst/>
            <a:rect l="l" t="t" r="r" b="b"/>
            <a:pathLst>
              <a:path w="64134" h="95250">
                <a:moveTo>
                  <a:pt x="31724" y="0"/>
                </a:moveTo>
                <a:lnTo>
                  <a:pt x="0" y="95250"/>
                </a:lnTo>
                <a:lnTo>
                  <a:pt x="63626" y="95250"/>
                </a:lnTo>
                <a:lnTo>
                  <a:pt x="31902" y="0"/>
                </a:lnTo>
                <a:lnTo>
                  <a:pt x="31724" y="0"/>
                </a:lnTo>
                <a:close/>
              </a:path>
            </a:pathLst>
          </a:custGeom>
          <a:ln w="9144">
            <a:solidFill>
              <a:srgbClr val="5C4379"/>
            </a:solidFill>
          </a:ln>
        </p:spPr>
        <p:txBody>
          <a:bodyPr wrap="square" lIns="0" tIns="0" rIns="0" bIns="0" rtlCol="0"/>
          <a:lstStyle/>
          <a:p>
            <a:endParaRPr/>
          </a:p>
        </p:txBody>
      </p:sp>
      <p:sp>
        <p:nvSpPr>
          <p:cNvPr id="35" name="object 35"/>
          <p:cNvSpPr/>
          <p:nvPr/>
        </p:nvSpPr>
        <p:spPr>
          <a:xfrm>
            <a:off x="1066863" y="1520571"/>
            <a:ext cx="175590" cy="234569"/>
          </a:xfrm>
          <a:prstGeom prst="rect">
            <a:avLst/>
          </a:prstGeom>
          <a:blipFill>
            <a:blip r:embed="rId9" cstate="print"/>
            <a:stretch>
              <a:fillRect/>
            </a:stretch>
          </a:blipFill>
        </p:spPr>
        <p:txBody>
          <a:bodyPr wrap="square" lIns="0" tIns="0" rIns="0" bIns="0" rtlCol="0"/>
          <a:lstStyle/>
          <a:p>
            <a:endParaRPr/>
          </a:p>
        </p:txBody>
      </p:sp>
      <p:sp>
        <p:nvSpPr>
          <p:cNvPr id="36" name="object 36"/>
          <p:cNvSpPr/>
          <p:nvPr/>
        </p:nvSpPr>
        <p:spPr>
          <a:xfrm>
            <a:off x="897699" y="1525142"/>
            <a:ext cx="133350" cy="224790"/>
          </a:xfrm>
          <a:custGeom>
            <a:avLst/>
            <a:gdLst/>
            <a:ahLst/>
            <a:cxnLst/>
            <a:rect l="l" t="t" r="r" b="b"/>
            <a:pathLst>
              <a:path w="133350" h="224789">
                <a:moveTo>
                  <a:pt x="13525" y="0"/>
                </a:moveTo>
                <a:lnTo>
                  <a:pt x="125526" y="0"/>
                </a:lnTo>
                <a:lnTo>
                  <a:pt x="126568" y="0"/>
                </a:lnTo>
                <a:lnTo>
                  <a:pt x="127495" y="381"/>
                </a:lnTo>
                <a:lnTo>
                  <a:pt x="132118" y="14605"/>
                </a:lnTo>
                <a:lnTo>
                  <a:pt x="132118" y="18034"/>
                </a:lnTo>
                <a:lnTo>
                  <a:pt x="132118" y="21336"/>
                </a:lnTo>
                <a:lnTo>
                  <a:pt x="126568" y="35814"/>
                </a:lnTo>
                <a:lnTo>
                  <a:pt x="125526" y="35814"/>
                </a:lnTo>
                <a:lnTo>
                  <a:pt x="45427" y="35814"/>
                </a:lnTo>
                <a:lnTo>
                  <a:pt x="45427" y="90551"/>
                </a:lnTo>
                <a:lnTo>
                  <a:pt x="113220" y="90551"/>
                </a:lnTo>
                <a:lnTo>
                  <a:pt x="114261" y="90551"/>
                </a:lnTo>
                <a:lnTo>
                  <a:pt x="115214" y="90932"/>
                </a:lnTo>
                <a:lnTo>
                  <a:pt x="116078" y="91567"/>
                </a:lnTo>
                <a:lnTo>
                  <a:pt x="116941" y="92202"/>
                </a:lnTo>
                <a:lnTo>
                  <a:pt x="117665" y="93091"/>
                </a:lnTo>
                <a:lnTo>
                  <a:pt x="118249" y="94487"/>
                </a:lnTo>
                <a:lnTo>
                  <a:pt x="118821" y="95758"/>
                </a:lnTo>
                <a:lnTo>
                  <a:pt x="119265" y="97536"/>
                </a:lnTo>
                <a:lnTo>
                  <a:pt x="119545" y="99822"/>
                </a:lnTo>
                <a:lnTo>
                  <a:pt x="119837" y="102108"/>
                </a:lnTo>
                <a:lnTo>
                  <a:pt x="119976" y="104775"/>
                </a:lnTo>
                <a:lnTo>
                  <a:pt x="119976" y="108077"/>
                </a:lnTo>
                <a:lnTo>
                  <a:pt x="119976" y="111379"/>
                </a:lnTo>
                <a:lnTo>
                  <a:pt x="119837" y="114173"/>
                </a:lnTo>
                <a:lnTo>
                  <a:pt x="119545" y="116332"/>
                </a:lnTo>
                <a:lnTo>
                  <a:pt x="119265" y="118618"/>
                </a:lnTo>
                <a:lnTo>
                  <a:pt x="118821" y="120396"/>
                </a:lnTo>
                <a:lnTo>
                  <a:pt x="118249" y="121666"/>
                </a:lnTo>
                <a:lnTo>
                  <a:pt x="117665" y="123062"/>
                </a:lnTo>
                <a:lnTo>
                  <a:pt x="116941" y="123952"/>
                </a:lnTo>
                <a:lnTo>
                  <a:pt x="116078" y="124587"/>
                </a:lnTo>
                <a:lnTo>
                  <a:pt x="115214" y="125095"/>
                </a:lnTo>
                <a:lnTo>
                  <a:pt x="114261" y="125349"/>
                </a:lnTo>
                <a:lnTo>
                  <a:pt x="113220" y="125349"/>
                </a:lnTo>
                <a:lnTo>
                  <a:pt x="45427" y="125349"/>
                </a:lnTo>
                <a:lnTo>
                  <a:pt x="45427" y="188722"/>
                </a:lnTo>
                <a:lnTo>
                  <a:pt x="126225" y="188722"/>
                </a:lnTo>
                <a:lnTo>
                  <a:pt x="127266" y="188722"/>
                </a:lnTo>
                <a:lnTo>
                  <a:pt x="132549" y="198120"/>
                </a:lnTo>
                <a:lnTo>
                  <a:pt x="132841" y="200406"/>
                </a:lnTo>
                <a:lnTo>
                  <a:pt x="132981" y="203200"/>
                </a:lnTo>
                <a:lnTo>
                  <a:pt x="132981" y="206502"/>
                </a:lnTo>
                <a:lnTo>
                  <a:pt x="132981" y="209931"/>
                </a:lnTo>
                <a:lnTo>
                  <a:pt x="129082" y="223393"/>
                </a:lnTo>
                <a:lnTo>
                  <a:pt x="128219" y="224028"/>
                </a:lnTo>
                <a:lnTo>
                  <a:pt x="127266" y="224409"/>
                </a:lnTo>
                <a:lnTo>
                  <a:pt x="126225" y="224409"/>
                </a:lnTo>
                <a:lnTo>
                  <a:pt x="13525" y="224409"/>
                </a:lnTo>
                <a:lnTo>
                  <a:pt x="9715" y="224409"/>
                </a:lnTo>
                <a:lnTo>
                  <a:pt x="6502" y="223266"/>
                </a:lnTo>
                <a:lnTo>
                  <a:pt x="3898" y="220980"/>
                </a:lnTo>
                <a:lnTo>
                  <a:pt x="1295" y="218821"/>
                </a:lnTo>
                <a:lnTo>
                  <a:pt x="0" y="215137"/>
                </a:lnTo>
                <a:lnTo>
                  <a:pt x="0" y="210058"/>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endParaRPr/>
          </a:p>
        </p:txBody>
      </p:sp>
      <p:sp>
        <p:nvSpPr>
          <p:cNvPr id="37" name="object 37"/>
          <p:cNvSpPr/>
          <p:nvPr/>
        </p:nvSpPr>
        <p:spPr>
          <a:xfrm>
            <a:off x="700074" y="1525142"/>
            <a:ext cx="172085" cy="225425"/>
          </a:xfrm>
          <a:custGeom>
            <a:avLst/>
            <a:gdLst/>
            <a:ahLst/>
            <a:cxnLst/>
            <a:rect l="l" t="t" r="r" b="b"/>
            <a:pathLst>
              <a:path w="172084" h="225425">
                <a:moveTo>
                  <a:pt x="6756" y="0"/>
                </a:moveTo>
                <a:lnTo>
                  <a:pt x="164884" y="0"/>
                </a:lnTo>
                <a:lnTo>
                  <a:pt x="165925" y="0"/>
                </a:lnTo>
                <a:lnTo>
                  <a:pt x="166877" y="381"/>
                </a:lnTo>
                <a:lnTo>
                  <a:pt x="167741" y="1016"/>
                </a:lnTo>
                <a:lnTo>
                  <a:pt x="168617" y="1651"/>
                </a:lnTo>
                <a:lnTo>
                  <a:pt x="169341" y="2667"/>
                </a:lnTo>
                <a:lnTo>
                  <a:pt x="171653" y="15367"/>
                </a:lnTo>
                <a:lnTo>
                  <a:pt x="171653" y="18796"/>
                </a:lnTo>
                <a:lnTo>
                  <a:pt x="171653" y="22098"/>
                </a:lnTo>
                <a:lnTo>
                  <a:pt x="171500" y="25019"/>
                </a:lnTo>
                <a:lnTo>
                  <a:pt x="171221" y="27305"/>
                </a:lnTo>
                <a:lnTo>
                  <a:pt x="170929" y="29718"/>
                </a:lnTo>
                <a:lnTo>
                  <a:pt x="170497" y="31623"/>
                </a:lnTo>
                <a:lnTo>
                  <a:pt x="169913" y="33020"/>
                </a:lnTo>
                <a:lnTo>
                  <a:pt x="169341" y="34544"/>
                </a:lnTo>
                <a:lnTo>
                  <a:pt x="168617" y="35560"/>
                </a:lnTo>
                <a:lnTo>
                  <a:pt x="167741" y="36322"/>
                </a:lnTo>
                <a:lnTo>
                  <a:pt x="166877" y="36957"/>
                </a:lnTo>
                <a:lnTo>
                  <a:pt x="165925" y="37337"/>
                </a:lnTo>
                <a:lnTo>
                  <a:pt x="164884" y="37337"/>
                </a:lnTo>
                <a:lnTo>
                  <a:pt x="108711" y="37337"/>
                </a:lnTo>
                <a:lnTo>
                  <a:pt x="108711" y="218186"/>
                </a:lnTo>
                <a:lnTo>
                  <a:pt x="108711" y="219329"/>
                </a:lnTo>
                <a:lnTo>
                  <a:pt x="108331" y="220345"/>
                </a:lnTo>
                <a:lnTo>
                  <a:pt x="107581" y="221234"/>
                </a:lnTo>
                <a:lnTo>
                  <a:pt x="106832" y="222250"/>
                </a:lnTo>
                <a:lnTo>
                  <a:pt x="105587" y="223012"/>
                </a:lnTo>
                <a:lnTo>
                  <a:pt x="103860" y="223520"/>
                </a:lnTo>
                <a:lnTo>
                  <a:pt x="102120" y="224155"/>
                </a:lnTo>
                <a:lnTo>
                  <a:pt x="99783" y="224536"/>
                </a:lnTo>
                <a:lnTo>
                  <a:pt x="96837" y="224917"/>
                </a:lnTo>
                <a:lnTo>
                  <a:pt x="93891" y="225298"/>
                </a:lnTo>
                <a:lnTo>
                  <a:pt x="90220" y="225425"/>
                </a:lnTo>
                <a:lnTo>
                  <a:pt x="85826" y="225425"/>
                </a:lnTo>
                <a:lnTo>
                  <a:pt x="81432" y="225425"/>
                </a:lnTo>
                <a:lnTo>
                  <a:pt x="67792" y="223520"/>
                </a:lnTo>
                <a:lnTo>
                  <a:pt x="66052" y="223012"/>
                </a:lnTo>
                <a:lnTo>
                  <a:pt x="64820" y="222250"/>
                </a:lnTo>
                <a:lnTo>
                  <a:pt x="64058" y="221234"/>
                </a:lnTo>
                <a:lnTo>
                  <a:pt x="63309" y="220345"/>
                </a:lnTo>
                <a:lnTo>
                  <a:pt x="62941" y="219329"/>
                </a:lnTo>
                <a:lnTo>
                  <a:pt x="62941" y="218186"/>
                </a:lnTo>
                <a:lnTo>
                  <a:pt x="62941" y="37337"/>
                </a:lnTo>
                <a:lnTo>
                  <a:pt x="6756" y="37337"/>
                </a:lnTo>
                <a:lnTo>
                  <a:pt x="5600" y="37337"/>
                </a:lnTo>
                <a:lnTo>
                  <a:pt x="4622" y="36957"/>
                </a:lnTo>
                <a:lnTo>
                  <a:pt x="3809" y="36322"/>
                </a:lnTo>
                <a:lnTo>
                  <a:pt x="2997" y="35560"/>
                </a:lnTo>
                <a:lnTo>
                  <a:pt x="2311" y="34544"/>
                </a:lnTo>
                <a:lnTo>
                  <a:pt x="1727" y="33020"/>
                </a:lnTo>
                <a:lnTo>
                  <a:pt x="1155" y="31623"/>
                </a:lnTo>
                <a:lnTo>
                  <a:pt x="723" y="29718"/>
                </a:lnTo>
                <a:lnTo>
                  <a:pt x="431" y="27305"/>
                </a:lnTo>
                <a:lnTo>
                  <a:pt x="139" y="25019"/>
                </a:lnTo>
                <a:lnTo>
                  <a:pt x="0" y="22098"/>
                </a:lnTo>
                <a:lnTo>
                  <a:pt x="0" y="18796"/>
                </a:lnTo>
                <a:lnTo>
                  <a:pt x="0" y="15367"/>
                </a:lnTo>
                <a:lnTo>
                  <a:pt x="139" y="12319"/>
                </a:lnTo>
                <a:lnTo>
                  <a:pt x="431" y="9906"/>
                </a:lnTo>
                <a:lnTo>
                  <a:pt x="723" y="7493"/>
                </a:lnTo>
                <a:lnTo>
                  <a:pt x="3809" y="1016"/>
                </a:lnTo>
                <a:lnTo>
                  <a:pt x="4622" y="381"/>
                </a:lnTo>
                <a:lnTo>
                  <a:pt x="5600" y="0"/>
                </a:lnTo>
                <a:lnTo>
                  <a:pt x="6756" y="0"/>
                </a:lnTo>
                <a:close/>
              </a:path>
            </a:pathLst>
          </a:custGeom>
          <a:ln w="9144">
            <a:solidFill>
              <a:srgbClr val="5C4379"/>
            </a:solidFill>
          </a:ln>
        </p:spPr>
        <p:txBody>
          <a:bodyPr wrap="square" lIns="0" tIns="0" rIns="0" bIns="0" rtlCol="0"/>
          <a:lstStyle/>
          <a:p>
            <a:endParaRPr/>
          </a:p>
        </p:txBody>
      </p:sp>
      <p:sp>
        <p:nvSpPr>
          <p:cNvPr id="38" name="object 38"/>
          <p:cNvSpPr/>
          <p:nvPr/>
        </p:nvSpPr>
        <p:spPr>
          <a:xfrm>
            <a:off x="559371" y="1525142"/>
            <a:ext cx="126364" cy="225425"/>
          </a:xfrm>
          <a:custGeom>
            <a:avLst/>
            <a:gdLst/>
            <a:ahLst/>
            <a:cxnLst/>
            <a:rect l="l" t="t" r="r" b="b"/>
            <a:pathLst>
              <a:path w="126365" h="225425">
                <a:moveTo>
                  <a:pt x="13525" y="0"/>
                </a:moveTo>
                <a:lnTo>
                  <a:pt x="119113" y="0"/>
                </a:lnTo>
                <a:lnTo>
                  <a:pt x="120154" y="0"/>
                </a:lnTo>
                <a:lnTo>
                  <a:pt x="121081" y="381"/>
                </a:lnTo>
                <a:lnTo>
                  <a:pt x="125437" y="9906"/>
                </a:lnTo>
                <a:lnTo>
                  <a:pt x="125729" y="12319"/>
                </a:lnTo>
                <a:lnTo>
                  <a:pt x="125882" y="15367"/>
                </a:lnTo>
                <a:lnTo>
                  <a:pt x="125882" y="18796"/>
                </a:lnTo>
                <a:lnTo>
                  <a:pt x="125882" y="22225"/>
                </a:lnTo>
                <a:lnTo>
                  <a:pt x="120154" y="37337"/>
                </a:lnTo>
                <a:lnTo>
                  <a:pt x="119113" y="37337"/>
                </a:lnTo>
                <a:lnTo>
                  <a:pt x="45770" y="37337"/>
                </a:lnTo>
                <a:lnTo>
                  <a:pt x="45770" y="97662"/>
                </a:lnTo>
                <a:lnTo>
                  <a:pt x="114604" y="97662"/>
                </a:lnTo>
                <a:lnTo>
                  <a:pt x="115646" y="97662"/>
                </a:lnTo>
                <a:lnTo>
                  <a:pt x="116573" y="97917"/>
                </a:lnTo>
                <a:lnTo>
                  <a:pt x="117386" y="98552"/>
                </a:lnTo>
                <a:lnTo>
                  <a:pt x="118186" y="99060"/>
                </a:lnTo>
                <a:lnTo>
                  <a:pt x="120929" y="107061"/>
                </a:lnTo>
                <a:lnTo>
                  <a:pt x="121221" y="109347"/>
                </a:lnTo>
                <a:lnTo>
                  <a:pt x="121373" y="112268"/>
                </a:lnTo>
                <a:lnTo>
                  <a:pt x="121373" y="115697"/>
                </a:lnTo>
                <a:lnTo>
                  <a:pt x="121373" y="119126"/>
                </a:lnTo>
                <a:lnTo>
                  <a:pt x="121221" y="122047"/>
                </a:lnTo>
                <a:lnTo>
                  <a:pt x="120929" y="124333"/>
                </a:lnTo>
                <a:lnTo>
                  <a:pt x="120650" y="126619"/>
                </a:lnTo>
                <a:lnTo>
                  <a:pt x="120180" y="128524"/>
                </a:lnTo>
                <a:lnTo>
                  <a:pt x="119545" y="130048"/>
                </a:lnTo>
                <a:lnTo>
                  <a:pt x="118910" y="131572"/>
                </a:lnTo>
                <a:lnTo>
                  <a:pt x="118186" y="132715"/>
                </a:lnTo>
                <a:lnTo>
                  <a:pt x="117386" y="133350"/>
                </a:lnTo>
                <a:lnTo>
                  <a:pt x="116573" y="133985"/>
                </a:lnTo>
                <a:lnTo>
                  <a:pt x="115646" y="134239"/>
                </a:lnTo>
                <a:lnTo>
                  <a:pt x="114604" y="134239"/>
                </a:lnTo>
                <a:lnTo>
                  <a:pt x="45770" y="134239"/>
                </a:lnTo>
                <a:lnTo>
                  <a:pt x="45770" y="217805"/>
                </a:lnTo>
                <a:lnTo>
                  <a:pt x="45770" y="219075"/>
                </a:lnTo>
                <a:lnTo>
                  <a:pt x="45427" y="220218"/>
                </a:lnTo>
                <a:lnTo>
                  <a:pt x="44729" y="221107"/>
                </a:lnTo>
                <a:lnTo>
                  <a:pt x="44043" y="221996"/>
                </a:lnTo>
                <a:lnTo>
                  <a:pt x="42798" y="222758"/>
                </a:lnTo>
                <a:lnTo>
                  <a:pt x="41008" y="223393"/>
                </a:lnTo>
                <a:lnTo>
                  <a:pt x="39217" y="224028"/>
                </a:lnTo>
                <a:lnTo>
                  <a:pt x="36868" y="224536"/>
                </a:lnTo>
                <a:lnTo>
                  <a:pt x="33985" y="224917"/>
                </a:lnTo>
                <a:lnTo>
                  <a:pt x="31089" y="225298"/>
                </a:lnTo>
                <a:lnTo>
                  <a:pt x="27393" y="225425"/>
                </a:lnTo>
                <a:lnTo>
                  <a:pt x="22885" y="225425"/>
                </a:lnTo>
                <a:lnTo>
                  <a:pt x="18491" y="225425"/>
                </a:lnTo>
                <a:lnTo>
                  <a:pt x="1130" y="221107"/>
                </a:lnTo>
                <a:lnTo>
                  <a:pt x="381" y="220218"/>
                </a:lnTo>
                <a:lnTo>
                  <a:pt x="0" y="219075"/>
                </a:lnTo>
                <a:lnTo>
                  <a:pt x="0" y="217805"/>
                </a:lnTo>
                <a:lnTo>
                  <a:pt x="0" y="14478"/>
                </a:lnTo>
                <a:lnTo>
                  <a:pt x="0" y="9398"/>
                </a:lnTo>
                <a:lnTo>
                  <a:pt x="1295" y="5715"/>
                </a:lnTo>
                <a:lnTo>
                  <a:pt x="3898" y="3429"/>
                </a:lnTo>
                <a:lnTo>
                  <a:pt x="6502" y="1143"/>
                </a:lnTo>
                <a:lnTo>
                  <a:pt x="9715" y="0"/>
                </a:lnTo>
                <a:lnTo>
                  <a:pt x="13525" y="0"/>
                </a:lnTo>
                <a:close/>
              </a:path>
            </a:pathLst>
          </a:custGeom>
          <a:ln w="9144">
            <a:solidFill>
              <a:srgbClr val="5C4379"/>
            </a:solidFill>
          </a:ln>
        </p:spPr>
        <p:txBody>
          <a:bodyPr wrap="square" lIns="0" tIns="0" rIns="0" bIns="0" rtlCol="0"/>
          <a:lstStyle/>
          <a:p>
            <a:endParaRPr/>
          </a:p>
        </p:txBody>
      </p:sp>
      <p:sp>
        <p:nvSpPr>
          <p:cNvPr id="39" name="object 39"/>
          <p:cNvSpPr/>
          <p:nvPr/>
        </p:nvSpPr>
        <p:spPr>
          <a:xfrm>
            <a:off x="324205" y="1524127"/>
            <a:ext cx="207645" cy="226695"/>
          </a:xfrm>
          <a:custGeom>
            <a:avLst/>
            <a:gdLst/>
            <a:ahLst/>
            <a:cxnLst/>
            <a:rect l="l" t="t" r="r" b="b"/>
            <a:pathLst>
              <a:path w="207645" h="226694">
                <a:moveTo>
                  <a:pt x="101600" y="0"/>
                </a:moveTo>
                <a:lnTo>
                  <a:pt x="108419" y="0"/>
                </a:lnTo>
                <a:lnTo>
                  <a:pt x="113855" y="126"/>
                </a:lnTo>
                <a:lnTo>
                  <a:pt x="117894" y="253"/>
                </a:lnTo>
                <a:lnTo>
                  <a:pt x="121945" y="508"/>
                </a:lnTo>
                <a:lnTo>
                  <a:pt x="125095" y="888"/>
                </a:lnTo>
                <a:lnTo>
                  <a:pt x="127342" y="1524"/>
                </a:lnTo>
                <a:lnTo>
                  <a:pt x="129603" y="2159"/>
                </a:lnTo>
                <a:lnTo>
                  <a:pt x="134721" y="9525"/>
                </a:lnTo>
                <a:lnTo>
                  <a:pt x="204063" y="208407"/>
                </a:lnTo>
                <a:lnTo>
                  <a:pt x="205460" y="212598"/>
                </a:lnTo>
                <a:lnTo>
                  <a:pt x="206324" y="215900"/>
                </a:lnTo>
                <a:lnTo>
                  <a:pt x="206667" y="218312"/>
                </a:lnTo>
                <a:lnTo>
                  <a:pt x="207022" y="220725"/>
                </a:lnTo>
                <a:lnTo>
                  <a:pt x="206552" y="222503"/>
                </a:lnTo>
                <a:lnTo>
                  <a:pt x="205282" y="223774"/>
                </a:lnTo>
                <a:lnTo>
                  <a:pt x="204012" y="225044"/>
                </a:lnTo>
                <a:lnTo>
                  <a:pt x="201752" y="225806"/>
                </a:lnTo>
                <a:lnTo>
                  <a:pt x="198526" y="226060"/>
                </a:lnTo>
                <a:lnTo>
                  <a:pt x="195287" y="226313"/>
                </a:lnTo>
                <a:lnTo>
                  <a:pt x="190830" y="226440"/>
                </a:lnTo>
                <a:lnTo>
                  <a:pt x="185165" y="226440"/>
                </a:lnTo>
                <a:lnTo>
                  <a:pt x="179273" y="226440"/>
                </a:lnTo>
                <a:lnTo>
                  <a:pt x="174675" y="226440"/>
                </a:lnTo>
                <a:lnTo>
                  <a:pt x="171386" y="226187"/>
                </a:lnTo>
                <a:lnTo>
                  <a:pt x="168097" y="226060"/>
                </a:lnTo>
                <a:lnTo>
                  <a:pt x="158470" y="219328"/>
                </a:lnTo>
                <a:lnTo>
                  <a:pt x="143383" y="174244"/>
                </a:lnTo>
                <a:lnTo>
                  <a:pt x="59118" y="174244"/>
                </a:lnTo>
                <a:lnTo>
                  <a:pt x="44907" y="218186"/>
                </a:lnTo>
                <a:lnTo>
                  <a:pt x="44437" y="219710"/>
                </a:lnTo>
                <a:lnTo>
                  <a:pt x="43827" y="221107"/>
                </a:lnTo>
                <a:lnTo>
                  <a:pt x="43078" y="222250"/>
                </a:lnTo>
                <a:lnTo>
                  <a:pt x="42329" y="223265"/>
                </a:lnTo>
                <a:lnTo>
                  <a:pt x="41122" y="224155"/>
                </a:lnTo>
                <a:lnTo>
                  <a:pt x="39446" y="224789"/>
                </a:lnTo>
                <a:lnTo>
                  <a:pt x="37769" y="225425"/>
                </a:lnTo>
                <a:lnTo>
                  <a:pt x="35394" y="225933"/>
                </a:lnTo>
                <a:lnTo>
                  <a:pt x="32334" y="226060"/>
                </a:lnTo>
                <a:lnTo>
                  <a:pt x="29273" y="226313"/>
                </a:lnTo>
                <a:lnTo>
                  <a:pt x="25247" y="226440"/>
                </a:lnTo>
                <a:lnTo>
                  <a:pt x="20281" y="226440"/>
                </a:lnTo>
                <a:lnTo>
                  <a:pt x="14960" y="226440"/>
                </a:lnTo>
                <a:lnTo>
                  <a:pt x="1562" y="223393"/>
                </a:lnTo>
                <a:lnTo>
                  <a:pt x="406" y="222123"/>
                </a:lnTo>
                <a:lnTo>
                  <a:pt x="0" y="220218"/>
                </a:lnTo>
                <a:lnTo>
                  <a:pt x="342" y="217805"/>
                </a:lnTo>
                <a:lnTo>
                  <a:pt x="685" y="215392"/>
                </a:lnTo>
                <a:lnTo>
                  <a:pt x="72123" y="9017"/>
                </a:lnTo>
                <a:lnTo>
                  <a:pt x="74549" y="4318"/>
                </a:lnTo>
                <a:lnTo>
                  <a:pt x="75476" y="3048"/>
                </a:lnTo>
                <a:lnTo>
                  <a:pt x="95707" y="0"/>
                </a:lnTo>
                <a:lnTo>
                  <a:pt x="101600" y="0"/>
                </a:lnTo>
                <a:close/>
              </a:path>
            </a:pathLst>
          </a:custGeom>
          <a:ln w="9144">
            <a:solidFill>
              <a:srgbClr val="5C4379"/>
            </a:solidFill>
          </a:ln>
        </p:spPr>
        <p:txBody>
          <a:bodyPr wrap="square" lIns="0" tIns="0" rIns="0" bIns="0" rtlCol="0"/>
          <a:lstStyle/>
          <a:p>
            <a:endParaRPr/>
          </a:p>
        </p:txBody>
      </p:sp>
      <p:sp>
        <p:nvSpPr>
          <p:cNvPr id="40" name="object 40"/>
          <p:cNvSpPr/>
          <p:nvPr/>
        </p:nvSpPr>
        <p:spPr>
          <a:xfrm>
            <a:off x="339915" y="1943354"/>
            <a:ext cx="772528" cy="241427"/>
          </a:xfrm>
          <a:prstGeom prst="rect">
            <a:avLst/>
          </a:prstGeom>
          <a:blipFill>
            <a:blip r:embed="rId10" cstate="print"/>
            <a:stretch>
              <a:fillRect/>
            </a:stretch>
          </a:blipFill>
        </p:spPr>
        <p:txBody>
          <a:bodyPr wrap="square" lIns="0" tIns="0" rIns="0" bIns="0" rtlCol="0"/>
          <a:lstStyle/>
          <a:p>
            <a:endParaRPr/>
          </a:p>
        </p:txBody>
      </p:sp>
      <p:sp>
        <p:nvSpPr>
          <p:cNvPr id="41" name="object 41"/>
          <p:cNvSpPr/>
          <p:nvPr/>
        </p:nvSpPr>
        <p:spPr>
          <a:xfrm>
            <a:off x="1237551" y="1950847"/>
            <a:ext cx="355028" cy="226440"/>
          </a:xfrm>
          <a:prstGeom prst="rect">
            <a:avLst/>
          </a:prstGeom>
          <a:blipFill>
            <a:blip r:embed="rId11" cstate="print"/>
            <a:stretch>
              <a:fillRect/>
            </a:stretch>
          </a:blipFill>
        </p:spPr>
        <p:txBody>
          <a:bodyPr wrap="square" lIns="0" tIns="0" rIns="0" bIns="0" rtlCol="0"/>
          <a:lstStyle/>
          <a:p>
            <a:endParaRPr/>
          </a:p>
        </p:txBody>
      </p:sp>
      <p:sp>
        <p:nvSpPr>
          <p:cNvPr id="42" name="object 42"/>
          <p:cNvSpPr/>
          <p:nvPr/>
        </p:nvSpPr>
        <p:spPr>
          <a:xfrm>
            <a:off x="1232979" y="1946275"/>
            <a:ext cx="364172" cy="235585"/>
          </a:xfrm>
          <a:prstGeom prst="rect">
            <a:avLst/>
          </a:prstGeom>
          <a:blipFill>
            <a:blip r:embed="rId12" cstate="print"/>
            <a:stretch>
              <a:fillRect/>
            </a:stretch>
          </a:blipFill>
        </p:spPr>
        <p:txBody>
          <a:bodyPr wrap="square" lIns="0" tIns="0" rIns="0" bIns="0" rtlCol="0"/>
          <a:lstStyle/>
          <a:p>
            <a:endParaRPr/>
          </a:p>
        </p:txBody>
      </p:sp>
      <p:sp>
        <p:nvSpPr>
          <p:cNvPr id="43" name="object 43"/>
          <p:cNvSpPr/>
          <p:nvPr/>
        </p:nvSpPr>
        <p:spPr>
          <a:xfrm>
            <a:off x="5246332" y="2026920"/>
            <a:ext cx="163067" cy="3525011"/>
          </a:xfrm>
          <a:prstGeom prst="rect">
            <a:avLst/>
          </a:prstGeom>
          <a:blipFill>
            <a:blip r:embed="rId13" cstate="print"/>
            <a:stretch>
              <a:fillRect/>
            </a:stretch>
          </a:blipFill>
        </p:spPr>
        <p:txBody>
          <a:bodyPr wrap="square" lIns="0" tIns="0" rIns="0" bIns="0" rtlCol="0"/>
          <a:lstStyle/>
          <a:p>
            <a:endParaRPr/>
          </a:p>
        </p:txBody>
      </p:sp>
      <p:sp>
        <p:nvSpPr>
          <p:cNvPr id="44" name="object 44"/>
          <p:cNvSpPr/>
          <p:nvPr/>
        </p:nvSpPr>
        <p:spPr>
          <a:xfrm>
            <a:off x="3417531" y="2026920"/>
            <a:ext cx="163068" cy="3525011"/>
          </a:xfrm>
          <a:prstGeom prst="rect">
            <a:avLst/>
          </a:prstGeom>
          <a:blipFill>
            <a:blip r:embed="rId13" cstate="print"/>
            <a:stretch>
              <a:fillRect/>
            </a:stretch>
          </a:blipFill>
        </p:spPr>
        <p:txBody>
          <a:bodyPr wrap="square" lIns="0" tIns="0" rIns="0" bIns="0" rtlCol="0"/>
          <a:lstStyle/>
          <a:p>
            <a:endParaRPr/>
          </a:p>
        </p:txBody>
      </p:sp>
      <p:sp>
        <p:nvSpPr>
          <p:cNvPr id="45" name="object 45"/>
          <p:cNvSpPr/>
          <p:nvPr/>
        </p:nvSpPr>
        <p:spPr>
          <a:xfrm>
            <a:off x="3455631" y="5428488"/>
            <a:ext cx="1914144" cy="161544"/>
          </a:xfrm>
          <a:prstGeom prst="rect">
            <a:avLst/>
          </a:prstGeom>
          <a:blipFill>
            <a:blip r:embed="rId14" cstate="print"/>
            <a:stretch>
              <a:fillRect/>
            </a:stretch>
          </a:blipFill>
        </p:spPr>
        <p:txBody>
          <a:bodyPr wrap="square" lIns="0" tIns="0" rIns="0" bIns="0" rtlCol="0"/>
          <a:lstStyle/>
          <a:p>
            <a:endParaRPr/>
          </a:p>
        </p:txBody>
      </p:sp>
      <p:sp>
        <p:nvSpPr>
          <p:cNvPr id="46" name="object 46"/>
          <p:cNvSpPr/>
          <p:nvPr/>
        </p:nvSpPr>
        <p:spPr>
          <a:xfrm>
            <a:off x="3385964" y="1313688"/>
            <a:ext cx="1914144" cy="163067"/>
          </a:xfrm>
          <a:prstGeom prst="rect">
            <a:avLst/>
          </a:prstGeom>
          <a:blipFill>
            <a:blip r:embed="rId15" cstate="print"/>
            <a:stretch>
              <a:fillRect/>
            </a:stretch>
          </a:blipFill>
        </p:spPr>
        <p:txBody>
          <a:bodyPr wrap="square" lIns="0" tIns="0" rIns="0" bIns="0" rtlCol="0"/>
          <a:lstStyle/>
          <a:p>
            <a:endParaRPr/>
          </a:p>
        </p:txBody>
      </p:sp>
      <p:sp>
        <p:nvSpPr>
          <p:cNvPr id="47" name="object 47"/>
          <p:cNvSpPr/>
          <p:nvPr/>
        </p:nvSpPr>
        <p:spPr>
          <a:xfrm>
            <a:off x="3470449" y="1371980"/>
            <a:ext cx="1751964" cy="0"/>
          </a:xfrm>
          <a:custGeom>
            <a:avLst/>
            <a:gdLst/>
            <a:ahLst/>
            <a:cxnLst/>
            <a:rect l="l" t="t" r="r" b="b"/>
            <a:pathLst>
              <a:path w="1751964">
                <a:moveTo>
                  <a:pt x="0" y="0"/>
                </a:moveTo>
                <a:lnTo>
                  <a:pt x="1751838" y="0"/>
                </a:lnTo>
              </a:path>
            </a:pathLst>
          </a:custGeom>
          <a:ln w="76961">
            <a:solidFill>
              <a:srgbClr val="C0504D"/>
            </a:solidFill>
          </a:ln>
        </p:spPr>
        <p:txBody>
          <a:bodyPr wrap="square" lIns="0" tIns="0" rIns="0" bIns="0" rtlCol="0"/>
          <a:lstStyle/>
          <a:p>
            <a:endParaRPr/>
          </a:p>
        </p:txBody>
      </p:sp>
      <p:sp>
        <p:nvSpPr>
          <p:cNvPr id="48" name="object 48"/>
          <p:cNvSpPr/>
          <p:nvPr/>
        </p:nvSpPr>
        <p:spPr>
          <a:xfrm>
            <a:off x="5176665" y="1351788"/>
            <a:ext cx="163067" cy="557784"/>
          </a:xfrm>
          <a:prstGeom prst="rect">
            <a:avLst/>
          </a:prstGeom>
          <a:blipFill>
            <a:blip r:embed="rId16" cstate="print"/>
            <a:stretch>
              <a:fillRect/>
            </a:stretch>
          </a:blipFill>
        </p:spPr>
        <p:txBody>
          <a:bodyPr wrap="square" lIns="0" tIns="0" rIns="0" bIns="0" rtlCol="0"/>
          <a:lstStyle/>
          <a:p>
            <a:endParaRPr/>
          </a:p>
        </p:txBody>
      </p:sp>
      <p:sp>
        <p:nvSpPr>
          <p:cNvPr id="49" name="object 49"/>
          <p:cNvSpPr/>
          <p:nvPr/>
        </p:nvSpPr>
        <p:spPr>
          <a:xfrm>
            <a:off x="5257437" y="1371600"/>
            <a:ext cx="1270" cy="473075"/>
          </a:xfrm>
          <a:custGeom>
            <a:avLst/>
            <a:gdLst/>
            <a:ahLst/>
            <a:cxnLst/>
            <a:rect l="l" t="t" r="r" b="b"/>
            <a:pathLst>
              <a:path w="1270" h="473075">
                <a:moveTo>
                  <a:pt x="380" y="-38100"/>
                </a:moveTo>
                <a:lnTo>
                  <a:pt x="380" y="510921"/>
                </a:lnTo>
              </a:path>
            </a:pathLst>
          </a:custGeom>
          <a:ln w="76962">
            <a:solidFill>
              <a:srgbClr val="C0504D"/>
            </a:solidFill>
          </a:ln>
        </p:spPr>
        <p:txBody>
          <a:bodyPr wrap="square" lIns="0" tIns="0" rIns="0" bIns="0" rtlCol="0"/>
          <a:lstStyle/>
          <a:p>
            <a:endParaRPr/>
          </a:p>
        </p:txBody>
      </p:sp>
      <p:sp>
        <p:nvSpPr>
          <p:cNvPr id="50" name="object 50"/>
          <p:cNvSpPr/>
          <p:nvPr/>
        </p:nvSpPr>
        <p:spPr>
          <a:xfrm>
            <a:off x="3347864" y="1351788"/>
            <a:ext cx="163068" cy="557784"/>
          </a:xfrm>
          <a:prstGeom prst="rect">
            <a:avLst/>
          </a:prstGeom>
          <a:blipFill>
            <a:blip r:embed="rId16" cstate="print"/>
            <a:stretch>
              <a:fillRect/>
            </a:stretch>
          </a:blipFill>
        </p:spPr>
        <p:txBody>
          <a:bodyPr wrap="square" lIns="0" tIns="0" rIns="0" bIns="0" rtlCol="0"/>
          <a:lstStyle/>
          <a:p>
            <a:endParaRPr/>
          </a:p>
        </p:txBody>
      </p:sp>
      <p:sp>
        <p:nvSpPr>
          <p:cNvPr id="51" name="object 51"/>
          <p:cNvSpPr/>
          <p:nvPr/>
        </p:nvSpPr>
        <p:spPr>
          <a:xfrm>
            <a:off x="3428637" y="1371600"/>
            <a:ext cx="1270" cy="473075"/>
          </a:xfrm>
          <a:custGeom>
            <a:avLst/>
            <a:gdLst/>
            <a:ahLst/>
            <a:cxnLst/>
            <a:rect l="l" t="t" r="r" b="b"/>
            <a:pathLst>
              <a:path w="1269" h="473075">
                <a:moveTo>
                  <a:pt x="381" y="-38100"/>
                </a:moveTo>
                <a:lnTo>
                  <a:pt x="381" y="510921"/>
                </a:lnTo>
              </a:path>
            </a:pathLst>
          </a:custGeom>
          <a:ln w="76962">
            <a:solidFill>
              <a:srgbClr val="C0504D"/>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904</TotalTime>
  <Words>5853</Words>
  <Application>Microsoft Office PowerPoint</Application>
  <PresentationFormat>On-screen Show (4:3)</PresentationFormat>
  <Paragraphs>1020</Paragraphs>
  <Slides>71</Slides>
  <Notes>0</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78" baseType="lpstr">
      <vt:lpstr>Arial</vt:lpstr>
      <vt:lpstr>Calibri</vt:lpstr>
      <vt:lpstr>Courier New</vt:lpstr>
      <vt:lpstr>Times New Roman</vt:lpstr>
      <vt:lpstr>Blank Presentation</vt:lpstr>
      <vt:lpstr>Office Theme</vt:lpstr>
      <vt:lpstr>Visio</vt:lpstr>
      <vt:lpstr>The Stack and Introduction to Procedures</vt:lpstr>
      <vt:lpstr>The Stack</vt:lpstr>
      <vt:lpstr>The Stack (cont’d)</vt:lpstr>
      <vt:lpstr>Empty Stack</vt:lpstr>
      <vt:lpstr>PUSH Instruction</vt:lpstr>
      <vt:lpstr>How Words Are Added To Stack</vt:lpstr>
      <vt:lpstr>How Words Are Added To Stack</vt:lpstr>
      <vt:lpstr>How Words Are Added To Stack</vt:lpstr>
      <vt:lpstr>How Words Are Added To Stack</vt:lpstr>
      <vt:lpstr>POP Instruction</vt:lpstr>
      <vt:lpstr>How Words Are Added To Stack</vt:lpstr>
      <vt:lpstr>How Words Are Added To Stack</vt:lpstr>
      <vt:lpstr>How Words Are Added To Stack</vt:lpstr>
      <vt:lpstr>How Words Are Added To Stack</vt:lpstr>
      <vt:lpstr>FLAGS Register and Stack</vt:lpstr>
      <vt:lpstr>Example: Fill up the trace table given below.</vt:lpstr>
      <vt:lpstr>Example:</vt:lpstr>
      <vt:lpstr>Important Notes</vt:lpstr>
      <vt:lpstr>Example Program</vt:lpstr>
      <vt:lpstr>Example Program (cont’d)</vt:lpstr>
      <vt:lpstr>Example (cont’d)</vt:lpstr>
      <vt:lpstr>Example (cont’d)</vt:lpstr>
      <vt:lpstr>Terminology of Procedures</vt:lpstr>
      <vt:lpstr>Terminology of Procedures (cont’d)</vt:lpstr>
      <vt:lpstr>Procedures (cont’d)</vt:lpstr>
      <vt:lpstr>Procedure Declaration</vt:lpstr>
      <vt:lpstr>PROC Instruction</vt:lpstr>
      <vt:lpstr>Before Call</vt:lpstr>
      <vt:lpstr>PowerPoint Presentation</vt:lpstr>
      <vt:lpstr>Procedures Documentation</vt:lpstr>
      <vt:lpstr>Procedures (cont’d)</vt:lpstr>
      <vt:lpstr>CALL Instruction</vt:lpstr>
      <vt:lpstr>RET Instruction </vt:lpstr>
      <vt:lpstr>Before Call</vt:lpstr>
      <vt:lpstr>AFTER Call</vt:lpstr>
      <vt:lpstr>Before RET</vt:lpstr>
      <vt:lpstr>After RET</vt:lpstr>
      <vt:lpstr>Typical Layout of a Program Containing Procedures</vt:lpstr>
      <vt:lpstr>Typical Layout (cont’d)</vt:lpstr>
      <vt:lpstr>Typical Layout (cont’d)</vt:lpstr>
      <vt:lpstr>Typical Layout (cont’d)</vt:lpstr>
      <vt:lpstr>Example Program</vt:lpstr>
      <vt:lpstr>Example Program (cont’d)</vt:lpstr>
      <vt:lpstr>Example (cont’d)</vt:lpstr>
      <vt:lpstr>Important Notes on Stack</vt:lpstr>
      <vt:lpstr>Notes on Stack (cont’d)</vt:lpstr>
      <vt:lpstr>Notes on Stack (cont’d)</vt:lpstr>
      <vt:lpstr>Example Procedure on Safe Use of Stack</vt:lpstr>
      <vt:lpstr>Example (cont’d)</vt:lpstr>
      <vt:lpstr>Example: A program that inputs 10 numbers and prints their sum</vt:lpstr>
      <vt:lpstr>Example (continued)</vt:lpstr>
      <vt:lpstr>Example 2 (1/3): A program that inputs 10 numbers and prints their maximum</vt:lpstr>
      <vt:lpstr>Example 2 (2/3)</vt:lpstr>
      <vt:lpstr>Example 2 (3/3)</vt:lpstr>
      <vt:lpstr>Example 3: Counting capital letters in a string starting in memory string and ending with the # character</vt:lpstr>
      <vt:lpstr>Example 3 (2/3)</vt:lpstr>
      <vt:lpstr>Example 4:</vt:lpstr>
      <vt:lpstr>Example 4 (continued)</vt:lpstr>
      <vt:lpstr>Example 4 (continued)</vt:lpstr>
      <vt:lpstr>Example 4</vt:lpstr>
      <vt:lpstr>Example 4 (continued)</vt:lpstr>
      <vt:lpstr>EXAMPLE 5 (encode a text sequence using the trithemius cipher)</vt:lpstr>
      <vt:lpstr>PowerPoint Presentation</vt:lpstr>
      <vt:lpstr>PowerPoint Presentation</vt:lpstr>
      <vt:lpstr>PowerPoint Presentation</vt:lpstr>
      <vt:lpstr>Example 6</vt:lpstr>
      <vt:lpstr>PowerPoint Presentation</vt:lpstr>
      <vt:lpstr>Example 7</vt:lpstr>
      <vt:lpstr>PowerPoint Presentation</vt:lpstr>
      <vt:lpstr>Example 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8</dc:title>
  <dc:creator>Zaman</dc:creator>
  <cp:lastModifiedBy>Zaman</cp:lastModifiedBy>
  <cp:revision>144</cp:revision>
  <dcterms:created xsi:type="dcterms:W3CDTF">2002-03-14T19:40:49Z</dcterms:created>
  <dcterms:modified xsi:type="dcterms:W3CDTF">2023-11-16T07:40:03Z</dcterms:modified>
</cp:coreProperties>
</file>