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96" r:id="rId13"/>
    <p:sldId id="297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0" r:id="rId42"/>
    <p:sldId id="298" r:id="rId43"/>
    <p:sldId id="299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>
      <p:cViewPr>
        <p:scale>
          <a:sx n="60" d="100"/>
          <a:sy n="60" d="100"/>
        </p:scale>
        <p:origin x="162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A8C4-F970-45EF-A48D-30DE67BF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33A61-AF87-438F-A19B-02FC8681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5D9-1D4B-49CD-A126-54871FA3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38FB-C46C-4C80-B066-1A5C31EA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41578-04F1-453C-908D-DFFCC3BB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6B8B-5859-4E4A-BF45-EAB6B05C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7DF2-727B-4640-9230-1F090FE8B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316E-DC6E-4D66-B865-2F2A4FC1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E9BE-8400-48B6-B1D4-EB232E1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4620-96FA-4618-89B2-0847B32F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4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9667E-20F8-4E3F-945B-CCF9F0B4D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6CD21-1D5D-410B-B1BA-01C29E55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3B4A-DEFA-4A6A-B39C-FA4D22A0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97FA-0FD0-4878-B673-056A87F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5931-6530-43B2-85E6-FEFD3E80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5601-A24B-4A7D-85EC-17646130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E5B3-402F-42C7-B34C-736C3674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9A71-7052-414B-A391-20B7987E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627B7-5F89-46DC-BE75-D72EC8F4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A41D-340A-4BC7-A42D-C3A491E5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132D-C5AE-47D0-B6D4-4BDC73F4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BB91-2A12-4FF2-88C7-42524881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77F7-F2F6-45B6-A099-99EAFDBA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A450-0E86-461B-80F9-A50FA76A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24CB-8DB5-4685-8A00-93A07E6F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9535-0421-462C-9CF7-5E97F284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7E36-62E9-45DE-9C05-669DA4508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D24F-4C4C-4C6C-B1D1-996226E33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224DF-8946-4D0E-92CF-8A32840A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7241F-8BE3-4C5C-AB96-9D69A96A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F0E8C-484F-4E3F-90E8-A2F5FF37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4D28-ED2E-406C-83FE-832FDF37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ED83-B066-483A-85DD-C4EEBAF4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1D558-C43F-41D7-9459-BAF7E62F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AFE36-49E5-416E-B33C-509CF180E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C8E82-A73E-4675-BFAB-CF1217FE3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446A3-BE89-4FBE-82E6-52F06BB3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76AF4-B90C-4985-9E18-8F8B1D5C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CB76A-4F61-44A3-9321-0E96796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303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D04F-21C0-4B51-A41B-5A76EBF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D118C-9534-4CC2-91E9-F7CE0B04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5C4A1-845E-4EBE-A0E6-9D7D9D15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32D02-5155-4889-9465-F30AA19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23B44-704A-4DA1-B29B-2D36B748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12973-576D-4068-B421-5140CA2C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FB69-FEC6-4019-9FDD-EB31CABD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6DFE-D0B9-4ABA-B2A1-829DDD48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1392-6BB5-4CB3-9782-B5D0E1EA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A4CD8-0E67-4B48-8DF9-2D5171B0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2AE0-406F-4FC9-B478-C859370B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E225E-1350-4A92-9A05-438522F5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8175-363F-4C7E-A187-5BFB217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35B6-5FB2-416F-9B1C-4FFD8E75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1C8DB-0F2A-4EAD-A038-EC0AAF603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E723-C6D9-44F9-897D-1FA584E7F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1D202-FA68-4BE6-9967-4E5A3ED0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5840E-9F4F-4E11-BD03-08577CE3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AD3C-F70E-4318-8342-AF2DF855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5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A862D-CB0C-46BF-9225-E828F6A8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865B-7F6A-4556-A3C2-D552A2D1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78FF-56B2-449C-8B2E-A37C51CEF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50F7-8A87-4BEE-9EDF-BD225A07D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D669-4507-462C-9469-14E94FB40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375B-BEE5-4D46-97F3-246A7CB2F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066800"/>
            <a:ext cx="7086600" cy="4114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Chapter 10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Arrays and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8509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7500" t="12117" r="13333" b="2211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276B-DA92-495D-955E-C8E3E174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1"/>
            <a:ext cx="7886700" cy="930275"/>
          </a:xfrm>
        </p:spPr>
        <p:txBody>
          <a:bodyPr/>
          <a:lstStyle/>
          <a:p>
            <a:pPr algn="ctr"/>
            <a:r>
              <a:rPr lang="en-US" b="1" dirty="0"/>
              <a:t>Register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7BC2-98B8-4668-9EEE-7D59ADAB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158876"/>
            <a:ext cx="8572500" cy="56229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Register addressing transfers a copy of a byte or word from the </a:t>
            </a:r>
            <a:r>
              <a:rPr lang="en-US" dirty="0">
                <a:solidFill>
                  <a:srgbClr val="C00000"/>
                </a:solidFill>
              </a:rPr>
              <a:t>source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register or contents of a memory </a:t>
            </a:r>
            <a:r>
              <a:rPr lang="en-US" dirty="0"/>
              <a:t>location to the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register or memory location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Example: </a:t>
            </a:r>
          </a:p>
          <a:p>
            <a:pPr marL="0" indent="0" algn="just">
              <a:buNone/>
            </a:pPr>
            <a:r>
              <a:rPr lang="en-US" dirty="0"/>
              <a:t> 	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CX, DX </a:t>
            </a:r>
          </a:p>
          <a:p>
            <a:pPr marL="0" indent="0" algn="just">
              <a:buNone/>
            </a:pPr>
            <a:r>
              <a:rPr lang="en-US" dirty="0"/>
              <a:t>This instruction copies the word-sized contents of register DX into register CX.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MOV AX,BX		 ;copy contents of BX into AX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CL,DH 		;copy contents of DH into CL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CL,CH 		;copy contents of CH into CL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AX,CS 		;copy CS into DS (two steps)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DS,AX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CS,AX		 ;copy AX into CS (causes problems)</a:t>
            </a:r>
          </a:p>
        </p:txBody>
      </p:sp>
    </p:spTree>
    <p:extLst>
      <p:ext uri="{BB962C8B-B14F-4D97-AF65-F5344CB8AC3E}">
        <p14:creationId xmlns:p14="http://schemas.microsoft.com/office/powerpoint/2010/main" val="332108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F11-2BDD-46CD-BC72-A8A4D74C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777875"/>
          </a:xfrm>
        </p:spPr>
        <p:txBody>
          <a:bodyPr/>
          <a:lstStyle/>
          <a:p>
            <a:pPr algn="ctr"/>
            <a:r>
              <a:rPr lang="en-US" b="1" dirty="0"/>
              <a:t>Immediate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8122-B9E4-42B9-AE3D-ED44F181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30276"/>
            <a:ext cx="8686800" cy="5927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Immediate addressing transfers the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, an immediate byte, word, doubleword, or quadword of data, into the </a:t>
            </a:r>
            <a:r>
              <a:rPr lang="en-US" dirty="0">
                <a:solidFill>
                  <a:srgbClr val="C00000"/>
                </a:solidFill>
              </a:rPr>
              <a:t>destination </a:t>
            </a:r>
            <a:r>
              <a:rPr lang="en-US" dirty="0"/>
              <a:t>register or memory location. </a:t>
            </a:r>
          </a:p>
          <a:p>
            <a:r>
              <a:rPr lang="en-US" dirty="0">
                <a:solidFill>
                  <a:srgbClr val="C00000"/>
                </a:solidFill>
              </a:rPr>
              <a:t>Note: (</a:t>
            </a:r>
            <a:r>
              <a:rPr lang="en-US" dirty="0"/>
              <a:t>The term </a:t>
            </a:r>
            <a:r>
              <a:rPr lang="en-US" i="1" dirty="0">
                <a:solidFill>
                  <a:srgbClr val="C00000"/>
                </a:solidFill>
              </a:rPr>
              <a:t>immediate</a:t>
            </a:r>
            <a:r>
              <a:rPr lang="en-US" i="1" dirty="0"/>
              <a:t> </a:t>
            </a:r>
            <a:r>
              <a:rPr lang="en-US" dirty="0"/>
              <a:t>implies that the data immediately follow the hexadecimal opcode in the memory. Also note that immediate data are constant data, whereas the data transferred from a register or memory location are variable data.)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AL, 22H </a:t>
            </a:r>
          </a:p>
          <a:p>
            <a:pPr marL="0" indent="0">
              <a:buNone/>
            </a:pPr>
            <a:r>
              <a:rPr lang="en-US" dirty="0"/>
              <a:t>this instruction copies a byte-sized 22H into register AL.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MOV AX, 44H 		;16 bits Copies 0044H into AX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SI, 0 			;16 bits Copies 0000H into SI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CH, 100 		;8 bits Copies 100 decimal (64H) into 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MOV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AL, ’A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’			;8 bits Copies ASCII A into AL</a:t>
            </a:r>
          </a:p>
        </p:txBody>
      </p:sp>
    </p:spTree>
    <p:extLst>
      <p:ext uri="{BB962C8B-B14F-4D97-AF65-F5344CB8AC3E}">
        <p14:creationId xmlns:p14="http://schemas.microsoft.com/office/powerpoint/2010/main" val="384445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3071-DCA2-415C-AB14-7272F553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Direct Addressing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2AF8-D3D4-440B-8B54-A16AB6C2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 </a:t>
            </a:r>
            <a:r>
              <a:rPr lang="en-US" dirty="0"/>
              <a:t>addressing moves a byte or word between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memory location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register</a:t>
            </a:r>
            <a:r>
              <a:rPr lang="en-US" dirty="0"/>
              <a:t>. The instruction set does not support a memory-to-memory transfer.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CX, LIST </a:t>
            </a:r>
          </a:p>
          <a:p>
            <a:pPr marL="0" indent="0">
              <a:buNone/>
            </a:pPr>
            <a:r>
              <a:rPr lang="en-US" dirty="0"/>
              <a:t>this instruction copies the word-sized contents of memory location LIST into register CX.</a:t>
            </a:r>
          </a:p>
        </p:txBody>
      </p:sp>
    </p:spTree>
    <p:extLst>
      <p:ext uri="{BB962C8B-B14F-4D97-AF65-F5344CB8AC3E}">
        <p14:creationId xmlns:p14="http://schemas.microsoft.com/office/powerpoint/2010/main" val="156395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7499" t="12117" r="10001" b="2642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8966" t="11495" r="4138" b="5747"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7499" t="7805" r="10001" b="22114"/>
          <a:stretch/>
        </p:blipFill>
        <p:spPr>
          <a:xfrm>
            <a:off x="0" y="6928"/>
            <a:ext cx="9143999" cy="6851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833" t="8883" r="10833" b="12411"/>
          <a:stretch/>
        </p:blipFill>
        <p:spPr>
          <a:xfrm>
            <a:off x="0" y="0"/>
            <a:ext cx="9144000" cy="6874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833" t="11039" r="11667" b="10255"/>
          <a:stretch/>
        </p:blipFill>
        <p:spPr>
          <a:xfrm>
            <a:off x="0" y="11545"/>
            <a:ext cx="9144000" cy="68549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8333" t="12117" r="11668" b="28584"/>
          <a:stretch/>
        </p:blipFill>
        <p:spPr>
          <a:xfrm>
            <a:off x="0" y="1"/>
            <a:ext cx="8977743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FF93-332E-470E-AA27-14303CF1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27" y="106680"/>
            <a:ext cx="5797296" cy="1188720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21C9-0A3A-4778-99DA-39F82419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95400"/>
            <a:ext cx="83439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array is a collection of sequentially indexed elements, each element having the same type.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Examples:  </a:t>
            </a: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list of names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			A list of temperatures</a:t>
            </a:r>
          </a:p>
          <a:p>
            <a:r>
              <a:rPr lang="en-US" dirty="0"/>
              <a:t>Each element of the array has a unique index number identifying that element. </a:t>
            </a:r>
          </a:p>
          <a:p>
            <a:r>
              <a:rPr lang="en-US" dirty="0"/>
              <a:t>Why do we need arrays?</a:t>
            </a:r>
          </a:p>
          <a:p>
            <a:r>
              <a:rPr lang="en-US" dirty="0"/>
              <a:t>Imagine keeping track of 5 test scores, or 100, or  1000 in memory </a:t>
            </a:r>
          </a:p>
          <a:p>
            <a:r>
              <a:rPr lang="en-US" dirty="0"/>
              <a:t>How would you name all the variables?</a:t>
            </a:r>
          </a:p>
          <a:p>
            <a:r>
              <a:rPr lang="en-US" dirty="0"/>
              <a:t>How would you process each of the variables?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1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833" t="11039" r="10833" b="4865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5000" t="11038" r="8333" b="1995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8767" r="5833" b="26502"/>
          <a:stretch/>
        </p:blipFill>
        <p:spPr>
          <a:xfrm>
            <a:off x="685800" y="2133600"/>
            <a:ext cx="8001002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1392A-65BF-412B-BA22-E68FDB318430}"/>
              </a:ext>
            </a:extLst>
          </p:cNvPr>
          <p:cNvSpPr txBox="1"/>
          <p:nvPr/>
        </p:nvSpPr>
        <p:spPr>
          <a:xfrm>
            <a:off x="1771650" y="824300"/>
            <a:ext cx="6915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Write some code to sum in AX the elements of the 10-element array W defined by_</a:t>
            </a:r>
          </a:p>
          <a:p>
            <a:endParaRPr lang="en-US" sz="2000" b="1" dirty="0"/>
          </a:p>
          <a:p>
            <a:r>
              <a:rPr lang="pl-PL" sz="2000" b="1" dirty="0">
                <a:solidFill>
                  <a:srgbClr val="FF0000"/>
                </a:solidFill>
              </a:rPr>
              <a:t>W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pl-PL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pl-PL" sz="2000" b="1" dirty="0">
                <a:solidFill>
                  <a:srgbClr val="FF0000"/>
                </a:solidFill>
              </a:rPr>
              <a:t>W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pl-PL" sz="2000" b="1" dirty="0">
                <a:solidFill>
                  <a:srgbClr val="FF0000"/>
                </a:solidFill>
              </a:rPr>
              <a:t> 10, 20, 30, 40, 50, 60, 70, 80, 90, 100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13332-B61B-4F04-ACE7-783975176E9C}"/>
              </a:ext>
            </a:extLst>
          </p:cNvPr>
          <p:cNvSpPr txBox="1"/>
          <p:nvPr/>
        </p:nvSpPr>
        <p:spPr>
          <a:xfrm>
            <a:off x="342900" y="1779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7805" r="7500" b="7020"/>
          <a:stretch/>
        </p:blipFill>
        <p:spPr>
          <a:xfrm>
            <a:off x="0" y="0"/>
            <a:ext cx="9144000" cy="69856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7500" t="12117" r="9167" b="15645"/>
          <a:stretch/>
        </p:blipFill>
        <p:spPr>
          <a:xfrm>
            <a:off x="0" y="-3810"/>
            <a:ext cx="9143999" cy="68618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7500" t="12117" r="14166" b="26428"/>
          <a:stretch/>
        </p:blipFill>
        <p:spPr>
          <a:xfrm>
            <a:off x="0" y="22698"/>
            <a:ext cx="9144000" cy="68353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7500" t="13342" r="22500" b="14421"/>
          <a:stretch/>
        </p:blipFill>
        <p:spPr>
          <a:xfrm>
            <a:off x="0" y="-12702"/>
            <a:ext cx="9144000" cy="68679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48B4-2B18-4E85-9DF7-BCC192E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10.1</a:t>
            </a:r>
            <a:r>
              <a:rPr lang="en-US" dirty="0"/>
              <a:t> One 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BC12-F38E-4D1C-B483-7DA6AF12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2578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    A one-dimensional array is an ordered list of elements, all of the same type.</a:t>
            </a:r>
          </a:p>
          <a:p>
            <a:r>
              <a:rPr lang="en-US" dirty="0"/>
              <a:t>    To define an array in assembly language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    W 	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dw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	10,20,30,40,50,60</a:t>
            </a:r>
          </a:p>
          <a:p>
            <a:r>
              <a:rPr lang="en-US" dirty="0"/>
              <a:t>    The address of the array variable is called the base address of the array</a:t>
            </a:r>
          </a:p>
          <a:p>
            <a:r>
              <a:rPr lang="en-US" dirty="0"/>
              <a:t>    If the offset address of the array is 0200h, the array looks like this in memory:</a:t>
            </a:r>
          </a:p>
          <a:p>
            <a:endParaRPr lang="en-US" dirty="0"/>
          </a:p>
          <a:p>
            <a:pPr marL="401638" indent="-401638"/>
            <a:r>
              <a:rPr lang="en-US" dirty="0">
                <a:solidFill>
                  <a:srgbClr val="C00000"/>
                </a:solidFill>
              </a:rPr>
              <a:t>element  	 offset address   symbolic address	 contents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W[0]         0200h             	W            	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W[1]         0202h             	W+2h         	20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 W[2]         0204h             	W+4h         	30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W[3]         0206h             	W+6h         	40</a:t>
            </a:r>
          </a:p>
        </p:txBody>
      </p:sp>
    </p:spTree>
    <p:extLst>
      <p:ext uri="{BB962C8B-B14F-4D97-AF65-F5344CB8AC3E}">
        <p14:creationId xmlns:p14="http://schemas.microsoft.com/office/powerpoint/2010/main" val="321059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-94384"/>
            <a:ext cx="6858000" cy="70675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-94384"/>
            <a:ext cx="6858000" cy="70675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-94384"/>
            <a:ext cx="6858000" cy="706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8BE5-8BD1-48CD-A267-8399ED4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6056709" cy="609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8C65F-4218-4360-9BE3-169527C39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101" y="1219201"/>
            <a:ext cx="3714750" cy="46481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E0118-95E6-4AF8-BF9A-0D02FE2CC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0" y="1371600"/>
            <a:ext cx="46863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DB and DW pseudo-ops to declare byte and word arrays;</a:t>
            </a:r>
          </a:p>
          <a:p>
            <a:r>
              <a:rPr lang="en-US" dirty="0">
                <a:solidFill>
                  <a:srgbClr val="C00000"/>
                </a:solidFill>
              </a:rPr>
              <a:t> Example</a:t>
            </a:r>
            <a:r>
              <a:rPr lang="en-US" dirty="0"/>
              <a:t>, a five-character string named MSG,</a:t>
            </a:r>
          </a:p>
          <a:p>
            <a:r>
              <a:rPr lang="en-US" dirty="0"/>
              <a:t>	MSG	 DB	</a:t>
            </a:r>
            <a:r>
              <a:rPr lang="en-US" spc="300" dirty="0"/>
              <a:t> '</a:t>
            </a:r>
            <a:r>
              <a:rPr lang="en-US" spc="300" dirty="0" err="1"/>
              <a:t>abcde</a:t>
            </a:r>
            <a:r>
              <a:rPr lang="en-US" dirty="0"/>
              <a:t>'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/>
              <a:t> </a:t>
            </a:r>
          </a:p>
          <a:p>
            <a:r>
              <a:rPr lang="en-US" dirty="0"/>
              <a:t>A word array W of six integers, initialized to </a:t>
            </a:r>
            <a:r>
              <a:rPr lang="en-US" spc="300" dirty="0"/>
              <a:t>I0,20,30,40,50,60.</a:t>
            </a:r>
          </a:p>
          <a:p>
            <a:r>
              <a:rPr lang="en-US" dirty="0"/>
              <a:t>W	 </a:t>
            </a:r>
            <a:r>
              <a:rPr lang="en-US" dirty="0" err="1"/>
              <a:t>Dw</a:t>
            </a:r>
            <a:r>
              <a:rPr lang="en-US" dirty="0"/>
              <a:t>	 10, 20, 30, 40, 50, 60</a:t>
            </a:r>
          </a:p>
          <a:p>
            <a:endParaRPr lang="en-US" dirty="0"/>
          </a:p>
          <a:p>
            <a:r>
              <a:rPr lang="en-US" dirty="0"/>
              <a:t>In mathematics, if A is an array. then elements are usually denoted by A[1], A[2], A[3], and so on.</a:t>
            </a:r>
          </a:p>
          <a:p>
            <a:r>
              <a:rPr lang="en-US" dirty="0">
                <a:solidFill>
                  <a:srgbClr val="C00000"/>
                </a:solidFill>
              </a:rPr>
              <a:t>Note:</a:t>
            </a:r>
          </a:p>
          <a:p>
            <a:r>
              <a:rPr lang="en-US" dirty="0"/>
              <a:t>The first array memory location is identified as index 1, the second one as index 2, and so on. </a:t>
            </a:r>
          </a:p>
          <a:p>
            <a:r>
              <a:rPr lang="en-US" dirty="0"/>
              <a:t>We use the </a:t>
            </a:r>
            <a:r>
              <a:rPr lang="en-US" dirty="0">
                <a:solidFill>
                  <a:srgbClr val="C00000"/>
                </a:solidFill>
              </a:rPr>
              <a:t>subscript operator [ ] and an index number </a:t>
            </a:r>
            <a:r>
              <a:rPr lang="en-US" dirty="0"/>
              <a:t>to reference or access the element stored in an array location. </a:t>
            </a:r>
          </a:p>
          <a:p>
            <a:r>
              <a:rPr lang="en-US" dirty="0"/>
              <a:t>The length of an array refers to its physical size or the physical number of memory locations in the array when it was created. </a:t>
            </a:r>
          </a:p>
        </p:txBody>
      </p:sp>
    </p:spTree>
    <p:extLst>
      <p:ext uri="{BB962C8B-B14F-4D97-AF65-F5344CB8AC3E}">
        <p14:creationId xmlns:p14="http://schemas.microsoft.com/office/powerpoint/2010/main" val="2375407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-94384"/>
            <a:ext cx="6858000" cy="70675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4C73-082E-48E1-B94B-F3FB9EE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XLAT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75B9-7F7E-45FF-B572-9F799426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8987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1.What does XLAT instruction do?</a:t>
            </a:r>
          </a:p>
          <a:p>
            <a:r>
              <a:rPr lang="en-US" dirty="0"/>
              <a:t>2. Why do we use it?(applications).</a:t>
            </a:r>
          </a:p>
        </p:txBody>
      </p:sp>
    </p:spTree>
    <p:extLst>
      <p:ext uri="{BB962C8B-B14F-4D97-AF65-F5344CB8AC3E}">
        <p14:creationId xmlns:p14="http://schemas.microsoft.com/office/powerpoint/2010/main" val="2114157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960-F03E-42DC-9499-18BCA531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8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XLAT Instruction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2A54-5098-41BA-9347-965B62C6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1"/>
            <a:ext cx="7886700" cy="4729163"/>
          </a:xfrm>
        </p:spPr>
        <p:txBody>
          <a:bodyPr/>
          <a:lstStyle/>
          <a:p>
            <a:r>
              <a:rPr lang="en-US" dirty="0"/>
              <a:t>In some applications, it is necessary to translate data from one form</a:t>
            </a:r>
          </a:p>
          <a:p>
            <a:r>
              <a:rPr lang="en-US" dirty="0"/>
              <a:t>to another. </a:t>
            </a:r>
          </a:p>
          <a:p>
            <a:r>
              <a:rPr lang="en-US" dirty="0"/>
              <a:t>For example., the </a:t>
            </a:r>
            <a:r>
              <a:rPr lang="en-US" dirty="0">
                <a:solidFill>
                  <a:srgbClr val="FF0000"/>
                </a:solidFill>
              </a:rPr>
              <a:t>IBM PC </a:t>
            </a:r>
            <a:r>
              <a:rPr lang="en-US" dirty="0"/>
              <a:t>uses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ASCII codes </a:t>
            </a:r>
            <a:r>
              <a:rPr lang="en-US" dirty="0"/>
              <a:t>for characters, but </a:t>
            </a:r>
            <a:r>
              <a:rPr lang="en-US" dirty="0">
                <a:solidFill>
                  <a:srgbClr val="FF0000"/>
                </a:solidFill>
              </a:rPr>
              <a:t>IBM mainframes</a:t>
            </a:r>
            <a:r>
              <a:rPr lang="en-US" dirty="0"/>
              <a:t>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EBCDIC (Extended Binary Coded Decimal Interchange Code).</a:t>
            </a:r>
            <a:r>
              <a:rPr lang="en-US" dirty="0"/>
              <a:t> </a:t>
            </a:r>
          </a:p>
          <a:p>
            <a:r>
              <a:rPr lang="en-US" dirty="0"/>
              <a:t>To translate a character string encoded 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ASCII to EBCDIC</a:t>
            </a:r>
            <a:r>
              <a:rPr lang="en-US" dirty="0"/>
              <a:t>,  a program must replace the ASCII code of each character In the string with the corresponding EBCDIC code.</a:t>
            </a:r>
          </a:p>
        </p:txBody>
      </p:sp>
    </p:spTree>
    <p:extLst>
      <p:ext uri="{BB962C8B-B14F-4D97-AF65-F5344CB8AC3E}">
        <p14:creationId xmlns:p14="http://schemas.microsoft.com/office/powerpoint/2010/main" val="3841820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076B-7C15-4693-A33F-FB732193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4" y="1"/>
            <a:ext cx="7886700" cy="8382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5F7C-01EE-4559-BC84-FC009BC3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38201"/>
            <a:ext cx="8515350" cy="60197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instruction XLAT (translate) is a no-operand instruction that can be used to convert a byte value Into another value that comes from a table. </a:t>
            </a:r>
          </a:p>
          <a:p>
            <a:pPr algn="just"/>
            <a:r>
              <a:rPr lang="en-US" dirty="0"/>
              <a:t>The byte to be converted must be in AL, and BX has the offset address of the conversion table.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instruction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>
                <a:latin typeface="Arial Unicode MS"/>
              </a:rPr>
              <a:t>First load the offset part of the start address of the table into BX register.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>
                <a:latin typeface="Arial Unicode MS"/>
              </a:rPr>
              <a:t>Then load al with the position of the byte you want in the table and invoke the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</a:rPr>
              <a:t>XLAT</a:t>
            </a:r>
            <a:r>
              <a:rPr lang="en-US" altLang="en-US" dirty="0">
                <a:latin typeface="Arial Unicode MS"/>
              </a:rPr>
              <a:t> instruction. </a:t>
            </a:r>
          </a:p>
          <a:p>
            <a:pPr marL="0" indent="0" algn="just">
              <a:buNone/>
            </a:pPr>
            <a:r>
              <a:rPr lang="en-US" altLang="en-US" dirty="0">
                <a:latin typeface="Arial Unicode MS"/>
              </a:rPr>
              <a:t>The byte stored at the specified position in the table will be in AL register after the instruction executes.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69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161-6ECD-4F40-9785-3380DB07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6"/>
            <a:ext cx="8115300" cy="14636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Example: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/>
              <a:t>Suppose that a 7-segment LED display lookup table is stored in memory at address TABLE. The XLAT instruction then uses the lookup table to translate the BCD number in AL to a 7-segment code in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BE25-8F0E-4C7B-BF84-791FE135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362200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TABLE</a:t>
            </a:r>
            <a:r>
              <a:rPr lang="en-US" dirty="0"/>
              <a:t> 	DB 	3FH, 06H, 5BH, 4FH 		</a:t>
            </a:r>
            <a:r>
              <a:rPr lang="en-US" dirty="0">
                <a:solidFill>
                  <a:srgbClr val="FF0000"/>
                </a:solidFill>
              </a:rPr>
              <a:t>;lookup table</a:t>
            </a:r>
          </a:p>
          <a:p>
            <a:pPr marL="0" indent="0">
              <a:buNone/>
            </a:pPr>
            <a:r>
              <a:rPr lang="en-US" dirty="0"/>
              <a:t>		DB 	66H, 6DH, 7DH, 27H</a:t>
            </a:r>
          </a:p>
          <a:p>
            <a:pPr marL="0" indent="0">
              <a:buNone/>
            </a:pPr>
            <a:r>
              <a:rPr lang="en-US" dirty="0"/>
              <a:t>		DB 	7FH, 6FH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LOOK: </a:t>
            </a:r>
            <a:r>
              <a:rPr lang="en-US" dirty="0"/>
              <a:t>	MOV AL,5 			</a:t>
            </a:r>
            <a:r>
              <a:rPr lang="en-US" dirty="0">
                <a:solidFill>
                  <a:srgbClr val="FF0000"/>
                </a:solidFill>
              </a:rPr>
              <a:t>;load AL with 5 (a test number)</a:t>
            </a:r>
          </a:p>
          <a:p>
            <a:pPr marL="0" indent="0">
              <a:buNone/>
            </a:pPr>
            <a:r>
              <a:rPr lang="en-US" dirty="0"/>
              <a:t>		MOV BX,OFFSET TABLE 	</a:t>
            </a:r>
            <a:r>
              <a:rPr lang="en-US" dirty="0">
                <a:solidFill>
                  <a:srgbClr val="FF0000"/>
                </a:solidFill>
              </a:rPr>
              <a:t>;address lookup table</a:t>
            </a:r>
          </a:p>
          <a:p>
            <a:pPr marL="0" indent="0">
              <a:buNone/>
            </a:pPr>
            <a:r>
              <a:rPr lang="en-US" dirty="0"/>
              <a:t>		XLAT 				</a:t>
            </a:r>
            <a:r>
              <a:rPr lang="en-US" dirty="0">
                <a:solidFill>
                  <a:srgbClr val="FF0000"/>
                </a:solidFill>
              </a:rPr>
              <a:t>;convert</a:t>
            </a:r>
          </a:p>
        </p:txBody>
      </p:sp>
    </p:spTree>
    <p:extLst>
      <p:ext uri="{BB962C8B-B14F-4D97-AF65-F5344CB8AC3E}">
        <p14:creationId xmlns:p14="http://schemas.microsoft.com/office/powerpoint/2010/main" val="1113565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E5F1-3061-49A9-90A6-1DCB58AC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010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EXAMPLE: </a:t>
            </a:r>
            <a:br>
              <a:rPr lang="en-US" sz="2800" dirty="0"/>
            </a:br>
            <a:r>
              <a:rPr lang="en-US" sz="2800" dirty="0"/>
              <a:t>A TABLE OF ASCII CODES FOR HEXADECIMAL DIGITS (an alternative to computing the ASCII codes as we've done in the past);;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8ECA-9051-4DB9-BFFB-36AEA369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90688"/>
            <a:ext cx="8001000" cy="51673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DATA      	SEGMENT</a:t>
            </a:r>
          </a:p>
          <a:p>
            <a:pPr marL="0" indent="0">
              <a:buNone/>
            </a:pPr>
            <a:r>
              <a:rPr lang="en-US" b="1" dirty="0"/>
              <a:t>HA_TABLE   	DB       </a:t>
            </a:r>
            <a:r>
              <a:rPr lang="en-US" b="1" spc="600" dirty="0"/>
              <a:t>'</a:t>
            </a:r>
            <a:r>
              <a:rPr lang="en-US" b="1" spc="600" dirty="0">
                <a:solidFill>
                  <a:srgbClr val="7030A0"/>
                </a:solidFill>
              </a:rPr>
              <a:t>0123456789ABCDEF</a:t>
            </a:r>
            <a:r>
              <a:rPr lang="en-US" b="1" spc="600" dirty="0"/>
              <a:t>’ </a:t>
            </a:r>
            <a:r>
              <a:rPr lang="en-US" b="1" dirty="0">
                <a:solidFill>
                  <a:srgbClr val="C00000"/>
                </a:solidFill>
              </a:rPr>
              <a:t>;This generates the table</a:t>
            </a:r>
          </a:p>
          <a:p>
            <a:pPr marL="0" indent="0">
              <a:buNone/>
            </a:pPr>
            <a:r>
              <a:rPr lang="en-US" b="1" dirty="0"/>
              <a:t>H_DIGIT    		DB       7                  			 </a:t>
            </a:r>
            <a:r>
              <a:rPr lang="en-US" b="1" dirty="0">
                <a:solidFill>
                  <a:srgbClr val="C00000"/>
                </a:solidFill>
              </a:rPr>
              <a:t>;Assume we want the ASCII  code for a 7</a:t>
            </a:r>
          </a:p>
          <a:p>
            <a:pPr marL="0" indent="0">
              <a:buNone/>
            </a:pPr>
            <a:r>
              <a:rPr lang="en-US" b="1" dirty="0"/>
              <a:t>ASC_DIGIT  	DB       ?                   			 </a:t>
            </a:r>
            <a:r>
              <a:rPr lang="en-US" b="1" dirty="0">
                <a:solidFill>
                  <a:srgbClr val="C00000"/>
                </a:solidFill>
              </a:rPr>
              <a:t>;Store ASCII code here</a:t>
            </a:r>
          </a:p>
          <a:p>
            <a:pPr marL="0" indent="0">
              <a:buNone/>
            </a:pPr>
            <a:r>
              <a:rPr lang="en-US" b="1" dirty="0"/>
              <a:t>DATA       		ENDS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CODE       		SEGMENT</a:t>
            </a:r>
          </a:p>
          <a:p>
            <a:pPr marL="0" indent="0">
              <a:buNone/>
            </a:pPr>
            <a:r>
              <a:rPr lang="en-US" b="1" dirty="0"/>
              <a:t>          	 ASSUME   DS:DATA,CS:CODE</a:t>
            </a:r>
          </a:p>
          <a:p>
            <a:pPr marL="0" indent="0">
              <a:buNone/>
            </a:pPr>
            <a:r>
              <a:rPr lang="en-US" b="1" dirty="0"/>
              <a:t>MAIN       	PROC     FAR</a:t>
            </a:r>
          </a:p>
          <a:p>
            <a:pPr marL="0" indent="0">
              <a:buNone/>
            </a:pPr>
            <a:r>
              <a:rPr lang="en-US" b="1" dirty="0"/>
              <a:t>;***bookkeeping instructions go here***</a:t>
            </a:r>
          </a:p>
          <a:p>
            <a:pPr marL="0" indent="0">
              <a:buNone/>
            </a:pPr>
            <a:r>
              <a:rPr lang="en-US" b="1" dirty="0"/>
              <a:t>          	MOV      BX,OFFSET HA_TABLE   		</a:t>
            </a:r>
            <a:r>
              <a:rPr lang="en-US" b="1" dirty="0">
                <a:solidFill>
                  <a:srgbClr val="C00000"/>
                </a:solidFill>
              </a:rPr>
              <a:t>;Offset of table</a:t>
            </a:r>
          </a:p>
          <a:p>
            <a:pPr marL="0" indent="0">
              <a:buNone/>
            </a:pPr>
            <a:r>
              <a:rPr lang="en-US" b="1" dirty="0"/>
              <a:t>           	MOV      AL,H_DIGIT          		 </a:t>
            </a:r>
            <a:r>
              <a:rPr lang="en-US" b="1" dirty="0">
                <a:solidFill>
                  <a:srgbClr val="C00000"/>
                </a:solidFill>
              </a:rPr>
              <a:t>;Position of table entry</a:t>
            </a:r>
          </a:p>
          <a:p>
            <a:pPr marL="0" indent="0">
              <a:buNone/>
            </a:pPr>
            <a:r>
              <a:rPr lang="en-US" b="1" dirty="0"/>
              <a:t>         	XLAT                         			</a:t>
            </a:r>
            <a:r>
              <a:rPr lang="en-US" b="1" dirty="0">
                <a:solidFill>
                  <a:srgbClr val="C00000"/>
                </a:solidFill>
              </a:rPr>
              <a:t> ;Now AL contains ASCII code</a:t>
            </a:r>
          </a:p>
          <a:p>
            <a:pPr marL="0" indent="0">
              <a:buNone/>
            </a:pPr>
            <a:r>
              <a:rPr lang="en-US" b="1" dirty="0"/>
              <a:t>          	MOV      ASC_DIGIT,AL         		</a:t>
            </a:r>
            <a:r>
              <a:rPr lang="en-US" b="1" dirty="0">
                <a:solidFill>
                  <a:srgbClr val="C00000"/>
                </a:solidFill>
              </a:rPr>
              <a:t>;Store it</a:t>
            </a:r>
          </a:p>
          <a:p>
            <a:pPr marL="0" indent="0">
              <a:buNone/>
            </a:pPr>
            <a:r>
              <a:rPr lang="en-US" b="1" dirty="0"/>
              <a:t>           	RET</a:t>
            </a:r>
          </a:p>
          <a:p>
            <a:pPr marL="0" indent="0">
              <a:buNone/>
            </a:pPr>
            <a:r>
              <a:rPr lang="en-US" b="1" dirty="0"/>
              <a:t>MAIN      	ENDP</a:t>
            </a:r>
          </a:p>
          <a:p>
            <a:pPr marL="0" indent="0">
              <a:buNone/>
            </a:pPr>
            <a:r>
              <a:rPr lang="en-US" b="1" dirty="0"/>
              <a:t>CODE     	ENDS</a:t>
            </a:r>
          </a:p>
          <a:p>
            <a:pPr marL="0" indent="0">
              <a:buNone/>
            </a:pPr>
            <a:r>
              <a:rPr lang="en-US" b="1" dirty="0"/>
              <a:t>          	END      MAIN</a:t>
            </a:r>
          </a:p>
        </p:txBody>
      </p:sp>
    </p:spTree>
    <p:extLst>
      <p:ext uri="{BB962C8B-B14F-4D97-AF65-F5344CB8AC3E}">
        <p14:creationId xmlns:p14="http://schemas.microsoft.com/office/powerpoint/2010/main" val="8377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D399-34D9-4F47-9D4A-02A543A2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</p:spPr>
        <p:txBody>
          <a:bodyPr/>
          <a:lstStyle/>
          <a:p>
            <a:pPr algn="ctr"/>
            <a:r>
              <a:rPr lang="en-US" b="1" dirty="0"/>
              <a:t>The DUP Operator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A15A1-A2D2-48C2-A59C-33C063FBC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950" y="1676400"/>
            <a:ext cx="81153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 whose elements share a common initial value are defined using the DUP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(duplicate)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pseudo-op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has the form: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Repeat_count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&#10;New"/>
              </a:rPr>
              <a:t>DUP 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gamma	 DW 	100 DUP(0)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sets up an array of 100 words, with each entry initialized to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delta 		Db 	212 DUP(?)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sets up an array of 212 uninitialized bytes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0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B9D6-8D60-4AA1-95DC-EB0761ED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DUP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6500-B14C-47C1-8512-63920F40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DUPs </a:t>
            </a:r>
            <a:r>
              <a:rPr lang="en-US" i="1" dirty="0"/>
              <a:t>may </a:t>
            </a:r>
            <a:r>
              <a:rPr lang="en-US" dirty="0"/>
              <a:t>be nested. For example,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Arial Unicode MS"/>
              </a:rPr>
              <a:t>myvar1 	</a:t>
            </a: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Arial Unicode MS"/>
              </a:rPr>
              <a:t>db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Arial Unicode MS"/>
              </a:rPr>
              <a:t> 	4 dup('stack’)  ;</a:t>
            </a:r>
            <a:r>
              <a:rPr lang="en-US" altLang="en-US" dirty="0">
                <a:latin typeface="Arial Unicode MS"/>
              </a:rPr>
              <a:t> 20bytes: "stackstackstackstack“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DUP may be  nested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		DB 	5, 4, 3 DUP 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DUP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(0)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 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		DB 	5,4,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0,0,0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0,0,0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0,0,0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43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ACB5FD-8B9F-49A1-9740-2DB92CE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44B7-5125-475A-A81C-357704B4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8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Assessing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1A1B-E830-4A8E-A338-94EC44A1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Exchange 10th and 25th element of an array  </a:t>
            </a:r>
          </a:p>
          <a:p>
            <a:r>
              <a:rPr lang="en-US" dirty="0"/>
              <a:t>Solution: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W[10] </a:t>
            </a:r>
            <a:r>
              <a:rPr lang="en-US" dirty="0"/>
              <a:t>is located at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 + 9x2    =   W + 18 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W[25] </a:t>
            </a:r>
            <a:r>
              <a:rPr lang="en-US" dirty="0"/>
              <a:t>is located at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 + 24x2  =   W + 48 </a:t>
            </a:r>
          </a:p>
          <a:p>
            <a:pPr marL="1025525" indent="0">
              <a:buNone/>
            </a:pPr>
            <a:r>
              <a:rPr lang="en-US" dirty="0">
                <a:solidFill>
                  <a:srgbClr val="C00000"/>
                </a:solidFill>
              </a:rPr>
              <a:t>MOV 	AX, 	   W + 18 </a:t>
            </a:r>
          </a:p>
          <a:p>
            <a:pPr marL="1025525" indent="0">
              <a:buNone/>
            </a:pPr>
            <a:r>
              <a:rPr lang="en-US" dirty="0">
                <a:solidFill>
                  <a:srgbClr val="C00000"/>
                </a:solidFill>
              </a:rPr>
              <a:t>XCHG 	W+48,   AX </a:t>
            </a:r>
          </a:p>
          <a:p>
            <a:pPr marL="1025525" indent="0">
              <a:buNone/>
            </a:pPr>
            <a:r>
              <a:rPr lang="en-US" dirty="0">
                <a:solidFill>
                  <a:srgbClr val="C00000"/>
                </a:solidFill>
              </a:rPr>
              <a:t>MOV 	W+18,   AX </a:t>
            </a:r>
          </a:p>
        </p:txBody>
      </p:sp>
    </p:spTree>
    <p:extLst>
      <p:ext uri="{BB962C8B-B14F-4D97-AF65-F5344CB8AC3E}">
        <p14:creationId xmlns:p14="http://schemas.microsoft.com/office/powerpoint/2010/main" val="333454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6D8D-24F3-4737-B342-66560B28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1"/>
            <a:ext cx="7886700" cy="777875"/>
          </a:xfrm>
        </p:spPr>
        <p:txBody>
          <a:bodyPr/>
          <a:lstStyle/>
          <a:p>
            <a:pPr algn="ctr"/>
            <a:r>
              <a:rPr lang="en-US" dirty="0"/>
              <a:t>Addressing Modes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E9CE82-0595-46AE-82A0-3EE96BFF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006475"/>
            <a:ext cx="8172450" cy="58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1481</Words>
  <Application>Microsoft Office PowerPoint</Application>
  <PresentationFormat>On-screen Show (4:3)</PresentationFormat>
  <Paragraphs>136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Courier New</vt:lpstr>
      <vt:lpstr>Courier
New</vt:lpstr>
      <vt:lpstr>Office Theme</vt:lpstr>
      <vt:lpstr>Chapter 10  Arrays and Addressing Modes</vt:lpstr>
      <vt:lpstr>Overview</vt:lpstr>
      <vt:lpstr>10.1 One Dimensional Arrays</vt:lpstr>
      <vt:lpstr>Arrays</vt:lpstr>
      <vt:lpstr>The DUP Operator</vt:lpstr>
      <vt:lpstr>Nested DUP Operator</vt:lpstr>
      <vt:lpstr>PowerPoint Presentation</vt:lpstr>
      <vt:lpstr>Example: Assessing Array Elements</vt:lpstr>
      <vt:lpstr>Addressing Modes</vt:lpstr>
      <vt:lpstr>PowerPoint Presentation</vt:lpstr>
      <vt:lpstr>Register Mode </vt:lpstr>
      <vt:lpstr>Immediate Addressing Mode</vt:lpstr>
      <vt:lpstr>Direct Addressing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XLAT instruction</vt:lpstr>
      <vt:lpstr>The XLAT Instruction</vt:lpstr>
      <vt:lpstr>XLAT</vt:lpstr>
      <vt:lpstr>Example:  Suppose that a 7-segment LED display lookup table is stored in memory at address TABLE. The XLAT instruction then uses the lookup table to translate the BCD number in AL to a 7-segment code in AL.</vt:lpstr>
      <vt:lpstr>EXAMPLE:  A TABLE OF ASCII CODES FOR HEXADECIMAL DIGITS (an alternative to computing the ASCII codes as we've done in the past);;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 Arrays and Addressing Modes</dc:title>
  <dc:creator>Zaman</dc:creator>
  <cp:lastModifiedBy>Zaman</cp:lastModifiedBy>
  <cp:revision>46</cp:revision>
  <dcterms:created xsi:type="dcterms:W3CDTF">2019-05-07T05:00:28Z</dcterms:created>
  <dcterms:modified xsi:type="dcterms:W3CDTF">2023-12-01T06:16:03Z</dcterms:modified>
</cp:coreProperties>
</file>