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9" r:id="rId4"/>
    <p:sldId id="257" r:id="rId5"/>
    <p:sldId id="258" r:id="rId6"/>
    <p:sldId id="301" r:id="rId7"/>
    <p:sldId id="297" r:id="rId8"/>
    <p:sldId id="266" r:id="rId9"/>
    <p:sldId id="277" r:id="rId10"/>
    <p:sldId id="278" r:id="rId11"/>
    <p:sldId id="279" r:id="rId12"/>
    <p:sldId id="298" r:id="rId13"/>
    <p:sldId id="292" r:id="rId14"/>
    <p:sldId id="300" r:id="rId15"/>
    <p:sldId id="290" r:id="rId16"/>
    <p:sldId id="299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3" r:id="rId26"/>
    <p:sldId id="294" r:id="rId27"/>
    <p:sldId id="295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0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6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9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4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7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B079-F5BD-4DA2-B7DB-95199FF15C31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C97A-42A4-4425-BD1D-3BE68E8D52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514600"/>
            <a:ext cx="3581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 Skills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key to personal and professional success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990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/>
              <a:t>Facing Today’s </a:t>
            </a:r>
            <a:r>
              <a:rPr lang="en-US" sz="3600" b="1" dirty="0"/>
              <a:t>Communication Challenges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“If I went back to college again, I’d concentrate on two areas: learning to write and to speak before an audience. Nothing is more important than the ability to communicate effectively.”</a:t>
            </a:r>
          </a:p>
          <a:p>
            <a:pPr marL="109728" indent="0">
              <a:buNone/>
            </a:pPr>
            <a:r>
              <a:rPr lang="en-US" dirty="0"/>
              <a:t>		</a:t>
            </a:r>
            <a:r>
              <a:rPr lang="en-US" sz="1400" dirty="0" smtClean="0"/>
              <a:t>Gerald </a:t>
            </a:r>
            <a:r>
              <a:rPr lang="en-US" sz="1400" dirty="0"/>
              <a:t>R. Ford, 38</a:t>
            </a:r>
            <a:r>
              <a:rPr lang="en-US" sz="1400" baseline="30000" dirty="0"/>
              <a:t>th</a:t>
            </a:r>
            <a:r>
              <a:rPr lang="en-US" sz="1400" dirty="0"/>
              <a:t> President of the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0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facing today's communication challen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1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</a:rPr>
              <a:t>Process of Communication</a:t>
            </a:r>
            <a:endParaRPr lang="en-US" sz="4400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057400"/>
            <a:ext cx="8153400" cy="4648200"/>
          </a:xfrm>
        </p:spPr>
      </p:pic>
    </p:spTree>
    <p:extLst>
      <p:ext uri="{BB962C8B-B14F-4D97-AF65-F5344CB8AC3E}">
        <p14:creationId xmlns:p14="http://schemas.microsoft.com/office/powerpoint/2010/main" val="18621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</a:rPr>
              <a:t>Communication </a:t>
            </a:r>
            <a:r>
              <a:rPr lang="en-US" b="1" dirty="0" smtClean="0">
                <a:latin typeface="Times New Roman" pitchFamily="18" charset="0"/>
              </a:rPr>
              <a:t>is the </a:t>
            </a:r>
            <a:r>
              <a:rPr lang="en-US" b="1" dirty="0">
                <a:latin typeface="Times New Roman" pitchFamily="18" charset="0"/>
              </a:rPr>
              <a:t>transmission </a:t>
            </a:r>
            <a:r>
              <a:rPr lang="en-US" b="1" dirty="0" smtClean="0">
                <a:latin typeface="Times New Roman" pitchFamily="18" charset="0"/>
              </a:rPr>
              <a:t>of information </a:t>
            </a:r>
            <a:r>
              <a:rPr lang="en-US" b="1" dirty="0">
                <a:latin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</a:rPr>
              <a:t>meaning from </a:t>
            </a:r>
            <a:r>
              <a:rPr lang="en-US" b="1" dirty="0">
                <a:latin typeface="Times New Roman" pitchFamily="18" charset="0"/>
              </a:rPr>
              <a:t>one individual </a:t>
            </a:r>
            <a:r>
              <a:rPr lang="en-US" b="1" dirty="0" smtClean="0">
                <a:latin typeface="Times New Roman" pitchFamily="18" charset="0"/>
              </a:rPr>
              <a:t>or group </a:t>
            </a:r>
            <a:r>
              <a:rPr lang="en-US" b="1" dirty="0">
                <a:latin typeface="Times New Roman" pitchFamily="18" charset="0"/>
              </a:rPr>
              <a:t>to another</a:t>
            </a:r>
            <a:r>
              <a:rPr lang="en-US" b="1" dirty="0" smtClean="0">
                <a:latin typeface="Times New Roman" pitchFamily="18" charset="0"/>
              </a:rPr>
              <a:t>.</a:t>
            </a:r>
          </a:p>
          <a:p>
            <a:endParaRPr lang="en-US" b="1" dirty="0">
              <a:latin typeface="Times New Roman" pitchFamily="18" charset="0"/>
            </a:endParaRPr>
          </a:p>
          <a:p>
            <a:pPr marL="68580" indent="0">
              <a:buNone/>
            </a:pPr>
            <a:endParaRPr lang="en-US" b="1" dirty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Communication ---------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</a:rPr>
              <a:t>dynamic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</a:rPr>
              <a:t>interactive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2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munication process: ideation, enco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3" b="76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4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Ideation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b="1" smtClean="0">
                <a:latin typeface="Times New Roman" pitchFamily="18" charset="0"/>
              </a:rPr>
              <a:t>Formation of idea or selection of a message to be communicated.</a:t>
            </a:r>
          </a:p>
          <a:p>
            <a:pPr>
              <a:lnSpc>
                <a:spcPct val="90000"/>
              </a:lnSpc>
              <a:defRPr/>
            </a:pPr>
            <a:endParaRPr lang="en-US" b="1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smtClean="0">
                <a:latin typeface="Times New Roman" pitchFamily="18" charset="0"/>
              </a:rPr>
              <a:t>Consists of “What” of communication------content  of the specific message.</a:t>
            </a:r>
          </a:p>
          <a:p>
            <a:pPr>
              <a:lnSpc>
                <a:spcPct val="90000"/>
              </a:lnSpc>
              <a:defRPr/>
            </a:pPr>
            <a:endParaRPr lang="en-US" b="1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smtClean="0">
                <a:latin typeface="Times New Roman" pitchFamily="18" charset="0"/>
              </a:rPr>
              <a:t>Scope of ideation------determined by the sender’s knowledge, experiences and abilities as well as the purpose of communication and the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543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  <a:defRPr/>
            </a:pPr>
            <a:r>
              <a:rPr lang="en-US" sz="3600" b="1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Types of Messages</a:t>
            </a:r>
          </a:p>
          <a:p>
            <a:pPr>
              <a:defRPr/>
            </a:pPr>
            <a:endParaRPr lang="en-US" b="1" smtClean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Logical -----Factual information</a:t>
            </a:r>
          </a:p>
          <a:p>
            <a:pPr>
              <a:defRPr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Emotional------Feelings and emotions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latin typeface="Times New Roman" pitchFamily="18" charset="0"/>
              </a:rPr>
              <a:t>Ideation in a Formal Communicative Situation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b="1" smtClean="0">
              <a:latin typeface="Times New Roman" pitchFamily="18" charset="0"/>
            </a:endParaRPr>
          </a:p>
          <a:p>
            <a:pPr>
              <a:defRPr/>
            </a:pPr>
            <a:r>
              <a:rPr lang="en-US" b="1" smtClean="0">
                <a:latin typeface="Times New Roman" pitchFamily="18" charset="0"/>
              </a:rPr>
              <a:t>Finding and selecting a subject or general topic</a:t>
            </a:r>
          </a:p>
          <a:p>
            <a:pPr>
              <a:defRPr/>
            </a:pPr>
            <a:endParaRPr lang="en-US" b="1" smtClean="0">
              <a:latin typeface="Times New Roman" pitchFamily="18" charset="0"/>
            </a:endParaRPr>
          </a:p>
          <a:p>
            <a:pPr>
              <a:defRPr/>
            </a:pPr>
            <a:r>
              <a:rPr lang="en-US" b="1" smtClean="0">
                <a:latin typeface="Times New Roman" pitchFamily="18" charset="0"/>
              </a:rPr>
              <a:t>Looking for ideas and thoughts</a:t>
            </a:r>
          </a:p>
          <a:p>
            <a:pPr>
              <a:defRPr/>
            </a:pPr>
            <a:endParaRPr lang="en-US" b="1" smtClean="0">
              <a:latin typeface="Times New Roman" pitchFamily="18" charset="0"/>
            </a:endParaRPr>
          </a:p>
          <a:p>
            <a:pPr>
              <a:defRPr/>
            </a:pPr>
            <a:r>
              <a:rPr lang="en-US" b="1" smtClean="0">
                <a:latin typeface="Times New Roman" pitchFamily="18" charset="0"/>
              </a:rPr>
              <a:t>Deciding the type and sources of information.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latin typeface="Times New Roman" pitchFamily="18" charset="0"/>
              </a:rPr>
              <a:t>Encoding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b="1" smtClean="0">
              <a:latin typeface="Times New Roman" pitchFamily="18" charset="0"/>
            </a:endParaRPr>
          </a:p>
          <a:p>
            <a:pPr>
              <a:defRPr/>
            </a:pPr>
            <a:r>
              <a:rPr lang="en-US" b="1" smtClean="0">
                <a:latin typeface="Times New Roman" pitchFamily="18" charset="0"/>
              </a:rPr>
              <a:t>The process of changing the information into some form of logical and the coded message.</a:t>
            </a:r>
          </a:p>
          <a:p>
            <a:pPr>
              <a:defRPr/>
            </a:pPr>
            <a:r>
              <a:rPr lang="en-US" b="1" smtClean="0">
                <a:latin typeface="Times New Roman" pitchFamily="18" charset="0"/>
              </a:rPr>
              <a:t>In a formal situation, encoding involves:</a:t>
            </a:r>
          </a:p>
          <a:p>
            <a:pPr>
              <a:buClr>
                <a:srgbClr val="990033"/>
              </a:buClr>
              <a:buFont typeface="Wingdings" pitchFamily="2" charset="2"/>
              <a:buChar char="Ø"/>
              <a:defRPr/>
            </a:pPr>
            <a:r>
              <a:rPr lang="en-US" b="1" smtClean="0">
                <a:solidFill>
                  <a:srgbClr val="A50021"/>
                </a:solidFill>
                <a:latin typeface="Times New Roman" pitchFamily="18" charset="0"/>
              </a:rPr>
              <a:t>Selecting a language</a:t>
            </a:r>
          </a:p>
          <a:p>
            <a:pPr>
              <a:buClr>
                <a:srgbClr val="990033"/>
              </a:buClr>
              <a:buFont typeface="Wingdings" pitchFamily="2" charset="2"/>
              <a:buChar char="Ø"/>
              <a:defRPr/>
            </a:pPr>
            <a:r>
              <a:rPr lang="en-US" b="1" smtClean="0">
                <a:solidFill>
                  <a:srgbClr val="A50021"/>
                </a:solidFill>
                <a:latin typeface="Times New Roman" pitchFamily="18" charset="0"/>
              </a:rPr>
              <a:t>Selecting a medium of communication</a:t>
            </a:r>
          </a:p>
          <a:p>
            <a:pPr>
              <a:buClr>
                <a:srgbClr val="990033"/>
              </a:buClr>
              <a:buFont typeface="Wingdings" pitchFamily="2" charset="2"/>
              <a:buChar char="Ø"/>
              <a:defRPr/>
            </a:pPr>
            <a:r>
              <a:rPr lang="en-US" b="1" smtClean="0">
                <a:solidFill>
                  <a:srgbClr val="A50021"/>
                </a:solidFill>
                <a:latin typeface="Times New Roman" pitchFamily="18" charset="0"/>
              </a:rPr>
              <a:t>Selecting an appropriate communication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1398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Communication Forms</a:t>
            </a:r>
          </a:p>
        </p:txBody>
      </p:sp>
      <p:graphicFrame>
        <p:nvGraphicFramePr>
          <p:cNvPr id="5" name="Group 32"/>
          <p:cNvGraphicFramePr>
            <a:graphicFrameLocks/>
          </p:cNvGraphicFramePr>
          <p:nvPr/>
        </p:nvGraphicFramePr>
        <p:xfrm>
          <a:off x="457200" y="1779587"/>
          <a:ext cx="8382000" cy="5318465"/>
        </p:xfrm>
        <a:graphic>
          <a:graphicData uri="http://schemas.openxmlformats.org/drawingml/2006/table">
            <a:tbl>
              <a:tblPr/>
              <a:tblGrid>
                <a:gridCol w="4346575"/>
                <a:gridCol w="4035425"/>
              </a:tblGrid>
              <a:tr h="533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Form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Examples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497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Interpersonal face to face communication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Group Communication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Speaker-audience Communication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Telephonic Communication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Written Communication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Casual conversations, formal interaction, interviews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Meetings, conferences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Speeches, seminars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Personal interactions, business deals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Reports, memos, proposals, letters, emails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6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</a:rPr>
              <a:t>mportant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</a:rPr>
              <a:t>communication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in your </a:t>
            </a:r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</a:rPr>
              <a:t>everyday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life?</a:t>
            </a:r>
            <a:b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3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Oh</a:t>
            </a:r>
            <a:r>
              <a:rPr lang="en-US" i="1" dirty="0"/>
              <a:t>, I’m not a politician or a lawyer so </a:t>
            </a:r>
            <a:r>
              <a:rPr lang="en-US" i="1" smtClean="0"/>
              <a:t>I won’t have </a:t>
            </a:r>
            <a:r>
              <a:rPr lang="en-US" i="1" dirty="0" smtClean="0"/>
              <a:t>to </a:t>
            </a:r>
            <a:r>
              <a:rPr lang="en-US" i="1" dirty="0"/>
              <a:t>make </a:t>
            </a:r>
            <a:r>
              <a:rPr lang="en-US" i="1" dirty="0" smtClean="0"/>
              <a:t>speeches or fight a case .</a:t>
            </a:r>
          </a:p>
          <a:p>
            <a:endParaRPr lang="en-US" i="1" dirty="0"/>
          </a:p>
          <a:p>
            <a:r>
              <a:rPr lang="en-US" i="1" dirty="0"/>
              <a:t>I took a </a:t>
            </a:r>
            <a:r>
              <a:rPr lang="en-US" i="1" dirty="0" smtClean="0"/>
              <a:t>communication class </a:t>
            </a:r>
            <a:r>
              <a:rPr lang="en-US" i="1" dirty="0"/>
              <a:t>once in college.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09600"/>
            <a:ext cx="8229600" cy="11398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Transmission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31987"/>
            <a:ext cx="8229600" cy="4530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Flow of message over the chosen channel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One of the most basic aspects of communication-----involves choosing the proper time (When), proper place (Where) and a proper way (how).</a:t>
            </a:r>
          </a:p>
        </p:txBody>
      </p:sp>
    </p:spTree>
    <p:extLst>
      <p:ext uri="{BB962C8B-B14F-4D97-AF65-F5344CB8AC3E}">
        <p14:creationId xmlns:p14="http://schemas.microsoft.com/office/powerpoint/2010/main" val="150555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582613"/>
            <a:ext cx="8229600" cy="11398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Decoding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905000"/>
            <a:ext cx="8686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process of converting a message into thoughts by translating the received message into an interpreted meaning in order to understand the message communicated.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Interpretation of the message.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Oral communication----listening and understanding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Written communication------ reading and understanding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67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600200"/>
            <a:ext cx="8686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85800"/>
            <a:ext cx="8229600" cy="11398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Response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008187"/>
            <a:ext cx="8229600" cy="4530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action or reaction of the receiver to the message.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Feedback ------ acceptance or rejection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Key to communication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18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		……. Continued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24100"/>
            <a:ext cx="7620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44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139825"/>
          </a:xfrm>
          <a:prstGeom prst="rect">
            <a:avLst/>
          </a:prstGeom>
        </p:spPr>
        <p:txBody>
          <a:bodyPr vert="horz" anchor="ctr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Some Basic Truths about Communication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Meanings sent are not always received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two minds have identical filters, storehouses of words, gestures, facial expressions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They might not attach same meanings to all symbols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0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………………….Continued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symbols of communication are imperfect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 are crude substitutes for the real thing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Man, dog, house and run etc.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Communicators vary in their ability to communicate thoughts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of equivalent words in various cultures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14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990099"/>
                </a:solidFill>
              </a:rPr>
              <a:t>Resulting stress on adaptation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  <a:defRPr/>
            </a:pPr>
            <a:endParaRPr lang="en-US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mtClean="0"/>
              <a:t>Adaptation of messages to the minds of receivers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mtClean="0"/>
              <a:t>Adaptation ---- fitting the message to the recipients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9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4" descr="Paper bag"/>
          <p:cNvSpPr>
            <a:spLocks noChangeArrowheads="1" noChangeShapeType="1" noTextEdit="1"/>
          </p:cNvSpPr>
          <p:nvPr/>
        </p:nvSpPr>
        <p:spPr bwMode="auto">
          <a:xfrm>
            <a:off x="1066800" y="3048000"/>
            <a:ext cx="67056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1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133601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Explaining the importance of communication is like explaining the importance of breathing!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Why do we communicate?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Expressing our thoughts, our ideas, our feelings, our views</a:t>
            </a:r>
          </a:p>
          <a:p>
            <a:r>
              <a:rPr lang="en-US" dirty="0" smtClean="0"/>
              <a:t>Sharing </a:t>
            </a:r>
            <a:r>
              <a:rPr lang="en-US" dirty="0"/>
              <a:t>information</a:t>
            </a:r>
          </a:p>
          <a:p>
            <a:r>
              <a:rPr lang="en-US" dirty="0"/>
              <a:t>Giving advice</a:t>
            </a:r>
          </a:p>
          <a:p>
            <a:r>
              <a:rPr lang="en-US" dirty="0"/>
              <a:t>Teaching</a:t>
            </a:r>
          </a:p>
          <a:p>
            <a:r>
              <a:rPr lang="en-US" dirty="0" smtClean="0"/>
              <a:t>Consulting</a:t>
            </a:r>
            <a:endParaRPr lang="en-US" dirty="0"/>
          </a:p>
          <a:p>
            <a:r>
              <a:rPr lang="en-US" dirty="0"/>
              <a:t>Learning</a:t>
            </a:r>
          </a:p>
          <a:p>
            <a:r>
              <a:rPr lang="en-US" dirty="0"/>
              <a:t>Writing rules and </a:t>
            </a:r>
            <a:r>
              <a:rPr lang="en-US" dirty="0" smtClean="0"/>
              <a:t>laws</a:t>
            </a:r>
            <a:endParaRPr lang="en-US" dirty="0"/>
          </a:p>
          <a:p>
            <a:r>
              <a:rPr lang="en-US" dirty="0"/>
              <a:t>For expressing our creativity</a:t>
            </a:r>
          </a:p>
          <a:p>
            <a:r>
              <a:rPr lang="en-US" dirty="0"/>
              <a:t>For expressing our life philosophy</a:t>
            </a:r>
          </a:p>
          <a:p>
            <a:r>
              <a:rPr lang="en-US" dirty="0"/>
              <a:t>Sharing the findings of our research work</a:t>
            </a:r>
          </a:p>
          <a:p>
            <a:r>
              <a:rPr lang="en-US" dirty="0"/>
              <a:t>Selling goods and services</a:t>
            </a:r>
          </a:p>
          <a:p>
            <a:r>
              <a:rPr lang="en-US" dirty="0"/>
              <a:t>Publicity and advertising</a:t>
            </a:r>
          </a:p>
          <a:p>
            <a:r>
              <a:rPr lang="en-US" dirty="0"/>
              <a:t>Networking with people with common interests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18" b="6666"/>
          <a:stretch/>
        </p:blipFill>
        <p:spPr>
          <a:xfrm>
            <a:off x="685800" y="304800"/>
            <a:ext cx="7779317" cy="6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1026" name="Picture 2" descr="Image result for Communication Skills: Your Ticket to Work or Your Ticket Out the Do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" b="4445"/>
          <a:stretch/>
        </p:blipFill>
        <p:spPr bwMode="auto">
          <a:xfrm>
            <a:off x="76199" y="0"/>
            <a:ext cx="9067801" cy="67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Importance of Communication at Workplace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85800" y="22860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Employers hire effective communicators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Survey: 500 executives link communication skills to professional success</a:t>
            </a:r>
            <a:endParaRPr lang="en-US" dirty="0"/>
          </a:p>
        </p:txBody>
      </p:sp>
      <p:pic>
        <p:nvPicPr>
          <p:cNvPr id="6" name="Picture 7" descr="C:\WINDOWS\Desktop\comm presentation\skil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03550"/>
            <a:ext cx="472440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080" y="1180652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Myths about Writing at Workplace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/>
              <a:t>Will </a:t>
            </a:r>
            <a:r>
              <a:rPr lang="en-US" b="1" dirty="0" smtClean="0"/>
              <a:t>I really have to write?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Secretaries will do all my writing.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I’ll use form letters and templates when I need to write.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I’m being hired as a physicist/economist, not a writer.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I’ll just pick up the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8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620</TotalTime>
  <Words>591</Words>
  <Application>Microsoft Office PowerPoint</Application>
  <PresentationFormat>On-screen Show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Georgia</vt:lpstr>
      <vt:lpstr>Tahoma</vt:lpstr>
      <vt:lpstr>Times New Roman</vt:lpstr>
      <vt:lpstr>Wingdings</vt:lpstr>
      <vt:lpstr>Wingdings 2</vt:lpstr>
      <vt:lpstr>Austin</vt:lpstr>
      <vt:lpstr>Office Theme</vt:lpstr>
      <vt:lpstr>Communication Skills</vt:lpstr>
      <vt:lpstr> How important is communication in your everyday life? </vt:lpstr>
      <vt:lpstr>PowerPoint Presentation</vt:lpstr>
      <vt:lpstr> Why do we communicate? </vt:lpstr>
      <vt:lpstr>PowerPoint Presentation</vt:lpstr>
      <vt:lpstr>PowerPoint Presentation</vt:lpstr>
      <vt:lpstr>Importance of Communication at Workplace</vt:lpstr>
      <vt:lpstr>PowerPoint Presentation</vt:lpstr>
      <vt:lpstr>     Myths about Writing at Workplace Will I really have to write?</vt:lpstr>
      <vt:lpstr>      Facing Today’s Communication Challenges </vt:lpstr>
      <vt:lpstr>PowerPoint Presentation</vt:lpstr>
      <vt:lpstr>Process of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 Skills</dc:title>
  <dc:creator>Admin</dc:creator>
  <cp:lastModifiedBy>Umara shaheen</cp:lastModifiedBy>
  <cp:revision>73</cp:revision>
  <dcterms:created xsi:type="dcterms:W3CDTF">2013-08-30T10:09:03Z</dcterms:created>
  <dcterms:modified xsi:type="dcterms:W3CDTF">2019-02-13T07:26:12Z</dcterms:modified>
</cp:coreProperties>
</file>