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embeddedFontLst>
    <p:embeddedFont>
      <p:font typeface="Tahom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52">
          <p15:clr>
            <a:srgbClr val="000000"/>
          </p15:clr>
        </p15:guide>
        <p15:guide id="2" pos="2659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37" roundtripDataSignature="AMtx7mhKtNmxDUDbyro/Ol3bDb+dxrQC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52" orient="horz"/>
        <p:guide pos="265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Tahoma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Tahom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Bottom-up Parsing</a:t>
            </a:r>
            <a:endParaRPr/>
          </a:p>
        </p:txBody>
      </p:sp>
      <p:sp>
        <p:nvSpPr>
          <p:cNvPr id="86" name="Google Shape;86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Bottom-up Parsing</a:t>
            </a:r>
            <a:endParaRPr/>
          </a:p>
        </p:txBody>
      </p:sp>
      <p:sp>
        <p:nvSpPr>
          <p:cNvPr id="165" name="Google Shape;165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a note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Bottom-up Parsing</a:t>
            </a:r>
            <a:endParaRPr/>
          </a:p>
        </p:txBody>
      </p:sp>
      <p:sp>
        <p:nvSpPr>
          <p:cNvPr id="174" name="Google Shape;174;p1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a note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Bottom-up Parsing</a:t>
            </a:r>
            <a:endParaRPr/>
          </a:p>
        </p:txBody>
      </p:sp>
      <p:sp>
        <p:nvSpPr>
          <p:cNvPr id="183" name="Google Shape;183;p1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a note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Bottom-up Parsing</a:t>
            </a:r>
            <a:endParaRPr/>
          </a:p>
        </p:txBody>
      </p:sp>
      <p:sp>
        <p:nvSpPr>
          <p:cNvPr id="192" name="Google Shape;192;p1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a note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Bottom-up Parsing</a:t>
            </a:r>
            <a:endParaRPr/>
          </a:p>
        </p:txBody>
      </p:sp>
      <p:sp>
        <p:nvSpPr>
          <p:cNvPr id="201" name="Google Shape;201;p1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a note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Bottom-up Parsing</a:t>
            </a:r>
            <a:endParaRPr/>
          </a:p>
        </p:txBody>
      </p:sp>
      <p:sp>
        <p:nvSpPr>
          <p:cNvPr id="210" name="Google Shape;210;p1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a note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Bottom-up Parsing</a:t>
            </a:r>
            <a:endParaRPr/>
          </a:p>
        </p:txBody>
      </p:sp>
      <p:sp>
        <p:nvSpPr>
          <p:cNvPr id="240" name="Google Shape;240;p1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a note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Bottom-up Parsing</a:t>
            </a:r>
            <a:endParaRPr/>
          </a:p>
        </p:txBody>
      </p:sp>
      <p:sp>
        <p:nvSpPr>
          <p:cNvPr id="249" name="Google Shape;249;p1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a note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Bottom-up Parsing</a:t>
            </a:r>
            <a:endParaRPr/>
          </a:p>
        </p:txBody>
      </p:sp>
      <p:sp>
        <p:nvSpPr>
          <p:cNvPr id="258" name="Google Shape;258;p1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9" name="Google Shape;25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a note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Bottom-up Parsing</a:t>
            </a:r>
            <a:endParaRPr/>
          </a:p>
        </p:txBody>
      </p:sp>
      <p:sp>
        <p:nvSpPr>
          <p:cNvPr id="287" name="Google Shape;287;p1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8" name="Google Shape;28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a note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Bottom-up Parsing</a:t>
            </a:r>
            <a:endParaRPr/>
          </a:p>
        </p:txBody>
      </p:sp>
      <p:sp>
        <p:nvSpPr>
          <p:cNvPr id="93" name="Google Shape;93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a note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0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Bottom-up Parsing</a:t>
            </a:r>
            <a:endParaRPr/>
          </a:p>
        </p:txBody>
      </p:sp>
      <p:sp>
        <p:nvSpPr>
          <p:cNvPr id="308" name="Google Shape;308;p2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9" name="Google Shape;30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a note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Bottom-up Parsing</a:t>
            </a:r>
            <a:endParaRPr/>
          </a:p>
        </p:txBody>
      </p:sp>
      <p:sp>
        <p:nvSpPr>
          <p:cNvPr id="330" name="Google Shape;330;p2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1" name="Google Shape;33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a note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Bottom-up Parsing</a:t>
            </a:r>
            <a:endParaRPr/>
          </a:p>
        </p:txBody>
      </p:sp>
      <p:sp>
        <p:nvSpPr>
          <p:cNvPr id="339" name="Google Shape;339;p2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0" name="Google Shape;34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1" name="Google Shape;341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a note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Bottom-up Parsing</a:t>
            </a:r>
            <a:endParaRPr/>
          </a:p>
        </p:txBody>
      </p:sp>
      <p:sp>
        <p:nvSpPr>
          <p:cNvPr id="358" name="Google Shape;358;p2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9" name="Google Shape;35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a note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Bottom-up Parsing</a:t>
            </a:r>
            <a:endParaRPr/>
          </a:p>
        </p:txBody>
      </p:sp>
      <p:sp>
        <p:nvSpPr>
          <p:cNvPr id="367" name="Google Shape;367;p2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8" name="Google Shape;36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a note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Bottom-up Parsing</a:t>
            </a:r>
            <a:endParaRPr/>
          </a:p>
        </p:txBody>
      </p:sp>
      <p:sp>
        <p:nvSpPr>
          <p:cNvPr id="376" name="Google Shape;376;p2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7" name="Google Shape;37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a note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Bottom-up Parsing</a:t>
            </a:r>
            <a:endParaRPr/>
          </a:p>
        </p:txBody>
      </p:sp>
      <p:sp>
        <p:nvSpPr>
          <p:cNvPr id="385" name="Google Shape;385;p2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6" name="Google Shape;38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a note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Bottom-up Parsing</a:t>
            </a:r>
            <a:endParaRPr/>
          </a:p>
        </p:txBody>
      </p:sp>
      <p:sp>
        <p:nvSpPr>
          <p:cNvPr id="394" name="Google Shape;394;p2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5" name="Google Shape;39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a note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9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Bottom-up Parsing</a:t>
            </a:r>
            <a:endParaRPr/>
          </a:p>
        </p:txBody>
      </p:sp>
      <p:sp>
        <p:nvSpPr>
          <p:cNvPr id="403" name="Google Shape;403;p2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4" name="Google Shape;40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a note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Bottom-up Parsing</a:t>
            </a:r>
            <a:endParaRPr/>
          </a:p>
        </p:txBody>
      </p:sp>
      <p:sp>
        <p:nvSpPr>
          <p:cNvPr id="102" name="Google Shape;102;p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a note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Bottom-up Parsing</a:t>
            </a:r>
            <a:endParaRPr/>
          </a:p>
        </p:txBody>
      </p:sp>
      <p:sp>
        <p:nvSpPr>
          <p:cNvPr id="111" name="Google Shape;111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a note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Bottom-up Parsing</a:t>
            </a:r>
            <a:endParaRPr/>
          </a:p>
        </p:txBody>
      </p:sp>
      <p:sp>
        <p:nvSpPr>
          <p:cNvPr id="120" name="Google Shape;120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a note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Bottom-up Parsing</a:t>
            </a:r>
            <a:endParaRPr/>
          </a:p>
        </p:txBody>
      </p:sp>
      <p:sp>
        <p:nvSpPr>
          <p:cNvPr id="129" name="Google Shape;129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a note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Bottom-up Parsing</a:t>
            </a:r>
            <a:endParaRPr/>
          </a:p>
        </p:txBody>
      </p:sp>
      <p:sp>
        <p:nvSpPr>
          <p:cNvPr id="138" name="Google Shape;138;p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a note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Bottom-up Parsing</a:t>
            </a:r>
            <a:endParaRPr/>
          </a:p>
        </p:txBody>
      </p:sp>
      <p:sp>
        <p:nvSpPr>
          <p:cNvPr id="147" name="Google Shape;147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a note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Bottom-up Parsing</a:t>
            </a:r>
            <a:endParaRPr/>
          </a:p>
        </p:txBody>
      </p:sp>
      <p:sp>
        <p:nvSpPr>
          <p:cNvPr id="156" name="Google Shape;156;p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end of lec 34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0"/>
          <p:cNvSpPr txBox="1"/>
          <p:nvPr>
            <p:ph type="title"/>
          </p:nvPr>
        </p:nvSpPr>
        <p:spPr>
          <a:xfrm>
            <a:off x="471487" y="385762"/>
            <a:ext cx="8267700" cy="7620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0"/>
          <p:cNvSpPr txBox="1"/>
          <p:nvPr>
            <p:ph idx="1" type="body"/>
          </p:nvPr>
        </p:nvSpPr>
        <p:spPr>
          <a:xfrm>
            <a:off x="471488" y="1066800"/>
            <a:ext cx="4052887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2" type="body"/>
          </p:nvPr>
        </p:nvSpPr>
        <p:spPr>
          <a:xfrm>
            <a:off x="4676775" y="1066800"/>
            <a:ext cx="4052888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4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471487" y="385762"/>
            <a:ext cx="8267700" cy="7620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471487" y="1066800"/>
            <a:ext cx="8258175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33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33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/>
          <p:nvPr>
            <p:ph type="title"/>
          </p:nvPr>
        </p:nvSpPr>
        <p:spPr>
          <a:xfrm rot="5400000">
            <a:off x="4812507" y="2245519"/>
            <a:ext cx="5786437" cy="2066925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" type="body"/>
          </p:nvPr>
        </p:nvSpPr>
        <p:spPr>
          <a:xfrm rot="5400000">
            <a:off x="602457" y="254794"/>
            <a:ext cx="5786437" cy="604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/>
          <p:nvPr>
            <p:ph type="title"/>
          </p:nvPr>
        </p:nvSpPr>
        <p:spPr>
          <a:xfrm>
            <a:off x="471487" y="385762"/>
            <a:ext cx="8267700" cy="7620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" type="body"/>
          </p:nvPr>
        </p:nvSpPr>
        <p:spPr>
          <a:xfrm rot="5400000">
            <a:off x="2047874" y="-509587"/>
            <a:ext cx="5105400" cy="8258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6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503C04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36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2" name="Google Shape;52;p3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37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Font typeface="Tahoma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3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 txBox="1"/>
          <p:nvPr>
            <p:ph type="title"/>
          </p:nvPr>
        </p:nvSpPr>
        <p:spPr>
          <a:xfrm>
            <a:off x="471487" y="385762"/>
            <a:ext cx="8267700" cy="7620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80909"/>
            </a:gs>
            <a:gs pos="50000">
              <a:srgbClr val="790D0D"/>
            </a:gs>
            <a:gs pos="100000">
              <a:srgbClr val="580909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471487" y="385762"/>
            <a:ext cx="8267700" cy="7620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471487" y="1066800"/>
            <a:ext cx="8258175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Char char="▪"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720"/>
              </a:spcBef>
              <a:spcAft>
                <a:spcPts val="0"/>
              </a:spcAft>
              <a:buClr>
                <a:srgbClr val="503C04"/>
              </a:buClr>
              <a:buSzPts val="3600"/>
              <a:buFont typeface="Tahoma"/>
              <a:buChar char="•"/>
              <a:defRPr b="0" i="0" sz="3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431800" lvl="3" marL="18288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–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»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0" y="1914525"/>
            <a:ext cx="9144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600"/>
              <a:buFont typeface="Arial"/>
              <a:buNone/>
            </a:pPr>
            <a:r>
              <a:rPr b="1" i="0" lang="en-US" sz="6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Intermediate Representation</a:t>
            </a:r>
            <a:br>
              <a:rPr b="1" i="0" lang="en-US" sz="6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(IR)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0" name="Google Shape;170;p10"/>
          <p:cNvSpPr txBox="1"/>
          <p:nvPr>
            <p:ph type="title"/>
          </p:nvPr>
        </p:nvSpPr>
        <p:spPr>
          <a:xfrm>
            <a:off x="428625" y="271462"/>
            <a:ext cx="8416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IR Taxonomy</a:t>
            </a:r>
            <a:endParaRPr/>
          </a:p>
        </p:txBody>
      </p:sp>
      <p:sp>
        <p:nvSpPr>
          <p:cNvPr id="171" name="Google Shape;171;p10"/>
          <p:cNvSpPr txBox="1"/>
          <p:nvPr>
            <p:ph idx="1" type="body"/>
          </p:nvPr>
        </p:nvSpPr>
        <p:spPr>
          <a:xfrm>
            <a:off x="428625" y="1266825"/>
            <a:ext cx="8177212" cy="514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IRs fall into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three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organizational categories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	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Graphical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IRs encode the 	compiler’s knowledge in a 	graph.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9" name="Google Shape;179;p11"/>
          <p:cNvSpPr txBox="1"/>
          <p:nvPr>
            <p:ph type="title"/>
          </p:nvPr>
        </p:nvSpPr>
        <p:spPr>
          <a:xfrm>
            <a:off x="428625" y="271462"/>
            <a:ext cx="8416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IR Taxonomy</a:t>
            </a:r>
            <a:endParaRPr/>
          </a:p>
        </p:txBody>
      </p:sp>
      <p:sp>
        <p:nvSpPr>
          <p:cNvPr id="180" name="Google Shape;180;p11"/>
          <p:cNvSpPr txBox="1"/>
          <p:nvPr>
            <p:ph idx="1" type="body"/>
          </p:nvPr>
        </p:nvSpPr>
        <p:spPr>
          <a:xfrm>
            <a:off x="500062" y="1266825"/>
            <a:ext cx="8177212" cy="514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	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IRs resemble 	pseudocode for some 	abstract machine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	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Hybrid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IRs combine elements 	of both graphical (structural) 	and linear IRs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8" name="Google Shape;188;p12"/>
          <p:cNvSpPr txBox="1"/>
          <p:nvPr>
            <p:ph type="title"/>
          </p:nvPr>
        </p:nvSpPr>
        <p:spPr>
          <a:xfrm>
            <a:off x="428625" y="357187"/>
            <a:ext cx="8416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Graphical IRs</a:t>
            </a:r>
            <a:endParaRPr/>
          </a:p>
        </p:txBody>
      </p:sp>
      <p:sp>
        <p:nvSpPr>
          <p:cNvPr id="189" name="Google Shape;189;p12"/>
          <p:cNvSpPr txBox="1"/>
          <p:nvPr>
            <p:ph idx="1" type="body"/>
          </p:nvPr>
        </p:nvSpPr>
        <p:spPr>
          <a:xfrm>
            <a:off x="428625" y="1381125"/>
            <a:ext cx="8177212" cy="514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Parse trees are graphs that represent source-code form of the program</a:t>
            </a:r>
            <a:endParaRPr/>
          </a:p>
          <a:p>
            <a:pPr indent="-463550" lvl="0" marL="463550" rtl="0" algn="l">
              <a:lnSpc>
                <a:spcPct val="85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tree corresponds to the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syntax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source code</a:t>
            </a:r>
            <a:endParaRPr b="0" i="0" sz="44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342900" rtl="0" algn="l">
              <a:spcBef>
                <a:spcPts val="308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b="0" i="0" sz="44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7" name="Google Shape;197;p13"/>
          <p:cNvSpPr txBox="1"/>
          <p:nvPr>
            <p:ph type="title"/>
          </p:nvPr>
        </p:nvSpPr>
        <p:spPr>
          <a:xfrm>
            <a:off x="428625" y="357187"/>
            <a:ext cx="8416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Graphical IRs</a:t>
            </a:r>
            <a:endParaRPr/>
          </a:p>
        </p:txBody>
      </p:sp>
      <p:sp>
        <p:nvSpPr>
          <p:cNvPr id="198" name="Google Shape;198;p13"/>
          <p:cNvSpPr txBox="1"/>
          <p:nvPr>
            <p:ph idx="1" type="body"/>
          </p:nvPr>
        </p:nvSpPr>
        <p:spPr>
          <a:xfrm>
            <a:off x="428625" y="1381125"/>
            <a:ext cx="8177212" cy="514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Parse trees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are used primarily in discussion of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parsing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in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attribute grammar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systems where they are the primary IR</a:t>
            </a:r>
            <a:endParaRPr/>
          </a:p>
          <a:p>
            <a:pPr indent="-463550" lvl="0" marL="463550" rtl="0" algn="l">
              <a:lnSpc>
                <a:spcPct val="85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most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other applications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compilers use one of the more concise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alternatives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6" name="Google Shape;206;p14"/>
          <p:cNvSpPr txBox="1"/>
          <p:nvPr>
            <p:ph type="title"/>
          </p:nvPr>
        </p:nvSpPr>
        <p:spPr>
          <a:xfrm>
            <a:off x="428625" y="357187"/>
            <a:ext cx="8416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Graphical IRs</a:t>
            </a:r>
            <a:endParaRPr/>
          </a:p>
        </p:txBody>
      </p:sp>
      <p:sp>
        <p:nvSpPr>
          <p:cNvPr id="207" name="Google Shape;207;p14"/>
          <p:cNvSpPr txBox="1"/>
          <p:nvPr>
            <p:ph idx="1" type="body"/>
          </p:nvPr>
        </p:nvSpPr>
        <p:spPr>
          <a:xfrm>
            <a:off x="428625" y="1381125"/>
            <a:ext cx="8177212" cy="514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Abstract Syntax Trees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(AST) retains the essential structure of the parse tree but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eliminates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extraneous nodes</a:t>
            </a:r>
            <a:endParaRPr b="0" i="0" sz="44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342900" rtl="0" algn="l">
              <a:spcBef>
                <a:spcPts val="308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b="0" i="0" sz="44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5" name="Google Shape;215;p15"/>
          <p:cNvSpPr txBox="1"/>
          <p:nvPr>
            <p:ph type="title"/>
          </p:nvPr>
        </p:nvSpPr>
        <p:spPr>
          <a:xfrm>
            <a:off x="428625" y="357187"/>
            <a:ext cx="8416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Graphical IRs</a:t>
            </a:r>
            <a:endParaRPr/>
          </a:p>
        </p:txBody>
      </p:sp>
      <p:sp>
        <p:nvSpPr>
          <p:cNvPr id="216" name="Google Shape;216;p15"/>
          <p:cNvSpPr txBox="1"/>
          <p:nvPr>
            <p:ph idx="1" type="body"/>
          </p:nvPr>
        </p:nvSpPr>
        <p:spPr>
          <a:xfrm>
            <a:off x="571500" y="1381125"/>
            <a:ext cx="8177212" cy="79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AST: </a:t>
            </a:r>
            <a:r>
              <a:rPr b="1" i="0" lang="en-US" sz="40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= b*-c + b*-c</a:t>
            </a:r>
            <a:endParaRPr/>
          </a:p>
        </p:txBody>
      </p:sp>
      <p:sp>
        <p:nvSpPr>
          <p:cNvPr id="217" name="Google Shape;217;p15"/>
          <p:cNvSpPr txBox="1"/>
          <p:nvPr/>
        </p:nvSpPr>
        <p:spPr>
          <a:xfrm>
            <a:off x="2898775" y="2051050"/>
            <a:ext cx="39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urier New"/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/>
          </a:p>
        </p:txBody>
      </p:sp>
      <p:sp>
        <p:nvSpPr>
          <p:cNvPr id="218" name="Google Shape;218;p15"/>
          <p:cNvSpPr txBox="1"/>
          <p:nvPr/>
        </p:nvSpPr>
        <p:spPr>
          <a:xfrm>
            <a:off x="1716087" y="2673350"/>
            <a:ext cx="39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urier New"/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</p:txBody>
      </p:sp>
      <p:sp>
        <p:nvSpPr>
          <p:cNvPr id="219" name="Google Shape;219;p15"/>
          <p:cNvSpPr txBox="1"/>
          <p:nvPr/>
        </p:nvSpPr>
        <p:spPr>
          <a:xfrm>
            <a:off x="4040187" y="2736850"/>
            <a:ext cx="39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urier New"/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/>
          </a:p>
        </p:txBody>
      </p:sp>
      <p:sp>
        <p:nvSpPr>
          <p:cNvPr id="220" name="Google Shape;220;p15"/>
          <p:cNvSpPr txBox="1"/>
          <p:nvPr/>
        </p:nvSpPr>
        <p:spPr>
          <a:xfrm>
            <a:off x="2960687" y="3511550"/>
            <a:ext cx="39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urier New"/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/>
          </a:p>
        </p:txBody>
      </p:sp>
      <p:sp>
        <p:nvSpPr>
          <p:cNvPr id="221" name="Google Shape;221;p15"/>
          <p:cNvSpPr txBox="1"/>
          <p:nvPr/>
        </p:nvSpPr>
        <p:spPr>
          <a:xfrm>
            <a:off x="2135187" y="4057650"/>
            <a:ext cx="39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urier New"/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222" name="Google Shape;222;p15"/>
          <p:cNvSpPr txBox="1"/>
          <p:nvPr/>
        </p:nvSpPr>
        <p:spPr>
          <a:xfrm>
            <a:off x="3925887" y="4057650"/>
            <a:ext cx="39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urier New"/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/>
          </a:p>
        </p:txBody>
      </p:sp>
      <p:sp>
        <p:nvSpPr>
          <p:cNvPr id="223" name="Google Shape;223;p15"/>
          <p:cNvSpPr txBox="1"/>
          <p:nvPr/>
        </p:nvSpPr>
        <p:spPr>
          <a:xfrm>
            <a:off x="3951287" y="4794250"/>
            <a:ext cx="39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urier New"/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/>
          </a:p>
        </p:txBody>
      </p:sp>
      <p:cxnSp>
        <p:nvCxnSpPr>
          <p:cNvPr id="224" name="Google Shape;224;p15"/>
          <p:cNvCxnSpPr/>
          <p:nvPr/>
        </p:nvCxnSpPr>
        <p:spPr>
          <a:xfrm flipH="1">
            <a:off x="2087562" y="2513012"/>
            <a:ext cx="685800" cy="3175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5" name="Google Shape;225;p15"/>
          <p:cNvCxnSpPr/>
          <p:nvPr/>
        </p:nvCxnSpPr>
        <p:spPr>
          <a:xfrm>
            <a:off x="3408362" y="2513012"/>
            <a:ext cx="723900" cy="3175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6" name="Google Shape;226;p15"/>
          <p:cNvCxnSpPr/>
          <p:nvPr/>
        </p:nvCxnSpPr>
        <p:spPr>
          <a:xfrm flipH="1">
            <a:off x="2493962" y="3821112"/>
            <a:ext cx="495300" cy="330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7" name="Google Shape;227;p15"/>
          <p:cNvCxnSpPr/>
          <p:nvPr/>
        </p:nvCxnSpPr>
        <p:spPr>
          <a:xfrm>
            <a:off x="3319462" y="3821112"/>
            <a:ext cx="673100" cy="330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8" name="Google Shape;228;p15"/>
          <p:cNvCxnSpPr/>
          <p:nvPr/>
        </p:nvCxnSpPr>
        <p:spPr>
          <a:xfrm>
            <a:off x="4157662" y="4494212"/>
            <a:ext cx="0" cy="4191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9" name="Google Shape;229;p15"/>
          <p:cNvSpPr txBox="1"/>
          <p:nvPr/>
        </p:nvSpPr>
        <p:spPr>
          <a:xfrm>
            <a:off x="6135687" y="3511550"/>
            <a:ext cx="39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urier New"/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/>
          </a:p>
        </p:txBody>
      </p:sp>
      <p:sp>
        <p:nvSpPr>
          <p:cNvPr id="230" name="Google Shape;230;p15"/>
          <p:cNvSpPr txBox="1"/>
          <p:nvPr/>
        </p:nvSpPr>
        <p:spPr>
          <a:xfrm>
            <a:off x="5310187" y="4057650"/>
            <a:ext cx="39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urier New"/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</p:txBody>
      </p:sp>
      <p:sp>
        <p:nvSpPr>
          <p:cNvPr id="231" name="Google Shape;231;p15"/>
          <p:cNvSpPr txBox="1"/>
          <p:nvPr/>
        </p:nvSpPr>
        <p:spPr>
          <a:xfrm>
            <a:off x="7115175" y="4057650"/>
            <a:ext cx="39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urier New"/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/>
          </a:p>
        </p:txBody>
      </p:sp>
      <p:sp>
        <p:nvSpPr>
          <p:cNvPr id="232" name="Google Shape;232;p15"/>
          <p:cNvSpPr txBox="1"/>
          <p:nvPr/>
        </p:nvSpPr>
        <p:spPr>
          <a:xfrm>
            <a:off x="7126287" y="4794250"/>
            <a:ext cx="39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urier New"/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/>
          </a:p>
        </p:txBody>
      </p:sp>
      <p:cxnSp>
        <p:nvCxnSpPr>
          <p:cNvPr id="233" name="Google Shape;233;p15"/>
          <p:cNvCxnSpPr/>
          <p:nvPr/>
        </p:nvCxnSpPr>
        <p:spPr>
          <a:xfrm flipH="1">
            <a:off x="5668962" y="3821112"/>
            <a:ext cx="495300" cy="330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4" name="Google Shape;234;p15"/>
          <p:cNvCxnSpPr/>
          <p:nvPr/>
        </p:nvCxnSpPr>
        <p:spPr>
          <a:xfrm>
            <a:off x="6494462" y="3821112"/>
            <a:ext cx="673100" cy="330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5" name="Google Shape;235;p15"/>
          <p:cNvCxnSpPr/>
          <p:nvPr/>
        </p:nvCxnSpPr>
        <p:spPr>
          <a:xfrm>
            <a:off x="7332662" y="4494212"/>
            <a:ext cx="0" cy="4191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6" name="Google Shape;236;p15"/>
          <p:cNvCxnSpPr/>
          <p:nvPr/>
        </p:nvCxnSpPr>
        <p:spPr>
          <a:xfrm flipH="1">
            <a:off x="3332162" y="3097212"/>
            <a:ext cx="736600" cy="495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37" name="Google Shape;237;p15"/>
          <p:cNvCxnSpPr/>
          <p:nvPr/>
        </p:nvCxnSpPr>
        <p:spPr>
          <a:xfrm>
            <a:off x="4386262" y="3097212"/>
            <a:ext cx="1752600" cy="5588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5" name="Google Shape;245;p16"/>
          <p:cNvSpPr txBox="1"/>
          <p:nvPr>
            <p:ph type="title"/>
          </p:nvPr>
        </p:nvSpPr>
        <p:spPr>
          <a:xfrm>
            <a:off x="428625" y="357187"/>
            <a:ext cx="8416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Graphical IRs</a:t>
            </a:r>
            <a:endParaRPr/>
          </a:p>
        </p:txBody>
      </p:sp>
      <p:sp>
        <p:nvSpPr>
          <p:cNvPr id="246" name="Google Shape;246;p16"/>
          <p:cNvSpPr txBox="1"/>
          <p:nvPr>
            <p:ph idx="1" type="body"/>
          </p:nvPr>
        </p:nvSpPr>
        <p:spPr>
          <a:xfrm>
            <a:off x="428625" y="1381125"/>
            <a:ext cx="8177212" cy="514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ASTs have been used in many practical compiler systems</a:t>
            </a:r>
            <a:endParaRPr/>
          </a:p>
          <a:p>
            <a:pPr indent="-336549" lvl="1" marL="1252537" rtl="0" algn="l">
              <a:lnSpc>
                <a:spcPct val="85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Source-to-source systems</a:t>
            </a:r>
            <a:endParaRPr/>
          </a:p>
          <a:p>
            <a:pPr indent="-336549" lvl="1" marL="1252537" rtl="0" algn="l">
              <a:lnSpc>
                <a:spcPct val="8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automatic parallelization tools</a:t>
            </a:r>
            <a:endParaRPr/>
          </a:p>
          <a:p>
            <a:pPr indent="-336549" lvl="1" marL="1252537" rtl="0" algn="l">
              <a:lnSpc>
                <a:spcPct val="8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pretty-printing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4" name="Google Shape;254;p17"/>
          <p:cNvSpPr txBox="1"/>
          <p:nvPr>
            <p:ph type="title"/>
          </p:nvPr>
        </p:nvSpPr>
        <p:spPr>
          <a:xfrm>
            <a:off x="428625" y="357187"/>
            <a:ext cx="8416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Graphical IRs</a:t>
            </a:r>
            <a:endParaRPr/>
          </a:p>
        </p:txBody>
      </p:sp>
      <p:sp>
        <p:nvSpPr>
          <p:cNvPr id="255" name="Google Shape;255;p17"/>
          <p:cNvSpPr txBox="1"/>
          <p:nvPr>
            <p:ph idx="1" type="body"/>
          </p:nvPr>
        </p:nvSpPr>
        <p:spPr>
          <a:xfrm>
            <a:off x="500062" y="1381125"/>
            <a:ext cx="8177212" cy="4770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5137" lvl="0" marL="465137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AST is more concise than a parse tree</a:t>
            </a:r>
            <a:endParaRPr/>
          </a:p>
          <a:p>
            <a:pPr indent="-465137" lvl="0" marL="465137" rtl="0" algn="l">
              <a:lnSpc>
                <a:spcPct val="9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faithfully retains the structure of the original source code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3" name="Google Shape;263;p18"/>
          <p:cNvSpPr/>
          <p:nvPr/>
        </p:nvSpPr>
        <p:spPr>
          <a:xfrm>
            <a:off x="2568575" y="2843212"/>
            <a:ext cx="1393825" cy="110172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1471A"/>
              </a:gs>
              <a:gs pos="100000">
                <a:srgbClr val="08210C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18"/>
          <p:cNvSpPr/>
          <p:nvPr/>
        </p:nvSpPr>
        <p:spPr>
          <a:xfrm>
            <a:off x="4041775" y="3562350"/>
            <a:ext cx="1306512" cy="110172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1471A"/>
              </a:gs>
              <a:gs pos="100000">
                <a:srgbClr val="08210C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18"/>
          <p:cNvSpPr txBox="1"/>
          <p:nvPr>
            <p:ph type="title"/>
          </p:nvPr>
        </p:nvSpPr>
        <p:spPr>
          <a:xfrm>
            <a:off x="428625" y="357187"/>
            <a:ext cx="8416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Graphical IRs</a:t>
            </a:r>
            <a:endParaRPr/>
          </a:p>
        </p:txBody>
      </p:sp>
      <p:sp>
        <p:nvSpPr>
          <p:cNvPr id="266" name="Google Shape;266;p18"/>
          <p:cNvSpPr txBox="1"/>
          <p:nvPr>
            <p:ph idx="1" type="body"/>
          </p:nvPr>
        </p:nvSpPr>
        <p:spPr>
          <a:xfrm>
            <a:off x="630237" y="4651375"/>
            <a:ext cx="8177212" cy="10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AST contains two distinct copies of </a:t>
            </a:r>
            <a:r>
              <a:rPr b="1" i="0" lang="en-US" sz="40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x*2</a:t>
            </a:r>
            <a:endParaRPr/>
          </a:p>
        </p:txBody>
      </p:sp>
      <p:sp>
        <p:nvSpPr>
          <p:cNvPr id="267" name="Google Shape;267;p18"/>
          <p:cNvSpPr txBox="1"/>
          <p:nvPr/>
        </p:nvSpPr>
        <p:spPr>
          <a:xfrm>
            <a:off x="4175125" y="2024062"/>
            <a:ext cx="39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/>
          </a:p>
        </p:txBody>
      </p:sp>
      <p:sp>
        <p:nvSpPr>
          <p:cNvPr id="268" name="Google Shape;268;p18"/>
          <p:cNvSpPr txBox="1"/>
          <p:nvPr/>
        </p:nvSpPr>
        <p:spPr>
          <a:xfrm>
            <a:off x="3095625" y="2798762"/>
            <a:ext cx="39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/>
          </a:p>
        </p:txBody>
      </p:sp>
      <p:sp>
        <p:nvSpPr>
          <p:cNvPr id="269" name="Google Shape;269;p18"/>
          <p:cNvSpPr txBox="1"/>
          <p:nvPr/>
        </p:nvSpPr>
        <p:spPr>
          <a:xfrm>
            <a:off x="2498725" y="3359150"/>
            <a:ext cx="39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</p:txBody>
      </p:sp>
      <p:sp>
        <p:nvSpPr>
          <p:cNvPr id="270" name="Google Shape;270;p18"/>
          <p:cNvSpPr txBox="1"/>
          <p:nvPr/>
        </p:nvSpPr>
        <p:spPr>
          <a:xfrm>
            <a:off x="3646487" y="3402012"/>
            <a:ext cx="39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cxnSp>
        <p:nvCxnSpPr>
          <p:cNvPr id="271" name="Google Shape;271;p18"/>
          <p:cNvCxnSpPr/>
          <p:nvPr/>
        </p:nvCxnSpPr>
        <p:spPr>
          <a:xfrm flipH="1">
            <a:off x="2774950" y="3108325"/>
            <a:ext cx="349250" cy="315912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2" name="Google Shape;272;p18"/>
          <p:cNvCxnSpPr/>
          <p:nvPr/>
        </p:nvCxnSpPr>
        <p:spPr>
          <a:xfrm>
            <a:off x="3411537" y="3108325"/>
            <a:ext cx="339725" cy="34448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3" name="Google Shape;273;p18"/>
          <p:cNvCxnSpPr/>
          <p:nvPr/>
        </p:nvCxnSpPr>
        <p:spPr>
          <a:xfrm flipH="1">
            <a:off x="3467100" y="2384425"/>
            <a:ext cx="736600" cy="495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4" name="Google Shape;274;p18"/>
          <p:cNvCxnSpPr/>
          <p:nvPr/>
        </p:nvCxnSpPr>
        <p:spPr>
          <a:xfrm>
            <a:off x="4548187" y="2408237"/>
            <a:ext cx="736600" cy="495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5" name="Google Shape;275;p18"/>
          <p:cNvSpPr txBox="1"/>
          <p:nvPr/>
        </p:nvSpPr>
        <p:spPr>
          <a:xfrm>
            <a:off x="5205412" y="2822575"/>
            <a:ext cx="39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5842000" y="3425825"/>
            <a:ext cx="39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/>
          </a:p>
        </p:txBody>
      </p:sp>
      <p:cxnSp>
        <p:nvCxnSpPr>
          <p:cNvPr id="277" name="Google Shape;277;p18"/>
          <p:cNvCxnSpPr/>
          <p:nvPr/>
        </p:nvCxnSpPr>
        <p:spPr>
          <a:xfrm flipH="1">
            <a:off x="4795837" y="3132137"/>
            <a:ext cx="438150" cy="38893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8" name="Google Shape;278;p18"/>
          <p:cNvCxnSpPr/>
          <p:nvPr/>
        </p:nvCxnSpPr>
        <p:spPr>
          <a:xfrm>
            <a:off x="5564187" y="3132137"/>
            <a:ext cx="398462" cy="38735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9" name="Google Shape;279;p18"/>
          <p:cNvSpPr txBox="1"/>
          <p:nvPr/>
        </p:nvSpPr>
        <p:spPr>
          <a:xfrm>
            <a:off x="4471987" y="3460750"/>
            <a:ext cx="39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/>
          </a:p>
        </p:txBody>
      </p:sp>
      <p:sp>
        <p:nvSpPr>
          <p:cNvPr id="280" name="Google Shape;280;p18"/>
          <p:cNvSpPr txBox="1"/>
          <p:nvPr/>
        </p:nvSpPr>
        <p:spPr>
          <a:xfrm>
            <a:off x="5008562" y="4078287"/>
            <a:ext cx="39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cxnSp>
        <p:nvCxnSpPr>
          <p:cNvPr id="281" name="Google Shape;281;p18"/>
          <p:cNvCxnSpPr/>
          <p:nvPr/>
        </p:nvCxnSpPr>
        <p:spPr>
          <a:xfrm flipH="1">
            <a:off x="4237037" y="3813175"/>
            <a:ext cx="306387" cy="28733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2" name="Google Shape;282;p18"/>
          <p:cNvCxnSpPr/>
          <p:nvPr/>
        </p:nvCxnSpPr>
        <p:spPr>
          <a:xfrm>
            <a:off x="4773612" y="3800475"/>
            <a:ext cx="339725" cy="330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83" name="Google Shape;283;p18"/>
          <p:cNvSpPr txBox="1"/>
          <p:nvPr/>
        </p:nvSpPr>
        <p:spPr>
          <a:xfrm>
            <a:off x="3965575" y="4040187"/>
            <a:ext cx="39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</p:txBody>
      </p:sp>
      <p:sp>
        <p:nvSpPr>
          <p:cNvPr id="284" name="Google Shape;284;p18"/>
          <p:cNvSpPr txBox="1"/>
          <p:nvPr/>
        </p:nvSpPr>
        <p:spPr>
          <a:xfrm>
            <a:off x="519112" y="1409700"/>
            <a:ext cx="8624887" cy="116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Consider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AST for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40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x*2+x*2*y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i="0" sz="4000" u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2" name="Google Shape;292;p19"/>
          <p:cNvSpPr txBox="1"/>
          <p:nvPr>
            <p:ph type="title"/>
          </p:nvPr>
        </p:nvSpPr>
        <p:spPr>
          <a:xfrm>
            <a:off x="428625" y="357187"/>
            <a:ext cx="8416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Graphical IRs</a:t>
            </a:r>
            <a:endParaRPr/>
          </a:p>
        </p:txBody>
      </p:sp>
      <p:sp>
        <p:nvSpPr>
          <p:cNvPr id="293" name="Google Shape;293;p19"/>
          <p:cNvSpPr txBox="1"/>
          <p:nvPr>
            <p:ph idx="1" type="body"/>
          </p:nvPr>
        </p:nvSpPr>
        <p:spPr>
          <a:xfrm>
            <a:off x="787400" y="4065587"/>
            <a:ext cx="8513762" cy="189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directed acyclic graph</a:t>
            </a: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(DAG) is a contraction of the AST that avoids 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duplication</a:t>
            </a:r>
            <a:endParaRPr/>
          </a:p>
        </p:txBody>
      </p:sp>
      <p:sp>
        <p:nvSpPr>
          <p:cNvPr id="294" name="Google Shape;294;p19"/>
          <p:cNvSpPr txBox="1"/>
          <p:nvPr/>
        </p:nvSpPr>
        <p:spPr>
          <a:xfrm>
            <a:off x="4140200" y="1336675"/>
            <a:ext cx="39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/>
          </a:p>
        </p:txBody>
      </p:sp>
      <p:cxnSp>
        <p:nvCxnSpPr>
          <p:cNvPr id="295" name="Google Shape;295;p19"/>
          <p:cNvCxnSpPr/>
          <p:nvPr/>
        </p:nvCxnSpPr>
        <p:spPr>
          <a:xfrm>
            <a:off x="4343400" y="1812925"/>
            <a:ext cx="3175" cy="101758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6" name="Google Shape;296;p19"/>
          <p:cNvCxnSpPr/>
          <p:nvPr/>
        </p:nvCxnSpPr>
        <p:spPr>
          <a:xfrm>
            <a:off x="4513262" y="1720850"/>
            <a:ext cx="736600" cy="495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97" name="Google Shape;297;p19"/>
          <p:cNvSpPr txBox="1"/>
          <p:nvPr/>
        </p:nvSpPr>
        <p:spPr>
          <a:xfrm>
            <a:off x="5170487" y="2135187"/>
            <a:ext cx="39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/>
          </a:p>
        </p:txBody>
      </p:sp>
      <p:sp>
        <p:nvSpPr>
          <p:cNvPr id="298" name="Google Shape;298;p19"/>
          <p:cNvSpPr txBox="1"/>
          <p:nvPr/>
        </p:nvSpPr>
        <p:spPr>
          <a:xfrm>
            <a:off x="5807075" y="2738437"/>
            <a:ext cx="39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/>
          </a:p>
        </p:txBody>
      </p:sp>
      <p:cxnSp>
        <p:nvCxnSpPr>
          <p:cNvPr id="299" name="Google Shape;299;p19"/>
          <p:cNvCxnSpPr/>
          <p:nvPr/>
        </p:nvCxnSpPr>
        <p:spPr>
          <a:xfrm flipH="1">
            <a:off x="4498975" y="2444750"/>
            <a:ext cx="700087" cy="44608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0" name="Google Shape;300;p19"/>
          <p:cNvCxnSpPr/>
          <p:nvPr/>
        </p:nvCxnSpPr>
        <p:spPr>
          <a:xfrm>
            <a:off x="5529262" y="2444750"/>
            <a:ext cx="398462" cy="38735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01" name="Google Shape;301;p19"/>
          <p:cNvSpPr txBox="1"/>
          <p:nvPr/>
        </p:nvSpPr>
        <p:spPr>
          <a:xfrm>
            <a:off x="4165600" y="2773362"/>
            <a:ext cx="39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/>
          </a:p>
        </p:txBody>
      </p:sp>
      <p:sp>
        <p:nvSpPr>
          <p:cNvPr id="302" name="Google Shape;302;p19"/>
          <p:cNvSpPr txBox="1"/>
          <p:nvPr/>
        </p:nvSpPr>
        <p:spPr>
          <a:xfrm>
            <a:off x="4702175" y="3390900"/>
            <a:ext cx="39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cxnSp>
        <p:nvCxnSpPr>
          <p:cNvPr id="303" name="Google Shape;303;p19"/>
          <p:cNvCxnSpPr/>
          <p:nvPr/>
        </p:nvCxnSpPr>
        <p:spPr>
          <a:xfrm flipH="1">
            <a:off x="3930650" y="3125787"/>
            <a:ext cx="306387" cy="28733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04" name="Google Shape;304;p19"/>
          <p:cNvCxnSpPr/>
          <p:nvPr/>
        </p:nvCxnSpPr>
        <p:spPr>
          <a:xfrm>
            <a:off x="4467225" y="3113087"/>
            <a:ext cx="339725" cy="330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05" name="Google Shape;305;p19"/>
          <p:cNvSpPr txBox="1"/>
          <p:nvPr/>
        </p:nvSpPr>
        <p:spPr>
          <a:xfrm>
            <a:off x="3659187" y="3352800"/>
            <a:ext cx="39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8" name="Google Shape;98;p2"/>
          <p:cNvSpPr txBox="1"/>
          <p:nvPr>
            <p:ph type="title"/>
          </p:nvPr>
        </p:nvSpPr>
        <p:spPr>
          <a:xfrm>
            <a:off x="428625" y="271462"/>
            <a:ext cx="8416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IR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428625" y="1266825"/>
            <a:ext cx="8177212" cy="514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Compilers are organized as a series of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passes</a:t>
            </a:r>
            <a:endParaRPr/>
          </a:p>
          <a:p>
            <a:pPr indent="-463550" lvl="0" marL="46355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creates the need for an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intermediate representation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 the code being compiled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3721100" y="2689225"/>
            <a:ext cx="1306512" cy="110172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11471A"/>
              </a:gs>
              <a:gs pos="100000">
                <a:srgbClr val="08210C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20"/>
          <p:cNvSpPr txBox="1"/>
          <p:nvPr>
            <p:ph type="title"/>
          </p:nvPr>
        </p:nvSpPr>
        <p:spPr>
          <a:xfrm>
            <a:off x="428625" y="357187"/>
            <a:ext cx="8416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Graphical IRs</a:t>
            </a:r>
            <a:endParaRPr/>
          </a:p>
        </p:txBody>
      </p:sp>
      <p:sp>
        <p:nvSpPr>
          <p:cNvPr id="315" name="Google Shape;315;p20"/>
          <p:cNvSpPr txBox="1"/>
          <p:nvPr>
            <p:ph idx="1" type="body"/>
          </p:nvPr>
        </p:nvSpPr>
        <p:spPr>
          <a:xfrm>
            <a:off x="430212" y="3937000"/>
            <a:ext cx="8513762" cy="218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the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b="1" i="0" lang="en-US" sz="32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does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not change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between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uses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b="1" i="0" lang="en-US" sz="32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x*2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the compiler can generate code that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evaluates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subtree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once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uses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result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twice</a:t>
            </a:r>
            <a:endParaRPr/>
          </a:p>
        </p:txBody>
      </p:sp>
      <p:sp>
        <p:nvSpPr>
          <p:cNvPr id="316" name="Google Shape;316;p20"/>
          <p:cNvSpPr txBox="1"/>
          <p:nvPr/>
        </p:nvSpPr>
        <p:spPr>
          <a:xfrm>
            <a:off x="4140200" y="1165225"/>
            <a:ext cx="39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/>
          </a:p>
        </p:txBody>
      </p:sp>
      <p:cxnSp>
        <p:nvCxnSpPr>
          <p:cNvPr id="317" name="Google Shape;317;p20"/>
          <p:cNvCxnSpPr/>
          <p:nvPr/>
        </p:nvCxnSpPr>
        <p:spPr>
          <a:xfrm>
            <a:off x="4343400" y="1641475"/>
            <a:ext cx="3175" cy="101758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8" name="Google Shape;318;p20"/>
          <p:cNvCxnSpPr/>
          <p:nvPr/>
        </p:nvCxnSpPr>
        <p:spPr>
          <a:xfrm>
            <a:off x="4513262" y="1549400"/>
            <a:ext cx="736600" cy="4953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9" name="Google Shape;319;p20"/>
          <p:cNvSpPr txBox="1"/>
          <p:nvPr/>
        </p:nvSpPr>
        <p:spPr>
          <a:xfrm>
            <a:off x="5170487" y="1963737"/>
            <a:ext cx="39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/>
          </a:p>
        </p:txBody>
      </p:sp>
      <p:sp>
        <p:nvSpPr>
          <p:cNvPr id="320" name="Google Shape;320;p20"/>
          <p:cNvSpPr txBox="1"/>
          <p:nvPr/>
        </p:nvSpPr>
        <p:spPr>
          <a:xfrm>
            <a:off x="5807075" y="2566987"/>
            <a:ext cx="39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/>
          </a:p>
        </p:txBody>
      </p:sp>
      <p:cxnSp>
        <p:nvCxnSpPr>
          <p:cNvPr id="321" name="Google Shape;321;p20"/>
          <p:cNvCxnSpPr/>
          <p:nvPr/>
        </p:nvCxnSpPr>
        <p:spPr>
          <a:xfrm flipH="1">
            <a:off x="4498975" y="2273300"/>
            <a:ext cx="700087" cy="44608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2" name="Google Shape;322;p20"/>
          <p:cNvCxnSpPr/>
          <p:nvPr/>
        </p:nvCxnSpPr>
        <p:spPr>
          <a:xfrm>
            <a:off x="5529262" y="2273300"/>
            <a:ext cx="398462" cy="38735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3" name="Google Shape;323;p20"/>
          <p:cNvSpPr txBox="1"/>
          <p:nvPr/>
        </p:nvSpPr>
        <p:spPr>
          <a:xfrm>
            <a:off x="4165600" y="2601912"/>
            <a:ext cx="39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/>
          </a:p>
        </p:txBody>
      </p:sp>
      <p:sp>
        <p:nvSpPr>
          <p:cNvPr id="324" name="Google Shape;324;p20"/>
          <p:cNvSpPr txBox="1"/>
          <p:nvPr/>
        </p:nvSpPr>
        <p:spPr>
          <a:xfrm>
            <a:off x="4702175" y="3219450"/>
            <a:ext cx="39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cxnSp>
        <p:nvCxnSpPr>
          <p:cNvPr id="325" name="Google Shape;325;p20"/>
          <p:cNvCxnSpPr/>
          <p:nvPr/>
        </p:nvCxnSpPr>
        <p:spPr>
          <a:xfrm flipH="1">
            <a:off x="3930650" y="2954337"/>
            <a:ext cx="306387" cy="28733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6" name="Google Shape;326;p20"/>
          <p:cNvCxnSpPr/>
          <p:nvPr/>
        </p:nvCxnSpPr>
        <p:spPr>
          <a:xfrm>
            <a:off x="4467225" y="2941637"/>
            <a:ext cx="339725" cy="330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7" name="Google Shape;327;p20"/>
          <p:cNvSpPr txBox="1"/>
          <p:nvPr/>
        </p:nvSpPr>
        <p:spPr>
          <a:xfrm>
            <a:off x="3659187" y="3181350"/>
            <a:ext cx="396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5" name="Google Shape;335;p21"/>
          <p:cNvSpPr txBox="1"/>
          <p:nvPr>
            <p:ph type="title"/>
          </p:nvPr>
        </p:nvSpPr>
        <p:spPr>
          <a:xfrm>
            <a:off x="428625" y="357187"/>
            <a:ext cx="8416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Linear IRs</a:t>
            </a:r>
            <a:endParaRPr/>
          </a:p>
        </p:txBody>
      </p:sp>
      <p:sp>
        <p:nvSpPr>
          <p:cNvPr id="336" name="Google Shape;336;p21"/>
          <p:cNvSpPr txBox="1"/>
          <p:nvPr>
            <p:ph idx="1" type="body"/>
          </p:nvPr>
        </p:nvSpPr>
        <p:spPr>
          <a:xfrm>
            <a:off x="428625" y="1381125"/>
            <a:ext cx="8177212" cy="514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alternative to graphical IR is a </a:t>
            </a:r>
            <a:r>
              <a:rPr b="0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linear IR</a:t>
            </a:r>
            <a:endParaRPr/>
          </a:p>
          <a:p>
            <a:pPr indent="-463550" lvl="0" marL="463550" rtl="0" algn="l">
              <a:lnSpc>
                <a:spcPct val="8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assembly-language</a:t>
            </a: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program is a form of linear code</a:t>
            </a:r>
            <a:endParaRPr/>
          </a:p>
          <a:p>
            <a:pPr indent="-463550" lvl="0" marL="463550" rtl="0" algn="l">
              <a:lnSpc>
                <a:spcPct val="8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consists of a </a:t>
            </a:r>
            <a:r>
              <a:rPr b="0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b="0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instructions</a:t>
            </a: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that execute in order of appearence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4" name="Google Shape;344;p22"/>
          <p:cNvSpPr txBox="1"/>
          <p:nvPr>
            <p:ph type="title"/>
          </p:nvPr>
        </p:nvSpPr>
        <p:spPr>
          <a:xfrm>
            <a:off x="428625" y="357187"/>
            <a:ext cx="8416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Linear IRs</a:t>
            </a:r>
            <a:endParaRPr/>
          </a:p>
        </p:txBody>
      </p:sp>
      <p:sp>
        <p:nvSpPr>
          <p:cNvPr id="345" name="Google Shape;345;p22"/>
          <p:cNvSpPr txBox="1"/>
          <p:nvPr>
            <p:ph idx="1" type="body"/>
          </p:nvPr>
        </p:nvSpPr>
        <p:spPr>
          <a:xfrm>
            <a:off x="428625" y="1381125"/>
            <a:ext cx="8177212" cy="514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0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linear IRs used in modern compilers are</a:t>
            </a:r>
            <a:endParaRPr/>
          </a:p>
          <a:p>
            <a:pPr indent="-336549" lvl="1" marL="1252537" rtl="0" algn="l">
              <a:lnSpc>
                <a:spcPct val="8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stack-machine code</a:t>
            </a:r>
            <a:endParaRPr/>
          </a:p>
          <a:p>
            <a:pPr indent="-336549" lvl="1" marL="1252537" rtl="0" algn="l">
              <a:lnSpc>
                <a:spcPct val="8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three-address code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/>
          <p:nvPr>
            <p:ph type="title"/>
          </p:nvPr>
        </p:nvSpPr>
        <p:spPr>
          <a:xfrm>
            <a:off x="630237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Linear IR for x – 2 × y</a:t>
            </a:r>
            <a:endParaRPr/>
          </a:p>
        </p:txBody>
      </p:sp>
      <p:sp>
        <p:nvSpPr>
          <p:cNvPr id="351" name="Google Shape;351;p23"/>
          <p:cNvSpPr txBox="1"/>
          <p:nvPr>
            <p:ph idx="1" type="body"/>
          </p:nvPr>
        </p:nvSpPr>
        <p:spPr>
          <a:xfrm>
            <a:off x="630237" y="1681162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0" i="1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stack-machine</a:t>
            </a:r>
            <a:endParaRPr/>
          </a:p>
        </p:txBody>
      </p:sp>
      <p:sp>
        <p:nvSpPr>
          <p:cNvPr id="352" name="Google Shape;352;p23"/>
          <p:cNvSpPr txBox="1"/>
          <p:nvPr>
            <p:ph idx="1" type="body"/>
          </p:nvPr>
        </p:nvSpPr>
        <p:spPr>
          <a:xfrm>
            <a:off x="630237" y="2505075"/>
            <a:ext cx="3868737" cy="3684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2317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push 2</a:t>
            </a:r>
            <a:endParaRPr/>
          </a:p>
          <a:p>
            <a:pPr indent="231775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push y</a:t>
            </a:r>
            <a:endParaRPr/>
          </a:p>
          <a:p>
            <a:pPr indent="231775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multiply</a:t>
            </a:r>
            <a:endParaRPr/>
          </a:p>
          <a:p>
            <a:pPr indent="231775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push x</a:t>
            </a:r>
            <a:endParaRPr/>
          </a:p>
          <a:p>
            <a:pPr indent="231775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subtract</a:t>
            </a:r>
            <a:endParaRPr/>
          </a:p>
        </p:txBody>
      </p:sp>
      <p:sp>
        <p:nvSpPr>
          <p:cNvPr id="353" name="Google Shape;353;p23"/>
          <p:cNvSpPr txBox="1"/>
          <p:nvPr>
            <p:ph idx="1" type="body"/>
          </p:nvPr>
        </p:nvSpPr>
        <p:spPr>
          <a:xfrm>
            <a:off x="4629150" y="1681162"/>
            <a:ext cx="388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0" i="1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three-address</a:t>
            </a:r>
            <a:endParaRPr/>
          </a:p>
        </p:txBody>
      </p:sp>
      <p:sp>
        <p:nvSpPr>
          <p:cNvPr id="354" name="Google Shape;354;p23"/>
          <p:cNvSpPr txBox="1"/>
          <p:nvPr>
            <p:ph idx="2" type="body"/>
          </p:nvPr>
        </p:nvSpPr>
        <p:spPr>
          <a:xfrm>
            <a:off x="4629150" y="2505075"/>
            <a:ext cx="3887787" cy="3684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23177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t1 ← 2</a:t>
            </a:r>
            <a:endParaRPr/>
          </a:p>
          <a:p>
            <a:pPr indent="231775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t2 ← y</a:t>
            </a:r>
            <a:endParaRPr/>
          </a:p>
          <a:p>
            <a:pPr indent="231775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t3 ← t1 × t2</a:t>
            </a:r>
            <a:endParaRPr/>
          </a:p>
          <a:p>
            <a:pPr indent="231775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t4 ← x</a:t>
            </a:r>
            <a:endParaRPr/>
          </a:p>
          <a:p>
            <a:pPr indent="231775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t5 ← t4 – t3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3429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None/>
            </a:pPr>
            <a:r>
              <a:t/>
            </a:r>
            <a:endParaRPr b="0" i="0" sz="4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3" name="Google Shape;363;p24"/>
          <p:cNvSpPr txBox="1"/>
          <p:nvPr>
            <p:ph type="title"/>
          </p:nvPr>
        </p:nvSpPr>
        <p:spPr>
          <a:xfrm>
            <a:off x="428625" y="357187"/>
            <a:ext cx="8416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Stack-Machine Code</a:t>
            </a:r>
            <a:endParaRPr/>
          </a:p>
        </p:txBody>
      </p:sp>
      <p:sp>
        <p:nvSpPr>
          <p:cNvPr id="364" name="Google Shape;364;p24"/>
          <p:cNvSpPr txBox="1"/>
          <p:nvPr>
            <p:ph idx="1" type="body"/>
          </p:nvPr>
        </p:nvSpPr>
        <p:spPr>
          <a:xfrm>
            <a:off x="428625" y="1381125"/>
            <a:ext cx="8177212" cy="514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-machine code is sometimes called </a:t>
            </a:r>
            <a:r>
              <a:rPr b="0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one-address code</a:t>
            </a:r>
            <a:endParaRPr/>
          </a:p>
          <a:p>
            <a:pPr indent="-463550" lvl="0" marL="463550" rtl="0" algn="l">
              <a:lnSpc>
                <a:spcPct val="8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assumes the presence of an </a:t>
            </a:r>
            <a:r>
              <a:rPr b="0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operand</a:t>
            </a: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stack</a:t>
            </a:r>
            <a:endParaRPr/>
          </a:p>
          <a:p>
            <a:pPr indent="-88900" lvl="0" marL="342900" rtl="0" algn="l">
              <a:spcBef>
                <a:spcPts val="280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b="0" i="0" sz="4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2" name="Google Shape;372;p25"/>
          <p:cNvSpPr txBox="1"/>
          <p:nvPr>
            <p:ph type="title"/>
          </p:nvPr>
        </p:nvSpPr>
        <p:spPr>
          <a:xfrm>
            <a:off x="428625" y="357187"/>
            <a:ext cx="8416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Stack-Machine Code</a:t>
            </a:r>
            <a:endParaRPr/>
          </a:p>
        </p:txBody>
      </p:sp>
      <p:sp>
        <p:nvSpPr>
          <p:cNvPr id="373" name="Google Shape;373;p25"/>
          <p:cNvSpPr txBox="1"/>
          <p:nvPr>
            <p:ph idx="1" type="body"/>
          </p:nvPr>
        </p:nvSpPr>
        <p:spPr>
          <a:xfrm>
            <a:off x="428625" y="1381125"/>
            <a:ext cx="8177212" cy="514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 </a:t>
            </a:r>
            <a:r>
              <a:rPr b="0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take their </a:t>
            </a:r>
            <a:r>
              <a:rPr b="0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operands</a:t>
            </a: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from the stack and </a:t>
            </a:r>
            <a:r>
              <a:rPr b="0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push results</a:t>
            </a: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back onto the stack</a:t>
            </a:r>
            <a:endParaRPr/>
          </a:p>
          <a:p>
            <a:pPr indent="-463550" lvl="0" marL="463550" rtl="0" algn="l">
              <a:lnSpc>
                <a:spcPct val="8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Stack-machine code is </a:t>
            </a:r>
            <a:r>
              <a:rPr b="0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compact</a:t>
            </a: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; eliminates many names from IR</a:t>
            </a:r>
            <a:endParaRPr/>
          </a:p>
          <a:p>
            <a:pPr indent="-463550" lvl="0" marL="463550" rtl="0" algn="l">
              <a:lnSpc>
                <a:spcPct val="8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b="0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shrinks</a:t>
            </a: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program in IR form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1" name="Google Shape;381;p26"/>
          <p:cNvSpPr txBox="1"/>
          <p:nvPr>
            <p:ph type="title"/>
          </p:nvPr>
        </p:nvSpPr>
        <p:spPr>
          <a:xfrm>
            <a:off x="428625" y="357187"/>
            <a:ext cx="8416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Stack-Machine Code</a:t>
            </a:r>
            <a:endParaRPr/>
          </a:p>
        </p:txBody>
      </p:sp>
      <p:sp>
        <p:nvSpPr>
          <p:cNvPr id="382" name="Google Shape;382;p26"/>
          <p:cNvSpPr txBox="1"/>
          <p:nvPr>
            <p:ph idx="1" type="body"/>
          </p:nvPr>
        </p:nvSpPr>
        <p:spPr>
          <a:xfrm>
            <a:off x="428625" y="1381125"/>
            <a:ext cx="8177212" cy="514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results and arguments are </a:t>
            </a:r>
            <a:r>
              <a:rPr b="0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transitory</a:t>
            </a: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unless explicitly moved to memory</a:t>
            </a:r>
            <a:endParaRPr/>
          </a:p>
          <a:p>
            <a:pPr indent="-463550" lvl="0" marL="463550" rtl="0" algn="l">
              <a:lnSpc>
                <a:spcPct val="8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Stack-machine code is </a:t>
            </a:r>
            <a:r>
              <a:rPr b="0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simple </a:t>
            </a: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generate</a:t>
            </a: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execute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0" name="Google Shape;390;p27"/>
          <p:cNvSpPr txBox="1"/>
          <p:nvPr>
            <p:ph type="title"/>
          </p:nvPr>
        </p:nvSpPr>
        <p:spPr>
          <a:xfrm>
            <a:off x="428625" y="357187"/>
            <a:ext cx="8416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Stack-Machine Code</a:t>
            </a:r>
            <a:endParaRPr/>
          </a:p>
        </p:txBody>
      </p:sp>
      <p:sp>
        <p:nvSpPr>
          <p:cNvPr id="391" name="Google Shape;391;p27"/>
          <p:cNvSpPr txBox="1"/>
          <p:nvPr>
            <p:ph idx="1" type="body"/>
          </p:nvPr>
        </p:nvSpPr>
        <p:spPr>
          <a:xfrm>
            <a:off x="428625" y="1381125"/>
            <a:ext cx="8177212" cy="514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Smalltalk-80</a:t>
            </a: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use </a:t>
            </a:r>
            <a:r>
              <a:rPr b="0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bytecodes</a:t>
            </a: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which are abstract </a:t>
            </a:r>
            <a:r>
              <a:rPr b="0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stack-machine</a:t>
            </a: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code </a:t>
            </a:r>
            <a:endParaRPr/>
          </a:p>
          <a:p>
            <a:pPr indent="-463550" lvl="0" marL="463550" rtl="0" algn="l">
              <a:lnSpc>
                <a:spcPct val="85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oto Sans Symbols"/>
              <a:buChar char="▪"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bytecode</a:t>
            </a: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either </a:t>
            </a:r>
            <a:r>
              <a:rPr b="0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interpreted</a:t>
            </a: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or translated into target machine code (</a:t>
            </a:r>
            <a:r>
              <a:rPr b="0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JIT</a:t>
            </a: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9" name="Google Shape;399;p28"/>
          <p:cNvSpPr txBox="1"/>
          <p:nvPr>
            <p:ph type="title"/>
          </p:nvPr>
        </p:nvSpPr>
        <p:spPr>
          <a:xfrm>
            <a:off x="428625" y="357187"/>
            <a:ext cx="8416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Three-Address Code</a:t>
            </a:r>
            <a:endParaRPr/>
          </a:p>
        </p:txBody>
      </p:sp>
      <p:sp>
        <p:nvSpPr>
          <p:cNvPr id="400" name="Google Shape;400;p28"/>
          <p:cNvSpPr txBox="1"/>
          <p:nvPr>
            <p:ph idx="1" type="body"/>
          </p:nvPr>
        </p:nvSpPr>
        <p:spPr>
          <a:xfrm>
            <a:off x="514350" y="1381125"/>
            <a:ext cx="8177212" cy="514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Three-address code most operations have the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b="1" i="0" lang="en-US" sz="44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			x </a:t>
            </a:r>
            <a:r>
              <a:rPr b="1" i="0" lang="en-US" sz="48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←</a:t>
            </a:r>
            <a:r>
              <a:rPr b="1" i="0" lang="en-US" sz="44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b="1" i="1" lang="en-US" sz="44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 b="1" i="0" lang="en-US" sz="4400" u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z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an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operator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), two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operands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and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and </a:t>
            </a:r>
            <a:b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one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(</a:t>
            </a:r>
            <a:r>
              <a:rPr b="1" i="0" lang="en-US" sz="44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8" name="Google Shape;408;p29"/>
          <p:cNvSpPr txBox="1"/>
          <p:nvPr>
            <p:ph type="title"/>
          </p:nvPr>
        </p:nvSpPr>
        <p:spPr>
          <a:xfrm>
            <a:off x="428625" y="357187"/>
            <a:ext cx="8416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Three-Address Code</a:t>
            </a:r>
            <a:endParaRPr/>
          </a:p>
        </p:txBody>
      </p:sp>
      <p:sp>
        <p:nvSpPr>
          <p:cNvPr id="409" name="Google Shape;409;p29"/>
          <p:cNvSpPr txBox="1"/>
          <p:nvPr>
            <p:ph idx="1" type="body"/>
          </p:nvPr>
        </p:nvSpPr>
        <p:spPr>
          <a:xfrm>
            <a:off x="514350" y="1381125"/>
            <a:ext cx="8177212" cy="514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5137" lvl="0" marL="4651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Some operators, such as an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immediate load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a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jump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will need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fewer 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arguments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7" name="Google Shape;107;p3"/>
          <p:cNvSpPr txBox="1"/>
          <p:nvPr>
            <p:ph type="title"/>
          </p:nvPr>
        </p:nvSpPr>
        <p:spPr>
          <a:xfrm>
            <a:off x="428625" y="271462"/>
            <a:ext cx="8416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IR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428625" y="1266825"/>
            <a:ext cx="8177212" cy="514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Compilers use some internal form– an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IR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–to represent the code being analysed and translated</a:t>
            </a:r>
            <a:endParaRPr/>
          </a:p>
          <a:p>
            <a:pPr indent="-463550" lvl="0" marL="463550" rtl="0" algn="l">
              <a:lnSpc>
                <a:spcPct val="85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Many compilers use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than one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IR during the course of compilation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6" name="Google Shape;116;p4"/>
          <p:cNvSpPr txBox="1"/>
          <p:nvPr>
            <p:ph type="title"/>
          </p:nvPr>
        </p:nvSpPr>
        <p:spPr>
          <a:xfrm>
            <a:off x="428625" y="271462"/>
            <a:ext cx="8416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IR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428625" y="1266825"/>
            <a:ext cx="8177212" cy="514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IR must be expressive enough to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all of the useful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facts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that might be passed between passes of the compiler</a:t>
            </a:r>
            <a:endParaRPr/>
          </a:p>
          <a:p>
            <a:pPr indent="-63500" lvl="0" marL="342900" rtl="0" algn="l">
              <a:spcBef>
                <a:spcPts val="308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b="0" i="0" sz="4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5" name="Google Shape;125;p5"/>
          <p:cNvSpPr txBox="1"/>
          <p:nvPr>
            <p:ph type="title"/>
          </p:nvPr>
        </p:nvSpPr>
        <p:spPr>
          <a:xfrm>
            <a:off x="428625" y="271462"/>
            <a:ext cx="8416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IR</a:t>
            </a: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428625" y="1266825"/>
            <a:ext cx="8177212" cy="514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During translation, the compiler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derives facts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that have no representation in the source code</a:t>
            </a:r>
            <a:endParaRPr/>
          </a:p>
          <a:p>
            <a:pPr indent="-463550" lvl="0" marL="463550" rtl="0" algn="l">
              <a:lnSpc>
                <a:spcPct val="95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example, the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addresses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variables and procedures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4" name="Google Shape;134;p6"/>
          <p:cNvSpPr txBox="1"/>
          <p:nvPr>
            <p:ph type="title"/>
          </p:nvPr>
        </p:nvSpPr>
        <p:spPr>
          <a:xfrm>
            <a:off x="428625" y="271462"/>
            <a:ext cx="8416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IR</a:t>
            </a:r>
            <a:endParaRPr/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428625" y="1266825"/>
            <a:ext cx="8177212" cy="514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Typically, the compiler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augments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IR with a set of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tables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that record additional information</a:t>
            </a:r>
            <a:endParaRPr/>
          </a:p>
          <a:p>
            <a:pPr indent="-463550" lvl="0" marL="46355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tables are considered part of the IR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3" name="Google Shape;143;p7"/>
          <p:cNvSpPr txBox="1"/>
          <p:nvPr>
            <p:ph type="title"/>
          </p:nvPr>
        </p:nvSpPr>
        <p:spPr>
          <a:xfrm>
            <a:off x="428625" y="271462"/>
            <a:ext cx="8416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IR</a:t>
            </a:r>
            <a:endParaRPr/>
          </a:p>
        </p:txBody>
      </p:sp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428625" y="1266825"/>
            <a:ext cx="8177212" cy="514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Selecting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 appropriate IR for a compiler project requires an understanding of both the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source language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the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target machines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the properties of the programs to be compiled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2" name="Google Shape;152;p8"/>
          <p:cNvSpPr txBox="1"/>
          <p:nvPr>
            <p:ph type="title"/>
          </p:nvPr>
        </p:nvSpPr>
        <p:spPr>
          <a:xfrm>
            <a:off x="428625" y="271462"/>
            <a:ext cx="8416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IR</a:t>
            </a:r>
            <a:endParaRPr/>
          </a:p>
        </p:txBody>
      </p:sp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428625" y="1266825"/>
            <a:ext cx="8177212" cy="514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Thus, a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source-to-source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translator might keep its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information in a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form 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quite to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close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the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7D27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B7D2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1" name="Google Shape;161;p9"/>
          <p:cNvSpPr txBox="1"/>
          <p:nvPr>
            <p:ph type="title"/>
          </p:nvPr>
        </p:nvSpPr>
        <p:spPr>
          <a:xfrm>
            <a:off x="428625" y="271462"/>
            <a:ext cx="84169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IR</a:t>
            </a:r>
            <a:endParaRPr/>
          </a:p>
        </p:txBody>
      </p:sp>
      <p:sp>
        <p:nvSpPr>
          <p:cNvPr id="162" name="Google Shape;162;p9"/>
          <p:cNvSpPr txBox="1"/>
          <p:nvPr>
            <p:ph idx="1" type="body"/>
          </p:nvPr>
        </p:nvSpPr>
        <p:spPr>
          <a:xfrm>
            <a:off x="428625" y="1266825"/>
            <a:ext cx="8177212" cy="514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constrast, a compiler that produces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assembly code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might use a form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close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the target machine’s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instruction set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2002-01-25T19:27:43Z</dcterms:created>
  <dc:creator>white</dc:creator>
</cp:coreProperties>
</file>