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4" r:id="rId10"/>
    <p:sldId id="264" r:id="rId11"/>
    <p:sldId id="265" r:id="rId12"/>
    <p:sldId id="266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3" r:id="rId23"/>
    <p:sldId id="284" r:id="rId24"/>
    <p:sldId id="285" r:id="rId25"/>
    <p:sldId id="295" r:id="rId26"/>
    <p:sldId id="287" r:id="rId27"/>
    <p:sldId id="288" r:id="rId28"/>
    <p:sldId id="29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96" autoAdjust="0"/>
    <p:restoredTop sz="94660"/>
  </p:normalViewPr>
  <p:slideViewPr>
    <p:cSldViewPr>
      <p:cViewPr varScale="1">
        <p:scale>
          <a:sx n="79" d="100"/>
          <a:sy n="79" d="100"/>
        </p:scale>
        <p:origin x="15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7D5B7-5DEA-43BD-BBC3-E960612AA937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76EAD-A3DE-4EF1-8A7C-1F7D780E0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37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76EAD-A3DE-4EF1-8A7C-1F7D780E08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0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omicSansMS-Bold"/>
              </a:rPr>
              <a:t>Lexical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Designing a Lexical Analyzer: Step 2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• Describe which strings belong to each token</a:t>
            </a:r>
          </a:p>
          <a:p>
            <a:pPr>
              <a:buNone/>
            </a:pPr>
            <a:r>
              <a:rPr lang="en-US" dirty="0"/>
              <a:t>• Recall:</a:t>
            </a:r>
          </a:p>
          <a:p>
            <a:pPr>
              <a:buNone/>
            </a:pPr>
            <a:r>
              <a:rPr lang="en-US" sz="2800" dirty="0">
                <a:latin typeface="ComicSansMS"/>
              </a:rPr>
              <a:t>• Identifier: strings of letters or digits, starting with a letter</a:t>
            </a:r>
          </a:p>
          <a:p>
            <a:pPr>
              <a:buNone/>
            </a:pPr>
            <a:r>
              <a:rPr lang="en-US" sz="2800" dirty="0">
                <a:latin typeface="ComicSansMS"/>
              </a:rPr>
              <a:t>• Integer: a non-empty string of digits</a:t>
            </a:r>
          </a:p>
          <a:p>
            <a:pPr>
              <a:buNone/>
            </a:pPr>
            <a:r>
              <a:rPr lang="en-US" sz="2800" dirty="0">
                <a:latin typeface="ComicSansMS"/>
              </a:rPr>
              <a:t>• Keyword:  “else</a:t>
            </a:r>
            <a:r>
              <a:rPr lang="en-US" sz="2800" dirty="0">
                <a:latin typeface="MS-PGothic"/>
              </a:rPr>
              <a:t>” </a:t>
            </a:r>
            <a:r>
              <a:rPr lang="en-US" sz="2800" dirty="0">
                <a:latin typeface="ComicSansMS"/>
              </a:rPr>
              <a:t>or  </a:t>
            </a:r>
            <a:r>
              <a:rPr lang="en-US" sz="2800" dirty="0">
                <a:latin typeface="MS-PGothic"/>
              </a:rPr>
              <a:t>“</a:t>
            </a:r>
            <a:r>
              <a:rPr lang="en-US" sz="2800" dirty="0">
                <a:latin typeface="ComicSansMS"/>
              </a:rPr>
              <a:t>if</a:t>
            </a:r>
            <a:r>
              <a:rPr lang="en-US" sz="2800" dirty="0">
                <a:latin typeface="MS-PGothic"/>
              </a:rPr>
              <a:t>” </a:t>
            </a:r>
            <a:r>
              <a:rPr lang="en-US" sz="2800" dirty="0">
                <a:latin typeface="ComicSansMS"/>
              </a:rPr>
              <a:t>or  </a:t>
            </a:r>
            <a:r>
              <a:rPr lang="en-US" sz="2800" dirty="0">
                <a:latin typeface="MS-PGothic"/>
              </a:rPr>
              <a:t>“</a:t>
            </a:r>
            <a:r>
              <a:rPr lang="en-US" sz="2800" dirty="0">
                <a:latin typeface="ComicSansMS"/>
              </a:rPr>
              <a:t>begin</a:t>
            </a:r>
            <a:r>
              <a:rPr lang="en-US" sz="2800" dirty="0">
                <a:latin typeface="MS-PGothic"/>
              </a:rPr>
              <a:t>” </a:t>
            </a:r>
            <a:r>
              <a:rPr lang="en-US" sz="2800" dirty="0">
                <a:latin typeface="ComicSansMS"/>
              </a:rPr>
              <a:t>or …</a:t>
            </a:r>
          </a:p>
          <a:p>
            <a:pPr>
              <a:buNone/>
            </a:pPr>
            <a:r>
              <a:rPr lang="en-US" sz="2800" dirty="0">
                <a:latin typeface="ComicSansMS"/>
              </a:rPr>
              <a:t>• Whitespace: a non-empty sequence of blanks, whitespaces, and tabs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Lexical Analyzer: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• An implementation must do two things:</a:t>
            </a:r>
          </a:p>
          <a:p>
            <a:pPr lvl="1">
              <a:buNone/>
            </a:pPr>
            <a:r>
              <a:rPr lang="en-US" dirty="0"/>
              <a:t>1. Recognize substrings corresponding to tokens</a:t>
            </a:r>
          </a:p>
          <a:p>
            <a:pPr lvl="1">
              <a:buNone/>
            </a:pPr>
            <a:r>
              <a:rPr lang="en-US" dirty="0"/>
              <a:t>2. Return the value or lexeme of the token</a:t>
            </a:r>
          </a:p>
          <a:p>
            <a:pPr lvl="2">
              <a:buNone/>
            </a:pPr>
            <a:r>
              <a:rPr lang="en-US" dirty="0"/>
              <a:t>– The lexeme is the substring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ComicSansMS-Bold"/>
              </a:rPr>
              <a:t>Lexical Analyzer: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omicSansMS"/>
              </a:rPr>
              <a:t>• The </a:t>
            </a:r>
            <a:r>
              <a:rPr lang="en-US" dirty="0" err="1">
                <a:latin typeface="ComicSansMS"/>
              </a:rPr>
              <a:t>lexer</a:t>
            </a:r>
            <a:r>
              <a:rPr lang="en-US" dirty="0">
                <a:latin typeface="ComicSansMS"/>
              </a:rPr>
              <a:t> usually discards </a:t>
            </a:r>
            <a:r>
              <a:rPr lang="en-US" dirty="0">
                <a:latin typeface="MS-PGothic"/>
              </a:rPr>
              <a:t>“</a:t>
            </a:r>
            <a:r>
              <a:rPr lang="en-US" dirty="0">
                <a:latin typeface="ComicSansMS"/>
              </a:rPr>
              <a:t>uninteresting” tokens that don’t contribute to parsing.</a:t>
            </a:r>
          </a:p>
          <a:p>
            <a:pPr>
              <a:buNone/>
            </a:pPr>
            <a:r>
              <a:rPr lang="en-US" dirty="0">
                <a:latin typeface="ComicSansMS"/>
              </a:rPr>
              <a:t>• Examples: Whitespace, Comments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micSansMS-Bold"/>
              </a:rPr>
              <a:t>Lexical Analysis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micSansMS"/>
              </a:rPr>
              <a:t>• Unfortunately, the problems continue today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micSansMS"/>
              </a:rPr>
              <a:t>• C++ template syntax:</a:t>
            </a:r>
          </a:p>
          <a:p>
            <a:pPr>
              <a:buNone/>
            </a:pPr>
            <a:r>
              <a:rPr lang="en-US" dirty="0" err="1">
                <a:solidFill>
                  <a:srgbClr val="3333CD"/>
                </a:solidFill>
                <a:latin typeface="CenturyGothic"/>
              </a:rPr>
              <a:t>Foo</a:t>
            </a:r>
            <a:r>
              <a:rPr lang="en-US" dirty="0">
                <a:solidFill>
                  <a:srgbClr val="3333CD"/>
                </a:solidFill>
                <a:latin typeface="CenturyGothic"/>
              </a:rPr>
              <a:t>&lt;Bar&gt;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micSansMS"/>
              </a:rPr>
              <a:t>• C++ stream syntax:</a:t>
            </a:r>
          </a:p>
          <a:p>
            <a:pPr>
              <a:buNone/>
            </a:pPr>
            <a:r>
              <a:rPr lang="en-US" dirty="0" err="1">
                <a:solidFill>
                  <a:srgbClr val="3333CD"/>
                </a:solidFill>
                <a:latin typeface="CenturyGothic"/>
              </a:rPr>
              <a:t>cin</a:t>
            </a:r>
            <a:r>
              <a:rPr lang="en-US" dirty="0">
                <a:solidFill>
                  <a:srgbClr val="3333CD"/>
                </a:solidFill>
                <a:latin typeface="CenturyGothic"/>
              </a:rPr>
              <a:t> &gt;&gt; </a:t>
            </a:r>
            <a:r>
              <a:rPr lang="en-US" dirty="0" err="1">
                <a:solidFill>
                  <a:srgbClr val="3333CD"/>
                </a:solidFill>
                <a:latin typeface="CenturyGothic"/>
              </a:rPr>
              <a:t>var</a:t>
            </a:r>
            <a:r>
              <a:rPr lang="en-US" dirty="0">
                <a:solidFill>
                  <a:srgbClr val="3333CD"/>
                </a:solidFill>
                <a:latin typeface="CenturyGothic"/>
              </a:rPr>
              <a:t>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micSansMS"/>
              </a:rPr>
              <a:t>• But there is a conflict with nested templates:</a:t>
            </a:r>
          </a:p>
          <a:p>
            <a:pPr>
              <a:buNone/>
            </a:pPr>
            <a:r>
              <a:rPr lang="en-US" dirty="0" err="1">
                <a:solidFill>
                  <a:srgbClr val="3333CD"/>
                </a:solidFill>
                <a:latin typeface="CenturyGothic"/>
              </a:rPr>
              <a:t>Foo</a:t>
            </a:r>
            <a:r>
              <a:rPr lang="en-US" dirty="0">
                <a:solidFill>
                  <a:srgbClr val="3333CD"/>
                </a:solidFill>
                <a:latin typeface="CenturyGothic"/>
              </a:rPr>
              <a:t>&lt;Bar&lt;</a:t>
            </a:r>
            <a:r>
              <a:rPr lang="en-US" dirty="0" err="1">
                <a:solidFill>
                  <a:srgbClr val="3333CD"/>
                </a:solidFill>
                <a:latin typeface="CenturyGothic"/>
              </a:rPr>
              <a:t>Bazz</a:t>
            </a:r>
            <a:r>
              <a:rPr lang="en-US" dirty="0">
                <a:solidFill>
                  <a:srgbClr val="3333CD"/>
                </a:solidFill>
                <a:latin typeface="CenturyGothic"/>
              </a:rPr>
              <a:t>&gt;&gt;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of lexical analysis is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– Partition the input string into lexemes</a:t>
            </a:r>
          </a:p>
          <a:p>
            <a:pPr>
              <a:buNone/>
            </a:pPr>
            <a:r>
              <a:rPr lang="en-US" dirty="0"/>
              <a:t>– Identify the token of each lexeme</a:t>
            </a:r>
          </a:p>
          <a:p>
            <a:pPr>
              <a:buNone/>
            </a:pPr>
            <a:r>
              <a:rPr lang="en-US" dirty="0"/>
              <a:t>• Left-to-right scan =&gt; </a:t>
            </a:r>
            <a:r>
              <a:rPr lang="en-US" dirty="0" err="1"/>
              <a:t>lookahead</a:t>
            </a:r>
            <a:r>
              <a:rPr lang="en-US" dirty="0"/>
              <a:t> sometimes</a:t>
            </a:r>
          </a:p>
          <a:p>
            <a:pPr>
              <a:buNone/>
            </a:pPr>
            <a:r>
              <a:rPr lang="en-US" dirty="0"/>
              <a:t>required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We still need</a:t>
            </a:r>
          </a:p>
          <a:p>
            <a:pPr>
              <a:buNone/>
            </a:pPr>
            <a:r>
              <a:rPr lang="en-US" dirty="0"/>
              <a:t>– A way to describe the lexemes of each token</a:t>
            </a:r>
          </a:p>
          <a:p>
            <a:pPr>
              <a:buNone/>
            </a:pPr>
            <a:r>
              <a:rPr lang="en-US" dirty="0"/>
              <a:t>– A way to resolve ambiguities</a:t>
            </a:r>
          </a:p>
          <a:p>
            <a:pPr>
              <a:buNone/>
            </a:pPr>
            <a:r>
              <a:rPr lang="en-US" dirty="0"/>
              <a:t>• Is if two variables </a:t>
            </a:r>
            <a:r>
              <a:rPr lang="en-US" dirty="0" err="1"/>
              <a:t>i</a:t>
            </a:r>
            <a:r>
              <a:rPr lang="en-US" dirty="0"/>
              <a:t> and f?</a:t>
            </a:r>
          </a:p>
          <a:p>
            <a:pPr>
              <a:buNone/>
            </a:pPr>
            <a:r>
              <a:rPr lang="en-US" dirty="0"/>
              <a:t>• Is == two equal signs = =?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• There are several formalisms for specifying</a:t>
            </a:r>
          </a:p>
          <a:p>
            <a:pPr>
              <a:buNone/>
            </a:pPr>
            <a:r>
              <a:rPr lang="en-US" dirty="0"/>
              <a:t>tokens</a:t>
            </a:r>
          </a:p>
          <a:p>
            <a:pPr>
              <a:buNone/>
            </a:pPr>
            <a:r>
              <a:rPr lang="en-US" dirty="0"/>
              <a:t>• Regular languages are the most popular</a:t>
            </a:r>
          </a:p>
          <a:p>
            <a:pPr>
              <a:buNone/>
            </a:pPr>
            <a:r>
              <a:rPr lang="en-US" dirty="0"/>
              <a:t>– Simple and useful theory</a:t>
            </a:r>
          </a:p>
          <a:p>
            <a:pPr>
              <a:buNone/>
            </a:pPr>
            <a:r>
              <a:rPr lang="en-US" dirty="0"/>
              <a:t>– Easy to understand</a:t>
            </a:r>
          </a:p>
          <a:p>
            <a:pPr>
              <a:buNone/>
            </a:pPr>
            <a:r>
              <a:rPr lang="en-US" dirty="0"/>
              <a:t>– Efficient implementations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Let ∑ be a set of characters. </a:t>
            </a:r>
          </a:p>
          <a:p>
            <a:pPr>
              <a:buNone/>
            </a:pPr>
            <a:r>
              <a:rPr lang="en-US" dirty="0"/>
              <a:t>A language over ∑ is a set of strings of characters drawn from ∑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Examples of Languages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638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• Alphabet = English</a:t>
            </a:r>
          </a:p>
          <a:p>
            <a:pPr>
              <a:buNone/>
            </a:pPr>
            <a:r>
              <a:rPr lang="en-US" dirty="0"/>
              <a:t>characters</a:t>
            </a:r>
          </a:p>
          <a:p>
            <a:pPr>
              <a:buNone/>
            </a:pPr>
            <a:r>
              <a:rPr lang="en-US" dirty="0"/>
              <a:t>• Language = English</a:t>
            </a:r>
          </a:p>
          <a:p>
            <a:pPr>
              <a:buNone/>
            </a:pPr>
            <a:r>
              <a:rPr lang="en-US" dirty="0"/>
              <a:t>sentences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• Not every string of</a:t>
            </a:r>
          </a:p>
          <a:p>
            <a:pPr>
              <a:buNone/>
            </a:pPr>
            <a:r>
              <a:rPr lang="en-US" dirty="0"/>
              <a:t>English characters is an</a:t>
            </a:r>
          </a:p>
          <a:p>
            <a:pPr>
              <a:buNone/>
            </a:pPr>
            <a:r>
              <a:rPr lang="en-US" dirty="0"/>
              <a:t>English sentence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•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Alphabet = ASCII</a:t>
            </a:r>
          </a:p>
          <a:p>
            <a:pPr>
              <a:buNone/>
            </a:pPr>
            <a:endParaRPr lang="en-US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• Language = C programs</a:t>
            </a:r>
          </a:p>
          <a:p>
            <a:pPr>
              <a:buNone/>
            </a:pPr>
            <a:endParaRPr lang="en-US" dirty="0">
              <a:solidFill>
                <a:srgbClr val="7030A0"/>
              </a:solidFill>
            </a:endParaRPr>
          </a:p>
          <a:p>
            <a:pPr>
              <a:buNone/>
            </a:pPr>
            <a:endParaRPr lang="en-US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• Note: ASCII character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set is different from</a:t>
            </a:r>
          </a:p>
          <a:p>
            <a:pPr>
              <a:buNone/>
            </a:pPr>
            <a:r>
              <a:rPr lang="en-US" dirty="0">
                <a:solidFill>
                  <a:srgbClr val="7030A0"/>
                </a:solidFill>
              </a:rPr>
              <a:t>English character set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SansMS-Bold"/>
              </a:rPr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ComicSansMS"/>
              </a:rPr>
              <a:t>• Languages are sets of strings.</a:t>
            </a:r>
          </a:p>
          <a:p>
            <a:pPr>
              <a:buNone/>
            </a:pPr>
            <a:r>
              <a:rPr lang="en-US" dirty="0">
                <a:latin typeface="ComicSansMS"/>
              </a:rPr>
              <a:t>• Need some notation for specifying which sets we want</a:t>
            </a:r>
          </a:p>
          <a:p>
            <a:pPr>
              <a:buNone/>
            </a:pPr>
            <a:r>
              <a:rPr lang="en-US" dirty="0">
                <a:latin typeface="ComicSansMS"/>
              </a:rPr>
              <a:t>• The standard notation for regular languages is </a:t>
            </a:r>
            <a:r>
              <a:rPr lang="en-US" sz="3600" dirty="0">
                <a:latin typeface="ComicSansMS"/>
              </a:rPr>
              <a:t>regular expressions.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SansMS-Bold"/>
              </a:rPr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ComicSansMS"/>
              </a:rPr>
              <a:t>• Informal sketch of lexical analysis</a:t>
            </a:r>
          </a:p>
          <a:p>
            <a:pPr>
              <a:buNone/>
            </a:pPr>
            <a:r>
              <a:rPr lang="en-US" sz="2000" dirty="0">
                <a:latin typeface="ComicSansMS"/>
              </a:rPr>
              <a:t>– Identifies tokens in input string</a:t>
            </a:r>
          </a:p>
          <a:p>
            <a:pPr>
              <a:buNone/>
            </a:pPr>
            <a:r>
              <a:rPr lang="en-US" dirty="0">
                <a:latin typeface="ComicSansMS"/>
              </a:rPr>
              <a:t>• Issues in lexical analysis</a:t>
            </a:r>
          </a:p>
          <a:p>
            <a:pPr>
              <a:buNone/>
            </a:pPr>
            <a:r>
              <a:rPr lang="en-US" sz="2000" dirty="0">
                <a:latin typeface="ComicSansMS"/>
              </a:rPr>
              <a:t>– </a:t>
            </a:r>
            <a:r>
              <a:rPr lang="en-US" sz="2000" dirty="0" err="1">
                <a:latin typeface="ComicSansMS"/>
              </a:rPr>
              <a:t>Lookahead</a:t>
            </a:r>
            <a:endParaRPr lang="en-US" sz="2000" dirty="0">
              <a:latin typeface="ComicSansMS"/>
            </a:endParaRPr>
          </a:p>
          <a:p>
            <a:pPr>
              <a:buNone/>
            </a:pPr>
            <a:r>
              <a:rPr lang="en-US" sz="2000" dirty="0">
                <a:latin typeface="ComicSansMS"/>
              </a:rPr>
              <a:t>– Ambiguities</a:t>
            </a:r>
          </a:p>
          <a:p>
            <a:pPr>
              <a:buNone/>
            </a:pPr>
            <a:r>
              <a:rPr lang="en-US" dirty="0">
                <a:latin typeface="ComicSansMS"/>
              </a:rPr>
              <a:t>• Specifying </a:t>
            </a:r>
            <a:r>
              <a:rPr lang="en-US" dirty="0" err="1">
                <a:latin typeface="ComicSansMS"/>
              </a:rPr>
              <a:t>lexers</a:t>
            </a:r>
            <a:endParaRPr lang="en-US" dirty="0">
              <a:latin typeface="ComicSansMS"/>
            </a:endParaRPr>
          </a:p>
          <a:p>
            <a:pPr>
              <a:buNone/>
            </a:pPr>
            <a:r>
              <a:rPr lang="en-US" sz="2000" dirty="0">
                <a:latin typeface="ComicSansMS"/>
              </a:rPr>
              <a:t>– Regular expressions</a:t>
            </a:r>
          </a:p>
          <a:p>
            <a:pPr>
              <a:buNone/>
            </a:pPr>
            <a:r>
              <a:rPr lang="en-US" sz="2000" dirty="0">
                <a:latin typeface="ComicSansMS"/>
              </a:rPr>
              <a:t>– Examples of regular expressions</a:t>
            </a:r>
            <a:endParaRPr 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Atomic Regular Expressions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• Single character</a:t>
            </a:r>
          </a:p>
          <a:p>
            <a:pPr>
              <a:buNone/>
            </a:pPr>
            <a:r>
              <a:rPr lang="en-US" dirty="0"/>
              <a:t>• Epsilon</a:t>
            </a:r>
          </a:p>
          <a:p>
            <a:pPr>
              <a:buNone/>
            </a:pPr>
            <a:r>
              <a:rPr lang="en-US" dirty="0"/>
              <a:t>'</a:t>
            </a:r>
            <a:r>
              <a:rPr lang="en-US" i="1" dirty="0"/>
              <a:t>c ' ={"c"}</a:t>
            </a:r>
          </a:p>
          <a:p>
            <a:pPr>
              <a:buNone/>
            </a:pPr>
            <a:r>
              <a:rPr lang="el-GR" dirty="0"/>
              <a:t>ε = {""}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  <a:latin typeface="ComicSansMS-Bold"/>
              </a:rPr>
              <a:t>Compound 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micSansMS"/>
              </a:rPr>
              <a:t>• Union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micSansMS"/>
              </a:rPr>
              <a:t>• Concatenation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micSansMS"/>
              </a:rPr>
              <a:t>• Iteration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Keyword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7521" y="1600200"/>
            <a:ext cx="682895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Integers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13143"/>
            <a:ext cx="8229600" cy="3900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Identifier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9268" y="1600200"/>
            <a:ext cx="738546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micSansMS-Bold"/>
              </a:rPr>
              <a:t>Example: Whitespace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>
                <a:solidFill>
                  <a:srgbClr val="000000"/>
                </a:solidFill>
                <a:latin typeface="ComicSansMS"/>
              </a:rPr>
              <a:t>Whitespace: </a:t>
            </a:r>
            <a:r>
              <a:rPr lang="en-US" dirty="0">
                <a:solidFill>
                  <a:srgbClr val="000000"/>
                </a:solidFill>
                <a:latin typeface="ComicSansMS"/>
              </a:rPr>
              <a:t>a non-empty sequence of blanks, whitespaces, and tabs</a:t>
            </a:r>
          </a:p>
          <a:p>
            <a:pPr>
              <a:buNone/>
            </a:pPr>
            <a:r>
              <a:rPr lang="en-US" sz="4800" dirty="0">
                <a:solidFill>
                  <a:srgbClr val="0000FF"/>
                </a:solidFill>
                <a:latin typeface="Symbol"/>
              </a:rPr>
              <a:t>(</a:t>
            </a:r>
            <a:r>
              <a:rPr lang="en-US" sz="4000" dirty="0">
                <a:solidFill>
                  <a:srgbClr val="0000FF"/>
                </a:solidFill>
                <a:latin typeface="TimesNewRomanPSMT"/>
              </a:rPr>
              <a:t>' ' + '\n' + '\t‘</a:t>
            </a:r>
            <a:r>
              <a:rPr lang="en-US" sz="4800" dirty="0">
                <a:solidFill>
                  <a:srgbClr val="0000FF"/>
                </a:solidFill>
                <a:latin typeface="Symbol"/>
              </a:rPr>
              <a:t>)</a:t>
            </a:r>
            <a:r>
              <a:rPr lang="en-US" sz="4800" baseline="30000" dirty="0">
                <a:solidFill>
                  <a:srgbClr val="0000FF"/>
                </a:solidFill>
                <a:latin typeface="Symbol"/>
              </a:rPr>
              <a:t>+</a:t>
            </a:r>
            <a:endParaRPr lang="en-US" sz="2000" baseline="30000" dirty="0"/>
          </a:p>
        </p:txBody>
      </p:sp>
    </p:spTree>
    <p:extLst>
      <p:ext uri="{BB962C8B-B14F-4D97-AF65-F5344CB8AC3E}">
        <p14:creationId xmlns:p14="http://schemas.microsoft.com/office/powerpoint/2010/main" val="2508093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Phone Numbers</a:t>
            </a:r>
            <a:endParaRPr lang="en-US" dirty="0"/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526" y="1600200"/>
            <a:ext cx="799894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Email Addresses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1948"/>
            <a:ext cx="8229600" cy="316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0000"/>
                </a:solidFill>
                <a:latin typeface="ComicSansMS-Bold"/>
              </a:rPr>
              <a:t>Example: Unsigned Pascal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TimesNewRomanPSMT"/>
              </a:rPr>
              <a:t>digit = '0' +'1'+'2'+'3'+'4'+'5'+'6'+'7'+'8'+'9'</a:t>
            </a:r>
          </a:p>
          <a:p>
            <a:r>
              <a:rPr lang="en-US" dirty="0">
                <a:solidFill>
                  <a:srgbClr val="0000FF"/>
                </a:solidFill>
                <a:latin typeface="TimesNewRomanPSMT"/>
              </a:rPr>
              <a:t>digits = digit </a:t>
            </a:r>
            <a:r>
              <a:rPr lang="en-US" sz="4000" b="1" baseline="30000" dirty="0">
                <a:solidFill>
                  <a:srgbClr val="0000FF"/>
                </a:solidFill>
                <a:latin typeface="TimesNewRomanPSMT"/>
              </a:rPr>
              <a:t>+</a:t>
            </a:r>
          </a:p>
          <a:p>
            <a:r>
              <a:rPr lang="en-US" dirty="0" err="1">
                <a:solidFill>
                  <a:srgbClr val="0000FF"/>
                </a:solidFill>
                <a:latin typeface="TimesNewRomanPSMT"/>
              </a:rPr>
              <a:t>opt_fraction</a:t>
            </a:r>
            <a:r>
              <a:rPr lang="en-US" dirty="0">
                <a:solidFill>
                  <a:srgbClr val="0000FF"/>
                </a:solidFill>
                <a:latin typeface="TimesNewRomanPSMT"/>
              </a:rPr>
              <a:t> = ('.' digits) + </a:t>
            </a:r>
            <a:r>
              <a:rPr lang="el-G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dirty="0">
              <a:solidFill>
                <a:srgbClr val="0000FF"/>
              </a:solidFill>
              <a:latin typeface="TimesNewRomanPSMT"/>
            </a:endParaRPr>
          </a:p>
          <a:p>
            <a:r>
              <a:rPr lang="en-US" dirty="0" err="1">
                <a:solidFill>
                  <a:srgbClr val="0000FF"/>
                </a:solidFill>
                <a:latin typeface="TimesNewRomanPSMT"/>
              </a:rPr>
              <a:t>opt_exponent</a:t>
            </a:r>
            <a:r>
              <a:rPr lang="en-US" dirty="0">
                <a:solidFill>
                  <a:srgbClr val="0000FF"/>
                </a:solidFill>
                <a:latin typeface="TimesNewRomanPSMT"/>
              </a:rPr>
              <a:t> = ('E' ('+' + '-' + </a:t>
            </a:r>
            <a:r>
              <a:rPr lang="el-G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dirty="0">
                <a:solidFill>
                  <a:srgbClr val="0000FF"/>
                </a:solidFill>
                <a:latin typeface="TimesNewRomanPSMT"/>
              </a:rPr>
              <a:t> ) digits) + </a:t>
            </a:r>
            <a:r>
              <a:rPr lang="el-GR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dirty="0">
              <a:solidFill>
                <a:srgbClr val="0000FF"/>
              </a:solidFill>
              <a:latin typeface="TimesNewRomanPSMT"/>
            </a:endParaRPr>
          </a:p>
          <a:p>
            <a:r>
              <a:rPr lang="en-US" dirty="0" err="1">
                <a:solidFill>
                  <a:srgbClr val="0000FF"/>
                </a:solidFill>
                <a:latin typeface="TimesNewRomanPSMT"/>
              </a:rPr>
              <a:t>num</a:t>
            </a:r>
            <a:r>
              <a:rPr lang="en-US" dirty="0">
                <a:solidFill>
                  <a:srgbClr val="0000FF"/>
                </a:solidFill>
                <a:latin typeface="TimesNewRomanPSMT"/>
              </a:rPr>
              <a:t> = digits </a:t>
            </a:r>
            <a:r>
              <a:rPr lang="en-US" dirty="0" err="1">
                <a:solidFill>
                  <a:srgbClr val="0000FF"/>
                </a:solidFill>
                <a:latin typeface="TimesNewRomanPSMT"/>
              </a:rPr>
              <a:t>opt_fraction</a:t>
            </a:r>
            <a:r>
              <a:rPr lang="en-US" dirty="0">
                <a:solidFill>
                  <a:srgbClr val="0000FF"/>
                </a:solidFill>
                <a:latin typeface="TimesNewRomanPSMT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TimesNewRomanPSMT"/>
              </a:rPr>
              <a:t>opt_exponent</a:t>
            </a:r>
            <a:endParaRPr lang="en-US" dirty="0">
              <a:solidFill>
                <a:srgbClr val="0000FF"/>
              </a:solidFill>
              <a:latin typeface="TimesNewRomanPSM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6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micSansMS-Bold"/>
              </a:rPr>
              <a:t>Lexical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endParaRPr lang="en-US" dirty="0">
              <a:solidFill>
                <a:srgbClr val="000000"/>
              </a:solidFill>
              <a:latin typeface="ComicSansMS"/>
            </a:endParaRPr>
          </a:p>
          <a:p>
            <a:pPr>
              <a:buNone/>
            </a:pPr>
            <a:r>
              <a:rPr lang="en-US" sz="2800" dirty="0">
                <a:solidFill>
                  <a:srgbClr val="3333CD"/>
                </a:solidFill>
                <a:latin typeface="CenturyGothic"/>
              </a:rPr>
              <a:t>if (</a:t>
            </a:r>
            <a:r>
              <a:rPr lang="en-US" sz="2800" dirty="0" err="1">
                <a:solidFill>
                  <a:srgbClr val="3333CD"/>
                </a:solidFill>
                <a:latin typeface="CenturyGothic"/>
              </a:rPr>
              <a:t>i</a:t>
            </a:r>
            <a:r>
              <a:rPr lang="en-US" sz="2800" dirty="0">
                <a:solidFill>
                  <a:srgbClr val="3333CD"/>
                </a:solidFill>
                <a:latin typeface="CenturyGothic"/>
              </a:rPr>
              <a:t> == j)</a:t>
            </a:r>
          </a:p>
          <a:p>
            <a:pPr>
              <a:buNone/>
            </a:pPr>
            <a:r>
              <a:rPr lang="en-US" sz="2800" dirty="0">
                <a:solidFill>
                  <a:srgbClr val="3333CD"/>
                </a:solidFill>
                <a:latin typeface="CenturyGothic"/>
              </a:rPr>
              <a:t>Z = 0;</a:t>
            </a:r>
          </a:p>
          <a:p>
            <a:pPr>
              <a:buNone/>
            </a:pPr>
            <a:r>
              <a:rPr lang="en-US" sz="2800" dirty="0">
                <a:solidFill>
                  <a:srgbClr val="3333CD"/>
                </a:solidFill>
                <a:latin typeface="CenturyGothic"/>
              </a:rPr>
              <a:t>else</a:t>
            </a:r>
          </a:p>
          <a:p>
            <a:pPr>
              <a:buNone/>
            </a:pPr>
            <a:r>
              <a:rPr lang="en-US" sz="2800" dirty="0">
                <a:solidFill>
                  <a:srgbClr val="3333CD"/>
                </a:solidFill>
                <a:latin typeface="CenturyGothic"/>
              </a:rPr>
              <a:t>Z = 1;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micSansMS"/>
              </a:rPr>
              <a:t>• The input is just a string of characters:</a:t>
            </a:r>
          </a:p>
          <a:p>
            <a:pPr>
              <a:buNone/>
            </a:pPr>
            <a:r>
              <a:rPr lang="pt-BR" dirty="0">
                <a:solidFill>
                  <a:srgbClr val="3333CD"/>
                </a:solidFill>
                <a:latin typeface="CenturyGothic"/>
              </a:rPr>
              <a:t>\tif (i == j)\n\t\tz = 0;\n\telse\n\t\tz = 1;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micSansMS"/>
              </a:rPr>
              <a:t>• Goal: Partition input string into substrings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micSansMS"/>
              </a:rPr>
              <a:t>– Where the substrings are tokens</a:t>
            </a:r>
            <a:endParaRPr lang="en-US" sz="6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a Token?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• A syntactic category</a:t>
            </a:r>
          </a:p>
          <a:p>
            <a:pPr>
              <a:buNone/>
            </a:pPr>
            <a:r>
              <a:rPr lang="en-US" dirty="0"/>
              <a:t>– In English:</a:t>
            </a:r>
          </a:p>
          <a:p>
            <a:pPr>
              <a:buNone/>
            </a:pPr>
            <a:r>
              <a:rPr lang="en-US" sz="2800" dirty="0"/>
              <a:t>noun, verb, adjective, …</a:t>
            </a:r>
          </a:p>
          <a:p>
            <a:pPr>
              <a:buNone/>
            </a:pPr>
            <a:r>
              <a:rPr lang="en-US" dirty="0"/>
              <a:t>– In a programming language:</a:t>
            </a:r>
          </a:p>
          <a:p>
            <a:pPr>
              <a:buNone/>
            </a:pPr>
            <a:r>
              <a:rPr lang="en-US" sz="2800" dirty="0"/>
              <a:t>Identifier, Integer, Keyword, Whitespace, 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micSansMS-Bold"/>
              </a:rPr>
              <a:t>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>
                <a:latin typeface="ComicSansMS"/>
              </a:rPr>
              <a:t>• </a:t>
            </a:r>
            <a:r>
              <a:rPr lang="en-US" dirty="0">
                <a:latin typeface="ComicSansMS"/>
              </a:rPr>
              <a:t>Tokens correspond to sets of strings.</a:t>
            </a:r>
          </a:p>
          <a:p>
            <a:pPr>
              <a:buNone/>
            </a:pPr>
            <a:r>
              <a:rPr lang="en-US" dirty="0">
                <a:latin typeface="ComicSansMS"/>
              </a:rPr>
              <a:t>• Identifier: </a:t>
            </a:r>
            <a:r>
              <a:rPr lang="en-US" sz="2800" dirty="0">
                <a:latin typeface="ComicSansMS"/>
              </a:rPr>
              <a:t>strings of letters or digits, starting with a letter</a:t>
            </a:r>
          </a:p>
          <a:p>
            <a:pPr>
              <a:buNone/>
            </a:pPr>
            <a:r>
              <a:rPr lang="en-US" sz="2800" dirty="0">
                <a:latin typeface="ComicSansMS"/>
              </a:rPr>
              <a:t>• </a:t>
            </a:r>
            <a:r>
              <a:rPr lang="en-US" dirty="0">
                <a:latin typeface="ComicSansMS"/>
              </a:rPr>
              <a:t>Integer: </a:t>
            </a:r>
            <a:r>
              <a:rPr lang="en-US" sz="2800" dirty="0">
                <a:latin typeface="ComicSansMS"/>
              </a:rPr>
              <a:t>a non-empty string of digits</a:t>
            </a:r>
          </a:p>
          <a:p>
            <a:pPr>
              <a:buNone/>
            </a:pPr>
            <a:r>
              <a:rPr lang="en-US" sz="2800" dirty="0">
                <a:latin typeface="ComicSansMS"/>
              </a:rPr>
              <a:t>• </a:t>
            </a:r>
            <a:r>
              <a:rPr lang="en-US" dirty="0">
                <a:latin typeface="ComicSansMS"/>
              </a:rPr>
              <a:t>Keyword:  </a:t>
            </a:r>
            <a:r>
              <a:rPr lang="en-US" sz="2800" dirty="0">
                <a:latin typeface="ComicSansMS"/>
              </a:rPr>
              <a:t>“else</a:t>
            </a:r>
            <a:r>
              <a:rPr lang="en-US" sz="2800" dirty="0">
                <a:latin typeface="MS-PGothic"/>
              </a:rPr>
              <a:t>” </a:t>
            </a:r>
            <a:r>
              <a:rPr lang="en-US" sz="2800" dirty="0">
                <a:latin typeface="ComicSansMS"/>
              </a:rPr>
              <a:t>or  </a:t>
            </a:r>
            <a:r>
              <a:rPr lang="en-US" sz="2800" dirty="0">
                <a:latin typeface="MS-PGothic"/>
              </a:rPr>
              <a:t>“</a:t>
            </a:r>
            <a:r>
              <a:rPr lang="en-US" sz="2800" dirty="0">
                <a:latin typeface="ComicSansMS"/>
              </a:rPr>
              <a:t>if</a:t>
            </a:r>
            <a:r>
              <a:rPr lang="en-US" sz="2800" dirty="0">
                <a:latin typeface="MS-PGothic"/>
              </a:rPr>
              <a:t>” </a:t>
            </a:r>
            <a:r>
              <a:rPr lang="en-US" sz="2800" dirty="0">
                <a:latin typeface="ComicSansMS"/>
              </a:rPr>
              <a:t>or  </a:t>
            </a:r>
            <a:r>
              <a:rPr lang="en-US" sz="2800" dirty="0">
                <a:latin typeface="MS-PGothic"/>
              </a:rPr>
              <a:t>“</a:t>
            </a:r>
            <a:r>
              <a:rPr lang="en-US" sz="2800" dirty="0">
                <a:latin typeface="ComicSansMS"/>
              </a:rPr>
              <a:t>begin</a:t>
            </a:r>
            <a:r>
              <a:rPr lang="en-US" sz="2800" dirty="0">
                <a:latin typeface="MS-PGothic"/>
              </a:rPr>
              <a:t>” </a:t>
            </a:r>
            <a:r>
              <a:rPr lang="en-US" sz="2800" dirty="0">
                <a:latin typeface="ComicSansMS"/>
              </a:rPr>
              <a:t>or …</a:t>
            </a:r>
          </a:p>
          <a:p>
            <a:pPr>
              <a:buNone/>
            </a:pPr>
            <a:r>
              <a:rPr lang="en-US" sz="2800" dirty="0">
                <a:latin typeface="ComicSansMS"/>
              </a:rPr>
              <a:t>• </a:t>
            </a:r>
            <a:r>
              <a:rPr lang="en-US" dirty="0">
                <a:latin typeface="ComicSansMS"/>
              </a:rPr>
              <a:t>Whitespace: </a:t>
            </a:r>
            <a:r>
              <a:rPr lang="en-US" sz="2800" dirty="0">
                <a:latin typeface="ComicSansMS"/>
              </a:rPr>
              <a:t>a non-empty sequence of blanks, whitespaces, and tabs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are Tokens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• Classify program substrings according to role</a:t>
            </a:r>
          </a:p>
          <a:p>
            <a:pPr>
              <a:buNone/>
            </a:pPr>
            <a:r>
              <a:rPr lang="en-US" dirty="0"/>
              <a:t>• Output of lexical analysis is a stream of</a:t>
            </a:r>
          </a:p>
          <a:p>
            <a:pPr>
              <a:buNone/>
            </a:pPr>
            <a:r>
              <a:rPr lang="en-US" dirty="0"/>
              <a:t>tokens . . . . . which is input to the parser</a:t>
            </a:r>
          </a:p>
          <a:p>
            <a:pPr>
              <a:buNone/>
            </a:pPr>
            <a:r>
              <a:rPr lang="en-US" dirty="0"/>
              <a:t>• Parser relies on token distinctions</a:t>
            </a:r>
          </a:p>
          <a:p>
            <a:pPr lvl="1">
              <a:buNone/>
            </a:pPr>
            <a:r>
              <a:rPr lang="en-US" dirty="0"/>
              <a:t>– An identifier is treated differently than a keyword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Designing a Lexical Analyzer: Step 1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• Define a finite set of tokens</a:t>
            </a:r>
          </a:p>
          <a:p>
            <a:pPr lvl="1">
              <a:buNone/>
            </a:pPr>
            <a:r>
              <a:rPr lang="en-US" dirty="0"/>
              <a:t>– Tokens describe all items of interest</a:t>
            </a:r>
          </a:p>
          <a:p>
            <a:pPr lvl="1">
              <a:buNone/>
            </a:pPr>
            <a:r>
              <a:rPr lang="en-US" dirty="0"/>
              <a:t>– Choice of tokens depends on language, design of</a:t>
            </a:r>
          </a:p>
          <a:p>
            <a:pPr lvl="1">
              <a:buNone/>
            </a:pPr>
            <a:r>
              <a:rPr lang="en-US" dirty="0"/>
              <a:t>parser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pt-BR" sz="3600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pt-BR" sz="3600" dirty="0">
                <a:solidFill>
                  <a:srgbClr val="7030A0"/>
                </a:solidFill>
              </a:rPr>
              <a:t>\t if (i == j)\n\t\tz = 0;\n\telse\n\t\tz = 1;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• Useful tokens for this expression:</a:t>
            </a:r>
          </a:p>
          <a:p>
            <a:pPr>
              <a:buNone/>
            </a:pPr>
            <a:r>
              <a:rPr lang="en-US" dirty="0"/>
              <a:t>Integer, Keyword, Relation, Identifier, Whitespace, (, ), =, ;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(, ), =, ; are tokens, not characters, here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81000"/>
            <a:ext cx="4191000" cy="63246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pt-BR" sz="4600" dirty="0">
                <a:solidFill>
                  <a:srgbClr val="7030A0"/>
                </a:solidFill>
              </a:rPr>
              <a:t>\t 		</a:t>
            </a:r>
            <a:r>
              <a:rPr lang="pt-BR" sz="4600" dirty="0">
                <a:solidFill>
                  <a:srgbClr val="7030A0"/>
                </a:solidFill>
                <a:sym typeface="Wingdings" panose="05000000000000000000" pitchFamily="2" charset="2"/>
              </a:rPr>
              <a:t> whitespace</a:t>
            </a:r>
            <a:endParaRPr lang="pt-BR" sz="4600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pt-BR" sz="4600" dirty="0">
                <a:solidFill>
                  <a:srgbClr val="7030A0"/>
                </a:solidFill>
              </a:rPr>
              <a:t>If		</a:t>
            </a:r>
            <a:r>
              <a:rPr lang="pt-BR" sz="4600" dirty="0">
                <a:solidFill>
                  <a:srgbClr val="7030A0"/>
                </a:solidFill>
                <a:sym typeface="Wingdings" panose="05000000000000000000" pitchFamily="2" charset="2"/>
              </a:rPr>
              <a:t>keyword</a:t>
            </a:r>
            <a:endParaRPr lang="pt-BR" sz="4600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pt-BR" sz="4600" dirty="0">
                <a:solidFill>
                  <a:srgbClr val="7030A0"/>
                </a:solidFill>
              </a:rPr>
              <a:t>(		</a:t>
            </a:r>
            <a:r>
              <a:rPr lang="pt-BR" sz="4600" dirty="0">
                <a:solidFill>
                  <a:srgbClr val="7030A0"/>
                </a:solidFill>
                <a:sym typeface="Wingdings" panose="05000000000000000000" pitchFamily="2" charset="2"/>
              </a:rPr>
              <a:t>left paren/(</a:t>
            </a:r>
            <a:endParaRPr lang="pt-BR" sz="4600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pt-BR" sz="4600" dirty="0">
                <a:solidFill>
                  <a:srgbClr val="7030A0"/>
                </a:solidFill>
              </a:rPr>
              <a:t>i		</a:t>
            </a:r>
            <a:r>
              <a:rPr lang="pt-BR" sz="4600" dirty="0">
                <a:solidFill>
                  <a:srgbClr val="7030A0"/>
                </a:solidFill>
                <a:sym typeface="Wingdings" panose="05000000000000000000" pitchFamily="2" charset="2"/>
              </a:rPr>
              <a:t>identifier</a:t>
            </a:r>
            <a:endParaRPr lang="pt-BR" sz="4600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pt-BR" sz="4600" dirty="0">
                <a:solidFill>
                  <a:srgbClr val="7030A0"/>
                </a:solidFill>
              </a:rPr>
              <a:t>== 	</a:t>
            </a:r>
            <a:r>
              <a:rPr lang="pt-BR" sz="4600" dirty="0">
                <a:solidFill>
                  <a:srgbClr val="7030A0"/>
                </a:solidFill>
                <a:sym typeface="Wingdings" panose="05000000000000000000" pitchFamily="2" charset="2"/>
              </a:rPr>
              <a:t>comparison equal</a:t>
            </a:r>
            <a:endParaRPr lang="pt-BR" sz="4600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pt-BR" sz="4600" dirty="0">
                <a:solidFill>
                  <a:srgbClr val="7030A0"/>
                </a:solidFill>
              </a:rPr>
              <a:t>J		</a:t>
            </a:r>
            <a:r>
              <a:rPr lang="pt-BR" sz="4600" dirty="0">
                <a:solidFill>
                  <a:srgbClr val="7030A0"/>
                </a:solidFill>
                <a:sym typeface="Wingdings" panose="05000000000000000000" pitchFamily="2" charset="2"/>
              </a:rPr>
              <a:t>identifier</a:t>
            </a:r>
            <a:endParaRPr lang="pt-BR" sz="4600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pt-BR" sz="4600" dirty="0">
                <a:solidFill>
                  <a:srgbClr val="7030A0"/>
                </a:solidFill>
              </a:rPr>
              <a:t>)		</a:t>
            </a:r>
            <a:r>
              <a:rPr lang="pt-BR" sz="4600" dirty="0">
                <a:solidFill>
                  <a:srgbClr val="7030A0"/>
                </a:solidFill>
                <a:sym typeface="Wingdings" panose="05000000000000000000" pitchFamily="2" charset="2"/>
              </a:rPr>
              <a:t>right paren/)</a:t>
            </a:r>
            <a:endParaRPr lang="pt-BR" sz="46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4600" dirty="0">
                <a:solidFill>
                  <a:srgbClr val="7030A0"/>
                </a:solidFill>
              </a:rPr>
              <a:t>\n	</a:t>
            </a:r>
            <a:r>
              <a:rPr lang="pt-BR" sz="4600" dirty="0">
                <a:solidFill>
                  <a:srgbClr val="7030A0"/>
                </a:solidFill>
                <a:sym typeface="Wingdings" panose="05000000000000000000" pitchFamily="2" charset="2"/>
              </a:rPr>
              <a:t>whitespace</a:t>
            </a:r>
            <a:endParaRPr lang="pt-BR" sz="46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4600" dirty="0">
                <a:solidFill>
                  <a:srgbClr val="7030A0"/>
                </a:solidFill>
              </a:rPr>
              <a:t>\t	</a:t>
            </a:r>
            <a:r>
              <a:rPr lang="pt-BR" sz="4600" dirty="0">
                <a:solidFill>
                  <a:srgbClr val="7030A0"/>
                </a:solidFill>
                <a:sym typeface="Wingdings" panose="05000000000000000000" pitchFamily="2" charset="2"/>
              </a:rPr>
              <a:t>whitespace</a:t>
            </a:r>
            <a:endParaRPr lang="pt-BR" sz="46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4600" dirty="0">
                <a:solidFill>
                  <a:srgbClr val="7030A0"/>
                </a:solidFill>
              </a:rPr>
              <a:t>\t	</a:t>
            </a:r>
            <a:r>
              <a:rPr lang="pt-BR" sz="4600" dirty="0">
                <a:solidFill>
                  <a:srgbClr val="7030A0"/>
                </a:solidFill>
                <a:sym typeface="Wingdings" panose="05000000000000000000" pitchFamily="2" charset="2"/>
              </a:rPr>
              <a:t>whitespace</a:t>
            </a:r>
            <a:endParaRPr lang="pt-BR" sz="46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4600" dirty="0">
                <a:solidFill>
                  <a:srgbClr val="7030A0"/>
                </a:solidFill>
              </a:rPr>
              <a:t>Z	</a:t>
            </a:r>
            <a:r>
              <a:rPr lang="pt-BR" sz="4600" dirty="0">
                <a:solidFill>
                  <a:srgbClr val="7030A0"/>
                </a:solidFill>
                <a:sym typeface="Wingdings" panose="05000000000000000000" pitchFamily="2" charset="2"/>
              </a:rPr>
              <a:t>identifier</a:t>
            </a:r>
            <a:endParaRPr lang="pt-BR" sz="46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4800" dirty="0">
                <a:solidFill>
                  <a:srgbClr val="7030A0"/>
                </a:solidFill>
              </a:rPr>
              <a:t>=	</a:t>
            </a:r>
            <a:r>
              <a:rPr lang="pt-BR" sz="4800" dirty="0">
                <a:solidFill>
                  <a:srgbClr val="7030A0"/>
                </a:solidFill>
                <a:sym typeface="Wingdings" panose="05000000000000000000" pitchFamily="2" charset="2"/>
              </a:rPr>
              <a:t>assignment/=	</a:t>
            </a:r>
            <a:endParaRPr lang="pt-BR" sz="4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4800" dirty="0">
                <a:solidFill>
                  <a:srgbClr val="7030A0"/>
                </a:solidFill>
              </a:rPr>
              <a:t>0	</a:t>
            </a:r>
            <a:r>
              <a:rPr lang="pt-BR" sz="4800" dirty="0">
                <a:solidFill>
                  <a:srgbClr val="7030A0"/>
                </a:solidFill>
                <a:sym typeface="Wingdings" panose="05000000000000000000" pitchFamily="2" charset="2"/>
              </a:rPr>
              <a:t>integer/number</a:t>
            </a:r>
            <a:endParaRPr lang="pt-BR" sz="4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sz="4800" dirty="0">
                <a:solidFill>
                  <a:srgbClr val="7030A0"/>
                </a:solidFill>
              </a:rPr>
              <a:t>;	</a:t>
            </a:r>
            <a:r>
              <a:rPr lang="pt-BR" sz="4800" dirty="0">
                <a:solidFill>
                  <a:srgbClr val="7030A0"/>
                </a:solidFill>
                <a:sym typeface="Wingdings" panose="05000000000000000000" pitchFamily="2" charset="2"/>
              </a:rPr>
              <a:t>terminal/semicolon</a:t>
            </a:r>
            <a:endParaRPr lang="pt-BR" sz="4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48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pt-BR" sz="4600" dirty="0">
              <a:solidFill>
                <a:srgbClr val="7030A0"/>
              </a:solidFill>
            </a:endParaRPr>
          </a:p>
          <a:p>
            <a:pPr>
              <a:buNone/>
            </a:pPr>
            <a:endParaRPr lang="pt-BR" sz="3200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1000"/>
            <a:ext cx="4038600" cy="5791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</a:rPr>
              <a:t>\n	</a:t>
            </a:r>
            <a:r>
              <a:rPr lang="pt-BR" dirty="0">
                <a:solidFill>
                  <a:srgbClr val="7030A0"/>
                </a:solidFill>
                <a:sym typeface="Wingdings" panose="05000000000000000000" pitchFamily="2" charset="2"/>
              </a:rPr>
              <a:t>whitespace</a:t>
            </a:r>
            <a:endParaRPr lang="pt-B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</a:rPr>
              <a:t>\t	</a:t>
            </a:r>
            <a:r>
              <a:rPr lang="pt-BR" dirty="0">
                <a:solidFill>
                  <a:srgbClr val="7030A0"/>
                </a:solidFill>
                <a:sym typeface="Wingdings" panose="05000000000000000000" pitchFamily="2" charset="2"/>
              </a:rPr>
              <a:t>whitespace</a:t>
            </a:r>
            <a:endParaRPr lang="pt-B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</a:rPr>
              <a:t>Else	</a:t>
            </a:r>
            <a:r>
              <a:rPr lang="pt-BR" dirty="0">
                <a:solidFill>
                  <a:srgbClr val="7030A0"/>
                </a:solidFill>
                <a:sym typeface="Wingdings" panose="05000000000000000000" pitchFamily="2" charset="2"/>
              </a:rPr>
              <a:t>keyword</a:t>
            </a:r>
            <a:endParaRPr lang="pt-B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</a:rPr>
              <a:t>\n	</a:t>
            </a:r>
            <a:r>
              <a:rPr lang="pt-BR" dirty="0">
                <a:solidFill>
                  <a:srgbClr val="7030A0"/>
                </a:solidFill>
                <a:sym typeface="Wingdings" panose="05000000000000000000" pitchFamily="2" charset="2"/>
              </a:rPr>
              <a:t>whitespace</a:t>
            </a:r>
            <a:endParaRPr lang="pt-B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</a:rPr>
              <a:t>\t	</a:t>
            </a:r>
            <a:r>
              <a:rPr lang="pt-BR" dirty="0">
                <a:solidFill>
                  <a:srgbClr val="7030A0"/>
                </a:solidFill>
                <a:sym typeface="Wingdings" panose="05000000000000000000" pitchFamily="2" charset="2"/>
              </a:rPr>
              <a:t>whitespace</a:t>
            </a:r>
            <a:endParaRPr lang="pt-B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</a:rPr>
              <a:t>\t	</a:t>
            </a:r>
            <a:r>
              <a:rPr lang="pt-BR" dirty="0">
                <a:solidFill>
                  <a:srgbClr val="7030A0"/>
                </a:solidFill>
                <a:sym typeface="Wingdings" panose="05000000000000000000" pitchFamily="2" charset="2"/>
              </a:rPr>
              <a:t>whitespace</a:t>
            </a:r>
            <a:endParaRPr lang="pt-B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</a:rPr>
              <a:t>Z	</a:t>
            </a:r>
            <a:r>
              <a:rPr lang="pt-BR" dirty="0">
                <a:solidFill>
                  <a:srgbClr val="7030A0"/>
                </a:solidFill>
                <a:sym typeface="Wingdings" panose="05000000000000000000" pitchFamily="2" charset="2"/>
              </a:rPr>
              <a:t>identifier</a:t>
            </a:r>
            <a:endParaRPr lang="pt-B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</a:rPr>
              <a:t>= 	</a:t>
            </a:r>
            <a:r>
              <a:rPr lang="pt-BR" dirty="0">
                <a:solidFill>
                  <a:srgbClr val="7030A0"/>
                </a:solidFill>
                <a:sym typeface="Wingdings" panose="05000000000000000000" pitchFamily="2" charset="2"/>
              </a:rPr>
              <a:t>assignment/=</a:t>
            </a:r>
            <a:endParaRPr lang="pt-B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</a:rPr>
              <a:t>1	</a:t>
            </a:r>
            <a:r>
              <a:rPr lang="pt-BR" dirty="0">
                <a:solidFill>
                  <a:srgbClr val="7030A0"/>
                </a:solidFill>
                <a:sym typeface="Wingdings" panose="05000000000000000000" pitchFamily="2" charset="2"/>
              </a:rPr>
              <a:t>integer/number</a:t>
            </a:r>
            <a:endParaRPr lang="pt-BR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pt-BR" dirty="0">
                <a:solidFill>
                  <a:srgbClr val="7030A0"/>
                </a:solidFill>
              </a:rPr>
              <a:t>;	</a:t>
            </a:r>
            <a:r>
              <a:rPr lang="pt-BR" dirty="0">
                <a:solidFill>
                  <a:srgbClr val="7030A0"/>
                </a:solidFill>
                <a:sym typeface="Wingdings" panose="05000000000000000000" pitchFamily="2" charset="2"/>
              </a:rPr>
              <a:t>semicolon/;</a:t>
            </a:r>
            <a:endParaRPr lang="pt-BR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179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</TotalTime>
  <Words>969</Words>
  <Application>Microsoft Office PowerPoint</Application>
  <PresentationFormat>On-screen Show (4:3)</PresentationFormat>
  <Paragraphs>164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Calibri</vt:lpstr>
      <vt:lpstr>CenturyGothic</vt:lpstr>
      <vt:lpstr>ComicSansMS</vt:lpstr>
      <vt:lpstr>ComicSansMS-Bold</vt:lpstr>
      <vt:lpstr>MS-PGothic</vt:lpstr>
      <vt:lpstr>Symbol</vt:lpstr>
      <vt:lpstr>Times New Roman</vt:lpstr>
      <vt:lpstr>TimesNewRomanPSMT</vt:lpstr>
      <vt:lpstr>Wingdings</vt:lpstr>
      <vt:lpstr>Office Theme</vt:lpstr>
      <vt:lpstr>Lexical Analysis</vt:lpstr>
      <vt:lpstr>Outline</vt:lpstr>
      <vt:lpstr>Lexical Analysis</vt:lpstr>
      <vt:lpstr>What is a Token?</vt:lpstr>
      <vt:lpstr>Tokens</vt:lpstr>
      <vt:lpstr>What are Tokens For?</vt:lpstr>
      <vt:lpstr>Designing a Lexical Analyzer: Step 1 </vt:lpstr>
      <vt:lpstr>Example</vt:lpstr>
      <vt:lpstr>PowerPoint Presentation</vt:lpstr>
      <vt:lpstr>Designing a Lexical Analyzer: Step 2 </vt:lpstr>
      <vt:lpstr>Lexical Analyzer: Implementation</vt:lpstr>
      <vt:lpstr>Lexical Analyzer: Implementation</vt:lpstr>
      <vt:lpstr>Lexical Analysis in C++</vt:lpstr>
      <vt:lpstr>The goal of lexical analysis is to</vt:lpstr>
      <vt:lpstr>PowerPoint Presentation</vt:lpstr>
      <vt:lpstr>Regular Languages</vt:lpstr>
      <vt:lpstr>Languages</vt:lpstr>
      <vt:lpstr>Examples of Languages </vt:lpstr>
      <vt:lpstr>Notation</vt:lpstr>
      <vt:lpstr>Atomic Regular Expressions </vt:lpstr>
      <vt:lpstr>Compound Regular Expressions</vt:lpstr>
      <vt:lpstr>Example: Keyword</vt:lpstr>
      <vt:lpstr>Example: Integers</vt:lpstr>
      <vt:lpstr>Example: Identifier</vt:lpstr>
      <vt:lpstr>Example: Whitespace</vt:lpstr>
      <vt:lpstr>Example: Phone Numbers</vt:lpstr>
      <vt:lpstr>Example: Email Addresses</vt:lpstr>
      <vt:lpstr>Example: Unsigned Pascal Numbers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Najam Us Sahar</dc:creator>
  <cp:lastModifiedBy>Bano Anwar</cp:lastModifiedBy>
  <cp:revision>70</cp:revision>
  <dcterms:created xsi:type="dcterms:W3CDTF">2006-08-16T00:00:00Z</dcterms:created>
  <dcterms:modified xsi:type="dcterms:W3CDTF">2025-02-12T04:21:28Z</dcterms:modified>
</cp:coreProperties>
</file>