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6858000" cx="9144000"/>
  <p:notesSz cx="6858000" cy="9144000"/>
  <p:embeddedFontLst>
    <p:embeddedFont>
      <p:font typeface="Tahoma"/>
      <p:regular r:id="rId45"/>
      <p:bold r:id="rId46"/>
    </p:embeddedFont>
    <p:embeddedFont>
      <p:font typeface="Noto Sans Symbol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5">
          <p15:clr>
            <a:srgbClr val="000000"/>
          </p15:clr>
        </p15:guide>
        <p15:guide id="2" pos="72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9" roundtripDataSignature="AMtx7mgugIY9BOjtWCwOfcElwoupGhx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4E502F-E3E5-4C04-9FF0-3D5755F21487}">
  <a:tblStyle styleId="{474E502F-E3E5-4C04-9FF0-3D5755F2148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5" orient="horz"/>
        <p:guide pos="7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Tahoma-bold.fntdata"/><Relationship Id="rId45" Type="http://schemas.openxmlformats.org/officeDocument/2006/relationships/font" Target="fonts/Tahom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otoSansSymbols-bold.fntdata"/><Relationship Id="rId47" Type="http://schemas.openxmlformats.org/officeDocument/2006/relationships/font" Target="fonts/NotoSansSymbol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intro</a:t>
            </a:r>
            <a:endParaRPr/>
          </a:p>
        </p:txBody>
      </p:sp>
      <p:sp>
        <p:nvSpPr>
          <p:cNvPr id="105" name="Google Shape;105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fld id="{00000000-1234-1234-1234-123412341234}" type="slidenum"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end of lec 12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8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spcBef>
                <a:spcPts val="800"/>
              </a:spcBef>
              <a:spcAft>
                <a:spcPts val="0"/>
              </a:spcAft>
              <a:buSzPts val="4000"/>
              <a:buFont typeface="Arial"/>
              <a:buNone/>
              <a:defRPr/>
            </a:lvl2pPr>
            <a:lvl3pPr lvl="2" algn="ctr">
              <a:spcBef>
                <a:spcPts val="720"/>
              </a:spcBef>
              <a:spcAft>
                <a:spcPts val="0"/>
              </a:spcAft>
              <a:buSzPts val="3600"/>
              <a:buFont typeface="Tahoma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/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9pPr>
          </a:lstStyle>
          <a:p/>
        </p:txBody>
      </p:sp>
      <p:sp>
        <p:nvSpPr>
          <p:cNvPr id="18" name="Google Shape;18;p4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72" name="Google Shape;72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73" name="Google Shape;73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74" name="Google Shape;74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0"/>
          <p:cNvSpPr txBox="1"/>
          <p:nvPr>
            <p:ph idx="1" type="body"/>
          </p:nvPr>
        </p:nvSpPr>
        <p:spPr>
          <a:xfrm>
            <a:off x="4095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81" name="Google Shape;81;p50"/>
          <p:cNvSpPr txBox="1"/>
          <p:nvPr>
            <p:ph idx="2" type="body"/>
          </p:nvPr>
        </p:nvSpPr>
        <p:spPr>
          <a:xfrm>
            <a:off x="44989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82" name="Google Shape;82;p5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9pPr>
          </a:lstStyle>
          <a:p/>
        </p:txBody>
      </p:sp>
      <p:sp>
        <p:nvSpPr>
          <p:cNvPr id="88" name="Google Shape;88;p5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1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2"/>
          <p:cNvSpPr txBox="1"/>
          <p:nvPr>
            <p:ph type="title"/>
          </p:nvPr>
        </p:nvSpPr>
        <p:spPr>
          <a:xfrm>
            <a:off x="295275" y="347663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" type="body"/>
          </p:nvPr>
        </p:nvSpPr>
        <p:spPr>
          <a:xfrm>
            <a:off x="4095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2" type="body"/>
          </p:nvPr>
        </p:nvSpPr>
        <p:spPr>
          <a:xfrm>
            <a:off x="4498975" y="1352550"/>
            <a:ext cx="3937000" cy="4656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3"/>
          <p:cNvSpPr txBox="1"/>
          <p:nvPr>
            <p:ph type="title"/>
          </p:nvPr>
        </p:nvSpPr>
        <p:spPr>
          <a:xfrm rot="5400000">
            <a:off x="5465762" y="2035175"/>
            <a:ext cx="5661025" cy="2286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 rot="5400000">
            <a:off x="817563" y="-174624"/>
            <a:ext cx="5661025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4"/>
          <p:cNvSpPr txBox="1"/>
          <p:nvPr>
            <p:ph idx="1" type="body"/>
          </p:nvPr>
        </p:nvSpPr>
        <p:spPr>
          <a:xfrm rot="5400000">
            <a:off x="2094706" y="-332582"/>
            <a:ext cx="4656137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4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03C04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9" name="Google Shape;49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50" name="Google Shape;50;p4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9pPr>
          </a:lstStyle>
          <a:p/>
        </p:txBody>
      </p:sp>
      <p:sp>
        <p:nvSpPr>
          <p:cNvPr id="56" name="Google Shape;56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57" name="Google Shape;57;p4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D0808"/>
            </a:gs>
            <a:gs pos="50000">
              <a:srgbClr val="790D0D"/>
            </a:gs>
            <a:gs pos="100000">
              <a:srgbClr val="4D0808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9"/>
          <p:cNvSpPr txBox="1"/>
          <p:nvPr>
            <p:ph idx="1" type="body"/>
          </p:nvPr>
        </p:nvSpPr>
        <p:spPr>
          <a:xfrm>
            <a:off x="409575" y="1352550"/>
            <a:ext cx="8026400" cy="465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rgbClr val="503C04"/>
              </a:buClr>
              <a:buSzPts val="3600"/>
              <a:buFont typeface="Tahoma"/>
              <a:buChar char="•"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–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3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6600"/>
              <a:buFont typeface="Arial"/>
              <a:buNone/>
            </a:pPr>
            <a:r>
              <a:rPr b="1" i="0" lang="en-US" sz="6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Parsing Techniques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395287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Expression Grammar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457200" y="6400800"/>
            <a:ext cx="2895600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1042987" y="136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730250"/>
                <a:gridCol w="1682750"/>
                <a:gridCol w="1171575"/>
                <a:gridCol w="37226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77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1" name="Google Shape;211;p11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Parsing</a:t>
            </a:r>
            <a:endParaRPr/>
          </a:p>
        </p:txBody>
      </p:sp>
      <p:sp>
        <p:nvSpPr>
          <p:cNvPr id="212" name="Google Shape;212;p11"/>
          <p:cNvSpPr txBox="1"/>
          <p:nvPr>
            <p:ph idx="1" type="body"/>
          </p:nvPr>
        </p:nvSpPr>
        <p:spPr>
          <a:xfrm>
            <a:off x="342900" y="1495425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Let’s try parsing</a:t>
            </a:r>
            <a:b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x – 2 </a:t>
            </a:r>
            <a:r>
              <a:rPr b="1" baseline="-25000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*</a:t>
            </a:r>
            <a:r>
              <a:rPr b="1" i="0" lang="en-US" sz="5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y</a:t>
            </a:r>
            <a:endParaRPr b="0" i="0" sz="5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080"/>
              </a:spcBef>
              <a:spcAft>
                <a:spcPts val="0"/>
              </a:spcAft>
              <a:buSzPts val="5400"/>
              <a:buNone/>
            </a:pPr>
            <a:r>
              <a:t/>
            </a:r>
            <a:endParaRPr b="0" i="0" sz="5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18" name="Google Shape;218;p12"/>
          <p:cNvSpPr txBox="1"/>
          <p:nvPr/>
        </p:nvSpPr>
        <p:spPr>
          <a:xfrm>
            <a:off x="2947987" y="1117600"/>
            <a:ext cx="5975350" cy="522287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9" name="Google Shape;219;p12"/>
          <p:cNvGraphicFramePr/>
          <p:nvPr/>
        </p:nvGraphicFramePr>
        <p:xfrm>
          <a:off x="2722562" y="40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882650"/>
                <a:gridCol w="3048000"/>
                <a:gridCol w="208755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20" name="Google Shape;220;p12"/>
          <p:cNvGraphicFramePr/>
          <p:nvPr/>
        </p:nvGraphicFramePr>
        <p:xfrm>
          <a:off x="63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13"/>
          <p:cNvSpPr/>
          <p:nvPr/>
        </p:nvSpPr>
        <p:spPr>
          <a:xfrm>
            <a:off x="7194550" y="5326062"/>
            <a:ext cx="461962" cy="463550"/>
          </a:xfrm>
          <a:prstGeom prst="ellipse">
            <a:avLst/>
          </a:prstGeom>
          <a:solidFill>
            <a:srgbClr val="345E3F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/>
          <p:cNvSpPr/>
          <p:nvPr/>
        </p:nvSpPr>
        <p:spPr>
          <a:xfrm>
            <a:off x="4794250" y="5305425"/>
            <a:ext cx="471487" cy="465137"/>
          </a:xfrm>
          <a:prstGeom prst="ellipse">
            <a:avLst/>
          </a:prstGeom>
          <a:solidFill>
            <a:srgbClr val="345E3F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3"/>
          <p:cNvSpPr txBox="1"/>
          <p:nvPr>
            <p:ph idx="1" type="body"/>
          </p:nvPr>
        </p:nvSpPr>
        <p:spPr>
          <a:xfrm>
            <a:off x="574675" y="6202362"/>
            <a:ext cx="8437562" cy="471487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worked well except that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–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 does not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match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en-US" sz="28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229" name="Google Shape;229;p13"/>
          <p:cNvCxnSpPr/>
          <p:nvPr/>
        </p:nvCxnSpPr>
        <p:spPr>
          <a:xfrm rot="10800000">
            <a:off x="5029200" y="5792787"/>
            <a:ext cx="742950" cy="37782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0" name="Google Shape;230;p13"/>
          <p:cNvCxnSpPr/>
          <p:nvPr/>
        </p:nvCxnSpPr>
        <p:spPr>
          <a:xfrm flipH="1" rot="10800000">
            <a:off x="6110287" y="5748337"/>
            <a:ext cx="1089025" cy="39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31" name="Google Shape;231;p13"/>
          <p:cNvGraphicFramePr/>
          <p:nvPr/>
        </p:nvGraphicFramePr>
        <p:xfrm>
          <a:off x="63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2" name="Google Shape;232;p13"/>
          <p:cNvGraphicFramePr/>
          <p:nvPr/>
        </p:nvGraphicFramePr>
        <p:xfrm>
          <a:off x="2722562" y="40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882650"/>
                <a:gridCol w="3048000"/>
                <a:gridCol w="208755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7194550" y="5326062"/>
            <a:ext cx="461962" cy="463550"/>
          </a:xfrm>
          <a:prstGeom prst="ellipse">
            <a:avLst/>
          </a:prstGeom>
          <a:solidFill>
            <a:srgbClr val="345E3F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794250" y="5305425"/>
            <a:ext cx="471487" cy="465137"/>
          </a:xfrm>
          <a:prstGeom prst="ellipse">
            <a:avLst/>
          </a:prstGeom>
          <a:solidFill>
            <a:srgbClr val="345E3F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4"/>
          <p:cNvSpPr txBox="1"/>
          <p:nvPr>
            <p:ph idx="1" type="body"/>
          </p:nvPr>
        </p:nvSpPr>
        <p:spPr>
          <a:xfrm>
            <a:off x="2947987" y="6202362"/>
            <a:ext cx="6064250" cy="471487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parser must backtrack to here</a:t>
            </a:r>
            <a:endParaRPr/>
          </a:p>
        </p:txBody>
      </p:sp>
      <p:cxnSp>
        <p:nvCxnSpPr>
          <p:cNvPr id="241" name="Google Shape;241;p14"/>
          <p:cNvCxnSpPr/>
          <p:nvPr/>
        </p:nvCxnSpPr>
        <p:spPr>
          <a:xfrm rot="10800000">
            <a:off x="5029200" y="5792787"/>
            <a:ext cx="742950" cy="37782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14"/>
          <p:cNvCxnSpPr/>
          <p:nvPr/>
        </p:nvCxnSpPr>
        <p:spPr>
          <a:xfrm flipH="1" rot="10800000">
            <a:off x="6110287" y="5748337"/>
            <a:ext cx="1089025" cy="393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243" name="Google Shape;243;p14"/>
          <p:cNvGraphicFramePr/>
          <p:nvPr/>
        </p:nvGraphicFramePr>
        <p:xfrm>
          <a:off x="63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4" name="Google Shape;244;p14"/>
          <p:cNvGraphicFramePr/>
          <p:nvPr/>
        </p:nvGraphicFramePr>
        <p:xfrm>
          <a:off x="2722562" y="40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882650"/>
                <a:gridCol w="3048000"/>
                <a:gridCol w="208755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245" name="Google Shape;245;p14"/>
          <p:cNvCxnSpPr/>
          <p:nvPr/>
        </p:nvCxnSpPr>
        <p:spPr>
          <a:xfrm rot="10800000">
            <a:off x="8828087" y="2427287"/>
            <a:ext cx="11112" cy="373221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6" name="Google Shape;246;p14"/>
          <p:cNvCxnSpPr/>
          <p:nvPr/>
        </p:nvCxnSpPr>
        <p:spPr>
          <a:xfrm rot="10800000">
            <a:off x="8208962" y="2427287"/>
            <a:ext cx="630237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52" name="Google Shape;252;p15"/>
          <p:cNvGraphicFramePr/>
          <p:nvPr/>
        </p:nvGraphicFramePr>
        <p:xfrm>
          <a:off x="63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15"/>
          <p:cNvGraphicFramePr/>
          <p:nvPr/>
        </p:nvGraphicFramePr>
        <p:xfrm>
          <a:off x="2722562" y="40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882650"/>
                <a:gridCol w="3048000"/>
                <a:gridCol w="208755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54" name="Google Shape;254;p15"/>
          <p:cNvSpPr/>
          <p:nvPr/>
        </p:nvSpPr>
        <p:spPr>
          <a:xfrm>
            <a:off x="7148512" y="5289550"/>
            <a:ext cx="552450" cy="55245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4797425" y="5281612"/>
            <a:ext cx="552450" cy="552450"/>
          </a:xfrm>
          <a:prstGeom prst="ellipse">
            <a:avLst/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5"/>
          <p:cNvSpPr txBox="1"/>
          <p:nvPr>
            <p:ph idx="1" type="body"/>
          </p:nvPr>
        </p:nvSpPr>
        <p:spPr>
          <a:xfrm>
            <a:off x="1260475" y="6248400"/>
            <a:ext cx="7726362" cy="574675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time the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–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–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matched</a:t>
            </a:r>
            <a:endParaRPr/>
          </a:p>
        </p:txBody>
      </p:sp>
      <p:cxnSp>
        <p:nvCxnSpPr>
          <p:cNvPr id="257" name="Google Shape;257;p15"/>
          <p:cNvCxnSpPr/>
          <p:nvPr/>
        </p:nvCxnSpPr>
        <p:spPr>
          <a:xfrm rot="10800000">
            <a:off x="5280025" y="5695950"/>
            <a:ext cx="1054100" cy="55245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8" name="Google Shape;258;p15"/>
          <p:cNvCxnSpPr/>
          <p:nvPr/>
        </p:nvCxnSpPr>
        <p:spPr>
          <a:xfrm flipH="1" rot="10800000">
            <a:off x="6424612" y="5808662"/>
            <a:ext cx="1092200" cy="42386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64" name="Google Shape;264;p16"/>
          <p:cNvGraphicFramePr/>
          <p:nvPr/>
        </p:nvGraphicFramePr>
        <p:xfrm>
          <a:off x="63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16"/>
          <p:cNvGraphicFramePr/>
          <p:nvPr/>
        </p:nvGraphicFramePr>
        <p:xfrm>
          <a:off x="2722562" y="40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882650"/>
                <a:gridCol w="3048000"/>
                <a:gridCol w="208755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66" name="Google Shape;266;p16"/>
          <p:cNvSpPr/>
          <p:nvPr/>
        </p:nvSpPr>
        <p:spPr>
          <a:xfrm>
            <a:off x="7231062" y="5287962"/>
            <a:ext cx="293687" cy="450850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6"/>
          <p:cNvSpPr txBox="1"/>
          <p:nvPr>
            <p:ph idx="1" type="body"/>
          </p:nvPr>
        </p:nvSpPr>
        <p:spPr>
          <a:xfrm>
            <a:off x="611187" y="6110287"/>
            <a:ext cx="8129587" cy="592137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advance past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–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look at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273" name="Google Shape;273;p17"/>
          <p:cNvGraphicFramePr/>
          <p:nvPr/>
        </p:nvGraphicFramePr>
        <p:xfrm>
          <a:off x="6350" y="10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4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17"/>
          <p:cNvGraphicFramePr/>
          <p:nvPr/>
        </p:nvGraphicFramePr>
        <p:xfrm>
          <a:off x="2722562" y="407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882650"/>
                <a:gridCol w="3048000"/>
                <a:gridCol w="2087550"/>
              </a:tblGrid>
              <a:tr h="66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88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27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92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739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868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75" name="Google Shape;275;p17"/>
          <p:cNvSpPr txBox="1"/>
          <p:nvPr>
            <p:ph idx="1" type="body"/>
          </p:nvPr>
        </p:nvSpPr>
        <p:spPr>
          <a:xfrm>
            <a:off x="2185987" y="6248400"/>
            <a:ext cx="6800850" cy="574675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Now, we need to expand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term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276" name="Google Shape;276;p17"/>
          <p:cNvCxnSpPr/>
          <p:nvPr/>
        </p:nvCxnSpPr>
        <p:spPr>
          <a:xfrm rot="10800000">
            <a:off x="5875337" y="5727700"/>
            <a:ext cx="458787" cy="5207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2" name="Google Shape;282;p18"/>
          <p:cNvSpPr/>
          <p:nvPr/>
        </p:nvSpPr>
        <p:spPr>
          <a:xfrm>
            <a:off x="8315325" y="2667000"/>
            <a:ext cx="755650" cy="611187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6091237" y="2757487"/>
            <a:ext cx="552450" cy="55245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7762875" y="2725737"/>
            <a:ext cx="552450" cy="55245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85" name="Google Shape;285;p18"/>
          <p:cNvGraphicFramePr/>
          <p:nvPr/>
        </p:nvGraphicFramePr>
        <p:xfrm>
          <a:off x="2816225" y="176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461950"/>
                <a:gridCol w="3941750"/>
                <a:gridCol w="1993900"/>
              </a:tblGrid>
              <a:tr h="61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86" name="Google Shape;286;p18"/>
          <p:cNvSpPr txBox="1"/>
          <p:nvPr/>
        </p:nvSpPr>
        <p:spPr>
          <a:xfrm>
            <a:off x="3227387" y="3873500"/>
            <a:ext cx="5916612" cy="641350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 matches “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287" name="Google Shape;287;p18"/>
          <p:cNvSpPr txBox="1"/>
          <p:nvPr/>
        </p:nvSpPr>
        <p:spPr>
          <a:xfrm>
            <a:off x="2459037" y="3873500"/>
            <a:ext cx="6684962" cy="1190625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have more input but no non-terminals left to expand</a:t>
            </a:r>
            <a:endParaRPr/>
          </a:p>
        </p:txBody>
      </p:sp>
      <p:graphicFrame>
        <p:nvGraphicFramePr>
          <p:cNvPr id="288" name="Google Shape;288;p18"/>
          <p:cNvGraphicFramePr/>
          <p:nvPr/>
        </p:nvGraphicFramePr>
        <p:xfrm>
          <a:off x="-330200" y="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2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94" name="Google Shape;294;p19"/>
          <p:cNvSpPr txBox="1"/>
          <p:nvPr/>
        </p:nvSpPr>
        <p:spPr>
          <a:xfrm>
            <a:off x="2816225" y="3800475"/>
            <a:ext cx="6138862" cy="979487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expansion terminated 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too soon, Need to backtrack</a:t>
            </a:r>
            <a:endParaRPr/>
          </a:p>
        </p:txBody>
      </p:sp>
      <p:graphicFrame>
        <p:nvGraphicFramePr>
          <p:cNvPr id="295" name="Google Shape;295;p19"/>
          <p:cNvGraphicFramePr/>
          <p:nvPr/>
        </p:nvGraphicFramePr>
        <p:xfrm>
          <a:off x="-330200" y="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  <p:graphicFrame>
        <p:nvGraphicFramePr>
          <p:cNvPr id="296" name="Google Shape;296;p19"/>
          <p:cNvGraphicFramePr/>
          <p:nvPr/>
        </p:nvGraphicFramePr>
        <p:xfrm>
          <a:off x="2816225" y="176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425450"/>
                <a:gridCol w="3633775"/>
                <a:gridCol w="1838325"/>
              </a:tblGrid>
              <a:tr h="612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3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3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cxnSp>
        <p:nvCxnSpPr>
          <p:cNvPr id="297" name="Google Shape;297;p19"/>
          <p:cNvCxnSpPr/>
          <p:nvPr/>
        </p:nvCxnSpPr>
        <p:spPr>
          <a:xfrm rot="10800000">
            <a:off x="8955087" y="1428750"/>
            <a:ext cx="11112" cy="2371725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98" name="Google Shape;298;p19"/>
          <p:cNvCxnSpPr/>
          <p:nvPr/>
        </p:nvCxnSpPr>
        <p:spPr>
          <a:xfrm rot="10800000">
            <a:off x="8335962" y="1428750"/>
            <a:ext cx="630237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Parsing Techniques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357187" y="1238250"/>
            <a:ext cx="8523287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i="1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parsers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at the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 tree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grow towards leaves.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Pick a production and try to match the input</a:t>
            </a:r>
            <a:endParaRPr/>
          </a:p>
          <a:p>
            <a:pPr indent="-38100" lvl="0" marL="342900" rtl="0" algn="l">
              <a:spcBef>
                <a:spcPts val="96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i="0" sz="4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8610600" y="4827587"/>
            <a:ext cx="581025" cy="595312"/>
          </a:xfrm>
          <a:prstGeom prst="ellipse">
            <a:avLst/>
          </a:prstGeom>
          <a:solidFill>
            <a:srgbClr val="186224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05" name="Google Shape;305;p20"/>
          <p:cNvGraphicFramePr/>
          <p:nvPr/>
        </p:nvGraphicFramePr>
        <p:xfrm>
          <a:off x="2816225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455600"/>
                <a:gridCol w="4254500"/>
                <a:gridCol w="2225675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 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68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↑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&lt;num,2&gt;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&lt;id,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 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06" name="Google Shape;306;p20"/>
          <p:cNvSpPr/>
          <p:nvPr/>
        </p:nvSpPr>
        <p:spPr>
          <a:xfrm>
            <a:off x="2505075" y="1590675"/>
            <a:ext cx="363537" cy="347662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222250" y="5502275"/>
            <a:ext cx="8912225" cy="519112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Success!  We matched and consumed all the input</a:t>
            </a:r>
            <a:endParaRPr/>
          </a:p>
        </p:txBody>
      </p:sp>
      <p:graphicFrame>
        <p:nvGraphicFramePr>
          <p:cNvPr id="308" name="Google Shape;308;p20"/>
          <p:cNvGraphicFramePr/>
          <p:nvPr/>
        </p:nvGraphicFramePr>
        <p:xfrm>
          <a:off x="-330200" y="13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14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25" marL="9142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14" name="Google Shape;314;p21"/>
          <p:cNvSpPr/>
          <p:nvPr/>
        </p:nvSpPr>
        <p:spPr>
          <a:xfrm>
            <a:off x="7415212" y="1514475"/>
            <a:ext cx="434975" cy="3600450"/>
          </a:xfrm>
          <a:prstGeom prst="ellipse">
            <a:avLst/>
          </a:prstGeom>
          <a:solidFill>
            <a:srgbClr val="186224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1"/>
          <p:cNvSpPr txBox="1"/>
          <p:nvPr>
            <p:ph type="title"/>
          </p:nvPr>
        </p:nvSpPr>
        <p:spPr>
          <a:xfrm>
            <a:off x="315912" y="50800"/>
            <a:ext cx="91440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Another Possible Parse</a:t>
            </a:r>
            <a:endParaRPr/>
          </a:p>
        </p:txBody>
      </p:sp>
      <p:graphicFrame>
        <p:nvGraphicFramePr>
          <p:cNvPr id="316" name="Google Shape;316;p21"/>
          <p:cNvGraphicFramePr/>
          <p:nvPr/>
        </p:nvGraphicFramePr>
        <p:xfrm>
          <a:off x="2593975" y="1049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434975"/>
                <a:gridCol w="4440225"/>
                <a:gridCol w="1674800"/>
              </a:tblGrid>
              <a:tr h="59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Sentential Form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input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5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5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+....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↑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x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–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baseline="-25000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317" name="Google Shape;317;p21"/>
          <p:cNvSpPr/>
          <p:nvPr/>
        </p:nvSpPr>
        <p:spPr>
          <a:xfrm>
            <a:off x="1116012" y="5294312"/>
            <a:ext cx="5010150" cy="671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937" y="0"/>
                </a:moveTo>
                <a:close/>
                <a:lnTo>
                  <a:pt x="-9937" y="120000"/>
                </a:lnTo>
              </a:path>
              <a:path extrusionOk="0" fill="none" h="120000" w="120000">
                <a:moveTo>
                  <a:pt x="-9937" y="33239"/>
                </a:moveTo>
                <a:lnTo>
                  <a:pt x="4412" y="26315"/>
                </a:lnTo>
              </a:path>
            </a:pathLst>
          </a:cu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1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consuming no input!!</a:t>
            </a:r>
            <a:endParaRPr/>
          </a:p>
        </p:txBody>
      </p:sp>
      <p:sp>
        <p:nvSpPr>
          <p:cNvPr id="318" name="Google Shape;318;p21"/>
          <p:cNvSpPr txBox="1"/>
          <p:nvPr/>
        </p:nvSpPr>
        <p:spPr>
          <a:xfrm>
            <a:off x="414337" y="5226050"/>
            <a:ext cx="8540750" cy="519112"/>
          </a:xfrm>
          <a:prstGeom prst="rect">
            <a:avLst/>
          </a:prstGeom>
          <a:gradFill>
            <a:gsLst>
              <a:gs pos="0">
                <a:srgbClr val="0B2D11"/>
              </a:gs>
              <a:gs pos="100000">
                <a:srgbClr val="186224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Wrong choice of expansion leads to non-termination</a:t>
            </a:r>
            <a:endParaRPr/>
          </a:p>
        </p:txBody>
      </p:sp>
      <p:grpSp>
        <p:nvGrpSpPr>
          <p:cNvPr id="319" name="Google Shape;319;p21"/>
          <p:cNvGrpSpPr/>
          <p:nvPr/>
        </p:nvGrpSpPr>
        <p:grpSpPr>
          <a:xfrm>
            <a:off x="3476625" y="2630487"/>
            <a:ext cx="1092200" cy="238125"/>
            <a:chOff x="1006" y="1691"/>
            <a:chExt cx="688" cy="151"/>
          </a:xfrm>
        </p:grpSpPr>
        <p:cxnSp>
          <p:nvCxnSpPr>
            <p:cNvPr id="320" name="Google Shape;320;p21"/>
            <p:cNvCxnSpPr/>
            <p:nvPr/>
          </p:nvCxnSpPr>
          <p:spPr>
            <a:xfrm flipH="1">
              <a:off x="1006" y="1691"/>
              <a:ext cx="9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1" name="Google Shape;321;p21"/>
            <p:cNvCxnSpPr/>
            <p:nvPr/>
          </p:nvCxnSpPr>
          <p:spPr>
            <a:xfrm>
              <a:off x="1020" y="1714"/>
              <a:ext cx="265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2" name="Google Shape;322;p21"/>
            <p:cNvCxnSpPr/>
            <p:nvPr/>
          </p:nvCxnSpPr>
          <p:spPr>
            <a:xfrm>
              <a:off x="1017" y="1701"/>
              <a:ext cx="677" cy="12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3" name="Google Shape;323;p21"/>
          <p:cNvGrpSpPr/>
          <p:nvPr/>
        </p:nvGrpSpPr>
        <p:grpSpPr>
          <a:xfrm>
            <a:off x="3500437" y="3127375"/>
            <a:ext cx="1092200" cy="239712"/>
            <a:chOff x="1006" y="1691"/>
            <a:chExt cx="688" cy="151"/>
          </a:xfrm>
        </p:grpSpPr>
        <p:cxnSp>
          <p:nvCxnSpPr>
            <p:cNvPr id="324" name="Google Shape;324;p21"/>
            <p:cNvCxnSpPr/>
            <p:nvPr/>
          </p:nvCxnSpPr>
          <p:spPr>
            <a:xfrm flipH="1">
              <a:off x="1006" y="1691"/>
              <a:ext cx="9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5" name="Google Shape;325;p21"/>
            <p:cNvCxnSpPr/>
            <p:nvPr/>
          </p:nvCxnSpPr>
          <p:spPr>
            <a:xfrm>
              <a:off x="1020" y="1714"/>
              <a:ext cx="265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6" name="Google Shape;326;p21"/>
            <p:cNvCxnSpPr/>
            <p:nvPr/>
          </p:nvCxnSpPr>
          <p:spPr>
            <a:xfrm>
              <a:off x="1017" y="1701"/>
              <a:ext cx="677" cy="12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27" name="Google Shape;327;p21"/>
          <p:cNvGrpSpPr/>
          <p:nvPr/>
        </p:nvGrpSpPr>
        <p:grpSpPr>
          <a:xfrm>
            <a:off x="3500437" y="3732212"/>
            <a:ext cx="1092200" cy="239712"/>
            <a:chOff x="1006" y="1691"/>
            <a:chExt cx="688" cy="151"/>
          </a:xfrm>
        </p:grpSpPr>
        <p:cxnSp>
          <p:nvCxnSpPr>
            <p:cNvPr id="328" name="Google Shape;328;p21"/>
            <p:cNvCxnSpPr/>
            <p:nvPr/>
          </p:nvCxnSpPr>
          <p:spPr>
            <a:xfrm flipH="1">
              <a:off x="1006" y="1691"/>
              <a:ext cx="9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29" name="Google Shape;329;p21"/>
            <p:cNvCxnSpPr/>
            <p:nvPr/>
          </p:nvCxnSpPr>
          <p:spPr>
            <a:xfrm>
              <a:off x="1020" y="1714"/>
              <a:ext cx="265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0" name="Google Shape;330;p21"/>
            <p:cNvCxnSpPr/>
            <p:nvPr/>
          </p:nvCxnSpPr>
          <p:spPr>
            <a:xfrm>
              <a:off x="1017" y="1701"/>
              <a:ext cx="677" cy="12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1" name="Google Shape;331;p21"/>
          <p:cNvGrpSpPr/>
          <p:nvPr/>
        </p:nvGrpSpPr>
        <p:grpSpPr>
          <a:xfrm>
            <a:off x="3476625" y="4308475"/>
            <a:ext cx="1092200" cy="239712"/>
            <a:chOff x="1006" y="1691"/>
            <a:chExt cx="688" cy="151"/>
          </a:xfrm>
        </p:grpSpPr>
        <p:cxnSp>
          <p:nvCxnSpPr>
            <p:cNvPr id="332" name="Google Shape;332;p21"/>
            <p:cNvCxnSpPr/>
            <p:nvPr/>
          </p:nvCxnSpPr>
          <p:spPr>
            <a:xfrm flipH="1">
              <a:off x="1006" y="1691"/>
              <a:ext cx="9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3" name="Google Shape;333;p21"/>
            <p:cNvCxnSpPr/>
            <p:nvPr/>
          </p:nvCxnSpPr>
          <p:spPr>
            <a:xfrm>
              <a:off x="1020" y="1714"/>
              <a:ext cx="265" cy="128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34" name="Google Shape;334;p21"/>
            <p:cNvCxnSpPr/>
            <p:nvPr/>
          </p:nvCxnSpPr>
          <p:spPr>
            <a:xfrm>
              <a:off x="1017" y="1701"/>
              <a:ext cx="677" cy="129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5" name="Google Shape;335;p21"/>
          <p:cNvSpPr txBox="1"/>
          <p:nvPr/>
        </p:nvSpPr>
        <p:spPr>
          <a:xfrm>
            <a:off x="1154112" y="5372100"/>
            <a:ext cx="6878637" cy="519112"/>
          </a:xfrm>
          <a:prstGeom prst="rect">
            <a:avLst/>
          </a:prstGeom>
          <a:gradFill>
            <a:gsLst>
              <a:gs pos="0">
                <a:srgbClr val="0B2D11"/>
              </a:gs>
              <a:gs pos="100000">
                <a:srgbClr val="186224"/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Parser must make the right choice</a:t>
            </a:r>
            <a:endParaRPr/>
          </a:p>
        </p:txBody>
      </p:sp>
      <p:graphicFrame>
        <p:nvGraphicFramePr>
          <p:cNvPr id="336" name="Google Shape;336;p21"/>
          <p:cNvGraphicFramePr/>
          <p:nvPr/>
        </p:nvGraphicFramePr>
        <p:xfrm>
          <a:off x="-317500" y="9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93675"/>
                <a:gridCol w="677850"/>
                <a:gridCol w="473075"/>
                <a:gridCol w="1498600"/>
              </a:tblGrid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-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296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339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3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3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75" marL="91475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75" marL="914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Arial Rounded"/>
                        <a:buNone/>
                      </a:pP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16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75" marL="9147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2" name="Google Shape;342;p22"/>
          <p:cNvSpPr txBox="1"/>
          <p:nvPr>
            <p:ph type="title"/>
          </p:nvPr>
        </p:nvSpPr>
        <p:spPr>
          <a:xfrm>
            <a:off x="509587" y="347662"/>
            <a:ext cx="79819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Left Recursion</a:t>
            </a:r>
            <a:endParaRPr/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414337" y="1066800"/>
            <a:ext cx="827722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i="1" sz="4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6355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4800"/>
              <a:buNone/>
            </a:pP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parsers cannot handle 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left-recursive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grammars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49" name="Google Shape;349;p23"/>
          <p:cNvSpPr txBox="1"/>
          <p:nvPr>
            <p:ph type="title"/>
          </p:nvPr>
        </p:nvSpPr>
        <p:spPr>
          <a:xfrm>
            <a:off x="395287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Left Recursion</a:t>
            </a:r>
            <a:endParaRPr/>
          </a:p>
        </p:txBody>
      </p:sp>
      <p:sp>
        <p:nvSpPr>
          <p:cNvPr id="350" name="Google Shape;350;p23"/>
          <p:cNvSpPr txBox="1"/>
          <p:nvPr>
            <p:ph idx="1" type="body"/>
          </p:nvPr>
        </p:nvSpPr>
        <p:spPr>
          <a:xfrm>
            <a:off x="328612" y="1381125"/>
            <a:ext cx="8378825" cy="456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Our expression grammar is left recursive.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can lead to non-termination in a top-down parser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Non-termination is bad in any part of a compiler!</a:t>
            </a:r>
            <a:endParaRPr/>
          </a:p>
          <a:p>
            <a:pPr indent="-38100" lvl="0" marL="342900" rtl="0" algn="l">
              <a:spcBef>
                <a:spcPts val="336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i="0" sz="4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56" name="Google Shape;356;p24"/>
          <p:cNvSpPr txBox="1"/>
          <p:nvPr>
            <p:ph type="title"/>
          </p:nvPr>
        </p:nvSpPr>
        <p:spPr>
          <a:xfrm>
            <a:off x="495300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Left Recursion</a:t>
            </a:r>
            <a:endParaRPr/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385762" y="1409700"/>
            <a:ext cx="8189912" cy="4611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a top-down parser, any recursion must be a </a:t>
            </a:r>
            <a:r>
              <a:rPr b="0" i="1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right recursion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would like to convert left recursion to right recursion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63" name="Google Shape;363;p25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364" name="Google Shape;364;p25"/>
          <p:cNvSpPr txBox="1"/>
          <p:nvPr>
            <p:ph idx="1" type="body"/>
          </p:nvPr>
        </p:nvSpPr>
        <p:spPr>
          <a:xfrm>
            <a:off x="328612" y="1681162"/>
            <a:ext cx="8421687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8736" lvl="0" marL="587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remove left recursion, we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transform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grammar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0" name="Google Shape;370;p26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371" name="Google Shape;371;p26"/>
          <p:cNvSpPr txBox="1"/>
          <p:nvPr>
            <p:ph idx="1" type="body"/>
          </p:nvPr>
        </p:nvSpPr>
        <p:spPr>
          <a:xfrm>
            <a:off x="485775" y="1366837"/>
            <a:ext cx="8145462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a grammar fragment:</a:t>
            </a:r>
            <a:b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b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b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b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neither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starts with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</a:t>
            </a: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77" name="Google Shape;377;p27"/>
          <p:cNvSpPr txBox="1"/>
          <p:nvPr>
            <p:ph type="title"/>
          </p:nvPr>
        </p:nvSpPr>
        <p:spPr>
          <a:xfrm>
            <a:off x="338137" y="33337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378" name="Google Shape;378;p27"/>
          <p:cNvSpPr txBox="1"/>
          <p:nvPr>
            <p:ph idx="1" type="body"/>
          </p:nvPr>
        </p:nvSpPr>
        <p:spPr>
          <a:xfrm>
            <a:off x="528637" y="1323975"/>
            <a:ext cx="82486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rewrite this as:</a:t>
            </a:r>
            <a:b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A'</a:t>
            </a:r>
            <a:b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/>
          </a:p>
          <a:p>
            <a:pPr indent="-463550" lvl="0" marL="46355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4000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A' 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A' </a:t>
            </a:r>
            <a:b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br>
              <a:rPr b="1" i="1" lang="en-US" sz="40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b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A' </a:t>
            </a:r>
            <a:r>
              <a:rPr b="0" i="0" lang="en-US" sz="4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4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 new non-terminal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84" name="Google Shape;384;p28"/>
          <p:cNvSpPr txBox="1"/>
          <p:nvPr>
            <p:ph type="title"/>
          </p:nvPr>
        </p:nvSpPr>
        <p:spPr>
          <a:xfrm>
            <a:off x="395287" y="36195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385" name="Google Shape;385;p28"/>
          <p:cNvSpPr txBox="1"/>
          <p:nvPr>
            <p:ph idx="1" type="body"/>
          </p:nvPr>
        </p:nvSpPr>
        <p:spPr>
          <a:xfrm>
            <a:off x="438150" y="1597025"/>
            <a:ext cx="8251825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expression grammar we have been using contains two cases of left- recursion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3652837" y="4022725"/>
            <a:ext cx="1973262" cy="1336675"/>
          </a:xfrm>
          <a:prstGeom prst="rect">
            <a:avLst/>
          </a:prstGeom>
          <a:gradFill>
            <a:gsLst>
              <a:gs pos="0">
                <a:srgbClr val="0B2D11"/>
              </a:gs>
              <a:gs pos="100000">
                <a:srgbClr val="186224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3657600" y="1770062"/>
            <a:ext cx="1973262" cy="1336675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29"/>
          <p:cNvSpPr txBox="1"/>
          <p:nvPr>
            <p:ph type="title"/>
          </p:nvPr>
        </p:nvSpPr>
        <p:spPr>
          <a:xfrm>
            <a:off x="423862" y="39052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graphicFrame>
        <p:nvGraphicFramePr>
          <p:cNvPr id="394" name="Google Shape;394;p29"/>
          <p:cNvGraphicFramePr/>
          <p:nvPr/>
        </p:nvGraphicFramePr>
        <p:xfrm>
          <a:off x="644525" y="16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043100"/>
                <a:gridCol w="1163625"/>
                <a:gridCol w="4568825"/>
              </a:tblGrid>
              <a:tr h="7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66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Parsing Techniques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385762" y="1295400"/>
            <a:ext cx="8320087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i="1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Bottom-up parsers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at the leaves and grow toward root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input is consumed, encode possibilities in an internal state.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3657600" y="1770062"/>
            <a:ext cx="1973262" cy="1336675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30"/>
          <p:cNvSpPr txBox="1"/>
          <p:nvPr>
            <p:ph type="title"/>
          </p:nvPr>
        </p:nvSpPr>
        <p:spPr>
          <a:xfrm>
            <a:off x="423862" y="39052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graphicFrame>
        <p:nvGraphicFramePr>
          <p:cNvPr id="402" name="Google Shape;402;p30"/>
          <p:cNvGraphicFramePr/>
          <p:nvPr/>
        </p:nvGraphicFramePr>
        <p:xfrm>
          <a:off x="644525" y="16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043100"/>
                <a:gridCol w="1163625"/>
                <a:gridCol w="4568825"/>
              </a:tblGrid>
              <a:tr h="785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  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771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3" name="Google Shape;403;p30"/>
          <p:cNvSpPr txBox="1"/>
          <p:nvPr/>
        </p:nvSpPr>
        <p:spPr>
          <a:xfrm>
            <a:off x="909637" y="4494212"/>
            <a:ext cx="6446837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 Rounded"/>
              <a:buNone/>
            </a:pP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 this example we have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Noto Sans Symbols"/>
              <a:buNone/>
            </a:pP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=  +term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-term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Noto Sans Symbols"/>
              <a:buNone/>
            </a:pP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= term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09" name="Google Shape;409;p31"/>
          <p:cNvSpPr txBox="1"/>
          <p:nvPr>
            <p:ph type="title"/>
          </p:nvPr>
        </p:nvSpPr>
        <p:spPr>
          <a:xfrm>
            <a:off x="238125" y="3048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410" name="Google Shape;410;p31"/>
          <p:cNvSpPr txBox="1"/>
          <p:nvPr>
            <p:ph idx="1" type="body"/>
          </p:nvPr>
        </p:nvSpPr>
        <p:spPr>
          <a:xfrm>
            <a:off x="252412" y="1254125"/>
            <a:ext cx="8948737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Applying the transformation yields</a:t>
            </a:r>
            <a:endParaRPr/>
          </a:p>
        </p:txBody>
      </p:sp>
      <p:graphicFrame>
        <p:nvGraphicFramePr>
          <p:cNvPr id="411" name="Google Shape;411;p31"/>
          <p:cNvGraphicFramePr/>
          <p:nvPr/>
        </p:nvGraphicFramePr>
        <p:xfrm>
          <a:off x="1027112" y="26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1922450"/>
                <a:gridCol w="849300"/>
                <a:gridCol w="4541825"/>
              </a:tblGrid>
              <a:tr h="93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expr'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 expr'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 expr'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Noto Sans Symbols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2" name="Google Shape;412;p31"/>
          <p:cNvSpPr/>
          <p:nvPr/>
        </p:nvSpPr>
        <p:spPr>
          <a:xfrm>
            <a:off x="577850" y="2801937"/>
            <a:ext cx="392112" cy="434975"/>
          </a:xfrm>
          <a:prstGeom prst="diamond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18" name="Google Shape;418;p32"/>
          <p:cNvSpPr txBox="1"/>
          <p:nvPr>
            <p:ph type="title"/>
          </p:nvPr>
        </p:nvSpPr>
        <p:spPr>
          <a:xfrm>
            <a:off x="338137" y="33337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419" name="Google Shape;419;p32"/>
          <p:cNvSpPr txBox="1"/>
          <p:nvPr>
            <p:ph idx="1" type="body"/>
          </p:nvPr>
        </p:nvSpPr>
        <p:spPr>
          <a:xfrm>
            <a:off x="400050" y="1338262"/>
            <a:ext cx="824865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 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' </a:t>
            </a:r>
            <a:b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A'  </a:t>
            </a:r>
            <a:r>
              <a:rPr b="0" i="0" lang="en-US" sz="4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A' </a:t>
            </a:r>
            <a:b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	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b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endParaRPr b="0" i="0" sz="4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3550" lvl="0" marL="463550" rtl="0" algn="l">
              <a:lnSpc>
                <a:spcPct val="90000"/>
              </a:lnSpc>
              <a:spcBef>
                <a:spcPts val="176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accepts the same language but uses only right recursion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25" name="Google Shape;425;p33"/>
          <p:cNvSpPr txBox="1"/>
          <p:nvPr/>
        </p:nvSpPr>
        <p:spPr>
          <a:xfrm>
            <a:off x="3657600" y="1770062"/>
            <a:ext cx="1973262" cy="1336675"/>
          </a:xfrm>
          <a:prstGeom prst="rect">
            <a:avLst/>
          </a:prstGeom>
          <a:gradFill>
            <a:gsLst>
              <a:gs pos="0">
                <a:srgbClr val="186224"/>
              </a:gs>
              <a:gs pos="100000">
                <a:srgbClr val="0B2D1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33"/>
          <p:cNvSpPr txBox="1"/>
          <p:nvPr>
            <p:ph type="title"/>
          </p:nvPr>
        </p:nvSpPr>
        <p:spPr>
          <a:xfrm>
            <a:off x="423862" y="390525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graphicFrame>
        <p:nvGraphicFramePr>
          <p:cNvPr id="427" name="Google Shape;427;p33"/>
          <p:cNvGraphicFramePr/>
          <p:nvPr/>
        </p:nvGraphicFramePr>
        <p:xfrm>
          <a:off x="644525" y="16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2043100"/>
                <a:gridCol w="1163625"/>
                <a:gridCol w="4568825"/>
              </a:tblGrid>
              <a:tr h="787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baseline="-25000" i="0" lang="en-US" sz="66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</a:t>
                      </a: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 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66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33"/>
          <p:cNvSpPr txBox="1"/>
          <p:nvPr/>
        </p:nvSpPr>
        <p:spPr>
          <a:xfrm>
            <a:off x="998537" y="4530725"/>
            <a:ext cx="7067550" cy="2122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Arial Rounded"/>
              <a:buNone/>
            </a:pP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 this example we have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Noto Sans Symbols"/>
              <a:buNone/>
            </a:pP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= *factor </a:t>
            </a:r>
            <a:r>
              <a:rPr b="1" i="0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|factor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400"/>
              <a:buFont typeface="Noto Sans Symbols"/>
              <a:buNone/>
            </a:pPr>
            <a:r>
              <a:rPr b="1" i="1" lang="en-US" sz="44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 </a:t>
            </a:r>
            <a:r>
              <a:rPr b="1" i="1" lang="en-US" sz="44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= factor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34" name="Google Shape;434;p34"/>
          <p:cNvSpPr txBox="1"/>
          <p:nvPr>
            <p:ph type="title"/>
          </p:nvPr>
        </p:nvSpPr>
        <p:spPr>
          <a:xfrm>
            <a:off x="338137" y="190500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435" name="Google Shape;435;p34"/>
          <p:cNvSpPr txBox="1"/>
          <p:nvPr>
            <p:ph idx="1" type="body"/>
          </p:nvPr>
        </p:nvSpPr>
        <p:spPr>
          <a:xfrm>
            <a:off x="323850" y="1225550"/>
            <a:ext cx="8991600" cy="1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Applying the transformation yields</a:t>
            </a:r>
            <a:endParaRPr/>
          </a:p>
        </p:txBody>
      </p:sp>
      <p:graphicFrame>
        <p:nvGraphicFramePr>
          <p:cNvPr id="436" name="Google Shape;436;p34"/>
          <p:cNvGraphicFramePr/>
          <p:nvPr/>
        </p:nvGraphicFramePr>
        <p:xfrm>
          <a:off x="827087" y="261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1922450"/>
                <a:gridCol w="849300"/>
                <a:gridCol w="4541825"/>
              </a:tblGrid>
              <a:tr h="93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term'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5400"/>
                        <a:buFont typeface="Arial Rounded"/>
                        <a:buNone/>
                      </a:pPr>
                      <a:r>
                        <a:rPr b="1" baseline="-25000" i="0" lang="en-US" sz="5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 term'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 Rounded"/>
                        <a:buNone/>
                      </a:pPr>
                      <a:r>
                        <a:rPr b="1" i="0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</a:t>
                      </a: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 term'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Arial"/>
                        <a:buNone/>
                      </a:pPr>
                      <a:r>
                        <a:rPr b="0" i="0" lang="en-US" sz="4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4800"/>
                        <a:buFont typeface="Noto Sans Symbols"/>
                        <a:buNone/>
                      </a:pPr>
                      <a:r>
                        <a:rPr b="1" i="1" lang="en-US" sz="4800" u="none">
                          <a:solidFill>
                            <a:srgbClr val="FFFF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2" name="Google Shape;442;p35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443" name="Google Shape;443;p35"/>
          <p:cNvSpPr txBox="1"/>
          <p:nvPr>
            <p:ph idx="1" type="body"/>
          </p:nvPr>
        </p:nvSpPr>
        <p:spPr>
          <a:xfrm>
            <a:off x="300037" y="1252537"/>
            <a:ext cx="8610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71500" lvl="0" marL="571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These fragments use only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right recursion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retain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original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left associativity</a:t>
            </a:r>
            <a:endParaRPr/>
          </a:p>
          <a:p>
            <a:pPr indent="-571500" lvl="0" marL="571500" rtl="0" algn="l">
              <a:lnSpc>
                <a:spcPct val="90000"/>
              </a:lnSpc>
              <a:spcBef>
                <a:spcPts val="168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top-down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 will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terminate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using them</a:t>
            </a:r>
            <a:r>
              <a:rPr b="0" i="0" lang="en-US" sz="5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49" name="Google Shape;449;p36"/>
          <p:cNvSpPr txBox="1"/>
          <p:nvPr>
            <p:ph idx="1" type="body"/>
          </p:nvPr>
        </p:nvSpPr>
        <p:spPr>
          <a:xfrm>
            <a:off x="457200" y="6400800"/>
            <a:ext cx="2895600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3500" lvl="0" marL="34290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36"/>
          <p:cNvGraphicFramePr/>
          <p:nvPr/>
        </p:nvGraphicFramePr>
        <p:xfrm>
          <a:off x="528637" y="36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962025"/>
                <a:gridCol w="2043100"/>
                <a:gridCol w="1163625"/>
                <a:gridCol w="3865550"/>
              </a:tblGrid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Goal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  expr'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term expr'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term expr'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Noto Sans Symbols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  term'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term'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baseline="-25000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 term' 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∕</a:t>
                      </a: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factor term'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3200"/>
                        <a:buFont typeface="Noto Sans Symbols"/>
                        <a:buNone/>
                      </a:pPr>
                      <a:r>
                        <a:rPr b="1" i="1" lang="en-US" sz="3200" u="none">
                          <a:solidFill>
                            <a:srgbClr val="FFFF00"/>
                          </a:solidFill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ε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factor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number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4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"/>
                        <a:buNone/>
                      </a:pPr>
                      <a:r>
                        <a:rPr b="0" i="0" lang="en-US" sz="3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3200"/>
                        <a:buFont typeface="Arial Rounded"/>
                        <a:buNone/>
                      </a:pP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( </a:t>
                      </a:r>
                      <a:r>
                        <a:rPr b="1" i="1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expr</a:t>
                      </a:r>
                      <a:r>
                        <a:rPr b="1" i="0" lang="en-US" sz="32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)</a:t>
                      </a:r>
                      <a:endParaRPr/>
                    </a:p>
                  </a:txBody>
                  <a:tcPr marT="45725" marB="45725" marR="91450" marL="91450"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56" name="Google Shape;456;p37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Left Recursion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300037" y="1266825"/>
            <a:ext cx="823277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Formally,</a:t>
            </a:r>
            <a:br>
              <a:rPr b="0" i="1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grammar is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left recursive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NT such that </a:t>
            </a:r>
            <a:r>
              <a:rPr b="1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∃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derivation </a:t>
            </a:r>
            <a:r>
              <a:rPr b="1" i="1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⇒* </a:t>
            </a:r>
            <a:r>
              <a:rPr b="1" i="1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48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for some string </a:t>
            </a:r>
            <a:r>
              <a:rPr b="1" i="1" lang="en-US" sz="4800" u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∈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(NT ∪ T)*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63" name="Google Shape;463;p3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Eliminating Left Recursion</a:t>
            </a:r>
            <a:endParaRPr/>
          </a:p>
        </p:txBody>
      </p:sp>
      <p:sp>
        <p:nvSpPr>
          <p:cNvPr id="464" name="Google Shape;464;p38"/>
          <p:cNvSpPr txBox="1"/>
          <p:nvPr>
            <p:ph idx="1" type="body"/>
          </p:nvPr>
        </p:nvSpPr>
        <p:spPr>
          <a:xfrm>
            <a:off x="485775" y="1109662"/>
            <a:ext cx="8145462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Consider a grammar fragment: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b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          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b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where neither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nor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starts with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26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260"/>
              </a:spcBef>
              <a:spcAft>
                <a:spcPts val="0"/>
              </a:spcAft>
              <a:buSzPts val="3600"/>
              <a:buNone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can rewrite this as:</a:t>
            </a:r>
            <a:b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 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β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A'</a:t>
            </a:r>
            <a:b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A' 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A' </a:t>
            </a:r>
            <a:b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</a:t>
            </a:r>
            <a:r>
              <a:rPr b="1" i="0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| </a:t>
            </a:r>
            <a:r>
              <a:rPr b="1" i="1" lang="en-US" sz="36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b="1" i="1" lang="en-US" sz="3600" u="none">
                <a:solidFill>
                  <a:srgbClr val="FFFF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ε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26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accepts the same language but uses only right recursion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12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342900" rtl="0" algn="l">
              <a:spcBef>
                <a:spcPts val="198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0" i="0" sz="36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Parser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414337" y="1266825"/>
            <a:ext cx="837882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top-down parser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starts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the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parse tree.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root node is labeled with the goal symbol of the grammar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4" name="Google Shape;124;p5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Parsing Algorithm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400050" y="1352550"/>
            <a:ext cx="8393112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Construct the root node of the parse tree</a:t>
            </a:r>
            <a:endParaRPr/>
          </a:p>
          <a:p>
            <a:pPr indent="-463550" lvl="0" marL="4635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Repeat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until the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fringe 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parse tree matches input string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1" name="Google Shape;131;p6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Parsing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85762" y="1423987"/>
            <a:ext cx="8218487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 a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labeled </a:t>
            </a:r>
            <a:r>
              <a:rPr b="0" i="1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select a production with </a:t>
            </a:r>
            <a:r>
              <a:rPr b="0" i="1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on its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lhs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465137" lvl="0" marL="465137" rtl="0" algn="l">
              <a:lnSpc>
                <a:spcPct val="90000"/>
              </a:lnSpc>
              <a:spcBef>
                <a:spcPts val="192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each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symbol on its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rhs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construct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appropriate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child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7593012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38" name="Google Shape;138;p7"/>
          <p:cNvCxnSpPr/>
          <p:nvPr/>
        </p:nvCxnSpPr>
        <p:spPr>
          <a:xfrm>
            <a:off x="4957762" y="2978150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9" name="Google Shape;139;p7"/>
          <p:cNvCxnSpPr/>
          <p:nvPr/>
        </p:nvCxnSpPr>
        <p:spPr>
          <a:xfrm>
            <a:off x="7389812" y="3008312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40" name="Google Shape;140;p7"/>
          <p:cNvCxnSpPr/>
          <p:nvPr/>
        </p:nvCxnSpPr>
        <p:spPr>
          <a:xfrm>
            <a:off x="4951412" y="1804987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644525" y="2008187"/>
            <a:ext cx="51435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4579937" y="82550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4579937" y="82550"/>
            <a:ext cx="585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G</a:t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4579937" y="1119187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7"/>
          <p:cNvSpPr txBox="1"/>
          <p:nvPr/>
        </p:nvSpPr>
        <p:spPr>
          <a:xfrm>
            <a:off x="4618037" y="1119187"/>
            <a:ext cx="585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3322637" y="2262187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3351212" y="2262187"/>
            <a:ext cx="585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grpSp>
        <p:nvGrpSpPr>
          <p:cNvPr id="148" name="Google Shape;148;p7"/>
          <p:cNvGrpSpPr/>
          <p:nvPr/>
        </p:nvGrpSpPr>
        <p:grpSpPr>
          <a:xfrm>
            <a:off x="4503737" y="2216150"/>
            <a:ext cx="876300" cy="808037"/>
            <a:chOff x="2175" y="1995"/>
            <a:chExt cx="552" cy="509"/>
          </a:xfrm>
        </p:grpSpPr>
        <p:sp>
          <p:nvSpPr>
            <p:cNvPr id="149" name="Google Shape;149;p7"/>
            <p:cNvSpPr/>
            <p:nvPr/>
          </p:nvSpPr>
          <p:spPr>
            <a:xfrm>
              <a:off x="2223" y="2024"/>
              <a:ext cx="480" cy="480"/>
            </a:xfrm>
            <a:prstGeom prst="ellipse">
              <a:avLst/>
            </a:prstGeom>
            <a:solidFill>
              <a:srgbClr val="345E3F"/>
            </a:solidFill>
            <a:ln cap="flat" cmpd="sng" w="2857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2175" y="1995"/>
              <a:ext cx="55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4000"/>
                <a:buFont typeface="Arial Rounded"/>
                <a:buNone/>
              </a:pPr>
              <a:r>
                <a:rPr b="1" i="1" lang="en-US" sz="4000" u="none">
                  <a:solidFill>
                    <a:srgbClr val="FFFF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op</a:t>
              </a:r>
              <a:endParaRPr/>
            </a:p>
          </p:txBody>
        </p:sp>
      </p:grpSp>
      <p:sp>
        <p:nvSpPr>
          <p:cNvPr id="151" name="Google Shape;151;p7"/>
          <p:cNvSpPr/>
          <p:nvPr/>
        </p:nvSpPr>
        <p:spPr>
          <a:xfrm>
            <a:off x="6980237" y="2292350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6999287" y="2292350"/>
            <a:ext cx="585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153" name="Google Shape;153;p7"/>
          <p:cNvCxnSpPr/>
          <p:nvPr/>
        </p:nvCxnSpPr>
        <p:spPr>
          <a:xfrm>
            <a:off x="4951412" y="844550"/>
            <a:ext cx="0" cy="2746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4" name="Google Shape;154;p7"/>
          <p:cNvCxnSpPr/>
          <p:nvPr/>
        </p:nvCxnSpPr>
        <p:spPr>
          <a:xfrm flipH="1">
            <a:off x="3932237" y="1728787"/>
            <a:ext cx="708025" cy="609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55" name="Google Shape;155;p7"/>
          <p:cNvCxnSpPr/>
          <p:nvPr/>
        </p:nvCxnSpPr>
        <p:spPr>
          <a:xfrm>
            <a:off x="5281612" y="1728787"/>
            <a:ext cx="1812925" cy="6492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6" name="Google Shape;156;p7"/>
          <p:cNvSpPr/>
          <p:nvPr/>
        </p:nvSpPr>
        <p:spPr>
          <a:xfrm>
            <a:off x="5761037" y="3465512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5761037" y="3465512"/>
            <a:ext cx="585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6942137" y="3449637"/>
            <a:ext cx="876300" cy="777875"/>
            <a:chOff x="3711" y="2772"/>
            <a:chExt cx="552" cy="490"/>
          </a:xfrm>
        </p:grpSpPr>
        <p:sp>
          <p:nvSpPr>
            <p:cNvPr id="159" name="Google Shape;159;p7"/>
            <p:cNvSpPr/>
            <p:nvPr/>
          </p:nvSpPr>
          <p:spPr>
            <a:xfrm>
              <a:off x="3759" y="2782"/>
              <a:ext cx="480" cy="480"/>
            </a:xfrm>
            <a:prstGeom prst="ellipse">
              <a:avLst/>
            </a:prstGeom>
            <a:solidFill>
              <a:srgbClr val="345E3F"/>
            </a:solidFill>
            <a:ln cap="flat" cmpd="sng" w="28575">
              <a:solidFill>
                <a:srgbClr val="FFFF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3711" y="2772"/>
              <a:ext cx="552" cy="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4000"/>
                <a:buFont typeface="Arial Rounded"/>
                <a:buNone/>
              </a:pPr>
              <a:r>
                <a:rPr b="1" i="1" lang="en-US" sz="4000" u="none">
                  <a:solidFill>
                    <a:srgbClr val="FFFF00"/>
                  </a:solidFill>
                  <a:latin typeface="Arial Rounded"/>
                  <a:ea typeface="Arial Rounded"/>
                  <a:cs typeface="Arial Rounded"/>
                  <a:sym typeface="Arial Rounded"/>
                </a:rPr>
                <a:t>op</a:t>
              </a:r>
              <a:endParaRPr/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8199437" y="3465512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8199437" y="3465512"/>
            <a:ext cx="5857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1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163" name="Google Shape;163;p7"/>
          <p:cNvCxnSpPr/>
          <p:nvPr/>
        </p:nvCxnSpPr>
        <p:spPr>
          <a:xfrm flipH="1">
            <a:off x="6370637" y="2932112"/>
            <a:ext cx="708025" cy="609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64" name="Google Shape;164;p7"/>
          <p:cNvCxnSpPr/>
          <p:nvPr/>
        </p:nvCxnSpPr>
        <p:spPr>
          <a:xfrm>
            <a:off x="7666037" y="2932112"/>
            <a:ext cx="685800" cy="6096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5" name="Google Shape;165;p7"/>
          <p:cNvSpPr txBox="1"/>
          <p:nvPr/>
        </p:nvSpPr>
        <p:spPr>
          <a:xfrm>
            <a:off x="3482975" y="4589462"/>
            <a:ext cx="449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x</a:t>
            </a:r>
            <a:endParaRPr/>
          </a:p>
        </p:txBody>
      </p:sp>
      <p:cxnSp>
        <p:nvCxnSpPr>
          <p:cNvPr id="166" name="Google Shape;166;p7"/>
          <p:cNvCxnSpPr/>
          <p:nvPr/>
        </p:nvCxnSpPr>
        <p:spPr>
          <a:xfrm>
            <a:off x="3709987" y="3025775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7" name="Google Shape;167;p7"/>
          <p:cNvSpPr txBox="1"/>
          <p:nvPr/>
        </p:nvSpPr>
        <p:spPr>
          <a:xfrm>
            <a:off x="4770437" y="3316287"/>
            <a:ext cx="449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–</a:t>
            </a:r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5918200" y="5792787"/>
            <a:ext cx="449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endParaRPr/>
          </a:p>
        </p:txBody>
      </p:sp>
      <p:cxnSp>
        <p:nvCxnSpPr>
          <p:cNvPr id="169" name="Google Shape;169;p7"/>
          <p:cNvCxnSpPr/>
          <p:nvPr/>
        </p:nvCxnSpPr>
        <p:spPr>
          <a:xfrm>
            <a:off x="6129337" y="4244975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0" name="Google Shape;170;p7"/>
          <p:cNvSpPr txBox="1"/>
          <p:nvPr/>
        </p:nvSpPr>
        <p:spPr>
          <a:xfrm>
            <a:off x="7199312" y="4745037"/>
            <a:ext cx="449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*</a:t>
            </a:r>
            <a:endParaRPr/>
          </a:p>
        </p:txBody>
      </p:sp>
      <p:cxnSp>
        <p:nvCxnSpPr>
          <p:cNvPr id="171" name="Google Shape;171;p7"/>
          <p:cNvCxnSpPr/>
          <p:nvPr/>
        </p:nvCxnSpPr>
        <p:spPr>
          <a:xfrm>
            <a:off x="7405687" y="4244975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2" name="Google Shape;172;p7"/>
          <p:cNvSpPr txBox="1"/>
          <p:nvPr/>
        </p:nvSpPr>
        <p:spPr>
          <a:xfrm>
            <a:off x="8382000" y="5703887"/>
            <a:ext cx="449262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000"/>
              <a:buFont typeface="Arial Rounded"/>
              <a:buNone/>
            </a:pPr>
            <a:r>
              <a:rPr b="1" i="0" lang="en-US" sz="40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y</a:t>
            </a:r>
            <a:endParaRPr/>
          </a:p>
        </p:txBody>
      </p:sp>
      <p:cxnSp>
        <p:nvCxnSpPr>
          <p:cNvPr id="173" name="Google Shape;173;p7"/>
          <p:cNvCxnSpPr/>
          <p:nvPr/>
        </p:nvCxnSpPr>
        <p:spPr>
          <a:xfrm>
            <a:off x="8605837" y="4244975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graphicFrame>
        <p:nvGraphicFramePr>
          <p:cNvPr id="174" name="Google Shape;174;p7"/>
          <p:cNvGraphicFramePr/>
          <p:nvPr/>
        </p:nvGraphicFramePr>
        <p:xfrm>
          <a:off x="139700" y="128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{474E502F-E3E5-4C04-9FF0-3D5755F21487}</a:tableStyleId>
              </a:tblPr>
              <a:tblGrid>
                <a:gridCol w="412750"/>
                <a:gridCol w="657225"/>
                <a:gridCol w="422275"/>
                <a:gridCol w="1992300"/>
              </a:tblGrid>
              <a:tr h="393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1" lang="en-US" sz="20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 op  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num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id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1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op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–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8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*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|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000"/>
                        <a:buFont typeface="Arial Rounded"/>
                        <a:buNone/>
                      </a:pPr>
                      <a:r>
                        <a:rPr b="1" i="0" lang="en-US" sz="20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/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7"/>
          <p:cNvSpPr/>
          <p:nvPr/>
        </p:nvSpPr>
        <p:spPr>
          <a:xfrm>
            <a:off x="3313112" y="3482975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3387725" y="3565525"/>
            <a:ext cx="5857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 Rounded"/>
              <a:buNone/>
            </a:pPr>
            <a:r>
              <a:rPr b="1" i="0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id</a:t>
            </a:r>
            <a:endParaRPr/>
          </a:p>
        </p:txBody>
      </p:sp>
      <p:cxnSp>
        <p:nvCxnSpPr>
          <p:cNvPr id="177" name="Google Shape;177;p7"/>
          <p:cNvCxnSpPr/>
          <p:nvPr/>
        </p:nvCxnSpPr>
        <p:spPr>
          <a:xfrm>
            <a:off x="3719512" y="4287837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8" name="Google Shape;178;p7"/>
          <p:cNvSpPr/>
          <p:nvPr/>
        </p:nvSpPr>
        <p:spPr>
          <a:xfrm>
            <a:off x="8242300" y="4691062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8315325" y="4773612"/>
            <a:ext cx="5857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Arial Rounded"/>
              <a:buNone/>
            </a:pPr>
            <a:r>
              <a:rPr b="1" i="0" lang="en-US" sz="3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id</a:t>
            </a:r>
            <a:endParaRPr/>
          </a:p>
        </p:txBody>
      </p:sp>
      <p:cxnSp>
        <p:nvCxnSpPr>
          <p:cNvPr id="180" name="Google Shape;180;p7"/>
          <p:cNvCxnSpPr/>
          <p:nvPr/>
        </p:nvCxnSpPr>
        <p:spPr>
          <a:xfrm>
            <a:off x="8609012" y="5440362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1" name="Google Shape;181;p7"/>
          <p:cNvSpPr/>
          <p:nvPr/>
        </p:nvSpPr>
        <p:spPr>
          <a:xfrm>
            <a:off x="5773737" y="4689475"/>
            <a:ext cx="762000" cy="762000"/>
          </a:xfrm>
          <a:prstGeom prst="ellipse">
            <a:avLst/>
          </a:prstGeom>
          <a:solidFill>
            <a:srgbClr val="345E3F"/>
          </a:solidFill>
          <a:ln cap="flat" cmpd="sng" w="28575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5788025" y="4822825"/>
            <a:ext cx="9159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Arial Rounded"/>
              <a:buNone/>
            </a:pPr>
            <a:r>
              <a:rPr b="1" i="0" lang="en-US" sz="2200" u="non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num</a:t>
            </a:r>
            <a:endParaRPr/>
          </a:p>
        </p:txBody>
      </p:sp>
      <p:cxnSp>
        <p:nvCxnSpPr>
          <p:cNvPr id="183" name="Google Shape;183;p7"/>
          <p:cNvCxnSpPr/>
          <p:nvPr/>
        </p:nvCxnSpPr>
        <p:spPr>
          <a:xfrm>
            <a:off x="6154737" y="5476875"/>
            <a:ext cx="0" cy="4572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89" name="Google Shape;189;p8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Parsing</a:t>
            </a: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400050" y="1338262"/>
            <a:ext cx="8175625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5137" lvl="0" marL="46513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a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terminal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symbol is added to the fringe and it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does not match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 fringe,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backtrack</a:t>
            </a:r>
            <a:endParaRPr/>
          </a:p>
          <a:p>
            <a:pPr indent="-465137" lvl="0" marL="465137" rtl="0" algn="l">
              <a:lnSpc>
                <a:spcPct val="90000"/>
              </a:lnSpc>
              <a:spcBef>
                <a:spcPts val="216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the next node to be expanded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6" name="Google Shape;196;p9"/>
          <p:cNvSpPr txBox="1"/>
          <p:nvPr>
            <p:ph type="title"/>
          </p:nvPr>
        </p:nvSpPr>
        <p:spPr>
          <a:xfrm>
            <a:off x="295275" y="3476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5400"/>
              <a:buFont typeface="Arial"/>
              <a:buNone/>
            </a:pPr>
            <a:r>
              <a:rPr b="1" i="0" lang="en-US" sz="5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Top-Down Parsing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428625" y="1609725"/>
            <a:ext cx="8189912" cy="411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3550" lvl="0" marL="4635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picking right production in step 1.</a:t>
            </a:r>
            <a:endParaRPr/>
          </a:p>
          <a:p>
            <a:pPr indent="-463550" lvl="0" marL="463550" rtl="0" algn="l">
              <a:lnSpc>
                <a:spcPct val="90000"/>
              </a:lnSpc>
              <a:spcBef>
                <a:spcPts val="264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Noto Sans Symbols"/>
              <a:buChar char="▪"/>
            </a:pP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That choice should be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guided</a:t>
            </a:r>
            <a:r>
              <a:rPr b="0" i="0" lang="en-US" sz="4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by the </a:t>
            </a:r>
            <a:r>
              <a:rPr b="0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input string</a:t>
            </a:r>
            <a:endParaRPr/>
          </a:p>
          <a:p>
            <a:pPr indent="-38100" lvl="0" marL="342900" rtl="0" algn="l">
              <a:spcBef>
                <a:spcPts val="96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b="0" i="0" sz="48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2002-01-25T19:27:43Z</dcterms:created>
  <dc:creator>white</dc:creator>
</cp:coreProperties>
</file>