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576" r:id="rId4"/>
    <p:sldId id="577" r:id="rId5"/>
    <p:sldId id="579" r:id="rId6"/>
    <p:sldId id="580" r:id="rId7"/>
    <p:sldId id="581" r:id="rId8"/>
    <p:sldId id="583" r:id="rId9"/>
    <p:sldId id="587" r:id="rId10"/>
    <p:sldId id="589" r:id="rId11"/>
    <p:sldId id="572" r:id="rId12"/>
    <p:sldId id="571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 dirty="0">
              <a:latin typeface="Avenir Next LT Pro"/>
              <a:ea typeface="+mn-ea"/>
              <a:cs typeface="+mn-cs"/>
            </a:rPr>
            <a:t>Threads</a:t>
          </a:r>
          <a:r>
            <a:rPr lang="en-US" kern="1200" dirty="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 custT="1"/>
      <dgm:spPr/>
      <dgm:t>
        <a:bodyPr/>
        <a:lstStyle/>
        <a:p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 custT="1"/>
      <dgm:spPr/>
      <dgm:t>
        <a:bodyPr/>
        <a:lstStyle/>
        <a:p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Deadlocks</a:t>
          </a:r>
          <a:r>
            <a:rPr lang="en-US" sz="2100" kern="1200" dirty="0"/>
            <a:t>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/>
      <dgm:spPr/>
      <dgm:t>
        <a:bodyPr/>
        <a:lstStyle/>
        <a:p>
          <a:r>
            <a:rPr lang="en-US" dirty="0"/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2511F9-7447-434E-B838-20DB8C261169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D7B14E-FA74-4365-A2A7-CD4754BD4CFE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A569D314-C640-4C96-B312-E58A8CF40428}" type="parTrans" cxnId="{841478D6-197D-41BA-AF64-198F3740FCEE}">
      <dgm:prSet/>
      <dgm:spPr/>
      <dgm:t>
        <a:bodyPr/>
        <a:lstStyle/>
        <a:p>
          <a:endParaRPr lang="en-US"/>
        </a:p>
      </dgm:t>
    </dgm:pt>
    <dgm:pt modelId="{615E33CC-40B4-4091-BBCF-47ADE70D629C}" type="sibTrans" cxnId="{841478D6-197D-41BA-AF64-198F3740FCEE}">
      <dgm:prSet/>
      <dgm:spPr/>
      <dgm:t>
        <a:bodyPr/>
        <a:lstStyle/>
        <a:p>
          <a:endParaRPr lang="en-US"/>
        </a:p>
      </dgm:t>
    </dgm:pt>
    <dgm:pt modelId="{9B77EA9C-0B8F-496D-9581-7468A115DC3A}">
      <dgm:prSet/>
      <dgm:spPr/>
      <dgm:t>
        <a:bodyPr/>
        <a:lstStyle/>
        <a:p>
          <a:r>
            <a:rPr lang="en-US" dirty="0"/>
            <a:t>A process or thread in the state deadlock if it is waiting for a particular event that will not occur.   </a:t>
          </a:r>
        </a:p>
      </dgm:t>
    </dgm:pt>
    <dgm:pt modelId="{C28D1BAA-1E77-4511-8ED9-A97655F54C29}" type="parTrans" cxnId="{C44F0E4D-8E8B-4F16-9CE0-E8DE50338627}">
      <dgm:prSet/>
      <dgm:spPr/>
      <dgm:t>
        <a:bodyPr/>
        <a:lstStyle/>
        <a:p>
          <a:endParaRPr lang="en-US"/>
        </a:p>
      </dgm:t>
    </dgm:pt>
    <dgm:pt modelId="{136E856C-34CD-4FFC-B64E-D7C4D3F5C29C}" type="sibTrans" cxnId="{C44F0E4D-8E8B-4F16-9CE0-E8DE50338627}">
      <dgm:prSet/>
      <dgm:spPr/>
      <dgm:t>
        <a:bodyPr/>
        <a:lstStyle/>
        <a:p>
          <a:endParaRPr lang="en-US"/>
        </a:p>
      </dgm:t>
    </dgm:pt>
    <dgm:pt modelId="{5041D479-D4C5-4FCB-8B0E-09F84A7046F6}">
      <dgm:prSet/>
      <dgm:spPr/>
      <dgm:t>
        <a:bodyPr/>
        <a:lstStyle/>
        <a:p>
          <a:r>
            <a:rPr lang="en-US" dirty="0"/>
            <a:t>Resource allocation sequence </a:t>
          </a:r>
        </a:p>
      </dgm:t>
    </dgm:pt>
    <dgm:pt modelId="{6C9E2586-0835-4645-9EC1-BDFF154C25BF}" type="parTrans" cxnId="{F929C47E-F3D6-45A1-96B6-E8DA754EF612}">
      <dgm:prSet/>
      <dgm:spPr/>
      <dgm:t>
        <a:bodyPr/>
        <a:lstStyle/>
        <a:p>
          <a:endParaRPr lang="en-US"/>
        </a:p>
      </dgm:t>
    </dgm:pt>
    <dgm:pt modelId="{B4D01D51-350B-47E7-A215-79342BFB92B9}" type="sibTrans" cxnId="{F929C47E-F3D6-45A1-96B6-E8DA754EF612}">
      <dgm:prSet/>
      <dgm:spPr/>
      <dgm:t>
        <a:bodyPr/>
        <a:lstStyle/>
        <a:p>
          <a:endParaRPr lang="en-US"/>
        </a:p>
      </dgm:t>
    </dgm:pt>
    <dgm:pt modelId="{B762637E-DD98-4EC8-836C-7BC8FAFE8B91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Request </a:t>
          </a:r>
        </a:p>
      </dgm:t>
    </dgm:pt>
    <dgm:pt modelId="{90541BD2-589D-4928-A07A-EFD0D33C3B36}" type="parTrans" cxnId="{54EF8CAE-168C-41A2-8B9C-41333CF37317}">
      <dgm:prSet/>
      <dgm:spPr/>
      <dgm:t>
        <a:bodyPr/>
        <a:lstStyle/>
        <a:p>
          <a:endParaRPr lang="en-US"/>
        </a:p>
      </dgm:t>
    </dgm:pt>
    <dgm:pt modelId="{C6EED7A7-A31E-4D6A-9D11-7BD01C774740}" type="sibTrans" cxnId="{54EF8CAE-168C-41A2-8B9C-41333CF37317}">
      <dgm:prSet/>
      <dgm:spPr/>
      <dgm:t>
        <a:bodyPr/>
        <a:lstStyle/>
        <a:p>
          <a:endParaRPr lang="en-US"/>
        </a:p>
      </dgm:t>
    </dgm:pt>
    <dgm:pt modelId="{282CAEF8-ED94-41C8-9028-2C56B5B2A56C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Use </a:t>
          </a:r>
        </a:p>
      </dgm:t>
    </dgm:pt>
    <dgm:pt modelId="{A1CD4CA2-0B54-4294-89E2-97F51A77F6BC}" type="parTrans" cxnId="{F9EDEF38-426A-493D-9184-A1028F23EB40}">
      <dgm:prSet/>
      <dgm:spPr/>
      <dgm:t>
        <a:bodyPr/>
        <a:lstStyle/>
        <a:p>
          <a:endParaRPr lang="en-US"/>
        </a:p>
      </dgm:t>
    </dgm:pt>
    <dgm:pt modelId="{2845859E-3ECB-44B2-B7EA-BB96EF9B1E09}" type="sibTrans" cxnId="{F9EDEF38-426A-493D-9184-A1028F23EB40}">
      <dgm:prSet/>
      <dgm:spPr/>
      <dgm:t>
        <a:bodyPr/>
        <a:lstStyle/>
        <a:p>
          <a:endParaRPr lang="en-US"/>
        </a:p>
      </dgm:t>
    </dgm:pt>
    <dgm:pt modelId="{2D3B8A96-7741-4D45-BF70-0C38F6EE10FF}">
      <dgm:prSet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dirty="0"/>
            <a:t>Release </a:t>
          </a:r>
        </a:p>
      </dgm:t>
    </dgm:pt>
    <dgm:pt modelId="{B48E3BE4-F735-4DB3-899D-3ED565FB0ABC}" type="parTrans" cxnId="{E691FB80-9728-4FC0-8EAD-3D75DCEE966B}">
      <dgm:prSet/>
      <dgm:spPr/>
      <dgm:t>
        <a:bodyPr/>
        <a:lstStyle/>
        <a:p>
          <a:endParaRPr lang="en-US"/>
        </a:p>
      </dgm:t>
    </dgm:pt>
    <dgm:pt modelId="{5ADC6652-5A81-4CF9-BE42-8D1727EF1ED6}" type="sibTrans" cxnId="{E691FB80-9728-4FC0-8EAD-3D75DCEE966B}">
      <dgm:prSet/>
      <dgm:spPr/>
      <dgm:t>
        <a:bodyPr/>
        <a:lstStyle/>
        <a:p>
          <a:endParaRPr lang="en-US"/>
        </a:p>
      </dgm:t>
    </dgm:pt>
    <dgm:pt modelId="{D045E97A-22D5-4597-9A99-AE28FAC82075}">
      <dgm:prSet/>
      <dgm:spPr/>
      <dgm:t>
        <a:bodyPr/>
        <a:lstStyle/>
        <a:p>
          <a:r>
            <a:rPr lang="en-US" dirty="0"/>
            <a:t>Deadlock characterization </a:t>
          </a:r>
        </a:p>
      </dgm:t>
    </dgm:pt>
    <dgm:pt modelId="{C0F99DAD-67CB-496E-8992-20DBDF81B92F}" type="parTrans" cxnId="{2E829086-0AE6-4D6A-BE04-14B5735F4B9C}">
      <dgm:prSet/>
      <dgm:spPr/>
      <dgm:t>
        <a:bodyPr/>
        <a:lstStyle/>
        <a:p>
          <a:endParaRPr lang="en-US"/>
        </a:p>
      </dgm:t>
    </dgm:pt>
    <dgm:pt modelId="{60A25B0B-39C8-472A-A412-A3DD6AF85951}" type="sibTrans" cxnId="{2E829086-0AE6-4D6A-BE04-14B5735F4B9C}">
      <dgm:prSet/>
      <dgm:spPr/>
      <dgm:t>
        <a:bodyPr/>
        <a:lstStyle/>
        <a:p>
          <a:endParaRPr lang="en-US"/>
        </a:p>
      </dgm:t>
    </dgm:pt>
    <dgm:pt modelId="{4C7CD9E0-1296-4CDD-BCD4-9548B8C5E23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Mutual Exclusion</a:t>
          </a:r>
        </a:p>
      </dgm:t>
    </dgm:pt>
    <dgm:pt modelId="{4442688B-CC2E-48D7-9756-75C0A900D79F}" type="parTrans" cxnId="{549BBEF0-D531-4517-9F0F-418F42CB8495}">
      <dgm:prSet/>
      <dgm:spPr/>
      <dgm:t>
        <a:bodyPr/>
        <a:lstStyle/>
        <a:p>
          <a:endParaRPr lang="en-US"/>
        </a:p>
      </dgm:t>
    </dgm:pt>
    <dgm:pt modelId="{46B2DEF2-0676-4E6F-A533-02ECE6F557A2}" type="sibTrans" cxnId="{549BBEF0-D531-4517-9F0F-418F42CB8495}">
      <dgm:prSet/>
      <dgm:spPr/>
      <dgm:t>
        <a:bodyPr/>
        <a:lstStyle/>
        <a:p>
          <a:endParaRPr lang="en-US"/>
        </a:p>
      </dgm:t>
    </dgm:pt>
    <dgm:pt modelId="{DFFE071C-6F5C-4AFE-91B8-08DC06F6DEB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Hold and Wait (R1,R2,R3, P) </a:t>
          </a:r>
        </a:p>
      </dgm:t>
    </dgm:pt>
    <dgm:pt modelId="{87822B05-DB03-42A4-8B9D-9F657D140312}" type="parTrans" cxnId="{AAE35175-3CF9-4E31-821E-288226D79E11}">
      <dgm:prSet/>
      <dgm:spPr/>
      <dgm:t>
        <a:bodyPr/>
        <a:lstStyle/>
        <a:p>
          <a:endParaRPr lang="en-US"/>
        </a:p>
      </dgm:t>
    </dgm:pt>
    <dgm:pt modelId="{23D6B732-77C9-4505-8B7B-0E28790ED5C2}" type="sibTrans" cxnId="{AAE35175-3CF9-4E31-821E-288226D79E11}">
      <dgm:prSet/>
      <dgm:spPr/>
      <dgm:t>
        <a:bodyPr/>
        <a:lstStyle/>
        <a:p>
          <a:endParaRPr lang="en-US"/>
        </a:p>
      </dgm:t>
    </dgm:pt>
    <dgm:pt modelId="{8BE62D2D-6E34-4906-BF31-E62626A6169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No Preemption (when release?) </a:t>
          </a:r>
        </a:p>
      </dgm:t>
    </dgm:pt>
    <dgm:pt modelId="{A9D7C728-71C2-43B6-B352-EF79D88AE83F}" type="parTrans" cxnId="{D4D4E1A6-D62C-4652-B536-002A6BF69E41}">
      <dgm:prSet/>
      <dgm:spPr/>
      <dgm:t>
        <a:bodyPr/>
        <a:lstStyle/>
        <a:p>
          <a:endParaRPr lang="en-US"/>
        </a:p>
      </dgm:t>
    </dgm:pt>
    <dgm:pt modelId="{11B1F94C-B14D-490F-9CEE-6269F9CC758D}" type="sibTrans" cxnId="{D4D4E1A6-D62C-4652-B536-002A6BF69E41}">
      <dgm:prSet/>
      <dgm:spPr/>
      <dgm:t>
        <a:bodyPr/>
        <a:lstStyle/>
        <a:p>
          <a:endParaRPr lang="en-US"/>
        </a:p>
      </dgm:t>
    </dgm:pt>
    <dgm:pt modelId="{89F70DBB-A7AC-452A-AB2C-4D94C8F8244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Circular Wait (P0,P2,…,Pn-1)</a:t>
          </a:r>
        </a:p>
      </dgm:t>
    </dgm:pt>
    <dgm:pt modelId="{5B5852CC-99F3-4880-ABDD-B73930217200}" type="parTrans" cxnId="{0760D136-ABC2-45AF-92F7-D80291B3293D}">
      <dgm:prSet/>
      <dgm:spPr/>
      <dgm:t>
        <a:bodyPr/>
        <a:lstStyle/>
        <a:p>
          <a:endParaRPr lang="en-US"/>
        </a:p>
      </dgm:t>
    </dgm:pt>
    <dgm:pt modelId="{8DDE7E7A-E162-4BE6-863E-9339421B4A64}" type="sibTrans" cxnId="{0760D136-ABC2-45AF-92F7-D80291B3293D}">
      <dgm:prSet/>
      <dgm:spPr/>
      <dgm:t>
        <a:bodyPr/>
        <a:lstStyle/>
        <a:p>
          <a:endParaRPr lang="en-US"/>
        </a:p>
      </dgm:t>
    </dgm:pt>
    <dgm:pt modelId="{EA7D8BD4-06A4-479F-B95C-43ABDB1B53ED}">
      <dgm:prSet/>
      <dgm:spPr/>
      <dgm:t>
        <a:bodyPr/>
        <a:lstStyle/>
        <a:p>
          <a:endParaRPr lang="en-US" dirty="0"/>
        </a:p>
      </dgm:t>
    </dgm:pt>
    <dgm:pt modelId="{B6449D92-49B5-4892-9B9C-BCF34DC972E3}" type="parTrans" cxnId="{3FC71777-DEEE-4FAC-B396-111ECF38E43D}">
      <dgm:prSet/>
      <dgm:spPr/>
      <dgm:t>
        <a:bodyPr/>
        <a:lstStyle/>
        <a:p>
          <a:endParaRPr lang="en-US"/>
        </a:p>
      </dgm:t>
    </dgm:pt>
    <dgm:pt modelId="{5231482A-3A45-4462-A438-0C6AD955E358}" type="sibTrans" cxnId="{3FC71777-DEEE-4FAC-B396-111ECF38E43D}">
      <dgm:prSet/>
      <dgm:spPr/>
      <dgm:t>
        <a:bodyPr/>
        <a:lstStyle/>
        <a:p>
          <a:endParaRPr lang="en-US"/>
        </a:p>
      </dgm:t>
    </dgm:pt>
    <dgm:pt modelId="{5D5D887E-B1FA-4B63-9BC9-B08738E4EB54}">
      <dgm:prSet/>
      <dgm:spPr/>
      <dgm:t>
        <a:bodyPr/>
        <a:lstStyle/>
        <a:p>
          <a:r>
            <a:rPr lang="en-US" dirty="0"/>
            <a:t>Exams </a:t>
          </a:r>
        </a:p>
      </dgm:t>
    </dgm:pt>
    <dgm:pt modelId="{45F4BE73-F09B-45C9-A7EB-5F2AE5D85475}" type="parTrans" cxnId="{C7674996-F52D-4CF8-9B9A-4B848E2F0940}">
      <dgm:prSet/>
      <dgm:spPr/>
      <dgm:t>
        <a:bodyPr/>
        <a:lstStyle/>
        <a:p>
          <a:endParaRPr lang="en-US"/>
        </a:p>
      </dgm:t>
    </dgm:pt>
    <dgm:pt modelId="{E8F69866-53D0-49AB-A07B-160ACFDBC904}" type="sibTrans" cxnId="{C7674996-F52D-4CF8-9B9A-4B848E2F0940}">
      <dgm:prSet/>
      <dgm:spPr/>
      <dgm:t>
        <a:bodyPr/>
        <a:lstStyle/>
        <a:p>
          <a:endParaRPr lang="en-US"/>
        </a:p>
      </dgm:t>
    </dgm:pt>
    <dgm:pt modelId="{8A406111-8910-41C5-8D98-FDC92979B5D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Shared or non-sharable (Printer, read-only file) </a:t>
          </a:r>
        </a:p>
      </dgm:t>
    </dgm:pt>
    <dgm:pt modelId="{AA71DBEC-F93F-409F-B165-57D01E1F5D82}" type="parTrans" cxnId="{4C54D976-30EB-4DFD-B652-EF8B750C65C2}">
      <dgm:prSet/>
      <dgm:spPr/>
      <dgm:t>
        <a:bodyPr/>
        <a:lstStyle/>
        <a:p>
          <a:endParaRPr lang="en-US"/>
        </a:p>
      </dgm:t>
    </dgm:pt>
    <dgm:pt modelId="{6B25C6FA-2ADD-4590-AE34-D605C81FA864}" type="sibTrans" cxnId="{4C54D976-30EB-4DFD-B652-EF8B750C65C2}">
      <dgm:prSet/>
      <dgm:spPr/>
      <dgm:t>
        <a:bodyPr/>
        <a:lstStyle/>
        <a:p>
          <a:endParaRPr lang="en-US"/>
        </a:p>
      </dgm:t>
    </dgm:pt>
    <dgm:pt modelId="{A886609C-DF5C-46EF-A6C0-3942ECEB5609}">
      <dgm:prSet/>
      <dgm:spPr/>
      <dgm:t>
        <a:bodyPr/>
        <a:lstStyle/>
        <a:p>
          <a:r>
            <a:rPr lang="en-US" dirty="0"/>
            <a:t>Tap Drive</a:t>
          </a:r>
        </a:p>
      </dgm:t>
    </dgm:pt>
    <dgm:pt modelId="{C6DFD58A-3FF7-486B-B0AD-7273E0050A6D}" type="parTrans" cxnId="{74A54D0C-77D5-4F8B-955F-157EECF70AD7}">
      <dgm:prSet/>
      <dgm:spPr/>
      <dgm:t>
        <a:bodyPr/>
        <a:lstStyle/>
        <a:p>
          <a:endParaRPr lang="en-US"/>
        </a:p>
      </dgm:t>
    </dgm:pt>
    <dgm:pt modelId="{F9EE2848-CEFD-40A3-A12A-692B1CA043C0}" type="sibTrans" cxnId="{74A54D0C-77D5-4F8B-955F-157EECF70AD7}">
      <dgm:prSet/>
      <dgm:spPr/>
      <dgm:t>
        <a:bodyPr/>
        <a:lstStyle/>
        <a:p>
          <a:endParaRPr lang="en-US"/>
        </a:p>
      </dgm:t>
    </dgm:pt>
    <dgm:pt modelId="{B0A3852B-AD2C-4344-AC5B-55913A073C4C}">
      <dgm:prSet/>
      <dgm:spPr/>
      <dgm:t>
        <a:bodyPr/>
        <a:lstStyle/>
        <a:p>
          <a:r>
            <a:rPr lang="en-US" dirty="0"/>
            <a:t>Printer </a:t>
          </a:r>
        </a:p>
      </dgm:t>
    </dgm:pt>
    <dgm:pt modelId="{3B4B11EA-53D7-4D83-B4DA-350536DC54E2}" type="parTrans" cxnId="{35AC6787-8BF8-42FB-8958-D8122F3876D7}">
      <dgm:prSet/>
      <dgm:spPr/>
      <dgm:t>
        <a:bodyPr/>
        <a:lstStyle/>
        <a:p>
          <a:endParaRPr lang="en-US"/>
        </a:p>
      </dgm:t>
    </dgm:pt>
    <dgm:pt modelId="{F94BBA02-B803-4FB0-BCE5-2F40836D07B6}" type="sibTrans" cxnId="{35AC6787-8BF8-42FB-8958-D8122F3876D7}">
      <dgm:prSet/>
      <dgm:spPr/>
      <dgm:t>
        <a:bodyPr/>
        <a:lstStyle/>
        <a:p>
          <a:endParaRPr lang="en-US"/>
        </a:p>
      </dgm:t>
    </dgm:pt>
    <dgm:pt modelId="{C1E9C6F7-F99D-4646-A194-7B2624D7B013}">
      <dgm:prSet/>
      <dgm:spPr/>
      <dgm:t>
        <a:bodyPr/>
        <a:lstStyle/>
        <a:p>
          <a:r>
            <a:rPr lang="en-US" dirty="0"/>
            <a:t>Read only File  </a:t>
          </a:r>
        </a:p>
      </dgm:t>
    </dgm:pt>
    <dgm:pt modelId="{8E38EB81-FCC4-4E64-9E4F-2A241CDC26FA}" type="parTrans" cxnId="{EF7F33F2-28A2-479E-A63E-CB7D429FBBA7}">
      <dgm:prSet/>
      <dgm:spPr/>
      <dgm:t>
        <a:bodyPr/>
        <a:lstStyle/>
        <a:p>
          <a:endParaRPr lang="en-US"/>
        </a:p>
      </dgm:t>
    </dgm:pt>
    <dgm:pt modelId="{C4FB1807-AACE-42E6-B5B3-3A931B955F5D}" type="sibTrans" cxnId="{EF7F33F2-28A2-479E-A63E-CB7D429FBBA7}">
      <dgm:prSet/>
      <dgm:spPr/>
      <dgm:t>
        <a:bodyPr/>
        <a:lstStyle/>
        <a:p>
          <a:endParaRPr lang="en-US"/>
        </a:p>
      </dgm:t>
    </dgm:pt>
    <dgm:pt modelId="{9D3E84E2-5D95-464E-AA05-1D0CB884720D}" type="pres">
      <dgm:prSet presAssocID="{0A2511F9-7447-434E-B838-20DB8C261169}" presName="Name0" presStyleCnt="0">
        <dgm:presLayoutVars>
          <dgm:dir/>
          <dgm:animLvl val="lvl"/>
          <dgm:resizeHandles val="exact"/>
        </dgm:presLayoutVars>
      </dgm:prSet>
      <dgm:spPr/>
    </dgm:pt>
    <dgm:pt modelId="{B2B10FCD-3821-4D47-BC58-AD0C2410E91B}" type="pres">
      <dgm:prSet presAssocID="{F9D7B14E-FA74-4365-A2A7-CD4754BD4CFE}" presName="composite" presStyleCnt="0"/>
      <dgm:spPr/>
    </dgm:pt>
    <dgm:pt modelId="{2DC85589-E850-4D39-807E-8E018702AA28}" type="pres">
      <dgm:prSet presAssocID="{F9D7B14E-FA74-4365-A2A7-CD4754BD4C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10E1667-8549-4A86-A90A-086C4B4DB81C}" type="pres">
      <dgm:prSet presAssocID="{F9D7B14E-FA74-4365-A2A7-CD4754BD4CFE}" presName="desTx" presStyleLbl="revTx" presStyleIdx="0" presStyleCnt="3">
        <dgm:presLayoutVars>
          <dgm:bulletEnabled val="1"/>
        </dgm:presLayoutVars>
      </dgm:prSet>
      <dgm:spPr/>
    </dgm:pt>
    <dgm:pt modelId="{6831AD8D-0085-4C83-9D99-9858463316F9}" type="pres">
      <dgm:prSet presAssocID="{615E33CC-40B4-4091-BBCF-47ADE70D629C}" presName="space" presStyleCnt="0"/>
      <dgm:spPr/>
    </dgm:pt>
    <dgm:pt modelId="{DF6F4C14-0828-44EC-9F60-C2E2D97A9310}" type="pres">
      <dgm:prSet presAssocID="{5041D479-D4C5-4FCB-8B0E-09F84A7046F6}" presName="composite" presStyleCnt="0"/>
      <dgm:spPr/>
    </dgm:pt>
    <dgm:pt modelId="{15EAE3BB-5C1E-470A-9B7D-E195C089A5E6}" type="pres">
      <dgm:prSet presAssocID="{5041D479-D4C5-4FCB-8B0E-09F84A7046F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829F5A-247B-4D4F-8267-3138AEC7088A}" type="pres">
      <dgm:prSet presAssocID="{5041D479-D4C5-4FCB-8B0E-09F84A7046F6}" presName="desTx" presStyleLbl="revTx" presStyleIdx="1" presStyleCnt="3">
        <dgm:presLayoutVars>
          <dgm:bulletEnabled val="1"/>
        </dgm:presLayoutVars>
      </dgm:prSet>
      <dgm:spPr/>
    </dgm:pt>
    <dgm:pt modelId="{B9F3CB40-05DE-4037-B2BC-B88FFD2B1CCF}" type="pres">
      <dgm:prSet presAssocID="{B4D01D51-350B-47E7-A215-79342BFB92B9}" presName="space" presStyleCnt="0"/>
      <dgm:spPr/>
    </dgm:pt>
    <dgm:pt modelId="{77EB9193-688D-4DB6-B2BE-E7E7497E5285}" type="pres">
      <dgm:prSet presAssocID="{D045E97A-22D5-4597-9A99-AE28FAC82075}" presName="composite" presStyleCnt="0"/>
      <dgm:spPr/>
    </dgm:pt>
    <dgm:pt modelId="{A7F78A39-1FC1-490B-AB49-6B68EBF577CE}" type="pres">
      <dgm:prSet presAssocID="{D045E97A-22D5-4597-9A99-AE28FAC82075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C79D9F76-1168-4FBA-80E7-53F2326A30D1}" type="pres">
      <dgm:prSet presAssocID="{D045E97A-22D5-4597-9A99-AE28FAC82075}" presName="desTx" presStyleLbl="revTx" presStyleIdx="2" presStyleCnt="3">
        <dgm:presLayoutVars>
          <dgm:bulletEnabled val="1"/>
        </dgm:presLayoutVars>
      </dgm:prSet>
      <dgm:spPr/>
    </dgm:pt>
  </dgm:ptLst>
  <dgm:cxnLst>
    <dgm:cxn modelId="{FFFE730A-2159-48F6-9530-574D046787E7}" type="presOf" srcId="{F9D7B14E-FA74-4365-A2A7-CD4754BD4CFE}" destId="{2DC85589-E850-4D39-807E-8E018702AA28}" srcOrd="0" destOrd="0" presId="urn:microsoft.com/office/officeart/2005/8/layout/chevron1"/>
    <dgm:cxn modelId="{74A54D0C-77D5-4F8B-955F-157EECF70AD7}" srcId="{F9D7B14E-FA74-4365-A2A7-CD4754BD4CFE}" destId="{A886609C-DF5C-46EF-A6C0-3942ECEB5609}" srcOrd="4" destOrd="0" parTransId="{C6DFD58A-3FF7-486B-B0AD-7273E0050A6D}" sibTransId="{F9EE2848-CEFD-40A3-A12A-692B1CA043C0}"/>
    <dgm:cxn modelId="{D5250B12-DE42-4C94-A54A-E95952B3801E}" type="presOf" srcId="{DFFE071C-6F5C-4AFE-91B8-08DC06F6DEB8}" destId="{C79D9F76-1168-4FBA-80E7-53F2326A30D1}" srcOrd="0" destOrd="2" presId="urn:microsoft.com/office/officeart/2005/8/layout/chevron1"/>
    <dgm:cxn modelId="{F0FC6618-0BC2-47F3-8FD9-60CE05314AED}" type="presOf" srcId="{0A2511F9-7447-434E-B838-20DB8C261169}" destId="{9D3E84E2-5D95-464E-AA05-1D0CB884720D}" srcOrd="0" destOrd="0" presId="urn:microsoft.com/office/officeart/2005/8/layout/chevron1"/>
    <dgm:cxn modelId="{474E4419-1E97-4B6A-9585-ADC347257C07}" type="presOf" srcId="{2D3B8A96-7741-4D45-BF70-0C38F6EE10FF}" destId="{1E829F5A-247B-4D4F-8267-3138AEC7088A}" srcOrd="0" destOrd="2" presId="urn:microsoft.com/office/officeart/2005/8/layout/chevron1"/>
    <dgm:cxn modelId="{522B1321-30AC-42FC-A7C1-6A70915A39BE}" type="presOf" srcId="{B0A3852B-AD2C-4344-AC5B-55913A073C4C}" destId="{710E1667-8549-4A86-A90A-086C4B4DB81C}" srcOrd="0" destOrd="3" presId="urn:microsoft.com/office/officeart/2005/8/layout/chevron1"/>
    <dgm:cxn modelId="{91685733-3966-42DF-8896-63BA36C35B55}" type="presOf" srcId="{8A406111-8910-41C5-8D98-FDC92979B5DD}" destId="{C79D9F76-1168-4FBA-80E7-53F2326A30D1}" srcOrd="0" destOrd="1" presId="urn:microsoft.com/office/officeart/2005/8/layout/chevron1"/>
    <dgm:cxn modelId="{0760D136-ABC2-45AF-92F7-D80291B3293D}" srcId="{D045E97A-22D5-4597-9A99-AE28FAC82075}" destId="{89F70DBB-A7AC-452A-AB2C-4D94C8F82448}" srcOrd="3" destOrd="0" parTransId="{5B5852CC-99F3-4880-ABDD-B73930217200}" sibTransId="{8DDE7E7A-E162-4BE6-863E-9339421B4A64}"/>
    <dgm:cxn modelId="{F9EDEF38-426A-493D-9184-A1028F23EB40}" srcId="{5041D479-D4C5-4FCB-8B0E-09F84A7046F6}" destId="{282CAEF8-ED94-41C8-9028-2C56B5B2A56C}" srcOrd="1" destOrd="0" parTransId="{A1CD4CA2-0B54-4294-89E2-97F51A77F6BC}" sibTransId="{2845859E-3ECB-44B2-B7EA-BB96EF9B1E09}"/>
    <dgm:cxn modelId="{7991EA61-D8E7-42DC-A049-74ECE778131D}" type="presOf" srcId="{D045E97A-22D5-4597-9A99-AE28FAC82075}" destId="{A7F78A39-1FC1-490B-AB49-6B68EBF577CE}" srcOrd="0" destOrd="0" presId="urn:microsoft.com/office/officeart/2005/8/layout/chevron1"/>
    <dgm:cxn modelId="{CBEF2262-CFB3-4A67-95B8-A779C94AAAA0}" type="presOf" srcId="{C1E9C6F7-F99D-4646-A194-7B2624D7B013}" destId="{710E1667-8549-4A86-A90A-086C4B4DB81C}" srcOrd="0" destOrd="5" presId="urn:microsoft.com/office/officeart/2005/8/layout/chevron1"/>
    <dgm:cxn modelId="{C44F0E4D-8E8B-4F16-9CE0-E8DE50338627}" srcId="{F9D7B14E-FA74-4365-A2A7-CD4754BD4CFE}" destId="{9B77EA9C-0B8F-496D-9581-7468A115DC3A}" srcOrd="0" destOrd="0" parTransId="{C28D1BAA-1E77-4511-8ED9-A97655F54C29}" sibTransId="{136E856C-34CD-4FFC-B64E-D7C4D3F5C29C}"/>
    <dgm:cxn modelId="{6C4E724E-0486-48A4-8626-8AA18B2DDC44}" type="presOf" srcId="{A886609C-DF5C-46EF-A6C0-3942ECEB5609}" destId="{710E1667-8549-4A86-A90A-086C4B4DB81C}" srcOrd="0" destOrd="4" presId="urn:microsoft.com/office/officeart/2005/8/layout/chevron1"/>
    <dgm:cxn modelId="{B661506F-39DD-42B1-B0EA-A9775D600F5A}" type="presOf" srcId="{8BE62D2D-6E34-4906-BF31-E62626A6169A}" destId="{C79D9F76-1168-4FBA-80E7-53F2326A30D1}" srcOrd="0" destOrd="3" presId="urn:microsoft.com/office/officeart/2005/8/layout/chevron1"/>
    <dgm:cxn modelId="{AAE35175-3CF9-4E31-821E-288226D79E11}" srcId="{D045E97A-22D5-4597-9A99-AE28FAC82075}" destId="{DFFE071C-6F5C-4AFE-91B8-08DC06F6DEB8}" srcOrd="1" destOrd="0" parTransId="{87822B05-DB03-42A4-8B9D-9F657D140312}" sibTransId="{23D6B732-77C9-4505-8B7B-0E28790ED5C2}"/>
    <dgm:cxn modelId="{4C54D976-30EB-4DFD-B652-EF8B750C65C2}" srcId="{4C7CD9E0-1296-4CDD-BCD4-9548B8C5E239}" destId="{8A406111-8910-41C5-8D98-FDC92979B5DD}" srcOrd="0" destOrd="0" parTransId="{AA71DBEC-F93F-409F-B165-57D01E1F5D82}" sibTransId="{6B25C6FA-2ADD-4590-AE34-D605C81FA864}"/>
    <dgm:cxn modelId="{3FC71777-DEEE-4FAC-B396-111ECF38E43D}" srcId="{F9D7B14E-FA74-4365-A2A7-CD4754BD4CFE}" destId="{EA7D8BD4-06A4-479F-B95C-43ABDB1B53ED}" srcOrd="1" destOrd="0" parTransId="{B6449D92-49B5-4892-9B9C-BCF34DC972E3}" sibTransId="{5231482A-3A45-4462-A438-0C6AD955E358}"/>
    <dgm:cxn modelId="{F929C47E-F3D6-45A1-96B6-E8DA754EF612}" srcId="{0A2511F9-7447-434E-B838-20DB8C261169}" destId="{5041D479-D4C5-4FCB-8B0E-09F84A7046F6}" srcOrd="1" destOrd="0" parTransId="{6C9E2586-0835-4645-9EC1-BDFF154C25BF}" sibTransId="{B4D01D51-350B-47E7-A215-79342BFB92B9}"/>
    <dgm:cxn modelId="{9ED66380-160B-450E-AEBE-5B36A61B8C42}" type="presOf" srcId="{5041D479-D4C5-4FCB-8B0E-09F84A7046F6}" destId="{15EAE3BB-5C1E-470A-9B7D-E195C089A5E6}" srcOrd="0" destOrd="0" presId="urn:microsoft.com/office/officeart/2005/8/layout/chevron1"/>
    <dgm:cxn modelId="{E691FB80-9728-4FC0-8EAD-3D75DCEE966B}" srcId="{5041D479-D4C5-4FCB-8B0E-09F84A7046F6}" destId="{2D3B8A96-7741-4D45-BF70-0C38F6EE10FF}" srcOrd="2" destOrd="0" parTransId="{B48E3BE4-F735-4DB3-899D-3ED565FB0ABC}" sibTransId="{5ADC6652-5A81-4CF9-BE42-8D1727EF1ED6}"/>
    <dgm:cxn modelId="{2E829086-0AE6-4D6A-BE04-14B5735F4B9C}" srcId="{0A2511F9-7447-434E-B838-20DB8C261169}" destId="{D045E97A-22D5-4597-9A99-AE28FAC82075}" srcOrd="2" destOrd="0" parTransId="{C0F99DAD-67CB-496E-8992-20DBDF81B92F}" sibTransId="{60A25B0B-39C8-472A-A412-A3DD6AF85951}"/>
    <dgm:cxn modelId="{35AC6787-8BF8-42FB-8958-D8122F3876D7}" srcId="{F9D7B14E-FA74-4365-A2A7-CD4754BD4CFE}" destId="{B0A3852B-AD2C-4344-AC5B-55913A073C4C}" srcOrd="3" destOrd="0" parTransId="{3B4B11EA-53D7-4D83-B4DA-350536DC54E2}" sibTransId="{F94BBA02-B803-4FB0-BCE5-2F40836D07B6}"/>
    <dgm:cxn modelId="{C7674996-F52D-4CF8-9B9A-4B848E2F0940}" srcId="{F9D7B14E-FA74-4365-A2A7-CD4754BD4CFE}" destId="{5D5D887E-B1FA-4B63-9BC9-B08738E4EB54}" srcOrd="2" destOrd="0" parTransId="{45F4BE73-F09B-45C9-A7EB-5F2AE5D85475}" sibTransId="{E8F69866-53D0-49AB-A07B-160ACFDBC904}"/>
    <dgm:cxn modelId="{981E9097-F3B5-4DD0-ADC9-391A034686F4}" type="presOf" srcId="{89F70DBB-A7AC-452A-AB2C-4D94C8F82448}" destId="{C79D9F76-1168-4FBA-80E7-53F2326A30D1}" srcOrd="0" destOrd="4" presId="urn:microsoft.com/office/officeart/2005/8/layout/chevron1"/>
    <dgm:cxn modelId="{D4D4E1A6-D62C-4652-B536-002A6BF69E41}" srcId="{D045E97A-22D5-4597-9A99-AE28FAC82075}" destId="{8BE62D2D-6E34-4906-BF31-E62626A6169A}" srcOrd="2" destOrd="0" parTransId="{A9D7C728-71C2-43B6-B352-EF79D88AE83F}" sibTransId="{11B1F94C-B14D-490F-9CEE-6269F9CC758D}"/>
    <dgm:cxn modelId="{54EF8CAE-168C-41A2-8B9C-41333CF37317}" srcId="{5041D479-D4C5-4FCB-8B0E-09F84A7046F6}" destId="{B762637E-DD98-4EC8-836C-7BC8FAFE8B91}" srcOrd="0" destOrd="0" parTransId="{90541BD2-589D-4928-A07A-EFD0D33C3B36}" sibTransId="{C6EED7A7-A31E-4D6A-9D11-7BD01C774740}"/>
    <dgm:cxn modelId="{FADFABC0-2921-4FFC-A02F-4730C6D52532}" type="presOf" srcId="{5D5D887E-B1FA-4B63-9BC9-B08738E4EB54}" destId="{710E1667-8549-4A86-A90A-086C4B4DB81C}" srcOrd="0" destOrd="2" presId="urn:microsoft.com/office/officeart/2005/8/layout/chevron1"/>
    <dgm:cxn modelId="{3274C8CA-EF5E-458F-92BE-7DCD5638EFC7}" type="presOf" srcId="{9B77EA9C-0B8F-496D-9581-7468A115DC3A}" destId="{710E1667-8549-4A86-A90A-086C4B4DB81C}" srcOrd="0" destOrd="0" presId="urn:microsoft.com/office/officeart/2005/8/layout/chevron1"/>
    <dgm:cxn modelId="{3DE306D3-5985-4216-B6AD-3F8E771190A0}" type="presOf" srcId="{282CAEF8-ED94-41C8-9028-2C56B5B2A56C}" destId="{1E829F5A-247B-4D4F-8267-3138AEC7088A}" srcOrd="0" destOrd="1" presId="urn:microsoft.com/office/officeart/2005/8/layout/chevron1"/>
    <dgm:cxn modelId="{841478D6-197D-41BA-AF64-198F3740FCEE}" srcId="{0A2511F9-7447-434E-B838-20DB8C261169}" destId="{F9D7B14E-FA74-4365-A2A7-CD4754BD4CFE}" srcOrd="0" destOrd="0" parTransId="{A569D314-C640-4C96-B312-E58A8CF40428}" sibTransId="{615E33CC-40B4-4091-BBCF-47ADE70D629C}"/>
    <dgm:cxn modelId="{EFEC61D7-2444-4BD5-9F05-9E6344747775}" type="presOf" srcId="{4C7CD9E0-1296-4CDD-BCD4-9548B8C5E239}" destId="{C79D9F76-1168-4FBA-80E7-53F2326A30D1}" srcOrd="0" destOrd="0" presId="urn:microsoft.com/office/officeart/2005/8/layout/chevron1"/>
    <dgm:cxn modelId="{A2B3FAD9-7BAB-417A-942E-D4359C6E6080}" type="presOf" srcId="{B762637E-DD98-4EC8-836C-7BC8FAFE8B91}" destId="{1E829F5A-247B-4D4F-8267-3138AEC7088A}" srcOrd="0" destOrd="0" presId="urn:microsoft.com/office/officeart/2005/8/layout/chevron1"/>
    <dgm:cxn modelId="{549BBEF0-D531-4517-9F0F-418F42CB8495}" srcId="{D045E97A-22D5-4597-9A99-AE28FAC82075}" destId="{4C7CD9E0-1296-4CDD-BCD4-9548B8C5E239}" srcOrd="0" destOrd="0" parTransId="{4442688B-CC2E-48D7-9756-75C0A900D79F}" sibTransId="{46B2DEF2-0676-4E6F-A533-02ECE6F557A2}"/>
    <dgm:cxn modelId="{948CBEF1-FB61-4214-A243-28E62D25F1C6}" type="presOf" srcId="{EA7D8BD4-06A4-479F-B95C-43ABDB1B53ED}" destId="{710E1667-8549-4A86-A90A-086C4B4DB81C}" srcOrd="0" destOrd="1" presId="urn:microsoft.com/office/officeart/2005/8/layout/chevron1"/>
    <dgm:cxn modelId="{EF7F33F2-28A2-479E-A63E-CB7D429FBBA7}" srcId="{F9D7B14E-FA74-4365-A2A7-CD4754BD4CFE}" destId="{C1E9C6F7-F99D-4646-A194-7B2624D7B013}" srcOrd="5" destOrd="0" parTransId="{8E38EB81-FCC4-4E64-9E4F-2A241CDC26FA}" sibTransId="{C4FB1807-AACE-42E6-B5B3-3A931B955F5D}"/>
    <dgm:cxn modelId="{F32EFE2A-DAAF-450B-B595-9B63FDF406F1}" type="presParOf" srcId="{9D3E84E2-5D95-464E-AA05-1D0CB884720D}" destId="{B2B10FCD-3821-4D47-BC58-AD0C2410E91B}" srcOrd="0" destOrd="0" presId="urn:microsoft.com/office/officeart/2005/8/layout/chevron1"/>
    <dgm:cxn modelId="{30889200-0A4D-4406-8720-908E4ED60F87}" type="presParOf" srcId="{B2B10FCD-3821-4D47-BC58-AD0C2410E91B}" destId="{2DC85589-E850-4D39-807E-8E018702AA28}" srcOrd="0" destOrd="0" presId="urn:microsoft.com/office/officeart/2005/8/layout/chevron1"/>
    <dgm:cxn modelId="{A1FE7E32-B52C-4C76-8611-A8A0217FAEC2}" type="presParOf" srcId="{B2B10FCD-3821-4D47-BC58-AD0C2410E91B}" destId="{710E1667-8549-4A86-A90A-086C4B4DB81C}" srcOrd="1" destOrd="0" presId="urn:microsoft.com/office/officeart/2005/8/layout/chevron1"/>
    <dgm:cxn modelId="{B30368FF-F544-42EC-811B-1ED83AFB6CA1}" type="presParOf" srcId="{9D3E84E2-5D95-464E-AA05-1D0CB884720D}" destId="{6831AD8D-0085-4C83-9D99-9858463316F9}" srcOrd="1" destOrd="0" presId="urn:microsoft.com/office/officeart/2005/8/layout/chevron1"/>
    <dgm:cxn modelId="{FCF3C81F-A727-40CD-9712-19913F56B4AE}" type="presParOf" srcId="{9D3E84E2-5D95-464E-AA05-1D0CB884720D}" destId="{DF6F4C14-0828-44EC-9F60-C2E2D97A9310}" srcOrd="2" destOrd="0" presId="urn:microsoft.com/office/officeart/2005/8/layout/chevron1"/>
    <dgm:cxn modelId="{B80B8C32-8C1C-49F3-8716-84599FEE397B}" type="presParOf" srcId="{DF6F4C14-0828-44EC-9F60-C2E2D97A9310}" destId="{15EAE3BB-5C1E-470A-9B7D-E195C089A5E6}" srcOrd="0" destOrd="0" presId="urn:microsoft.com/office/officeart/2005/8/layout/chevron1"/>
    <dgm:cxn modelId="{5448FF66-75FE-4A71-839E-3B2FF0C99FDD}" type="presParOf" srcId="{DF6F4C14-0828-44EC-9F60-C2E2D97A9310}" destId="{1E829F5A-247B-4D4F-8267-3138AEC7088A}" srcOrd="1" destOrd="0" presId="urn:microsoft.com/office/officeart/2005/8/layout/chevron1"/>
    <dgm:cxn modelId="{FEDD0F02-2873-4A6D-B1DC-B8B1DCEF2E01}" type="presParOf" srcId="{9D3E84E2-5D95-464E-AA05-1D0CB884720D}" destId="{B9F3CB40-05DE-4037-B2BC-B88FFD2B1CCF}" srcOrd="3" destOrd="0" presId="urn:microsoft.com/office/officeart/2005/8/layout/chevron1"/>
    <dgm:cxn modelId="{05BA2B9F-98B7-4070-BC49-C7627E69E739}" type="presParOf" srcId="{9D3E84E2-5D95-464E-AA05-1D0CB884720D}" destId="{77EB9193-688D-4DB6-B2BE-E7E7497E5285}" srcOrd="4" destOrd="0" presId="urn:microsoft.com/office/officeart/2005/8/layout/chevron1"/>
    <dgm:cxn modelId="{A6436DE3-4D60-4B76-B250-6B9FBAE27DB1}" type="presParOf" srcId="{77EB9193-688D-4DB6-B2BE-E7E7497E5285}" destId="{A7F78A39-1FC1-490B-AB49-6B68EBF577CE}" srcOrd="0" destOrd="0" presId="urn:microsoft.com/office/officeart/2005/8/layout/chevron1"/>
    <dgm:cxn modelId="{D50A1237-D89E-4222-B8E7-35A61F94EE4A}" type="presParOf" srcId="{77EB9193-688D-4DB6-B2BE-E7E7497E5285}" destId="{C79D9F76-1168-4FBA-80E7-53F2326A30D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venir Next LT Pro"/>
              <a:ea typeface="+mn-ea"/>
              <a:cs typeface="+mn-cs"/>
            </a:rPr>
            <a:t>Threads</a:t>
          </a:r>
          <a:r>
            <a:rPr lang="en-US" sz="2100" kern="1200" dirty="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Deadlocks</a:t>
          </a:r>
          <a:r>
            <a:rPr lang="en-US" sz="2100" kern="1200" dirty="0"/>
            <a:t>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85589-E850-4D39-807E-8E018702AA28}">
      <dsp:nvSpPr>
        <dsp:cNvPr id="0" name=""/>
        <dsp:cNvSpPr/>
      </dsp:nvSpPr>
      <dsp:spPr>
        <a:xfrm>
          <a:off x="1709" y="261532"/>
          <a:ext cx="2827067" cy="102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</a:t>
          </a:r>
        </a:p>
      </dsp:txBody>
      <dsp:txXfrm>
        <a:off x="514709" y="261532"/>
        <a:ext cx="1801067" cy="1026000"/>
      </dsp:txXfrm>
    </dsp:sp>
    <dsp:sp modelId="{710E1667-8549-4A86-A90A-086C4B4DB81C}">
      <dsp:nvSpPr>
        <dsp:cNvPr id="0" name=""/>
        <dsp:cNvSpPr/>
      </dsp:nvSpPr>
      <dsp:spPr>
        <a:xfrm>
          <a:off x="1709" y="1415782"/>
          <a:ext cx="2261653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 process or thread in the state deadlock if it is waiting for a particular event that will not occur.  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Exams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Printer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Tap Drive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Read only File  </a:t>
          </a:r>
        </a:p>
      </dsp:txBody>
      <dsp:txXfrm>
        <a:off x="1709" y="1415782"/>
        <a:ext cx="2261653" cy="2907000"/>
      </dsp:txXfrm>
    </dsp:sp>
    <dsp:sp modelId="{15EAE3BB-5C1E-470A-9B7D-E195C089A5E6}">
      <dsp:nvSpPr>
        <dsp:cNvPr id="0" name=""/>
        <dsp:cNvSpPr/>
      </dsp:nvSpPr>
      <dsp:spPr>
        <a:xfrm>
          <a:off x="2612776" y="261532"/>
          <a:ext cx="2827067" cy="1026000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Resource allocation sequence </a:t>
          </a:r>
        </a:p>
      </dsp:txBody>
      <dsp:txXfrm>
        <a:off x="3125776" y="261532"/>
        <a:ext cx="1801067" cy="1026000"/>
      </dsp:txXfrm>
    </dsp:sp>
    <dsp:sp modelId="{1E829F5A-247B-4D4F-8267-3138AEC7088A}">
      <dsp:nvSpPr>
        <dsp:cNvPr id="0" name=""/>
        <dsp:cNvSpPr/>
      </dsp:nvSpPr>
      <dsp:spPr>
        <a:xfrm>
          <a:off x="2612776" y="1415782"/>
          <a:ext cx="2261653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Request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Use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900" kern="1200" dirty="0"/>
            <a:t>Release </a:t>
          </a:r>
        </a:p>
      </dsp:txBody>
      <dsp:txXfrm>
        <a:off x="2612776" y="1415782"/>
        <a:ext cx="2261653" cy="2907000"/>
      </dsp:txXfrm>
    </dsp:sp>
    <dsp:sp modelId="{A7F78A39-1FC1-490B-AB49-6B68EBF577CE}">
      <dsp:nvSpPr>
        <dsp:cNvPr id="0" name=""/>
        <dsp:cNvSpPr/>
      </dsp:nvSpPr>
      <dsp:spPr>
        <a:xfrm>
          <a:off x="5223843" y="261532"/>
          <a:ext cx="2827067" cy="1026000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Deadlock characterization </a:t>
          </a:r>
        </a:p>
      </dsp:txBody>
      <dsp:txXfrm>
        <a:off x="5736843" y="261532"/>
        <a:ext cx="1801067" cy="1026000"/>
      </dsp:txXfrm>
    </dsp:sp>
    <dsp:sp modelId="{C79D9F76-1168-4FBA-80E7-53F2326A30D1}">
      <dsp:nvSpPr>
        <dsp:cNvPr id="0" name=""/>
        <dsp:cNvSpPr/>
      </dsp:nvSpPr>
      <dsp:spPr>
        <a:xfrm>
          <a:off x="5223843" y="1415782"/>
          <a:ext cx="2261653" cy="290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kern="1200" dirty="0"/>
            <a:t>Mutual Exclusion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Shared or non-sharable (Printer, read-only file)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kern="1200" dirty="0"/>
            <a:t>Hold and Wait (R1,R2,R3, P)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kern="1200" dirty="0"/>
            <a:t>No Preemption (when release?)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900" kern="1200" dirty="0"/>
            <a:t>Circular Wait (P0,P2,…,Pn-1)</a:t>
          </a:r>
        </a:p>
      </dsp:txBody>
      <dsp:txXfrm>
        <a:off x="5223843" y="1415782"/>
        <a:ext cx="2261653" cy="2907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YouTube_(channel)" TargetMode="External"/><Relationship Id="rId3" Type="http://schemas.openxmlformats.org/officeDocument/2006/relationships/hyperlink" Target="https://youtu.be/sgnmuL-0hic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youtu.be/ZfFa_aWV9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ZTp8QAyl-Ls" TargetMode="External"/><Relationship Id="rId5" Type="http://schemas.openxmlformats.org/officeDocument/2006/relationships/hyperlink" Target="https://youtu.be/FdQ4EhMvhPE" TargetMode="External"/><Relationship Id="rId4" Type="http://schemas.openxmlformats.org/officeDocument/2006/relationships/hyperlink" Target="https://youtu.be/1dbZxRkbZC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660E354-01D0-4D36-9100-7D4CEDE99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7098" r="25431" b="2"/>
          <a:stretch/>
        </p:blipFill>
        <p:spPr>
          <a:xfrm>
            <a:off x="1" y="10"/>
            <a:ext cx="7744393" cy="6857990"/>
          </a:xfrm>
          <a:custGeom>
            <a:avLst/>
            <a:gdLst/>
            <a:ahLst/>
            <a:cxnLst/>
            <a:rect l="l" t="t" r="r" b="b"/>
            <a:pathLst>
              <a:path w="7744393" h="6858000">
                <a:moveTo>
                  <a:pt x="0" y="0"/>
                </a:moveTo>
                <a:lnTo>
                  <a:pt x="7744393" y="0"/>
                </a:lnTo>
                <a:lnTo>
                  <a:pt x="7740387" y="3148"/>
                </a:lnTo>
                <a:cubicBezTo>
                  <a:pt x="6753686" y="817446"/>
                  <a:pt x="6124765" y="2049777"/>
                  <a:pt x="6124765" y="3429000"/>
                </a:cubicBezTo>
                <a:cubicBezTo>
                  <a:pt x="6124765" y="4808224"/>
                  <a:pt x="6753686" y="6040555"/>
                  <a:pt x="7740387" y="6854853"/>
                </a:cubicBezTo>
                <a:lnTo>
                  <a:pt x="774439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378" y="993914"/>
            <a:ext cx="4515391" cy="3474722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3160" y="4643287"/>
            <a:ext cx="4095514" cy="1441706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Designed by Mr. M Mudassar 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05F9929-5504-4C68-9AA2-E98BBA1F8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590" y="4546924"/>
            <a:ext cx="2369988" cy="2311077"/>
          </a:xfrm>
          <a:custGeom>
            <a:avLst/>
            <a:gdLst>
              <a:gd name="connsiteX0" fmla="*/ 0 w 2369988"/>
              <a:gd name="connsiteY0" fmla="*/ 0 h 2311077"/>
              <a:gd name="connsiteX1" fmla="*/ 1128071 w 2369988"/>
              <a:gd name="connsiteY1" fmla="*/ 0 h 2311077"/>
              <a:gd name="connsiteX2" fmla="*/ 1157716 w 2369988"/>
              <a:gd name="connsiteY2" fmla="*/ 128440 h 2311077"/>
              <a:gd name="connsiteX3" fmla="*/ 2316462 w 2369988"/>
              <a:gd name="connsiteY3" fmla="*/ 2257392 h 2311077"/>
              <a:gd name="connsiteX4" fmla="*/ 2369988 w 2369988"/>
              <a:gd name="connsiteY4" fmla="*/ 2311077 h 2311077"/>
              <a:gd name="connsiteX5" fmla="*/ 957894 w 2369988"/>
              <a:gd name="connsiteY5" fmla="*/ 2311077 h 2311077"/>
              <a:gd name="connsiteX6" fmla="*/ 777804 w 2369988"/>
              <a:gd name="connsiteY6" fmla="*/ 2040997 h 2311077"/>
              <a:gd name="connsiteX7" fmla="*/ 19614 w 2369988"/>
              <a:gd name="connsiteY7" fmla="*/ 109827 h 231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8" h="2311077">
                <a:moveTo>
                  <a:pt x="0" y="0"/>
                </a:moveTo>
                <a:lnTo>
                  <a:pt x="1128071" y="0"/>
                </a:lnTo>
                <a:lnTo>
                  <a:pt x="1157716" y="128440"/>
                </a:lnTo>
                <a:cubicBezTo>
                  <a:pt x="1365270" y="935139"/>
                  <a:pt x="1769588" y="1662859"/>
                  <a:pt x="2316462" y="2257392"/>
                </a:cubicBezTo>
                <a:lnTo>
                  <a:pt x="2369988" y="2311077"/>
                </a:lnTo>
                <a:lnTo>
                  <a:pt x="957894" y="2311077"/>
                </a:lnTo>
                <a:lnTo>
                  <a:pt x="777804" y="2040997"/>
                </a:lnTo>
                <a:cubicBezTo>
                  <a:pt x="421651" y="1454849"/>
                  <a:pt x="161627" y="803832"/>
                  <a:pt x="19614" y="109827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EBB69-C853-247B-C43E-D0B681DD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Deadlock Recovery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3EEB9-2039-E256-8F73-E5C8027C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 dirty="0"/>
              <a:t>Process termination </a:t>
            </a:r>
          </a:p>
          <a:p>
            <a:pPr lvl="1"/>
            <a:r>
              <a:rPr lang="en-US" sz="2200" dirty="0"/>
              <a:t>Abort all deadlock processes </a:t>
            </a:r>
          </a:p>
          <a:p>
            <a:pPr lvl="1"/>
            <a:r>
              <a:rPr lang="en-US" sz="2200" dirty="0"/>
              <a:t>Abort one process at a time until deadlock cycle is eliminated </a:t>
            </a:r>
          </a:p>
          <a:p>
            <a:r>
              <a:rPr lang="en-US" sz="2200" dirty="0"/>
              <a:t>Resource Preemption </a:t>
            </a:r>
          </a:p>
          <a:p>
            <a:pPr lvl="1"/>
            <a:r>
              <a:rPr lang="en-US" sz="2200" dirty="0"/>
              <a:t>Selecting a victim (min cost) </a:t>
            </a:r>
          </a:p>
          <a:p>
            <a:pPr lvl="1"/>
            <a:r>
              <a:rPr lang="en-US" sz="2200" dirty="0"/>
              <a:t>Rollback </a:t>
            </a:r>
          </a:p>
          <a:p>
            <a:pPr lvl="1"/>
            <a:r>
              <a:rPr lang="en-US" sz="2200" dirty="0"/>
              <a:t>Starvation </a:t>
            </a:r>
          </a:p>
        </p:txBody>
      </p:sp>
    </p:spTree>
    <p:extLst>
      <p:ext uri="{BB962C8B-B14F-4D97-AF65-F5344CB8AC3E}">
        <p14:creationId xmlns:p14="http://schemas.microsoft.com/office/powerpoint/2010/main" val="498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References 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700">
                <a:hlinkClick r:id="rId2"/>
              </a:rPr>
              <a:t>https://youtu.be/ZfFa_aWV9nE</a:t>
            </a:r>
            <a:r>
              <a:rPr lang="en-US" sz="1700"/>
              <a:t> </a:t>
            </a:r>
          </a:p>
          <a:p>
            <a:r>
              <a:rPr lang="en-US" sz="1700">
                <a:hlinkClick r:id="rId3"/>
              </a:rPr>
              <a:t>https://youtu.be/sgnmuL-0hic</a:t>
            </a:r>
            <a:r>
              <a:rPr lang="en-US" sz="1700"/>
              <a:t> </a:t>
            </a:r>
          </a:p>
          <a:p>
            <a:r>
              <a:rPr lang="en-US" sz="1700">
                <a:hlinkClick r:id="rId4"/>
              </a:rPr>
              <a:t>https://youtu.be/1dbZxRkbZCY</a:t>
            </a:r>
            <a:r>
              <a:rPr lang="en-US" sz="1700"/>
              <a:t> </a:t>
            </a:r>
          </a:p>
          <a:p>
            <a:r>
              <a:rPr lang="en-US" sz="1700">
                <a:hlinkClick r:id="rId5"/>
              </a:rPr>
              <a:t>https://youtu.be/FdQ4EhMvhPE</a:t>
            </a:r>
            <a:r>
              <a:rPr lang="en-US" sz="1700"/>
              <a:t> </a:t>
            </a:r>
          </a:p>
          <a:p>
            <a:r>
              <a:rPr lang="en-US" sz="1700">
                <a:hlinkClick r:id="rId6"/>
              </a:rPr>
              <a:t>https://youtu.be/ZTp8QAyl-Ls</a:t>
            </a:r>
            <a:r>
              <a:rPr lang="en-US" sz="1700"/>
              <a:t> </a:t>
            </a:r>
            <a:endParaRPr lang="en-US" sz="17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t="8728" r="1" b="8728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7326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solidFill>
                  <a:schemeClr val="accent6">
                    <a:lumMod val="75000"/>
                  </a:schemeClr>
                </a:solidFill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0">
            <a:solidFill>
              <a:schemeClr val="accent6"/>
            </a:solidFill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90350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2178F-8923-BF7E-DB3F-B24957B1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Deadlocks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414DEA5-7A8A-D52B-A374-881DCB92A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912207"/>
              </p:ext>
            </p:extLst>
          </p:nvPr>
        </p:nvGraphicFramePr>
        <p:xfrm>
          <a:off x="314630" y="1708515"/>
          <a:ext cx="8052620" cy="458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F52D5AB6-3481-60CD-DD02-CD9E055C2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3661" y="2622450"/>
            <a:ext cx="3214209" cy="32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58371-6E06-A355-5025-AEFAEEBC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495707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Resource Allocation Graph (RAG)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26CA40C5-6FC6-4197-A2F1-5D7A894B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RAG requires: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Process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Resource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Instance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/>
              <a:t>Age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/>
              <a:t>Request age 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/>
              <a:t>Allocation age </a:t>
            </a: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Diagram&#10;&#10;Description automatically generated">
            <a:extLst>
              <a:ext uri="{FF2B5EF4-FFF2-40B4-BE49-F238E27FC236}">
                <a16:creationId xmlns:a16="http://schemas.microsoft.com/office/drawing/2014/main" id="{98CF9D7D-358E-50F9-EFE8-114404091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703" y="1858945"/>
            <a:ext cx="6259519" cy="40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8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38A0-B15B-03EA-9FD0-10097C94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7030A0"/>
                </a:solidFill>
              </a:rPr>
              <a:t>Deadlock Prevention</a:t>
            </a:r>
            <a:r>
              <a:rPr lang="en-US" sz="3700" dirty="0"/>
              <a:t>, and Coffman necessary conditions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9BAF-7FF8-EE7D-4D8C-FA835241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134858" cy="3695020"/>
          </a:xfrm>
        </p:spPr>
        <p:txBody>
          <a:bodyPr>
            <a:normAutofit/>
          </a:bodyPr>
          <a:lstStyle/>
          <a:p>
            <a:r>
              <a:rPr lang="en-US" sz="2000" dirty="0"/>
              <a:t>Deadlock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rgbClr val="7030A0"/>
                </a:solidFill>
              </a:rPr>
              <a:t>Deadlock Prevention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Deadlock Avoidance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Deadlock Detection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Deadlock Recovery </a:t>
            </a:r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77A6-D202-2A3E-355F-CC19B2096FE5}"/>
              </a:ext>
            </a:extLst>
          </p:cNvPr>
          <p:cNvSpPr txBox="1">
            <a:spLocks/>
          </p:cNvSpPr>
          <p:nvPr/>
        </p:nvSpPr>
        <p:spPr>
          <a:xfrm>
            <a:off x="6365994" y="2446503"/>
            <a:ext cx="5164645" cy="37304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Coffman necessary conditions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Mutual Exclusion </a:t>
            </a:r>
          </a:p>
          <a:p>
            <a:pPr lvl="2"/>
            <a:r>
              <a:rPr lang="en-US" sz="1600" dirty="0"/>
              <a:t>Sharable or non-sharable?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Hold and Wait 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sz="1600" dirty="0"/>
              <a:t>Completion of processes 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sz="1600" dirty="0"/>
              <a:t>Starvation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No Preemption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Circular Wait </a:t>
            </a:r>
          </a:p>
          <a:p>
            <a:pPr lvl="2"/>
            <a:r>
              <a:rPr lang="en-US" sz="1600" dirty="0"/>
              <a:t>Priority </a:t>
            </a:r>
          </a:p>
          <a:p>
            <a:pPr lvl="2"/>
            <a:r>
              <a:rPr lang="en-US" sz="1600" dirty="0"/>
              <a:t>Pharmacy example </a:t>
            </a:r>
          </a:p>
          <a:p>
            <a:pPr lvl="2"/>
            <a:r>
              <a:rPr lang="en-US" sz="1600" dirty="0"/>
              <a:t>Function(tape-drive=1)</a:t>
            </a:r>
          </a:p>
          <a:p>
            <a:pPr lvl="2"/>
            <a:r>
              <a:rPr lang="en-US" sz="1600" dirty="0"/>
              <a:t>Function(disk-drive=3)</a:t>
            </a:r>
          </a:p>
          <a:p>
            <a:pPr lvl="2"/>
            <a:r>
              <a:rPr lang="en-US" sz="1600" dirty="0"/>
              <a:t>Function(printer=7)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266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E38A0-B15B-03EA-9FD0-10097C94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7030A0"/>
                </a:solidFill>
              </a:rPr>
              <a:t>Deadlock Avoidance</a:t>
            </a:r>
            <a:r>
              <a:rPr lang="en-US" sz="3700" dirty="0"/>
              <a:t>, Banker’s Algorithm with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9BAF-7FF8-EE7D-4D8C-FA835241E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4292174" cy="3695020"/>
          </a:xfrm>
        </p:spPr>
        <p:txBody>
          <a:bodyPr>
            <a:normAutofit/>
          </a:bodyPr>
          <a:lstStyle/>
          <a:p>
            <a:r>
              <a:rPr lang="en-US" sz="2200" dirty="0"/>
              <a:t>Safe state vs Unsafe state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524FF9-246E-27EC-812E-4C691CE73AC0}"/>
              </a:ext>
            </a:extLst>
          </p:cNvPr>
          <p:cNvSpPr/>
          <p:nvPr/>
        </p:nvSpPr>
        <p:spPr>
          <a:xfrm>
            <a:off x="1789471" y="3333135"/>
            <a:ext cx="1641987" cy="115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Unsafe State </a:t>
            </a:r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84A1EA-099A-63C1-B2B2-FD869E14B048}"/>
              </a:ext>
            </a:extLst>
          </p:cNvPr>
          <p:cNvSpPr/>
          <p:nvPr/>
        </p:nvSpPr>
        <p:spPr>
          <a:xfrm>
            <a:off x="1789470" y="4483510"/>
            <a:ext cx="1641987" cy="115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Safe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EC243-5CFA-8432-4927-6B9F65D6343A}"/>
              </a:ext>
            </a:extLst>
          </p:cNvPr>
          <p:cNvSpPr/>
          <p:nvPr/>
        </p:nvSpPr>
        <p:spPr>
          <a:xfrm>
            <a:off x="2027901" y="3940432"/>
            <a:ext cx="1165124" cy="435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Deadlock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79AE276-3F64-BF81-6C40-68C0B18C9581}"/>
              </a:ext>
            </a:extLst>
          </p:cNvPr>
          <p:cNvSpPr txBox="1">
            <a:spLocks/>
          </p:cNvSpPr>
          <p:nvPr/>
        </p:nvSpPr>
        <p:spPr>
          <a:xfrm>
            <a:off x="5407742" y="2446503"/>
            <a:ext cx="6122897" cy="37304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2000" dirty="0"/>
              <a:t>Work and Finish be two vectors of size m (no. of resources) and n (no. of processes). Initialize work with available and Finish[</a:t>
            </a:r>
            <a:r>
              <a:rPr lang="en-US" sz="2000" dirty="0" err="1"/>
              <a:t>i</a:t>
            </a:r>
            <a:r>
              <a:rPr lang="en-US" sz="2000" dirty="0"/>
              <a:t>]=False for </a:t>
            </a:r>
            <a:r>
              <a:rPr lang="en-US" sz="2000" dirty="0" err="1"/>
              <a:t>i</a:t>
            </a:r>
            <a:r>
              <a:rPr lang="en-US" sz="2000" dirty="0"/>
              <a:t>=1 to 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Find an </a:t>
            </a:r>
            <a:r>
              <a:rPr lang="en-US" sz="2000" dirty="0" err="1"/>
              <a:t>i</a:t>
            </a:r>
            <a:r>
              <a:rPr lang="en-US" sz="2000" dirty="0"/>
              <a:t> such that both 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sz="2000" dirty="0"/>
              <a:t>Finish[</a:t>
            </a:r>
            <a:r>
              <a:rPr lang="en-US" sz="2000" dirty="0" err="1"/>
              <a:t>i</a:t>
            </a:r>
            <a:r>
              <a:rPr lang="en-US" sz="2000" dirty="0"/>
              <a:t>] = False 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sz="2000" dirty="0" err="1"/>
              <a:t>Need</a:t>
            </a:r>
            <a:r>
              <a:rPr lang="en-US" sz="2000" baseline="-25000" dirty="0" err="1"/>
              <a:t>i</a:t>
            </a:r>
            <a:r>
              <a:rPr lang="en-US" sz="2000" dirty="0"/>
              <a:t> ≤ Work </a:t>
            </a:r>
          </a:p>
          <a:p>
            <a:pPr marL="457200" lvl="1" indent="0">
              <a:buNone/>
            </a:pPr>
            <a:r>
              <a:rPr lang="en-US" sz="2000" dirty="0"/>
              <a:t>If no such </a:t>
            </a:r>
            <a:r>
              <a:rPr lang="en-US" sz="2000" dirty="0" err="1"/>
              <a:t>i</a:t>
            </a:r>
            <a:r>
              <a:rPr lang="en-US" sz="2000" dirty="0"/>
              <a:t> exists, then </a:t>
            </a:r>
            <a:r>
              <a:rPr lang="en-US" sz="2000" dirty="0" err="1"/>
              <a:t>goto</a:t>
            </a:r>
            <a:r>
              <a:rPr lang="en-US" sz="2000" dirty="0"/>
              <a:t> step 4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Work = Work + </a:t>
            </a:r>
            <a:r>
              <a:rPr lang="en-US" sz="2000" dirty="0" err="1"/>
              <a:t>Allocation</a:t>
            </a:r>
            <a:r>
              <a:rPr lang="en-US" sz="2000" baseline="-25000" dirty="0" err="1"/>
              <a:t>i</a:t>
            </a:r>
            <a:r>
              <a:rPr lang="en-US" sz="2000" dirty="0"/>
              <a:t> </a:t>
            </a:r>
          </a:p>
          <a:p>
            <a:pPr marL="457200" lvl="1" indent="0">
              <a:buNone/>
            </a:pPr>
            <a:r>
              <a:rPr lang="en-US" sz="2000" dirty="0"/>
              <a:t>Finish[</a:t>
            </a:r>
            <a:r>
              <a:rPr lang="en-US" sz="2000" dirty="0" err="1"/>
              <a:t>i</a:t>
            </a:r>
            <a:r>
              <a:rPr lang="en-US" sz="2000" dirty="0"/>
              <a:t>]=True</a:t>
            </a:r>
          </a:p>
          <a:p>
            <a:pPr marL="457200" lvl="1" indent="0">
              <a:buNone/>
            </a:pPr>
            <a:r>
              <a:rPr lang="en-US" sz="2000" dirty="0"/>
              <a:t>Gogo step 2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 Finish[</a:t>
            </a:r>
            <a:r>
              <a:rPr lang="en-US" sz="2000" dirty="0" err="1"/>
              <a:t>i</a:t>
            </a:r>
            <a:r>
              <a:rPr lang="en-US" sz="2000" dirty="0"/>
              <a:t>] = True for all </a:t>
            </a:r>
            <a:r>
              <a:rPr lang="en-US" sz="2000" dirty="0" err="1"/>
              <a:t>i</a:t>
            </a:r>
            <a:r>
              <a:rPr lang="en-US" sz="2000" dirty="0"/>
              <a:t>, then the system is in safe state.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5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38A0-B15B-03EA-9FD0-10097C94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7030A0"/>
                </a:solidFill>
              </a:rPr>
              <a:t>Deadlock Avoidance</a:t>
            </a:r>
            <a:r>
              <a:rPr lang="en-US" sz="3700" dirty="0"/>
              <a:t>, Banker’s Algorithm with example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02545965-C895-7ACD-AFF9-001EF8D36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32674"/>
              </p:ext>
            </p:extLst>
          </p:nvPr>
        </p:nvGraphicFramePr>
        <p:xfrm>
          <a:off x="1115568" y="2045110"/>
          <a:ext cx="556833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419">
                  <a:extLst>
                    <a:ext uri="{9D8B030D-6E8A-4147-A177-3AD203B41FA5}">
                      <a16:colId xmlns:a16="http://schemas.microsoft.com/office/drawing/2014/main" val="958208925"/>
                    </a:ext>
                  </a:extLst>
                </a:gridCol>
                <a:gridCol w="525633">
                  <a:extLst>
                    <a:ext uri="{9D8B030D-6E8A-4147-A177-3AD203B41FA5}">
                      <a16:colId xmlns:a16="http://schemas.microsoft.com/office/drawing/2014/main" val="2801959992"/>
                    </a:ext>
                  </a:extLst>
                </a:gridCol>
                <a:gridCol w="452283">
                  <a:extLst>
                    <a:ext uri="{9D8B030D-6E8A-4147-A177-3AD203B41FA5}">
                      <a16:colId xmlns:a16="http://schemas.microsoft.com/office/drawing/2014/main" val="260405512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4108891638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3921659855"/>
                    </a:ext>
                  </a:extLst>
                </a:gridCol>
                <a:gridCol w="462116">
                  <a:extLst>
                    <a:ext uri="{9D8B030D-6E8A-4147-A177-3AD203B41FA5}">
                      <a16:colId xmlns:a16="http://schemas.microsoft.com/office/drawing/2014/main" val="1115267628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977885534"/>
                    </a:ext>
                  </a:extLst>
                </a:gridCol>
                <a:gridCol w="432619">
                  <a:extLst>
                    <a:ext uri="{9D8B030D-6E8A-4147-A177-3AD203B41FA5}">
                      <a16:colId xmlns:a16="http://schemas.microsoft.com/office/drawing/2014/main" val="150589812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366174414"/>
                    </a:ext>
                  </a:extLst>
                </a:gridCol>
                <a:gridCol w="344129">
                  <a:extLst>
                    <a:ext uri="{9D8B030D-6E8A-4147-A177-3AD203B41FA5}">
                      <a16:colId xmlns:a16="http://schemas.microsoft.com/office/drawing/2014/main" val="1272771563"/>
                    </a:ext>
                  </a:extLst>
                </a:gridCol>
                <a:gridCol w="363794">
                  <a:extLst>
                    <a:ext uri="{9D8B030D-6E8A-4147-A177-3AD203B41FA5}">
                      <a16:colId xmlns:a16="http://schemas.microsoft.com/office/drawing/2014/main" val="326494473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488334328"/>
                    </a:ext>
                  </a:extLst>
                </a:gridCol>
                <a:gridCol w="327745">
                  <a:extLst>
                    <a:ext uri="{9D8B030D-6E8A-4147-A177-3AD203B41FA5}">
                      <a16:colId xmlns:a16="http://schemas.microsoft.com/office/drawing/2014/main" val="495912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Allocation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Available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12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0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05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46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62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63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12892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AA71B1-3F04-0D3D-7D16-F8F3EF179B37}"/>
              </a:ext>
            </a:extLst>
          </p:cNvPr>
          <p:cNvSpPr txBox="1">
            <a:spLocks/>
          </p:cNvSpPr>
          <p:nvPr/>
        </p:nvSpPr>
        <p:spPr>
          <a:xfrm>
            <a:off x="1115568" y="4844354"/>
            <a:ext cx="5568339" cy="1251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LcPeriod"/>
            </a:pPr>
            <a:r>
              <a:rPr lang="en-US" sz="2000" dirty="0">
                <a:solidFill>
                  <a:srgbClr val="FF0000"/>
                </a:solidFill>
              </a:rPr>
              <a:t>Calculate matrix Need.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solidFill>
                  <a:srgbClr val="FF0000"/>
                </a:solidFill>
              </a:rPr>
              <a:t>Is the system being in a safe state?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solidFill>
                  <a:srgbClr val="FF0000"/>
                </a:solidFill>
              </a:rPr>
              <a:t>If P</a:t>
            </a:r>
            <a:r>
              <a:rPr lang="en-US" sz="2000" baseline="-25000" dirty="0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arrives with request (0,3,2,0), can it be granted immediately? 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DCE2A55-CC2B-3BC0-0F12-85A79D954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039" y="1958022"/>
            <a:ext cx="4785852" cy="4351338"/>
          </a:xfrm>
        </p:spPr>
        <p:txBody>
          <a:bodyPr/>
          <a:lstStyle/>
          <a:p>
            <a:r>
              <a:rPr lang="en-US" dirty="0"/>
              <a:t>n = no. of processes = 5 </a:t>
            </a:r>
          </a:p>
          <a:p>
            <a:pPr lvl="1"/>
            <a:r>
              <a:rPr lang="en-US" dirty="0"/>
              <a:t>P0 to P4 </a:t>
            </a:r>
          </a:p>
          <a:p>
            <a:r>
              <a:rPr lang="en-US" dirty="0"/>
              <a:t>m = no. of resources = 4</a:t>
            </a:r>
          </a:p>
          <a:p>
            <a:pPr lvl="1"/>
            <a:r>
              <a:rPr lang="en-US" dirty="0"/>
              <a:t> A, B, C, D </a:t>
            </a:r>
          </a:p>
          <a:p>
            <a:r>
              <a:rPr lang="en-US" dirty="0"/>
              <a:t>Available[m] </a:t>
            </a:r>
          </a:p>
          <a:p>
            <a:r>
              <a:rPr lang="en-US" dirty="0"/>
              <a:t>Allocation[n x m] </a:t>
            </a:r>
          </a:p>
          <a:p>
            <a:r>
              <a:rPr lang="en-US" dirty="0"/>
              <a:t>Max[n x m]  </a:t>
            </a:r>
          </a:p>
          <a:p>
            <a:r>
              <a:rPr lang="en-US" dirty="0"/>
              <a:t>Need[n x m] </a:t>
            </a:r>
          </a:p>
          <a:p>
            <a:pPr lvl="1"/>
            <a:r>
              <a:rPr lang="en-US" dirty="0"/>
              <a:t>(Max – Allocation)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38A0-B15B-03EA-9FD0-10097C94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7030A0"/>
                </a:solidFill>
              </a:rPr>
              <a:t>Deadlock Avoidance</a:t>
            </a:r>
            <a:r>
              <a:rPr lang="en-US" sz="3700" dirty="0"/>
              <a:t>, Banker’s Algorithm with example</a:t>
            </a:r>
          </a:p>
        </p:txBody>
      </p:sp>
      <p:pic>
        <p:nvPicPr>
          <p:cNvPr id="10" name="Content Placeholder 9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19F568E-E80C-61E0-84E6-9E57180C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53101" y="-400446"/>
            <a:ext cx="4856531" cy="9113855"/>
          </a:xfrm>
        </p:spPr>
      </p:pic>
    </p:spTree>
    <p:extLst>
      <p:ext uri="{BB962C8B-B14F-4D97-AF65-F5344CB8AC3E}">
        <p14:creationId xmlns:p14="http://schemas.microsoft.com/office/powerpoint/2010/main" val="114330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EBB69-C853-247B-C43E-D0B681DD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Deadlock Detection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459C0F-74C6-B532-E0D2-9A7123CA1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8" y="2135095"/>
            <a:ext cx="6961454" cy="4236814"/>
          </a:xfr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AF980D5-41A5-4CCB-2135-AFFD6B64CB03}"/>
              </a:ext>
            </a:extLst>
          </p:cNvPr>
          <p:cNvSpPr txBox="1">
            <a:spLocks/>
          </p:cNvSpPr>
          <p:nvPr/>
        </p:nvSpPr>
        <p:spPr>
          <a:xfrm>
            <a:off x="7935203" y="3015694"/>
            <a:ext cx="3696358" cy="826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If there is a cycle in wait-for graph with a not, then deadlock is bound to be occur. 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7207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2480</TotalTime>
  <Words>551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Rockwell</vt:lpstr>
      <vt:lpstr>Wingdings</vt:lpstr>
      <vt:lpstr>Office Theme</vt:lpstr>
      <vt:lpstr>Operating Systems </vt:lpstr>
      <vt:lpstr>Outline </vt:lpstr>
      <vt:lpstr>Deadlocks </vt:lpstr>
      <vt:lpstr>Resource Allocation Graph (RAG) </vt:lpstr>
      <vt:lpstr>Deadlock Prevention, and Coffman necessary conditions</vt:lpstr>
      <vt:lpstr>Deadlock Avoidance, Banker’s Algorithm with example</vt:lpstr>
      <vt:lpstr>Deadlock Avoidance, Banker’s Algorithm with example</vt:lpstr>
      <vt:lpstr>Deadlock Avoidance, Banker’s Algorithm with example</vt:lpstr>
      <vt:lpstr>Deadlock Detection </vt:lpstr>
      <vt:lpstr>Deadlock Recovery 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223</cp:revision>
  <dcterms:created xsi:type="dcterms:W3CDTF">2022-09-19T03:32:55Z</dcterms:created>
  <dcterms:modified xsi:type="dcterms:W3CDTF">2023-04-28T05:46:26Z</dcterms:modified>
</cp:coreProperties>
</file>