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586" r:id="rId4"/>
    <p:sldId id="587" r:id="rId5"/>
    <p:sldId id="606" r:id="rId6"/>
    <p:sldId id="607" r:id="rId7"/>
    <p:sldId id="608" r:id="rId8"/>
    <p:sldId id="610" r:id="rId9"/>
    <p:sldId id="584" r:id="rId10"/>
    <p:sldId id="588" r:id="rId11"/>
    <p:sldId id="597" r:id="rId12"/>
    <p:sldId id="599" r:id="rId13"/>
    <p:sldId id="600" r:id="rId14"/>
    <p:sldId id="603" r:id="rId15"/>
    <p:sldId id="604" r:id="rId16"/>
    <p:sldId id="605" r:id="rId17"/>
    <p:sldId id="614" r:id="rId18"/>
    <p:sldId id="615" r:id="rId19"/>
    <p:sldId id="616" r:id="rId20"/>
    <p:sldId id="617" r:id="rId21"/>
    <p:sldId id="620" r:id="rId22"/>
    <p:sldId id="618" r:id="rId23"/>
    <p:sldId id="612" r:id="rId24"/>
    <p:sldId id="619" r:id="rId25"/>
    <p:sldId id="621" r:id="rId26"/>
    <p:sldId id="572" r:id="rId27"/>
    <p:sldId id="571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B9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 dirty="0">
              <a:latin typeface="Avenir Next LT Pro"/>
              <a:ea typeface="+mn-ea"/>
              <a:cs typeface="+mn-cs"/>
            </a:rPr>
            <a:t>Threads</a:t>
          </a:r>
          <a:r>
            <a:rPr lang="en-US" kern="1200" dirty="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 custT="1"/>
      <dgm:spPr/>
      <dgm:t>
        <a:bodyPr/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 custT="1"/>
      <dgm:spPr/>
      <dgm:t>
        <a:bodyPr/>
        <a:lstStyle/>
        <a:p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63316-67FE-4718-A63D-E742DD11B01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007DB2-3F5B-4427-96CF-1D2F54FF1A75}">
      <dgm:prSet/>
      <dgm:spPr/>
      <dgm:t>
        <a:bodyPr/>
        <a:lstStyle/>
        <a:p>
          <a:r>
            <a:rPr lang="en-US"/>
            <a:t>First Fit </a:t>
          </a:r>
        </a:p>
      </dgm:t>
    </dgm:pt>
    <dgm:pt modelId="{7C8F4E66-A87A-46FA-B80F-0570B3A22C3C}" type="parTrans" cxnId="{B9BCBEDB-3955-4131-8274-B8CDB144B35F}">
      <dgm:prSet/>
      <dgm:spPr/>
      <dgm:t>
        <a:bodyPr/>
        <a:lstStyle/>
        <a:p>
          <a:endParaRPr lang="en-US"/>
        </a:p>
      </dgm:t>
    </dgm:pt>
    <dgm:pt modelId="{D33B4CAA-1B21-4D14-A3DC-B0A82C47F170}" type="sibTrans" cxnId="{B9BCBEDB-3955-4131-8274-B8CDB144B35F}">
      <dgm:prSet/>
      <dgm:spPr/>
      <dgm:t>
        <a:bodyPr/>
        <a:lstStyle/>
        <a:p>
          <a:endParaRPr lang="en-US"/>
        </a:p>
      </dgm:t>
    </dgm:pt>
    <dgm:pt modelId="{9DFF44C9-BA29-4FAA-A3CC-85FE5FC8952A}">
      <dgm:prSet/>
      <dgm:spPr/>
      <dgm:t>
        <a:bodyPr/>
        <a:lstStyle/>
        <a:p>
          <a:r>
            <a:rPr lang="en-US"/>
            <a:t>Best Fit </a:t>
          </a:r>
        </a:p>
      </dgm:t>
    </dgm:pt>
    <dgm:pt modelId="{9DC1E54F-0CBA-43E7-B404-8A56CFBEDDE3}" type="parTrans" cxnId="{65DA115E-9DB5-4D8A-93E7-EB74AA97C6FA}">
      <dgm:prSet/>
      <dgm:spPr/>
      <dgm:t>
        <a:bodyPr/>
        <a:lstStyle/>
        <a:p>
          <a:endParaRPr lang="en-US"/>
        </a:p>
      </dgm:t>
    </dgm:pt>
    <dgm:pt modelId="{437F5E18-117F-42CD-BF92-B0E7D879D417}" type="sibTrans" cxnId="{65DA115E-9DB5-4D8A-93E7-EB74AA97C6FA}">
      <dgm:prSet/>
      <dgm:spPr/>
      <dgm:t>
        <a:bodyPr/>
        <a:lstStyle/>
        <a:p>
          <a:endParaRPr lang="en-US"/>
        </a:p>
      </dgm:t>
    </dgm:pt>
    <dgm:pt modelId="{365629D8-26B1-46DB-9D55-4D33166B0B81}">
      <dgm:prSet/>
      <dgm:spPr/>
      <dgm:t>
        <a:bodyPr/>
        <a:lstStyle/>
        <a:p>
          <a:r>
            <a:rPr lang="en-US"/>
            <a:t>Worst Fit </a:t>
          </a:r>
        </a:p>
      </dgm:t>
    </dgm:pt>
    <dgm:pt modelId="{0A5CC587-CE22-438E-96FC-3754B342EC8D}" type="parTrans" cxnId="{43399751-B404-429F-8A5E-57B4E7FEFBF1}">
      <dgm:prSet/>
      <dgm:spPr/>
      <dgm:t>
        <a:bodyPr/>
        <a:lstStyle/>
        <a:p>
          <a:endParaRPr lang="en-US"/>
        </a:p>
      </dgm:t>
    </dgm:pt>
    <dgm:pt modelId="{3CEF7680-CC03-431F-8C3C-C701551D217D}" type="sibTrans" cxnId="{43399751-B404-429F-8A5E-57B4E7FEFBF1}">
      <dgm:prSet/>
      <dgm:spPr/>
      <dgm:t>
        <a:bodyPr/>
        <a:lstStyle/>
        <a:p>
          <a:endParaRPr lang="en-US"/>
        </a:p>
      </dgm:t>
    </dgm:pt>
    <dgm:pt modelId="{7E8DAE82-6735-4B2E-83A9-9FB80800851B}" type="pres">
      <dgm:prSet presAssocID="{1A563316-67FE-4718-A63D-E742DD11B0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6AB33C-846A-4818-9399-854E13DE648A}" type="pres">
      <dgm:prSet presAssocID="{DC007DB2-3F5B-4427-96CF-1D2F54FF1A75}" presName="hierRoot1" presStyleCnt="0"/>
      <dgm:spPr/>
    </dgm:pt>
    <dgm:pt modelId="{F4B97C6A-2514-438C-A910-FFBC16A7963B}" type="pres">
      <dgm:prSet presAssocID="{DC007DB2-3F5B-4427-96CF-1D2F54FF1A75}" presName="composite" presStyleCnt="0"/>
      <dgm:spPr/>
    </dgm:pt>
    <dgm:pt modelId="{AE29F7EE-0C5F-4282-ACD9-664DEDC7D89B}" type="pres">
      <dgm:prSet presAssocID="{DC007DB2-3F5B-4427-96CF-1D2F54FF1A75}" presName="background" presStyleLbl="node0" presStyleIdx="0" presStyleCnt="3"/>
      <dgm:spPr/>
    </dgm:pt>
    <dgm:pt modelId="{5F11B7EB-F9F0-4E03-8141-326F0C545CAF}" type="pres">
      <dgm:prSet presAssocID="{DC007DB2-3F5B-4427-96CF-1D2F54FF1A75}" presName="text" presStyleLbl="fgAcc0" presStyleIdx="0" presStyleCnt="3">
        <dgm:presLayoutVars>
          <dgm:chPref val="3"/>
        </dgm:presLayoutVars>
      </dgm:prSet>
      <dgm:spPr/>
    </dgm:pt>
    <dgm:pt modelId="{BEA43646-E2C8-4270-8D2A-7D0D80DA6314}" type="pres">
      <dgm:prSet presAssocID="{DC007DB2-3F5B-4427-96CF-1D2F54FF1A75}" presName="hierChild2" presStyleCnt="0"/>
      <dgm:spPr/>
    </dgm:pt>
    <dgm:pt modelId="{D065A396-7012-4C4F-BA35-74273AAB41AC}" type="pres">
      <dgm:prSet presAssocID="{9DFF44C9-BA29-4FAA-A3CC-85FE5FC8952A}" presName="hierRoot1" presStyleCnt="0"/>
      <dgm:spPr/>
    </dgm:pt>
    <dgm:pt modelId="{E15A1778-D9EF-4930-ABEC-E93B4E96BEE8}" type="pres">
      <dgm:prSet presAssocID="{9DFF44C9-BA29-4FAA-A3CC-85FE5FC8952A}" presName="composite" presStyleCnt="0"/>
      <dgm:spPr/>
    </dgm:pt>
    <dgm:pt modelId="{79C790D6-02FA-4D2B-AA90-AFF5D264704B}" type="pres">
      <dgm:prSet presAssocID="{9DFF44C9-BA29-4FAA-A3CC-85FE5FC8952A}" presName="background" presStyleLbl="node0" presStyleIdx="1" presStyleCnt="3"/>
      <dgm:spPr/>
    </dgm:pt>
    <dgm:pt modelId="{91BC2A78-40E9-4FD1-BE2E-018D2DC32309}" type="pres">
      <dgm:prSet presAssocID="{9DFF44C9-BA29-4FAA-A3CC-85FE5FC8952A}" presName="text" presStyleLbl="fgAcc0" presStyleIdx="1" presStyleCnt="3">
        <dgm:presLayoutVars>
          <dgm:chPref val="3"/>
        </dgm:presLayoutVars>
      </dgm:prSet>
      <dgm:spPr/>
    </dgm:pt>
    <dgm:pt modelId="{B0A9E68D-A672-4329-8144-D9525026294A}" type="pres">
      <dgm:prSet presAssocID="{9DFF44C9-BA29-4FAA-A3CC-85FE5FC8952A}" presName="hierChild2" presStyleCnt="0"/>
      <dgm:spPr/>
    </dgm:pt>
    <dgm:pt modelId="{5369339E-2D13-49F4-BD84-19F71AE603D3}" type="pres">
      <dgm:prSet presAssocID="{365629D8-26B1-46DB-9D55-4D33166B0B81}" presName="hierRoot1" presStyleCnt="0"/>
      <dgm:spPr/>
    </dgm:pt>
    <dgm:pt modelId="{59FCEA95-8F24-484D-8F93-C8F46D84E29E}" type="pres">
      <dgm:prSet presAssocID="{365629D8-26B1-46DB-9D55-4D33166B0B81}" presName="composite" presStyleCnt="0"/>
      <dgm:spPr/>
    </dgm:pt>
    <dgm:pt modelId="{F9FA70B7-DF40-4927-885D-762F010C3839}" type="pres">
      <dgm:prSet presAssocID="{365629D8-26B1-46DB-9D55-4D33166B0B81}" presName="background" presStyleLbl="node0" presStyleIdx="2" presStyleCnt="3"/>
      <dgm:spPr/>
    </dgm:pt>
    <dgm:pt modelId="{98AF6130-E3C3-4DFD-AAE5-B5F596340CC0}" type="pres">
      <dgm:prSet presAssocID="{365629D8-26B1-46DB-9D55-4D33166B0B81}" presName="text" presStyleLbl="fgAcc0" presStyleIdx="2" presStyleCnt="3">
        <dgm:presLayoutVars>
          <dgm:chPref val="3"/>
        </dgm:presLayoutVars>
      </dgm:prSet>
      <dgm:spPr/>
    </dgm:pt>
    <dgm:pt modelId="{6BC76E2F-0688-4EDA-ABE6-B5BA8C798009}" type="pres">
      <dgm:prSet presAssocID="{365629D8-26B1-46DB-9D55-4D33166B0B81}" presName="hierChild2" presStyleCnt="0"/>
      <dgm:spPr/>
    </dgm:pt>
  </dgm:ptLst>
  <dgm:cxnLst>
    <dgm:cxn modelId="{D115EF06-6325-4DBF-B586-9EBA6CA9EDDD}" type="presOf" srcId="{1A563316-67FE-4718-A63D-E742DD11B018}" destId="{7E8DAE82-6735-4B2E-83A9-9FB80800851B}" srcOrd="0" destOrd="0" presId="urn:microsoft.com/office/officeart/2005/8/layout/hierarchy1"/>
    <dgm:cxn modelId="{E229C519-6DE9-4090-A0B5-99C080EF4AD4}" type="presOf" srcId="{DC007DB2-3F5B-4427-96CF-1D2F54FF1A75}" destId="{5F11B7EB-F9F0-4E03-8141-326F0C545CAF}" srcOrd="0" destOrd="0" presId="urn:microsoft.com/office/officeart/2005/8/layout/hierarchy1"/>
    <dgm:cxn modelId="{BE171D3F-DC78-4BC3-B9BB-0CAA5829047B}" type="presOf" srcId="{9DFF44C9-BA29-4FAA-A3CC-85FE5FC8952A}" destId="{91BC2A78-40E9-4FD1-BE2E-018D2DC32309}" srcOrd="0" destOrd="0" presId="urn:microsoft.com/office/officeart/2005/8/layout/hierarchy1"/>
    <dgm:cxn modelId="{65DA115E-9DB5-4D8A-93E7-EB74AA97C6FA}" srcId="{1A563316-67FE-4718-A63D-E742DD11B018}" destId="{9DFF44C9-BA29-4FAA-A3CC-85FE5FC8952A}" srcOrd="1" destOrd="0" parTransId="{9DC1E54F-0CBA-43E7-B404-8A56CFBEDDE3}" sibTransId="{437F5E18-117F-42CD-BF92-B0E7D879D417}"/>
    <dgm:cxn modelId="{43399751-B404-429F-8A5E-57B4E7FEFBF1}" srcId="{1A563316-67FE-4718-A63D-E742DD11B018}" destId="{365629D8-26B1-46DB-9D55-4D33166B0B81}" srcOrd="2" destOrd="0" parTransId="{0A5CC587-CE22-438E-96FC-3754B342EC8D}" sibTransId="{3CEF7680-CC03-431F-8C3C-C701551D217D}"/>
    <dgm:cxn modelId="{AB9BBFD1-B7B5-4EA6-BB07-674B5D6C42E1}" type="presOf" srcId="{365629D8-26B1-46DB-9D55-4D33166B0B81}" destId="{98AF6130-E3C3-4DFD-AAE5-B5F596340CC0}" srcOrd="0" destOrd="0" presId="urn:microsoft.com/office/officeart/2005/8/layout/hierarchy1"/>
    <dgm:cxn modelId="{B9BCBEDB-3955-4131-8274-B8CDB144B35F}" srcId="{1A563316-67FE-4718-A63D-E742DD11B018}" destId="{DC007DB2-3F5B-4427-96CF-1D2F54FF1A75}" srcOrd="0" destOrd="0" parTransId="{7C8F4E66-A87A-46FA-B80F-0570B3A22C3C}" sibTransId="{D33B4CAA-1B21-4D14-A3DC-B0A82C47F170}"/>
    <dgm:cxn modelId="{BAF2AF1C-DD42-4F47-B68C-95EA2601CB61}" type="presParOf" srcId="{7E8DAE82-6735-4B2E-83A9-9FB80800851B}" destId="{3A6AB33C-846A-4818-9399-854E13DE648A}" srcOrd="0" destOrd="0" presId="urn:microsoft.com/office/officeart/2005/8/layout/hierarchy1"/>
    <dgm:cxn modelId="{6A66F4F6-8130-4505-BF1B-92C90BE11930}" type="presParOf" srcId="{3A6AB33C-846A-4818-9399-854E13DE648A}" destId="{F4B97C6A-2514-438C-A910-FFBC16A7963B}" srcOrd="0" destOrd="0" presId="urn:microsoft.com/office/officeart/2005/8/layout/hierarchy1"/>
    <dgm:cxn modelId="{C4CE3A87-6D41-42CE-89CF-B7FB5E6F8F0D}" type="presParOf" srcId="{F4B97C6A-2514-438C-A910-FFBC16A7963B}" destId="{AE29F7EE-0C5F-4282-ACD9-664DEDC7D89B}" srcOrd="0" destOrd="0" presId="urn:microsoft.com/office/officeart/2005/8/layout/hierarchy1"/>
    <dgm:cxn modelId="{264D2B03-D012-407B-8D11-3D8AD2AA946C}" type="presParOf" srcId="{F4B97C6A-2514-438C-A910-FFBC16A7963B}" destId="{5F11B7EB-F9F0-4E03-8141-326F0C545CAF}" srcOrd="1" destOrd="0" presId="urn:microsoft.com/office/officeart/2005/8/layout/hierarchy1"/>
    <dgm:cxn modelId="{B64F6A27-B7B8-411E-99AF-A00428D40F4D}" type="presParOf" srcId="{3A6AB33C-846A-4818-9399-854E13DE648A}" destId="{BEA43646-E2C8-4270-8D2A-7D0D80DA6314}" srcOrd="1" destOrd="0" presId="urn:microsoft.com/office/officeart/2005/8/layout/hierarchy1"/>
    <dgm:cxn modelId="{0A576E95-410A-475B-A976-65C1B768690B}" type="presParOf" srcId="{7E8DAE82-6735-4B2E-83A9-9FB80800851B}" destId="{D065A396-7012-4C4F-BA35-74273AAB41AC}" srcOrd="1" destOrd="0" presId="urn:microsoft.com/office/officeart/2005/8/layout/hierarchy1"/>
    <dgm:cxn modelId="{43191FA7-65B4-460E-A290-01076089FCBF}" type="presParOf" srcId="{D065A396-7012-4C4F-BA35-74273AAB41AC}" destId="{E15A1778-D9EF-4930-ABEC-E93B4E96BEE8}" srcOrd="0" destOrd="0" presId="urn:microsoft.com/office/officeart/2005/8/layout/hierarchy1"/>
    <dgm:cxn modelId="{9783FD07-1216-4E7D-9672-930A8AD8BFBE}" type="presParOf" srcId="{E15A1778-D9EF-4930-ABEC-E93B4E96BEE8}" destId="{79C790D6-02FA-4D2B-AA90-AFF5D264704B}" srcOrd="0" destOrd="0" presId="urn:microsoft.com/office/officeart/2005/8/layout/hierarchy1"/>
    <dgm:cxn modelId="{989CC8BB-4964-4598-8C0D-63358E3B758D}" type="presParOf" srcId="{E15A1778-D9EF-4930-ABEC-E93B4E96BEE8}" destId="{91BC2A78-40E9-4FD1-BE2E-018D2DC32309}" srcOrd="1" destOrd="0" presId="urn:microsoft.com/office/officeart/2005/8/layout/hierarchy1"/>
    <dgm:cxn modelId="{9AB95125-4AB3-42CF-AAF1-35DC680F9698}" type="presParOf" srcId="{D065A396-7012-4C4F-BA35-74273AAB41AC}" destId="{B0A9E68D-A672-4329-8144-D9525026294A}" srcOrd="1" destOrd="0" presId="urn:microsoft.com/office/officeart/2005/8/layout/hierarchy1"/>
    <dgm:cxn modelId="{8B43F725-7B0E-4434-988B-7C436D95ACDC}" type="presParOf" srcId="{7E8DAE82-6735-4B2E-83A9-9FB80800851B}" destId="{5369339E-2D13-49F4-BD84-19F71AE603D3}" srcOrd="2" destOrd="0" presId="urn:microsoft.com/office/officeart/2005/8/layout/hierarchy1"/>
    <dgm:cxn modelId="{8D5822B3-6FD1-40CC-9B6F-714B9EC62427}" type="presParOf" srcId="{5369339E-2D13-49F4-BD84-19F71AE603D3}" destId="{59FCEA95-8F24-484D-8F93-C8F46D84E29E}" srcOrd="0" destOrd="0" presId="urn:microsoft.com/office/officeart/2005/8/layout/hierarchy1"/>
    <dgm:cxn modelId="{FA4319A6-3ECA-42D1-8B66-0829E0A81FB4}" type="presParOf" srcId="{59FCEA95-8F24-484D-8F93-C8F46D84E29E}" destId="{F9FA70B7-DF40-4927-885D-762F010C3839}" srcOrd="0" destOrd="0" presId="urn:microsoft.com/office/officeart/2005/8/layout/hierarchy1"/>
    <dgm:cxn modelId="{D552F844-00D7-4761-99DF-DD03B48F8E9A}" type="presParOf" srcId="{59FCEA95-8F24-484D-8F93-C8F46D84E29E}" destId="{98AF6130-E3C3-4DFD-AAE5-B5F596340CC0}" srcOrd="1" destOrd="0" presId="urn:microsoft.com/office/officeart/2005/8/layout/hierarchy1"/>
    <dgm:cxn modelId="{691D52B3-7E78-4D92-A0D1-26D7A1A208E4}" type="presParOf" srcId="{5369339E-2D13-49F4-BD84-19F71AE603D3}" destId="{6BC76E2F-0688-4EDA-ABE6-B5BA8C7980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D6E19-83C5-4284-A168-BA6DEC4B61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AFA221F-DDF5-47D5-966B-5A24FCFD5F72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C</a:t>
          </a:r>
          <a:r>
            <a:rPr lang="en-US" b="0" i="0" dirty="0">
              <a:solidFill>
                <a:srgbClr val="002060"/>
              </a:solidFill>
            </a:rPr>
            <a:t>oalescing</a:t>
          </a:r>
          <a:r>
            <a:rPr lang="en-US" b="0" i="0" dirty="0"/>
            <a:t> is the process in which two adjacent memory spaces are merged into a single larger space.</a:t>
          </a:r>
          <a:endParaRPr lang="en-US" dirty="0"/>
        </a:p>
      </dgm:t>
    </dgm:pt>
    <dgm:pt modelId="{96A262BB-6E12-4439-8176-25EC7FFA1EDA}" type="parTrans" cxnId="{37F79ED1-8C34-44D2-8ED9-DA8F9D5B630B}">
      <dgm:prSet/>
      <dgm:spPr/>
      <dgm:t>
        <a:bodyPr/>
        <a:lstStyle/>
        <a:p>
          <a:endParaRPr lang="en-US"/>
        </a:p>
      </dgm:t>
    </dgm:pt>
    <dgm:pt modelId="{76A7B0E4-B240-45A3-BEA1-E4CF20587A6C}" type="sibTrans" cxnId="{37F79ED1-8C34-44D2-8ED9-DA8F9D5B630B}">
      <dgm:prSet/>
      <dgm:spPr/>
      <dgm:t>
        <a:bodyPr/>
        <a:lstStyle/>
        <a:p>
          <a:endParaRPr lang="en-US"/>
        </a:p>
      </dgm:t>
    </dgm:pt>
    <dgm:pt modelId="{44A94B1B-B263-4AA4-9806-63BF660A8335}">
      <dgm:prSet/>
      <dgm:spPr/>
      <dgm:t>
        <a:bodyPr/>
        <a:lstStyle/>
        <a:p>
          <a:r>
            <a:rPr lang="en-US" dirty="0">
              <a:solidFill>
                <a:srgbClr val="002060"/>
              </a:solidFill>
            </a:rPr>
            <a:t>Compaction</a:t>
          </a:r>
          <a:r>
            <a:rPr lang="en-US" dirty="0"/>
            <a:t> is the process in which all the free memory spaces are combined into one big space by moving the processes downward or upward as far as possible. </a:t>
          </a:r>
        </a:p>
      </dgm:t>
    </dgm:pt>
    <dgm:pt modelId="{5F3064DF-FC6C-4F00-BF33-6CCC70928A81}" type="parTrans" cxnId="{D4D0CDD7-6D52-4AEF-B69C-B9753EDF552B}">
      <dgm:prSet/>
      <dgm:spPr/>
      <dgm:t>
        <a:bodyPr/>
        <a:lstStyle/>
        <a:p>
          <a:endParaRPr lang="en-US"/>
        </a:p>
      </dgm:t>
    </dgm:pt>
    <dgm:pt modelId="{776452C4-F85A-4FF3-A78B-3008E4356539}" type="sibTrans" cxnId="{D4D0CDD7-6D52-4AEF-B69C-B9753EDF552B}">
      <dgm:prSet/>
      <dgm:spPr/>
      <dgm:t>
        <a:bodyPr/>
        <a:lstStyle/>
        <a:p>
          <a:endParaRPr lang="en-US"/>
        </a:p>
      </dgm:t>
    </dgm:pt>
    <dgm:pt modelId="{AC85694E-B1A3-4A99-8AA3-9D7A10201994}" type="pres">
      <dgm:prSet presAssocID="{017D6E19-83C5-4284-A168-BA6DEC4B61EC}" presName="root" presStyleCnt="0">
        <dgm:presLayoutVars>
          <dgm:dir/>
          <dgm:resizeHandles val="exact"/>
        </dgm:presLayoutVars>
      </dgm:prSet>
      <dgm:spPr/>
    </dgm:pt>
    <dgm:pt modelId="{DCDA9EA7-3AC0-4807-9CCC-45D2C4E87FF8}" type="pres">
      <dgm:prSet presAssocID="{4AFA221F-DDF5-47D5-966B-5A24FCFD5F72}" presName="compNode" presStyleCnt="0"/>
      <dgm:spPr/>
    </dgm:pt>
    <dgm:pt modelId="{D44241EE-694A-42A2-9DF4-B0C4794A6706}" type="pres">
      <dgm:prSet presAssocID="{4AFA221F-DDF5-47D5-966B-5A24FCFD5F72}" presName="bgRect" presStyleLbl="bgShp" presStyleIdx="0" presStyleCnt="2"/>
      <dgm:spPr/>
    </dgm:pt>
    <dgm:pt modelId="{C3CD4027-0741-4D8A-936B-4ABF7B731312}" type="pres">
      <dgm:prSet presAssocID="{4AFA221F-DDF5-47D5-966B-5A24FCFD5F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E52F98-6B93-4284-B8EC-DA3449E4259A}" type="pres">
      <dgm:prSet presAssocID="{4AFA221F-DDF5-47D5-966B-5A24FCFD5F72}" presName="spaceRect" presStyleCnt="0"/>
      <dgm:spPr/>
    </dgm:pt>
    <dgm:pt modelId="{D79A9C19-A21A-4FB1-8547-8F57F8B43F4F}" type="pres">
      <dgm:prSet presAssocID="{4AFA221F-DDF5-47D5-966B-5A24FCFD5F72}" presName="parTx" presStyleLbl="revTx" presStyleIdx="0" presStyleCnt="2">
        <dgm:presLayoutVars>
          <dgm:chMax val="0"/>
          <dgm:chPref val="0"/>
        </dgm:presLayoutVars>
      </dgm:prSet>
      <dgm:spPr/>
    </dgm:pt>
    <dgm:pt modelId="{67B1585D-05E6-46D3-A4F1-B7915382D8A4}" type="pres">
      <dgm:prSet presAssocID="{76A7B0E4-B240-45A3-BEA1-E4CF20587A6C}" presName="sibTrans" presStyleCnt="0"/>
      <dgm:spPr/>
    </dgm:pt>
    <dgm:pt modelId="{BAFB786B-2F2A-45A2-AC51-AD8DDBFDC59D}" type="pres">
      <dgm:prSet presAssocID="{44A94B1B-B263-4AA4-9806-63BF660A8335}" presName="compNode" presStyleCnt="0"/>
      <dgm:spPr/>
    </dgm:pt>
    <dgm:pt modelId="{9C4126DE-2327-48B3-8281-B799AACA067F}" type="pres">
      <dgm:prSet presAssocID="{44A94B1B-B263-4AA4-9806-63BF660A8335}" presName="bgRect" presStyleLbl="bgShp" presStyleIdx="1" presStyleCnt="2"/>
      <dgm:spPr/>
    </dgm:pt>
    <dgm:pt modelId="{BAC9CE79-CC72-408E-AA62-C80918C101FD}" type="pres">
      <dgm:prSet presAssocID="{44A94B1B-B263-4AA4-9806-63BF660A83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41AC60C-746F-44EA-B14A-0D17015A382B}" type="pres">
      <dgm:prSet presAssocID="{44A94B1B-B263-4AA4-9806-63BF660A8335}" presName="spaceRect" presStyleCnt="0"/>
      <dgm:spPr/>
    </dgm:pt>
    <dgm:pt modelId="{422F853F-5F5B-49F3-AC1D-A1DB4A12281A}" type="pres">
      <dgm:prSet presAssocID="{44A94B1B-B263-4AA4-9806-63BF660A83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8DEB706-1ADE-4FE5-A0ED-303CE6BA7AED}" type="presOf" srcId="{44A94B1B-B263-4AA4-9806-63BF660A8335}" destId="{422F853F-5F5B-49F3-AC1D-A1DB4A12281A}" srcOrd="0" destOrd="0" presId="urn:microsoft.com/office/officeart/2018/2/layout/IconVerticalSolidList"/>
    <dgm:cxn modelId="{C8A637A9-0C1C-4B81-94AF-B652F21938E7}" type="presOf" srcId="{017D6E19-83C5-4284-A168-BA6DEC4B61EC}" destId="{AC85694E-B1A3-4A99-8AA3-9D7A10201994}" srcOrd="0" destOrd="0" presId="urn:microsoft.com/office/officeart/2018/2/layout/IconVerticalSolidList"/>
    <dgm:cxn modelId="{4C00D2B4-A0B0-49EF-9418-73AE443D191C}" type="presOf" srcId="{4AFA221F-DDF5-47D5-966B-5A24FCFD5F72}" destId="{D79A9C19-A21A-4FB1-8547-8F57F8B43F4F}" srcOrd="0" destOrd="0" presId="urn:microsoft.com/office/officeart/2018/2/layout/IconVerticalSolidList"/>
    <dgm:cxn modelId="{37F79ED1-8C34-44D2-8ED9-DA8F9D5B630B}" srcId="{017D6E19-83C5-4284-A168-BA6DEC4B61EC}" destId="{4AFA221F-DDF5-47D5-966B-5A24FCFD5F72}" srcOrd="0" destOrd="0" parTransId="{96A262BB-6E12-4439-8176-25EC7FFA1EDA}" sibTransId="{76A7B0E4-B240-45A3-BEA1-E4CF20587A6C}"/>
    <dgm:cxn modelId="{D4D0CDD7-6D52-4AEF-B69C-B9753EDF552B}" srcId="{017D6E19-83C5-4284-A168-BA6DEC4B61EC}" destId="{44A94B1B-B263-4AA4-9806-63BF660A8335}" srcOrd="1" destOrd="0" parTransId="{5F3064DF-FC6C-4F00-BF33-6CCC70928A81}" sibTransId="{776452C4-F85A-4FF3-A78B-3008E4356539}"/>
    <dgm:cxn modelId="{EFF9BC34-4FFF-4ED6-AA45-56F919FA45F5}" type="presParOf" srcId="{AC85694E-B1A3-4A99-8AA3-9D7A10201994}" destId="{DCDA9EA7-3AC0-4807-9CCC-45D2C4E87FF8}" srcOrd="0" destOrd="0" presId="urn:microsoft.com/office/officeart/2018/2/layout/IconVerticalSolidList"/>
    <dgm:cxn modelId="{AC6BCBD7-5D29-45E4-88CF-F1A7527D99DA}" type="presParOf" srcId="{DCDA9EA7-3AC0-4807-9CCC-45D2C4E87FF8}" destId="{D44241EE-694A-42A2-9DF4-B0C4794A6706}" srcOrd="0" destOrd="0" presId="urn:microsoft.com/office/officeart/2018/2/layout/IconVerticalSolidList"/>
    <dgm:cxn modelId="{AB1FEF5E-3B0B-4A4E-BC68-3B3424D2520F}" type="presParOf" srcId="{DCDA9EA7-3AC0-4807-9CCC-45D2C4E87FF8}" destId="{C3CD4027-0741-4D8A-936B-4ABF7B731312}" srcOrd="1" destOrd="0" presId="urn:microsoft.com/office/officeart/2018/2/layout/IconVerticalSolidList"/>
    <dgm:cxn modelId="{A1B7F842-573B-4A3A-84B0-94E7298A190F}" type="presParOf" srcId="{DCDA9EA7-3AC0-4807-9CCC-45D2C4E87FF8}" destId="{F4E52F98-6B93-4284-B8EC-DA3449E4259A}" srcOrd="2" destOrd="0" presId="urn:microsoft.com/office/officeart/2018/2/layout/IconVerticalSolidList"/>
    <dgm:cxn modelId="{C9D2823F-A66A-44EB-B96E-FF1579DF2E2E}" type="presParOf" srcId="{DCDA9EA7-3AC0-4807-9CCC-45D2C4E87FF8}" destId="{D79A9C19-A21A-4FB1-8547-8F57F8B43F4F}" srcOrd="3" destOrd="0" presId="urn:microsoft.com/office/officeart/2018/2/layout/IconVerticalSolidList"/>
    <dgm:cxn modelId="{6F292870-33CA-4DFE-B2AC-20FEDABE1A23}" type="presParOf" srcId="{AC85694E-B1A3-4A99-8AA3-9D7A10201994}" destId="{67B1585D-05E6-46D3-A4F1-B7915382D8A4}" srcOrd="1" destOrd="0" presId="urn:microsoft.com/office/officeart/2018/2/layout/IconVerticalSolidList"/>
    <dgm:cxn modelId="{7459498A-BE2F-4CF4-A930-77FAD077AB9F}" type="presParOf" srcId="{AC85694E-B1A3-4A99-8AA3-9D7A10201994}" destId="{BAFB786B-2F2A-45A2-AC51-AD8DDBFDC59D}" srcOrd="2" destOrd="0" presId="urn:microsoft.com/office/officeart/2018/2/layout/IconVerticalSolidList"/>
    <dgm:cxn modelId="{8F9AEE0C-D7FE-4DDE-93AC-58A487AEBE4F}" type="presParOf" srcId="{BAFB786B-2F2A-45A2-AC51-AD8DDBFDC59D}" destId="{9C4126DE-2327-48B3-8281-B799AACA067F}" srcOrd="0" destOrd="0" presId="urn:microsoft.com/office/officeart/2018/2/layout/IconVerticalSolidList"/>
    <dgm:cxn modelId="{0DBD9114-80C2-459A-B37F-50AFD070405C}" type="presParOf" srcId="{BAFB786B-2F2A-45A2-AC51-AD8DDBFDC59D}" destId="{BAC9CE79-CC72-408E-AA62-C80918C101FD}" srcOrd="1" destOrd="0" presId="urn:microsoft.com/office/officeart/2018/2/layout/IconVerticalSolidList"/>
    <dgm:cxn modelId="{00238BB4-36E4-4078-8390-6C6312AC6CBA}" type="presParOf" srcId="{BAFB786B-2F2A-45A2-AC51-AD8DDBFDC59D}" destId="{E41AC60C-746F-44EA-B14A-0D17015A382B}" srcOrd="2" destOrd="0" presId="urn:microsoft.com/office/officeart/2018/2/layout/IconVerticalSolidList"/>
    <dgm:cxn modelId="{D3C07C22-E9DA-470F-A973-189F5842F08F}" type="presParOf" srcId="{BAFB786B-2F2A-45A2-AC51-AD8DDBFDC59D}" destId="{422F853F-5F5B-49F3-AC1D-A1DB4A1228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"/>
              <a:ea typeface="+mn-ea"/>
              <a:cs typeface="+mn-cs"/>
            </a:rPr>
            <a:t>Threads</a:t>
          </a:r>
          <a:r>
            <a:rPr lang="en-US" sz="2100" kern="1200" dirty="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Deadlocks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9F7EE-0C5F-4282-ACD9-664DEDC7D89B}">
      <dsp:nvSpPr>
        <dsp:cNvPr id="0" name=""/>
        <dsp:cNvSpPr/>
      </dsp:nvSpPr>
      <dsp:spPr>
        <a:xfrm>
          <a:off x="0" y="1206788"/>
          <a:ext cx="1852450" cy="1176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B7EB-F9F0-4E03-8141-326F0C545CAF}">
      <dsp:nvSpPr>
        <dsp:cNvPr id="0" name=""/>
        <dsp:cNvSpPr/>
      </dsp:nvSpPr>
      <dsp:spPr>
        <a:xfrm>
          <a:off x="205827" y="1402324"/>
          <a:ext cx="1852450" cy="1176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First Fit </a:t>
          </a:r>
        </a:p>
      </dsp:txBody>
      <dsp:txXfrm>
        <a:off x="240280" y="1436777"/>
        <a:ext cx="1783544" cy="1107399"/>
      </dsp:txXfrm>
    </dsp:sp>
    <dsp:sp modelId="{79C790D6-02FA-4D2B-AA90-AFF5D264704B}">
      <dsp:nvSpPr>
        <dsp:cNvPr id="0" name=""/>
        <dsp:cNvSpPr/>
      </dsp:nvSpPr>
      <dsp:spPr>
        <a:xfrm>
          <a:off x="2264105" y="1206788"/>
          <a:ext cx="1852450" cy="1176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C2A78-40E9-4FD1-BE2E-018D2DC32309}">
      <dsp:nvSpPr>
        <dsp:cNvPr id="0" name=""/>
        <dsp:cNvSpPr/>
      </dsp:nvSpPr>
      <dsp:spPr>
        <a:xfrm>
          <a:off x="2469933" y="1402324"/>
          <a:ext cx="1852450" cy="1176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Best Fit </a:t>
          </a:r>
        </a:p>
      </dsp:txBody>
      <dsp:txXfrm>
        <a:off x="2504386" y="1436777"/>
        <a:ext cx="1783544" cy="1107399"/>
      </dsp:txXfrm>
    </dsp:sp>
    <dsp:sp modelId="{F9FA70B7-DF40-4927-885D-762F010C3839}">
      <dsp:nvSpPr>
        <dsp:cNvPr id="0" name=""/>
        <dsp:cNvSpPr/>
      </dsp:nvSpPr>
      <dsp:spPr>
        <a:xfrm>
          <a:off x="4528211" y="1206788"/>
          <a:ext cx="1852450" cy="1176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F6130-E3C3-4DFD-AAE5-B5F596340CC0}">
      <dsp:nvSpPr>
        <dsp:cNvPr id="0" name=""/>
        <dsp:cNvSpPr/>
      </dsp:nvSpPr>
      <dsp:spPr>
        <a:xfrm>
          <a:off x="4734038" y="1402324"/>
          <a:ext cx="1852450" cy="1176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Worst Fit </a:t>
          </a:r>
        </a:p>
      </dsp:txBody>
      <dsp:txXfrm>
        <a:off x="4768491" y="1436777"/>
        <a:ext cx="1783544" cy="1107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241EE-694A-42A2-9DF4-B0C4794A6706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D4027-0741-4D8A-936B-4ABF7B731312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A9C19-A21A-4FB1-8547-8F57F8B43F4F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C</a:t>
          </a:r>
          <a:r>
            <a:rPr lang="en-US" sz="2400" b="0" i="0" kern="1200" dirty="0">
              <a:solidFill>
                <a:srgbClr val="002060"/>
              </a:solidFill>
            </a:rPr>
            <a:t>oalescing</a:t>
          </a:r>
          <a:r>
            <a:rPr lang="en-US" sz="2400" b="0" i="0" kern="1200" dirty="0"/>
            <a:t> is the process in which two adjacent memory spaces are merged into a single larger space.</a:t>
          </a:r>
          <a:endParaRPr lang="en-US" sz="2400" kern="1200" dirty="0"/>
        </a:p>
      </dsp:txBody>
      <dsp:txXfrm>
        <a:off x="1509882" y="708097"/>
        <a:ext cx="9005717" cy="1307257"/>
      </dsp:txXfrm>
    </dsp:sp>
    <dsp:sp modelId="{9C4126DE-2327-48B3-8281-B799AACA067F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9CE79-CC72-408E-AA62-C80918C101FD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F853F-5F5B-49F3-AC1D-A1DB4A12281A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</a:rPr>
            <a:t>Compaction</a:t>
          </a:r>
          <a:r>
            <a:rPr lang="en-US" sz="2400" kern="1200" dirty="0"/>
            <a:t> is the process in which all the free memory spaces are combined into one big space by moving the processes downward or upward as far as possible. 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SjNsBGqtLGg" TargetMode="External"/><Relationship Id="rId13" Type="http://schemas.openxmlformats.org/officeDocument/2006/relationships/hyperlink" Target="https://en.wikipedia.org/wiki/YouTube_(channel)" TargetMode="External"/><Relationship Id="rId3" Type="http://schemas.openxmlformats.org/officeDocument/2006/relationships/hyperlink" Target="https://youtu.be/EHB-HscXypM" TargetMode="External"/><Relationship Id="rId7" Type="http://schemas.openxmlformats.org/officeDocument/2006/relationships/hyperlink" Target="https://youtu.be/bMgDPc3tdL8" TargetMode="External"/><Relationship Id="rId12" Type="http://schemas.openxmlformats.org/officeDocument/2006/relationships/image" Target="../media/image22.png"/><Relationship Id="rId2" Type="http://schemas.openxmlformats.org/officeDocument/2006/relationships/hyperlink" Target="https://youtu.be/k8XJK_Fm6W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ortysvMPQ0Y" TargetMode="External"/><Relationship Id="rId11" Type="http://schemas.openxmlformats.org/officeDocument/2006/relationships/hyperlink" Target="https://youtu.be/s8tNF-JaYBI" TargetMode="External"/><Relationship Id="rId5" Type="http://schemas.openxmlformats.org/officeDocument/2006/relationships/hyperlink" Target="https://youtu.be/sIHjxnid38E" TargetMode="External"/><Relationship Id="rId10" Type="http://schemas.openxmlformats.org/officeDocument/2006/relationships/hyperlink" Target="https://youtu.be/LrTM93f3DO4" TargetMode="External"/><Relationship Id="rId4" Type="http://schemas.openxmlformats.org/officeDocument/2006/relationships/hyperlink" Target="https://youtu.be/TirLtkGjs-k" TargetMode="External"/><Relationship Id="rId9" Type="http://schemas.openxmlformats.org/officeDocument/2006/relationships/hyperlink" Target="https://youtu.be/AtxvPmoin7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928" b="29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1695576"/>
            <a:ext cx="8652938" cy="2857191"/>
          </a:xfrm>
        </p:spPr>
        <p:txBody>
          <a:bodyPr anchor="ctr">
            <a:normAutofit/>
          </a:bodyPr>
          <a:lstStyle/>
          <a:p>
            <a:r>
              <a:rPr lang="en-US" sz="8000"/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r>
              <a:rPr lang="en-US"/>
              <a:t>Designed by Mr. M Mudassar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First Fit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406E979C-B17C-1B1E-DFC8-D5135B96B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187359"/>
              </p:ext>
            </p:extLst>
          </p:nvPr>
        </p:nvGraphicFramePr>
        <p:xfrm>
          <a:off x="841248" y="2469374"/>
          <a:ext cx="2302185" cy="28209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1644">
                  <a:extLst>
                    <a:ext uri="{9D8B030D-6E8A-4147-A177-3AD203B41FA5}">
                      <a16:colId xmlns:a16="http://schemas.microsoft.com/office/drawing/2014/main" val="4002533648"/>
                    </a:ext>
                  </a:extLst>
                </a:gridCol>
                <a:gridCol w="1140541">
                  <a:extLst>
                    <a:ext uri="{9D8B030D-6E8A-4147-A177-3AD203B41FA5}">
                      <a16:colId xmlns:a16="http://schemas.microsoft.com/office/drawing/2014/main" val="3010328528"/>
                    </a:ext>
                  </a:extLst>
                </a:gridCol>
              </a:tblGrid>
              <a:tr h="7182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Required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68866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087520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148147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89303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29070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1B16C26-8BE8-F98E-3F43-04739539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96849"/>
              </p:ext>
            </p:extLst>
          </p:nvPr>
        </p:nvGraphicFramePr>
        <p:xfrm>
          <a:off x="4128109" y="2469374"/>
          <a:ext cx="7080645" cy="2820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985">
                  <a:extLst>
                    <a:ext uri="{9D8B030D-6E8A-4147-A177-3AD203B41FA5}">
                      <a16:colId xmlns:a16="http://schemas.microsoft.com/office/drawing/2014/main" val="2788505347"/>
                    </a:ext>
                  </a:extLst>
                </a:gridCol>
                <a:gridCol w="986907">
                  <a:extLst>
                    <a:ext uri="{9D8B030D-6E8A-4147-A177-3AD203B41FA5}">
                      <a16:colId xmlns:a16="http://schemas.microsoft.com/office/drawing/2014/main" val="2676591576"/>
                    </a:ext>
                  </a:extLst>
                </a:gridCol>
                <a:gridCol w="1162793">
                  <a:extLst>
                    <a:ext uri="{9D8B030D-6E8A-4147-A177-3AD203B41FA5}">
                      <a16:colId xmlns:a16="http://schemas.microsoft.com/office/drawing/2014/main" val="2054732408"/>
                    </a:ext>
                  </a:extLst>
                </a:gridCol>
                <a:gridCol w="1182334">
                  <a:extLst>
                    <a:ext uri="{9D8B030D-6E8A-4147-A177-3AD203B41FA5}">
                      <a16:colId xmlns:a16="http://schemas.microsoft.com/office/drawing/2014/main" val="1201115008"/>
                    </a:ext>
                  </a:extLst>
                </a:gridCol>
                <a:gridCol w="1153021">
                  <a:extLst>
                    <a:ext uri="{9D8B030D-6E8A-4147-A177-3AD203B41FA5}">
                      <a16:colId xmlns:a16="http://schemas.microsoft.com/office/drawing/2014/main" val="3772119737"/>
                    </a:ext>
                  </a:extLst>
                </a:gridCol>
                <a:gridCol w="1183605">
                  <a:extLst>
                    <a:ext uri="{9D8B030D-6E8A-4147-A177-3AD203B41FA5}">
                      <a16:colId xmlns:a16="http://schemas.microsoft.com/office/drawing/2014/main" val="4220685072"/>
                    </a:ext>
                  </a:extLst>
                </a:gridCol>
              </a:tblGrid>
              <a:tr h="39246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Space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4970"/>
                  </a:ext>
                </a:extLst>
              </a:tr>
              <a:tr h="392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KB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49187"/>
                  </a:ext>
                </a:extLst>
              </a:tr>
              <a:tr h="46907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(220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330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61424"/>
                  </a:ext>
                </a:extLst>
              </a:tr>
              <a:tr h="393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(420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5426"/>
                  </a:ext>
                </a:extLst>
              </a:tr>
              <a:tr h="423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(120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995263"/>
                  </a:ext>
                </a:extLst>
              </a:tr>
              <a:tr h="750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(430 KB)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 having memory size of “430 KB” can not be allocated to memory space.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28208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45F768-7056-0F1B-2F2E-AC16048FDDF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398354" y="2589587"/>
            <a:ext cx="0" cy="27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02A7D2-6597-897F-5E0C-22314FFA6B5B}"/>
              </a:ext>
            </a:extLst>
          </p:cNvPr>
          <p:cNvSpPr txBox="1"/>
          <p:nvPr/>
        </p:nvSpPr>
        <p:spPr>
          <a:xfrm>
            <a:off x="2812028" y="5290309"/>
            <a:ext cx="117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Order)</a:t>
            </a:r>
          </a:p>
        </p:txBody>
      </p:sp>
    </p:spTree>
    <p:extLst>
      <p:ext uri="{BB962C8B-B14F-4D97-AF65-F5344CB8AC3E}">
        <p14:creationId xmlns:p14="http://schemas.microsoft.com/office/powerpoint/2010/main" val="20954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Best Fit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1B16C26-8BE8-F98E-3F43-04739539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1602"/>
              </p:ext>
            </p:extLst>
          </p:nvPr>
        </p:nvGraphicFramePr>
        <p:xfrm>
          <a:off x="4109888" y="2469374"/>
          <a:ext cx="7237807" cy="2820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919">
                  <a:extLst>
                    <a:ext uri="{9D8B030D-6E8A-4147-A177-3AD203B41FA5}">
                      <a16:colId xmlns:a16="http://schemas.microsoft.com/office/drawing/2014/main" val="2788505347"/>
                    </a:ext>
                  </a:extLst>
                </a:gridCol>
                <a:gridCol w="994549">
                  <a:extLst>
                    <a:ext uri="{9D8B030D-6E8A-4147-A177-3AD203B41FA5}">
                      <a16:colId xmlns:a16="http://schemas.microsoft.com/office/drawing/2014/main" val="2676591576"/>
                    </a:ext>
                  </a:extLst>
                </a:gridCol>
                <a:gridCol w="1171797">
                  <a:extLst>
                    <a:ext uri="{9D8B030D-6E8A-4147-A177-3AD203B41FA5}">
                      <a16:colId xmlns:a16="http://schemas.microsoft.com/office/drawing/2014/main" val="2054732408"/>
                    </a:ext>
                  </a:extLst>
                </a:gridCol>
                <a:gridCol w="1191489">
                  <a:extLst>
                    <a:ext uri="{9D8B030D-6E8A-4147-A177-3AD203B41FA5}">
                      <a16:colId xmlns:a16="http://schemas.microsoft.com/office/drawing/2014/main" val="1201115008"/>
                    </a:ext>
                  </a:extLst>
                </a:gridCol>
                <a:gridCol w="1161949">
                  <a:extLst>
                    <a:ext uri="{9D8B030D-6E8A-4147-A177-3AD203B41FA5}">
                      <a16:colId xmlns:a16="http://schemas.microsoft.com/office/drawing/2014/main" val="3772119737"/>
                    </a:ext>
                  </a:extLst>
                </a:gridCol>
                <a:gridCol w="1295104">
                  <a:extLst>
                    <a:ext uri="{9D8B030D-6E8A-4147-A177-3AD203B41FA5}">
                      <a16:colId xmlns:a16="http://schemas.microsoft.com/office/drawing/2014/main" val="4220685072"/>
                    </a:ext>
                  </a:extLst>
                </a:gridCol>
              </a:tblGrid>
              <a:tr h="43858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Space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4970"/>
                  </a:ext>
                </a:extLst>
              </a:tr>
              <a:tr h="438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KB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49187"/>
                  </a:ext>
                </a:extLst>
              </a:tr>
              <a:tr h="5241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(220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61424"/>
                  </a:ext>
                </a:extLst>
              </a:tr>
              <a:tr h="4394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(420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5426"/>
                  </a:ext>
                </a:extLst>
              </a:tr>
              <a:tr h="473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(120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995263"/>
                  </a:ext>
                </a:extLst>
              </a:tr>
              <a:tr h="506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(430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6282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07D75C64-30CA-7382-E297-E6D98CA1C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470941"/>
              </p:ext>
            </p:extLst>
          </p:nvPr>
        </p:nvGraphicFramePr>
        <p:xfrm>
          <a:off x="841248" y="2469374"/>
          <a:ext cx="2302185" cy="28209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1644">
                  <a:extLst>
                    <a:ext uri="{9D8B030D-6E8A-4147-A177-3AD203B41FA5}">
                      <a16:colId xmlns:a16="http://schemas.microsoft.com/office/drawing/2014/main" val="4002533648"/>
                    </a:ext>
                  </a:extLst>
                </a:gridCol>
                <a:gridCol w="1140541">
                  <a:extLst>
                    <a:ext uri="{9D8B030D-6E8A-4147-A177-3AD203B41FA5}">
                      <a16:colId xmlns:a16="http://schemas.microsoft.com/office/drawing/2014/main" val="3010328528"/>
                    </a:ext>
                  </a:extLst>
                </a:gridCol>
              </a:tblGrid>
              <a:tr h="7182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Required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68866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087520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148147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89303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29070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DA355D-1A45-4039-C67B-5C5859DC8CE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98354" y="2589587"/>
            <a:ext cx="0" cy="27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AF1DE3-8BB7-80B1-B08A-C22DDAAFCCBB}"/>
              </a:ext>
            </a:extLst>
          </p:cNvPr>
          <p:cNvSpPr txBox="1"/>
          <p:nvPr/>
        </p:nvSpPr>
        <p:spPr>
          <a:xfrm>
            <a:off x="2812028" y="5290309"/>
            <a:ext cx="117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Order)</a:t>
            </a:r>
          </a:p>
        </p:txBody>
      </p:sp>
    </p:spTree>
    <p:extLst>
      <p:ext uri="{BB962C8B-B14F-4D97-AF65-F5344CB8AC3E}">
        <p14:creationId xmlns:p14="http://schemas.microsoft.com/office/powerpoint/2010/main" val="249390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Worst Fit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406E979C-B17C-1B1E-DFC8-D5135B96BC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2469374"/>
          <a:ext cx="2302185" cy="28209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1644">
                  <a:extLst>
                    <a:ext uri="{9D8B030D-6E8A-4147-A177-3AD203B41FA5}">
                      <a16:colId xmlns:a16="http://schemas.microsoft.com/office/drawing/2014/main" val="4002533648"/>
                    </a:ext>
                  </a:extLst>
                </a:gridCol>
                <a:gridCol w="1140541">
                  <a:extLst>
                    <a:ext uri="{9D8B030D-6E8A-4147-A177-3AD203B41FA5}">
                      <a16:colId xmlns:a16="http://schemas.microsoft.com/office/drawing/2014/main" val="3010328528"/>
                    </a:ext>
                  </a:extLst>
                </a:gridCol>
              </a:tblGrid>
              <a:tr h="7182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Required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68866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087520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148147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889303"/>
                  </a:ext>
                </a:extLst>
              </a:tr>
              <a:tr h="5256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29070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1B16C26-8BE8-F98E-3F43-04739539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024430"/>
              </p:ext>
            </p:extLst>
          </p:nvPr>
        </p:nvGraphicFramePr>
        <p:xfrm>
          <a:off x="4127394" y="2455890"/>
          <a:ext cx="7080645" cy="2489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1985">
                  <a:extLst>
                    <a:ext uri="{9D8B030D-6E8A-4147-A177-3AD203B41FA5}">
                      <a16:colId xmlns:a16="http://schemas.microsoft.com/office/drawing/2014/main" val="2788505347"/>
                    </a:ext>
                  </a:extLst>
                </a:gridCol>
                <a:gridCol w="986907">
                  <a:extLst>
                    <a:ext uri="{9D8B030D-6E8A-4147-A177-3AD203B41FA5}">
                      <a16:colId xmlns:a16="http://schemas.microsoft.com/office/drawing/2014/main" val="2676591576"/>
                    </a:ext>
                  </a:extLst>
                </a:gridCol>
                <a:gridCol w="1162793">
                  <a:extLst>
                    <a:ext uri="{9D8B030D-6E8A-4147-A177-3AD203B41FA5}">
                      <a16:colId xmlns:a16="http://schemas.microsoft.com/office/drawing/2014/main" val="2054732408"/>
                    </a:ext>
                  </a:extLst>
                </a:gridCol>
                <a:gridCol w="1182334">
                  <a:extLst>
                    <a:ext uri="{9D8B030D-6E8A-4147-A177-3AD203B41FA5}">
                      <a16:colId xmlns:a16="http://schemas.microsoft.com/office/drawing/2014/main" val="1201115008"/>
                    </a:ext>
                  </a:extLst>
                </a:gridCol>
                <a:gridCol w="1153021">
                  <a:extLst>
                    <a:ext uri="{9D8B030D-6E8A-4147-A177-3AD203B41FA5}">
                      <a16:colId xmlns:a16="http://schemas.microsoft.com/office/drawing/2014/main" val="3772119737"/>
                    </a:ext>
                  </a:extLst>
                </a:gridCol>
                <a:gridCol w="1183605">
                  <a:extLst>
                    <a:ext uri="{9D8B030D-6E8A-4147-A177-3AD203B41FA5}">
                      <a16:colId xmlns:a16="http://schemas.microsoft.com/office/drawing/2014/main" val="4220685072"/>
                    </a:ext>
                  </a:extLst>
                </a:gridCol>
              </a:tblGrid>
              <a:tr h="392467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Space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14970"/>
                  </a:ext>
                </a:extLst>
              </a:tr>
              <a:tr h="392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KB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49187"/>
                  </a:ext>
                </a:extLst>
              </a:tr>
              <a:tr h="46907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 (220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161424"/>
                  </a:ext>
                </a:extLst>
              </a:tr>
              <a:tr h="393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 (420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130 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5426"/>
                  </a:ext>
                </a:extLst>
              </a:tr>
              <a:tr h="4236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 (120 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310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995263"/>
                  </a:ext>
                </a:extLst>
              </a:tr>
              <a:tr h="4188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 (430 KB)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 having 430 KB can’t be allocated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28208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45F768-7056-0F1B-2F2E-AC16048FDDF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398354" y="2589587"/>
            <a:ext cx="0" cy="27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02A7D2-6597-897F-5E0C-22314FFA6B5B}"/>
              </a:ext>
            </a:extLst>
          </p:cNvPr>
          <p:cNvSpPr txBox="1"/>
          <p:nvPr/>
        </p:nvSpPr>
        <p:spPr>
          <a:xfrm>
            <a:off x="2812028" y="5290309"/>
            <a:ext cx="117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Order)</a:t>
            </a:r>
          </a:p>
        </p:txBody>
      </p:sp>
    </p:spTree>
    <p:extLst>
      <p:ext uri="{BB962C8B-B14F-4D97-AF65-F5344CB8AC3E}">
        <p14:creationId xmlns:p14="http://schemas.microsoft.com/office/powerpoint/2010/main" val="219832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B5626-9CB8-D26F-ED49-77AF6793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D995-AC8B-F091-18A2-E682D111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2606529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/>
              <a:t>Consider six memory partitions of size 200KB, 400KB, 600KB, 500KB, 300KB, 250KB. These partitions need to be allocated to 4 processes of sizes 357KB, 210KB, 468KB, and 498KB in order. Apply the memory allocation strategies (i.e., First Fit, Best Fit, Worst Fit).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5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202B-09AA-B90D-AFAF-F74EF9C1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Compaction and Coalescing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61524F-7C93-BF3A-3324-CDF2A665A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43223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77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202B-09AA-B90D-AFAF-F74EF9C1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Compaction and Coalescing Example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DC143BA-0C31-ECBD-C664-4A76CC84E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43876"/>
              </p:ext>
            </p:extLst>
          </p:nvPr>
        </p:nvGraphicFramePr>
        <p:xfrm>
          <a:off x="865953" y="2413281"/>
          <a:ext cx="1549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711041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70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8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400 KB Free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1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 (200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3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 KB Free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61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 (400 KB)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2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200 KB Free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84609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D8399123-16B7-95C4-CD91-F4C110DB730E}"/>
              </a:ext>
            </a:extLst>
          </p:cNvPr>
          <p:cNvGrpSpPr/>
          <p:nvPr/>
        </p:nvGrpSpPr>
        <p:grpSpPr>
          <a:xfrm>
            <a:off x="2360303" y="2274650"/>
            <a:ext cx="1184275" cy="3239765"/>
            <a:chOff x="2438400" y="1691413"/>
            <a:chExt cx="1184275" cy="32397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1136F6-64F0-253E-D13A-9DD4A60CC434}"/>
                </a:ext>
              </a:extLst>
            </p:cNvPr>
            <p:cNvSpPr txBox="1"/>
            <p:nvPr/>
          </p:nvSpPr>
          <p:spPr>
            <a:xfrm>
              <a:off x="2438400" y="1691413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 KB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A6A14B-212A-8B14-0907-039EC8E8215F}"/>
                </a:ext>
              </a:extLst>
            </p:cNvPr>
            <p:cNvSpPr txBox="1"/>
            <p:nvPr/>
          </p:nvSpPr>
          <p:spPr>
            <a:xfrm>
              <a:off x="2438400" y="2414931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600 KB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E68F9D-0599-0DE2-47D0-5028AD81968B}"/>
                </a:ext>
              </a:extLst>
            </p:cNvPr>
            <p:cNvSpPr txBox="1"/>
            <p:nvPr/>
          </p:nvSpPr>
          <p:spPr>
            <a:xfrm>
              <a:off x="2444750" y="2804862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700 KB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82B027-2FE9-87B3-516B-AF0CFE6AEEDE}"/>
                </a:ext>
              </a:extLst>
            </p:cNvPr>
            <p:cNvSpPr txBox="1"/>
            <p:nvPr/>
          </p:nvSpPr>
          <p:spPr>
            <a:xfrm>
              <a:off x="2444750" y="3150515"/>
              <a:ext cx="1174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1100 KB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BA5777-3BAB-5A20-563A-50BFF8BCEE42}"/>
                </a:ext>
              </a:extLst>
            </p:cNvPr>
            <p:cNvSpPr txBox="1"/>
            <p:nvPr/>
          </p:nvSpPr>
          <p:spPr>
            <a:xfrm>
              <a:off x="2447925" y="3508822"/>
              <a:ext cx="1174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1300 KB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467490-19E3-D2DA-5C5A-2F750E479D71}"/>
                </a:ext>
              </a:extLst>
            </p:cNvPr>
            <p:cNvSpPr txBox="1"/>
            <p:nvPr/>
          </p:nvSpPr>
          <p:spPr>
            <a:xfrm>
              <a:off x="2447925" y="3878809"/>
              <a:ext cx="1073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1600 KB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574EBA-CC46-468C-1BBB-BFEC0FDC80A2}"/>
                </a:ext>
              </a:extLst>
            </p:cNvPr>
            <p:cNvSpPr txBox="1"/>
            <p:nvPr/>
          </p:nvSpPr>
          <p:spPr>
            <a:xfrm>
              <a:off x="2438400" y="4270632"/>
              <a:ext cx="109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2000 KB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33979E-A640-B744-402D-2D652CB0BCA0}"/>
                </a:ext>
              </a:extLst>
            </p:cNvPr>
            <p:cNvSpPr txBox="1"/>
            <p:nvPr/>
          </p:nvSpPr>
          <p:spPr>
            <a:xfrm>
              <a:off x="2447925" y="4592624"/>
              <a:ext cx="1073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2200 KB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937DE0-E8A6-FDA5-DDCA-61997634BB43}"/>
                </a:ext>
              </a:extLst>
            </p:cNvPr>
            <p:cNvSpPr txBox="1"/>
            <p:nvPr/>
          </p:nvSpPr>
          <p:spPr>
            <a:xfrm>
              <a:off x="2438400" y="2023108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400 KB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368679F-750D-7EEA-C104-3150AE028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5444"/>
              </p:ext>
            </p:extLst>
          </p:nvPr>
        </p:nvGraphicFramePr>
        <p:xfrm>
          <a:off x="3883638" y="2436859"/>
          <a:ext cx="1402632" cy="294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632">
                  <a:extLst>
                    <a:ext uri="{9D8B030D-6E8A-4147-A177-3AD203B41FA5}">
                      <a16:colId xmlns:a16="http://schemas.microsoft.com/office/drawing/2014/main" val="1784619786"/>
                    </a:ext>
                  </a:extLst>
                </a:gridCol>
              </a:tblGrid>
              <a:tr h="3886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13465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673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41010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40852"/>
                  </a:ext>
                </a:extLst>
              </a:tr>
              <a:tr h="388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58706"/>
                  </a:ext>
                </a:extLst>
              </a:tr>
              <a:tr h="99913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900 KB Free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2142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6C76DBE-56A1-F969-4170-8286BC6B6DA5}"/>
              </a:ext>
            </a:extLst>
          </p:cNvPr>
          <p:cNvGrpSpPr/>
          <p:nvPr/>
        </p:nvGrpSpPr>
        <p:grpSpPr>
          <a:xfrm>
            <a:off x="5231988" y="2284482"/>
            <a:ext cx="1009650" cy="3210197"/>
            <a:chOff x="7032318" y="2039492"/>
            <a:chExt cx="1009650" cy="32101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9B8C5C-4267-44CD-668E-7700C15D6E41}"/>
                </a:ext>
              </a:extLst>
            </p:cNvPr>
            <p:cNvSpPr txBox="1"/>
            <p:nvPr/>
          </p:nvSpPr>
          <p:spPr>
            <a:xfrm>
              <a:off x="7042150" y="2039492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 KB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97BB72-FB62-1788-26CD-03860884336F}"/>
                </a:ext>
              </a:extLst>
            </p:cNvPr>
            <p:cNvSpPr txBox="1"/>
            <p:nvPr/>
          </p:nvSpPr>
          <p:spPr>
            <a:xfrm>
              <a:off x="7042150" y="2417374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400 KB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C5E46F-BB85-2250-B5FE-D6B41DF5848F}"/>
                </a:ext>
              </a:extLst>
            </p:cNvPr>
            <p:cNvSpPr txBox="1"/>
            <p:nvPr/>
          </p:nvSpPr>
          <p:spPr>
            <a:xfrm>
              <a:off x="7042150" y="2792813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600 KB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7EA0A7-73D0-56BA-7C0E-BB4CA23B56E2}"/>
                </a:ext>
              </a:extLst>
            </p:cNvPr>
            <p:cNvSpPr txBox="1"/>
            <p:nvPr/>
          </p:nvSpPr>
          <p:spPr>
            <a:xfrm>
              <a:off x="7042150" y="3197748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700 KB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4A914B-745A-FB32-04C5-2DB3355847A4}"/>
                </a:ext>
              </a:extLst>
            </p:cNvPr>
            <p:cNvSpPr txBox="1"/>
            <p:nvPr/>
          </p:nvSpPr>
          <p:spPr>
            <a:xfrm>
              <a:off x="7042150" y="3573187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900 KB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8E32A8-44EC-CDD9-AFC5-1AA487823642}"/>
                </a:ext>
              </a:extLst>
            </p:cNvPr>
            <p:cNvSpPr txBox="1"/>
            <p:nvPr/>
          </p:nvSpPr>
          <p:spPr>
            <a:xfrm>
              <a:off x="7032318" y="3968290"/>
              <a:ext cx="1009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1300 KB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1E574B-039B-6E90-A080-2E6402D09EBF}"/>
                </a:ext>
              </a:extLst>
            </p:cNvPr>
            <p:cNvSpPr txBox="1"/>
            <p:nvPr/>
          </p:nvSpPr>
          <p:spPr>
            <a:xfrm>
              <a:off x="7032318" y="4911135"/>
              <a:ext cx="1009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2200 KB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86256E-3578-D610-93FA-74902E80F12C}"/>
              </a:ext>
            </a:extLst>
          </p:cNvPr>
          <p:cNvSpPr txBox="1"/>
          <p:nvPr/>
        </p:nvSpPr>
        <p:spPr>
          <a:xfrm>
            <a:off x="3518154" y="5464743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moves required and 600 KB data moved (P3 &amp; P4 moved up)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21C8B1-43C3-64B2-D8CF-1D0FC5E97947}"/>
              </a:ext>
            </a:extLst>
          </p:cNvPr>
          <p:cNvSpPr txBox="1"/>
          <p:nvPr/>
        </p:nvSpPr>
        <p:spPr>
          <a:xfrm>
            <a:off x="3546370" y="1959566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First Possibility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DA7FFFB-3851-B6BE-CDB3-EBF8EAC6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9468"/>
              </p:ext>
            </p:extLst>
          </p:nvPr>
        </p:nvGraphicFramePr>
        <p:xfrm>
          <a:off x="6485346" y="2334332"/>
          <a:ext cx="140263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632">
                  <a:extLst>
                    <a:ext uri="{9D8B030D-6E8A-4147-A177-3AD203B41FA5}">
                      <a16:colId xmlns:a16="http://schemas.microsoft.com/office/drawing/2014/main" val="1784619786"/>
                    </a:ext>
                  </a:extLst>
                </a:gridCol>
              </a:tblGrid>
              <a:tr h="382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13465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1673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41010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40852"/>
                  </a:ext>
                </a:extLst>
              </a:tr>
              <a:tr h="3826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58706"/>
                  </a:ext>
                </a:extLst>
              </a:tr>
              <a:tr h="105331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 KB Free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3214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8276CC9-3BA2-09EB-0775-648DD64BA1A8}"/>
              </a:ext>
            </a:extLst>
          </p:cNvPr>
          <p:cNvSpPr txBox="1"/>
          <p:nvPr/>
        </p:nvSpPr>
        <p:spPr>
          <a:xfrm>
            <a:off x="6142087" y="5509159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move required and 400 KB data moved (P4 moved up)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1683F9-82E5-B832-6465-2671A57BC287}"/>
              </a:ext>
            </a:extLst>
          </p:cNvPr>
          <p:cNvSpPr txBox="1"/>
          <p:nvPr/>
        </p:nvSpPr>
        <p:spPr>
          <a:xfrm>
            <a:off x="6286395" y="1915150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Second Possibility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56C800-6C98-B24D-4E7D-CFE5F3C9A4A2}"/>
              </a:ext>
            </a:extLst>
          </p:cNvPr>
          <p:cNvGrpSpPr/>
          <p:nvPr/>
        </p:nvGrpSpPr>
        <p:grpSpPr>
          <a:xfrm>
            <a:off x="7868314" y="2215059"/>
            <a:ext cx="920750" cy="3145571"/>
            <a:chOff x="10433050" y="2061740"/>
            <a:chExt cx="920750" cy="314557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280A3E-52BD-7F3C-8AE8-AD5370E19F26}"/>
                </a:ext>
              </a:extLst>
            </p:cNvPr>
            <p:cNvSpPr txBox="1"/>
            <p:nvPr/>
          </p:nvSpPr>
          <p:spPr>
            <a:xfrm>
              <a:off x="10433050" y="2061740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 KB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310E125-F778-3B00-4B31-4B175FD509D7}"/>
                </a:ext>
              </a:extLst>
            </p:cNvPr>
            <p:cNvSpPr txBox="1"/>
            <p:nvPr/>
          </p:nvSpPr>
          <p:spPr>
            <a:xfrm>
              <a:off x="10433050" y="2400294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400 KB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4B8D1F-3478-EF13-22E2-AE8869DFA4A1}"/>
                </a:ext>
              </a:extLst>
            </p:cNvPr>
            <p:cNvSpPr txBox="1"/>
            <p:nvPr/>
          </p:nvSpPr>
          <p:spPr>
            <a:xfrm>
              <a:off x="10433050" y="2775733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600 KB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2715594-6F89-5709-1CD3-1C8632796DB2}"/>
                </a:ext>
              </a:extLst>
            </p:cNvPr>
            <p:cNvSpPr txBox="1"/>
            <p:nvPr/>
          </p:nvSpPr>
          <p:spPr>
            <a:xfrm>
              <a:off x="10433050" y="3151172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700 KB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718A6A-2327-B663-EB5E-73834199FFD8}"/>
                </a:ext>
              </a:extLst>
            </p:cNvPr>
            <p:cNvSpPr txBox="1"/>
            <p:nvPr/>
          </p:nvSpPr>
          <p:spPr>
            <a:xfrm>
              <a:off x="10433050" y="3526611"/>
              <a:ext cx="9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1100 KB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38D3DC-D927-B38D-932A-8C945E9912E6}"/>
                </a:ext>
              </a:extLst>
            </p:cNvPr>
            <p:cNvSpPr txBox="1"/>
            <p:nvPr/>
          </p:nvSpPr>
          <p:spPr>
            <a:xfrm>
              <a:off x="10433050" y="3873299"/>
              <a:ext cx="9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1300 KB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FAD2A8D-A201-931E-DD69-D6A3208930B2}"/>
                </a:ext>
              </a:extLst>
            </p:cNvPr>
            <p:cNvSpPr txBox="1"/>
            <p:nvPr/>
          </p:nvSpPr>
          <p:spPr>
            <a:xfrm>
              <a:off x="10433050" y="4868757"/>
              <a:ext cx="9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2200 KB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3FC6885-2BBB-CBC4-88AD-87B5B26C5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0362"/>
              </p:ext>
            </p:extLst>
          </p:nvPr>
        </p:nvGraphicFramePr>
        <p:xfrm>
          <a:off x="9116706" y="2328897"/>
          <a:ext cx="1382968" cy="29667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2968">
                  <a:extLst>
                    <a:ext uri="{9D8B030D-6E8A-4147-A177-3AD203B41FA5}">
                      <a16:colId xmlns:a16="http://schemas.microsoft.com/office/drawing/2014/main" val="1505917263"/>
                    </a:ext>
                  </a:extLst>
                </a:gridCol>
              </a:tblGrid>
              <a:tr h="4135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31450"/>
                  </a:ext>
                </a:extLst>
              </a:tr>
              <a:tr h="4135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86562"/>
                  </a:ext>
                </a:extLst>
              </a:tr>
              <a:tr h="4135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2796"/>
                  </a:ext>
                </a:extLst>
              </a:tr>
              <a:tr h="88568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900 KB Free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341411"/>
                  </a:ext>
                </a:extLst>
              </a:tr>
              <a:tr h="4135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169457"/>
                  </a:ext>
                </a:extLst>
              </a:tr>
              <a:tr h="4268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31802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2AC0FF18-4CF7-7E34-ED9E-BF959628E540}"/>
              </a:ext>
            </a:extLst>
          </p:cNvPr>
          <p:cNvGrpSpPr/>
          <p:nvPr/>
        </p:nvGrpSpPr>
        <p:grpSpPr>
          <a:xfrm>
            <a:off x="10451131" y="2186162"/>
            <a:ext cx="930582" cy="3241379"/>
            <a:chOff x="6603386" y="2216185"/>
            <a:chExt cx="930582" cy="324137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1E53E7-1264-CCD6-CFB5-EA2F04666044}"/>
                </a:ext>
              </a:extLst>
            </p:cNvPr>
            <p:cNvSpPr txBox="1"/>
            <p:nvPr/>
          </p:nvSpPr>
          <p:spPr>
            <a:xfrm>
              <a:off x="6613218" y="2216185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 KB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B133F5-42A1-98C6-CA94-7527EB78A180}"/>
                </a:ext>
              </a:extLst>
            </p:cNvPr>
            <p:cNvSpPr txBox="1"/>
            <p:nvPr/>
          </p:nvSpPr>
          <p:spPr>
            <a:xfrm>
              <a:off x="6613218" y="2613132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400 KB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C91E4B-42E8-47E7-EA49-03A375E01D6B}"/>
                </a:ext>
              </a:extLst>
            </p:cNvPr>
            <p:cNvSpPr txBox="1"/>
            <p:nvPr/>
          </p:nvSpPr>
          <p:spPr>
            <a:xfrm>
              <a:off x="6613218" y="3018666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600 KB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81F9C5-6A07-2FF3-834C-10B130CC5DC0}"/>
                </a:ext>
              </a:extLst>
            </p:cNvPr>
            <p:cNvSpPr txBox="1"/>
            <p:nvPr/>
          </p:nvSpPr>
          <p:spPr>
            <a:xfrm>
              <a:off x="6623050" y="3433433"/>
              <a:ext cx="78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700 KB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BC0D13-86A5-1BEF-B36E-53DB13EECCF5}"/>
                </a:ext>
              </a:extLst>
            </p:cNvPr>
            <p:cNvSpPr txBox="1"/>
            <p:nvPr/>
          </p:nvSpPr>
          <p:spPr>
            <a:xfrm>
              <a:off x="6613218" y="4315185"/>
              <a:ext cx="9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1600 KB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C249C8D-7A5D-73D8-1715-EB25509E7497}"/>
                </a:ext>
              </a:extLst>
            </p:cNvPr>
            <p:cNvSpPr txBox="1"/>
            <p:nvPr/>
          </p:nvSpPr>
          <p:spPr>
            <a:xfrm>
              <a:off x="6603386" y="5119010"/>
              <a:ext cx="9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2200 KB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0BDC9C6-03E0-C1C2-63A9-8DAD521A9C7C}"/>
                </a:ext>
              </a:extLst>
            </p:cNvPr>
            <p:cNvSpPr txBox="1"/>
            <p:nvPr/>
          </p:nvSpPr>
          <p:spPr>
            <a:xfrm>
              <a:off x="6613218" y="4727684"/>
              <a:ext cx="920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2000 KB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6D59FA6-BC8B-CCE2-A8FF-C68302B0A7F3}"/>
              </a:ext>
            </a:extLst>
          </p:cNvPr>
          <p:cNvSpPr txBox="1"/>
          <p:nvPr/>
        </p:nvSpPr>
        <p:spPr>
          <a:xfrm>
            <a:off x="8763615" y="5489395"/>
            <a:ext cx="2089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move required and 200 KB data moved (P3 moved down)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C39223-F75F-37B1-844E-B001A8F43D26}"/>
              </a:ext>
            </a:extLst>
          </p:cNvPr>
          <p:cNvSpPr txBox="1"/>
          <p:nvPr/>
        </p:nvSpPr>
        <p:spPr>
          <a:xfrm>
            <a:off x="8776882" y="1930369"/>
            <a:ext cx="208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Third Possibility</a:t>
            </a:r>
          </a:p>
        </p:txBody>
      </p:sp>
    </p:spTree>
    <p:extLst>
      <p:ext uri="{BB962C8B-B14F-4D97-AF65-F5344CB8AC3E}">
        <p14:creationId xmlns:p14="http://schemas.microsoft.com/office/powerpoint/2010/main" val="174554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202B-09AA-B90D-AFAF-F74EF9C1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Coalescing Example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5A123C3-BB44-5C57-8CBC-2BB46DAEEA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389893"/>
              </p:ext>
            </p:extLst>
          </p:nvPr>
        </p:nvGraphicFramePr>
        <p:xfrm>
          <a:off x="1787014" y="2714625"/>
          <a:ext cx="162109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092">
                  <a:extLst>
                    <a:ext uri="{9D8B030D-6E8A-4147-A177-3AD203B41FA5}">
                      <a16:colId xmlns:a16="http://schemas.microsoft.com/office/drawing/2014/main" val="2500353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1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92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400 KB Free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7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200 KB Free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13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93963"/>
                  </a:ext>
                </a:extLst>
              </a:tr>
            </a:tbl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2ABC7812-0948-AC3A-BF80-6A9F5C710CF7}"/>
              </a:ext>
            </a:extLst>
          </p:cNvPr>
          <p:cNvGrpSpPr/>
          <p:nvPr/>
        </p:nvGrpSpPr>
        <p:grpSpPr>
          <a:xfrm>
            <a:off x="3408107" y="2529959"/>
            <a:ext cx="1016000" cy="2259947"/>
            <a:chOff x="3408107" y="2529959"/>
            <a:chExt cx="1016000" cy="225994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4F53F1-6A9D-DE75-BBF7-E424BD67BC50}"/>
                </a:ext>
              </a:extLst>
            </p:cNvPr>
            <p:cNvSpPr txBox="1"/>
            <p:nvPr/>
          </p:nvSpPr>
          <p:spPr>
            <a:xfrm>
              <a:off x="3408107" y="2529959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KB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FAD317F-38A5-0B49-2931-69411A38864F}"/>
                </a:ext>
              </a:extLst>
            </p:cNvPr>
            <p:cNvSpPr txBox="1"/>
            <p:nvPr/>
          </p:nvSpPr>
          <p:spPr>
            <a:xfrm>
              <a:off x="3408107" y="2908082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450 KB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DAE6994-AF85-A16F-E113-31C74C7993BB}"/>
                </a:ext>
              </a:extLst>
            </p:cNvPr>
            <p:cNvSpPr txBox="1"/>
            <p:nvPr/>
          </p:nvSpPr>
          <p:spPr>
            <a:xfrm>
              <a:off x="3408107" y="3286205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900 KB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41CF11-18F7-E970-E36D-16B50D74DB37}"/>
                </a:ext>
              </a:extLst>
            </p:cNvPr>
            <p:cNvSpPr txBox="1"/>
            <p:nvPr/>
          </p:nvSpPr>
          <p:spPr>
            <a:xfrm>
              <a:off x="3408107" y="3664328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1300 KB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45F0356-C9A0-24CD-F35E-D2E081879DA7}"/>
                </a:ext>
              </a:extLst>
            </p:cNvPr>
            <p:cNvSpPr txBox="1"/>
            <p:nvPr/>
          </p:nvSpPr>
          <p:spPr>
            <a:xfrm>
              <a:off x="3408107" y="4042451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KB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64D048-DE98-5747-2437-A5DC290FA645}"/>
                </a:ext>
              </a:extLst>
            </p:cNvPr>
            <p:cNvSpPr txBox="1"/>
            <p:nvPr/>
          </p:nvSpPr>
          <p:spPr>
            <a:xfrm>
              <a:off x="3408107" y="4420574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2100 KB</a:t>
              </a:r>
            </a:p>
          </p:txBody>
        </p:sp>
      </p:grpSp>
      <p:graphicFrame>
        <p:nvGraphicFramePr>
          <p:cNvPr id="59" name="Content Placeholder 3">
            <a:extLst>
              <a:ext uri="{FF2B5EF4-FFF2-40B4-BE49-F238E27FC236}">
                <a16:creationId xmlns:a16="http://schemas.microsoft.com/office/drawing/2014/main" id="{C3DBD078-FD12-FC0B-9FC0-6E4BBAAD8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626592"/>
              </p:ext>
            </p:extLst>
          </p:nvPr>
        </p:nvGraphicFramePr>
        <p:xfrm>
          <a:off x="7832214" y="2714625"/>
          <a:ext cx="1722692" cy="19403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2692">
                  <a:extLst>
                    <a:ext uri="{9D8B030D-6E8A-4147-A177-3AD203B41FA5}">
                      <a16:colId xmlns:a16="http://schemas.microsoft.com/office/drawing/2014/main" val="2500353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12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923627"/>
                  </a:ext>
                </a:extLst>
              </a:tr>
              <a:tr h="82784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600 KB Free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7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393963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858201BD-6F34-7D42-D672-E4BB041E75B7}"/>
              </a:ext>
            </a:extLst>
          </p:cNvPr>
          <p:cNvGrpSpPr/>
          <p:nvPr/>
        </p:nvGrpSpPr>
        <p:grpSpPr>
          <a:xfrm>
            <a:off x="9554907" y="2529959"/>
            <a:ext cx="1016000" cy="2294139"/>
            <a:chOff x="9554907" y="2529959"/>
            <a:chExt cx="1016000" cy="22941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D2951E8-6054-C44E-C9DB-72A6DA981E29}"/>
                </a:ext>
              </a:extLst>
            </p:cNvPr>
            <p:cNvSpPr txBox="1"/>
            <p:nvPr/>
          </p:nvSpPr>
          <p:spPr>
            <a:xfrm>
              <a:off x="9554907" y="2529959"/>
              <a:ext cx="77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KB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494DE99-5BB9-580D-5B75-17892D4804BC}"/>
                </a:ext>
              </a:extLst>
            </p:cNvPr>
            <p:cNvSpPr txBox="1"/>
            <p:nvPr/>
          </p:nvSpPr>
          <p:spPr>
            <a:xfrm>
              <a:off x="9554907" y="2908082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450 KB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2E6A5F-8D7B-46F2-1811-A9F0752EFDFF}"/>
                </a:ext>
              </a:extLst>
            </p:cNvPr>
            <p:cNvSpPr txBox="1"/>
            <p:nvPr/>
          </p:nvSpPr>
          <p:spPr>
            <a:xfrm>
              <a:off x="9554907" y="3286205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900 KB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15FCCF-C3FE-FFCA-E4E5-77CFC64662C4}"/>
                </a:ext>
              </a:extLst>
            </p:cNvPr>
            <p:cNvSpPr txBox="1"/>
            <p:nvPr/>
          </p:nvSpPr>
          <p:spPr>
            <a:xfrm>
              <a:off x="9554907" y="4080494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1500 KB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961284-222C-1865-F8BA-BD7EDF336929}"/>
                </a:ext>
              </a:extLst>
            </p:cNvPr>
            <p:cNvSpPr txBox="1"/>
            <p:nvPr/>
          </p:nvSpPr>
          <p:spPr>
            <a:xfrm>
              <a:off x="9554907" y="4454766"/>
              <a:ext cx="101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2100 KB</a:t>
              </a:r>
            </a:p>
          </p:txBody>
        </p:sp>
      </p:grpSp>
      <p:sp>
        <p:nvSpPr>
          <p:cNvPr id="65" name="Right Arrow 17">
            <a:extLst>
              <a:ext uri="{FF2B5EF4-FFF2-40B4-BE49-F238E27FC236}">
                <a16:creationId xmlns:a16="http://schemas.microsoft.com/office/drawing/2014/main" id="{B25C5BFC-FD46-938A-3E54-C9CC4CFE4A70}"/>
              </a:ext>
            </a:extLst>
          </p:cNvPr>
          <p:cNvSpPr/>
          <p:nvPr/>
        </p:nvSpPr>
        <p:spPr>
          <a:xfrm>
            <a:off x="5216013" y="3429000"/>
            <a:ext cx="1600200" cy="4191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C3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85FD-0D4E-F053-BF0B-DA59F9E6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Management using Paging </a:t>
            </a:r>
          </a:p>
        </p:txBody>
      </p:sp>
      <p:pic>
        <p:nvPicPr>
          <p:cNvPr id="4" name="Picture 2" descr="Paging in operating system with suitable examples - Zitoc">
            <a:extLst>
              <a:ext uri="{FF2B5EF4-FFF2-40B4-BE49-F238E27FC236}">
                <a16:creationId xmlns:a16="http://schemas.microsoft.com/office/drawing/2014/main" id="{B1DA2BB8-B7C0-A25B-A470-798C49EC30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7942" y="961812"/>
            <a:ext cx="7069515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ultilevel Paging in OS | Paging in OS | Gate Vidyalay">
            <a:extLst>
              <a:ext uri="{FF2B5EF4-FFF2-40B4-BE49-F238E27FC236}">
                <a16:creationId xmlns:a16="http://schemas.microsoft.com/office/drawing/2014/main" id="{0B14172A-23C9-418A-338F-061D43253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399" y="4920841"/>
            <a:ext cx="28479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49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309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85FD-0D4E-F053-BF0B-DA59F9E6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Management using Paging </a:t>
            </a:r>
          </a:p>
        </p:txBody>
      </p:sp>
      <p:pic>
        <p:nvPicPr>
          <p:cNvPr id="3074" name="Picture 2" descr="Operating Systems: Main Memory">
            <a:extLst>
              <a:ext uri="{FF2B5EF4-FFF2-40B4-BE49-F238E27FC236}">
                <a16:creationId xmlns:a16="http://schemas.microsoft.com/office/drawing/2014/main" id="{849E1017-C026-AD96-F45E-87432901F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0330" y="961812"/>
            <a:ext cx="6424738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2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41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85FD-0D4E-F053-BF0B-DA59F9E6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Multi-level Paging </a:t>
            </a:r>
          </a:p>
        </p:txBody>
      </p:sp>
      <p:pic>
        <p:nvPicPr>
          <p:cNvPr id="4098" name="Picture 2" descr="Multilevel Paging in OS | Paging in OS | Gate Vidyalay">
            <a:extLst>
              <a:ext uri="{FF2B5EF4-FFF2-40B4-BE49-F238E27FC236}">
                <a16:creationId xmlns:a16="http://schemas.microsoft.com/office/drawing/2014/main" id="{E2303659-0D62-1E15-A7F7-F614D28E2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84167"/>
            <a:ext cx="7188199" cy="3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0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5844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513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957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85FD-0D4E-F053-BF0B-DA59F9E6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Multi-level Paging </a:t>
            </a:r>
            <a:r>
              <a:rPr lang="en-US" sz="2600" dirty="0">
                <a:solidFill>
                  <a:srgbClr val="FFFFFF"/>
                </a:solidFill>
              </a:rPr>
              <a:t>[Inverted Table] 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operating systems - Difference between inverted page table and a standard  one? - Computer Science Stack Exchange">
            <a:extLst>
              <a:ext uri="{FF2B5EF4-FFF2-40B4-BE49-F238E27FC236}">
                <a16:creationId xmlns:a16="http://schemas.microsoft.com/office/drawing/2014/main" id="{6AC02D65-28E1-4DF9-152F-84FE09200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297801"/>
            <a:ext cx="7188199" cy="425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64AA-6CA2-0936-FC4D-15C93861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Segmentation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BBF8A-3257-6E25-C8E2-8F9BDB429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/>
              <a:t>Disadvantage of paging </a:t>
            </a:r>
          </a:p>
          <a:p>
            <a:pPr lvl="1"/>
            <a:r>
              <a:rPr lang="en-US" sz="2000"/>
              <a:t>It requires equal-size partitioning of pages </a:t>
            </a:r>
          </a:p>
          <a:p>
            <a:pPr lvl="1"/>
            <a:r>
              <a:rPr lang="en-US" sz="2000"/>
              <a:t>What if a process P1 requires 4090KB of memory space? </a:t>
            </a:r>
          </a:p>
          <a:p>
            <a:pPr lvl="1"/>
            <a:r>
              <a:rPr lang="en-US" sz="2000"/>
              <a:t>What if a process P2 requires 300KB of memory space? </a:t>
            </a:r>
          </a:p>
          <a:p>
            <a:r>
              <a:rPr lang="en-US" sz="2000"/>
              <a:t>Segmentation </a:t>
            </a:r>
          </a:p>
          <a:p>
            <a:pPr lvl="1"/>
            <a:r>
              <a:rPr lang="en-US" sz="2000"/>
              <a:t>It does not require equal-size of pages. </a:t>
            </a:r>
          </a:p>
          <a:p>
            <a:pPr lvl="1"/>
            <a:r>
              <a:rPr lang="en-US" sz="2000"/>
              <a:t>It maintains the page size as required for a certain process.   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A345655B-384C-9D66-4114-E7B81D9A7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5" r="4584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DB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61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85FD-0D4E-F053-BF0B-DA59F9E6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Segmentation</a:t>
            </a:r>
          </a:p>
        </p:txBody>
      </p:sp>
      <p:pic>
        <p:nvPicPr>
          <p:cNvPr id="6146" name="Picture 2" descr="Operating Systems: Main Memory">
            <a:extLst>
              <a:ext uri="{FF2B5EF4-FFF2-40B4-BE49-F238E27FC236}">
                <a16:creationId xmlns:a16="http://schemas.microsoft.com/office/drawing/2014/main" id="{B7B4AFED-D388-0D93-6B2D-0E93B3F1F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9168" y="323254"/>
            <a:ext cx="6713632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188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10" name="Straight Connector 820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C70F-6BD2-ADAC-3CD0-CF0F1D70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</a:t>
            </a:r>
          </a:p>
        </p:txBody>
      </p:sp>
      <p:cxnSp>
        <p:nvCxnSpPr>
          <p:cNvPr id="8214" name="Straight Connector 82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6" name="Straight Connector 82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Segmentation in OS | Practice Problems | Gate Vidyalay">
            <a:extLst>
              <a:ext uri="{FF2B5EF4-FFF2-40B4-BE49-F238E27FC236}">
                <a16:creationId xmlns:a16="http://schemas.microsoft.com/office/drawing/2014/main" id="{170C4950-7C39-4E54-8F5C-D2FC9CB5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9769" y="2427541"/>
            <a:ext cx="553736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93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718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4" name="Rectangle 718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85FD-0D4E-F053-BF0B-DA59F9E6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for Segmentation</a:t>
            </a:r>
          </a:p>
        </p:txBody>
      </p:sp>
      <p:pic>
        <p:nvPicPr>
          <p:cNvPr id="7170" name="Picture 2" descr="Operating Systems: Main Memory">
            <a:extLst>
              <a:ext uri="{FF2B5EF4-FFF2-40B4-BE49-F238E27FC236}">
                <a16:creationId xmlns:a16="http://schemas.microsoft.com/office/drawing/2014/main" id="{78E085AD-1C3D-C89C-E5F1-022446A8F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358" y="961812"/>
            <a:ext cx="6920683" cy="49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86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EC70F-6BD2-ADAC-3CD0-CF0F1D70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D747C85-3EF8-ACC8-1AB9-7BCD405E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77" y="2427541"/>
            <a:ext cx="1126094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0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References </a:t>
            </a:r>
          </a:p>
        </p:txBody>
      </p:sp>
      <p:sp>
        <p:nvSpPr>
          <p:cNvPr id="2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400">
                <a:hlinkClick r:id="rId2"/>
              </a:rPr>
              <a:t>https://youtu.be/k8XJK_Fm6WQ</a:t>
            </a:r>
            <a:r>
              <a:rPr lang="en-US" sz="1400"/>
              <a:t> </a:t>
            </a:r>
          </a:p>
          <a:p>
            <a:r>
              <a:rPr lang="en-US" sz="1400">
                <a:hlinkClick r:id="rId3"/>
              </a:rPr>
              <a:t>https://youtu.be/EHB-HscXypM</a:t>
            </a:r>
            <a:r>
              <a:rPr lang="en-US" sz="1400"/>
              <a:t> </a:t>
            </a:r>
          </a:p>
          <a:p>
            <a:r>
              <a:rPr lang="en-US" sz="1400">
                <a:hlinkClick r:id="rId4"/>
              </a:rPr>
              <a:t>https://youtu.be/TirLtkGjs-k</a:t>
            </a:r>
            <a:r>
              <a:rPr lang="en-US" sz="1400"/>
              <a:t> </a:t>
            </a:r>
          </a:p>
          <a:p>
            <a:r>
              <a:rPr lang="en-US" sz="1400">
                <a:hlinkClick r:id="rId5"/>
              </a:rPr>
              <a:t>https://youtu.be/sIHjxnid38E</a:t>
            </a:r>
            <a:r>
              <a:rPr lang="en-US" sz="1400"/>
              <a:t> </a:t>
            </a:r>
          </a:p>
          <a:p>
            <a:r>
              <a:rPr lang="en-US" sz="1400">
                <a:hlinkClick r:id="rId6"/>
              </a:rPr>
              <a:t>https://youtu.be/ortysvMPQ0Y</a:t>
            </a:r>
            <a:r>
              <a:rPr lang="en-US" sz="1400"/>
              <a:t> </a:t>
            </a:r>
          </a:p>
          <a:p>
            <a:r>
              <a:rPr lang="en-US" sz="1400">
                <a:hlinkClick r:id="rId7"/>
              </a:rPr>
              <a:t>https://youtu.be/bMgDPc3tdL8</a:t>
            </a:r>
            <a:r>
              <a:rPr lang="en-US" sz="1400"/>
              <a:t> </a:t>
            </a:r>
          </a:p>
          <a:p>
            <a:r>
              <a:rPr lang="en-US" sz="1400">
                <a:hlinkClick r:id="rId8"/>
              </a:rPr>
              <a:t>https://youtu.be/SjNsBGqtLGg</a:t>
            </a:r>
            <a:r>
              <a:rPr lang="en-US" sz="1400"/>
              <a:t> </a:t>
            </a:r>
          </a:p>
          <a:p>
            <a:r>
              <a:rPr lang="en-US" sz="1400">
                <a:hlinkClick r:id="rId9"/>
              </a:rPr>
              <a:t>https://youtu.be/AtxvPmoin7s</a:t>
            </a:r>
            <a:r>
              <a:rPr lang="en-US" sz="1400"/>
              <a:t> </a:t>
            </a:r>
          </a:p>
          <a:p>
            <a:r>
              <a:rPr lang="en-US" sz="1400">
                <a:hlinkClick r:id="rId10"/>
              </a:rPr>
              <a:t>https://youtu.be/LrTM93f3DO4</a:t>
            </a:r>
            <a:r>
              <a:rPr lang="en-US" sz="1400"/>
              <a:t> </a:t>
            </a:r>
          </a:p>
          <a:p>
            <a:r>
              <a:rPr lang="en-US" sz="1400">
                <a:hlinkClick r:id="rId11"/>
              </a:rPr>
              <a:t>https://youtu.be/s8tNF-JaYBI</a:t>
            </a:r>
            <a:r>
              <a:rPr lang="en-US" sz="1400"/>
              <a:t> 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t="8728" r="1" b="872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solidFill>
                  <a:schemeClr val="accent3">
                    <a:lumMod val="50000"/>
                  </a:schemeClr>
                </a:solidFill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0">
            <a:solidFill>
              <a:schemeClr val="bg2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E8F30-7D6A-383C-085D-CD56B41C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Memory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C891-7E31-18C3-BB2E-9EF94F40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3" y="2378137"/>
            <a:ext cx="5112426" cy="382370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Address Binding </a:t>
            </a:r>
          </a:p>
          <a:p>
            <a:pPr lvl="1" algn="just"/>
            <a:r>
              <a:rPr lang="en-US" sz="2000" dirty="0"/>
              <a:t>Compile Time Address Binding (min time, collision if the certain memory address is occupied by another program).   </a:t>
            </a:r>
          </a:p>
          <a:p>
            <a:pPr lvl="1" algn="just"/>
            <a:r>
              <a:rPr lang="en-US" sz="2000" dirty="0"/>
              <a:t>Load Time Address Binding (load addresses, (0, 4000) to (2000, 6000)) </a:t>
            </a:r>
          </a:p>
          <a:p>
            <a:pPr lvl="1" algn="just"/>
            <a:r>
              <a:rPr lang="en-US" sz="2000" dirty="0"/>
              <a:t>Execution Time Address Binding (runtime relocating the addresses, e.g., Young lady in flight). </a:t>
            </a:r>
          </a:p>
          <a:p>
            <a:r>
              <a:rPr lang="en-US" dirty="0"/>
              <a:t>Dynamic Loading </a:t>
            </a:r>
          </a:p>
          <a:p>
            <a:pPr lvl="1"/>
            <a:r>
              <a:rPr lang="en-US" sz="2000" dirty="0"/>
              <a:t>Only main function will be loaded first.  </a:t>
            </a:r>
          </a:p>
          <a:p>
            <a:pPr lvl="1"/>
            <a:r>
              <a:rPr lang="en-US" sz="2000" dirty="0"/>
              <a:t>Others will be loaded when asked for.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229BC9-0C7E-F920-146B-B0B2BC13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5158" y="901032"/>
            <a:ext cx="2813921" cy="511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8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E8F30-7D6A-383C-085D-CD56B41C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Memory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C891-7E31-18C3-BB2E-9EF94F40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00117"/>
            <a:ext cx="5474548" cy="4114102"/>
          </a:xfrm>
        </p:spPr>
        <p:txBody>
          <a:bodyPr anchor="ctr">
            <a:normAutofit/>
          </a:bodyPr>
          <a:lstStyle/>
          <a:p>
            <a:r>
              <a:rPr lang="en-US" dirty="0"/>
              <a:t>Dynamic Linking </a:t>
            </a:r>
          </a:p>
          <a:p>
            <a:pPr lvl="1" algn="just"/>
            <a:r>
              <a:rPr lang="en-US" sz="2000" dirty="0"/>
              <a:t>Libraries will not get loaded into the memory until the modules are executing a certain function. </a:t>
            </a:r>
          </a:p>
          <a:p>
            <a:pPr lvl="1" algn="just"/>
            <a:r>
              <a:rPr lang="en-US" sz="2000" dirty="0"/>
              <a:t>For example, two separate functions for both if and else conditions. </a:t>
            </a:r>
          </a:p>
          <a:p>
            <a:r>
              <a:rPr lang="en-US" dirty="0"/>
              <a:t>Overlays </a:t>
            </a:r>
          </a:p>
          <a:p>
            <a:pPr lvl="1" algn="just"/>
            <a:r>
              <a:rPr lang="en-US" sz="2000" dirty="0"/>
              <a:t>It keeps only those part of program or  instructions in the memory which is needed at any given time.  </a:t>
            </a:r>
            <a:endParaRPr lang="en-US" sz="18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3B424C4-FCA0-64F0-94F3-62AA564E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50" y="1610874"/>
            <a:ext cx="387129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8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F94B5-0457-F066-B185-06D04AA8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vs. Physical Address Space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AF3C376-1DDB-8A9E-D4E7-080B04D3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358" y="961812"/>
            <a:ext cx="6920683" cy="493098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13009D-EE02-8846-B309-5B14BF0C8AEC}"/>
              </a:ext>
            </a:extLst>
          </p:cNvPr>
          <p:cNvSpPr txBox="1">
            <a:spLocks/>
          </p:cNvSpPr>
          <p:nvPr/>
        </p:nvSpPr>
        <p:spPr>
          <a:xfrm>
            <a:off x="838200" y="1553497"/>
            <a:ext cx="10282084" cy="506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7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F94B5-0457-F066-B185-06D04AA8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Swapping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13009D-EE02-8846-B309-5B14BF0C8AEC}"/>
              </a:ext>
            </a:extLst>
          </p:cNvPr>
          <p:cNvSpPr txBox="1">
            <a:spLocks/>
          </p:cNvSpPr>
          <p:nvPr/>
        </p:nvSpPr>
        <p:spPr>
          <a:xfrm>
            <a:off x="838200" y="1553497"/>
            <a:ext cx="10282084" cy="506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FAADB79-299A-D7DE-7632-103FC2EA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565" y="961812"/>
            <a:ext cx="704426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9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F94B5-0457-F066-B185-06D04AA8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Allocation Schemes</a:t>
            </a:r>
          </a:p>
        </p:txBody>
      </p:sp>
      <p:pic>
        <p:nvPicPr>
          <p:cNvPr id="4" name="Picture 2" descr="operating system - Is the Relocation register changed in terms of memory  mapping and allocation? - Stack Overflow">
            <a:extLst>
              <a:ext uri="{FF2B5EF4-FFF2-40B4-BE49-F238E27FC236}">
                <a16:creationId xmlns:a16="http://schemas.microsoft.com/office/drawing/2014/main" id="{912EE5E0-04C5-FAA7-5D39-C2A7AFE71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4232" y="1640226"/>
            <a:ext cx="7188199" cy="355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713009D-EE02-8846-B309-5B14BF0C8AEC}"/>
              </a:ext>
            </a:extLst>
          </p:cNvPr>
          <p:cNvSpPr txBox="1">
            <a:spLocks/>
          </p:cNvSpPr>
          <p:nvPr/>
        </p:nvSpPr>
        <p:spPr>
          <a:xfrm>
            <a:off x="838200" y="1553497"/>
            <a:ext cx="10282084" cy="506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AEF55F-87C6-8803-1539-7BE56942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232" y="528351"/>
            <a:ext cx="4310370" cy="7862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Single partition allocation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Multi partition allocation </a:t>
            </a:r>
          </a:p>
        </p:txBody>
      </p:sp>
    </p:spTree>
    <p:extLst>
      <p:ext uri="{BB962C8B-B14F-4D97-AF65-F5344CB8AC3E}">
        <p14:creationId xmlns:p14="http://schemas.microsoft.com/office/powerpoint/2010/main" val="399066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Single Partition Memory Allocation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D2142A1-C694-C0D8-BD9E-864A7F65C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79277"/>
              </p:ext>
            </p:extLst>
          </p:nvPr>
        </p:nvGraphicFramePr>
        <p:xfrm>
          <a:off x="841247" y="1793170"/>
          <a:ext cx="6200881" cy="1915713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34574">
                  <a:extLst>
                    <a:ext uri="{9D8B030D-6E8A-4147-A177-3AD203B41FA5}">
                      <a16:colId xmlns:a16="http://schemas.microsoft.com/office/drawing/2014/main" val="3124191873"/>
                    </a:ext>
                  </a:extLst>
                </a:gridCol>
                <a:gridCol w="2044124">
                  <a:extLst>
                    <a:ext uri="{9D8B030D-6E8A-4147-A177-3AD203B41FA5}">
                      <a16:colId xmlns:a16="http://schemas.microsoft.com/office/drawing/2014/main" val="608417077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673235897"/>
                    </a:ext>
                  </a:extLst>
                </a:gridCol>
                <a:gridCol w="925950">
                  <a:extLst>
                    <a:ext uri="{9D8B030D-6E8A-4147-A177-3AD203B41FA5}">
                      <a16:colId xmlns:a16="http://schemas.microsoft.com/office/drawing/2014/main" val="2972133731"/>
                    </a:ext>
                  </a:extLst>
                </a:gridCol>
                <a:gridCol w="925949">
                  <a:extLst>
                    <a:ext uri="{9D8B030D-6E8A-4147-A177-3AD203B41FA5}">
                      <a16:colId xmlns:a16="http://schemas.microsoft.com/office/drawing/2014/main" val="472263843"/>
                    </a:ext>
                  </a:extLst>
                </a:gridCol>
              </a:tblGrid>
              <a:tr h="291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(KB)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Exec.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Rem. Time (4)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Rem. Time (9)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9060130"/>
                  </a:ext>
                </a:extLst>
              </a:tr>
              <a:tr h="234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E50B9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9933897"/>
                  </a:ext>
                </a:extLst>
              </a:tr>
              <a:tr h="234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US" sz="1100" dirty="0">
                        <a:solidFill>
                          <a:srgbClr val="E50B9C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   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50B9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50B9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974336"/>
                  </a:ext>
                </a:extLst>
              </a:tr>
              <a:tr h="3085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</a:t>
                      </a:r>
                      <a:endParaRPr lang="en-US" sz="1100" dirty="0">
                        <a:solidFill>
                          <a:srgbClr val="E50B9C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  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50B9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50B9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0811445"/>
                  </a:ext>
                </a:extLst>
              </a:tr>
              <a:tr h="3037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endParaRPr lang="en-US" sz="1100" dirty="0">
                        <a:solidFill>
                          <a:srgbClr val="E50B9C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    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50B9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sz="1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E50B9C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323678"/>
                  </a:ext>
                </a:extLst>
              </a:tr>
              <a:tr h="3125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550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</a:t>
                      </a:r>
                      <a:endParaRPr lang="en-US" sz="1100" dirty="0">
                        <a:solidFill>
                          <a:srgbClr val="E50B9C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50B9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20921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223AD0-E45E-D6F9-E75E-D1EE12340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407597"/>
              </p:ext>
            </p:extLst>
          </p:nvPr>
        </p:nvGraphicFramePr>
        <p:xfrm>
          <a:off x="8151174" y="2154735"/>
          <a:ext cx="1311275" cy="1194939"/>
        </p:xfrm>
        <a:graphic>
          <a:graphicData uri="http://schemas.openxmlformats.org/drawingml/2006/table">
            <a:tbl>
              <a:tblPr firstRow="1" firstCol="1" bandRow="1"/>
              <a:tblGrid>
                <a:gridCol w="1311275">
                  <a:extLst>
                    <a:ext uri="{9D8B030D-6E8A-4147-A177-3AD203B41FA5}">
                      <a16:colId xmlns:a16="http://schemas.microsoft.com/office/drawing/2014/main" val="1402436675"/>
                    </a:ext>
                  </a:extLst>
                </a:gridCol>
              </a:tblGrid>
              <a:tr h="421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92371"/>
                  </a:ext>
                </a:extLst>
              </a:tr>
              <a:tr h="773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2170 KB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 Space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413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386ACCB-7DC0-2FC6-657D-D275FBA18A60}"/>
              </a:ext>
            </a:extLst>
          </p:cNvPr>
          <p:cNvGrpSpPr/>
          <p:nvPr/>
        </p:nvGrpSpPr>
        <p:grpSpPr>
          <a:xfrm>
            <a:off x="9499981" y="1983274"/>
            <a:ext cx="970373" cy="1456626"/>
            <a:chOff x="8981456" y="2064046"/>
            <a:chExt cx="970373" cy="14566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C0E3EB-2E13-785D-94B8-BF50347C221E}"/>
                </a:ext>
              </a:extLst>
            </p:cNvPr>
            <p:cNvSpPr txBox="1"/>
            <p:nvPr/>
          </p:nvSpPr>
          <p:spPr>
            <a:xfrm>
              <a:off x="8981456" y="2064046"/>
              <a:ext cx="600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KB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9CCCB6-D162-314B-776C-2BC0CF0BE24E}"/>
                </a:ext>
              </a:extLst>
            </p:cNvPr>
            <p:cNvSpPr txBox="1"/>
            <p:nvPr/>
          </p:nvSpPr>
          <p:spPr>
            <a:xfrm>
              <a:off x="8981456" y="2463644"/>
              <a:ext cx="864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450 KB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647DC4-9CB7-63B0-1C43-0CCC600C798D}"/>
                </a:ext>
              </a:extLst>
            </p:cNvPr>
            <p:cNvSpPr txBox="1"/>
            <p:nvPr/>
          </p:nvSpPr>
          <p:spPr>
            <a:xfrm>
              <a:off x="8981456" y="3151340"/>
              <a:ext cx="970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2620 KB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4A9231-A35E-2469-FFD5-F0109A211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81705"/>
              </p:ext>
            </p:extLst>
          </p:nvPr>
        </p:nvGraphicFramePr>
        <p:xfrm>
          <a:off x="975251" y="4161389"/>
          <a:ext cx="1025525" cy="2240570"/>
        </p:xfrm>
        <a:graphic>
          <a:graphicData uri="http://schemas.openxmlformats.org/drawingml/2006/table">
            <a:tbl>
              <a:tblPr firstRow="1" firstCol="1" bandRow="1"/>
              <a:tblGrid>
                <a:gridCol w="1025525">
                  <a:extLst>
                    <a:ext uri="{9D8B030D-6E8A-4147-A177-3AD203B41FA5}">
                      <a16:colId xmlns:a16="http://schemas.microsoft.com/office/drawing/2014/main" val="2325545194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57659"/>
                  </a:ext>
                </a:extLst>
              </a:tr>
              <a:tr h="40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024772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584601"/>
                  </a:ext>
                </a:extLst>
              </a:tr>
              <a:tr h="3668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484836"/>
                  </a:ext>
                </a:extLst>
              </a:tr>
              <a:tr h="6163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270 KB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41350" algn="l"/>
                        </a:tabLst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Free Space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22033"/>
                  </a:ext>
                </a:extLst>
              </a:tr>
            </a:tbl>
          </a:graphicData>
        </a:graphic>
      </p:graphicFrame>
      <p:grpSp>
        <p:nvGrpSpPr>
          <p:cNvPr id="46" name="Group 45">
            <a:extLst>
              <a:ext uri="{FF2B5EF4-FFF2-40B4-BE49-F238E27FC236}">
                <a16:creationId xmlns:a16="http://schemas.microsoft.com/office/drawing/2014/main" id="{E28BDD40-66C6-CF4F-3AB4-B10F5117C19C}"/>
              </a:ext>
            </a:extLst>
          </p:cNvPr>
          <p:cNvGrpSpPr/>
          <p:nvPr/>
        </p:nvGrpSpPr>
        <p:grpSpPr>
          <a:xfrm>
            <a:off x="2000775" y="4031016"/>
            <a:ext cx="987268" cy="2517651"/>
            <a:chOff x="1897397" y="3933983"/>
            <a:chExt cx="987268" cy="25176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54366A-36E7-F745-FE1D-BD6FF3B847C3}"/>
                </a:ext>
              </a:extLst>
            </p:cNvPr>
            <p:cNvSpPr txBox="1"/>
            <p:nvPr/>
          </p:nvSpPr>
          <p:spPr>
            <a:xfrm>
              <a:off x="1897398" y="3933983"/>
              <a:ext cx="600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 KB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626FEC-7D0A-118D-D96D-E6E74CD79AFD}"/>
                </a:ext>
              </a:extLst>
            </p:cNvPr>
            <p:cNvSpPr txBox="1"/>
            <p:nvPr/>
          </p:nvSpPr>
          <p:spPr>
            <a:xfrm>
              <a:off x="1897398" y="4348647"/>
              <a:ext cx="865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450 KB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D70734-88AD-4B47-764D-8C0F188592A2}"/>
                </a:ext>
              </a:extLst>
            </p:cNvPr>
            <p:cNvSpPr txBox="1"/>
            <p:nvPr/>
          </p:nvSpPr>
          <p:spPr>
            <a:xfrm>
              <a:off x="1897398" y="4709066"/>
              <a:ext cx="982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1050 KB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BCBDE9-DDC8-E018-6601-2BEC339B42A8}"/>
                </a:ext>
              </a:extLst>
            </p:cNvPr>
            <p:cNvSpPr txBox="1"/>
            <p:nvPr/>
          </p:nvSpPr>
          <p:spPr>
            <a:xfrm>
              <a:off x="1897397" y="5123730"/>
              <a:ext cx="9826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2050 KB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FF78EA-E59B-6ACD-4C1D-19D2F208C77A}"/>
                </a:ext>
              </a:extLst>
            </p:cNvPr>
            <p:cNvSpPr txBox="1"/>
            <p:nvPr/>
          </p:nvSpPr>
          <p:spPr>
            <a:xfrm>
              <a:off x="1897398" y="5524453"/>
              <a:ext cx="982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2350 KB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217CCC-09CF-64A3-E45B-F17FA6556C27}"/>
                </a:ext>
              </a:extLst>
            </p:cNvPr>
            <p:cNvSpPr txBox="1"/>
            <p:nvPr/>
          </p:nvSpPr>
          <p:spPr>
            <a:xfrm>
              <a:off x="1902002" y="6113080"/>
              <a:ext cx="982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2620 KB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236D10-2D38-9B95-1951-2738015601A7}"/>
              </a:ext>
            </a:extLst>
          </p:cNvPr>
          <p:cNvSpPr txBox="1"/>
          <p:nvPr/>
        </p:nvSpPr>
        <p:spPr>
          <a:xfrm>
            <a:off x="861176" y="3797730"/>
            <a:ext cx="14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 Time Unit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2F7263-F09B-3284-4C48-C792170AD170}"/>
              </a:ext>
            </a:extLst>
          </p:cNvPr>
          <p:cNvSpPr txBox="1"/>
          <p:nvPr/>
        </p:nvSpPr>
        <p:spPr>
          <a:xfrm>
            <a:off x="4117492" y="3787670"/>
            <a:ext cx="14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 Time Unit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5016549-3E1C-4BE0-CB9D-C966B1634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6165"/>
              </p:ext>
            </p:extLst>
          </p:nvPr>
        </p:nvGraphicFramePr>
        <p:xfrm>
          <a:off x="4233446" y="4167502"/>
          <a:ext cx="1025525" cy="2326748"/>
        </p:xfrm>
        <a:graphic>
          <a:graphicData uri="http://schemas.openxmlformats.org/drawingml/2006/table">
            <a:tbl>
              <a:tblPr firstRow="1" firstCol="1" bandRow="1"/>
              <a:tblGrid>
                <a:gridCol w="1025525">
                  <a:extLst>
                    <a:ext uri="{9D8B030D-6E8A-4147-A177-3AD203B41FA5}">
                      <a16:colId xmlns:a16="http://schemas.microsoft.com/office/drawing/2014/main" val="4288215753"/>
                    </a:ext>
                  </a:extLst>
                </a:gridCol>
              </a:tblGrid>
              <a:tr h="4103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OS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57073"/>
                  </a:ext>
                </a:extLst>
              </a:tr>
              <a:tr h="301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60469"/>
                  </a:ext>
                </a:extLst>
              </a:tr>
              <a:tr h="26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954549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 KB Free Space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10448"/>
                  </a:ext>
                </a:extLst>
              </a:tr>
              <a:tr h="306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971151"/>
                  </a:ext>
                </a:extLst>
              </a:tr>
              <a:tr h="601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270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KB Free Space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9279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07CD669F-6DEB-498A-B1C3-BF21A61DB6D2}"/>
              </a:ext>
            </a:extLst>
          </p:cNvPr>
          <p:cNvGrpSpPr/>
          <p:nvPr/>
        </p:nvGrpSpPr>
        <p:grpSpPr>
          <a:xfrm>
            <a:off x="5249035" y="4053094"/>
            <a:ext cx="1005639" cy="2513844"/>
            <a:chOff x="4338154" y="3956649"/>
            <a:chExt cx="1005639" cy="25138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1AF67-3B8D-4D04-A497-3797596D487B}"/>
                </a:ext>
              </a:extLst>
            </p:cNvPr>
            <p:cNvSpPr txBox="1"/>
            <p:nvPr/>
          </p:nvSpPr>
          <p:spPr>
            <a:xfrm>
              <a:off x="4361130" y="3956649"/>
              <a:ext cx="600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 KB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DE2F22-019E-EA69-532F-B9B0CD2FC210}"/>
                </a:ext>
              </a:extLst>
            </p:cNvPr>
            <p:cNvSpPr txBox="1"/>
            <p:nvPr/>
          </p:nvSpPr>
          <p:spPr>
            <a:xfrm>
              <a:off x="4338154" y="4336138"/>
              <a:ext cx="865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450 KB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589D1C-4968-D4D3-0258-954EB1BB5244}"/>
                </a:ext>
              </a:extLst>
            </p:cNvPr>
            <p:cNvSpPr txBox="1"/>
            <p:nvPr/>
          </p:nvSpPr>
          <p:spPr>
            <a:xfrm>
              <a:off x="4338155" y="4629762"/>
              <a:ext cx="982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1050 KB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0D3F63-A085-46B9-06B0-6396DAE2A3C8}"/>
                </a:ext>
              </a:extLst>
            </p:cNvPr>
            <p:cNvSpPr txBox="1"/>
            <p:nvPr/>
          </p:nvSpPr>
          <p:spPr>
            <a:xfrm>
              <a:off x="4338154" y="4895186"/>
              <a:ext cx="982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1750 KB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6729F3-4FD7-4BC3-71F4-A965B721B723}"/>
                </a:ext>
              </a:extLst>
            </p:cNvPr>
            <p:cNvSpPr txBox="1"/>
            <p:nvPr/>
          </p:nvSpPr>
          <p:spPr>
            <a:xfrm>
              <a:off x="4338155" y="5330236"/>
              <a:ext cx="982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2050 KB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B25731-4D04-BC1A-6112-DEFFF8321907}"/>
                </a:ext>
              </a:extLst>
            </p:cNvPr>
            <p:cNvSpPr txBox="1"/>
            <p:nvPr/>
          </p:nvSpPr>
          <p:spPr>
            <a:xfrm>
              <a:off x="4338154" y="5625822"/>
              <a:ext cx="982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2350 KB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FF7E9D-FCA8-5CB2-06DC-A35D541B774B}"/>
                </a:ext>
              </a:extLst>
            </p:cNvPr>
            <p:cNvSpPr txBox="1"/>
            <p:nvPr/>
          </p:nvSpPr>
          <p:spPr>
            <a:xfrm>
              <a:off x="4361130" y="6162716"/>
              <a:ext cx="982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2620 KB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71F5AC-EC38-64D7-3B9D-A150001D8AC6}"/>
              </a:ext>
            </a:extLst>
          </p:cNvPr>
          <p:cNvSpPr txBox="1"/>
          <p:nvPr/>
        </p:nvSpPr>
        <p:spPr>
          <a:xfrm>
            <a:off x="8033388" y="1772961"/>
            <a:ext cx="170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Space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CDC0A37-08E2-3EC5-162C-7761934F3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69958"/>
              </p:ext>
            </p:extLst>
          </p:nvPr>
        </p:nvGraphicFramePr>
        <p:xfrm>
          <a:off x="7268651" y="4060296"/>
          <a:ext cx="1025525" cy="2548851"/>
        </p:xfrm>
        <a:graphic>
          <a:graphicData uri="http://schemas.openxmlformats.org/drawingml/2006/table">
            <a:tbl>
              <a:tblPr firstRow="1" firstCol="1" bandRow="1"/>
              <a:tblGrid>
                <a:gridCol w="1025525">
                  <a:extLst>
                    <a:ext uri="{9D8B030D-6E8A-4147-A177-3AD203B41FA5}">
                      <a16:colId xmlns:a16="http://schemas.microsoft.com/office/drawing/2014/main" val="2727779706"/>
                    </a:ext>
                  </a:extLst>
                </a:gridCol>
              </a:tblGrid>
              <a:tr h="388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763383"/>
                  </a:ext>
                </a:extLst>
              </a:tr>
              <a:tr h="2852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289339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 KB Free Space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09742"/>
                  </a:ext>
                </a:extLst>
              </a:tr>
              <a:tr h="2459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034579"/>
                  </a:ext>
                </a:extLst>
              </a:tr>
              <a:tr h="147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 KB Free Space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27309"/>
                  </a:ext>
                </a:extLst>
              </a:tr>
              <a:tr h="290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P3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083"/>
                  </a:ext>
                </a:extLst>
              </a:tr>
              <a:tr h="35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41350" algn="l"/>
                        </a:tabLs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270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KB Free Space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37603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3D42745D-AE82-2B44-A313-DC30EAAA1016}"/>
              </a:ext>
            </a:extLst>
          </p:cNvPr>
          <p:cNvGrpSpPr/>
          <p:nvPr/>
        </p:nvGrpSpPr>
        <p:grpSpPr>
          <a:xfrm>
            <a:off x="8294176" y="3945888"/>
            <a:ext cx="878643" cy="2615211"/>
            <a:chOff x="7053890" y="3956649"/>
            <a:chExt cx="878643" cy="26152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03FC66-97EA-F209-80AB-9EB82C94584E}"/>
                </a:ext>
              </a:extLst>
            </p:cNvPr>
            <p:cNvSpPr txBox="1"/>
            <p:nvPr/>
          </p:nvSpPr>
          <p:spPr>
            <a:xfrm>
              <a:off x="7053890" y="3956649"/>
              <a:ext cx="6008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 KB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2BDD6C-FA30-6ABB-D1E8-BA3D1022B6D6}"/>
                </a:ext>
              </a:extLst>
            </p:cNvPr>
            <p:cNvSpPr txBox="1"/>
            <p:nvPr/>
          </p:nvSpPr>
          <p:spPr>
            <a:xfrm>
              <a:off x="7061392" y="4321189"/>
              <a:ext cx="841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450 KB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D9E93A-4645-4489-8A0A-5CC1B894F2FC}"/>
                </a:ext>
              </a:extLst>
            </p:cNvPr>
            <p:cNvSpPr txBox="1"/>
            <p:nvPr/>
          </p:nvSpPr>
          <p:spPr>
            <a:xfrm>
              <a:off x="7053890" y="4589320"/>
              <a:ext cx="841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1000 KB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CB2D83-7706-C3B1-92FC-3E70A1DAE830}"/>
                </a:ext>
              </a:extLst>
            </p:cNvPr>
            <p:cNvSpPr txBox="1"/>
            <p:nvPr/>
          </p:nvSpPr>
          <p:spPr>
            <a:xfrm>
              <a:off x="7091112" y="5930771"/>
              <a:ext cx="841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2350 KB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D8C3EA-585F-E031-C6E4-BE6CE6D6302E}"/>
                </a:ext>
              </a:extLst>
            </p:cNvPr>
            <p:cNvSpPr txBox="1"/>
            <p:nvPr/>
          </p:nvSpPr>
          <p:spPr>
            <a:xfrm>
              <a:off x="7072501" y="5258454"/>
              <a:ext cx="841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1750 KB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633D2C-B45B-B79C-39D8-C71B10F7E4A6}"/>
                </a:ext>
              </a:extLst>
            </p:cNvPr>
            <p:cNvSpPr txBox="1"/>
            <p:nvPr/>
          </p:nvSpPr>
          <p:spPr>
            <a:xfrm>
              <a:off x="7072501" y="5625822"/>
              <a:ext cx="841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2050 KB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ADA32E-F321-AE4F-71EA-00C36830A392}"/>
                </a:ext>
              </a:extLst>
            </p:cNvPr>
            <p:cNvSpPr txBox="1"/>
            <p:nvPr/>
          </p:nvSpPr>
          <p:spPr>
            <a:xfrm>
              <a:off x="7072501" y="4953860"/>
              <a:ext cx="841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1050 KB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59CFE4-E738-4539-BFBC-355E7A154AFE}"/>
                </a:ext>
              </a:extLst>
            </p:cNvPr>
            <p:cNvSpPr txBox="1"/>
            <p:nvPr/>
          </p:nvSpPr>
          <p:spPr>
            <a:xfrm>
              <a:off x="7072501" y="6264083"/>
              <a:ext cx="841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2620 KB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C050782-0DEB-5EC5-B8A1-59C33E90F7F4}"/>
              </a:ext>
            </a:extLst>
          </p:cNvPr>
          <p:cNvSpPr txBox="1"/>
          <p:nvPr/>
        </p:nvSpPr>
        <p:spPr>
          <a:xfrm>
            <a:off x="7152762" y="3677939"/>
            <a:ext cx="140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9 Time Unit</a:t>
            </a:r>
          </a:p>
        </p:txBody>
      </p:sp>
    </p:spTree>
    <p:extLst>
      <p:ext uri="{BB962C8B-B14F-4D97-AF65-F5344CB8AC3E}">
        <p14:creationId xmlns:p14="http://schemas.microsoft.com/office/powerpoint/2010/main" val="275066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0649-E423-05E5-49DA-60314577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Multi Partition Memory Allocation Strategies 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3A16D8C-B6B6-1E9F-5F2B-B10E48CA64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23553836-1775-08EB-E7C1-1D3A61BDA64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334" r="2371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D08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3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3228</TotalTime>
  <Words>1027</Words>
  <Application>Microsoft Office PowerPoint</Application>
  <PresentationFormat>Widescreen</PresentationFormat>
  <Paragraphs>320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Avenir Next LT Pro</vt:lpstr>
      <vt:lpstr>Calibri</vt:lpstr>
      <vt:lpstr>Calibri Light</vt:lpstr>
      <vt:lpstr>Rockwell</vt:lpstr>
      <vt:lpstr>Times New Roman</vt:lpstr>
      <vt:lpstr>Office Theme</vt:lpstr>
      <vt:lpstr>Operating Systems </vt:lpstr>
      <vt:lpstr>Outline </vt:lpstr>
      <vt:lpstr>Memory Management </vt:lpstr>
      <vt:lpstr>Memory Management </vt:lpstr>
      <vt:lpstr>Logical vs. Physical Address Space</vt:lpstr>
      <vt:lpstr>Swapping</vt:lpstr>
      <vt:lpstr>Memory Allocation Schemes</vt:lpstr>
      <vt:lpstr>Single Partition Memory Allocation </vt:lpstr>
      <vt:lpstr>Multi Partition Memory Allocation Strategies </vt:lpstr>
      <vt:lpstr>First Fit</vt:lpstr>
      <vt:lpstr>Best Fit</vt:lpstr>
      <vt:lpstr>Worst Fit</vt:lpstr>
      <vt:lpstr>Exercise </vt:lpstr>
      <vt:lpstr>Compaction and Coalescing </vt:lpstr>
      <vt:lpstr>Compaction and Coalescing Example  </vt:lpstr>
      <vt:lpstr>Coalescing Example  </vt:lpstr>
      <vt:lpstr>Memory Management using Paging </vt:lpstr>
      <vt:lpstr>Memory Management using Paging </vt:lpstr>
      <vt:lpstr>Multi-level Paging </vt:lpstr>
      <vt:lpstr>Multi-level Paging [Inverted Table] </vt:lpstr>
      <vt:lpstr>Segmentation </vt:lpstr>
      <vt:lpstr>Segmentation</vt:lpstr>
      <vt:lpstr>Exercise </vt:lpstr>
      <vt:lpstr>Hardware for Segmentation</vt:lpstr>
      <vt:lpstr>Exercise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295</cp:revision>
  <dcterms:created xsi:type="dcterms:W3CDTF">2022-09-19T03:32:55Z</dcterms:created>
  <dcterms:modified xsi:type="dcterms:W3CDTF">2023-08-10T10:56:06Z</dcterms:modified>
</cp:coreProperties>
</file>