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6" r:id="rId4"/>
    <p:sldId id="578" r:id="rId5"/>
    <p:sldId id="579" r:id="rId6"/>
    <p:sldId id="577" r:id="rId7"/>
    <p:sldId id="583" r:id="rId8"/>
    <p:sldId id="585" r:id="rId9"/>
    <p:sldId id="587" r:id="rId10"/>
    <p:sldId id="581" r:id="rId11"/>
    <p:sldId id="571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9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Designed by Mr. M Mudassar </a:t>
            </a:r>
          </a:p>
        </p:txBody>
      </p:sp>
      <p:sp>
        <p:nvSpPr>
          <p:cNvPr id="92" name="Freeform: Shape 8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6" r="28549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967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C41D-1B69-BBFD-0A51-90D20E3E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Interrupt Driven I/O Cycle </a:t>
            </a:r>
          </a:p>
        </p:txBody>
      </p:sp>
      <p:pic>
        <p:nvPicPr>
          <p:cNvPr id="1026" name="Picture 2" descr="Operating Systems: I/O Systems">
            <a:extLst>
              <a:ext uri="{FF2B5EF4-FFF2-40B4-BE49-F238E27FC236}">
                <a16:creationId xmlns:a16="http://schemas.microsoft.com/office/drawing/2014/main" id="{85BA7465-6595-7866-3149-8768AE94C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5172" y="643466"/>
            <a:ext cx="562498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72343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B0B33-D744-2CAB-8574-E8D0BD15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Output Management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53213-02CE-AA50-4ECE-A028F8DE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typical bus structure.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Character-oriented devices 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en-US" sz="2000" dirty="0">
                <a:solidFill>
                  <a:srgbClr val="FFFFFF"/>
                </a:solidFill>
              </a:rPr>
              <a:t>-oriented devices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E782654-4C6F-DAB8-AAA9-93FD2FD5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09856"/>
            <a:ext cx="6553545" cy="50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E1C-6364-AC49-69AD-FDE883A6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I/O Kernel Subsystem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1050-B24B-AA1D-515F-D2313835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Scheduling </a:t>
            </a:r>
          </a:p>
          <a:p>
            <a:pPr lvl="1"/>
            <a:r>
              <a:rPr lang="en-US" sz="2000" dirty="0"/>
              <a:t>I/O request queue for a device </a:t>
            </a:r>
          </a:p>
          <a:p>
            <a:r>
              <a:rPr lang="en-US" sz="2000" dirty="0"/>
              <a:t>Buffering - storing data in memory while transferring between devices  </a:t>
            </a:r>
          </a:p>
          <a:p>
            <a:pPr lvl="1"/>
            <a:r>
              <a:rPr lang="en-US" sz="2000" dirty="0"/>
              <a:t>Device speed mismatch </a:t>
            </a:r>
          </a:p>
          <a:p>
            <a:pPr lvl="1"/>
            <a:r>
              <a:rPr lang="en-US" sz="2000" dirty="0"/>
              <a:t>Device transfer size mismatch </a:t>
            </a:r>
          </a:p>
          <a:p>
            <a:r>
              <a:rPr lang="en-US" sz="2000" dirty="0"/>
              <a:t>Caching – fast memory holding copy of data </a:t>
            </a:r>
          </a:p>
          <a:p>
            <a:pPr lvl="1"/>
            <a:r>
              <a:rPr lang="en-US" sz="2000" dirty="0"/>
              <a:t>Key to performance </a:t>
            </a:r>
          </a:p>
          <a:p>
            <a:pPr lvl="1"/>
            <a:r>
              <a:rPr lang="en-US" sz="2000" dirty="0"/>
              <a:t>Faster storage of data item that resides elsewhere 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BE6668F-24B6-2FD4-6F58-C6E9BEE44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5" r="3080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6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E1C-6364-AC49-69AD-FDE883A6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I/O Kernel Subsystem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1050-B24B-AA1D-515F-D2313835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Spooling – Hold out for a device  </a:t>
            </a:r>
          </a:p>
          <a:p>
            <a:pPr lvl="1"/>
            <a:r>
              <a:rPr lang="en-US" sz="2000" dirty="0"/>
              <a:t>If device can serve one request at a time </a:t>
            </a:r>
          </a:p>
          <a:p>
            <a:pPr lvl="1"/>
            <a:r>
              <a:rPr lang="en-US" sz="2000" dirty="0"/>
              <a:t>For example, printer </a:t>
            </a:r>
          </a:p>
          <a:p>
            <a:r>
              <a:rPr lang="en-US" sz="2000" dirty="0"/>
              <a:t>Device Reservation – provides exclusive access to a device   </a:t>
            </a:r>
          </a:p>
          <a:p>
            <a:pPr lvl="1"/>
            <a:r>
              <a:rPr lang="en-US" sz="2000" dirty="0"/>
              <a:t>System calls for allocation or deallocation  </a:t>
            </a:r>
          </a:p>
          <a:p>
            <a:pPr lvl="1"/>
            <a:r>
              <a:rPr lang="en-US" sz="2000" dirty="0"/>
              <a:t>Watch out for deadlock </a:t>
            </a:r>
          </a:p>
          <a:p>
            <a:r>
              <a:rPr lang="en-US" sz="2000" dirty="0"/>
              <a:t>Error Handling </a:t>
            </a:r>
          </a:p>
          <a:p>
            <a:pPr lvl="1"/>
            <a:r>
              <a:rPr lang="en-US" sz="2000" dirty="0"/>
              <a:t>OS can recover from disk read/write transient errors </a:t>
            </a:r>
          </a:p>
          <a:p>
            <a:pPr lvl="1"/>
            <a:r>
              <a:rPr lang="en-US" sz="2000" dirty="0"/>
              <a:t>Disk unavailability   </a:t>
            </a:r>
          </a:p>
          <a:p>
            <a:pPr lvl="1"/>
            <a:r>
              <a:rPr lang="en-US" sz="2000" dirty="0"/>
              <a:t>System error logs hold problem reports </a:t>
            </a:r>
          </a:p>
          <a:p>
            <a:pPr lvl="1"/>
            <a:r>
              <a:rPr lang="en-US" sz="2000" dirty="0"/>
              <a:t>Dirty block management 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BE6668F-24B6-2FD4-6F58-C6E9BEE44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5" r="3080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6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30F0-6CBB-B0CE-8205-9CC133CE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 Memory Access (DMA) </a:t>
            </a: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710856AC-B0F6-2B25-A2A5-62E1F9C1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97" y="1863801"/>
            <a:ext cx="10092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4" name="Rectangle 215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6" name="Rectangle 215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58" name="Rectangle 215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9351-B0A9-7ADC-FEAA-0F50874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Interrupts in Operating Systems </a:t>
            </a:r>
          </a:p>
        </p:txBody>
      </p:sp>
      <p:sp>
        <p:nvSpPr>
          <p:cNvPr id="2160" name="Rectangle 215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D971-EEF1-6394-7825-19B8E696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CPU interrupt-request line triggered by I/O device </a:t>
            </a:r>
          </a:p>
          <a:p>
            <a:r>
              <a:rPr lang="en-US" sz="1800" dirty="0"/>
              <a:t>Interrupt handler receives interrupts </a:t>
            </a:r>
          </a:p>
          <a:p>
            <a:pPr lvl="1"/>
            <a:r>
              <a:rPr lang="en-US" sz="1800" dirty="0"/>
              <a:t>Determines the best course of action </a:t>
            </a:r>
          </a:p>
          <a:p>
            <a:pPr lvl="1"/>
            <a:r>
              <a:rPr lang="en-US" sz="1800" dirty="0"/>
              <a:t>Find out the source of interrupt generation  </a:t>
            </a:r>
          </a:p>
          <a:p>
            <a:pPr lvl="1"/>
            <a:r>
              <a:rPr lang="en-US" sz="1800" dirty="0"/>
              <a:t>Analyzes its status </a:t>
            </a:r>
          </a:p>
          <a:p>
            <a:pPr lvl="1"/>
            <a:r>
              <a:rPr lang="en-US" sz="1800" dirty="0"/>
              <a:t>Restart it when appropriate with next operation </a:t>
            </a:r>
          </a:p>
          <a:p>
            <a:pPr lvl="1"/>
            <a:r>
              <a:rPr lang="en-US" sz="1800" dirty="0"/>
              <a:t>Returns control to the interrupted process </a:t>
            </a:r>
          </a:p>
          <a:p>
            <a:pPr lvl="1"/>
            <a:r>
              <a:rPr lang="en-US" sz="1800" dirty="0"/>
              <a:t>Maskable to ignore or delay some interrupts </a:t>
            </a:r>
          </a:p>
          <a:p>
            <a:pPr lvl="1"/>
            <a:r>
              <a:rPr lang="en-US" sz="1800" dirty="0"/>
              <a:t>Interrupt vector to dispatch interrupt to connect handler </a:t>
            </a:r>
          </a:p>
          <a:p>
            <a:pPr lvl="2"/>
            <a:r>
              <a:rPr lang="en-US" sz="1800" dirty="0"/>
              <a:t>Based on priority </a:t>
            </a:r>
          </a:p>
          <a:p>
            <a:pPr lvl="2"/>
            <a:r>
              <a:rPr lang="en-US" sz="1800" dirty="0"/>
              <a:t>Some non-maskable </a:t>
            </a:r>
          </a:p>
          <a:p>
            <a:pPr lvl="1"/>
            <a:r>
              <a:rPr lang="en-US" sz="1800" dirty="0"/>
              <a:t>Interrupt mechanisms are also used for exceptions </a:t>
            </a:r>
          </a:p>
        </p:txBody>
      </p:sp>
    </p:spTree>
    <p:extLst>
      <p:ext uri="{BB962C8B-B14F-4D97-AF65-F5344CB8AC3E}">
        <p14:creationId xmlns:p14="http://schemas.microsoft.com/office/powerpoint/2010/main" val="21232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4" name="Rectangle 215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6" name="Rectangle 215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58" name="Rectangle 215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9351-B0A9-7ADC-FEAA-0F50874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Interrupts in Operating Systems </a:t>
            </a:r>
          </a:p>
        </p:txBody>
      </p:sp>
      <p:sp>
        <p:nvSpPr>
          <p:cNvPr id="2160" name="Rectangle 215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F9715B4A-2A3B-9F24-7110-6419991F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2" y="2221992"/>
            <a:ext cx="11167446" cy="44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5" name="Rectangle 216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67" name="Rectangle 216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69" name="Rectangle 216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9351-B0A9-7ADC-FEAA-0F50874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Interrupts in Operating Systems </a:t>
            </a:r>
          </a:p>
        </p:txBody>
      </p:sp>
      <p:sp>
        <p:nvSpPr>
          <p:cNvPr id="2171" name="Rectangle 217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D971-EEF1-6394-7825-19B8E696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 dirty="0"/>
              <a:t>Performance overhead </a:t>
            </a:r>
          </a:p>
          <a:p>
            <a:pPr lvl="1"/>
            <a:r>
              <a:rPr lang="en-US" sz="2200" dirty="0"/>
              <a:t>Cost of storing and restoring process states </a:t>
            </a:r>
          </a:p>
          <a:p>
            <a:pPr lvl="1"/>
            <a:r>
              <a:rPr lang="en-US" sz="2200" dirty="0"/>
              <a:t>Cost of flushing the interrupt pipeline </a:t>
            </a:r>
          </a:p>
          <a:p>
            <a:pPr lvl="1"/>
            <a:r>
              <a:rPr lang="en-US" sz="2200" dirty="0"/>
              <a:t>Restoring the instructions into the pipeline when the process is restored </a:t>
            </a:r>
          </a:p>
        </p:txBody>
      </p:sp>
    </p:spTree>
    <p:extLst>
      <p:ext uri="{BB962C8B-B14F-4D97-AF65-F5344CB8AC3E}">
        <p14:creationId xmlns:p14="http://schemas.microsoft.com/office/powerpoint/2010/main" val="21315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286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Rockwell</vt:lpstr>
      <vt:lpstr>Office Theme</vt:lpstr>
      <vt:lpstr>Operating Systems </vt:lpstr>
      <vt:lpstr>Outline </vt:lpstr>
      <vt:lpstr>Input Output Management </vt:lpstr>
      <vt:lpstr>I/O Kernel Subsystem </vt:lpstr>
      <vt:lpstr>I/O Kernel Subsystem </vt:lpstr>
      <vt:lpstr>Direct Memory Access (DMA) </vt:lpstr>
      <vt:lpstr>Interrupts in Operating Systems </vt:lpstr>
      <vt:lpstr>Interrupts in Operating Systems </vt:lpstr>
      <vt:lpstr>Interrupts in Operating Systems </vt:lpstr>
      <vt:lpstr>Interrupt Driven I/O Cycle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339</cp:revision>
  <dcterms:created xsi:type="dcterms:W3CDTF">2022-09-19T03:32:55Z</dcterms:created>
  <dcterms:modified xsi:type="dcterms:W3CDTF">2023-01-03T07:47:09Z</dcterms:modified>
</cp:coreProperties>
</file>