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73" r:id="rId17"/>
    <p:sldId id="274" r:id="rId18"/>
    <p:sldId id="276" r:id="rId19"/>
    <p:sldId id="275" r:id="rId20"/>
    <p:sldId id="287" r:id="rId21"/>
    <p:sldId id="288" r:id="rId22"/>
    <p:sldId id="277" r:id="rId23"/>
    <p:sldId id="278" r:id="rId24"/>
    <p:sldId id="280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81E82-77CA-4ADF-A318-274F76C833C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8D03-970F-49FE-877F-A7A3849CD2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779F316-0242-4E80-908D-D577D2ABD9A2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82-16D7-4B35-927C-1F5D089242AA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CF55-15AF-4CA1-BB33-59D5E73CE124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6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CFF-515C-4377-8FBD-D51C8113BD80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7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24DF-AD28-4B1D-9E95-5DDF892A77B4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0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FFC-3E02-4370-86FE-A5207D4ECC03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08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CBC6-AFDC-4D6D-9AFA-FB7AC477F7E3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21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CE08-156E-40B2-A724-AB15BEB1512F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96B4-DD88-4CA2-938D-4FBC444C6460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2BA-B305-48CF-850B-59F9392FBD84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0FDD-F1D2-4F6C-BA34-8CC750A56F18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020D-4448-4C4B-A590-37FD53D0B126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912E-BE8C-4F95-9987-99BC73A3C6A8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5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ADD0-C405-4F92-982A-077E61D2037C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1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B7E9-5314-486B-8487-13348CB04FE8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1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D04C-2DDA-4A18-958D-DEE4904E874F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9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FB58-4E77-456F-B558-2A4AB9976F1F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101CBF-BE03-4DF0-AD2F-827B154EEA88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www.indee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reehaiftikhar@ciitlahore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nojobs.co.uk/info/career-advice/top-10-it-skills-and-tech-skills-for-2020.phtml" TargetMode="External"/><Relationship Id="rId3" Type="http://schemas.openxmlformats.org/officeDocument/2006/relationships/hyperlink" Target="https://techcrunch.com/2017/06/27/app-economy-to-grow-to-6-3-trillion-in-2021-user-base-to-nearly-double-to-6-3-billion/" TargetMode="External"/><Relationship Id="rId7" Type="http://schemas.openxmlformats.org/officeDocument/2006/relationships/hyperlink" Target="https://www.csoonline.com/article/3153707/security/top-5-cybersecurity-facts-figures-and-statistics.html" TargetMode="External"/><Relationship Id="rId2" Type="http://schemas.openxmlformats.org/officeDocument/2006/relationships/hyperlink" Target="https://www.indeed.com/salaries/Machine-Learning-Engineer-Sala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ghts.dice.com/2016/09/09/growth-market-data-engineers/" TargetMode="External"/><Relationship Id="rId5" Type="http://schemas.openxmlformats.org/officeDocument/2006/relationships/hyperlink" Target="https://www.forbes.com/sites/dorieclark/2014/03/10/data-visualization-is-the-future-heres-why/" TargetMode="External"/><Relationship Id="rId4" Type="http://schemas.openxmlformats.org/officeDocument/2006/relationships/hyperlink" Target="https://blog.hubspot.com/insiders/seo-facts" TargetMode="External"/><Relationship Id="rId9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knowledge.com/us-en/content/articles/what-it-takes-to-earn-a-top-paying-aws-certifica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myperfectresume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 Practices(IT)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870-7862-49E7-9498-309A7F1688E9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8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Technology?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C5CB-8450-47DC-876C-5F24C860FD7D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1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Technology (IT)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modern technology which deals with the Retrieval &amp; Processing of useful Data.</a:t>
            </a:r>
          </a:p>
          <a:p>
            <a:pPr algn="just"/>
            <a:endParaRPr lang="en-US" altLang="en-US" sz="105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Fact: </a:t>
            </a:r>
          </a:p>
          <a:p>
            <a:pPr lvl="1" algn="just"/>
            <a:r>
              <a:rPr lang="en-US" alt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Even World is separated on the basis of  “Technology Boundary” i.e. Technologically advance and “Backward Countries”.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0FFD-649E-4311-97EF-1C34D3C7595C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1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IT Professional?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D8A2-D799-44FF-A909-7F6CEDC72ACC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3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IT Professional?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sz="3200" i="1" dirty="0"/>
              <a:t>You are an IT Person, going to be an IT professional.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CBC1-A9AC-4CD7-BBE5-66D9F6B9ADA3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faced by IT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Lack of Knowledge about where Computer Science exists  (Areas and Business Sectors) ?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There Global/Local Market Worth.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Lack of Motivation in CS Enrolled Students.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Under What Job roles they will be utilized  (Classification of career opportunities )?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What skills they need to gain during CS degree ?</a:t>
            </a:r>
          </a:p>
          <a:p>
            <a:pPr algn="just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5675" y="4445180"/>
            <a:ext cx="2386325" cy="2312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26C1-17D8-4E9C-91EC-A47D144E0834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skerville Old Face" pitchFamily="18" charset="0"/>
              </a:rPr>
              <a:t>Possible Sectors for 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need to know how varied and lucrative a career in IT can be. </a:t>
            </a:r>
          </a:p>
          <a:p>
            <a:r>
              <a:rPr lang="en-US" dirty="0"/>
              <a:t>All businesses today, and in the future, will rely IT </a:t>
            </a:r>
          </a:p>
          <a:p>
            <a:pPr lvl="1"/>
            <a:r>
              <a:rPr lang="en-US" dirty="0"/>
              <a:t>for most technology is at the core of whatever they do </a:t>
            </a:r>
          </a:p>
          <a:p>
            <a:pPr lvl="1"/>
            <a:r>
              <a:rPr lang="en-US" dirty="0"/>
              <a:t>whether they operate in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retail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manufacturing</a:t>
            </a:r>
            <a:r>
              <a:rPr lang="en-US" b="1" dirty="0"/>
              <a:t>,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financial services</a:t>
            </a:r>
            <a:r>
              <a:rPr lang="en-US" b="1" dirty="0"/>
              <a:t>,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arts</a:t>
            </a:r>
            <a:r>
              <a:rPr lang="en-US" dirty="0"/>
              <a:t>, or virtually any other discipline.</a:t>
            </a:r>
          </a:p>
          <a:p>
            <a:endParaRPr lang="en-US" dirty="0"/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chemeClr val="accent1"/>
                </a:solidFill>
              </a:rPr>
              <a:t>With the right computer science skills young people can </a:t>
            </a:r>
            <a:r>
              <a:rPr lang="en-US" sz="2000" dirty="0"/>
              <a:t>find work in </a:t>
            </a:r>
            <a:r>
              <a:rPr lang="en-US" sz="2000" b="1" dirty="0"/>
              <a:t>any industry</a:t>
            </a:r>
            <a:r>
              <a:rPr lang="en-US" sz="2000" dirty="0"/>
              <a:t>, in </a:t>
            </a:r>
            <a:r>
              <a:rPr lang="en-US" sz="2000" b="1" dirty="0"/>
              <a:t>any sector </a:t>
            </a:r>
            <a:r>
              <a:rPr lang="en-US" sz="2000" dirty="0"/>
              <a:t>and in </a:t>
            </a:r>
            <a:r>
              <a:rPr lang="en-US" sz="2000" b="1" dirty="0"/>
              <a:t>any position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F970-E673-4211-9371-A9A00B1B399C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Worth of IT person in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Aharoni" pitchFamily="2" charset="-79"/>
              </a:rPr>
              <a:t>Employment opportunities are expected to increase 19% between 2010 - 2020.</a:t>
            </a:r>
          </a:p>
          <a:p>
            <a:pPr algn="just"/>
            <a:endParaRPr lang="en-US" sz="800" dirty="0">
              <a:cs typeface="Aharoni" pitchFamily="2" charset="-79"/>
            </a:endParaRPr>
          </a:p>
          <a:p>
            <a:pPr algn="just"/>
            <a:r>
              <a:rPr lang="en-US" dirty="0">
                <a:cs typeface="Aharoni" pitchFamily="2" charset="-79"/>
              </a:rPr>
              <a:t>The average salary for the most in-demand positions for CS/SE majors is about $89,000 per annum.</a:t>
            </a:r>
          </a:p>
          <a:p>
            <a:pPr algn="just"/>
            <a:endParaRPr lang="en-US" sz="800" dirty="0">
              <a:cs typeface="Aharoni" pitchFamily="2" charset="-79"/>
            </a:endParaRPr>
          </a:p>
          <a:p>
            <a:pPr algn="just"/>
            <a:r>
              <a:rPr lang="en-US" dirty="0">
                <a:cs typeface="Aharoni" pitchFamily="2" charset="-79"/>
              </a:rPr>
              <a:t>Who is hiring and where are the jobs? </a:t>
            </a:r>
          </a:p>
          <a:p>
            <a:pPr lvl="1" algn="just"/>
            <a:r>
              <a:rPr lang="en-US" dirty="0">
                <a:cs typeface="Aharoni" pitchFamily="2" charset="-79"/>
                <a:hlinkClick r:id="rId2"/>
              </a:rPr>
              <a:t>Indeed.com</a:t>
            </a:r>
            <a:r>
              <a:rPr lang="en-US" dirty="0">
                <a:cs typeface="Aharoni" pitchFamily="2" charset="-79"/>
              </a:rPr>
              <a:t> </a:t>
            </a:r>
          </a:p>
          <a:p>
            <a:pPr lvl="1" algn="just"/>
            <a:r>
              <a:rPr lang="en-US" dirty="0">
                <a:cs typeface="Aharoni" pitchFamily="2" charset="-79"/>
              </a:rPr>
              <a:t>Rozee.pk</a:t>
            </a:r>
          </a:p>
          <a:p>
            <a:pPr lvl="1" algn="just"/>
            <a:r>
              <a:rPr lang="en-US" dirty="0">
                <a:cs typeface="Aharoni" pitchFamily="2" charset="-79"/>
              </a:rPr>
              <a:t>And many others…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0825" y="4594538"/>
            <a:ext cx="1781175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5025" y="3832538"/>
            <a:ext cx="1781175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A8AD-7C0E-49B8-BD34-6900FEE476C4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2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people Fail to proceed in IT field?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1DF-54A6-4A24-B645-5240924D81E4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5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people Fail to proceed in IT field?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Lack of motivation</a:t>
            </a:r>
          </a:p>
          <a:p>
            <a:r>
              <a:rPr lang="en-US" dirty="0"/>
              <a:t>Choosing the wrong career</a:t>
            </a:r>
          </a:p>
          <a:p>
            <a:r>
              <a:rPr lang="en-US" dirty="0"/>
              <a:t>Unclear purpose</a:t>
            </a:r>
          </a:p>
          <a:p>
            <a:r>
              <a:rPr lang="en-US" dirty="0"/>
              <a:t>Destructive thinking</a:t>
            </a:r>
          </a:p>
          <a:p>
            <a:r>
              <a:rPr lang="en-US" dirty="0"/>
              <a:t>Not focusing on strengths</a:t>
            </a:r>
          </a:p>
          <a:p>
            <a:r>
              <a:rPr lang="en-US" dirty="0"/>
              <a:t>Over-estimating your success</a:t>
            </a:r>
          </a:p>
          <a:p>
            <a:r>
              <a:rPr lang="en-US" dirty="0"/>
              <a:t>Old curriculum</a:t>
            </a:r>
          </a:p>
          <a:p>
            <a:r>
              <a:rPr lang="en-US" dirty="0"/>
              <a:t>Bookish knowledge</a:t>
            </a:r>
          </a:p>
          <a:p>
            <a:r>
              <a:rPr lang="en-US" dirty="0"/>
              <a:t>Invisibility of the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7D18-0053-4EB9-8C5F-336AC1672D32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overcome these issue?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Motivate the students</a:t>
            </a:r>
          </a:p>
          <a:p>
            <a:pPr algn="just"/>
            <a:r>
              <a:rPr lang="en-US" dirty="0"/>
              <a:t>ICT curriculum should reflect the modern age.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Move from know how of </a:t>
            </a:r>
            <a:r>
              <a:rPr lang="en-US" dirty="0"/>
              <a:t>“basic desktop applications and hardware”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towards more involved concepts such as </a:t>
            </a:r>
            <a:r>
              <a:rPr lang="en-US" dirty="0"/>
              <a:t>“programming or networking”.</a:t>
            </a:r>
          </a:p>
          <a:p>
            <a:pPr algn="just"/>
            <a:r>
              <a:rPr lang="en-US" dirty="0"/>
              <a:t>Increase Skills that will be in most demand in the coming decades like: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6605-ADDC-4198-A44A-DC8D4D73F04E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(Faculty Member)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Mr. Usman Shehzaib (Assistant Professor)</a:t>
            </a:r>
          </a:p>
          <a:p>
            <a:r>
              <a:rPr lang="en-US" sz="2000" dirty="0"/>
              <a:t>Email address: </a:t>
            </a:r>
            <a:r>
              <a:rPr lang="en-US" sz="2000" dirty="0">
                <a:hlinkClick r:id="rId2"/>
              </a:rPr>
              <a:t>usmanshehzaib@cuilahore.edu.pk</a:t>
            </a:r>
            <a:endParaRPr lang="en-US" sz="2000" dirty="0"/>
          </a:p>
          <a:p>
            <a:r>
              <a:rPr lang="en-US" sz="2000" dirty="0"/>
              <a:t>Office: Room No 17(C-Block)</a:t>
            </a:r>
          </a:p>
          <a:p>
            <a:r>
              <a:rPr lang="en-US" sz="2000" dirty="0"/>
              <a:t>Office Hours:  </a:t>
            </a:r>
            <a:r>
              <a:rPr lang="en-GB" sz="2000" dirty="0"/>
              <a:t>Tuesday- [12:00-01:30] Friday-[10:00-12:00]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F13-BB90-4693-9DEF-B5E1072926D1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B7E9-5314-486B-8487-13348CB04FE8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501" t="16429" r="23096" b="15714"/>
          <a:stretch>
            <a:fillRect/>
          </a:stretch>
        </p:blipFill>
        <p:spPr bwMode="auto">
          <a:xfrm>
            <a:off x="0" y="-18472"/>
            <a:ext cx="12191999" cy="687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B7E9-5314-486B-8487-13348CB04FE8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085" t="17500" r="23798" b="15388"/>
          <a:stretch>
            <a:fillRect/>
          </a:stretch>
        </p:blipFill>
        <p:spPr bwMode="auto">
          <a:xfrm>
            <a:off x="1" y="3397"/>
            <a:ext cx="12192000" cy="685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Career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55632"/>
          </a:xfrm>
        </p:spPr>
        <p:txBody>
          <a:bodyPr>
            <a:noAutofit/>
          </a:bodyPr>
          <a:lstStyle/>
          <a:p>
            <a:r>
              <a:rPr lang="en-US" sz="2000" dirty="0"/>
              <a:t>Career opportunities for CS are divided into </a:t>
            </a:r>
            <a:r>
              <a:rPr lang="en-US" sz="2000" b="1" dirty="0">
                <a:solidFill>
                  <a:srgbClr val="FF0000"/>
                </a:solidFill>
              </a:rPr>
              <a:t>7</a:t>
            </a:r>
            <a:r>
              <a:rPr lang="en-US" sz="2000" dirty="0"/>
              <a:t> categories: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Programming and software development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Web and Internet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Graphics and multimedia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Information systems operation and management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Telecommunications and networking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Training and support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Computer science research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Computer industry specialists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8F2C-B88A-4AA2-BB8E-09046E103BCA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8 TOP TECH SKILLS IN DEMAND IN 2018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4199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cap="all" dirty="0"/>
              <a:t>MACHINE LEARNING </a:t>
            </a:r>
            <a:r>
              <a:rPr lang="en-US" sz="1600" b="1" cap="all" dirty="0"/>
              <a:t>(</a:t>
            </a:r>
            <a:r>
              <a:rPr lang="en-US" sz="1600" dirty="0"/>
              <a:t>Average salary: </a:t>
            </a:r>
            <a:r>
              <a:rPr lang="en-US" sz="1600" dirty="0">
                <a:hlinkClick r:id="rId2"/>
              </a:rPr>
              <a:t>$135K+ (Machine Learning Engineer)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b="1" cap="all" dirty="0"/>
              <a:t>MOBILE DEVELOPMENT(</a:t>
            </a:r>
            <a:r>
              <a:rPr lang="en-US" sz="1600" dirty="0"/>
              <a:t>app economy </a:t>
            </a:r>
            <a:r>
              <a:rPr lang="en-US" sz="1600" u="sng" dirty="0">
                <a:hlinkClick r:id="rId3"/>
              </a:rPr>
              <a:t> predicted to be worth $6.3 trillion by 2021</a:t>
            </a:r>
            <a:endParaRPr lang="en-US" sz="1600" u="sng" dirty="0"/>
          </a:p>
          <a:p>
            <a:pPr marL="457200" indent="-457200">
              <a:buFont typeface="+mj-lt"/>
              <a:buAutoNum type="arabicPeriod"/>
            </a:pPr>
            <a:r>
              <a:rPr lang="en-US" b="1" cap="all" dirty="0"/>
              <a:t>SEO/SEM MARKETING (</a:t>
            </a:r>
            <a:r>
              <a:rPr lang="en-US" sz="1600" dirty="0"/>
              <a:t>top five organic search results </a:t>
            </a:r>
            <a:r>
              <a:rPr lang="en-US" sz="1600" dirty="0">
                <a:hlinkClick r:id="rId4"/>
              </a:rPr>
              <a:t>get over 75% of the clicks</a:t>
            </a:r>
            <a:r>
              <a:rPr lang="en-US" sz="1600" b="1" cap="all" dirty="0"/>
              <a:t>)</a:t>
            </a:r>
            <a:endParaRPr lang="en-US" b="1" cap="all" dirty="0"/>
          </a:p>
          <a:p>
            <a:pPr marL="457200" indent="-457200">
              <a:buFont typeface="+mj-lt"/>
              <a:buAutoNum type="arabicPeriod"/>
            </a:pPr>
            <a:r>
              <a:rPr lang="en-US" b="1" cap="all" dirty="0"/>
              <a:t>DATA VISUALIZATION(</a:t>
            </a:r>
            <a:r>
              <a:rPr lang="en-US" u="sng" dirty="0">
                <a:hlinkClick r:id="rId5"/>
              </a:rPr>
              <a:t>bringing the power of Big Data to the mainstream</a:t>
            </a:r>
            <a:r>
              <a:rPr lang="en-US" b="1" cap="al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all" dirty="0"/>
              <a:t>Data Engineering(</a:t>
            </a:r>
            <a:r>
              <a:rPr lang="en-US" dirty="0"/>
              <a:t> </a:t>
            </a:r>
            <a:r>
              <a:rPr lang="en-US" sz="1600" dirty="0">
                <a:hlinkClick r:id="rId6"/>
              </a:rPr>
              <a:t>has historically outpaced </a:t>
            </a:r>
            <a:r>
              <a:rPr lang="en-US" sz="1600" dirty="0" err="1">
                <a:hlinkClick r:id="rId6"/>
              </a:rPr>
              <a:t>growth</a:t>
            </a:r>
            <a:r>
              <a:rPr lang="en-US" sz="1600" dirty="0" err="1"/>
              <a:t>for</a:t>
            </a:r>
            <a:r>
              <a:rPr lang="en-US" sz="1600" dirty="0"/>
              <a:t> data scientist jobs</a:t>
            </a:r>
            <a:r>
              <a:rPr lang="en-US" sz="1600" b="1" cap="al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all" dirty="0"/>
              <a:t>UI/UX DESIGN (</a:t>
            </a:r>
            <a:r>
              <a:rPr lang="en-US" sz="1600" dirty="0"/>
              <a:t>design interfaces for websites and apps to be visually appealing</a:t>
            </a:r>
            <a:r>
              <a:rPr lang="en-US" b="1" cap="al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all" dirty="0"/>
              <a:t>NETWORK AND INFORMATION SECURITY (</a:t>
            </a:r>
            <a:r>
              <a:rPr lang="en-US" dirty="0"/>
              <a:t>damage from cyber crimes are anticipated to </a:t>
            </a:r>
            <a:r>
              <a:rPr lang="en-US" dirty="0">
                <a:hlinkClick r:id="rId7"/>
              </a:rPr>
              <a:t>cost the world $6 trillion annually</a:t>
            </a:r>
            <a:r>
              <a:rPr lang="en-US" dirty="0"/>
              <a:t> by 2021</a:t>
            </a:r>
            <a:r>
              <a:rPr lang="en-US" b="1" cap="al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all" dirty="0"/>
              <a:t>Cloud computing (</a:t>
            </a:r>
            <a:r>
              <a:rPr lang="en-US" dirty="0"/>
              <a:t>cloud platforms, featuring content delivery, database storage, networking, and more–over 50 services in total</a:t>
            </a:r>
            <a:r>
              <a:rPr lang="en-US" b="1" cap="all" dirty="0"/>
              <a:t>)</a:t>
            </a:r>
          </a:p>
          <a:p>
            <a:pPr marL="0" indent="0">
              <a:buNone/>
            </a:pPr>
            <a:r>
              <a:rPr lang="en-US" b="1" cap="all" dirty="0"/>
              <a:t>Resource:</a:t>
            </a:r>
          </a:p>
          <a:p>
            <a:pPr marL="0" indent="0">
              <a:buNone/>
            </a:pPr>
            <a:r>
              <a:rPr lang="en-US" b="1" cap="all" dirty="0">
                <a:hlinkClick r:id="rId8"/>
              </a:rPr>
              <a:t>https://www.technojobs.co.uk/info/career-advice/top-10-it-skills-and-tech-skills-for-2020.phtml</a:t>
            </a:r>
            <a:endParaRPr lang="en-US" b="1" cap="all" dirty="0"/>
          </a:p>
          <a:p>
            <a:pPr marL="0" indent="0">
              <a:buNone/>
            </a:pPr>
            <a:r>
              <a:rPr lang="en-US" i="1" u="sng" cap="all" dirty="0">
                <a:highlight>
                  <a:srgbClr val="FFFF00"/>
                </a:highlight>
              </a:rPr>
              <a:t>Also visit above all links for further details</a:t>
            </a:r>
          </a:p>
          <a:p>
            <a:pPr marL="457200" indent="-457200">
              <a:buFont typeface="+mj-lt"/>
              <a:buAutoNum type="arabicPeriod"/>
            </a:pPr>
            <a:endParaRPr lang="en-US" b="1" cap="all" dirty="0"/>
          </a:p>
          <a:p>
            <a:pPr marL="457200" indent="-457200">
              <a:buFont typeface="+mj-lt"/>
              <a:buAutoNum type="arabicPeriod"/>
            </a:pPr>
            <a:endParaRPr lang="en-US" b="1" cap="all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b="1" cap="all" dirty="0"/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Agency FB" pitchFamily="34" charset="0"/>
              <a:cs typeface="Aharoni" pitchFamily="2" charset="-79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85827" y="3199109"/>
            <a:ext cx="42557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5054-130F-499C-A9B5-DB4DD495642B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7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skerville Old Face" pitchFamily="18" charset="0"/>
              </a:rPr>
              <a:t>Skills need to gain during Graduation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33749"/>
            <a:ext cx="8825659" cy="45019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UK lacks technical skills,” it said, adding that “the current pipeline of graduates and practitioners would not meet demand.”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National Audit Office (NAO) suggested that it could take up to 20 years to close the IT security skills gap.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average salary of AWS-certified IT professionals is </a:t>
            </a:r>
            <a:r>
              <a:rPr lang="en-US" sz="2400" u="sng" dirty="0">
                <a:hlinkClick r:id="rId2"/>
              </a:rPr>
              <a:t>27.5% higher than the norm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AWS Average salary: </a:t>
            </a:r>
            <a:r>
              <a:rPr lang="en-US" sz="2400" dirty="0">
                <a:hlinkClick r:id="rId2"/>
              </a:rPr>
              <a:t>$114,000</a:t>
            </a:r>
            <a:r>
              <a:rPr lang="en-US" sz="2400" dirty="0"/>
              <a:t> (in the top 5 highest-paying certifications in the United States and Canada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1CDD-3172-49CC-8691-986B246EC0AC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Assignment: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Page CV Writing.</a:t>
            </a:r>
          </a:p>
          <a:p>
            <a:endParaRPr lang="en-US" dirty="0"/>
          </a:p>
          <a:p>
            <a:r>
              <a:rPr lang="en-US" dirty="0"/>
              <a:t>Job area selection with Job Definition </a:t>
            </a:r>
          </a:p>
          <a:p>
            <a:endParaRPr lang="en-US" dirty="0"/>
          </a:p>
          <a:p>
            <a:r>
              <a:rPr lang="en-US" dirty="0"/>
              <a:t>I page Reason behind its selection (Research which you have made to decide your area)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7F1-654E-4356-BCE8-BCD589807397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01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771" y="2989866"/>
            <a:ext cx="8825659" cy="3416300"/>
          </a:xfrm>
        </p:spPr>
        <p:txBody>
          <a:bodyPr/>
          <a:lstStyle/>
          <a:p>
            <a:r>
              <a:rPr lang="en-US" dirty="0"/>
              <a:t>Keep count on your skills by building your 1</a:t>
            </a:r>
            <a:r>
              <a:rPr lang="en-US" baseline="30000" dirty="0"/>
              <a:t>st</a:t>
            </a:r>
            <a:r>
              <a:rPr lang="en-US" dirty="0"/>
              <a:t> CV.</a:t>
            </a:r>
          </a:p>
          <a:p>
            <a:pPr lvl="1"/>
            <a:r>
              <a:rPr lang="en-US" dirty="0"/>
              <a:t>&lt; </a:t>
            </a:r>
            <a:r>
              <a:rPr lang="en-US" dirty="0">
                <a:hlinkClick r:id="rId2"/>
              </a:rPr>
              <a:t>http://www.myperfectresume.com</a:t>
            </a:r>
            <a:r>
              <a:rPr lang="en-US" dirty="0"/>
              <a:t> &gt;</a:t>
            </a:r>
          </a:p>
          <a:p>
            <a:pPr lvl="1"/>
            <a:endParaRPr lang="en-US" dirty="0"/>
          </a:p>
          <a:p>
            <a:pPr lvl="0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dirty="0"/>
              <a:t>Starting from semester 1 keep adding your </a:t>
            </a:r>
          </a:p>
          <a:p>
            <a:pPr marL="0" lvl="0" indent="0" defTabSz="914400">
              <a:spcBef>
                <a:spcPct val="20000"/>
              </a:spcBef>
              <a:buClrTx/>
              <a:buSzTx/>
              <a:buNone/>
              <a:defRPr/>
            </a:pPr>
            <a:r>
              <a:rPr lang="en-US" dirty="0"/>
              <a:t>“Subject projects” which are relevant to your job interest area.</a:t>
            </a:r>
          </a:p>
          <a:p>
            <a:pPr lvl="0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dirty="0"/>
              <a:t>In Final year add details of your “Final year Project”.</a:t>
            </a:r>
          </a:p>
          <a:p>
            <a:pPr lvl="0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dirty="0"/>
              <a:t>Add it up with “internship” as an experience.</a:t>
            </a:r>
          </a:p>
          <a:p>
            <a:endParaRPr lang="en-US" dirty="0"/>
          </a:p>
        </p:txBody>
      </p:sp>
      <p:pic>
        <p:nvPicPr>
          <p:cNvPr id="5" name="Picture 4" descr="943867692b9f414d82063fb8a6feae85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19672" r="52500"/>
          <a:stretch/>
        </p:blipFill>
        <p:spPr>
          <a:xfrm>
            <a:off x="8189179" y="3427556"/>
            <a:ext cx="3998015" cy="3436890"/>
          </a:xfrm>
          <a:prstGeom prst="rect">
            <a:avLst/>
          </a:prstGeom>
          <a:effectLst>
            <a:glow rad="127000">
              <a:schemeClr val="tx2">
                <a:lumMod val="75000"/>
              </a:schemeClr>
            </a:glo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BA9E-ED25-464F-B5F5-2A5D38CD01C6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7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course objectives and focus of the course</a:t>
            </a:r>
          </a:p>
          <a:p>
            <a:r>
              <a:rPr lang="en-US" dirty="0"/>
              <a:t>Course hand book and grading criteria</a:t>
            </a:r>
          </a:p>
          <a:p>
            <a:r>
              <a:rPr lang="en-US" dirty="0"/>
              <a:t>Revision of basic concepts</a:t>
            </a:r>
          </a:p>
          <a:p>
            <a:r>
              <a:rPr lang="en-US" dirty="0"/>
              <a:t>Introduction to IT</a:t>
            </a:r>
          </a:p>
          <a:p>
            <a:r>
              <a:rPr lang="en-US" dirty="0"/>
              <a:t>IT Professional and IT professions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BE1B-8A14-441D-9039-EFE9E4A27F87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9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aim of this course is to give foundation to students:</a:t>
            </a:r>
          </a:p>
          <a:p>
            <a:pPr lvl="1"/>
            <a:r>
              <a:rPr lang="en-GB" sz="1800" dirty="0"/>
              <a:t>to make an appropriate decision in their professional lives and make a positive impact on the field of IT</a:t>
            </a:r>
          </a:p>
          <a:p>
            <a:pPr lvl="1"/>
            <a:r>
              <a:rPr lang="en-GB" sz="1800" dirty="0"/>
              <a:t>To handle difficult situations involving </a:t>
            </a:r>
          </a:p>
          <a:p>
            <a:pPr lvl="2"/>
            <a:r>
              <a:rPr lang="en-GB" sz="1600" dirty="0"/>
              <a:t>Ethical issues,</a:t>
            </a:r>
          </a:p>
          <a:p>
            <a:pPr lvl="2"/>
            <a:r>
              <a:rPr lang="en-GB" sz="1600" dirty="0"/>
              <a:t>Violation of professional code of practices, </a:t>
            </a:r>
          </a:p>
          <a:p>
            <a:pPr lvl="2"/>
            <a:r>
              <a:rPr lang="en-GB" sz="1600" dirty="0"/>
              <a:t>Legal issues, </a:t>
            </a:r>
          </a:p>
          <a:p>
            <a:pPr lvl="2"/>
            <a:r>
              <a:rPr lang="en-GB" sz="1600" dirty="0"/>
              <a:t>Privacy boundaries, </a:t>
            </a:r>
          </a:p>
          <a:p>
            <a:pPr lvl="2"/>
            <a:r>
              <a:rPr lang="en-GB" sz="1600" dirty="0"/>
              <a:t>Cyber and workplace crimes</a:t>
            </a:r>
          </a:p>
          <a:p>
            <a:pPr lvl="2"/>
            <a:endParaRPr lang="en-GB" sz="1600" dirty="0"/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4962-3557-4362-9109-77377E3515CE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2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Ethics</a:t>
            </a:r>
          </a:p>
          <a:p>
            <a:r>
              <a:rPr lang="en-US" b="1" dirty="0"/>
              <a:t>Privacy</a:t>
            </a:r>
          </a:p>
          <a:p>
            <a:r>
              <a:rPr lang="en-US" b="1" dirty="0"/>
              <a:t>Cyber and work place crimes</a:t>
            </a:r>
          </a:p>
          <a:p>
            <a:r>
              <a:rPr lang="en-US" b="1" dirty="0"/>
              <a:t>Freedom of speech</a:t>
            </a:r>
          </a:p>
          <a:p>
            <a:r>
              <a:rPr lang="en-US" b="1" dirty="0"/>
              <a:t>Intellectual property law</a:t>
            </a:r>
          </a:p>
          <a:p>
            <a:r>
              <a:rPr lang="en-US" b="1" dirty="0"/>
              <a:t>Research Ethics</a:t>
            </a:r>
          </a:p>
          <a:p>
            <a:r>
              <a:rPr lang="en-GB" b="1" dirty="0"/>
              <a:t>Professional Ethics and Responsibilities</a:t>
            </a:r>
          </a:p>
          <a:p>
            <a:pPr lvl="0"/>
            <a:r>
              <a:rPr lang="en-US" b="1" dirty="0"/>
              <a:t>Ethically building secure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1D21-F2FD-4C34-B79A-DFBDFF145AA2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1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0" indent="-182880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b="1" dirty="0"/>
              <a:t>1</a:t>
            </a:r>
            <a:r>
              <a:rPr lang="en-US" altLang="en-US" b="1" baseline="30000" dirty="0"/>
              <a:t>st</a:t>
            </a:r>
            <a:r>
              <a:rPr lang="en-US" altLang="en-US" b="1" dirty="0"/>
              <a:t> SESSIONAL  </a:t>
            </a:r>
            <a:r>
              <a:rPr lang="en-US" altLang="en-US" b="1" dirty="0">
                <a:sym typeface="Wingdings" panose="05000000000000000000" pitchFamily="2" charset="2"/>
              </a:rPr>
              <a:t> 10%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US" altLang="en-US" b="1" dirty="0">
              <a:sym typeface="Wingdings" panose="05000000000000000000" pitchFamily="2" charset="2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b="1" dirty="0">
                <a:sym typeface="Wingdings" panose="05000000000000000000" pitchFamily="2" charset="2"/>
              </a:rPr>
              <a:t> </a:t>
            </a:r>
            <a:r>
              <a:rPr lang="en-US" altLang="en-US" b="1" dirty="0"/>
              <a:t>2</a:t>
            </a:r>
            <a:r>
              <a:rPr lang="en-US" altLang="en-US" b="1" baseline="30000" dirty="0"/>
              <a:t>nd</a:t>
            </a:r>
            <a:r>
              <a:rPr lang="en-US" altLang="en-US" b="1" dirty="0"/>
              <a:t>  SESSIONAL</a:t>
            </a:r>
            <a:r>
              <a:rPr lang="en-US" altLang="en-US" b="1" dirty="0">
                <a:sym typeface="Wingdings" panose="05000000000000000000" pitchFamily="2" charset="2"/>
              </a:rPr>
              <a:t>   15%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en-US" altLang="en-US" b="1" dirty="0">
              <a:sym typeface="Wingdings" panose="05000000000000000000" pitchFamily="2" charset="2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b="1" dirty="0"/>
              <a:t> Final EXAMS </a:t>
            </a:r>
            <a:r>
              <a:rPr lang="en-US" altLang="en-US" b="1" dirty="0">
                <a:sym typeface="Wingdings" panose="05000000000000000000" pitchFamily="2" charset="2"/>
              </a:rPr>
              <a:t> 50%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en-US" altLang="en-US" b="1" dirty="0">
              <a:sym typeface="Wingdings" panose="05000000000000000000" pitchFamily="2" charset="2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b="1" dirty="0">
                <a:sym typeface="Wingdings" panose="05000000000000000000" pitchFamily="2" charset="2"/>
              </a:rPr>
              <a:t> QUIZES (4-5)  15 %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en-US" altLang="en-US" b="1" dirty="0">
              <a:sym typeface="Wingdings" panose="05000000000000000000" pitchFamily="2" charset="2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b="1" dirty="0">
                <a:sym typeface="Wingdings" panose="05000000000000000000" pitchFamily="2" charset="2"/>
              </a:rPr>
              <a:t> Assignments (4-5)  10%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E5E3-47A9-4486-A58F-7EAFAE579EC7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3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How to Succeed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9088" indent="-311150" algn="just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000" b="1" dirty="0"/>
              <a:t>Expect to spend approximately 10-15 hours per week on this course</a:t>
            </a:r>
          </a:p>
          <a:p>
            <a:pPr marL="319088" indent="-311150" algn="just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000" b="1" dirty="0"/>
              <a:t>Be attentive in class</a:t>
            </a:r>
          </a:p>
          <a:p>
            <a:pPr marL="319088" indent="-311150" algn="just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000" b="1" dirty="0"/>
              <a:t>80% Attendance is mandatory</a:t>
            </a:r>
            <a:endParaRPr lang="en-GB" altLang="en-US" sz="2000" dirty="0"/>
          </a:p>
          <a:p>
            <a:pPr marL="319088" indent="-311150" algn="just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000" b="1" dirty="0"/>
              <a:t>Participate in class</a:t>
            </a:r>
          </a:p>
          <a:p>
            <a:pPr marL="319088" indent="-311150" algn="just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2000" b="1" dirty="0"/>
              <a:t>Read the book and the resources</a:t>
            </a:r>
          </a:p>
          <a:p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2959100"/>
            <a:ext cx="36576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392-6A99-4DA1-9EE5-C429D1C795B5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reminder on 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/>
              <a:t>Do not copy material (Quiz, homework) without attribution</a:t>
            </a:r>
          </a:p>
          <a:p>
            <a:pPr lvl="1" algn="just"/>
            <a:r>
              <a:rPr lang="en-US" altLang="en-US" sz="2000" dirty="0"/>
              <a:t>Plagiarism is cheating; the minimum penalty will be a zero for the assignment</a:t>
            </a:r>
          </a:p>
          <a:p>
            <a:pPr algn="just"/>
            <a:r>
              <a:rPr lang="en-US" altLang="en-US" sz="2400" dirty="0"/>
              <a:t>Your work should be your own</a:t>
            </a:r>
          </a:p>
          <a:p>
            <a:pPr algn="just"/>
            <a:r>
              <a:rPr lang="en-US" altLang="en-US" sz="2400" dirty="0"/>
              <a:t>If you have any questions, ask the instructor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4BDF-AE4E-4456-B092-65601A915B3D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7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Required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Sara </a:t>
            </a:r>
            <a:r>
              <a:rPr lang="en-GB" sz="2000" dirty="0" err="1"/>
              <a:t>Baase</a:t>
            </a:r>
            <a:r>
              <a:rPr lang="en-GB" sz="2000" dirty="0"/>
              <a:t> (2013), A Gift of Fire, Social, Legal, and Ethical Issues for Computers and the Internet, 4</a:t>
            </a:r>
            <a:r>
              <a:rPr lang="en-GB" sz="2000" baseline="30000" dirty="0"/>
              <a:t>th</a:t>
            </a:r>
            <a:r>
              <a:rPr lang="en-GB" sz="2000" dirty="0"/>
              <a:t> Edition, Prentice-Hall.</a:t>
            </a:r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A3EA-EA8B-480D-9E87-B1AD49055B0F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9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>
              <a:spcBef>
                <a:spcPts val="1800"/>
              </a:spcBef>
              <a:buClr>
                <a:schemeClr val="accent1">
                  <a:lumMod val="75000"/>
                </a:schemeClr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b="1" dirty="0"/>
              <a:t>Course overview</a:t>
            </a:r>
          </a:p>
          <a:p>
            <a:pPr lvl="1" indent="-182880">
              <a:spcBef>
                <a:spcPts val="600"/>
              </a:spcBef>
              <a:buClr>
                <a:schemeClr val="accent1">
                  <a:lumMod val="75000"/>
                </a:schemeClr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/>
              <a:t>Required textbooks</a:t>
            </a:r>
          </a:p>
          <a:p>
            <a:pPr lvl="1" indent="-182880">
              <a:spcBef>
                <a:spcPts val="600"/>
              </a:spcBef>
              <a:buClr>
                <a:schemeClr val="accent1">
                  <a:lumMod val="75000"/>
                </a:schemeClr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/>
              <a:t>Syllabus and schedule </a:t>
            </a:r>
          </a:p>
          <a:p>
            <a:pPr lvl="1" indent="-182880">
              <a:spcBef>
                <a:spcPts val="600"/>
              </a:spcBef>
              <a:buClr>
                <a:schemeClr val="accent1">
                  <a:lumMod val="75000"/>
                </a:schemeClr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/>
              <a:t>How to succeed</a:t>
            </a:r>
          </a:p>
          <a:p>
            <a:pPr marL="182880" indent="-182880">
              <a:spcBef>
                <a:spcPts val="1800"/>
              </a:spcBef>
              <a:buClr>
                <a:schemeClr val="accent1">
                  <a:lumMod val="75000"/>
                </a:schemeClr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b="1" dirty="0"/>
              <a:t>Basic concepts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Who is IT Professional?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A7-0EBB-436F-9498-1432266E9ED9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80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282</TotalTime>
  <Words>1148</Words>
  <Application>Microsoft Office PowerPoint</Application>
  <PresentationFormat>Widescreen</PresentationFormat>
  <Paragraphs>216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Agency FB</vt:lpstr>
      <vt:lpstr>Arial</vt:lpstr>
      <vt:lpstr>Baskerville Old Face</vt:lpstr>
      <vt:lpstr>Calibri</vt:lpstr>
      <vt:lpstr>Century Gothic</vt:lpstr>
      <vt:lpstr>Wingdings</vt:lpstr>
      <vt:lpstr>Wingdings 3</vt:lpstr>
      <vt:lpstr>Ion Boardroom</vt:lpstr>
      <vt:lpstr>Professional Practices(IT)</vt:lpstr>
      <vt:lpstr>Introduction (Faculty Member)</vt:lpstr>
      <vt:lpstr>Course Objective:</vt:lpstr>
      <vt:lpstr>Course focus</vt:lpstr>
      <vt:lpstr>Marks Distribution</vt:lpstr>
      <vt:lpstr>How to Succeed</vt:lpstr>
      <vt:lpstr>A reminder on plagiarism</vt:lpstr>
      <vt:lpstr>Required Textbook</vt:lpstr>
      <vt:lpstr>Today’s Objectives</vt:lpstr>
      <vt:lpstr>What is Information Technology?</vt:lpstr>
      <vt:lpstr>Information Technology (IT)</vt:lpstr>
      <vt:lpstr>Who is IT Professional?</vt:lpstr>
      <vt:lpstr>Who is IT Professional?</vt:lpstr>
      <vt:lpstr>Problem faced by IT Students</vt:lpstr>
      <vt:lpstr>Possible Sectors for CS</vt:lpstr>
      <vt:lpstr>Worth of IT person in market</vt:lpstr>
      <vt:lpstr>Why people Fail to proceed in IT field?</vt:lpstr>
      <vt:lpstr>Why people Fail to proceed in IT field?</vt:lpstr>
      <vt:lpstr>How to overcome these issue?</vt:lpstr>
      <vt:lpstr>PowerPoint Presentation</vt:lpstr>
      <vt:lpstr>PowerPoint Presentation</vt:lpstr>
      <vt:lpstr>Classification of Career opportunities</vt:lpstr>
      <vt:lpstr>8 TOP TECH SKILLS IN DEMAND IN 2018 </vt:lpstr>
      <vt:lpstr>Skills need to gain during Graduation</vt:lpstr>
      <vt:lpstr>Assignment: 1</vt:lpstr>
      <vt:lpstr>Tip: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Practices(IT)</dc:title>
  <dc:creator>Fareeha Iftikhar</dc:creator>
  <cp:lastModifiedBy>pc</cp:lastModifiedBy>
  <cp:revision>50</cp:revision>
  <dcterms:created xsi:type="dcterms:W3CDTF">2015-02-21T06:52:55Z</dcterms:created>
  <dcterms:modified xsi:type="dcterms:W3CDTF">2021-02-19T05:17:17Z</dcterms:modified>
</cp:coreProperties>
</file>