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31"/>
  </p:notesMasterIdLst>
  <p:sldIdLst>
    <p:sldId id="271" r:id="rId2"/>
    <p:sldId id="323" r:id="rId3"/>
    <p:sldId id="352" r:id="rId4"/>
    <p:sldId id="324" r:id="rId5"/>
    <p:sldId id="327" r:id="rId6"/>
    <p:sldId id="299" r:id="rId7"/>
    <p:sldId id="288" r:id="rId8"/>
    <p:sldId id="292" r:id="rId9"/>
    <p:sldId id="328" r:id="rId10"/>
    <p:sldId id="329" r:id="rId11"/>
    <p:sldId id="290" r:id="rId12"/>
    <p:sldId id="330" r:id="rId13"/>
    <p:sldId id="294" r:id="rId14"/>
    <p:sldId id="304" r:id="rId15"/>
    <p:sldId id="295" r:id="rId16"/>
    <p:sldId id="331" r:id="rId17"/>
    <p:sldId id="332" r:id="rId18"/>
    <p:sldId id="338" r:id="rId19"/>
    <p:sldId id="296" r:id="rId20"/>
    <p:sldId id="353" r:id="rId21"/>
    <p:sldId id="308" r:id="rId22"/>
    <p:sldId id="298" r:id="rId23"/>
    <p:sldId id="309" r:id="rId24"/>
    <p:sldId id="310" r:id="rId25"/>
    <p:sldId id="354" r:id="rId26"/>
    <p:sldId id="313" r:id="rId27"/>
    <p:sldId id="318" r:id="rId28"/>
    <p:sldId id="333" r:id="rId29"/>
    <p:sldId id="334"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34"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Arial" charset="0"/>
              </a:defRPr>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Arial"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Arial" charset="0"/>
              </a:defRPr>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2E8495D-F256-4CE7-A982-FA207D71F76C}" type="slidenum">
              <a:rPr lang="en-US" altLang="en-US"/>
              <a:pPr/>
              <a:t>‹#›</a:t>
            </a:fld>
            <a:endParaRPr lang="en-US" altLang="en-US"/>
          </a:p>
        </p:txBody>
      </p:sp>
    </p:spTree>
    <p:extLst>
      <p:ext uri="{BB962C8B-B14F-4D97-AF65-F5344CB8AC3E}">
        <p14:creationId xmlns:p14="http://schemas.microsoft.com/office/powerpoint/2010/main" val="791993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8495D-F256-4CE7-A982-FA207D71F76C}" type="slidenum">
              <a:rPr lang="en-US" altLang="en-US" smtClean="0"/>
              <a:pPr/>
              <a:t>1</a:t>
            </a:fld>
            <a:endParaRPr lang="en-US" altLang="en-US"/>
          </a:p>
        </p:txBody>
      </p:sp>
    </p:spTree>
    <p:extLst>
      <p:ext uri="{BB962C8B-B14F-4D97-AF65-F5344CB8AC3E}">
        <p14:creationId xmlns:p14="http://schemas.microsoft.com/office/powerpoint/2010/main" val="1583341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8A6F94CB-E567-420D-8944-6F5C657F116F}" type="slidenum">
              <a:rPr lang="en-US" altLang="en-US"/>
              <a:pPr eaLnBrk="1" hangingPunct="1"/>
              <a:t>2</a:t>
            </a:fld>
            <a:endParaRPr lang="en-US"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cs typeface="Arial" panose="020B0604020202020204" pitchFamily="34" charset="0"/>
              </a:rPr>
              <a:t>Print:</a:t>
            </a:r>
          </a:p>
          <a:p>
            <a:pPr eaLnBrk="1" hangingPunct="1"/>
            <a:r>
              <a:rPr lang="en-US" altLang="en-US">
                <a:cs typeface="Arial" panose="020B0604020202020204" pitchFamily="34" charset="0"/>
              </a:rPr>
              <a:t>Has strongest first amendment protection</a:t>
            </a:r>
          </a:p>
          <a:p>
            <a:pPr eaLnBrk="1" hangingPunct="1"/>
            <a:r>
              <a:rPr lang="en-US" altLang="en-US">
                <a:cs typeface="Arial" panose="020B0604020202020204" pitchFamily="34" charset="0"/>
              </a:rPr>
              <a:t>Trend toward fewer government restraints on printed words</a:t>
            </a:r>
          </a:p>
          <a:p>
            <a:pPr eaLnBrk="1" hangingPunct="1"/>
            <a:endParaRPr lang="en-US" altLang="en-US">
              <a:cs typeface="Arial" panose="020B0604020202020204" pitchFamily="34" charset="0"/>
            </a:endParaRPr>
          </a:p>
          <a:p>
            <a:pPr eaLnBrk="1" hangingPunct="1"/>
            <a:r>
              <a:rPr lang="en-US" altLang="en-US" b="1">
                <a:cs typeface="Arial" panose="020B0604020202020204" pitchFamily="34" charset="0"/>
              </a:rPr>
              <a:t>Broadcast:</a:t>
            </a:r>
          </a:p>
          <a:p>
            <a:pPr eaLnBrk="1" hangingPunct="1"/>
            <a:r>
              <a:rPr lang="en-US" altLang="en-US">
                <a:cs typeface="Arial" panose="020B0604020202020204" pitchFamily="34" charset="0"/>
              </a:rPr>
              <a:t>Government regulates structure of industry and content of programs</a:t>
            </a:r>
          </a:p>
          <a:p>
            <a:pPr eaLnBrk="1" hangingPunct="1"/>
            <a:r>
              <a:rPr lang="en-US" altLang="en-US">
                <a:cs typeface="Arial" panose="020B0604020202020204" pitchFamily="34" charset="0"/>
              </a:rPr>
              <a:t>Government grants broadcast licenses</a:t>
            </a:r>
          </a:p>
          <a:p>
            <a:pPr eaLnBrk="1" hangingPunct="1"/>
            <a:r>
              <a:rPr lang="en-US" altLang="en-US">
                <a:cs typeface="Arial" panose="020B0604020202020204" pitchFamily="34" charset="0"/>
              </a:rPr>
              <a:t>Federal Communication Commission (FCC) is the regulating body</a:t>
            </a:r>
          </a:p>
          <a:p>
            <a:pPr eaLnBrk="1" hangingPunct="1"/>
            <a:endParaRPr lang="en-US" altLang="en-US">
              <a:cs typeface="Arial" panose="020B0604020202020204" pitchFamily="34" charset="0"/>
            </a:endParaRPr>
          </a:p>
          <a:p>
            <a:pPr eaLnBrk="1" hangingPunct="1"/>
            <a:r>
              <a:rPr lang="en-US" altLang="en-US" b="1">
                <a:cs typeface="Arial" panose="020B0604020202020204" pitchFamily="34" charset="0"/>
              </a:rPr>
              <a:t>Common carriers:</a:t>
            </a:r>
          </a:p>
          <a:p>
            <a:pPr eaLnBrk="1" hangingPunct="1"/>
            <a:r>
              <a:rPr lang="en-US" altLang="en-US">
                <a:cs typeface="Arial" panose="020B0604020202020204" pitchFamily="34" charset="0"/>
              </a:rPr>
              <a:t>Provide medium of communication and make service available to everyone</a:t>
            </a:r>
          </a:p>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76208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5C2A2238-1864-4019-B074-74F4CAB6FE2E}" type="slidenum">
              <a:rPr lang="en-US" altLang="en-US"/>
              <a:pPr eaLnBrk="1" hangingPunct="1"/>
              <a:t>4</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1">
                <a:cs typeface="Arial" panose="020B0604020202020204" pitchFamily="34" charset="0"/>
              </a:rPr>
              <a:t>Print:</a:t>
            </a:r>
          </a:p>
          <a:p>
            <a:pPr eaLnBrk="1" hangingPunct="1"/>
            <a:r>
              <a:rPr lang="en-US" altLang="en-US">
                <a:cs typeface="Arial" panose="020B0604020202020204" pitchFamily="34" charset="0"/>
              </a:rPr>
              <a:t>Has strongest first amendment protection</a:t>
            </a:r>
          </a:p>
          <a:p>
            <a:pPr eaLnBrk="1" hangingPunct="1"/>
            <a:r>
              <a:rPr lang="en-US" altLang="en-US">
                <a:cs typeface="Arial" panose="020B0604020202020204" pitchFamily="34" charset="0"/>
              </a:rPr>
              <a:t>Trend toward fewer government restraints on printed words</a:t>
            </a:r>
          </a:p>
          <a:p>
            <a:pPr eaLnBrk="1" hangingPunct="1"/>
            <a:endParaRPr lang="en-US" altLang="en-US">
              <a:cs typeface="Arial" panose="020B0604020202020204" pitchFamily="34" charset="0"/>
            </a:endParaRPr>
          </a:p>
          <a:p>
            <a:pPr eaLnBrk="1" hangingPunct="1"/>
            <a:r>
              <a:rPr lang="en-US" altLang="en-US" b="1">
                <a:cs typeface="Arial" panose="020B0604020202020204" pitchFamily="34" charset="0"/>
              </a:rPr>
              <a:t>Broadcast:</a:t>
            </a:r>
          </a:p>
          <a:p>
            <a:pPr eaLnBrk="1" hangingPunct="1"/>
            <a:r>
              <a:rPr lang="en-US" altLang="en-US">
                <a:cs typeface="Arial" panose="020B0604020202020204" pitchFamily="34" charset="0"/>
              </a:rPr>
              <a:t>Government regulates structure of industry and content of programs</a:t>
            </a:r>
          </a:p>
          <a:p>
            <a:pPr eaLnBrk="1" hangingPunct="1"/>
            <a:r>
              <a:rPr lang="en-US" altLang="en-US">
                <a:cs typeface="Arial" panose="020B0604020202020204" pitchFamily="34" charset="0"/>
              </a:rPr>
              <a:t>Government grants broadcast licenses</a:t>
            </a:r>
          </a:p>
          <a:p>
            <a:pPr eaLnBrk="1" hangingPunct="1"/>
            <a:r>
              <a:rPr lang="en-US" altLang="en-US">
                <a:cs typeface="Arial" panose="020B0604020202020204" pitchFamily="34" charset="0"/>
              </a:rPr>
              <a:t>Federal Communication Commission (FCC) is the regulating body</a:t>
            </a:r>
          </a:p>
          <a:p>
            <a:pPr eaLnBrk="1" hangingPunct="1"/>
            <a:endParaRPr lang="en-US" altLang="en-US">
              <a:cs typeface="Arial" panose="020B0604020202020204" pitchFamily="34" charset="0"/>
            </a:endParaRPr>
          </a:p>
          <a:p>
            <a:pPr eaLnBrk="1" hangingPunct="1"/>
            <a:r>
              <a:rPr lang="en-US" altLang="en-US" b="1">
                <a:cs typeface="Arial" panose="020B0604020202020204" pitchFamily="34" charset="0"/>
              </a:rPr>
              <a:t>Common carriers:</a:t>
            </a:r>
          </a:p>
          <a:p>
            <a:pPr eaLnBrk="1" hangingPunct="1"/>
            <a:r>
              <a:rPr lang="en-US" altLang="en-US">
                <a:cs typeface="Arial" panose="020B0604020202020204" pitchFamily="34" charset="0"/>
              </a:rPr>
              <a:t>Provide medium of communication and make service available to everyone</a:t>
            </a:r>
          </a:p>
          <a:p>
            <a:pPr eaLnBrk="1" hangingPunct="1"/>
            <a:endParaRPr lang="en-US" altLang="en-US">
              <a:cs typeface="Arial" panose="020B0604020202020204" pitchFamily="34" charset="0"/>
            </a:endParaRPr>
          </a:p>
        </p:txBody>
      </p:sp>
    </p:spTree>
    <p:extLst>
      <p:ext uri="{BB962C8B-B14F-4D97-AF65-F5344CB8AC3E}">
        <p14:creationId xmlns:p14="http://schemas.microsoft.com/office/powerpoint/2010/main" val="183031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fld id="{70B7563D-FB47-457C-8B1A-C97AFED78449}" type="slidenum">
              <a:rPr lang="en-US" altLang="en-US"/>
              <a:pPr eaLnBrk="1" hangingPunct="1"/>
              <a:t>6</a:t>
            </a:fld>
            <a:endParaRPr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cs typeface="Arial" panose="020B0604020202020204" pitchFamily="34" charset="0"/>
            </a:endParaRPr>
          </a:p>
        </p:txBody>
      </p:sp>
    </p:spTree>
    <p:extLst>
      <p:ext uri="{BB962C8B-B14F-4D97-AF65-F5344CB8AC3E}">
        <p14:creationId xmlns:p14="http://schemas.microsoft.com/office/powerpoint/2010/main" val="335683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pPr>
              <a:defRPr/>
            </a:pPr>
            <a:fld id="{EC842652-673E-4998-A472-10636695ED22}" type="datetime1">
              <a:rPr lang="en-US" smtClean="0"/>
              <a:pPr>
                <a:defRPr/>
              </a:pPr>
              <a:t>12/3/2021</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0C402B11-AE5E-4418-9032-86CB26604169}"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38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D2E6D11-6354-4310-BD5E-549927A7ECB9}" type="datetime1">
              <a:rPr lang="en-US" smtClean="0"/>
              <a:pPr>
                <a:defRPr/>
              </a:pPr>
              <a:t>12/3/2021</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37F306D9-539D-4289-947F-5ED8B5324000}" type="slidenum">
              <a:rPr lang="en-US" altLang="en-US" smtClean="0"/>
              <a:pPr/>
              <a:t>‹#›</a:t>
            </a:fld>
            <a:endParaRPr lang="en-US" altLang="en-US"/>
          </a:p>
        </p:txBody>
      </p:sp>
    </p:spTree>
    <p:extLst>
      <p:ext uri="{BB962C8B-B14F-4D97-AF65-F5344CB8AC3E}">
        <p14:creationId xmlns:p14="http://schemas.microsoft.com/office/powerpoint/2010/main" val="138699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71DBF412-D0A1-4539-ADA0-962FF6D2EDF0}" type="datetime1">
              <a:rPr lang="en-US" smtClean="0"/>
              <a:pPr>
                <a:defRPr/>
              </a:pPr>
              <a:t>12/3/2021</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BAFCBAD3-31C7-45ED-B25D-C8AE2FE97DEE}" type="slidenum">
              <a:rPr lang="en-US" altLang="en-US" smtClean="0"/>
              <a:pPr/>
              <a:t>‹#›</a:t>
            </a:fld>
            <a:endParaRPr lang="en-US"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30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809C638-9B3E-451A-A3C6-583D4FED63BD}" type="datetime1">
              <a:rPr lang="en-US" smtClean="0"/>
              <a:pPr>
                <a:defRPr/>
              </a:pPr>
              <a:t>12/3/2021</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746B502D-5431-41AA-9BD0-8F6BD36C8165}" type="slidenum">
              <a:rPr lang="en-US" altLang="en-US" smtClean="0"/>
              <a:pPr/>
              <a:t>‹#›</a:t>
            </a:fld>
            <a:endParaRPr lang="en-US" altLang="en-US"/>
          </a:p>
        </p:txBody>
      </p:sp>
    </p:spTree>
    <p:extLst>
      <p:ext uri="{BB962C8B-B14F-4D97-AF65-F5344CB8AC3E}">
        <p14:creationId xmlns:p14="http://schemas.microsoft.com/office/powerpoint/2010/main" val="216353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5DBA5B97-CD93-43DB-A958-EBC367F4174E}" type="datetime1">
              <a:rPr lang="en-US" smtClean="0"/>
              <a:pPr>
                <a:defRPr/>
              </a:pPr>
              <a:t>12/3/2021</a:t>
            </a:fld>
            <a:endParaRPr lang="en-US"/>
          </a:p>
        </p:txBody>
      </p:sp>
      <p:sp>
        <p:nvSpPr>
          <p:cNvPr id="5" name="Footer Placeholder 4"/>
          <p:cNvSpPr>
            <a:spLocks noGrp="1"/>
          </p:cNvSpPr>
          <p:nvPr>
            <p:ph type="ftr" sz="quarter" idx="11"/>
          </p:nvPr>
        </p:nvSpPr>
        <p:spPr/>
        <p:txBody>
          <a:bodyPr/>
          <a:lstStyle/>
          <a:p>
            <a:pPr>
              <a:defRPr/>
            </a:pPr>
            <a:r>
              <a:rPr lang="en-US"/>
              <a:t>Slides prepared by Cyndi Chie and Sarah Frye</a:t>
            </a:r>
          </a:p>
        </p:txBody>
      </p:sp>
      <p:sp>
        <p:nvSpPr>
          <p:cNvPr id="6" name="Slide Number Placeholder 5"/>
          <p:cNvSpPr>
            <a:spLocks noGrp="1"/>
          </p:cNvSpPr>
          <p:nvPr>
            <p:ph type="sldNum" sz="quarter" idx="12"/>
          </p:nvPr>
        </p:nvSpPr>
        <p:spPr/>
        <p:txBody>
          <a:bodyPr/>
          <a:lstStyle/>
          <a:p>
            <a:fld id="{8FDBB31C-F5E1-4E49-A656-C21CA5DD4B5F}"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849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87A2E051-1FA9-4A45-AE2C-D1350E3B1C3F}" type="datetime1">
              <a:rPr lang="en-US" smtClean="0"/>
              <a:pPr>
                <a:defRPr/>
              </a:pPr>
              <a:t>12/3/2021</a:t>
            </a:fld>
            <a:endParaRPr lang="en-US"/>
          </a:p>
        </p:txBody>
      </p:sp>
      <p:sp>
        <p:nvSpPr>
          <p:cNvPr id="6" name="Footer Placeholder 5"/>
          <p:cNvSpPr>
            <a:spLocks noGrp="1"/>
          </p:cNvSpPr>
          <p:nvPr>
            <p:ph type="ftr" sz="quarter" idx="11"/>
          </p:nvPr>
        </p:nvSpPr>
        <p:spPr/>
        <p:txBody>
          <a:bodyPr/>
          <a:lstStyle/>
          <a:p>
            <a:pPr>
              <a:defRPr/>
            </a:pPr>
            <a:r>
              <a:rPr lang="en-US"/>
              <a:t>Slides prepared by Cyndi Chie and Sarah Frye</a:t>
            </a:r>
          </a:p>
        </p:txBody>
      </p:sp>
      <p:sp>
        <p:nvSpPr>
          <p:cNvPr id="7" name="Slide Number Placeholder 6"/>
          <p:cNvSpPr>
            <a:spLocks noGrp="1"/>
          </p:cNvSpPr>
          <p:nvPr>
            <p:ph type="sldNum" sz="quarter" idx="12"/>
          </p:nvPr>
        </p:nvSpPr>
        <p:spPr/>
        <p:txBody>
          <a:bodyPr/>
          <a:lstStyle/>
          <a:p>
            <a:fld id="{1A794870-398C-498D-8BA3-A957598BD759}" type="slidenum">
              <a:rPr lang="en-US" altLang="en-US" smtClean="0"/>
              <a:pPr/>
              <a:t>‹#›</a:t>
            </a:fld>
            <a:endParaRPr lang="en-US" altLang="en-US"/>
          </a:p>
        </p:txBody>
      </p:sp>
    </p:spTree>
    <p:extLst>
      <p:ext uri="{BB962C8B-B14F-4D97-AF65-F5344CB8AC3E}">
        <p14:creationId xmlns:p14="http://schemas.microsoft.com/office/powerpoint/2010/main" val="262069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C3A940E0-8A6C-427B-9AE9-4815663379D9}" type="datetime1">
              <a:rPr lang="en-US" smtClean="0"/>
              <a:pPr>
                <a:defRPr/>
              </a:pPr>
              <a:t>12/3/2021</a:t>
            </a:fld>
            <a:endParaRPr lang="en-US"/>
          </a:p>
        </p:txBody>
      </p:sp>
      <p:sp>
        <p:nvSpPr>
          <p:cNvPr id="8" name="Footer Placeholder 7"/>
          <p:cNvSpPr>
            <a:spLocks noGrp="1"/>
          </p:cNvSpPr>
          <p:nvPr>
            <p:ph type="ftr" sz="quarter" idx="11"/>
          </p:nvPr>
        </p:nvSpPr>
        <p:spPr/>
        <p:txBody>
          <a:bodyPr/>
          <a:lstStyle/>
          <a:p>
            <a:pPr>
              <a:defRPr/>
            </a:pPr>
            <a:r>
              <a:rPr lang="en-US"/>
              <a:t>Slides prepared by Cyndi Chie and Sarah Frye</a:t>
            </a:r>
          </a:p>
        </p:txBody>
      </p:sp>
      <p:sp>
        <p:nvSpPr>
          <p:cNvPr id="9" name="Slide Number Placeholder 8"/>
          <p:cNvSpPr>
            <a:spLocks noGrp="1"/>
          </p:cNvSpPr>
          <p:nvPr>
            <p:ph type="sldNum" sz="quarter" idx="12"/>
          </p:nvPr>
        </p:nvSpPr>
        <p:spPr/>
        <p:txBody>
          <a:bodyPr/>
          <a:lstStyle/>
          <a:p>
            <a:fld id="{E9B2143F-7FE8-465C-8E81-460D5DC21A04}" type="slidenum">
              <a:rPr lang="en-US" altLang="en-US" smtClean="0"/>
              <a:pPr/>
              <a:t>‹#›</a:t>
            </a:fld>
            <a:endParaRPr lang="en-US" altLang="en-US"/>
          </a:p>
        </p:txBody>
      </p:sp>
    </p:spTree>
    <p:extLst>
      <p:ext uri="{BB962C8B-B14F-4D97-AF65-F5344CB8AC3E}">
        <p14:creationId xmlns:p14="http://schemas.microsoft.com/office/powerpoint/2010/main" val="120595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D3FA745-F2DB-456E-BEF3-5948203D19ED}" type="datetime1">
              <a:rPr lang="en-US" smtClean="0"/>
              <a:pPr>
                <a:defRPr/>
              </a:pPr>
              <a:t>12/3/2021</a:t>
            </a:fld>
            <a:endParaRPr lang="en-US"/>
          </a:p>
        </p:txBody>
      </p:sp>
      <p:sp>
        <p:nvSpPr>
          <p:cNvPr id="4" name="Footer Placeholder 3"/>
          <p:cNvSpPr>
            <a:spLocks noGrp="1"/>
          </p:cNvSpPr>
          <p:nvPr>
            <p:ph type="ftr" sz="quarter" idx="11"/>
          </p:nvPr>
        </p:nvSpPr>
        <p:spPr/>
        <p:txBody>
          <a:bodyPr/>
          <a:lstStyle/>
          <a:p>
            <a:pPr>
              <a:defRPr/>
            </a:pPr>
            <a:r>
              <a:rPr lang="en-US"/>
              <a:t>Slides prepared by Cyndi Chie and Sarah Frye</a:t>
            </a:r>
          </a:p>
        </p:txBody>
      </p:sp>
      <p:sp>
        <p:nvSpPr>
          <p:cNvPr id="5" name="Slide Number Placeholder 4"/>
          <p:cNvSpPr>
            <a:spLocks noGrp="1"/>
          </p:cNvSpPr>
          <p:nvPr>
            <p:ph type="sldNum" sz="quarter" idx="12"/>
          </p:nvPr>
        </p:nvSpPr>
        <p:spPr/>
        <p:txBody>
          <a:bodyPr/>
          <a:lstStyle/>
          <a:p>
            <a:fld id="{51AF1E4E-384F-43AC-BEC9-96561F73EA81}" type="slidenum">
              <a:rPr lang="en-US" altLang="en-US" smtClean="0"/>
              <a:pPr/>
              <a:t>‹#›</a:t>
            </a:fld>
            <a:endParaRPr lang="en-US" altLang="en-US"/>
          </a:p>
        </p:txBody>
      </p:sp>
    </p:spTree>
    <p:extLst>
      <p:ext uri="{BB962C8B-B14F-4D97-AF65-F5344CB8AC3E}">
        <p14:creationId xmlns:p14="http://schemas.microsoft.com/office/powerpoint/2010/main" val="250469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9681714-5A10-4FED-8AAF-CE3D5BEB1A4B}" type="datetime1">
              <a:rPr lang="en-US" smtClean="0"/>
              <a:pPr>
                <a:defRPr/>
              </a:pPr>
              <a:t>12/3/2021</a:t>
            </a:fld>
            <a:endParaRPr lang="en-US"/>
          </a:p>
        </p:txBody>
      </p:sp>
      <p:sp>
        <p:nvSpPr>
          <p:cNvPr id="3" name="Footer Placeholder 2"/>
          <p:cNvSpPr>
            <a:spLocks noGrp="1"/>
          </p:cNvSpPr>
          <p:nvPr>
            <p:ph type="ftr" sz="quarter" idx="11"/>
          </p:nvPr>
        </p:nvSpPr>
        <p:spPr/>
        <p:txBody>
          <a:bodyPr/>
          <a:lstStyle/>
          <a:p>
            <a:pPr>
              <a:defRPr/>
            </a:pPr>
            <a:r>
              <a:rPr lang="en-US"/>
              <a:t>Slides prepared by Cyndi Chie and Sarah Frye</a:t>
            </a:r>
          </a:p>
        </p:txBody>
      </p:sp>
      <p:sp>
        <p:nvSpPr>
          <p:cNvPr id="4" name="Slide Number Placeholder 3"/>
          <p:cNvSpPr>
            <a:spLocks noGrp="1"/>
          </p:cNvSpPr>
          <p:nvPr>
            <p:ph type="sldNum" sz="quarter" idx="12"/>
          </p:nvPr>
        </p:nvSpPr>
        <p:spPr/>
        <p:txBody>
          <a:bodyPr/>
          <a:lstStyle/>
          <a:p>
            <a:fld id="{48075D0B-D48B-4888-853A-C8E5EDA0F66C}" type="slidenum">
              <a:rPr lang="en-US" altLang="en-US" smtClean="0"/>
              <a:pPr/>
              <a:t>‹#›</a:t>
            </a:fld>
            <a:endParaRPr lang="en-US" altLang="en-US"/>
          </a:p>
        </p:txBody>
      </p:sp>
    </p:spTree>
    <p:extLst>
      <p:ext uri="{BB962C8B-B14F-4D97-AF65-F5344CB8AC3E}">
        <p14:creationId xmlns:p14="http://schemas.microsoft.com/office/powerpoint/2010/main" val="1684443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B50B863-3712-4844-9507-82ECC9377EB3}" type="datetime1">
              <a:rPr lang="en-US" smtClean="0"/>
              <a:pPr>
                <a:defRPr/>
              </a:pPr>
              <a:t>12/3/2021</a:t>
            </a:fld>
            <a:endParaRPr lang="en-US"/>
          </a:p>
        </p:txBody>
      </p:sp>
      <p:sp>
        <p:nvSpPr>
          <p:cNvPr id="6" name="Footer Placeholder 5"/>
          <p:cNvSpPr>
            <a:spLocks noGrp="1"/>
          </p:cNvSpPr>
          <p:nvPr>
            <p:ph type="ftr" sz="quarter" idx="11"/>
          </p:nvPr>
        </p:nvSpPr>
        <p:spPr/>
        <p:txBody>
          <a:bodyPr/>
          <a:lstStyle/>
          <a:p>
            <a:pPr>
              <a:defRPr/>
            </a:pPr>
            <a:r>
              <a:rPr lang="en-US"/>
              <a:t>Slides prepared by Cyndi Chie and Sarah Frye</a:t>
            </a:r>
          </a:p>
        </p:txBody>
      </p:sp>
      <p:sp>
        <p:nvSpPr>
          <p:cNvPr id="7" name="Slide Number Placeholder 6"/>
          <p:cNvSpPr>
            <a:spLocks noGrp="1"/>
          </p:cNvSpPr>
          <p:nvPr>
            <p:ph type="sldNum" sz="quarter" idx="12"/>
          </p:nvPr>
        </p:nvSpPr>
        <p:spPr/>
        <p:txBody>
          <a:bodyPr/>
          <a:lstStyle/>
          <a:p>
            <a:fld id="{B096149F-2F1F-4AE3-A999-E08A1288294D}" type="slidenum">
              <a:rPr lang="en-US" altLang="en-US" smtClean="0"/>
              <a:pPr/>
              <a:t>‹#›</a:t>
            </a:fld>
            <a:endParaRPr lang="en-US" altLang="en-US"/>
          </a:p>
        </p:txBody>
      </p:sp>
    </p:spTree>
    <p:extLst>
      <p:ext uri="{BB962C8B-B14F-4D97-AF65-F5344CB8AC3E}">
        <p14:creationId xmlns:p14="http://schemas.microsoft.com/office/powerpoint/2010/main" val="358303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AB915F4-E61A-48CC-AFA7-398C3AF70352}" type="datetime1">
              <a:rPr lang="en-US" smtClean="0"/>
              <a:pPr>
                <a:defRPr/>
              </a:pPr>
              <a:t>12/3/2021</a:t>
            </a:fld>
            <a:endParaRPr lang="en-US"/>
          </a:p>
        </p:txBody>
      </p:sp>
      <p:sp>
        <p:nvSpPr>
          <p:cNvPr id="6" name="Footer Placeholder 5"/>
          <p:cNvSpPr>
            <a:spLocks noGrp="1"/>
          </p:cNvSpPr>
          <p:nvPr>
            <p:ph type="ftr" sz="quarter" idx="11"/>
          </p:nvPr>
        </p:nvSpPr>
        <p:spPr/>
        <p:txBody>
          <a:bodyPr/>
          <a:lstStyle/>
          <a:p>
            <a:pPr>
              <a:defRPr/>
            </a:pPr>
            <a:r>
              <a:rPr lang="en-US"/>
              <a:t>Slides prepared by Cyndi Chie and Sarah Frye</a:t>
            </a:r>
          </a:p>
        </p:txBody>
      </p:sp>
      <p:sp>
        <p:nvSpPr>
          <p:cNvPr id="7" name="Slide Number Placeholder 6"/>
          <p:cNvSpPr>
            <a:spLocks noGrp="1"/>
          </p:cNvSpPr>
          <p:nvPr>
            <p:ph type="sldNum" sz="quarter" idx="12"/>
          </p:nvPr>
        </p:nvSpPr>
        <p:spPr/>
        <p:txBody>
          <a:bodyPr/>
          <a:lstStyle/>
          <a:p>
            <a:fld id="{06F4A3B1-CAA0-4B57-882D-8B3DF99BF9C8}"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420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ECB5887F-4A76-44D6-8A25-F34EEE6F8E77}" type="datetime1">
              <a:rPr lang="en-US" smtClean="0"/>
              <a:pPr>
                <a:defRPr/>
              </a:pPr>
              <a:t>12/3/2021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r>
              <a:rPr lang="en-US"/>
              <a:t>Slides prepared by Cyndi Chie and Sarah Frye</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8575C06-3E3A-4BBB-A867-1495B617ABDE}" type="slidenum">
              <a:rPr lang="en-US" altLang="en-US" smtClean="0"/>
              <a:pPr/>
              <a:t>‹#›</a:t>
            </a:fld>
            <a:endParaRPr lang="en-US"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69559"/>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hf hdr="0" ft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Obscenity" TargetMode="External"/><Relationship Id="rId2" Type="http://schemas.openxmlformats.org/officeDocument/2006/relationships/hyperlink" Target="http://en.wikipedia.org/wiki/Indecency" TargetMode="External"/><Relationship Id="rId1" Type="http://schemas.openxmlformats.org/officeDocument/2006/relationships/slideLayout" Target="../slideLayouts/slideLayout2.xml"/><Relationship Id="rId4" Type="http://schemas.openxmlformats.org/officeDocument/2006/relationships/hyperlink" Target="http://en.wikipedia.org/wiki/Cyberspa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8" name="Rectangle 8"/>
          <p:cNvSpPr>
            <a:spLocks noGrp="1" noChangeArrowheads="1"/>
          </p:cNvSpPr>
          <p:nvPr>
            <p:ph type="ctrTitle"/>
          </p:nvPr>
        </p:nvSpPr>
        <p:spPr>
          <a:xfrm>
            <a:off x="685800" y="1143000"/>
            <a:ext cx="7772400" cy="1905000"/>
          </a:xfrm>
        </p:spPr>
        <p:txBody>
          <a:bodyPr/>
          <a:lstStyle/>
          <a:p>
            <a:pPr eaLnBrk="1" hangingPunct="1">
              <a:defRPr/>
            </a:pPr>
            <a:r>
              <a:rPr lang="en-US" sz="7200" dirty="0">
                <a:solidFill>
                  <a:schemeClr val="tx1"/>
                </a:solidFill>
              </a:rPr>
              <a:t>A Gift of Fire</a:t>
            </a:r>
            <a:r>
              <a:rPr lang="en-US" dirty="0">
                <a:solidFill>
                  <a:schemeClr val="tx1"/>
                </a:solidFill>
              </a:rPr>
              <a:t/>
            </a:r>
            <a:br>
              <a:rPr lang="en-US" dirty="0">
                <a:solidFill>
                  <a:schemeClr val="tx1"/>
                </a:solidFill>
              </a:rPr>
            </a:br>
            <a:r>
              <a:rPr lang="en-US" sz="2400" dirty="0">
                <a:solidFill>
                  <a:schemeClr val="tx1"/>
                </a:solidFill>
              </a:rPr>
              <a:t>Third edition</a:t>
            </a:r>
            <a:br>
              <a:rPr lang="en-US" sz="2400" dirty="0">
                <a:solidFill>
                  <a:schemeClr val="tx1"/>
                </a:solidFill>
              </a:rPr>
            </a:br>
            <a:r>
              <a:rPr lang="en-US" sz="4800" dirty="0">
                <a:solidFill>
                  <a:schemeClr val="tx1"/>
                </a:solidFill>
              </a:rPr>
              <a:t>Sara </a:t>
            </a:r>
            <a:r>
              <a:rPr lang="en-US" sz="4800" dirty="0" err="1">
                <a:solidFill>
                  <a:schemeClr val="tx1"/>
                </a:solidFill>
              </a:rPr>
              <a:t>Baase</a:t>
            </a:r>
            <a:endParaRPr lang="en-US" dirty="0">
              <a:solidFill>
                <a:schemeClr val="tx1"/>
              </a:solidFill>
            </a:endParaRPr>
          </a:p>
        </p:txBody>
      </p:sp>
      <p:sp>
        <p:nvSpPr>
          <p:cNvPr id="3076" name="Rectangle 9"/>
          <p:cNvSpPr>
            <a:spLocks noGrp="1" noChangeArrowheads="1"/>
          </p:cNvSpPr>
          <p:nvPr>
            <p:ph type="subTitle" idx="1"/>
          </p:nvPr>
        </p:nvSpPr>
        <p:spPr>
          <a:xfrm>
            <a:off x="2057400" y="5130039"/>
            <a:ext cx="4229100" cy="1463040"/>
          </a:xfrm>
        </p:spPr>
        <p:txBody>
          <a:bodyPr>
            <a:normAutofit/>
          </a:bodyPr>
          <a:lstStyle/>
          <a:p>
            <a:pPr eaLnBrk="1" hangingPunct="1"/>
            <a:r>
              <a:rPr lang="en-US" altLang="en-US" sz="4000" b="1" dirty="0">
                <a:solidFill>
                  <a:schemeClr val="tx1"/>
                </a:solidFill>
              </a:rPr>
              <a:t>Freedom of Speech</a:t>
            </a:r>
          </a:p>
        </p:txBody>
      </p:sp>
      <p:sp>
        <p:nvSpPr>
          <p:cNvPr id="3" name="Date Placeholder 2"/>
          <p:cNvSpPr>
            <a:spLocks noGrp="1"/>
          </p:cNvSpPr>
          <p:nvPr>
            <p:ph type="dt" sz="half" idx="10"/>
          </p:nvPr>
        </p:nvSpPr>
        <p:spPr/>
        <p:txBody>
          <a:bodyPr/>
          <a:lstStyle/>
          <a:p>
            <a:pPr>
              <a:defRPr/>
            </a:pPr>
            <a:fld id="{266C5C0D-2375-4AF4-996C-D6218BAD5F02}" type="datetime1">
              <a:rPr lang="en-US" smtClean="0"/>
              <a:pPr>
                <a:defRPr/>
              </a:pPr>
              <a:t>12/3/2021</a:t>
            </a:fld>
            <a:endParaRPr lang="en-US"/>
          </a:p>
        </p:txBody>
      </p:sp>
      <p:sp>
        <p:nvSpPr>
          <p:cNvPr id="4" name="Slide Number Placeholder 3"/>
          <p:cNvSpPr>
            <a:spLocks noGrp="1"/>
          </p:cNvSpPr>
          <p:nvPr>
            <p:ph type="sldNum" sz="quarter" idx="12"/>
          </p:nvPr>
        </p:nvSpPr>
        <p:spPr/>
        <p:txBody>
          <a:bodyPr/>
          <a:lstStyle/>
          <a:p>
            <a:fld id="{0C402B11-AE5E-4418-9032-86CB26604169}"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sz="4000" dirty="0">
                <a:solidFill>
                  <a:schemeClr val="tx1"/>
                </a:solidFill>
              </a:rPr>
              <a:t>Freedom of Expression: Key Issues</a:t>
            </a:r>
          </a:p>
        </p:txBody>
      </p:sp>
      <p:sp>
        <p:nvSpPr>
          <p:cNvPr id="14339" name="Content Placeholder 2"/>
          <p:cNvSpPr>
            <a:spLocks noGrp="1"/>
          </p:cNvSpPr>
          <p:nvPr>
            <p:ph idx="1"/>
          </p:nvPr>
        </p:nvSpPr>
        <p:spPr/>
        <p:txBody>
          <a:bodyPr>
            <a:normAutofit/>
          </a:bodyPr>
          <a:lstStyle/>
          <a:p>
            <a:pPr>
              <a:buFontTx/>
              <a:buNone/>
            </a:pPr>
            <a:r>
              <a:rPr lang="en-US" altLang="en-US" sz="2800" dirty="0"/>
              <a:t>• Controlling access to information on the Internet</a:t>
            </a:r>
          </a:p>
          <a:p>
            <a:pPr>
              <a:buFontTx/>
              <a:buNone/>
            </a:pPr>
            <a:r>
              <a:rPr lang="en-US" altLang="en-US" sz="2800" dirty="0"/>
              <a:t>• Anonymity</a:t>
            </a:r>
          </a:p>
          <a:p>
            <a:pPr>
              <a:buFontTx/>
              <a:buNone/>
            </a:pPr>
            <a:r>
              <a:rPr lang="en-US" altLang="en-US" sz="2800" dirty="0"/>
              <a:t>• Defamation</a:t>
            </a:r>
          </a:p>
          <a:p>
            <a:pPr>
              <a:buFontTx/>
              <a:buNone/>
            </a:pPr>
            <a:r>
              <a:rPr lang="en-US" altLang="en-US" sz="2800" dirty="0"/>
              <a:t>• Hate speech</a:t>
            </a:r>
          </a:p>
        </p:txBody>
      </p:sp>
      <p:sp>
        <p:nvSpPr>
          <p:cNvPr id="3" name="Date Placeholder 2"/>
          <p:cNvSpPr>
            <a:spLocks noGrp="1"/>
          </p:cNvSpPr>
          <p:nvPr>
            <p:ph type="dt" sz="half" idx="10"/>
          </p:nvPr>
        </p:nvSpPr>
        <p:spPr/>
        <p:txBody>
          <a:bodyPr/>
          <a:lstStyle/>
          <a:p>
            <a:pPr>
              <a:defRPr/>
            </a:pPr>
            <a:fld id="{4FC99C2C-CB29-419F-AF6C-C3171E84E694}" type="datetime1">
              <a:rPr lang="en-US" smtClean="0"/>
              <a:pPr>
                <a:defRPr/>
              </a:pPr>
              <a:t>12/3/2021</a:t>
            </a:fld>
            <a:endParaRPr lang="en-US"/>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10"/>
          <p:cNvSpPr>
            <a:spLocks noGrp="1" noChangeArrowheads="1"/>
          </p:cNvSpPr>
          <p:nvPr>
            <p:ph type="title"/>
          </p:nvPr>
        </p:nvSpPr>
        <p:spPr>
          <a:xfrm>
            <a:off x="685800" y="762000"/>
            <a:ext cx="7772400" cy="1143000"/>
          </a:xfrm>
        </p:spPr>
        <p:txBody>
          <a:bodyPr>
            <a:normAutofit/>
          </a:bodyPr>
          <a:lstStyle/>
          <a:p>
            <a:pPr eaLnBrk="1" hangingPunct="1">
              <a:lnSpc>
                <a:spcPct val="90000"/>
              </a:lnSpc>
              <a:defRPr/>
            </a:pPr>
            <a:r>
              <a:rPr lang="en-US" sz="3200" b="1" dirty="0">
                <a:solidFill>
                  <a:schemeClr val="tx1"/>
                </a:solidFill>
              </a:rPr>
              <a:t>Internet Censorship Laws &amp; Alternatives:</a:t>
            </a:r>
          </a:p>
        </p:txBody>
      </p:sp>
      <p:sp>
        <p:nvSpPr>
          <p:cNvPr id="12291" name="Rectangle 11"/>
          <p:cNvSpPr>
            <a:spLocks noGrp="1" noChangeArrowheads="1"/>
          </p:cNvSpPr>
          <p:nvPr>
            <p:ph idx="1"/>
          </p:nvPr>
        </p:nvSpPr>
        <p:spPr>
          <a:xfrm>
            <a:off x="609600" y="2133600"/>
            <a:ext cx="8382000" cy="4495800"/>
          </a:xfrm>
        </p:spPr>
        <p:txBody>
          <a:bodyPr>
            <a:normAutofit/>
          </a:bodyPr>
          <a:lstStyle/>
          <a:p>
            <a:pPr algn="just">
              <a:lnSpc>
                <a:spcPct val="100000"/>
              </a:lnSpc>
              <a:defRPr/>
            </a:pPr>
            <a:r>
              <a:rPr lang="en-US" sz="2400" dirty="0"/>
              <a:t>Freedom of speech on the Internet is complicated by children’s access.</a:t>
            </a:r>
            <a:endParaRPr lang="en-US" sz="1400" b="1" dirty="0"/>
          </a:p>
          <a:p>
            <a:pPr algn="just" eaLnBrk="1" hangingPunct="1">
              <a:lnSpc>
                <a:spcPct val="100000"/>
              </a:lnSpc>
              <a:defRPr/>
            </a:pPr>
            <a:r>
              <a:rPr lang="en-US" sz="2400" b="1" dirty="0"/>
              <a:t>Communication Decency Act (CDA)</a:t>
            </a:r>
          </a:p>
          <a:p>
            <a:pPr lvl="1" algn="just" eaLnBrk="1" hangingPunct="1">
              <a:lnSpc>
                <a:spcPct val="100000"/>
              </a:lnSpc>
              <a:buClrTx/>
              <a:buFont typeface="Arial" charset="0"/>
              <a:buChar char="–"/>
              <a:defRPr/>
            </a:pPr>
            <a:r>
              <a:rPr lang="en-US" sz="2400" dirty="0">
                <a:solidFill>
                  <a:schemeClr val="tx2"/>
                </a:solidFill>
              </a:rPr>
              <a:t>First, </a:t>
            </a:r>
            <a:r>
              <a:rPr lang="en-US" sz="2400" dirty="0"/>
              <a:t>it attempted to regulate both </a:t>
            </a:r>
            <a:r>
              <a:rPr lang="en-US" sz="2400" dirty="0">
                <a:hlinkClick r:id="rId2" tooltip="Indecency"/>
              </a:rPr>
              <a:t>indecency</a:t>
            </a:r>
            <a:r>
              <a:rPr lang="en-US" sz="2400" dirty="0"/>
              <a:t> (when available to children) and </a:t>
            </a:r>
            <a:r>
              <a:rPr lang="en-US" sz="2400" dirty="0">
                <a:hlinkClick r:id="rId3" tooltip="Obscenity"/>
              </a:rPr>
              <a:t>obscenity</a:t>
            </a:r>
            <a:r>
              <a:rPr lang="en-US" sz="2400" dirty="0"/>
              <a:t> in </a:t>
            </a:r>
            <a:r>
              <a:rPr lang="en-US" sz="2400" dirty="0">
                <a:hlinkClick r:id="rId4" tooltip="Cyberspace"/>
              </a:rPr>
              <a:t>cyberspace</a:t>
            </a:r>
            <a:r>
              <a:rPr lang="en-US" sz="2400" dirty="0"/>
              <a:t> </a:t>
            </a:r>
          </a:p>
          <a:p>
            <a:pPr marL="128016" lvl="1" indent="0" algn="just" eaLnBrk="1" hangingPunct="1">
              <a:lnSpc>
                <a:spcPct val="100000"/>
              </a:lnSpc>
              <a:buClrTx/>
              <a:buNone/>
              <a:defRPr/>
            </a:pPr>
            <a:endParaRPr lang="en-US" sz="1000" dirty="0"/>
          </a:p>
          <a:p>
            <a:pPr lvl="1" algn="just" eaLnBrk="1" hangingPunct="1">
              <a:lnSpc>
                <a:spcPct val="100000"/>
              </a:lnSpc>
              <a:buClrTx/>
              <a:buFont typeface="Arial" charset="0"/>
              <a:buChar char="–"/>
              <a:defRPr/>
            </a:pPr>
            <a:r>
              <a:rPr lang="en-US" sz="2400" dirty="0">
                <a:solidFill>
                  <a:schemeClr val="tx2"/>
                </a:solidFill>
              </a:rPr>
              <a:t>Second, </a:t>
            </a:r>
            <a:r>
              <a:rPr lang="en-US" sz="2400" dirty="0"/>
              <a:t>It say that operators of Internet services are not to be interpreted as publishers (and thus not legally liable for the words of third parties who use their services).</a:t>
            </a:r>
          </a:p>
        </p:txBody>
      </p:sp>
      <p:sp>
        <p:nvSpPr>
          <p:cNvPr id="2" name="Date Placeholder 1"/>
          <p:cNvSpPr>
            <a:spLocks noGrp="1"/>
          </p:cNvSpPr>
          <p:nvPr>
            <p:ph type="dt" sz="half" idx="10"/>
          </p:nvPr>
        </p:nvSpPr>
        <p:spPr/>
        <p:txBody>
          <a:bodyPr/>
          <a:lstStyle/>
          <a:p>
            <a:pPr>
              <a:defRPr/>
            </a:pPr>
            <a:fld id="{520A81F1-DF75-4850-9E11-B27F6C03DB77}"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Cont.</a:t>
            </a:r>
          </a:p>
        </p:txBody>
      </p:sp>
      <p:sp>
        <p:nvSpPr>
          <p:cNvPr id="16387" name="Content Placeholder 2"/>
          <p:cNvSpPr>
            <a:spLocks noGrp="1"/>
          </p:cNvSpPr>
          <p:nvPr>
            <p:ph idx="1"/>
          </p:nvPr>
        </p:nvSpPr>
        <p:spPr>
          <a:xfrm>
            <a:off x="609600" y="1905000"/>
            <a:ext cx="8305800" cy="4495800"/>
          </a:xfrm>
        </p:spPr>
        <p:txBody>
          <a:bodyPr>
            <a:normAutofit/>
          </a:bodyPr>
          <a:lstStyle/>
          <a:p>
            <a:pPr algn="just">
              <a:buNone/>
            </a:pPr>
            <a:r>
              <a:rPr lang="en-US" altLang="en-US" sz="2800" dirty="0"/>
              <a:t>Problem with </a:t>
            </a:r>
            <a:r>
              <a:rPr lang="en-US" sz="2800" b="1" dirty="0"/>
              <a:t>Communication Decency Act (CDA)</a:t>
            </a:r>
            <a:endParaRPr lang="en-US" altLang="en-US" sz="2800" dirty="0"/>
          </a:p>
          <a:p>
            <a:pPr algn="just">
              <a:buFontTx/>
              <a:buNone/>
            </a:pPr>
            <a:r>
              <a:rPr lang="en-US" altLang="en-US" sz="2800" dirty="0"/>
              <a:t>– Broad language and vague definition of indecency</a:t>
            </a:r>
          </a:p>
          <a:p>
            <a:pPr algn="just">
              <a:buFontTx/>
              <a:buNone/>
            </a:pPr>
            <a:r>
              <a:rPr lang="en-US" altLang="en-US" sz="2800" dirty="0"/>
              <a:t>– Found unconstitutional in 1997</a:t>
            </a:r>
          </a:p>
          <a:p>
            <a:pPr algn="just">
              <a:buFontTx/>
              <a:buNone/>
            </a:pPr>
            <a:r>
              <a:rPr lang="en-US" altLang="en-US" sz="2800" i="1" dirty="0"/>
              <a:t>“Reno v. American Civil Liberties Union, stating that the </a:t>
            </a:r>
            <a:r>
              <a:rPr lang="en-US" altLang="en-US" sz="2800" b="1" i="1" dirty="0"/>
              <a:t>indecency provisions </a:t>
            </a:r>
            <a:r>
              <a:rPr lang="en-US" altLang="en-US" sz="2800" i="1" dirty="0"/>
              <a:t>were an unconstitutional abridgement of the First Amendment right to free speech because </a:t>
            </a:r>
            <a:r>
              <a:rPr lang="en-US" altLang="en-US" sz="2800" b="1" i="1" dirty="0"/>
              <a:t>they did not permit parents to decide for themselves what material was acceptable for their children, extended to non-commercial speech</a:t>
            </a:r>
            <a:r>
              <a:rPr lang="en-US" altLang="en-US" sz="2800" i="1" dirty="0"/>
              <a:t>, and did not define "patently offensive," a term with no prior legal meaning. ”</a:t>
            </a:r>
            <a:endParaRPr lang="en-US" altLang="en-US" sz="2800" dirty="0"/>
          </a:p>
        </p:txBody>
      </p:sp>
      <p:sp>
        <p:nvSpPr>
          <p:cNvPr id="3" name="Date Placeholder 2"/>
          <p:cNvSpPr>
            <a:spLocks noGrp="1"/>
          </p:cNvSpPr>
          <p:nvPr>
            <p:ph type="dt" sz="half" idx="10"/>
          </p:nvPr>
        </p:nvSpPr>
        <p:spPr/>
        <p:txBody>
          <a:bodyPr/>
          <a:lstStyle/>
          <a:p>
            <a:pPr>
              <a:defRPr/>
            </a:pPr>
            <a:fld id="{48BCC078-5890-4A7B-AEFA-67D2743424A0}" type="datetime1">
              <a:rPr lang="en-US" smtClean="0"/>
              <a:pPr>
                <a:defRPr/>
              </a:pPr>
              <a:t>12/3/2021</a:t>
            </a:fld>
            <a:endParaRPr lang="en-US"/>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6" name="Rectangle 8"/>
          <p:cNvSpPr>
            <a:spLocks noGrp="1" noChangeArrowheads="1"/>
          </p:cNvSpPr>
          <p:nvPr>
            <p:ph type="title"/>
          </p:nvPr>
        </p:nvSpPr>
        <p:spPr>
          <a:xfrm>
            <a:off x="609600" y="762000"/>
            <a:ext cx="7772400" cy="1143000"/>
          </a:xfrm>
        </p:spPr>
        <p:txBody>
          <a:bodyPr>
            <a:normAutofit/>
          </a:bodyPr>
          <a:lstStyle/>
          <a:p>
            <a:pPr eaLnBrk="1" hangingPunct="1">
              <a:defRPr/>
            </a:pPr>
            <a:r>
              <a:rPr lang="en-US" dirty="0"/>
              <a:t>Controlling Offensive Speech (cont.)</a:t>
            </a:r>
          </a:p>
        </p:txBody>
      </p:sp>
      <p:sp>
        <p:nvSpPr>
          <p:cNvPr id="13315" name="Rectangle 9"/>
          <p:cNvSpPr>
            <a:spLocks noGrp="1" noChangeArrowheads="1"/>
          </p:cNvSpPr>
          <p:nvPr>
            <p:ph idx="1"/>
          </p:nvPr>
        </p:nvSpPr>
        <p:spPr>
          <a:xfrm>
            <a:off x="533400" y="1752600"/>
            <a:ext cx="8229600" cy="4800600"/>
          </a:xfrm>
        </p:spPr>
        <p:txBody>
          <a:bodyPr>
            <a:normAutofit fontScale="92500" lnSpcReduction="20000"/>
          </a:bodyPr>
          <a:lstStyle/>
          <a:p>
            <a:pPr algn="just" eaLnBrk="1" hangingPunct="1">
              <a:lnSpc>
                <a:spcPct val="90000"/>
              </a:lnSpc>
              <a:defRPr/>
            </a:pPr>
            <a:r>
              <a:rPr lang="en-US" sz="2600" b="1" dirty="0"/>
              <a:t>Child Online Protection Act of 1998 (COPA):</a:t>
            </a:r>
          </a:p>
          <a:p>
            <a:pPr lvl="1" algn="just" eaLnBrk="1" hangingPunct="1">
              <a:lnSpc>
                <a:spcPct val="90000"/>
              </a:lnSpc>
              <a:buClrTx/>
              <a:buFont typeface="Arial" charset="0"/>
              <a:buChar char="–"/>
              <a:defRPr/>
            </a:pPr>
            <a:endParaRPr lang="en-US" sz="1100" dirty="0"/>
          </a:p>
          <a:p>
            <a:pPr algn="just">
              <a:buFont typeface="Wingdings" panose="05000000000000000000" pitchFamily="2" charset="2"/>
              <a:buChar char="Ø"/>
            </a:pPr>
            <a:r>
              <a:rPr lang="en-US" sz="2400" dirty="0"/>
              <a:t>COPA made it a federal crime for commercial websites to make available to minors material “harmful to minors” as judged by community standards. </a:t>
            </a:r>
          </a:p>
          <a:p>
            <a:pPr algn="just">
              <a:buFont typeface="Wingdings" panose="05000000000000000000" pitchFamily="2" charset="2"/>
              <a:buChar char="Ø"/>
            </a:pPr>
            <a:r>
              <a:rPr lang="en-US" sz="2400" dirty="0"/>
              <a:t>Direct act to the overturn of CDA, narrowing the range of materials to be available.</a:t>
            </a:r>
          </a:p>
          <a:p>
            <a:pPr algn="just">
              <a:buFont typeface="Wingdings" panose="05000000000000000000" pitchFamily="2" charset="2"/>
              <a:buChar char="Ø"/>
            </a:pPr>
            <a:r>
              <a:rPr lang="en-US" sz="2400" dirty="0"/>
              <a:t>Applies only to communication for commercial purposes.</a:t>
            </a:r>
          </a:p>
          <a:p>
            <a:pPr algn="just">
              <a:buFont typeface="Wingdings" panose="05000000000000000000" pitchFamily="2" charset="2"/>
              <a:buChar char="Ø"/>
            </a:pPr>
            <a:r>
              <a:rPr lang="en-US" sz="2400" dirty="0"/>
              <a:t>Only affect provides based within US.</a:t>
            </a:r>
          </a:p>
          <a:p>
            <a:pPr algn="just">
              <a:buFont typeface="Wingdings" panose="05000000000000000000" pitchFamily="2" charset="2"/>
              <a:buChar char="Ø"/>
            </a:pPr>
            <a:r>
              <a:rPr lang="en-US" sz="2400" dirty="0"/>
              <a:t>Found unconstitutional in 2004</a:t>
            </a:r>
          </a:p>
          <a:p>
            <a:pPr lvl="2" algn="just" eaLnBrk="1" hangingPunct="1">
              <a:lnSpc>
                <a:spcPct val="90000"/>
              </a:lnSpc>
              <a:buClrTx/>
              <a:defRPr/>
            </a:pPr>
            <a:r>
              <a:rPr lang="en-US" sz="2400" dirty="0"/>
              <a:t>Government did not show that COPA was necessary to protect children</a:t>
            </a:r>
          </a:p>
          <a:p>
            <a:pPr lvl="2" algn="just" eaLnBrk="1" hangingPunct="1">
              <a:lnSpc>
                <a:spcPct val="90000"/>
              </a:lnSpc>
              <a:buClrTx/>
              <a:defRPr/>
            </a:pPr>
            <a:r>
              <a:rPr lang="en-US" sz="2400" dirty="0"/>
              <a:t>Child Online Protection Commission concluded that </a:t>
            </a:r>
            <a:r>
              <a:rPr lang="en-US" sz="2400" dirty="0">
                <a:solidFill>
                  <a:srgbClr val="FF0000"/>
                </a:solidFill>
              </a:rPr>
              <a:t>less restrictive means</a:t>
            </a:r>
            <a:r>
              <a:rPr lang="en-US" sz="2400" dirty="0"/>
              <a:t>, filtering, was superior to COPA</a:t>
            </a:r>
          </a:p>
          <a:p>
            <a:pPr algn="just" eaLnBrk="1" hangingPunct="1">
              <a:lnSpc>
                <a:spcPct val="90000"/>
              </a:lnSpc>
              <a:defRPr/>
            </a:pPr>
            <a:endParaRPr lang="en-US" sz="2000" dirty="0"/>
          </a:p>
        </p:txBody>
      </p:sp>
      <p:sp>
        <p:nvSpPr>
          <p:cNvPr id="2" name="Date Placeholder 1"/>
          <p:cNvSpPr>
            <a:spLocks noGrp="1"/>
          </p:cNvSpPr>
          <p:nvPr>
            <p:ph type="dt" sz="half" idx="10"/>
          </p:nvPr>
        </p:nvSpPr>
        <p:spPr/>
        <p:txBody>
          <a:bodyPr/>
          <a:lstStyle/>
          <a:p>
            <a:pPr>
              <a:defRPr/>
            </a:pPr>
            <a:fld id="{2BDED477-CBBA-479C-AAB0-AD84B3128EDE}"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Grp="1" noChangeArrowheads="1"/>
          </p:cNvSpPr>
          <p:nvPr>
            <p:ph type="title"/>
          </p:nvPr>
        </p:nvSpPr>
        <p:spPr>
          <a:xfrm>
            <a:off x="609600" y="838200"/>
            <a:ext cx="7772400" cy="1206500"/>
          </a:xfrm>
        </p:spPr>
        <p:txBody>
          <a:bodyPr>
            <a:normAutofit/>
          </a:bodyPr>
          <a:lstStyle/>
          <a:p>
            <a:pPr eaLnBrk="1" hangingPunct="1">
              <a:lnSpc>
                <a:spcPct val="90000"/>
              </a:lnSpc>
              <a:defRPr/>
            </a:pPr>
            <a:r>
              <a:rPr lang="en-US" sz="2800" b="1" dirty="0">
                <a:solidFill>
                  <a:schemeClr val="tx1"/>
                </a:solidFill>
              </a:rPr>
              <a:t>Children's Internet Protection Act of 2000 (CIPA)</a:t>
            </a:r>
          </a:p>
        </p:txBody>
      </p:sp>
      <p:sp>
        <p:nvSpPr>
          <p:cNvPr id="14339" name="Rectangle 5"/>
          <p:cNvSpPr>
            <a:spLocks noGrp="1" noChangeArrowheads="1"/>
          </p:cNvSpPr>
          <p:nvPr>
            <p:ph idx="1"/>
          </p:nvPr>
        </p:nvSpPr>
        <p:spPr>
          <a:xfrm>
            <a:off x="609600" y="1905000"/>
            <a:ext cx="7772400" cy="4724400"/>
          </a:xfrm>
        </p:spPr>
        <p:txBody>
          <a:bodyPr>
            <a:normAutofit/>
          </a:bodyPr>
          <a:lstStyle/>
          <a:p>
            <a:pPr lvl="1" algn="just" eaLnBrk="1" hangingPunct="1">
              <a:lnSpc>
                <a:spcPct val="90000"/>
              </a:lnSpc>
              <a:buClrTx/>
              <a:buFont typeface="Arial" charset="0"/>
              <a:buChar char="–"/>
              <a:defRPr/>
            </a:pPr>
            <a:r>
              <a:rPr lang="en-US" sz="2000" dirty="0"/>
              <a:t>Requires schools and libraries that participate in certain federal programs to install filtering software</a:t>
            </a:r>
          </a:p>
          <a:p>
            <a:pPr lvl="1" algn="just" eaLnBrk="1" hangingPunct="1">
              <a:lnSpc>
                <a:spcPct val="90000"/>
              </a:lnSpc>
              <a:buClrTx/>
              <a:buFont typeface="Arial" charset="0"/>
              <a:buChar char="–"/>
              <a:defRPr/>
            </a:pPr>
            <a:r>
              <a:rPr lang="en-US" sz="2000" dirty="0">
                <a:ea typeface="+mn-ea"/>
              </a:rPr>
              <a:t>CIPA requires schools and libraries using E-Rate discounts to operate </a:t>
            </a:r>
            <a:r>
              <a:rPr lang="en-US" sz="2000" i="1" dirty="0">
                <a:ea typeface="+mn-ea"/>
              </a:rPr>
              <a:t>"a technology protection measure with respect to any of its computers with Internet access that protects against access through such computers to visual depictions that are obscene or harmful to minors...“</a:t>
            </a:r>
          </a:p>
          <a:p>
            <a:pPr lvl="1" algn="just" eaLnBrk="1" hangingPunct="1">
              <a:lnSpc>
                <a:spcPct val="90000"/>
              </a:lnSpc>
              <a:buClrTx/>
              <a:buFont typeface="Arial" charset="0"/>
              <a:buChar char="–"/>
              <a:defRPr/>
            </a:pPr>
            <a:r>
              <a:rPr lang="en-US" sz="2000" b="1" dirty="0">
                <a:ea typeface="+mn-ea"/>
              </a:rPr>
              <a:t>Internet filters:</a:t>
            </a:r>
          </a:p>
          <a:p>
            <a:pPr algn="just">
              <a:buFontTx/>
              <a:buNone/>
              <a:defRPr/>
            </a:pPr>
            <a:r>
              <a:rPr lang="en-US" sz="2000" dirty="0"/>
              <a:t>	Software installed with a Web browser, blocks access to certain Web sites that contain inappropriate or offensive material</a:t>
            </a:r>
          </a:p>
          <a:p>
            <a:pPr lvl="1" algn="just" eaLnBrk="1" hangingPunct="1">
              <a:lnSpc>
                <a:spcPct val="90000"/>
              </a:lnSpc>
              <a:buClrTx/>
              <a:buFont typeface="Arial" charset="0"/>
              <a:buChar char="–"/>
              <a:defRPr/>
            </a:pPr>
            <a:r>
              <a:rPr lang="en-US" sz="2000" b="1" dirty="0"/>
              <a:t>Upheld in court:</a:t>
            </a:r>
          </a:p>
          <a:p>
            <a:pPr lvl="2" algn="just" eaLnBrk="1" hangingPunct="1">
              <a:lnSpc>
                <a:spcPct val="90000"/>
              </a:lnSpc>
              <a:buClrTx/>
              <a:defRPr/>
            </a:pPr>
            <a:r>
              <a:rPr lang="en-US" sz="2000" dirty="0"/>
              <a:t>Does not violate First Amendment since</a:t>
            </a:r>
            <a:r>
              <a:rPr lang="en-US" sz="2000" b="1" dirty="0"/>
              <a:t> it does not require the use of filters, impose jail or fines</a:t>
            </a:r>
          </a:p>
          <a:p>
            <a:pPr lvl="2" algn="just" eaLnBrk="1" hangingPunct="1">
              <a:lnSpc>
                <a:spcPct val="90000"/>
              </a:lnSpc>
              <a:buClrTx/>
              <a:defRPr/>
            </a:pPr>
            <a:r>
              <a:rPr lang="en-US" sz="2000" dirty="0"/>
              <a:t>It sets a condition for receipt of certain federal funds</a:t>
            </a:r>
          </a:p>
          <a:p>
            <a:pPr algn="just" eaLnBrk="1" hangingPunct="1">
              <a:lnSpc>
                <a:spcPct val="90000"/>
              </a:lnSpc>
              <a:defRPr/>
            </a:pPr>
            <a:endParaRPr lang="en-US" sz="2000" dirty="0"/>
          </a:p>
        </p:txBody>
      </p:sp>
      <p:sp>
        <p:nvSpPr>
          <p:cNvPr id="2" name="Date Placeholder 1"/>
          <p:cNvSpPr>
            <a:spLocks noGrp="1"/>
          </p:cNvSpPr>
          <p:nvPr>
            <p:ph type="dt" sz="half" idx="10"/>
          </p:nvPr>
        </p:nvSpPr>
        <p:spPr/>
        <p:txBody>
          <a:bodyPr/>
          <a:lstStyle/>
          <a:p>
            <a:pPr>
              <a:defRPr/>
            </a:pPr>
            <a:fld id="{1CEB7970-805D-424E-A5D6-075DEA7906FF}"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6"/>
          <p:cNvSpPr>
            <a:spLocks noGrp="1" noChangeArrowheads="1"/>
          </p:cNvSpPr>
          <p:nvPr>
            <p:ph type="title"/>
          </p:nvPr>
        </p:nvSpPr>
        <p:spPr>
          <a:xfrm>
            <a:off x="609600" y="762000"/>
            <a:ext cx="7772400" cy="1143000"/>
          </a:xfrm>
        </p:spPr>
        <p:txBody>
          <a:bodyPr/>
          <a:lstStyle/>
          <a:p>
            <a:pPr eaLnBrk="1" hangingPunct="1">
              <a:defRPr/>
            </a:pPr>
            <a:r>
              <a:rPr lang="en-US" dirty="0"/>
              <a:t>Cont.</a:t>
            </a:r>
          </a:p>
        </p:txBody>
      </p:sp>
      <p:sp>
        <p:nvSpPr>
          <p:cNvPr id="19459" name="Rectangle 7"/>
          <p:cNvSpPr>
            <a:spLocks noGrp="1" noChangeArrowheads="1"/>
          </p:cNvSpPr>
          <p:nvPr>
            <p:ph idx="1"/>
          </p:nvPr>
        </p:nvSpPr>
        <p:spPr>
          <a:xfrm>
            <a:off x="685800" y="1905000"/>
            <a:ext cx="8305800" cy="4724400"/>
          </a:xfrm>
        </p:spPr>
        <p:txBody>
          <a:bodyPr>
            <a:normAutofit fontScale="85000" lnSpcReduction="10000"/>
          </a:bodyPr>
          <a:lstStyle/>
          <a:p>
            <a:pPr eaLnBrk="1" hangingPunct="1">
              <a:lnSpc>
                <a:spcPct val="80000"/>
              </a:lnSpc>
              <a:buClrTx/>
            </a:pPr>
            <a:r>
              <a:rPr lang="en-US" altLang="en-US" sz="2400" b="1" dirty="0"/>
              <a:t>Filters</a:t>
            </a:r>
          </a:p>
          <a:p>
            <a:pPr lvl="1" eaLnBrk="1" hangingPunct="1">
              <a:lnSpc>
                <a:spcPct val="80000"/>
              </a:lnSpc>
              <a:buClrTx/>
            </a:pPr>
            <a:r>
              <a:rPr lang="en-US" altLang="en-US" sz="2400" dirty="0"/>
              <a:t>Blocks sites with specific words, phrases or images</a:t>
            </a:r>
          </a:p>
          <a:p>
            <a:pPr lvl="1" eaLnBrk="1" hangingPunct="1">
              <a:lnSpc>
                <a:spcPct val="80000"/>
              </a:lnSpc>
              <a:buClrTx/>
            </a:pPr>
            <a:r>
              <a:rPr lang="en-US" altLang="en-US" sz="2400" dirty="0"/>
              <a:t>Parental control for violence</a:t>
            </a:r>
          </a:p>
          <a:p>
            <a:pPr lvl="1" eaLnBrk="1" hangingPunct="1">
              <a:lnSpc>
                <a:spcPct val="80000"/>
              </a:lnSpc>
              <a:buClrTx/>
            </a:pPr>
            <a:r>
              <a:rPr lang="en-US" altLang="en-US" sz="2400" b="1" dirty="0"/>
              <a:t>Updated frequently but may still screen out too much or too little</a:t>
            </a:r>
          </a:p>
          <a:p>
            <a:pPr lvl="1" eaLnBrk="1" hangingPunct="1">
              <a:lnSpc>
                <a:spcPct val="80000"/>
              </a:lnSpc>
              <a:buClrTx/>
            </a:pPr>
            <a:r>
              <a:rPr lang="en-US" altLang="en-US" sz="2400" dirty="0"/>
              <a:t>Not possible to eliminate all errors</a:t>
            </a:r>
          </a:p>
          <a:p>
            <a:pPr lvl="1" eaLnBrk="1" hangingPunct="1">
              <a:lnSpc>
                <a:spcPct val="80000"/>
              </a:lnSpc>
              <a:buClrTx/>
            </a:pPr>
            <a:r>
              <a:rPr lang="en-US" altLang="en-US" sz="2400" dirty="0">
                <a:solidFill>
                  <a:schemeClr val="accent2">
                    <a:lumMod val="50000"/>
                  </a:schemeClr>
                </a:solidFill>
              </a:rPr>
              <a:t>What should be blocked?</a:t>
            </a:r>
          </a:p>
          <a:p>
            <a:pPr>
              <a:buFontTx/>
              <a:buNone/>
            </a:pPr>
            <a:r>
              <a:rPr lang="en-US" altLang="en-US" sz="2400" dirty="0"/>
              <a:t>• URL filtering</a:t>
            </a:r>
          </a:p>
          <a:p>
            <a:pPr>
              <a:buFontTx/>
              <a:buNone/>
            </a:pPr>
            <a:r>
              <a:rPr lang="en-US" altLang="en-US" sz="2400" dirty="0"/>
              <a:t>		– Blocks URLs or domain names</a:t>
            </a:r>
          </a:p>
          <a:p>
            <a:pPr>
              <a:buFontTx/>
              <a:buNone/>
            </a:pPr>
            <a:r>
              <a:rPr lang="en-US" altLang="en-US" sz="2400" dirty="0"/>
              <a:t>• Keyword filtering</a:t>
            </a:r>
          </a:p>
          <a:p>
            <a:pPr>
              <a:buFontTx/>
              <a:buNone/>
            </a:pPr>
            <a:r>
              <a:rPr lang="en-US" altLang="en-US" sz="2400" dirty="0"/>
              <a:t>		– Blocks key words or phrases</a:t>
            </a:r>
          </a:p>
          <a:p>
            <a:pPr>
              <a:buFontTx/>
              <a:buNone/>
            </a:pPr>
            <a:r>
              <a:rPr lang="en-US" altLang="en-US" sz="2400" dirty="0"/>
              <a:t>• Dynamic content filtering</a:t>
            </a:r>
          </a:p>
          <a:p>
            <a:pPr>
              <a:buFontTx/>
              <a:buNone/>
            </a:pPr>
            <a:r>
              <a:rPr lang="en-US" altLang="en-US" sz="2400" dirty="0"/>
              <a:t>		– Web site’s content is evaluated immediately before being displayed</a:t>
            </a:r>
          </a:p>
          <a:p>
            <a:pPr>
              <a:buFontTx/>
              <a:buNone/>
            </a:pPr>
            <a:r>
              <a:rPr lang="en-US" altLang="en-US" sz="2400" dirty="0"/>
              <a:t>		</a:t>
            </a:r>
          </a:p>
        </p:txBody>
      </p:sp>
      <p:sp>
        <p:nvSpPr>
          <p:cNvPr id="2" name="Date Placeholder 1"/>
          <p:cNvSpPr>
            <a:spLocks noGrp="1"/>
          </p:cNvSpPr>
          <p:nvPr>
            <p:ph type="dt" sz="half" idx="10"/>
          </p:nvPr>
        </p:nvSpPr>
        <p:spPr/>
        <p:txBody>
          <a:bodyPr/>
          <a:lstStyle/>
          <a:p>
            <a:pPr>
              <a:defRPr/>
            </a:pPr>
            <a:fld id="{4588E3C6-CF86-4CFE-A671-13BDB27D8949}"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59">
                                            <p:txEl>
                                              <p:pRg st="5" end="5"/>
                                            </p:txEl>
                                          </p:spTgt>
                                        </p:tgtEl>
                                        <p:attrNameLst>
                                          <p:attrName>style.visibility</p:attrName>
                                        </p:attrNameLst>
                                      </p:cBhvr>
                                      <p:to>
                                        <p:strVal val="visible"/>
                                      </p:to>
                                    </p:set>
                                    <p:animEffect transition="in" filter="fade">
                                      <p:cBhvr>
                                        <p:cTn id="7" dur="1000"/>
                                        <p:tgtEl>
                                          <p:spTgt spid="19459">
                                            <p:txEl>
                                              <p:pRg st="5" end="5"/>
                                            </p:txEl>
                                          </p:spTgt>
                                        </p:tgtEl>
                                      </p:cBhvr>
                                    </p:animEffect>
                                    <p:anim calcmode="lin" valueType="num">
                                      <p:cBhvr>
                                        <p:cTn id="8" dur="10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945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9459">
                                            <p:txEl>
                                              <p:pRg st="6" end="6"/>
                                            </p:txEl>
                                          </p:spTgt>
                                        </p:tgtEl>
                                        <p:attrNameLst>
                                          <p:attrName>style.visibility</p:attrName>
                                        </p:attrNameLst>
                                      </p:cBhvr>
                                      <p:to>
                                        <p:strVal val="visible"/>
                                      </p:to>
                                    </p:set>
                                    <p:animEffect transition="in" filter="fade">
                                      <p:cBhvr>
                                        <p:cTn id="14" dur="1000"/>
                                        <p:tgtEl>
                                          <p:spTgt spid="19459">
                                            <p:txEl>
                                              <p:pRg st="6" end="6"/>
                                            </p:txEl>
                                          </p:spTgt>
                                        </p:tgtEl>
                                      </p:cBhvr>
                                    </p:animEffect>
                                    <p:anim calcmode="lin" valueType="num">
                                      <p:cBhvr>
                                        <p:cTn id="15" dur="10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p:cTn id="16" dur="1000" fill="hold"/>
                                        <p:tgtEl>
                                          <p:spTgt spid="19459">
                                            <p:txEl>
                                              <p:pRg st="6" end="6"/>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animEffect transition="in" filter="fade">
                                      <p:cBhvr>
                                        <p:cTn id="19" dur="1000"/>
                                        <p:tgtEl>
                                          <p:spTgt spid="19459">
                                            <p:txEl>
                                              <p:pRg st="7" end="7"/>
                                            </p:txEl>
                                          </p:spTgt>
                                        </p:tgtEl>
                                      </p:cBhvr>
                                    </p:animEffect>
                                    <p:anim calcmode="lin" valueType="num">
                                      <p:cBhvr>
                                        <p:cTn id="20" dur="10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19459">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9459">
                                            <p:txEl>
                                              <p:pRg st="8" end="8"/>
                                            </p:txEl>
                                          </p:spTgt>
                                        </p:tgtEl>
                                        <p:attrNameLst>
                                          <p:attrName>style.visibility</p:attrName>
                                        </p:attrNameLst>
                                      </p:cBhvr>
                                      <p:to>
                                        <p:strVal val="visible"/>
                                      </p:to>
                                    </p:set>
                                    <p:animEffect transition="in" filter="fade">
                                      <p:cBhvr>
                                        <p:cTn id="24" dur="1000"/>
                                        <p:tgtEl>
                                          <p:spTgt spid="19459">
                                            <p:txEl>
                                              <p:pRg st="8" end="8"/>
                                            </p:txEl>
                                          </p:spTgt>
                                        </p:tgtEl>
                                      </p:cBhvr>
                                    </p:animEffect>
                                    <p:anim calcmode="lin" valueType="num">
                                      <p:cBhvr>
                                        <p:cTn id="25" dur="10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19459">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9459">
                                            <p:txEl>
                                              <p:pRg st="9" end="9"/>
                                            </p:txEl>
                                          </p:spTgt>
                                        </p:tgtEl>
                                        <p:attrNameLst>
                                          <p:attrName>style.visibility</p:attrName>
                                        </p:attrNameLst>
                                      </p:cBhvr>
                                      <p:to>
                                        <p:strVal val="visible"/>
                                      </p:to>
                                    </p:set>
                                    <p:animEffect transition="in" filter="fade">
                                      <p:cBhvr>
                                        <p:cTn id="29" dur="1000"/>
                                        <p:tgtEl>
                                          <p:spTgt spid="19459">
                                            <p:txEl>
                                              <p:pRg st="9" end="9"/>
                                            </p:txEl>
                                          </p:spTgt>
                                        </p:tgtEl>
                                      </p:cBhvr>
                                    </p:animEffect>
                                    <p:anim calcmode="lin" valueType="num">
                                      <p:cBhvr>
                                        <p:cTn id="30" dur="1000" fill="hold"/>
                                        <p:tgtEl>
                                          <p:spTgt spid="19459">
                                            <p:txEl>
                                              <p:pRg st="9" end="9"/>
                                            </p:txEl>
                                          </p:spTgt>
                                        </p:tgtEl>
                                        <p:attrNameLst>
                                          <p:attrName>ppt_x</p:attrName>
                                        </p:attrNameLst>
                                      </p:cBhvr>
                                      <p:tavLst>
                                        <p:tav tm="0">
                                          <p:val>
                                            <p:strVal val="#ppt_x"/>
                                          </p:val>
                                        </p:tav>
                                        <p:tav tm="100000">
                                          <p:val>
                                            <p:strVal val="#ppt_x"/>
                                          </p:val>
                                        </p:tav>
                                      </p:tavLst>
                                    </p:anim>
                                    <p:anim calcmode="lin" valueType="num">
                                      <p:cBhvr>
                                        <p:cTn id="31" dur="1000" fill="hold"/>
                                        <p:tgtEl>
                                          <p:spTgt spid="19459">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9459">
                                            <p:txEl>
                                              <p:pRg st="10" end="10"/>
                                            </p:txEl>
                                          </p:spTgt>
                                        </p:tgtEl>
                                        <p:attrNameLst>
                                          <p:attrName>style.visibility</p:attrName>
                                        </p:attrNameLst>
                                      </p:cBhvr>
                                      <p:to>
                                        <p:strVal val="visible"/>
                                      </p:to>
                                    </p:set>
                                    <p:animEffect transition="in" filter="fade">
                                      <p:cBhvr>
                                        <p:cTn id="34" dur="1000"/>
                                        <p:tgtEl>
                                          <p:spTgt spid="19459">
                                            <p:txEl>
                                              <p:pRg st="10" end="10"/>
                                            </p:txEl>
                                          </p:spTgt>
                                        </p:tgtEl>
                                      </p:cBhvr>
                                    </p:animEffect>
                                    <p:anim calcmode="lin" valueType="num">
                                      <p:cBhvr>
                                        <p:cTn id="35" dur="1000" fill="hold"/>
                                        <p:tgtEl>
                                          <p:spTgt spid="19459">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19459">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9459">
                                            <p:txEl>
                                              <p:pRg st="11" end="11"/>
                                            </p:txEl>
                                          </p:spTgt>
                                        </p:tgtEl>
                                        <p:attrNameLst>
                                          <p:attrName>style.visibility</p:attrName>
                                        </p:attrNameLst>
                                      </p:cBhvr>
                                      <p:to>
                                        <p:strVal val="visible"/>
                                      </p:to>
                                    </p:set>
                                    <p:animEffect transition="in" filter="fade">
                                      <p:cBhvr>
                                        <p:cTn id="39" dur="1000"/>
                                        <p:tgtEl>
                                          <p:spTgt spid="19459">
                                            <p:txEl>
                                              <p:pRg st="11" end="11"/>
                                            </p:txEl>
                                          </p:spTgt>
                                        </p:tgtEl>
                                      </p:cBhvr>
                                    </p:animEffect>
                                    <p:anim calcmode="lin" valueType="num">
                                      <p:cBhvr>
                                        <p:cTn id="40" dur="1000" fill="hold"/>
                                        <p:tgtEl>
                                          <p:spTgt spid="19459">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19459">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9459">
                                            <p:txEl>
                                              <p:pRg st="12" end="12"/>
                                            </p:txEl>
                                          </p:spTgt>
                                        </p:tgtEl>
                                        <p:attrNameLst>
                                          <p:attrName>style.visibility</p:attrName>
                                        </p:attrNameLst>
                                      </p:cBhvr>
                                      <p:to>
                                        <p:strVal val="visible"/>
                                      </p:to>
                                    </p:set>
                                    <p:animEffect transition="in" filter="fade">
                                      <p:cBhvr>
                                        <p:cTn id="44" dur="1000"/>
                                        <p:tgtEl>
                                          <p:spTgt spid="19459">
                                            <p:txEl>
                                              <p:pRg st="12" end="12"/>
                                            </p:txEl>
                                          </p:spTgt>
                                        </p:tgtEl>
                                      </p:cBhvr>
                                    </p:animEffect>
                                    <p:anim calcmode="lin" valueType="num">
                                      <p:cBhvr>
                                        <p:cTn id="45" dur="1000" fill="hold"/>
                                        <p:tgtEl>
                                          <p:spTgt spid="19459">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19459">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5216"/>
            <a:ext cx="7290054" cy="1499616"/>
          </a:xfrm>
        </p:spPr>
        <p:txBody>
          <a:bodyPr>
            <a:normAutofit/>
          </a:bodyPr>
          <a:lstStyle/>
          <a:p>
            <a:pPr>
              <a:defRPr/>
            </a:pPr>
            <a:r>
              <a:rPr lang="en-US" sz="3200" dirty="0">
                <a:solidFill>
                  <a:schemeClr val="tx1"/>
                </a:solidFill>
              </a:rPr>
              <a:t>ICRA rating system and ISP blocking systems</a:t>
            </a:r>
          </a:p>
        </p:txBody>
      </p:sp>
      <p:sp>
        <p:nvSpPr>
          <p:cNvPr id="20483" name="Content Placeholder 2"/>
          <p:cNvSpPr>
            <a:spLocks noGrp="1"/>
          </p:cNvSpPr>
          <p:nvPr>
            <p:ph idx="1"/>
          </p:nvPr>
        </p:nvSpPr>
        <p:spPr>
          <a:xfrm>
            <a:off x="609600" y="1981200"/>
            <a:ext cx="7848600" cy="4572000"/>
          </a:xfrm>
        </p:spPr>
        <p:txBody>
          <a:bodyPr>
            <a:normAutofit/>
          </a:bodyPr>
          <a:lstStyle/>
          <a:p>
            <a:pPr algn="just">
              <a:buFontTx/>
              <a:buNone/>
            </a:pPr>
            <a:r>
              <a:rPr lang="en-US" altLang="en-US" sz="2000" b="1" dirty="0"/>
              <a:t>• Internet Content Rating Association (ICRA)</a:t>
            </a:r>
          </a:p>
          <a:p>
            <a:pPr algn="just">
              <a:buFontTx/>
              <a:buNone/>
            </a:pPr>
            <a:r>
              <a:rPr lang="en-US" altLang="en-US" sz="2000" dirty="0"/>
              <a:t>– Questionnaire for Web authors</a:t>
            </a:r>
          </a:p>
          <a:p>
            <a:pPr algn="just">
              <a:buFontTx/>
              <a:buNone/>
            </a:pPr>
            <a:r>
              <a:rPr lang="en-US" altLang="en-US" sz="2000" dirty="0"/>
              <a:t>– Generates a content label</a:t>
            </a:r>
            <a:endParaRPr lang="en-US" altLang="en-US" sz="1900" dirty="0"/>
          </a:p>
          <a:p>
            <a:pPr algn="just">
              <a:buFontTx/>
              <a:buNone/>
            </a:pPr>
            <a:r>
              <a:rPr lang="en-US" altLang="en-US" sz="2000" b="1" dirty="0"/>
              <a:t>• Uses Platform for Internet Content Selection (PICS) standard</a:t>
            </a:r>
          </a:p>
          <a:p>
            <a:pPr algn="just">
              <a:buFontTx/>
              <a:buNone/>
            </a:pPr>
            <a:r>
              <a:rPr lang="en-US" altLang="en-US" sz="2000" dirty="0"/>
              <a:t>– Users can configure browsers to read the label to block content</a:t>
            </a:r>
          </a:p>
          <a:p>
            <a:pPr algn="just">
              <a:buFontTx/>
              <a:buNone/>
            </a:pPr>
            <a:r>
              <a:rPr lang="en-US" altLang="en-US" sz="2000" dirty="0"/>
              <a:t>– Relies on Web authors to rate their site</a:t>
            </a:r>
          </a:p>
          <a:p>
            <a:pPr algn="just">
              <a:buFontTx/>
              <a:buNone/>
            </a:pPr>
            <a:r>
              <a:rPr lang="en-US" altLang="en-US" sz="2000" dirty="0"/>
              <a:t>– Complement to other filtering techniques</a:t>
            </a:r>
            <a:endParaRPr lang="en-US" altLang="en-US" sz="1300" b="1" dirty="0"/>
          </a:p>
          <a:p>
            <a:pPr algn="just">
              <a:buFontTx/>
              <a:buNone/>
            </a:pPr>
            <a:r>
              <a:rPr lang="en-US" altLang="en-US" sz="2000" b="1" dirty="0"/>
              <a:t>• ISP blocking </a:t>
            </a:r>
          </a:p>
          <a:p>
            <a:pPr algn="just">
              <a:buFontTx/>
              <a:buNone/>
            </a:pPr>
            <a:r>
              <a:rPr lang="en-US" altLang="en-US" sz="2000" dirty="0"/>
              <a:t>– Blocking is performed on the ISP server</a:t>
            </a:r>
          </a:p>
          <a:p>
            <a:pPr algn="just">
              <a:buFontTx/>
              <a:buNone/>
            </a:pPr>
            <a:r>
              <a:rPr lang="en-US" altLang="en-US" sz="2000" dirty="0"/>
              <a:t>– ClearSail/Family.NET prevents access to certain Web sites</a:t>
            </a:r>
          </a:p>
        </p:txBody>
      </p:sp>
      <p:sp>
        <p:nvSpPr>
          <p:cNvPr id="3" name="Date Placeholder 2"/>
          <p:cNvSpPr>
            <a:spLocks noGrp="1"/>
          </p:cNvSpPr>
          <p:nvPr>
            <p:ph type="dt" sz="half" idx="10"/>
          </p:nvPr>
        </p:nvSpPr>
        <p:spPr/>
        <p:txBody>
          <a:bodyPr/>
          <a:lstStyle/>
          <a:p>
            <a:pPr>
              <a:defRPr/>
            </a:pPr>
            <a:fld id="{CCD28B14-E3FE-4667-8183-E03C18B57EF0}" type="datetime1">
              <a:rPr lang="en-US" smtClean="0"/>
              <a:pPr>
                <a:defRPr/>
              </a:pPr>
              <a:t>12/3/2021</a:t>
            </a:fld>
            <a:endParaRPr lang="en-US"/>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Legal Overview</a:t>
            </a:r>
          </a:p>
        </p:txBody>
      </p:sp>
      <p:sp>
        <p:nvSpPr>
          <p:cNvPr id="3" name="Content Placeholder 2"/>
          <p:cNvSpPr>
            <a:spLocks noGrp="1"/>
          </p:cNvSpPr>
          <p:nvPr>
            <p:ph idx="1"/>
          </p:nvPr>
        </p:nvSpPr>
        <p:spPr>
          <a:xfrm>
            <a:off x="768096" y="2286000"/>
            <a:ext cx="7842504" cy="4023360"/>
          </a:xfrm>
        </p:spPr>
        <p:txBody>
          <a:bodyPr/>
          <a:lstStyle/>
          <a:p>
            <a:pPr algn="just">
              <a:buFontTx/>
              <a:buNone/>
              <a:defRPr/>
            </a:pPr>
            <a:r>
              <a:rPr lang="en-US" sz="2800" dirty="0"/>
              <a:t>• CIPA does not require the tracking of Internet use by minors or adults</a:t>
            </a:r>
          </a:p>
          <a:p>
            <a:pPr algn="just">
              <a:buFontTx/>
              <a:buNone/>
              <a:defRPr/>
            </a:pPr>
            <a:r>
              <a:rPr lang="en-US" sz="2800" dirty="0"/>
              <a:t>• Difficulty implementing CIPA in public libraries because their services are open to people of all ages</a:t>
            </a:r>
          </a:p>
          <a:p>
            <a:pPr algn="just">
              <a:buFontTx/>
              <a:buNone/>
              <a:defRPr/>
            </a:pPr>
            <a:endParaRPr lang="en-US" sz="900" dirty="0"/>
          </a:p>
          <a:p>
            <a:pPr lvl="1" algn="just">
              <a:buFont typeface="Arial" charset="0"/>
              <a:buNone/>
              <a:defRPr/>
            </a:pPr>
            <a:r>
              <a:rPr lang="en-US" sz="2800" dirty="0"/>
              <a:t>		– Including adults with First Amendment rights</a:t>
            </a:r>
          </a:p>
        </p:txBody>
      </p:sp>
      <p:sp>
        <p:nvSpPr>
          <p:cNvPr id="4" name="Date Placeholder 3"/>
          <p:cNvSpPr>
            <a:spLocks noGrp="1"/>
          </p:cNvSpPr>
          <p:nvPr>
            <p:ph type="dt" sz="half" idx="10"/>
          </p:nvPr>
        </p:nvSpPr>
        <p:spPr/>
        <p:txBody>
          <a:bodyPr/>
          <a:lstStyle/>
          <a:p>
            <a:pPr>
              <a:defRPr/>
            </a:pPr>
            <a:fld id="{9E225AD9-D7F5-481C-BAAC-7D137F676B38}" type="datetime1">
              <a:rPr lang="en-US" smtClean="0"/>
              <a:pPr>
                <a:defRPr/>
              </a:pPr>
              <a:t>12/3/2021</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p:txBody>
          <a:bodyPr>
            <a:normAutofit/>
          </a:bodyPr>
          <a:lstStyle/>
          <a:p>
            <a:r>
              <a:rPr lang="en-US" altLang="en-US"/>
              <a:t>Controlling Offensive Speech</a:t>
            </a:r>
            <a:br>
              <a:rPr lang="en-US" altLang="en-US"/>
            </a:br>
            <a:r>
              <a:rPr lang="en-US" altLang="en-US"/>
              <a:t>Discussion Questions</a:t>
            </a:r>
          </a:p>
        </p:txBody>
      </p:sp>
      <p:sp>
        <p:nvSpPr>
          <p:cNvPr id="62469" name="Rectangle 5"/>
          <p:cNvSpPr>
            <a:spLocks noGrp="1" noChangeArrowheads="1"/>
          </p:cNvSpPr>
          <p:nvPr>
            <p:ph type="body" idx="1"/>
          </p:nvPr>
        </p:nvSpPr>
        <p:spPr>
          <a:xfrm>
            <a:off x="685800" y="2286000"/>
            <a:ext cx="7772400" cy="3810000"/>
          </a:xfrm>
        </p:spPr>
        <p:txBody>
          <a:bodyPr>
            <a:normAutofit/>
          </a:bodyPr>
          <a:lstStyle/>
          <a:p>
            <a:pPr>
              <a:lnSpc>
                <a:spcPct val="150000"/>
              </a:lnSpc>
              <a:buFont typeface="Wingdings" panose="05000000000000000000" pitchFamily="2" charset="2"/>
              <a:buChar char="Ø"/>
            </a:pPr>
            <a:r>
              <a:rPr lang="en-US" altLang="en-US" sz="2800" dirty="0"/>
              <a:t>Why is ‘least restrictive means’ important?</a:t>
            </a:r>
          </a:p>
          <a:p>
            <a:pPr>
              <a:lnSpc>
                <a:spcPct val="150000"/>
              </a:lnSpc>
              <a:buFont typeface="Wingdings" panose="05000000000000000000" pitchFamily="2" charset="2"/>
              <a:buChar char="Ø"/>
            </a:pPr>
            <a:endParaRPr lang="en-US" altLang="en-US" sz="2400" dirty="0"/>
          </a:p>
          <a:p>
            <a:pPr>
              <a:lnSpc>
                <a:spcPct val="150000"/>
              </a:lnSpc>
              <a:buFont typeface="Wingdings" panose="05000000000000000000" pitchFamily="2" charset="2"/>
              <a:buChar char="Ø"/>
            </a:pPr>
            <a:r>
              <a:rPr lang="en-US" altLang="en-US" sz="2800" dirty="0"/>
              <a:t>Do you consider the Internet an appropriate tool for young children?  </a:t>
            </a:r>
            <a:r>
              <a:rPr lang="en-US" altLang="en-US" sz="2800" dirty="0">
                <a:solidFill>
                  <a:schemeClr val="tx2"/>
                </a:solidFill>
              </a:rPr>
              <a:t>Why or why not?</a:t>
            </a:r>
          </a:p>
        </p:txBody>
      </p:sp>
      <p:sp>
        <p:nvSpPr>
          <p:cNvPr id="2" name="Date Placeholder 1"/>
          <p:cNvSpPr>
            <a:spLocks noGrp="1"/>
          </p:cNvSpPr>
          <p:nvPr>
            <p:ph type="dt" sz="half" idx="10"/>
          </p:nvPr>
        </p:nvSpPr>
        <p:spPr/>
        <p:txBody>
          <a:bodyPr/>
          <a:lstStyle/>
          <a:p>
            <a:pPr>
              <a:defRPr/>
            </a:pPr>
            <a:fld id="{C9A6343D-617A-49B0-95C4-9981AAE916E2}"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18</a:t>
            </a:fld>
            <a:endParaRPr lang="en-US" altLang="en-US"/>
          </a:p>
        </p:txBody>
      </p:sp>
    </p:spTree>
    <p:extLst>
      <p:ext uri="{BB962C8B-B14F-4D97-AF65-F5344CB8AC3E}">
        <p14:creationId xmlns:p14="http://schemas.microsoft.com/office/powerpoint/2010/main" val="97705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a:xfrm>
            <a:off x="609600" y="838200"/>
            <a:ext cx="7772400" cy="1143000"/>
          </a:xfrm>
        </p:spPr>
        <p:txBody>
          <a:bodyPr/>
          <a:lstStyle/>
          <a:p>
            <a:pPr eaLnBrk="1" hangingPunct="1">
              <a:defRPr/>
            </a:pPr>
            <a:r>
              <a:rPr lang="en-US" dirty="0"/>
              <a:t>SPAM Emails</a:t>
            </a:r>
          </a:p>
        </p:txBody>
      </p:sp>
      <p:sp>
        <p:nvSpPr>
          <p:cNvPr id="24579" name="Rectangle 5"/>
          <p:cNvSpPr>
            <a:spLocks noGrp="1" noChangeArrowheads="1"/>
          </p:cNvSpPr>
          <p:nvPr>
            <p:ph idx="1"/>
          </p:nvPr>
        </p:nvSpPr>
        <p:spPr>
          <a:xfrm>
            <a:off x="768096" y="2286000"/>
            <a:ext cx="7918704" cy="4023360"/>
          </a:xfrm>
        </p:spPr>
        <p:txBody>
          <a:bodyPr>
            <a:normAutofit/>
          </a:bodyPr>
          <a:lstStyle/>
          <a:p>
            <a:pPr algn="just" eaLnBrk="1" hangingPunct="1">
              <a:lnSpc>
                <a:spcPct val="80000"/>
              </a:lnSpc>
              <a:buClrTx/>
              <a:buFontTx/>
              <a:buNone/>
              <a:defRPr/>
            </a:pPr>
            <a:r>
              <a:rPr lang="en-US" sz="2800" b="1" dirty="0"/>
              <a:t>Spam:</a:t>
            </a:r>
          </a:p>
          <a:p>
            <a:pPr algn="just" eaLnBrk="1" hangingPunct="1">
              <a:lnSpc>
                <a:spcPct val="80000"/>
              </a:lnSpc>
              <a:buClrTx/>
              <a:defRPr/>
            </a:pPr>
            <a:r>
              <a:rPr lang="en-US" sz="2400" dirty="0">
                <a:solidFill>
                  <a:schemeClr val="tx2"/>
                </a:solidFill>
              </a:rPr>
              <a:t>What’s the problem?</a:t>
            </a:r>
          </a:p>
          <a:p>
            <a:pPr lvl="1" algn="just" eaLnBrk="1" hangingPunct="1">
              <a:lnSpc>
                <a:spcPct val="80000"/>
              </a:lnSpc>
              <a:buClrTx/>
              <a:buFont typeface="Arial" charset="0"/>
              <a:buChar char="–"/>
              <a:defRPr/>
            </a:pPr>
            <a:r>
              <a:rPr lang="en-US" sz="2400" dirty="0"/>
              <a:t>Loosely described as unsolicited bulk email</a:t>
            </a:r>
          </a:p>
          <a:p>
            <a:pPr lvl="1" algn="just" eaLnBrk="1" hangingPunct="1">
              <a:lnSpc>
                <a:spcPct val="80000"/>
              </a:lnSpc>
              <a:buClrTx/>
              <a:buFont typeface="Arial" charset="0"/>
              <a:buChar char="–"/>
              <a:defRPr/>
            </a:pPr>
            <a:r>
              <a:rPr lang="en-US" sz="2400" dirty="0"/>
              <a:t>Mostly commercial advertisement</a:t>
            </a:r>
          </a:p>
          <a:p>
            <a:pPr lvl="1" algn="just" eaLnBrk="1" hangingPunct="1">
              <a:lnSpc>
                <a:spcPct val="80000"/>
              </a:lnSpc>
              <a:buClrTx/>
              <a:buFont typeface="Arial" charset="0"/>
              <a:buChar char="–"/>
              <a:defRPr/>
            </a:pPr>
            <a:r>
              <a:rPr lang="en-US" sz="2400" dirty="0"/>
              <a:t>Angers people because content and the way it’s sent</a:t>
            </a:r>
          </a:p>
          <a:p>
            <a:pPr algn="just" eaLnBrk="1" hangingPunct="1">
              <a:lnSpc>
                <a:spcPct val="80000"/>
              </a:lnSpc>
              <a:buClrTx/>
              <a:defRPr/>
            </a:pPr>
            <a:r>
              <a:rPr lang="en-US" sz="2400" dirty="0">
                <a:solidFill>
                  <a:schemeClr val="tx2"/>
                </a:solidFill>
              </a:rPr>
              <a:t>Free speech issues</a:t>
            </a:r>
          </a:p>
          <a:p>
            <a:pPr lvl="1" algn="just" eaLnBrk="1" hangingPunct="1">
              <a:lnSpc>
                <a:spcPct val="80000"/>
              </a:lnSpc>
              <a:buClrTx/>
              <a:buFont typeface="Arial" charset="0"/>
              <a:buChar char="–"/>
              <a:defRPr/>
            </a:pPr>
            <a:r>
              <a:rPr lang="en-US" sz="2400" dirty="0"/>
              <a:t>Spam imposes a cost on others not protected by free speech</a:t>
            </a:r>
          </a:p>
          <a:p>
            <a:pPr lvl="1" algn="just" eaLnBrk="1" hangingPunct="1">
              <a:lnSpc>
                <a:spcPct val="80000"/>
              </a:lnSpc>
              <a:buClrTx/>
              <a:buFont typeface="Arial" charset="0"/>
              <a:buChar char="–"/>
              <a:defRPr/>
            </a:pPr>
            <a:r>
              <a:rPr lang="en-US" sz="2400" b="1" dirty="0"/>
              <a:t>Spam filters do not violate free speech (free speech does not require anyone to listen)</a:t>
            </a:r>
          </a:p>
        </p:txBody>
      </p:sp>
      <p:sp>
        <p:nvSpPr>
          <p:cNvPr id="2" name="Date Placeholder 1"/>
          <p:cNvSpPr>
            <a:spLocks noGrp="1"/>
          </p:cNvSpPr>
          <p:nvPr>
            <p:ph type="dt" sz="half" idx="10"/>
          </p:nvPr>
        </p:nvSpPr>
        <p:spPr/>
        <p:txBody>
          <a:bodyPr/>
          <a:lstStyle/>
          <a:p>
            <a:pPr>
              <a:defRPr/>
            </a:pPr>
            <a:fld id="{80426C9A-2F40-43F0-8249-2C158D4357E2}"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685800" y="762000"/>
            <a:ext cx="7772400" cy="1143000"/>
          </a:xfrm>
        </p:spPr>
        <p:txBody>
          <a:bodyPr/>
          <a:lstStyle/>
          <a:p>
            <a:pPr eaLnBrk="1" hangingPunct="1">
              <a:defRPr/>
            </a:pPr>
            <a:r>
              <a:rPr lang="en-US" sz="4000" dirty="0"/>
              <a:t>Objective</a:t>
            </a:r>
          </a:p>
        </p:txBody>
      </p:sp>
      <p:sp>
        <p:nvSpPr>
          <p:cNvPr id="4099" name="Rectangle 5"/>
          <p:cNvSpPr>
            <a:spLocks noGrp="1" noChangeArrowheads="1"/>
          </p:cNvSpPr>
          <p:nvPr>
            <p:ph idx="1"/>
          </p:nvPr>
        </p:nvSpPr>
        <p:spPr>
          <a:xfrm>
            <a:off x="228600" y="1981200"/>
            <a:ext cx="8686800" cy="4114800"/>
          </a:xfrm>
        </p:spPr>
        <p:txBody>
          <a:bodyPr/>
          <a:lstStyle/>
          <a:p>
            <a:pPr marL="457200" indent="-457200">
              <a:buFontTx/>
              <a:buNone/>
            </a:pPr>
            <a:endParaRPr lang="en-US" altLang="en-US" sz="2400" dirty="0"/>
          </a:p>
          <a:p>
            <a:pPr marL="457200" indent="-457200"/>
            <a:r>
              <a:rPr lang="en-US" altLang="en-US" sz="2400" dirty="0"/>
              <a:t>In what ways does the </a:t>
            </a:r>
            <a:r>
              <a:rPr lang="en-US" altLang="en-US" sz="2400" dirty="0">
                <a:solidFill>
                  <a:srgbClr val="0070C0"/>
                </a:solidFill>
              </a:rPr>
              <a:t>Internet present new challenges </a:t>
            </a:r>
            <a:r>
              <a:rPr lang="en-US" altLang="en-US" sz="2400" dirty="0"/>
              <a:t>in the area of </a:t>
            </a:r>
            <a:r>
              <a:rPr lang="en-US" altLang="en-US" sz="2400" dirty="0">
                <a:solidFill>
                  <a:srgbClr val="0070C0"/>
                </a:solidFill>
              </a:rPr>
              <a:t>freedom of expression</a:t>
            </a:r>
            <a:r>
              <a:rPr lang="en-US" altLang="en-US" sz="2400" dirty="0"/>
              <a:t>?</a:t>
            </a:r>
          </a:p>
          <a:p>
            <a:pPr marL="457200" indent="-457200">
              <a:buFontTx/>
              <a:buNone/>
            </a:pPr>
            <a:endParaRPr lang="en-US" altLang="en-US" sz="2400" dirty="0"/>
          </a:p>
          <a:p>
            <a:pPr marL="457200" indent="-457200"/>
            <a:r>
              <a:rPr lang="en-US" altLang="en-US" sz="2400" dirty="0"/>
              <a:t>What key </a:t>
            </a:r>
            <a:r>
              <a:rPr lang="en-US" altLang="en-US" sz="2400" dirty="0">
                <a:solidFill>
                  <a:srgbClr val="0070C0"/>
                </a:solidFill>
              </a:rPr>
              <a:t>free-speech issues </a:t>
            </a:r>
            <a:r>
              <a:rPr lang="en-US" altLang="en-US" sz="2400" dirty="0"/>
              <a:t>relate to the use of </a:t>
            </a:r>
            <a:r>
              <a:rPr lang="en-US" altLang="en-US" sz="2400" dirty="0">
                <a:solidFill>
                  <a:srgbClr val="0070C0"/>
                </a:solidFill>
              </a:rPr>
              <a:t>information technology</a:t>
            </a:r>
            <a:r>
              <a:rPr lang="en-US" altLang="en-US" sz="2400" dirty="0"/>
              <a:t>?</a:t>
            </a:r>
          </a:p>
        </p:txBody>
      </p:sp>
      <p:sp>
        <p:nvSpPr>
          <p:cNvPr id="2" name="Date Placeholder 1"/>
          <p:cNvSpPr>
            <a:spLocks noGrp="1"/>
          </p:cNvSpPr>
          <p:nvPr>
            <p:ph type="dt" sz="half" idx="10"/>
          </p:nvPr>
        </p:nvSpPr>
        <p:spPr/>
        <p:txBody>
          <a:bodyPr/>
          <a:lstStyle/>
          <a:p>
            <a:pPr>
              <a:defRPr/>
            </a:pPr>
            <a:fld id="{B9A31C2D-11AF-4041-9FFE-95259394C098}"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of free speech issue</a:t>
            </a:r>
          </a:p>
        </p:txBody>
      </p:sp>
      <p:sp>
        <p:nvSpPr>
          <p:cNvPr id="3" name="Content Placeholder 2"/>
          <p:cNvSpPr>
            <a:spLocks noGrp="1"/>
          </p:cNvSpPr>
          <p:nvPr>
            <p:ph idx="1"/>
          </p:nvPr>
        </p:nvSpPr>
        <p:spPr>
          <a:xfrm>
            <a:off x="685800" y="1828800"/>
            <a:ext cx="7848600" cy="4641904"/>
          </a:xfrm>
        </p:spPr>
        <p:txBody>
          <a:bodyPr>
            <a:normAutofit lnSpcReduction="10000"/>
          </a:bodyPr>
          <a:lstStyle/>
          <a:p>
            <a:r>
              <a:rPr lang="en-US" dirty="0"/>
              <a:t>In 1996, about half of the email received at AOL was spam, and a lot of it came from an email advertising service called Cyber Promotions. AOL installed filters to block mail from Cyber Promotions. Cyber Promotions obtained an injunction against AOL’s use of filters, claiming AOL violated its First Amendment rights. Thus began the battle over the legal status of spam.</a:t>
            </a:r>
          </a:p>
          <a:p>
            <a:pPr algn="just"/>
            <a:r>
              <a:rPr lang="en-US" dirty="0"/>
              <a:t>Cyber Promotions’ case was weak, and the court soon removed the injunction. </a:t>
            </a:r>
          </a:p>
          <a:p>
            <a:pPr algn="just"/>
            <a:r>
              <a:rPr lang="en-US" dirty="0"/>
              <a:t>Why did AOL have the right to block incoming spam? The spam used AOL’s computers, imposing a cost on AOL. AOL’s property rights allow it to decide what it accepts on its system. AOL is a membership organization; it can implement policies to provide the kind of environment it believes its members want. Finally, AOL is a private company, not a government institution. On the other side, some civil liberties organizations were uneasy about allowing AOL to filter email because AOL decided what email to block from its members. They argued that because AOL is large, it is a lot like the Post Office, and it should not be allowed to block any mail.</a:t>
            </a:r>
          </a:p>
        </p:txBody>
      </p:sp>
      <p:sp>
        <p:nvSpPr>
          <p:cNvPr id="4" name="Date Placeholder 3"/>
          <p:cNvSpPr>
            <a:spLocks noGrp="1"/>
          </p:cNvSpPr>
          <p:nvPr>
            <p:ph type="dt" sz="half" idx="10"/>
          </p:nvPr>
        </p:nvSpPr>
        <p:spPr/>
        <p:txBody>
          <a:bodyPr/>
          <a:lstStyle/>
          <a:p>
            <a:pPr>
              <a:defRPr/>
            </a:pPr>
            <a:fld id="{5809C638-9B3E-451A-A3C6-583D4FED63BD}" type="datetime1">
              <a:rPr lang="en-US" smtClean="0"/>
              <a:pPr>
                <a:defRPr/>
              </a:pPr>
              <a:t>12/3/2021</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20</a:t>
            </a:fld>
            <a:endParaRPr lang="en-US" altLang="en-US"/>
          </a:p>
        </p:txBody>
      </p:sp>
    </p:spTree>
    <p:extLst>
      <p:ext uri="{BB962C8B-B14F-4D97-AF65-F5344CB8AC3E}">
        <p14:creationId xmlns:p14="http://schemas.microsoft.com/office/powerpoint/2010/main" val="325900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33400" y="838200"/>
            <a:ext cx="7772400" cy="1143000"/>
          </a:xfrm>
        </p:spPr>
        <p:txBody>
          <a:bodyPr/>
          <a:lstStyle/>
          <a:p>
            <a:pPr eaLnBrk="1" hangingPunct="1">
              <a:defRPr/>
            </a:pPr>
            <a:r>
              <a:rPr lang="en-US" dirty="0"/>
              <a:t>Cont.</a:t>
            </a:r>
          </a:p>
        </p:txBody>
      </p:sp>
      <p:sp>
        <p:nvSpPr>
          <p:cNvPr id="23555" name="Rectangle 3"/>
          <p:cNvSpPr>
            <a:spLocks noGrp="1" noChangeArrowheads="1"/>
          </p:cNvSpPr>
          <p:nvPr>
            <p:ph idx="1"/>
          </p:nvPr>
        </p:nvSpPr>
        <p:spPr>
          <a:xfrm>
            <a:off x="768096" y="1905000"/>
            <a:ext cx="7918704" cy="4404360"/>
          </a:xfrm>
        </p:spPr>
        <p:txBody>
          <a:bodyPr/>
          <a:lstStyle/>
          <a:p>
            <a:pPr algn="just" eaLnBrk="1" hangingPunct="1">
              <a:lnSpc>
                <a:spcPct val="90000"/>
              </a:lnSpc>
              <a:buClrTx/>
            </a:pPr>
            <a:r>
              <a:rPr lang="en-US" altLang="en-US" sz="2800" b="1" dirty="0"/>
              <a:t>Anti-spam Laws</a:t>
            </a:r>
            <a:endParaRPr lang="en-US" altLang="en-US" sz="2800" dirty="0"/>
          </a:p>
          <a:p>
            <a:pPr lvl="1" algn="just" eaLnBrk="1" hangingPunct="1">
              <a:lnSpc>
                <a:spcPct val="90000"/>
              </a:lnSpc>
              <a:buClrTx/>
            </a:pPr>
            <a:r>
              <a:rPr lang="en-US" altLang="en-US" sz="2800" dirty="0"/>
              <a:t>Controlling the Assault of Marketing Act (CAN-SPAM Act)</a:t>
            </a:r>
          </a:p>
          <a:p>
            <a:pPr lvl="1" algn="just" eaLnBrk="1" hangingPunct="1">
              <a:lnSpc>
                <a:spcPct val="90000"/>
              </a:lnSpc>
              <a:buClrTx/>
            </a:pPr>
            <a:r>
              <a:rPr lang="en-US" altLang="en-US" sz="2800" dirty="0"/>
              <a:t>Targets commercial spam</a:t>
            </a:r>
          </a:p>
          <a:p>
            <a:pPr lvl="1" algn="just" eaLnBrk="1" hangingPunct="1">
              <a:lnSpc>
                <a:spcPct val="90000"/>
              </a:lnSpc>
              <a:buClrTx/>
            </a:pPr>
            <a:r>
              <a:rPr lang="en-US" altLang="en-US" sz="2800" dirty="0"/>
              <a:t>Commercial email must have a valid header information ( Not disguise) </a:t>
            </a:r>
          </a:p>
          <a:p>
            <a:pPr lvl="1" algn="just" eaLnBrk="1" hangingPunct="1">
              <a:lnSpc>
                <a:spcPct val="90000"/>
              </a:lnSpc>
              <a:buClrTx/>
            </a:pPr>
            <a:r>
              <a:rPr lang="en-US" altLang="en-US" sz="2800" dirty="0"/>
              <a:t>Deceptive subject lines are banned</a:t>
            </a:r>
          </a:p>
          <a:p>
            <a:pPr lvl="1" algn="just" eaLnBrk="1" hangingPunct="1">
              <a:lnSpc>
                <a:spcPct val="90000"/>
              </a:lnSpc>
              <a:buClrTx/>
            </a:pPr>
            <a:r>
              <a:rPr lang="en-US" altLang="en-US" sz="2800" dirty="0"/>
              <a:t>Criticized for banning all spam, </a:t>
            </a:r>
            <a:r>
              <a:rPr lang="en-US" sz="2800" dirty="0"/>
              <a:t>rather than legitimized by the regulation.</a:t>
            </a:r>
            <a:endParaRPr lang="en-US" altLang="en-US" sz="2800" dirty="0"/>
          </a:p>
        </p:txBody>
      </p:sp>
      <p:sp>
        <p:nvSpPr>
          <p:cNvPr id="2" name="Date Placeholder 1"/>
          <p:cNvSpPr>
            <a:spLocks noGrp="1"/>
          </p:cNvSpPr>
          <p:nvPr>
            <p:ph type="dt" sz="half" idx="10"/>
          </p:nvPr>
        </p:nvSpPr>
        <p:spPr/>
        <p:txBody>
          <a:bodyPr/>
          <a:lstStyle/>
          <a:p>
            <a:pPr>
              <a:defRPr/>
            </a:pPr>
            <a:fld id="{E9C51557-12B6-4DCB-A4A0-740CB67B6106}"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0" name="Rectangle 6"/>
          <p:cNvSpPr>
            <a:spLocks noGrp="1" noChangeArrowheads="1"/>
          </p:cNvSpPr>
          <p:nvPr>
            <p:ph type="title"/>
          </p:nvPr>
        </p:nvSpPr>
        <p:spPr/>
        <p:txBody>
          <a:bodyPr/>
          <a:lstStyle/>
          <a:p>
            <a:pPr eaLnBrk="1" hangingPunct="1">
              <a:defRPr/>
            </a:pPr>
            <a:r>
              <a:rPr lang="en-US" dirty="0">
                <a:solidFill>
                  <a:schemeClr val="tx1"/>
                </a:solidFill>
              </a:rPr>
              <a:t>Censorship on the Global Net</a:t>
            </a:r>
          </a:p>
        </p:txBody>
      </p:sp>
      <p:sp>
        <p:nvSpPr>
          <p:cNvPr id="25603" name="Rectangle 7"/>
          <p:cNvSpPr>
            <a:spLocks noGrp="1" noChangeArrowheads="1"/>
          </p:cNvSpPr>
          <p:nvPr>
            <p:ph idx="1"/>
          </p:nvPr>
        </p:nvSpPr>
        <p:spPr>
          <a:xfrm>
            <a:off x="609600" y="1905000"/>
            <a:ext cx="7883525" cy="4480560"/>
          </a:xfrm>
        </p:spPr>
        <p:txBody>
          <a:bodyPr>
            <a:normAutofit/>
          </a:bodyPr>
          <a:lstStyle/>
          <a:p>
            <a:pPr algn="just" eaLnBrk="1" hangingPunct="1">
              <a:lnSpc>
                <a:spcPct val="90000"/>
              </a:lnSpc>
              <a:buClrTx/>
              <a:buFontTx/>
              <a:buNone/>
            </a:pPr>
            <a:r>
              <a:rPr lang="en-US" altLang="en-US" sz="2400" b="1" dirty="0"/>
              <a:t>Global Impact of Censorship</a:t>
            </a:r>
            <a:endParaRPr lang="en-US" altLang="en-US" sz="500" b="1" dirty="0"/>
          </a:p>
          <a:p>
            <a:pPr algn="just" eaLnBrk="1" hangingPunct="1">
              <a:lnSpc>
                <a:spcPct val="120000"/>
              </a:lnSpc>
              <a:buClrTx/>
              <a:buFont typeface="Wingdings" panose="05000000000000000000" pitchFamily="2" charset="2"/>
              <a:buChar char="Ø"/>
            </a:pPr>
            <a:r>
              <a:rPr lang="en-US" altLang="en-US" sz="2400" dirty="0"/>
              <a:t>Global nature of the Internet protects against censorship (banned in one country, move to another)</a:t>
            </a:r>
          </a:p>
          <a:p>
            <a:pPr algn="just" eaLnBrk="1" hangingPunct="1">
              <a:lnSpc>
                <a:spcPct val="120000"/>
              </a:lnSpc>
              <a:buClrTx/>
              <a:buFont typeface="Wingdings" panose="05000000000000000000" pitchFamily="2" charset="2"/>
              <a:buChar char="Ø"/>
            </a:pPr>
            <a:r>
              <a:rPr lang="en-US" altLang="en-US" sz="2400" dirty="0"/>
              <a:t>May impose more restrictive censorship (block everything in an attempt to block one thing)</a:t>
            </a:r>
          </a:p>
          <a:p>
            <a:pPr algn="just" eaLnBrk="1" hangingPunct="1">
              <a:lnSpc>
                <a:spcPct val="120000"/>
              </a:lnSpc>
              <a:buClrTx/>
              <a:buFont typeface="Wingdings" panose="05000000000000000000" pitchFamily="2" charset="2"/>
              <a:buChar char="Ø"/>
            </a:pPr>
            <a:r>
              <a:rPr lang="en-US" altLang="en-US" sz="2400" dirty="0"/>
              <a:t>Yahoo and French censorship</a:t>
            </a:r>
          </a:p>
          <a:p>
            <a:pPr lvl="2" algn="just">
              <a:lnSpc>
                <a:spcPct val="120000"/>
              </a:lnSpc>
              <a:buClrTx/>
            </a:pPr>
            <a:r>
              <a:rPr lang="en-US" altLang="en-US" sz="2000" dirty="0"/>
              <a:t>Yahoo, eBay and others make decisions to comply with foreign laws for business reasons</a:t>
            </a:r>
          </a:p>
        </p:txBody>
      </p:sp>
      <p:sp>
        <p:nvSpPr>
          <p:cNvPr id="2" name="Date Placeholder 1"/>
          <p:cNvSpPr>
            <a:spLocks noGrp="1"/>
          </p:cNvSpPr>
          <p:nvPr>
            <p:ph type="dt" sz="half" idx="10"/>
          </p:nvPr>
        </p:nvSpPr>
        <p:spPr/>
        <p:txBody>
          <a:bodyPr/>
          <a:lstStyle/>
          <a:p>
            <a:pPr>
              <a:defRPr/>
            </a:pPr>
            <a:fld id="{C18314D6-C301-4C46-8DDD-7F5FD350E5FD}"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a:t>Censorship on the Global Net (cont.)</a:t>
            </a:r>
          </a:p>
        </p:txBody>
      </p:sp>
      <p:sp>
        <p:nvSpPr>
          <p:cNvPr id="26627" name="Rectangle 3"/>
          <p:cNvSpPr>
            <a:spLocks noGrp="1" noChangeArrowheads="1"/>
          </p:cNvSpPr>
          <p:nvPr>
            <p:ph idx="1"/>
          </p:nvPr>
        </p:nvSpPr>
        <p:spPr>
          <a:xfrm>
            <a:off x="609600" y="1905000"/>
            <a:ext cx="8077200" cy="4343400"/>
          </a:xfrm>
        </p:spPr>
        <p:txBody>
          <a:bodyPr>
            <a:normAutofit/>
          </a:bodyPr>
          <a:lstStyle/>
          <a:p>
            <a:pPr algn="just" eaLnBrk="1" hangingPunct="1">
              <a:lnSpc>
                <a:spcPct val="100000"/>
              </a:lnSpc>
              <a:buClrTx/>
              <a:buFontTx/>
              <a:buNone/>
            </a:pPr>
            <a:r>
              <a:rPr lang="en-US" altLang="en-US" sz="2800" b="1" dirty="0"/>
              <a:t>Censorship in Other Nations:</a:t>
            </a:r>
          </a:p>
          <a:p>
            <a:pPr algn="just" eaLnBrk="1" hangingPunct="1">
              <a:lnSpc>
                <a:spcPct val="100000"/>
              </a:lnSpc>
              <a:buClrTx/>
              <a:buFont typeface="Wingdings" panose="05000000000000000000" pitchFamily="2" charset="2"/>
              <a:buChar char="Ø"/>
            </a:pPr>
            <a:r>
              <a:rPr lang="en-US" altLang="en-US" sz="2800" dirty="0"/>
              <a:t>Attempts to limit the flow of information on the Internet similar to earlier attempts to place limits on other communications media</a:t>
            </a:r>
          </a:p>
          <a:p>
            <a:pPr algn="just" eaLnBrk="1" hangingPunct="1">
              <a:lnSpc>
                <a:spcPct val="100000"/>
              </a:lnSpc>
              <a:buClrTx/>
              <a:buFont typeface="Wingdings" panose="05000000000000000000" pitchFamily="2" charset="2"/>
              <a:buChar char="Ø"/>
            </a:pPr>
            <a:r>
              <a:rPr lang="en-US" altLang="en-US" sz="2800" dirty="0"/>
              <a:t>Some countries own the Internet backbone within their countries, block at the border specific sites and content</a:t>
            </a:r>
          </a:p>
          <a:p>
            <a:pPr algn="just" eaLnBrk="1" hangingPunct="1">
              <a:lnSpc>
                <a:spcPct val="100000"/>
              </a:lnSpc>
              <a:buClrTx/>
              <a:buFont typeface="Wingdings" panose="05000000000000000000" pitchFamily="2" charset="2"/>
              <a:buChar char="Ø"/>
            </a:pPr>
            <a:r>
              <a:rPr lang="en-US" altLang="en-US" sz="2800" dirty="0"/>
              <a:t>Some countries ban all or certain types of access to the Internet</a:t>
            </a:r>
          </a:p>
          <a:p>
            <a:pPr lvl="1" algn="just" eaLnBrk="1" hangingPunct="1">
              <a:lnSpc>
                <a:spcPct val="100000"/>
              </a:lnSpc>
              <a:buClrTx/>
            </a:pPr>
            <a:endParaRPr lang="en-US" altLang="en-US" sz="2800" dirty="0"/>
          </a:p>
        </p:txBody>
      </p:sp>
      <p:sp>
        <p:nvSpPr>
          <p:cNvPr id="2" name="Date Placeholder 1"/>
          <p:cNvSpPr>
            <a:spLocks noGrp="1"/>
          </p:cNvSpPr>
          <p:nvPr>
            <p:ph type="dt" sz="half" idx="10"/>
          </p:nvPr>
        </p:nvSpPr>
        <p:spPr/>
        <p:txBody>
          <a:bodyPr/>
          <a:lstStyle/>
          <a:p>
            <a:pPr>
              <a:defRPr/>
            </a:pPr>
            <a:fld id="{E1DAC8DF-7380-4DC4-B413-FB0D465C01E8}"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dirty="0"/>
              <a:t>Censorship on the Global Net (cont.)</a:t>
            </a:r>
          </a:p>
        </p:txBody>
      </p:sp>
      <p:sp>
        <p:nvSpPr>
          <p:cNvPr id="27651" name="Rectangle 3"/>
          <p:cNvSpPr>
            <a:spLocks noGrp="1" noChangeArrowheads="1"/>
          </p:cNvSpPr>
          <p:nvPr>
            <p:ph idx="1"/>
          </p:nvPr>
        </p:nvSpPr>
        <p:spPr>
          <a:xfrm>
            <a:off x="768096" y="2084832"/>
            <a:ext cx="7766304" cy="4224528"/>
          </a:xfrm>
        </p:spPr>
        <p:txBody>
          <a:bodyPr/>
          <a:lstStyle/>
          <a:p>
            <a:pPr eaLnBrk="1" hangingPunct="1">
              <a:buClrTx/>
              <a:buFontTx/>
              <a:buNone/>
            </a:pPr>
            <a:r>
              <a:rPr lang="en-US" altLang="en-US" sz="2800" b="1" dirty="0"/>
              <a:t>Aiding Foreign Censors:</a:t>
            </a:r>
          </a:p>
          <a:p>
            <a:pPr eaLnBrk="1" hangingPunct="1">
              <a:buClrTx/>
              <a:buFontTx/>
              <a:buNone/>
            </a:pPr>
            <a:endParaRPr lang="en-US" altLang="en-US" sz="2800" b="1" dirty="0"/>
          </a:p>
          <a:p>
            <a:pPr eaLnBrk="1" hangingPunct="1">
              <a:buClrTx/>
            </a:pPr>
            <a:r>
              <a:rPr lang="en-US" altLang="en-US" sz="2800" dirty="0"/>
              <a:t>Companies who do business in countries that control Internet access must comply with the local laws</a:t>
            </a:r>
          </a:p>
          <a:p>
            <a:pPr eaLnBrk="1" hangingPunct="1">
              <a:buClrTx/>
            </a:pPr>
            <a:endParaRPr lang="en-US" altLang="en-US" sz="2800" dirty="0"/>
          </a:p>
          <a:p>
            <a:pPr eaLnBrk="1" hangingPunct="1">
              <a:buClrTx/>
            </a:pPr>
            <a:r>
              <a:rPr lang="en-US" altLang="en-US" sz="2800" dirty="0">
                <a:solidFill>
                  <a:srgbClr val="FF0000"/>
                </a:solidFill>
              </a:rPr>
              <a:t>Google argued that some access is better than no access</a:t>
            </a:r>
          </a:p>
          <a:p>
            <a:pPr lvl="1" eaLnBrk="1" hangingPunct="1">
              <a:buClrTx/>
            </a:pPr>
            <a:endParaRPr lang="en-US" altLang="en-US" dirty="0"/>
          </a:p>
        </p:txBody>
      </p:sp>
      <p:sp>
        <p:nvSpPr>
          <p:cNvPr id="2" name="Date Placeholder 1"/>
          <p:cNvSpPr>
            <a:spLocks noGrp="1"/>
          </p:cNvSpPr>
          <p:nvPr>
            <p:ph type="dt" sz="half" idx="10"/>
          </p:nvPr>
        </p:nvSpPr>
        <p:spPr/>
        <p:txBody>
          <a:bodyPr/>
          <a:lstStyle/>
          <a:p>
            <a:pPr>
              <a:defRPr/>
            </a:pPr>
            <a:fld id="{C6E908D6-1181-4ACF-BA7F-46FD13B9E318}"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Anonymity</a:t>
            </a:r>
          </a:p>
        </p:txBody>
      </p:sp>
      <p:sp>
        <p:nvSpPr>
          <p:cNvPr id="3" name="Content Placeholder 2"/>
          <p:cNvSpPr>
            <a:spLocks noGrp="1"/>
          </p:cNvSpPr>
          <p:nvPr>
            <p:ph idx="1"/>
          </p:nvPr>
        </p:nvSpPr>
        <p:spPr/>
        <p:txBody>
          <a:bodyPr/>
          <a:lstStyle/>
          <a:p>
            <a:r>
              <a:rPr lang="en-US" dirty="0"/>
              <a:t>The condition of being anonymous…</a:t>
            </a:r>
          </a:p>
        </p:txBody>
      </p:sp>
      <p:sp>
        <p:nvSpPr>
          <p:cNvPr id="4" name="Date Placeholder 3"/>
          <p:cNvSpPr>
            <a:spLocks noGrp="1"/>
          </p:cNvSpPr>
          <p:nvPr>
            <p:ph type="dt" sz="half" idx="10"/>
          </p:nvPr>
        </p:nvSpPr>
        <p:spPr/>
        <p:txBody>
          <a:bodyPr/>
          <a:lstStyle/>
          <a:p>
            <a:pPr>
              <a:defRPr/>
            </a:pPr>
            <a:fld id="{5809C638-9B3E-451A-A3C6-583D4FED63BD}" type="datetime1">
              <a:rPr lang="en-US" smtClean="0"/>
              <a:pPr>
                <a:defRPr/>
              </a:pPr>
              <a:t>12/3/2021</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25</a:t>
            </a:fld>
            <a:endParaRPr lang="en-US" altLang="en-US"/>
          </a:p>
        </p:txBody>
      </p:sp>
    </p:spTree>
    <p:extLst>
      <p:ext uri="{BB962C8B-B14F-4D97-AF65-F5344CB8AC3E}">
        <p14:creationId xmlns:p14="http://schemas.microsoft.com/office/powerpoint/2010/main" val="3539083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a:solidFill>
                  <a:schemeClr val="tx1"/>
                </a:solidFill>
              </a:rPr>
              <a:t>Anonymity</a:t>
            </a:r>
          </a:p>
        </p:txBody>
      </p:sp>
      <p:sp>
        <p:nvSpPr>
          <p:cNvPr id="36867" name="Rectangle 3"/>
          <p:cNvSpPr>
            <a:spLocks noGrp="1" noChangeArrowheads="1"/>
          </p:cNvSpPr>
          <p:nvPr>
            <p:ph idx="1"/>
          </p:nvPr>
        </p:nvSpPr>
        <p:spPr>
          <a:xfrm>
            <a:off x="768096" y="2286000"/>
            <a:ext cx="7994904" cy="4023360"/>
          </a:xfrm>
        </p:spPr>
        <p:txBody>
          <a:bodyPr/>
          <a:lstStyle/>
          <a:p>
            <a:pPr eaLnBrk="1" hangingPunct="1">
              <a:buClrTx/>
              <a:buFontTx/>
              <a:buNone/>
            </a:pPr>
            <a:r>
              <a:rPr lang="en-US" altLang="en-US" sz="2800" b="1" i="1" dirty="0"/>
              <a:t>Common Sense</a:t>
            </a:r>
            <a:r>
              <a:rPr lang="en-US" altLang="en-US" sz="2800" b="1" dirty="0"/>
              <a:t> and the Internet:</a:t>
            </a:r>
          </a:p>
          <a:p>
            <a:pPr algn="just" eaLnBrk="1" hangingPunct="1">
              <a:buClrTx/>
              <a:buFont typeface="Wingdings" panose="05000000000000000000" pitchFamily="2" charset="2"/>
              <a:buChar char="Ø"/>
            </a:pPr>
            <a:r>
              <a:rPr lang="en-US" altLang="en-US" sz="2800" dirty="0"/>
              <a:t>Anonymity protected by the First Amendment</a:t>
            </a:r>
          </a:p>
          <a:p>
            <a:pPr algn="just" eaLnBrk="1" hangingPunct="1">
              <a:buClrTx/>
              <a:buFont typeface="Wingdings" panose="05000000000000000000" pitchFamily="2" charset="2"/>
              <a:buChar char="Ø"/>
            </a:pPr>
            <a:r>
              <a:rPr lang="en-US" altLang="en-US" sz="2800" dirty="0"/>
              <a:t>Services available to send anonymous email (Anonymizer.com)</a:t>
            </a:r>
          </a:p>
          <a:p>
            <a:pPr algn="just" eaLnBrk="1" hangingPunct="1">
              <a:buClrTx/>
              <a:buFont typeface="Wingdings" panose="05000000000000000000" pitchFamily="2" charset="2"/>
              <a:buChar char="Ø"/>
            </a:pPr>
            <a:r>
              <a:rPr lang="en-US" altLang="en-US" sz="2800" dirty="0"/>
              <a:t>Anonymizing services used by individuals, businesses, law enforcement agencies, and government intelligence services</a:t>
            </a:r>
          </a:p>
        </p:txBody>
      </p:sp>
      <p:sp>
        <p:nvSpPr>
          <p:cNvPr id="2" name="Date Placeholder 1"/>
          <p:cNvSpPr>
            <a:spLocks noGrp="1"/>
          </p:cNvSpPr>
          <p:nvPr>
            <p:ph type="dt" sz="half" idx="10"/>
          </p:nvPr>
        </p:nvSpPr>
        <p:spPr/>
        <p:txBody>
          <a:bodyPr/>
          <a:lstStyle/>
          <a:p>
            <a:pPr>
              <a:defRPr/>
            </a:pPr>
            <a:fld id="{C0302C9E-1590-45B0-9BE2-DA8DFD5C7987}"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1028"/>
          <p:cNvSpPr>
            <a:spLocks noGrp="1" noChangeArrowheads="1"/>
          </p:cNvSpPr>
          <p:nvPr>
            <p:ph type="title"/>
          </p:nvPr>
        </p:nvSpPr>
        <p:spPr/>
        <p:txBody>
          <a:bodyPr/>
          <a:lstStyle/>
          <a:p>
            <a:pPr eaLnBrk="1" hangingPunct="1">
              <a:defRPr/>
            </a:pPr>
            <a:r>
              <a:rPr lang="en-US"/>
              <a:t>Anonymity (cont.)</a:t>
            </a:r>
          </a:p>
        </p:txBody>
      </p:sp>
      <p:sp>
        <p:nvSpPr>
          <p:cNvPr id="26627" name="Rectangle 1029"/>
          <p:cNvSpPr>
            <a:spLocks noGrp="1" noChangeArrowheads="1"/>
          </p:cNvSpPr>
          <p:nvPr>
            <p:ph idx="1"/>
          </p:nvPr>
        </p:nvSpPr>
        <p:spPr>
          <a:xfrm>
            <a:off x="768096" y="2084832"/>
            <a:ext cx="8147304" cy="4224528"/>
          </a:xfrm>
        </p:spPr>
        <p:txBody>
          <a:bodyPr/>
          <a:lstStyle/>
          <a:p>
            <a:pPr algn="just" eaLnBrk="1" hangingPunct="1">
              <a:lnSpc>
                <a:spcPct val="90000"/>
              </a:lnSpc>
              <a:buClrTx/>
              <a:buFontTx/>
              <a:buNone/>
              <a:defRPr/>
            </a:pPr>
            <a:r>
              <a:rPr lang="en-US" sz="2400" dirty="0"/>
              <a:t>Against Anonymity:</a:t>
            </a:r>
          </a:p>
          <a:p>
            <a:pPr algn="just" eaLnBrk="1" hangingPunct="1">
              <a:lnSpc>
                <a:spcPct val="90000"/>
              </a:lnSpc>
              <a:buClrTx/>
              <a:defRPr/>
            </a:pPr>
            <a:r>
              <a:rPr lang="en-US" sz="2400" dirty="0"/>
              <a:t>Fears </a:t>
            </a:r>
          </a:p>
          <a:p>
            <a:pPr lvl="1" algn="just" eaLnBrk="1" hangingPunct="1">
              <a:lnSpc>
                <a:spcPct val="90000"/>
              </a:lnSpc>
              <a:buClrTx/>
              <a:buFont typeface="Arial" charset="0"/>
              <a:buChar char="–"/>
              <a:defRPr/>
            </a:pPr>
            <a:r>
              <a:rPr lang="en-US" sz="2400" dirty="0"/>
              <a:t>It hides crime or protects criminals</a:t>
            </a:r>
          </a:p>
          <a:p>
            <a:pPr lvl="1" algn="just" eaLnBrk="1" hangingPunct="1">
              <a:lnSpc>
                <a:spcPct val="90000"/>
              </a:lnSpc>
              <a:buClrTx/>
              <a:buFont typeface="Arial" charset="0"/>
              <a:buChar char="–"/>
              <a:defRPr/>
            </a:pPr>
            <a:r>
              <a:rPr lang="en-US" sz="2400" dirty="0"/>
              <a:t>Glowing reviews (such as those posted on eBay or Amazon.com) may actually be from the author, publisher, seller, or their friends</a:t>
            </a:r>
          </a:p>
          <a:p>
            <a:pPr algn="just" eaLnBrk="1" hangingPunct="1">
              <a:lnSpc>
                <a:spcPct val="90000"/>
              </a:lnSpc>
              <a:buClrTx/>
              <a:defRPr/>
            </a:pPr>
            <a:r>
              <a:rPr lang="en-US" sz="2400" dirty="0"/>
              <a:t>U.S. and European countries working on laws that require ISPs to maintain records of the true identity of each user and maintain records of online activity for potential use in criminal investigations</a:t>
            </a:r>
          </a:p>
        </p:txBody>
      </p:sp>
      <p:sp>
        <p:nvSpPr>
          <p:cNvPr id="2" name="Date Placeholder 1"/>
          <p:cNvSpPr>
            <a:spLocks noGrp="1"/>
          </p:cNvSpPr>
          <p:nvPr>
            <p:ph type="dt" sz="half" idx="10"/>
          </p:nvPr>
        </p:nvSpPr>
        <p:spPr/>
        <p:txBody>
          <a:bodyPr/>
          <a:lstStyle/>
          <a:p>
            <a:pPr>
              <a:defRPr/>
            </a:pPr>
            <a:fld id="{CDCAC40C-2C59-4BFA-BEA5-7ED737DB790F}"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1143000"/>
          </a:xfrm>
        </p:spPr>
        <p:txBody>
          <a:bodyPr>
            <a:normAutofit/>
          </a:bodyPr>
          <a:lstStyle/>
          <a:p>
            <a:pPr>
              <a:defRPr/>
            </a:pPr>
            <a:r>
              <a:rPr lang="en-US" dirty="0"/>
              <a:t>Defamation and Hate Speech</a:t>
            </a:r>
          </a:p>
        </p:txBody>
      </p:sp>
      <p:sp>
        <p:nvSpPr>
          <p:cNvPr id="39939" name="Content Placeholder 2"/>
          <p:cNvSpPr>
            <a:spLocks noGrp="1"/>
          </p:cNvSpPr>
          <p:nvPr>
            <p:ph idx="1"/>
          </p:nvPr>
        </p:nvSpPr>
        <p:spPr>
          <a:xfrm>
            <a:off x="685800" y="1905000"/>
            <a:ext cx="8229600" cy="4267200"/>
          </a:xfrm>
        </p:spPr>
        <p:txBody>
          <a:bodyPr>
            <a:normAutofit/>
          </a:bodyPr>
          <a:lstStyle/>
          <a:p>
            <a:pPr>
              <a:lnSpc>
                <a:spcPct val="100000"/>
              </a:lnSpc>
              <a:buFontTx/>
              <a:buNone/>
            </a:pPr>
            <a:r>
              <a:rPr lang="en-US" altLang="en-US" sz="2400" dirty="0"/>
              <a:t>• Speech that is merely annoying, </a:t>
            </a:r>
            <a:r>
              <a:rPr lang="en-US" altLang="en-US" sz="2400" dirty="0" smtClean="0"/>
              <a:t>critical </a:t>
            </a:r>
            <a:r>
              <a:rPr lang="en-US" altLang="en-US" sz="2400" dirty="0"/>
              <a:t>or offensive is protected, but not threats and intimidation against specific citizens.</a:t>
            </a:r>
          </a:p>
          <a:p>
            <a:pPr>
              <a:lnSpc>
                <a:spcPct val="100000"/>
              </a:lnSpc>
              <a:buFontTx/>
              <a:buNone/>
            </a:pPr>
            <a:r>
              <a:rPr lang="en-US" altLang="en-US" sz="2400" dirty="0"/>
              <a:t>• Actions that can be prosecuted include:</a:t>
            </a:r>
          </a:p>
          <a:p>
            <a:pPr lvl="2">
              <a:lnSpc>
                <a:spcPct val="100000"/>
              </a:lnSpc>
              <a:buFont typeface="Wingdings" panose="05000000000000000000" pitchFamily="2" charset="2"/>
              <a:buChar char="§"/>
            </a:pPr>
            <a:r>
              <a:rPr lang="en-US" altLang="en-US" sz="2400" dirty="0"/>
              <a:t>Sending threatening private messages over the Internet to a person</a:t>
            </a:r>
          </a:p>
          <a:p>
            <a:pPr lvl="2">
              <a:lnSpc>
                <a:spcPct val="100000"/>
              </a:lnSpc>
              <a:buFont typeface="Wingdings" panose="05000000000000000000" pitchFamily="2" charset="2"/>
              <a:buChar char="§"/>
            </a:pPr>
            <a:r>
              <a:rPr lang="en-US" altLang="en-US" sz="2400" dirty="0"/>
              <a:t>Displaying public messages on a Web site describing intent to commit acts of hate-motivated violence</a:t>
            </a:r>
          </a:p>
          <a:p>
            <a:pPr>
              <a:buFontTx/>
              <a:buNone/>
            </a:pPr>
            <a:endParaRPr lang="en-US" altLang="en-US" sz="2400" dirty="0"/>
          </a:p>
        </p:txBody>
      </p:sp>
      <p:sp>
        <p:nvSpPr>
          <p:cNvPr id="3" name="Date Placeholder 2"/>
          <p:cNvSpPr>
            <a:spLocks noGrp="1"/>
          </p:cNvSpPr>
          <p:nvPr>
            <p:ph type="dt" sz="half" idx="10"/>
          </p:nvPr>
        </p:nvSpPr>
        <p:spPr/>
        <p:txBody>
          <a:bodyPr/>
          <a:lstStyle/>
          <a:p>
            <a:pPr>
              <a:defRPr/>
            </a:pPr>
            <a:fld id="{42652305-CEAA-4A60-B09D-E50A62F30785}" type="datetime1">
              <a:rPr lang="en-US" smtClean="0"/>
              <a:pPr>
                <a:defRPr/>
              </a:pPr>
              <a:t>12/3/2021</a:t>
            </a:fld>
            <a:endParaRPr lang="en-US"/>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1143000"/>
          </a:xfrm>
        </p:spPr>
        <p:txBody>
          <a:bodyPr>
            <a:normAutofit/>
          </a:bodyPr>
          <a:lstStyle/>
          <a:p>
            <a:pPr>
              <a:defRPr/>
            </a:pPr>
            <a:r>
              <a:rPr lang="en-US" dirty="0"/>
              <a:t>Defamation and Hate Speech</a:t>
            </a:r>
          </a:p>
        </p:txBody>
      </p:sp>
      <p:sp>
        <p:nvSpPr>
          <p:cNvPr id="40963" name="Content Placeholder 2"/>
          <p:cNvSpPr>
            <a:spLocks noGrp="1"/>
          </p:cNvSpPr>
          <p:nvPr>
            <p:ph idx="1"/>
          </p:nvPr>
        </p:nvSpPr>
        <p:spPr>
          <a:xfrm>
            <a:off x="609600" y="2057400"/>
            <a:ext cx="8077200" cy="4343400"/>
          </a:xfrm>
        </p:spPr>
        <p:txBody>
          <a:bodyPr>
            <a:normAutofit/>
          </a:bodyPr>
          <a:lstStyle/>
          <a:p>
            <a:pPr>
              <a:lnSpc>
                <a:spcPct val="100000"/>
              </a:lnSpc>
              <a:buFontTx/>
              <a:buNone/>
            </a:pPr>
            <a:r>
              <a:rPr lang="en-US" altLang="en-US" sz="2400" b="1" dirty="0"/>
              <a:t>Libel directed at a particular person</a:t>
            </a:r>
          </a:p>
          <a:p>
            <a:pPr lvl="1">
              <a:lnSpc>
                <a:spcPct val="100000"/>
              </a:lnSpc>
              <a:buFont typeface="Wingdings" panose="05000000000000000000" pitchFamily="2" charset="2"/>
              <a:buChar char="§"/>
            </a:pPr>
            <a:r>
              <a:rPr lang="en-US" altLang="en-US" sz="2400" dirty="0"/>
              <a:t>Anonymous communication over the Internet makes it difficult to identify those behind defamation or hate speech.</a:t>
            </a:r>
          </a:p>
          <a:p>
            <a:pPr marL="0" indent="0">
              <a:lnSpc>
                <a:spcPct val="100000"/>
              </a:lnSpc>
              <a:buNone/>
            </a:pPr>
            <a:r>
              <a:rPr lang="en-US" altLang="en-US" sz="2400" b="1" dirty="0"/>
              <a:t>Some ISPs voluntarily</a:t>
            </a:r>
            <a:r>
              <a:rPr lang="en-US" altLang="en-US" sz="2400" dirty="0"/>
              <a:t> agree to prohibit subscribers from sending hate messages. Prohibitions are included in the service contract</a:t>
            </a:r>
            <a:endParaRPr lang="en-US" altLang="en-US" sz="2400" b="1" dirty="0"/>
          </a:p>
          <a:p>
            <a:pPr lvl="1">
              <a:lnSpc>
                <a:spcPct val="100000"/>
              </a:lnSpc>
              <a:buFont typeface="Wingdings" panose="05000000000000000000" pitchFamily="2" charset="2"/>
              <a:buChar char="§"/>
            </a:pPr>
            <a:r>
              <a:rPr lang="en-US" altLang="en-US" sz="2400" dirty="0"/>
              <a:t>Does not violate subscribers’ First Amendment rights</a:t>
            </a:r>
          </a:p>
          <a:p>
            <a:pPr lvl="1">
              <a:lnSpc>
                <a:spcPct val="100000"/>
              </a:lnSpc>
              <a:buFont typeface="Wingdings" panose="05000000000000000000" pitchFamily="2" charset="2"/>
              <a:buChar char="§"/>
            </a:pPr>
            <a:r>
              <a:rPr lang="en-US" altLang="en-US" sz="2400" dirty="0"/>
              <a:t>ISPs must monitor the use of their service</a:t>
            </a:r>
          </a:p>
          <a:p>
            <a:pPr lvl="1">
              <a:lnSpc>
                <a:spcPct val="100000"/>
              </a:lnSpc>
              <a:buFont typeface="Wingdings" panose="05000000000000000000" pitchFamily="2" charset="2"/>
              <a:buChar char="§"/>
            </a:pPr>
            <a:r>
              <a:rPr lang="en-US" altLang="en-US" sz="2400" dirty="0"/>
              <a:t>Take action when terms are violated</a:t>
            </a:r>
          </a:p>
        </p:txBody>
      </p:sp>
      <p:sp>
        <p:nvSpPr>
          <p:cNvPr id="3" name="Date Placeholder 2"/>
          <p:cNvSpPr>
            <a:spLocks noGrp="1"/>
          </p:cNvSpPr>
          <p:nvPr>
            <p:ph type="dt" sz="half" idx="10"/>
          </p:nvPr>
        </p:nvSpPr>
        <p:spPr/>
        <p:txBody>
          <a:bodyPr/>
          <a:lstStyle/>
          <a:p>
            <a:pPr>
              <a:defRPr/>
            </a:pPr>
            <a:fld id="{605FA40C-8A08-4214-BFC0-D1CEFC652DEB}" type="datetime1">
              <a:rPr lang="en-US" smtClean="0"/>
              <a:pPr>
                <a:defRPr/>
              </a:pPr>
              <a:t>12/3/2021</a:t>
            </a:fld>
            <a:endParaRPr lang="en-US" dirty="0"/>
          </a:p>
        </p:txBody>
      </p:sp>
      <p:sp>
        <p:nvSpPr>
          <p:cNvPr id="4" name="Slide Number Placeholder 3"/>
          <p:cNvSpPr>
            <a:spLocks noGrp="1"/>
          </p:cNvSpPr>
          <p:nvPr>
            <p:ph type="sldNum" sz="quarter" idx="12"/>
          </p:nvPr>
        </p:nvSpPr>
        <p:spPr/>
        <p:txBody>
          <a:bodyPr/>
          <a:lstStyle/>
          <a:p>
            <a:fld id="{746B502D-5431-41AA-9BD0-8F6BD36C8165}"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Freedom of speech</a:t>
            </a:r>
          </a:p>
        </p:txBody>
      </p:sp>
      <p:sp>
        <p:nvSpPr>
          <p:cNvPr id="3" name="Content Placeholder 2"/>
          <p:cNvSpPr>
            <a:spLocks noGrp="1"/>
          </p:cNvSpPr>
          <p:nvPr>
            <p:ph idx="1"/>
          </p:nvPr>
        </p:nvSpPr>
        <p:spPr>
          <a:xfrm>
            <a:off x="533400" y="1905000"/>
            <a:ext cx="7524751" cy="4404360"/>
          </a:xfrm>
        </p:spPr>
        <p:txBody>
          <a:bodyPr/>
          <a:lstStyle/>
          <a:p>
            <a:pPr algn="just">
              <a:lnSpc>
                <a:spcPct val="150000"/>
              </a:lnSpc>
            </a:pPr>
            <a:r>
              <a:rPr lang="en-US" dirty="0"/>
              <a:t>Every citizen shall have the right to </a:t>
            </a:r>
            <a:r>
              <a:rPr lang="en-US" b="1" dirty="0"/>
              <a:t>freedom of speech</a:t>
            </a:r>
            <a:r>
              <a:rPr lang="en-US" dirty="0"/>
              <a:t> and </a:t>
            </a:r>
            <a:r>
              <a:rPr lang="en-US" b="1" dirty="0"/>
              <a:t>expression</a:t>
            </a:r>
            <a:r>
              <a:rPr lang="en-US" dirty="0"/>
              <a:t>, and there shall be </a:t>
            </a:r>
            <a:r>
              <a:rPr lang="en-US" b="1" dirty="0"/>
              <a:t>freedom</a:t>
            </a:r>
            <a:r>
              <a:rPr lang="en-US" dirty="0"/>
              <a:t> of the press, subject to any reasonable restrictions imposed by law in the interest of the glory of Islam or the integrity, security or defense of </a:t>
            </a:r>
            <a:r>
              <a:rPr lang="en-US" b="1" dirty="0"/>
              <a:t>Pakistan</a:t>
            </a:r>
            <a:r>
              <a:rPr lang="en-US" dirty="0"/>
              <a:t> or any part thereof friendly relations with foreign States, …</a:t>
            </a:r>
          </a:p>
          <a:p>
            <a:r>
              <a:rPr lang="en-US" i="1" dirty="0"/>
              <a:t>Article 19 &amp; 19(A) of the constitution of Pakistan</a:t>
            </a:r>
          </a:p>
        </p:txBody>
      </p:sp>
      <p:sp>
        <p:nvSpPr>
          <p:cNvPr id="4" name="Date Placeholder 3"/>
          <p:cNvSpPr>
            <a:spLocks noGrp="1"/>
          </p:cNvSpPr>
          <p:nvPr>
            <p:ph type="dt" sz="half" idx="10"/>
          </p:nvPr>
        </p:nvSpPr>
        <p:spPr/>
        <p:txBody>
          <a:bodyPr/>
          <a:lstStyle/>
          <a:p>
            <a:pPr>
              <a:defRPr/>
            </a:pPr>
            <a:fld id="{5809C638-9B3E-451A-A3C6-583D4FED63BD}" type="datetime1">
              <a:rPr lang="en-US" smtClean="0"/>
              <a:pPr>
                <a:defRPr/>
              </a:pPr>
              <a:t>12/3/2021</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3</a:t>
            </a:fld>
            <a:endParaRPr lang="en-US" altLang="en-US"/>
          </a:p>
        </p:txBody>
      </p:sp>
    </p:spTree>
    <p:extLst>
      <p:ext uri="{BB962C8B-B14F-4D97-AF65-F5344CB8AC3E}">
        <p14:creationId xmlns:p14="http://schemas.microsoft.com/office/powerpoint/2010/main" val="2155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609600" y="762000"/>
            <a:ext cx="7772400" cy="1143000"/>
          </a:xfrm>
        </p:spPr>
        <p:txBody>
          <a:bodyPr/>
          <a:lstStyle/>
          <a:p>
            <a:pPr eaLnBrk="1" hangingPunct="1">
              <a:defRPr/>
            </a:pPr>
            <a:r>
              <a:rPr lang="en-US" sz="4000" dirty="0"/>
              <a:t>1</a:t>
            </a:r>
            <a:r>
              <a:rPr lang="en-US" sz="4000" baseline="30000" dirty="0"/>
              <a:t>st</a:t>
            </a:r>
            <a:r>
              <a:rPr lang="en-US" sz="4000" dirty="0"/>
              <a:t> Amendment</a:t>
            </a:r>
          </a:p>
        </p:txBody>
      </p:sp>
      <p:sp>
        <p:nvSpPr>
          <p:cNvPr id="6147" name="Rectangle 5"/>
          <p:cNvSpPr>
            <a:spLocks noGrp="1" noChangeArrowheads="1"/>
          </p:cNvSpPr>
          <p:nvPr>
            <p:ph idx="1"/>
          </p:nvPr>
        </p:nvSpPr>
        <p:spPr>
          <a:xfrm>
            <a:off x="609600" y="1828800"/>
            <a:ext cx="8153400" cy="4572000"/>
          </a:xfrm>
        </p:spPr>
        <p:txBody>
          <a:bodyPr>
            <a:normAutofit lnSpcReduction="10000"/>
          </a:bodyPr>
          <a:lstStyle/>
          <a:p>
            <a:pPr algn="just"/>
            <a:r>
              <a:rPr lang="en-US" altLang="en-US" sz="2400" b="1" dirty="0"/>
              <a:t>Right to freedom of expression</a:t>
            </a:r>
          </a:p>
          <a:p>
            <a:pPr algn="just">
              <a:buFontTx/>
              <a:buNone/>
            </a:pPr>
            <a:r>
              <a:rPr lang="en-US" altLang="en-US" sz="2400" i="1" dirty="0"/>
              <a:t>	“Congress shall make no law </a:t>
            </a:r>
            <a:r>
              <a:rPr lang="en-US" altLang="en-US" sz="2400" i="1" dirty="0">
                <a:solidFill>
                  <a:srgbClr val="0070C0"/>
                </a:solidFill>
              </a:rPr>
              <a:t>respecting an establishment of religion</a:t>
            </a:r>
            <a:r>
              <a:rPr lang="en-US" altLang="en-US" sz="2400" i="1" dirty="0"/>
              <a:t>, or </a:t>
            </a:r>
            <a:r>
              <a:rPr lang="en-US" altLang="en-US" sz="2400" i="1" dirty="0">
                <a:solidFill>
                  <a:srgbClr val="0070C0"/>
                </a:solidFill>
              </a:rPr>
              <a:t>prohibiting the free exercise thereof</a:t>
            </a:r>
            <a:r>
              <a:rPr lang="en-US" altLang="en-US" sz="2400" i="1" dirty="0"/>
              <a:t>; or </a:t>
            </a:r>
            <a:r>
              <a:rPr lang="en-US" altLang="en-US" sz="2400" i="1" dirty="0">
                <a:solidFill>
                  <a:srgbClr val="0070C0"/>
                </a:solidFill>
              </a:rPr>
              <a:t>abridging (cutting) the freedom of speech</a:t>
            </a:r>
            <a:r>
              <a:rPr lang="en-US" altLang="en-US" sz="2400" i="1" dirty="0"/>
              <a:t>, or </a:t>
            </a:r>
            <a:r>
              <a:rPr lang="en-US" altLang="en-US" sz="2400" i="1" dirty="0">
                <a:solidFill>
                  <a:srgbClr val="0070C0"/>
                </a:solidFill>
              </a:rPr>
              <a:t>of the press</a:t>
            </a:r>
            <a:r>
              <a:rPr lang="en-US" altLang="en-US" sz="2400" i="1" dirty="0"/>
              <a:t>; or </a:t>
            </a:r>
            <a:r>
              <a:rPr lang="en-US" altLang="en-US" sz="2400" i="1" dirty="0">
                <a:solidFill>
                  <a:srgbClr val="0070C0"/>
                </a:solidFill>
              </a:rPr>
              <a:t>the right of the people peaceably to assemble</a:t>
            </a:r>
            <a:r>
              <a:rPr lang="en-US" altLang="en-US" sz="2400" i="1" dirty="0"/>
              <a:t>, and </a:t>
            </a:r>
            <a:r>
              <a:rPr lang="en-US" altLang="en-US" sz="2400" i="1" dirty="0">
                <a:solidFill>
                  <a:srgbClr val="0070C0"/>
                </a:solidFill>
              </a:rPr>
              <a:t>to petition the government for a compensation of grievances</a:t>
            </a:r>
            <a:r>
              <a:rPr lang="en-US" altLang="en-US" sz="2400" i="1" dirty="0"/>
              <a:t>.”</a:t>
            </a:r>
          </a:p>
          <a:p>
            <a:pPr algn="just">
              <a:buFontTx/>
              <a:buNone/>
            </a:pPr>
            <a:endParaRPr lang="en-US" altLang="en-US" sz="1100" i="1" dirty="0"/>
          </a:p>
          <a:p>
            <a:pPr algn="just"/>
            <a:r>
              <a:rPr lang="en-US" altLang="en-US" sz="2400" dirty="0"/>
              <a:t>Definition of free speech also includes</a:t>
            </a:r>
          </a:p>
          <a:p>
            <a:pPr algn="just">
              <a:buFontTx/>
              <a:buNone/>
            </a:pPr>
            <a:r>
              <a:rPr lang="en-US" altLang="en-US" sz="2400" dirty="0"/>
              <a:t>	– Nonverbal, visual, and symbolic forms of expression</a:t>
            </a:r>
          </a:p>
          <a:p>
            <a:pPr algn="just">
              <a:buFontTx/>
              <a:buNone/>
            </a:pPr>
            <a:r>
              <a:rPr lang="en-US" altLang="en-US" sz="2400" dirty="0"/>
              <a:t>		• E.g., burning flags, dance movements, hand gestures.</a:t>
            </a:r>
          </a:p>
          <a:p>
            <a:pPr algn="just">
              <a:buFontTx/>
              <a:buNone/>
            </a:pPr>
            <a:r>
              <a:rPr lang="en-US" altLang="en-US" sz="2400" dirty="0"/>
              <a:t>	– Right to speak anonymously</a:t>
            </a:r>
          </a:p>
        </p:txBody>
      </p:sp>
      <p:sp>
        <p:nvSpPr>
          <p:cNvPr id="2" name="Date Placeholder 1"/>
          <p:cNvSpPr>
            <a:spLocks noGrp="1"/>
          </p:cNvSpPr>
          <p:nvPr>
            <p:ph type="dt" sz="half" idx="10"/>
          </p:nvPr>
        </p:nvSpPr>
        <p:spPr/>
        <p:txBody>
          <a:bodyPr/>
          <a:lstStyle/>
          <a:p>
            <a:pPr>
              <a:defRPr/>
            </a:pPr>
            <a:fld id="{0936B6FB-AADB-49CB-BFE5-E74E43FB2746}"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Cont.</a:t>
            </a:r>
          </a:p>
        </p:txBody>
      </p:sp>
      <p:sp>
        <p:nvSpPr>
          <p:cNvPr id="3" name="Content Placeholder 2"/>
          <p:cNvSpPr>
            <a:spLocks noGrp="1"/>
          </p:cNvSpPr>
          <p:nvPr>
            <p:ph idx="1"/>
          </p:nvPr>
        </p:nvSpPr>
        <p:spPr>
          <a:xfrm>
            <a:off x="609600" y="1905000"/>
            <a:ext cx="7448551" cy="4404360"/>
          </a:xfrm>
        </p:spPr>
        <p:txBody>
          <a:bodyPr>
            <a:normAutofit/>
          </a:bodyPr>
          <a:lstStyle/>
          <a:p>
            <a:pPr>
              <a:defRPr/>
            </a:pPr>
            <a:r>
              <a:rPr lang="en-US" sz="3200" dirty="0"/>
              <a:t>Not protected by the First Amendment</a:t>
            </a:r>
          </a:p>
          <a:p>
            <a:pPr lvl="4">
              <a:lnSpc>
                <a:spcPct val="100000"/>
              </a:lnSpc>
              <a:buFont typeface="Arial" charset="0"/>
              <a:buNone/>
              <a:defRPr/>
            </a:pPr>
            <a:r>
              <a:rPr lang="en-US" sz="2400" dirty="0"/>
              <a:t>– </a:t>
            </a:r>
            <a:r>
              <a:rPr lang="en-US" sz="2800" dirty="0"/>
              <a:t>Obscene speech</a:t>
            </a:r>
          </a:p>
          <a:p>
            <a:pPr lvl="4">
              <a:lnSpc>
                <a:spcPct val="100000"/>
              </a:lnSpc>
              <a:buFont typeface="Arial" charset="0"/>
              <a:buNone/>
              <a:defRPr/>
            </a:pPr>
            <a:r>
              <a:rPr lang="en-US" sz="2800" dirty="0"/>
              <a:t>– Defamation</a:t>
            </a:r>
          </a:p>
          <a:p>
            <a:pPr lvl="4">
              <a:lnSpc>
                <a:spcPct val="100000"/>
              </a:lnSpc>
              <a:buFont typeface="Arial" charset="0"/>
              <a:buNone/>
              <a:defRPr/>
            </a:pPr>
            <a:r>
              <a:rPr lang="en-US" sz="2800" dirty="0"/>
              <a:t>– Incitement of panic</a:t>
            </a:r>
          </a:p>
          <a:p>
            <a:pPr lvl="4">
              <a:lnSpc>
                <a:spcPct val="100000"/>
              </a:lnSpc>
              <a:buFont typeface="Arial" charset="0"/>
              <a:buNone/>
              <a:defRPr/>
            </a:pPr>
            <a:r>
              <a:rPr lang="en-US" sz="2800" dirty="0"/>
              <a:t>– Incitement to crime</a:t>
            </a:r>
          </a:p>
          <a:p>
            <a:pPr lvl="4">
              <a:lnSpc>
                <a:spcPct val="100000"/>
              </a:lnSpc>
              <a:buFont typeface="Arial" charset="0"/>
              <a:buNone/>
              <a:defRPr/>
            </a:pPr>
            <a:r>
              <a:rPr lang="en-US" sz="2800" dirty="0"/>
              <a:t>– Fighting words</a:t>
            </a:r>
          </a:p>
          <a:p>
            <a:pPr lvl="4">
              <a:lnSpc>
                <a:spcPct val="100000"/>
              </a:lnSpc>
              <a:buFont typeface="Arial" charset="0"/>
              <a:buNone/>
              <a:defRPr/>
            </a:pPr>
            <a:r>
              <a:rPr lang="en-US" sz="2800" dirty="0"/>
              <a:t>– Sedition (Trouble making)</a:t>
            </a:r>
          </a:p>
        </p:txBody>
      </p:sp>
      <p:sp>
        <p:nvSpPr>
          <p:cNvPr id="4" name="Date Placeholder 3"/>
          <p:cNvSpPr>
            <a:spLocks noGrp="1"/>
          </p:cNvSpPr>
          <p:nvPr>
            <p:ph type="dt" sz="half" idx="10"/>
          </p:nvPr>
        </p:nvSpPr>
        <p:spPr/>
        <p:txBody>
          <a:bodyPr/>
          <a:lstStyle/>
          <a:p>
            <a:pPr>
              <a:defRPr/>
            </a:pPr>
            <a:fld id="{BBEE50AA-A131-4512-98F7-66B07F95335C}" type="datetime1">
              <a:rPr lang="en-US" smtClean="0"/>
              <a:pPr>
                <a:defRPr/>
              </a:pPr>
              <a:t>12/3/2021</a:t>
            </a:fld>
            <a:endParaRPr lang="en-US" dirty="0"/>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609600" y="585216"/>
            <a:ext cx="7448550" cy="1499616"/>
          </a:xfrm>
        </p:spPr>
        <p:txBody>
          <a:bodyPr>
            <a:normAutofit/>
          </a:bodyPr>
          <a:lstStyle/>
          <a:p>
            <a:pPr eaLnBrk="1" hangingPunct="1">
              <a:defRPr/>
            </a:pPr>
            <a:r>
              <a:rPr lang="en-US" sz="4000" dirty="0"/>
              <a:t>Changing Communication Paradigms</a:t>
            </a:r>
          </a:p>
        </p:txBody>
      </p:sp>
      <p:sp>
        <p:nvSpPr>
          <p:cNvPr id="8195" name="Rectangle 5"/>
          <p:cNvSpPr>
            <a:spLocks noGrp="1" noChangeArrowheads="1"/>
          </p:cNvSpPr>
          <p:nvPr>
            <p:ph idx="1"/>
          </p:nvPr>
        </p:nvSpPr>
        <p:spPr>
          <a:xfrm>
            <a:off x="609600" y="1828800"/>
            <a:ext cx="8077200" cy="4876800"/>
          </a:xfrm>
        </p:spPr>
        <p:txBody>
          <a:bodyPr>
            <a:normAutofit fontScale="92500" lnSpcReduction="10000"/>
          </a:bodyPr>
          <a:lstStyle/>
          <a:p>
            <a:pPr algn="just" eaLnBrk="1" hangingPunct="1">
              <a:lnSpc>
                <a:spcPct val="90000"/>
              </a:lnSpc>
              <a:buFontTx/>
              <a:buNone/>
            </a:pPr>
            <a:r>
              <a:rPr lang="en-US" altLang="en-US" sz="2800" b="1" dirty="0"/>
              <a:t>Regulating Communications Media:</a:t>
            </a:r>
          </a:p>
          <a:p>
            <a:pPr algn="just" eaLnBrk="1" hangingPunct="1">
              <a:lnSpc>
                <a:spcPct val="90000"/>
              </a:lnSpc>
            </a:pPr>
            <a:r>
              <a:rPr lang="en-US" altLang="en-US" sz="2800" b="1" dirty="0"/>
              <a:t>First Amendment protection and government regulation</a:t>
            </a:r>
          </a:p>
          <a:p>
            <a:pPr lvl="1" algn="just" eaLnBrk="1" hangingPunct="1">
              <a:lnSpc>
                <a:spcPct val="90000"/>
              </a:lnSpc>
              <a:buClrTx/>
            </a:pPr>
            <a:r>
              <a:rPr lang="en-US" altLang="en-US" sz="2800" dirty="0">
                <a:solidFill>
                  <a:schemeClr val="tx2"/>
                </a:solidFill>
              </a:rPr>
              <a:t>Print media (newspapers, magazines, books)</a:t>
            </a:r>
          </a:p>
          <a:p>
            <a:pPr lvl="2" algn="just">
              <a:buClrTx/>
            </a:pPr>
            <a:r>
              <a:rPr lang="en-US" altLang="en-US" sz="2400" dirty="0"/>
              <a:t>Has strongest first amendment protection</a:t>
            </a:r>
          </a:p>
          <a:p>
            <a:pPr lvl="2" algn="just">
              <a:buClrTx/>
            </a:pPr>
            <a:r>
              <a:rPr lang="en-US" altLang="en-US" sz="2400" dirty="0"/>
              <a:t>Trend toward fewer government restraints on printed words</a:t>
            </a:r>
          </a:p>
          <a:p>
            <a:pPr lvl="1" algn="just" eaLnBrk="1" hangingPunct="1">
              <a:lnSpc>
                <a:spcPct val="90000"/>
              </a:lnSpc>
              <a:buClrTx/>
            </a:pPr>
            <a:r>
              <a:rPr lang="en-US" altLang="en-US" sz="2800" dirty="0">
                <a:solidFill>
                  <a:schemeClr val="tx2"/>
                </a:solidFill>
              </a:rPr>
              <a:t>Broadcast (television, radio)</a:t>
            </a:r>
          </a:p>
          <a:p>
            <a:pPr lvl="2" algn="just">
              <a:buClrTx/>
            </a:pPr>
            <a:r>
              <a:rPr lang="en-US" altLang="en-US" sz="2400" dirty="0"/>
              <a:t>Government regulates structure of industry and content of programs</a:t>
            </a:r>
          </a:p>
          <a:p>
            <a:pPr lvl="2" algn="just">
              <a:buClrTx/>
            </a:pPr>
            <a:r>
              <a:rPr lang="en-US" altLang="en-US" sz="2400" dirty="0"/>
              <a:t>Government grants broadcast licenses</a:t>
            </a:r>
          </a:p>
          <a:p>
            <a:pPr lvl="2" algn="just">
              <a:buClrTx/>
            </a:pPr>
            <a:r>
              <a:rPr lang="en-US" altLang="en-US" sz="2400" dirty="0"/>
              <a:t>Federal Communication Commission (FCC) is the regulating body</a:t>
            </a:r>
          </a:p>
          <a:p>
            <a:pPr lvl="1" algn="just" eaLnBrk="1" hangingPunct="1">
              <a:lnSpc>
                <a:spcPct val="90000"/>
              </a:lnSpc>
              <a:buClrTx/>
            </a:pPr>
            <a:r>
              <a:rPr lang="en-US" altLang="en-US" sz="2800" dirty="0">
                <a:solidFill>
                  <a:schemeClr val="tx2"/>
                </a:solidFill>
              </a:rPr>
              <a:t>Common carries (telephones, postal system)</a:t>
            </a:r>
          </a:p>
          <a:p>
            <a:pPr lvl="2" algn="just">
              <a:buClrTx/>
            </a:pPr>
            <a:r>
              <a:rPr lang="en-US" altLang="en-US" sz="2400" dirty="0"/>
              <a:t>Provide medium of communication and make service available to everyone</a:t>
            </a:r>
          </a:p>
          <a:p>
            <a:pPr lvl="2" algn="just">
              <a:buClrTx/>
            </a:pPr>
            <a:endParaRPr lang="en-US" altLang="en-US" sz="2400" dirty="0"/>
          </a:p>
        </p:txBody>
      </p:sp>
      <p:sp>
        <p:nvSpPr>
          <p:cNvPr id="2" name="Date Placeholder 1"/>
          <p:cNvSpPr>
            <a:spLocks noGrp="1"/>
          </p:cNvSpPr>
          <p:nvPr>
            <p:ph type="dt" sz="half" idx="10"/>
          </p:nvPr>
        </p:nvSpPr>
        <p:spPr/>
        <p:txBody>
          <a:bodyPr/>
          <a:lstStyle/>
          <a:p>
            <a:pPr>
              <a:defRPr/>
            </a:pPr>
            <a:fld id="{D739C25C-7CD6-43A2-B695-36D9B4DB55C7}"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6"/>
          <p:cNvSpPr>
            <a:spLocks noGrp="1" noChangeArrowheads="1"/>
          </p:cNvSpPr>
          <p:nvPr>
            <p:ph type="title"/>
          </p:nvPr>
        </p:nvSpPr>
        <p:spPr>
          <a:xfrm>
            <a:off x="685800" y="762000"/>
            <a:ext cx="7772400" cy="1143000"/>
          </a:xfrm>
        </p:spPr>
        <p:txBody>
          <a:bodyPr>
            <a:normAutofit/>
          </a:bodyPr>
          <a:lstStyle/>
          <a:p>
            <a:pPr eaLnBrk="1" hangingPunct="1">
              <a:defRPr/>
            </a:pPr>
            <a:r>
              <a:rPr lang="en-US" dirty="0"/>
              <a:t>Changing Communication Paradigms </a:t>
            </a:r>
            <a:r>
              <a:rPr lang="en-US" sz="1100" dirty="0"/>
              <a:t>(cont.)</a:t>
            </a:r>
          </a:p>
        </p:txBody>
      </p:sp>
      <p:sp>
        <p:nvSpPr>
          <p:cNvPr id="9219" name="Rectangle 7"/>
          <p:cNvSpPr>
            <a:spLocks noGrp="1" noChangeArrowheads="1"/>
          </p:cNvSpPr>
          <p:nvPr>
            <p:ph idx="1"/>
          </p:nvPr>
        </p:nvSpPr>
        <p:spPr>
          <a:xfrm>
            <a:off x="685800" y="1981200"/>
            <a:ext cx="8229600" cy="4114800"/>
          </a:xfrm>
        </p:spPr>
        <p:txBody>
          <a:bodyPr>
            <a:normAutofit/>
          </a:bodyPr>
          <a:lstStyle/>
          <a:p>
            <a:pPr algn="just" eaLnBrk="1" hangingPunct="1">
              <a:buFontTx/>
              <a:buNone/>
            </a:pPr>
            <a:r>
              <a:rPr lang="en-US" altLang="en-US" sz="2800" b="1" dirty="0"/>
              <a:t>Telecommunication Act of 1996:</a:t>
            </a:r>
          </a:p>
          <a:p>
            <a:pPr algn="just" eaLnBrk="1" hangingPunct="1"/>
            <a:endParaRPr lang="en-US" altLang="en-US" sz="1200" dirty="0"/>
          </a:p>
          <a:p>
            <a:pPr algn="just" eaLnBrk="1" hangingPunct="1"/>
            <a:r>
              <a:rPr lang="en-US" altLang="en-US" sz="2800" dirty="0"/>
              <a:t>Changed regulatory structure and removed artificial legal divisions of service areas and restrictions on services that telephone companies can provide</a:t>
            </a:r>
          </a:p>
          <a:p>
            <a:pPr algn="just" eaLnBrk="1" hangingPunct="1">
              <a:buFontTx/>
              <a:buNone/>
            </a:pPr>
            <a:endParaRPr lang="en-US" altLang="en-US" sz="900" dirty="0"/>
          </a:p>
          <a:p>
            <a:pPr algn="just" eaLnBrk="1" hangingPunct="1"/>
            <a:r>
              <a:rPr lang="en-US" altLang="en-US" sz="2800" dirty="0"/>
              <a:t>No </a:t>
            </a:r>
            <a:r>
              <a:rPr lang="en-US" altLang="en-US" sz="2800" b="1" dirty="0">
                <a:solidFill>
                  <a:schemeClr val="tx2"/>
                </a:solidFill>
              </a:rPr>
              <a:t>provider or user</a:t>
            </a:r>
            <a:r>
              <a:rPr lang="en-US" altLang="en-US" sz="2800" dirty="0">
                <a:solidFill>
                  <a:schemeClr val="tx2"/>
                </a:solidFill>
              </a:rPr>
              <a:t> </a:t>
            </a:r>
            <a:r>
              <a:rPr lang="en-US" altLang="en-US" sz="2800" dirty="0"/>
              <a:t>of interactive computer service shall be treated as a publisher of any information  provided by another </a:t>
            </a:r>
            <a:r>
              <a:rPr lang="en-US" altLang="en-US" sz="2800" dirty="0">
                <a:solidFill>
                  <a:schemeClr val="tx2"/>
                </a:solidFill>
              </a:rPr>
              <a:t>i</a:t>
            </a:r>
            <a:r>
              <a:rPr lang="en-US" altLang="en-US" sz="2800" b="1" dirty="0">
                <a:solidFill>
                  <a:schemeClr val="tx2"/>
                </a:solidFill>
              </a:rPr>
              <a:t>nformation- content provider</a:t>
            </a:r>
          </a:p>
          <a:p>
            <a:pPr algn="just" eaLnBrk="1" hangingPunct="1"/>
            <a:endParaRPr lang="en-US" altLang="en-US" sz="2800" dirty="0"/>
          </a:p>
        </p:txBody>
      </p:sp>
      <p:sp>
        <p:nvSpPr>
          <p:cNvPr id="2" name="Date Placeholder 1"/>
          <p:cNvSpPr>
            <a:spLocks noGrp="1"/>
          </p:cNvSpPr>
          <p:nvPr>
            <p:ph type="dt" sz="half" idx="10"/>
          </p:nvPr>
        </p:nvSpPr>
        <p:spPr/>
        <p:txBody>
          <a:bodyPr/>
          <a:lstStyle/>
          <a:p>
            <a:pPr>
              <a:defRPr/>
            </a:pPr>
            <a:fld id="{4819930E-63F8-4CF7-9BE0-586FF328315A}"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a:xfrm>
            <a:off x="685800" y="762000"/>
            <a:ext cx="7772400" cy="1143000"/>
          </a:xfrm>
        </p:spPr>
        <p:txBody>
          <a:bodyPr>
            <a:normAutofit/>
          </a:bodyPr>
          <a:lstStyle/>
          <a:p>
            <a:pPr eaLnBrk="1" hangingPunct="1">
              <a:defRPr/>
            </a:pPr>
            <a:r>
              <a:rPr lang="en-US" dirty="0"/>
              <a:t>Controlling Offensive Speech</a:t>
            </a:r>
          </a:p>
        </p:txBody>
      </p:sp>
      <p:sp>
        <p:nvSpPr>
          <p:cNvPr id="11267" name="Rectangle 5"/>
          <p:cNvSpPr>
            <a:spLocks noGrp="1" noChangeArrowheads="1"/>
          </p:cNvSpPr>
          <p:nvPr>
            <p:ph idx="1"/>
          </p:nvPr>
        </p:nvSpPr>
        <p:spPr>
          <a:xfrm>
            <a:off x="685800" y="1828800"/>
            <a:ext cx="8077200" cy="4495800"/>
          </a:xfrm>
        </p:spPr>
        <p:txBody>
          <a:bodyPr>
            <a:noAutofit/>
          </a:bodyPr>
          <a:lstStyle/>
          <a:p>
            <a:pPr algn="just" eaLnBrk="1" hangingPunct="1">
              <a:lnSpc>
                <a:spcPct val="90000"/>
              </a:lnSpc>
              <a:defRPr/>
            </a:pPr>
            <a:r>
              <a:rPr lang="en-US" sz="2800" b="1" dirty="0"/>
              <a:t>Obscenity: </a:t>
            </a:r>
          </a:p>
          <a:p>
            <a:pPr algn="just">
              <a:buFontTx/>
              <a:buNone/>
              <a:defRPr/>
            </a:pPr>
            <a:r>
              <a:rPr lang="en-US" sz="2400" dirty="0"/>
              <a:t>	</a:t>
            </a:r>
            <a:r>
              <a:rPr lang="en-US" sz="2800" dirty="0"/>
              <a:t>Speech is considered obscene when:</a:t>
            </a:r>
          </a:p>
          <a:p>
            <a:pPr lvl="1" algn="just">
              <a:buFont typeface="Arial" charset="0"/>
              <a:buNone/>
              <a:defRPr/>
            </a:pPr>
            <a:r>
              <a:rPr lang="en-US" sz="2800" dirty="0"/>
              <a:t>– Average person, applying contemporary community standards, finds the work appeals to the immodest interest</a:t>
            </a:r>
          </a:p>
          <a:p>
            <a:pPr lvl="1" algn="just">
              <a:buFont typeface="Arial" charset="0"/>
              <a:buNone/>
              <a:defRPr/>
            </a:pPr>
            <a:r>
              <a:rPr lang="en-US" sz="2800" dirty="0"/>
              <a:t>– Lacks serious literary, artistic, political, or scientific value</a:t>
            </a:r>
          </a:p>
          <a:p>
            <a:pPr lvl="1" algn="just">
              <a:buFont typeface="Arial" charset="0"/>
              <a:buNone/>
              <a:defRPr/>
            </a:pPr>
            <a:r>
              <a:rPr lang="en-US" sz="2800" dirty="0"/>
              <a:t>– Depicts these acts in a patently (evidently) offensive manner that appeals to indecent interest as judged by a reasonable person using community standards</a:t>
            </a:r>
          </a:p>
        </p:txBody>
      </p:sp>
      <p:sp>
        <p:nvSpPr>
          <p:cNvPr id="2" name="Date Placeholder 1"/>
          <p:cNvSpPr>
            <a:spLocks noGrp="1"/>
          </p:cNvSpPr>
          <p:nvPr>
            <p:ph type="dt" sz="half" idx="10"/>
          </p:nvPr>
        </p:nvSpPr>
        <p:spPr/>
        <p:txBody>
          <a:bodyPr/>
          <a:lstStyle/>
          <a:p>
            <a:pPr>
              <a:defRPr/>
            </a:pPr>
            <a:fld id="{1385464E-87E5-4A0D-A3A6-22032767E230}" type="datetime1">
              <a:rPr lang="en-US" smtClean="0"/>
              <a:pPr>
                <a:defRPr/>
              </a:pPr>
              <a:t>12/3/2021</a:t>
            </a:fld>
            <a:endParaRPr lang="en-US"/>
          </a:p>
        </p:txBody>
      </p:sp>
      <p:sp>
        <p:nvSpPr>
          <p:cNvPr id="3" name="Slide Number Placeholder 2"/>
          <p:cNvSpPr>
            <a:spLocks noGrp="1"/>
          </p:cNvSpPr>
          <p:nvPr>
            <p:ph type="sldNum" sz="quarter" idx="12"/>
          </p:nvPr>
        </p:nvSpPr>
        <p:spPr/>
        <p:txBody>
          <a:bodyPr/>
          <a:lstStyle/>
          <a:p>
            <a:fld id="{746B502D-5431-41AA-9BD0-8F6BD36C8165}"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772400" cy="1143000"/>
          </a:xfrm>
        </p:spPr>
        <p:txBody>
          <a:bodyPr/>
          <a:lstStyle/>
          <a:p>
            <a:pPr>
              <a:defRPr/>
            </a:pPr>
            <a:r>
              <a:rPr lang="en-US" dirty="0"/>
              <a:t>Defamation</a:t>
            </a:r>
          </a:p>
        </p:txBody>
      </p:sp>
      <p:sp>
        <p:nvSpPr>
          <p:cNvPr id="3" name="Content Placeholder 2"/>
          <p:cNvSpPr>
            <a:spLocks noGrp="1"/>
          </p:cNvSpPr>
          <p:nvPr>
            <p:ph idx="1"/>
          </p:nvPr>
        </p:nvSpPr>
        <p:spPr>
          <a:xfrm>
            <a:off x="685800" y="1905000"/>
            <a:ext cx="8229600" cy="4572000"/>
          </a:xfrm>
        </p:spPr>
        <p:txBody>
          <a:bodyPr>
            <a:normAutofit lnSpcReduction="10000"/>
          </a:bodyPr>
          <a:lstStyle/>
          <a:p>
            <a:pPr>
              <a:buFontTx/>
              <a:buNone/>
              <a:defRPr/>
            </a:pPr>
            <a:r>
              <a:rPr lang="en-US" sz="2600" dirty="0"/>
              <a:t>• Publication of a statement of alleged fact that is</a:t>
            </a:r>
          </a:p>
          <a:p>
            <a:pPr lvl="3">
              <a:buFont typeface="Arial" charset="0"/>
              <a:buNone/>
              <a:defRPr/>
            </a:pPr>
            <a:r>
              <a:rPr lang="en-US" sz="2600" dirty="0">
                <a:ea typeface="+mn-ea"/>
              </a:rPr>
              <a:t>– False</a:t>
            </a:r>
          </a:p>
          <a:p>
            <a:pPr lvl="3">
              <a:buFont typeface="Arial" charset="0"/>
              <a:buNone/>
              <a:defRPr/>
            </a:pPr>
            <a:r>
              <a:rPr lang="en-US" sz="2600" dirty="0">
                <a:ea typeface="+mn-ea"/>
              </a:rPr>
              <a:t>– Harms another person</a:t>
            </a:r>
          </a:p>
          <a:p>
            <a:pPr>
              <a:buFontTx/>
              <a:buNone/>
              <a:defRPr/>
            </a:pPr>
            <a:r>
              <a:rPr lang="en-US" sz="2600" dirty="0"/>
              <a:t>	    </a:t>
            </a:r>
            <a:r>
              <a:rPr lang="en-US" sz="2400" dirty="0"/>
              <a:t>&gt; Harm is often of a financial nature </a:t>
            </a:r>
          </a:p>
          <a:p>
            <a:pPr>
              <a:buFontTx/>
              <a:buNone/>
              <a:defRPr/>
            </a:pPr>
            <a:r>
              <a:rPr lang="en-US" sz="2400" dirty="0"/>
              <a:t>      (reduces one’s ability to earn a living, work in a    	profession, run for an elected office, </a:t>
            </a:r>
            <a:r>
              <a:rPr lang="en-US" sz="2400" dirty="0" err="1"/>
              <a:t>etc</a:t>
            </a:r>
            <a:r>
              <a:rPr lang="en-US" sz="2400" dirty="0"/>
              <a:t>)</a:t>
            </a:r>
          </a:p>
          <a:p>
            <a:pPr>
              <a:buFontTx/>
              <a:buNone/>
              <a:defRPr/>
            </a:pPr>
            <a:r>
              <a:rPr lang="en-US" sz="2600" dirty="0">
                <a:solidFill>
                  <a:srgbClr val="002060"/>
                </a:solidFill>
              </a:rPr>
              <a:t>Two forms of Defamation:</a:t>
            </a:r>
          </a:p>
          <a:p>
            <a:pPr>
              <a:buFontTx/>
              <a:buNone/>
              <a:defRPr/>
            </a:pPr>
            <a:r>
              <a:rPr lang="en-US" sz="2600" dirty="0"/>
              <a:t>• Slander: Oral defamatory statement</a:t>
            </a:r>
          </a:p>
          <a:p>
            <a:pPr>
              <a:buFontTx/>
              <a:buNone/>
              <a:defRPr/>
            </a:pPr>
            <a:r>
              <a:rPr lang="en-US" sz="2600" dirty="0"/>
              <a:t>• Libel: Written defamatory statement</a:t>
            </a:r>
          </a:p>
          <a:p>
            <a:pPr>
              <a:buFontTx/>
              <a:buNone/>
              <a:defRPr/>
            </a:pPr>
            <a:r>
              <a:rPr lang="en-US" sz="2600" dirty="0">
                <a:solidFill>
                  <a:schemeClr val="tx2"/>
                </a:solidFill>
              </a:rPr>
              <a:t>Truth is an absolute defense against a charge of defamation.</a:t>
            </a:r>
          </a:p>
        </p:txBody>
      </p:sp>
      <p:sp>
        <p:nvSpPr>
          <p:cNvPr id="4" name="Date Placeholder 3"/>
          <p:cNvSpPr>
            <a:spLocks noGrp="1"/>
          </p:cNvSpPr>
          <p:nvPr>
            <p:ph type="dt" sz="half" idx="10"/>
          </p:nvPr>
        </p:nvSpPr>
        <p:spPr/>
        <p:txBody>
          <a:bodyPr/>
          <a:lstStyle/>
          <a:p>
            <a:pPr>
              <a:defRPr/>
            </a:pPr>
            <a:fld id="{9E92C903-4EB8-483C-8D45-D582ABD8E093}" type="datetime1">
              <a:rPr lang="en-US" smtClean="0"/>
              <a:pPr>
                <a:defRPr/>
              </a:pPr>
              <a:t>12/3/2021</a:t>
            </a:fld>
            <a:endParaRPr lang="en-US"/>
          </a:p>
        </p:txBody>
      </p:sp>
      <p:sp>
        <p:nvSpPr>
          <p:cNvPr id="5" name="Slide Number Placeholder 4"/>
          <p:cNvSpPr>
            <a:spLocks noGrp="1"/>
          </p:cNvSpPr>
          <p:nvPr>
            <p:ph type="sldNum" sz="quarter" idx="12"/>
          </p:nvPr>
        </p:nvSpPr>
        <p:spPr/>
        <p:txBody>
          <a:bodyPr/>
          <a:lstStyle/>
          <a:p>
            <a:fld id="{746B502D-5431-41AA-9BD0-8F6BD36C8165}" type="slidenum">
              <a:rPr lang="en-US" altLang="en-US" smtClean="0"/>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1637</TotalTime>
  <Words>1684</Words>
  <Application>Microsoft Office PowerPoint</Application>
  <PresentationFormat>On-screen Show (4:3)</PresentationFormat>
  <Paragraphs>274</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Times New Roman</vt:lpstr>
      <vt:lpstr>Tw Cen MT</vt:lpstr>
      <vt:lpstr>Tw Cen MT Condensed</vt:lpstr>
      <vt:lpstr>Wingdings</vt:lpstr>
      <vt:lpstr>Wingdings 3</vt:lpstr>
      <vt:lpstr>Integral</vt:lpstr>
      <vt:lpstr>A Gift of Fire Third edition Sara Baase</vt:lpstr>
      <vt:lpstr>Objective</vt:lpstr>
      <vt:lpstr>Freedom of speech</vt:lpstr>
      <vt:lpstr>1st Amendment</vt:lpstr>
      <vt:lpstr>Cont.</vt:lpstr>
      <vt:lpstr>Changing Communication Paradigms</vt:lpstr>
      <vt:lpstr>Changing Communication Paradigms (cont.)</vt:lpstr>
      <vt:lpstr>Controlling Offensive Speech</vt:lpstr>
      <vt:lpstr>Defamation</vt:lpstr>
      <vt:lpstr>Freedom of Expression: Key Issues</vt:lpstr>
      <vt:lpstr>Internet Censorship Laws &amp; Alternatives:</vt:lpstr>
      <vt:lpstr>Cont.</vt:lpstr>
      <vt:lpstr>Controlling Offensive Speech (cont.)</vt:lpstr>
      <vt:lpstr>Children's Internet Protection Act of 2000 (CIPA)</vt:lpstr>
      <vt:lpstr>Cont.</vt:lpstr>
      <vt:lpstr>ICRA rating system and ISP blocking systems</vt:lpstr>
      <vt:lpstr>Legal Overview</vt:lpstr>
      <vt:lpstr>Controlling Offensive Speech Discussion Questions</vt:lpstr>
      <vt:lpstr>SPAM Emails</vt:lpstr>
      <vt:lpstr>Case of free speech issue</vt:lpstr>
      <vt:lpstr>Cont.</vt:lpstr>
      <vt:lpstr>Censorship on the Global Net</vt:lpstr>
      <vt:lpstr>Censorship on the Global Net (cont.)</vt:lpstr>
      <vt:lpstr>Censorship on the Global Net (cont.)</vt:lpstr>
      <vt:lpstr>Anonymity</vt:lpstr>
      <vt:lpstr>Anonymity</vt:lpstr>
      <vt:lpstr>Anonymity (cont.)</vt:lpstr>
      <vt:lpstr>Defamation and Hate Speech</vt:lpstr>
      <vt:lpstr>Defamation and Hate Speech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creator>Faree</dc:creator>
  <cp:lastModifiedBy>Usman Shehzaib</cp:lastModifiedBy>
  <cp:revision>217</cp:revision>
  <cp:lastPrinted>1601-01-01T00:00:00Z</cp:lastPrinted>
  <dcterms:created xsi:type="dcterms:W3CDTF">2007-09-09T20:42:23Z</dcterms:created>
  <dcterms:modified xsi:type="dcterms:W3CDTF">2021-12-03T15:49:04Z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