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271" r:id="rId2"/>
    <p:sldId id="290" r:id="rId3"/>
    <p:sldId id="285" r:id="rId4"/>
    <p:sldId id="297" r:id="rId5"/>
    <p:sldId id="291" r:id="rId6"/>
    <p:sldId id="298" r:id="rId7"/>
    <p:sldId id="299" r:id="rId8"/>
    <p:sldId id="339" r:id="rId9"/>
    <p:sldId id="325" r:id="rId10"/>
    <p:sldId id="300" r:id="rId11"/>
    <p:sldId id="304" r:id="rId12"/>
    <p:sldId id="301" r:id="rId13"/>
    <p:sldId id="302" r:id="rId14"/>
    <p:sldId id="305" r:id="rId15"/>
    <p:sldId id="306" r:id="rId16"/>
    <p:sldId id="307" r:id="rId17"/>
    <p:sldId id="303" r:id="rId18"/>
    <p:sldId id="322" r:id="rId19"/>
    <p:sldId id="292" r:id="rId20"/>
    <p:sldId id="309" r:id="rId21"/>
    <p:sldId id="312" r:id="rId22"/>
    <p:sldId id="313" r:id="rId23"/>
    <p:sldId id="338" r:id="rId24"/>
    <p:sldId id="315" r:id="rId25"/>
    <p:sldId id="323" r:id="rId26"/>
    <p:sldId id="293" r:id="rId27"/>
    <p:sldId id="294" r:id="rId28"/>
    <p:sldId id="333" r:id="rId29"/>
    <p:sldId id="340" r:id="rId30"/>
    <p:sldId id="295" r:id="rId31"/>
    <p:sldId id="326" r:id="rId32"/>
    <p:sldId id="327" r:id="rId33"/>
    <p:sldId id="328" r:id="rId34"/>
    <p:sldId id="329" r:id="rId35"/>
    <p:sldId id="330" r:id="rId36"/>
    <p:sldId id="331" r:id="rId37"/>
    <p:sldId id="332" r:id="rId38"/>
    <p:sldId id="337"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80025-CAA3-4871-923A-9252D4FAF121}" type="datetimeFigureOut">
              <a:rPr lang="en-US" smtClean="0"/>
              <a:pPr/>
              <a:t>5/28/2021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8843A-1A4D-40F9-85DB-BA2F76F0FBFE}" type="slidenum">
              <a:rPr lang="en-US" smtClean="0"/>
              <a:pPr/>
              <a:t>‹#›</a:t>
            </a:fld>
            <a:endParaRPr lang="en-US"/>
          </a:p>
        </p:txBody>
      </p:sp>
    </p:spTree>
    <p:extLst>
      <p:ext uri="{BB962C8B-B14F-4D97-AF65-F5344CB8AC3E}">
        <p14:creationId xmlns:p14="http://schemas.microsoft.com/office/powerpoint/2010/main" val="3180619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78843A-1A4D-40F9-85DB-BA2F76F0FBFE}" type="slidenum">
              <a:rPr lang="en-US" smtClean="0"/>
              <a:pPr/>
              <a:t>1</a:t>
            </a:fld>
            <a:endParaRPr lang="en-US"/>
          </a:p>
        </p:txBody>
      </p:sp>
    </p:spTree>
    <p:extLst>
      <p:ext uri="{BB962C8B-B14F-4D97-AF65-F5344CB8AC3E}">
        <p14:creationId xmlns:p14="http://schemas.microsoft.com/office/powerpoint/2010/main" val="955278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8634AD4-4507-4F82-BAB8-79FFF1365DDC}"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90FCCE0E-8958-4BF3-BA4F-5CB00FEFA346}"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324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9B4BDCD-5B4C-4378-851C-CE70D6DBE36B}"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95B99EC3-0CCC-4078-9601-825B67DD661B}" type="slidenum">
              <a:rPr lang="en-US" altLang="en-US" smtClean="0"/>
              <a:pPr/>
              <a:t>‹#›</a:t>
            </a:fld>
            <a:endParaRPr lang="en-US" altLang="en-US"/>
          </a:p>
        </p:txBody>
      </p:sp>
    </p:spTree>
    <p:extLst>
      <p:ext uri="{BB962C8B-B14F-4D97-AF65-F5344CB8AC3E}">
        <p14:creationId xmlns:p14="http://schemas.microsoft.com/office/powerpoint/2010/main" val="2870715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9C7932-CF61-46CE-AF1E-39A90F0CEFE6}"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53B15E3A-2F4D-4074-AA71-8972B9F4C2B1}" type="slidenum">
              <a:rPr lang="en-US" altLang="en-US" smtClean="0"/>
              <a:pPr/>
              <a:t>‹#›</a:t>
            </a:fld>
            <a:endParaRPr lang="en-US" alt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2709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88C021-536A-4E4D-938B-C89364C188A9}"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a:t>
            </a:fld>
            <a:endParaRPr lang="en-US" altLang="en-US"/>
          </a:p>
        </p:txBody>
      </p:sp>
    </p:spTree>
    <p:extLst>
      <p:ext uri="{BB962C8B-B14F-4D97-AF65-F5344CB8AC3E}">
        <p14:creationId xmlns:p14="http://schemas.microsoft.com/office/powerpoint/2010/main" val="137578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22FC-176C-47E4-ABA8-97BDFFF189BF}"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4750A923-74CF-4645-B771-D20E178F46F0}"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8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94FB07-DAA9-46FB-B9C7-EA43A390D761}" type="datetime1">
              <a:rPr lang="en-US" altLang="en-US" smtClean="0"/>
              <a:pPr/>
              <a:t>5/28/2021</a:t>
            </a:fld>
            <a:endParaRPr lang="en-US" altLang="en-US"/>
          </a:p>
        </p:txBody>
      </p:sp>
      <p:sp>
        <p:nvSpPr>
          <p:cNvPr id="6" name="Footer Placeholder 5"/>
          <p:cNvSpPr>
            <a:spLocks noGrp="1"/>
          </p:cNvSpPr>
          <p:nvPr>
            <p:ph type="ftr" sz="quarter" idx="11"/>
          </p:nvPr>
        </p:nvSpPr>
        <p:spPr/>
        <p:txBody>
          <a:bodyPr/>
          <a:lstStyle/>
          <a:p>
            <a:r>
              <a:rPr lang="en-US" altLang="en-US"/>
              <a:t>Lecture 15-16</a:t>
            </a:r>
          </a:p>
        </p:txBody>
      </p:sp>
      <p:sp>
        <p:nvSpPr>
          <p:cNvPr id="7" name="Slide Number Placeholder 6"/>
          <p:cNvSpPr>
            <a:spLocks noGrp="1"/>
          </p:cNvSpPr>
          <p:nvPr>
            <p:ph type="sldNum" sz="quarter" idx="12"/>
          </p:nvPr>
        </p:nvSpPr>
        <p:spPr/>
        <p:txBody>
          <a:bodyPr/>
          <a:lstStyle/>
          <a:p>
            <a:fld id="{E82AEF3F-31D5-458F-B16B-D9375F1BC4D8}" type="slidenum">
              <a:rPr lang="en-US" altLang="en-US" smtClean="0"/>
              <a:pPr/>
              <a:t>‹#›</a:t>
            </a:fld>
            <a:endParaRPr lang="en-US" altLang="en-US"/>
          </a:p>
        </p:txBody>
      </p:sp>
    </p:spTree>
    <p:extLst>
      <p:ext uri="{BB962C8B-B14F-4D97-AF65-F5344CB8AC3E}">
        <p14:creationId xmlns:p14="http://schemas.microsoft.com/office/powerpoint/2010/main" val="196961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FAE933-A9F2-46B7-B8EE-8B0A91F026B4}" type="datetime1">
              <a:rPr lang="en-US" altLang="en-US" smtClean="0"/>
              <a:pPr/>
              <a:t>5/28/2021</a:t>
            </a:fld>
            <a:endParaRPr lang="en-US" altLang="en-US"/>
          </a:p>
        </p:txBody>
      </p:sp>
      <p:sp>
        <p:nvSpPr>
          <p:cNvPr id="8" name="Footer Placeholder 7"/>
          <p:cNvSpPr>
            <a:spLocks noGrp="1"/>
          </p:cNvSpPr>
          <p:nvPr>
            <p:ph type="ftr" sz="quarter" idx="11"/>
          </p:nvPr>
        </p:nvSpPr>
        <p:spPr/>
        <p:txBody>
          <a:bodyPr/>
          <a:lstStyle/>
          <a:p>
            <a:r>
              <a:rPr lang="en-US" altLang="en-US"/>
              <a:t>Lecture 15-16</a:t>
            </a:r>
          </a:p>
        </p:txBody>
      </p:sp>
      <p:sp>
        <p:nvSpPr>
          <p:cNvPr id="9" name="Slide Number Placeholder 8"/>
          <p:cNvSpPr>
            <a:spLocks noGrp="1"/>
          </p:cNvSpPr>
          <p:nvPr>
            <p:ph type="sldNum" sz="quarter" idx="12"/>
          </p:nvPr>
        </p:nvSpPr>
        <p:spPr/>
        <p:txBody>
          <a:bodyPr/>
          <a:lstStyle/>
          <a:p>
            <a:fld id="{B2B86CC1-29AC-41E6-8CCD-02F7856F6B29}" type="slidenum">
              <a:rPr lang="en-US" altLang="en-US" smtClean="0"/>
              <a:pPr/>
              <a:t>‹#›</a:t>
            </a:fld>
            <a:endParaRPr lang="en-US" altLang="en-US"/>
          </a:p>
        </p:txBody>
      </p:sp>
    </p:spTree>
    <p:extLst>
      <p:ext uri="{BB962C8B-B14F-4D97-AF65-F5344CB8AC3E}">
        <p14:creationId xmlns:p14="http://schemas.microsoft.com/office/powerpoint/2010/main" val="1641085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5CB5BC-10BE-4515-A30E-5E7CBF01470A}" type="datetime1">
              <a:rPr lang="en-US" altLang="en-US" smtClean="0"/>
              <a:pPr/>
              <a:t>5/28/2021</a:t>
            </a:fld>
            <a:endParaRPr lang="en-US" altLang="en-US"/>
          </a:p>
        </p:txBody>
      </p:sp>
      <p:sp>
        <p:nvSpPr>
          <p:cNvPr id="4" name="Footer Placeholder 3"/>
          <p:cNvSpPr>
            <a:spLocks noGrp="1"/>
          </p:cNvSpPr>
          <p:nvPr>
            <p:ph type="ftr" sz="quarter" idx="11"/>
          </p:nvPr>
        </p:nvSpPr>
        <p:spPr/>
        <p:txBody>
          <a:bodyPr/>
          <a:lstStyle/>
          <a:p>
            <a:r>
              <a:rPr lang="en-US" altLang="en-US"/>
              <a:t>Lecture 15-16</a:t>
            </a:r>
          </a:p>
        </p:txBody>
      </p:sp>
      <p:sp>
        <p:nvSpPr>
          <p:cNvPr id="5" name="Slide Number Placeholder 4"/>
          <p:cNvSpPr>
            <a:spLocks noGrp="1"/>
          </p:cNvSpPr>
          <p:nvPr>
            <p:ph type="sldNum" sz="quarter" idx="12"/>
          </p:nvPr>
        </p:nvSpPr>
        <p:spPr/>
        <p:txBody>
          <a:bodyPr/>
          <a:lstStyle/>
          <a:p>
            <a:fld id="{94A17A4A-639D-44C7-8040-1CC5E3B73538}" type="slidenum">
              <a:rPr lang="en-US" altLang="en-US" smtClean="0"/>
              <a:pPr/>
              <a:t>‹#›</a:t>
            </a:fld>
            <a:endParaRPr lang="en-US" altLang="en-US"/>
          </a:p>
        </p:txBody>
      </p:sp>
    </p:spTree>
    <p:extLst>
      <p:ext uri="{BB962C8B-B14F-4D97-AF65-F5344CB8AC3E}">
        <p14:creationId xmlns:p14="http://schemas.microsoft.com/office/powerpoint/2010/main" val="3166760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96534-3FE7-4E33-8426-88C47655DC36}"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972AC2F1-BE83-418A-A9A3-DE7C61306F5F}" type="slidenum">
              <a:rPr lang="en-US" altLang="en-US" smtClean="0"/>
              <a:pPr/>
              <a:t>‹#›</a:t>
            </a:fld>
            <a:endParaRPr lang="en-US" altLang="en-US"/>
          </a:p>
        </p:txBody>
      </p:sp>
    </p:spTree>
    <p:extLst>
      <p:ext uri="{BB962C8B-B14F-4D97-AF65-F5344CB8AC3E}">
        <p14:creationId xmlns:p14="http://schemas.microsoft.com/office/powerpoint/2010/main" val="315055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8E33BA-2A9B-4E82-B228-DDC4540A7A3A}" type="datetime1">
              <a:rPr lang="en-US" altLang="en-US" smtClean="0"/>
              <a:pPr/>
              <a:t>5/28/2021</a:t>
            </a:fld>
            <a:endParaRPr lang="en-US" altLang="en-US"/>
          </a:p>
        </p:txBody>
      </p:sp>
      <p:sp>
        <p:nvSpPr>
          <p:cNvPr id="6" name="Footer Placeholder 5"/>
          <p:cNvSpPr>
            <a:spLocks noGrp="1"/>
          </p:cNvSpPr>
          <p:nvPr>
            <p:ph type="ftr" sz="quarter" idx="11"/>
          </p:nvPr>
        </p:nvSpPr>
        <p:spPr/>
        <p:txBody>
          <a:bodyPr/>
          <a:lstStyle/>
          <a:p>
            <a:r>
              <a:rPr lang="en-US" altLang="en-US"/>
              <a:t>Lecture 15-16</a:t>
            </a:r>
          </a:p>
        </p:txBody>
      </p:sp>
      <p:sp>
        <p:nvSpPr>
          <p:cNvPr id="7" name="Slide Number Placeholder 6"/>
          <p:cNvSpPr>
            <a:spLocks noGrp="1"/>
          </p:cNvSpPr>
          <p:nvPr>
            <p:ph type="sldNum" sz="quarter" idx="12"/>
          </p:nvPr>
        </p:nvSpPr>
        <p:spPr/>
        <p:txBody>
          <a:bodyPr/>
          <a:lstStyle/>
          <a:p>
            <a:fld id="{F73C0569-77F2-450D-810D-539904FE501A}" type="slidenum">
              <a:rPr lang="en-US" altLang="en-US" smtClean="0"/>
              <a:pPr/>
              <a:t>‹#›</a:t>
            </a:fld>
            <a:endParaRPr lang="en-US" altLang="en-US"/>
          </a:p>
        </p:txBody>
      </p:sp>
    </p:spTree>
    <p:extLst>
      <p:ext uri="{BB962C8B-B14F-4D97-AF65-F5344CB8AC3E}">
        <p14:creationId xmlns:p14="http://schemas.microsoft.com/office/powerpoint/2010/main" val="453964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3663D2B-8CAB-4C48-8373-02641A29F502}" type="datetime1">
              <a:rPr lang="en-US" altLang="en-US" smtClean="0"/>
              <a:pPr/>
              <a:t>5/28/2021</a:t>
            </a:fld>
            <a:endParaRPr lang="en-US" altLang="en-US"/>
          </a:p>
        </p:txBody>
      </p:sp>
      <p:sp>
        <p:nvSpPr>
          <p:cNvPr id="6" name="Footer Placeholder 5"/>
          <p:cNvSpPr>
            <a:spLocks noGrp="1"/>
          </p:cNvSpPr>
          <p:nvPr>
            <p:ph type="ftr" sz="quarter" idx="11"/>
          </p:nvPr>
        </p:nvSpPr>
        <p:spPr/>
        <p:txBody>
          <a:bodyPr/>
          <a:lstStyle/>
          <a:p>
            <a:r>
              <a:rPr lang="en-US" altLang="en-US"/>
              <a:t>Lecture 15-16</a:t>
            </a:r>
          </a:p>
        </p:txBody>
      </p:sp>
      <p:sp>
        <p:nvSpPr>
          <p:cNvPr id="7" name="Slide Number Placeholder 6"/>
          <p:cNvSpPr>
            <a:spLocks noGrp="1"/>
          </p:cNvSpPr>
          <p:nvPr>
            <p:ph type="sldNum" sz="quarter" idx="12"/>
          </p:nvPr>
        </p:nvSpPr>
        <p:spPr/>
        <p:txBody>
          <a:bodyPr/>
          <a:lstStyle/>
          <a:p>
            <a:fld id="{0DAB32E5-6F72-49E3-8EAE-1AD6D4736DBF}" type="slidenum">
              <a:rPr lang="en-US" altLang="en-US" smtClean="0"/>
              <a:pPr/>
              <a:t>‹#›</a:t>
            </a:fld>
            <a:endParaRPr lang="en-US" alt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212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F3117929-0E75-4BA4-8701-5BEE6A4A12C8}" type="datetime1">
              <a:rPr lang="en-US" altLang="en-US" smtClean="0"/>
              <a:pPr/>
              <a:t>5/28/2021</a:t>
            </a:fld>
            <a:endParaRPr lang="en-US" alt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altLang="en-US"/>
              <a:t>Lecture 15-16</a:t>
            </a:r>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3855A66-1E2F-454D-9AD3-DBB7D858BD0B}" type="slidenum">
              <a:rPr lang="en-US" altLang="en-US" smtClean="0"/>
              <a:pPr/>
              <a:t>‹#›</a:t>
            </a:fld>
            <a:endParaRPr lang="en-US" alt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744528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apache.org/licenses/LICENSE-2.0.html" TargetMode="External"/><Relationship Id="rId2" Type="http://schemas.openxmlformats.org/officeDocument/2006/relationships/hyperlink" Target="https://gnu.org/licenses/gpl.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hyperlink" Target="http://en.wikipedia.org/wiki/Copyright_infringement" TargetMode="External"/><Relationship Id="rId3" Type="http://schemas.openxmlformats.org/officeDocument/2006/relationships/hyperlink" Target="http://en.wikipedia.org/wiki/Betamax" TargetMode="External"/><Relationship Id="rId7" Type="http://schemas.openxmlformats.org/officeDocument/2006/relationships/hyperlink" Target="http://en.wikipedia.org/wiki/U.S._District_Court_for_the_Central_District_of_California" TargetMode="External"/><Relationship Id="rId2" Type="http://schemas.openxmlformats.org/officeDocument/2006/relationships/hyperlink" Target="http://en.wikipedia.org/wiki/Sony" TargetMode="External"/><Relationship Id="rId1" Type="http://schemas.openxmlformats.org/officeDocument/2006/relationships/slideLayout" Target="../slideLayouts/slideLayout2.xml"/><Relationship Id="rId6" Type="http://schemas.openxmlformats.org/officeDocument/2006/relationships/hyperlink" Target="http://en.wikipedia.org/wiki/Walt_Disney_Company" TargetMode="External"/><Relationship Id="rId5" Type="http://schemas.openxmlformats.org/officeDocument/2006/relationships/hyperlink" Target="http://en.wikipedia.org/wiki/Universal_Studios" TargetMode="External"/><Relationship Id="rId4" Type="http://schemas.openxmlformats.org/officeDocument/2006/relationships/hyperlink" Target="http://en.wikipedia.org/wiki/Video_tape_record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ctrTitle"/>
          </p:nvPr>
        </p:nvSpPr>
        <p:spPr>
          <a:xfrm>
            <a:off x="685800" y="1600200"/>
            <a:ext cx="7772400" cy="1447800"/>
          </a:xfrm>
        </p:spPr>
        <p:txBody>
          <a:bodyPr>
            <a:normAutofit fontScale="90000"/>
          </a:bodyPr>
          <a:lstStyle/>
          <a:p>
            <a:r>
              <a:rPr lang="en-US" altLang="en-US" sz="7200"/>
              <a:t>A Gift of Fire</a:t>
            </a:r>
            <a:r>
              <a:rPr lang="en-US" altLang="en-US"/>
              <a:t/>
            </a:r>
            <a:br>
              <a:rPr lang="en-US" altLang="en-US"/>
            </a:br>
            <a:r>
              <a:rPr lang="en-US" altLang="en-US" sz="2400"/>
              <a:t>Third edition</a:t>
            </a:r>
            <a:br>
              <a:rPr lang="en-US" altLang="en-US" sz="2400"/>
            </a:br>
            <a:r>
              <a:rPr lang="en-US" altLang="en-US" sz="4800"/>
              <a:t>Sara Baase</a:t>
            </a:r>
            <a:endParaRPr lang="en-US" altLang="en-US"/>
          </a:p>
        </p:txBody>
      </p:sp>
      <p:sp>
        <p:nvSpPr>
          <p:cNvPr id="20485" name="Rectangle 5"/>
          <p:cNvSpPr>
            <a:spLocks noGrp="1" noChangeArrowheads="1"/>
          </p:cNvSpPr>
          <p:nvPr>
            <p:ph type="subTitle" idx="1"/>
          </p:nvPr>
        </p:nvSpPr>
        <p:spPr>
          <a:xfrm>
            <a:off x="1828800" y="5116391"/>
            <a:ext cx="4495800" cy="1463040"/>
          </a:xfrm>
        </p:spPr>
        <p:txBody>
          <a:bodyPr>
            <a:normAutofit/>
          </a:bodyPr>
          <a:lstStyle/>
          <a:p>
            <a:r>
              <a:rPr lang="en-US" altLang="en-US" sz="4000" dirty="0"/>
              <a:t>Intellectual Property</a:t>
            </a:r>
          </a:p>
        </p:txBody>
      </p:sp>
      <p:sp>
        <p:nvSpPr>
          <p:cNvPr id="2" name="Date Placeholder 1"/>
          <p:cNvSpPr>
            <a:spLocks noGrp="1"/>
          </p:cNvSpPr>
          <p:nvPr>
            <p:ph type="dt" sz="half" idx="10"/>
          </p:nvPr>
        </p:nvSpPr>
        <p:spPr/>
        <p:txBody>
          <a:bodyPr/>
          <a:lstStyle/>
          <a:p>
            <a:fld id="{EFE46500-CEC5-4E96-A294-F1405132E762}" type="datetime1">
              <a:rPr lang="en-US" altLang="en-US" smtClean="0"/>
              <a:pPr/>
              <a:t>5/28/2021</a:t>
            </a:fld>
            <a:endParaRPr lang="en-US" altLang="en-US"/>
          </a:p>
        </p:txBody>
      </p:sp>
      <p:sp>
        <p:nvSpPr>
          <p:cNvPr id="3" name="Slide Number Placeholder 2"/>
          <p:cNvSpPr>
            <a:spLocks noGrp="1"/>
          </p:cNvSpPr>
          <p:nvPr>
            <p:ph type="sldNum" sz="quarter" idx="12"/>
          </p:nvPr>
        </p:nvSpPr>
        <p:spPr/>
        <p:txBody>
          <a:bodyPr/>
          <a:lstStyle/>
          <a:p>
            <a:fld id="{90FCCE0E-8958-4BF3-BA4F-5CB00FEFA346}"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
        <p:nvSpPr>
          <p:cNvPr id="55299" name="Rectangle 3"/>
          <p:cNvSpPr>
            <a:spLocks noGrp="1" noChangeArrowheads="1"/>
          </p:cNvSpPr>
          <p:nvPr>
            <p:ph idx="1"/>
          </p:nvPr>
        </p:nvSpPr>
        <p:spPr>
          <a:xfrm>
            <a:off x="609600" y="1905000"/>
            <a:ext cx="7924800" cy="4565704"/>
          </a:xfrm>
        </p:spPr>
        <p:txBody>
          <a:bodyPr>
            <a:normAutofit/>
          </a:bodyPr>
          <a:lstStyle/>
          <a:p>
            <a:pPr algn="just">
              <a:lnSpc>
                <a:spcPct val="100000"/>
              </a:lnSpc>
            </a:pPr>
            <a:r>
              <a:rPr lang="en-US" altLang="en-US" sz="2400" dirty="0">
                <a:solidFill>
                  <a:schemeClr val="accent2">
                    <a:lumMod val="75000"/>
                  </a:schemeClr>
                </a:solidFill>
              </a:rPr>
              <a:t>Sony v. Universal City Studios (1984)</a:t>
            </a:r>
          </a:p>
          <a:p>
            <a:pPr lvl="1" algn="just">
              <a:lnSpc>
                <a:spcPct val="100000"/>
              </a:lnSpc>
            </a:pPr>
            <a:r>
              <a:rPr lang="en-US" altLang="en-US" sz="2400" dirty="0"/>
              <a:t>Supreme Court decided that the makers of a device with legitimate uses should not be </a:t>
            </a:r>
            <a:r>
              <a:rPr lang="en-US" altLang="en-US" sz="2400" dirty="0" smtClean="0"/>
              <a:t>penalized</a:t>
            </a:r>
            <a:endParaRPr lang="en-US" altLang="en-US" sz="2400" dirty="0"/>
          </a:p>
          <a:p>
            <a:pPr lvl="1" algn="just">
              <a:lnSpc>
                <a:spcPct val="100000"/>
              </a:lnSpc>
            </a:pPr>
            <a:r>
              <a:rPr lang="en-US" altLang="en-US" sz="2400" dirty="0"/>
              <a:t>Supreme Court decided copying movies for later viewing was fair use</a:t>
            </a:r>
          </a:p>
          <a:p>
            <a:pPr lvl="1" algn="just">
              <a:lnSpc>
                <a:spcPct val="100000"/>
              </a:lnSpc>
            </a:pPr>
            <a:r>
              <a:rPr lang="en-US" altLang="en-US" sz="2400" dirty="0"/>
              <a:t>Arguments against fair use</a:t>
            </a:r>
          </a:p>
          <a:p>
            <a:pPr lvl="3" algn="just">
              <a:lnSpc>
                <a:spcPct val="100000"/>
              </a:lnSpc>
            </a:pPr>
            <a:r>
              <a:rPr lang="en-US" altLang="en-US" sz="2400" dirty="0"/>
              <a:t>People copied the entire work</a:t>
            </a:r>
          </a:p>
          <a:p>
            <a:pPr lvl="3" algn="just">
              <a:lnSpc>
                <a:spcPct val="100000"/>
              </a:lnSpc>
            </a:pPr>
            <a:r>
              <a:rPr lang="en-US" altLang="en-US" sz="2400" dirty="0"/>
              <a:t>Movies are creative, not factual</a:t>
            </a:r>
          </a:p>
        </p:txBody>
      </p:sp>
      <p:sp>
        <p:nvSpPr>
          <p:cNvPr id="2" name="Date Placeholder 1"/>
          <p:cNvSpPr>
            <a:spLocks noGrp="1"/>
          </p:cNvSpPr>
          <p:nvPr>
            <p:ph type="dt" sz="half" idx="10"/>
          </p:nvPr>
        </p:nvSpPr>
        <p:spPr/>
        <p:txBody>
          <a:bodyPr/>
          <a:lstStyle/>
          <a:p>
            <a:fld id="{DF4E7AF8-A2F3-4459-8511-18716E93880E}"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1027"/>
          <p:cNvSpPr>
            <a:spLocks noGrp="1" noChangeArrowheads="1"/>
          </p:cNvSpPr>
          <p:nvPr>
            <p:ph idx="1"/>
          </p:nvPr>
        </p:nvSpPr>
        <p:spPr>
          <a:xfrm>
            <a:off x="685800" y="1828800"/>
            <a:ext cx="7924800" cy="4419600"/>
          </a:xfrm>
        </p:spPr>
        <p:txBody>
          <a:bodyPr/>
          <a:lstStyle/>
          <a:p>
            <a:pPr>
              <a:lnSpc>
                <a:spcPct val="90000"/>
              </a:lnSpc>
            </a:pPr>
            <a:r>
              <a:rPr lang="en-US" altLang="en-US" sz="2400" dirty="0">
                <a:solidFill>
                  <a:schemeClr val="accent2">
                    <a:lumMod val="75000"/>
                  </a:schemeClr>
                </a:solidFill>
              </a:rPr>
              <a:t>Sony v. Universal City Studios (1984) (cont.)</a:t>
            </a:r>
          </a:p>
          <a:p>
            <a:pPr lvl="1">
              <a:lnSpc>
                <a:spcPct val="90000"/>
              </a:lnSpc>
            </a:pPr>
            <a:r>
              <a:rPr lang="en-US" altLang="en-US" sz="2400" dirty="0"/>
              <a:t>Arguments for fair use</a:t>
            </a:r>
          </a:p>
          <a:p>
            <a:pPr lvl="2">
              <a:lnSpc>
                <a:spcPct val="90000"/>
              </a:lnSpc>
            </a:pPr>
            <a:r>
              <a:rPr lang="en-US" altLang="en-US" sz="2400" dirty="0"/>
              <a:t>The copy was for private, noncommercial use and generally was not kept after viewing</a:t>
            </a:r>
          </a:p>
          <a:p>
            <a:pPr lvl="2">
              <a:lnSpc>
                <a:spcPct val="90000"/>
              </a:lnSpc>
            </a:pPr>
            <a:r>
              <a:rPr lang="en-US" altLang="en-US" sz="2400" dirty="0"/>
              <a:t>The movie studios could not demonstrate that they suffered any harm</a:t>
            </a:r>
          </a:p>
          <a:p>
            <a:pPr lvl="2">
              <a:lnSpc>
                <a:spcPct val="90000"/>
              </a:lnSpc>
            </a:pPr>
            <a:r>
              <a:rPr lang="en-US" altLang="en-US" sz="2400" dirty="0"/>
              <a:t>The studios had received a substantial fee for broadcasting movies on TV, and the fee depends on having a large audience who view for free</a:t>
            </a:r>
          </a:p>
        </p:txBody>
      </p:sp>
      <p:sp>
        <p:nvSpPr>
          <p:cNvPr id="2" name="Date Placeholder 1"/>
          <p:cNvSpPr>
            <a:spLocks noGrp="1"/>
          </p:cNvSpPr>
          <p:nvPr>
            <p:ph type="dt" sz="half" idx="10"/>
          </p:nvPr>
        </p:nvSpPr>
        <p:spPr/>
        <p:txBody>
          <a:bodyPr/>
          <a:lstStyle/>
          <a:p>
            <a:fld id="{FBAB2D84-3A34-4E53-B70E-7F896BFEEF3C}"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11</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1"/>
          </p:nvPr>
        </p:nvSpPr>
        <p:spPr>
          <a:xfrm>
            <a:off x="609600" y="2084832"/>
            <a:ext cx="8077200" cy="4224528"/>
          </a:xfrm>
        </p:spPr>
        <p:txBody>
          <a:bodyPr>
            <a:normAutofit/>
          </a:bodyPr>
          <a:lstStyle/>
          <a:p>
            <a:pPr>
              <a:lnSpc>
                <a:spcPct val="80000"/>
              </a:lnSpc>
            </a:pPr>
            <a:r>
              <a:rPr lang="en-US" altLang="en-US" sz="2800" dirty="0">
                <a:solidFill>
                  <a:schemeClr val="accent2">
                    <a:lumMod val="75000"/>
                  </a:schemeClr>
                </a:solidFill>
              </a:rPr>
              <a:t>Reverse engineering: game machines</a:t>
            </a:r>
          </a:p>
          <a:p>
            <a:pPr lvl="1">
              <a:lnSpc>
                <a:spcPct val="80000"/>
              </a:lnSpc>
              <a:buFont typeface="Wingdings" panose="05000000000000000000" pitchFamily="2" charset="2"/>
              <a:buChar char="Ø"/>
            </a:pPr>
            <a:r>
              <a:rPr lang="en-US" altLang="en-US" sz="2400" dirty="0"/>
              <a:t>Sega Enterprises Ltd. v. Accolade Inc. (1992)</a:t>
            </a:r>
          </a:p>
          <a:p>
            <a:pPr lvl="1">
              <a:lnSpc>
                <a:spcPct val="80000"/>
              </a:lnSpc>
              <a:buFont typeface="Wingdings" panose="05000000000000000000" pitchFamily="2" charset="2"/>
              <a:buChar char="Ø"/>
            </a:pPr>
            <a:r>
              <a:rPr lang="en-US" altLang="en-US" sz="2400" dirty="0"/>
              <a:t>Atari Games v. Nintendo (1992)</a:t>
            </a:r>
          </a:p>
          <a:p>
            <a:pPr lvl="1" algn="just">
              <a:lnSpc>
                <a:spcPct val="80000"/>
              </a:lnSpc>
              <a:buFont typeface="Wingdings" panose="05000000000000000000" pitchFamily="2" charset="2"/>
              <a:buChar char="Ø"/>
            </a:pPr>
            <a:r>
              <a:rPr lang="en-US" altLang="en-US" sz="2400" dirty="0"/>
              <a:t>Sony Computer Entertainment, Inc. v. </a:t>
            </a:r>
            <a:r>
              <a:rPr lang="en-US" altLang="en-US" sz="2400" dirty="0" err="1"/>
              <a:t>Connectix</a:t>
            </a:r>
            <a:r>
              <a:rPr lang="en-US" altLang="en-US" sz="2400" dirty="0"/>
              <a:t> Corporation (2000)</a:t>
            </a:r>
          </a:p>
          <a:p>
            <a:pPr>
              <a:lnSpc>
                <a:spcPct val="80000"/>
              </a:lnSpc>
            </a:pPr>
            <a:r>
              <a:rPr lang="en-US" altLang="en-US" sz="2800" dirty="0"/>
              <a:t>Courts ruled that reverse engineering does not violate copyright if the intention is to make new creative works (video games), not copy the original work (the game systems)</a:t>
            </a:r>
          </a:p>
        </p:txBody>
      </p:sp>
      <p:sp>
        <p:nvSpPr>
          <p:cNvPr id="2" name="Date Placeholder 1"/>
          <p:cNvSpPr>
            <a:spLocks noGrp="1"/>
          </p:cNvSpPr>
          <p:nvPr>
            <p:ph type="dt" sz="half" idx="10"/>
          </p:nvPr>
        </p:nvSpPr>
        <p:spPr/>
        <p:txBody>
          <a:bodyPr/>
          <a:lstStyle/>
          <a:p>
            <a:fld id="{E8B40F73-9E50-4E12-9F59-AC8B8B1191D9}"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12</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p:cNvSpPr>
            <a:spLocks noGrp="1" noChangeArrowheads="1"/>
          </p:cNvSpPr>
          <p:nvPr>
            <p:ph idx="1"/>
          </p:nvPr>
        </p:nvSpPr>
        <p:spPr>
          <a:xfrm>
            <a:off x="768096" y="2084832"/>
            <a:ext cx="8147304" cy="4224528"/>
          </a:xfrm>
        </p:spPr>
        <p:txBody>
          <a:bodyPr/>
          <a:lstStyle/>
          <a:p>
            <a:pPr algn="just">
              <a:lnSpc>
                <a:spcPct val="90000"/>
              </a:lnSpc>
            </a:pPr>
            <a:r>
              <a:rPr lang="en-US" altLang="en-US" sz="2400" dirty="0">
                <a:solidFill>
                  <a:schemeClr val="accent2">
                    <a:lumMod val="75000"/>
                  </a:schemeClr>
                </a:solidFill>
              </a:rPr>
              <a:t>Sharing music: the Napster case</a:t>
            </a:r>
          </a:p>
          <a:p>
            <a:pPr algn="just">
              <a:lnSpc>
                <a:spcPct val="90000"/>
              </a:lnSpc>
            </a:pPr>
            <a:r>
              <a:rPr lang="en-US" altLang="en-US" sz="2400" dirty="0"/>
              <a:t>Was the sharing of music via Napster fair use?</a:t>
            </a:r>
          </a:p>
          <a:p>
            <a:pPr algn="just">
              <a:lnSpc>
                <a:spcPct val="90000"/>
              </a:lnSpc>
            </a:pPr>
            <a:r>
              <a:rPr lang="en-US" altLang="en-US" sz="2400" dirty="0"/>
              <a:t>Napster's arguments for fair use</a:t>
            </a:r>
          </a:p>
          <a:p>
            <a:pPr lvl="1" algn="just">
              <a:lnSpc>
                <a:spcPct val="90000"/>
              </a:lnSpc>
            </a:pPr>
            <a:r>
              <a:rPr lang="en-US" altLang="en-US" sz="2400" dirty="0"/>
              <a:t>The Sony decision allowed for entertainment use to be considered fair use</a:t>
            </a:r>
          </a:p>
          <a:p>
            <a:pPr lvl="1" algn="just">
              <a:lnSpc>
                <a:spcPct val="90000"/>
              </a:lnSpc>
            </a:pPr>
            <a:r>
              <a:rPr lang="en-US" altLang="en-US" sz="2400" dirty="0"/>
              <a:t>Did not hurt industry sales because users sampled the music on Napster and bought the CD if they liked it</a:t>
            </a:r>
          </a:p>
        </p:txBody>
      </p:sp>
      <p:sp>
        <p:nvSpPr>
          <p:cNvPr id="2" name="Date Placeholder 1"/>
          <p:cNvSpPr>
            <a:spLocks noGrp="1"/>
          </p:cNvSpPr>
          <p:nvPr>
            <p:ph type="dt" sz="half" idx="10"/>
          </p:nvPr>
        </p:nvSpPr>
        <p:spPr/>
        <p:txBody>
          <a:bodyPr/>
          <a:lstStyle/>
          <a:p>
            <a:fld id="{E56059E9-477F-4124-83F1-4B85FE4B9453}"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13</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idx="1"/>
          </p:nvPr>
        </p:nvSpPr>
        <p:spPr>
          <a:xfrm>
            <a:off x="768096" y="2084832"/>
            <a:ext cx="7842504" cy="4224528"/>
          </a:xfrm>
        </p:spPr>
        <p:txBody>
          <a:bodyPr>
            <a:normAutofit/>
          </a:bodyPr>
          <a:lstStyle/>
          <a:p>
            <a:pPr>
              <a:lnSpc>
                <a:spcPct val="80000"/>
              </a:lnSpc>
            </a:pPr>
            <a:r>
              <a:rPr lang="en-US" altLang="en-US" sz="2400" dirty="0">
                <a:solidFill>
                  <a:schemeClr val="accent2">
                    <a:lumMod val="75000"/>
                  </a:schemeClr>
                </a:solidFill>
              </a:rPr>
              <a:t>Sharing music: the Napster case (cont.)</a:t>
            </a:r>
          </a:p>
          <a:p>
            <a:pPr>
              <a:lnSpc>
                <a:spcPct val="80000"/>
              </a:lnSpc>
            </a:pPr>
            <a:r>
              <a:rPr lang="en-US" altLang="en-US" sz="2400" dirty="0"/>
              <a:t>RIAA's (Recording Industry Association of America) arguments against fair use</a:t>
            </a:r>
          </a:p>
          <a:p>
            <a:pPr lvl="1">
              <a:lnSpc>
                <a:spcPct val="80000"/>
              </a:lnSpc>
            </a:pPr>
            <a:r>
              <a:rPr lang="en-US" altLang="en-US" sz="2400" dirty="0"/>
              <a:t>"Personal" meant very limited use, not trading with thousands of strangers</a:t>
            </a:r>
          </a:p>
          <a:p>
            <a:pPr lvl="1">
              <a:lnSpc>
                <a:spcPct val="80000"/>
              </a:lnSpc>
            </a:pPr>
            <a:r>
              <a:rPr lang="en-US" altLang="en-US" sz="2400" dirty="0"/>
              <a:t>Songs and music are creative works and users were copying whole songs</a:t>
            </a:r>
          </a:p>
          <a:p>
            <a:pPr lvl="1">
              <a:lnSpc>
                <a:spcPct val="80000"/>
              </a:lnSpc>
            </a:pPr>
            <a:r>
              <a:rPr lang="en-US" altLang="en-US" sz="2400" dirty="0"/>
              <a:t>Claimed Napster severely hurt sales</a:t>
            </a:r>
          </a:p>
          <a:p>
            <a:pPr>
              <a:lnSpc>
                <a:spcPct val="80000"/>
              </a:lnSpc>
            </a:pPr>
            <a:r>
              <a:rPr lang="en-US" altLang="en-US" sz="2400" dirty="0"/>
              <a:t>Court ruled sharing music via copied MP3 files violated copyright</a:t>
            </a:r>
          </a:p>
        </p:txBody>
      </p:sp>
      <p:sp>
        <p:nvSpPr>
          <p:cNvPr id="2" name="Date Placeholder 1"/>
          <p:cNvSpPr>
            <a:spLocks noGrp="1"/>
          </p:cNvSpPr>
          <p:nvPr>
            <p:ph type="dt" sz="half" idx="10"/>
          </p:nvPr>
        </p:nvSpPr>
        <p:spPr/>
        <p:txBody>
          <a:bodyPr/>
          <a:lstStyle/>
          <a:p>
            <a:fld id="{64525DB3-5C92-4E20-BBDE-1E91D6F4BCAF}"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14</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1027"/>
          <p:cNvSpPr>
            <a:spLocks noGrp="1" noChangeArrowheads="1"/>
          </p:cNvSpPr>
          <p:nvPr>
            <p:ph idx="1"/>
          </p:nvPr>
        </p:nvSpPr>
        <p:spPr>
          <a:xfrm>
            <a:off x="768096" y="2286000"/>
            <a:ext cx="7918704" cy="4023360"/>
          </a:xfrm>
        </p:spPr>
        <p:txBody>
          <a:bodyPr/>
          <a:lstStyle/>
          <a:p>
            <a:pPr>
              <a:lnSpc>
                <a:spcPct val="80000"/>
              </a:lnSpc>
            </a:pPr>
            <a:r>
              <a:rPr lang="en-US" altLang="en-US" sz="2800" dirty="0">
                <a:solidFill>
                  <a:schemeClr val="accent2">
                    <a:lumMod val="75000"/>
                  </a:schemeClr>
                </a:solidFill>
              </a:rPr>
              <a:t>Sharing music: the Napster case (cont.)</a:t>
            </a:r>
          </a:p>
          <a:p>
            <a:pPr>
              <a:lnSpc>
                <a:spcPct val="80000"/>
              </a:lnSpc>
            </a:pPr>
            <a:r>
              <a:rPr lang="en-US" altLang="en-US" sz="2800" dirty="0"/>
              <a:t>Was Napster responsible for the actions of its users?</a:t>
            </a:r>
          </a:p>
          <a:p>
            <a:pPr>
              <a:lnSpc>
                <a:spcPct val="80000"/>
              </a:lnSpc>
            </a:pPr>
            <a:r>
              <a:rPr lang="en-US" altLang="en-US" sz="2800" dirty="0"/>
              <a:t>Napster's arguments</a:t>
            </a:r>
          </a:p>
          <a:p>
            <a:pPr lvl="1">
              <a:lnSpc>
                <a:spcPct val="80000"/>
              </a:lnSpc>
            </a:pPr>
            <a:r>
              <a:rPr lang="en-US" altLang="en-US" sz="2800" dirty="0"/>
              <a:t>It was the same as a search engine, which is protected under the DMCA</a:t>
            </a:r>
          </a:p>
          <a:p>
            <a:pPr lvl="1">
              <a:lnSpc>
                <a:spcPct val="80000"/>
              </a:lnSpc>
            </a:pPr>
            <a:r>
              <a:rPr lang="en-US" altLang="en-US" sz="2800" dirty="0"/>
              <a:t>They did not store any of the MP3 files</a:t>
            </a:r>
          </a:p>
          <a:p>
            <a:pPr lvl="1">
              <a:lnSpc>
                <a:spcPct val="80000"/>
              </a:lnSpc>
            </a:pPr>
            <a:r>
              <a:rPr lang="en-US" altLang="en-US" sz="2800" dirty="0"/>
              <a:t>Their technology had substantial legitimate uses</a:t>
            </a:r>
          </a:p>
        </p:txBody>
      </p:sp>
      <p:sp>
        <p:nvSpPr>
          <p:cNvPr id="2" name="Date Placeholder 1"/>
          <p:cNvSpPr>
            <a:spLocks noGrp="1"/>
          </p:cNvSpPr>
          <p:nvPr>
            <p:ph type="dt" sz="half" idx="10"/>
          </p:nvPr>
        </p:nvSpPr>
        <p:spPr/>
        <p:txBody>
          <a:bodyPr/>
          <a:lstStyle/>
          <a:p>
            <a:fld id="{90F6F48F-FB6C-4AD9-BDF3-DAFE1FC791B4}"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15</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Rectangle 5"/>
          <p:cNvSpPr>
            <a:spLocks noGrp="1" noChangeArrowheads="1"/>
          </p:cNvSpPr>
          <p:nvPr>
            <p:ph idx="1"/>
          </p:nvPr>
        </p:nvSpPr>
        <p:spPr>
          <a:xfrm>
            <a:off x="768096" y="2084832"/>
            <a:ext cx="7766304" cy="4224528"/>
          </a:xfrm>
        </p:spPr>
        <p:txBody>
          <a:bodyPr>
            <a:normAutofit/>
          </a:bodyPr>
          <a:lstStyle/>
          <a:p>
            <a:pPr algn="just">
              <a:lnSpc>
                <a:spcPct val="90000"/>
              </a:lnSpc>
            </a:pPr>
            <a:r>
              <a:rPr lang="en-US" altLang="en-US" sz="2400" dirty="0">
                <a:solidFill>
                  <a:schemeClr val="accent2">
                    <a:lumMod val="75000"/>
                  </a:schemeClr>
                </a:solidFill>
              </a:rPr>
              <a:t>Sharing music: the Napster case (cont.)</a:t>
            </a:r>
          </a:p>
          <a:p>
            <a:pPr algn="just">
              <a:lnSpc>
                <a:spcPct val="90000"/>
              </a:lnSpc>
            </a:pPr>
            <a:r>
              <a:rPr lang="en-US" altLang="en-US" sz="2400" dirty="0"/>
              <a:t>RIAA's arguments</a:t>
            </a:r>
          </a:p>
          <a:p>
            <a:pPr lvl="1" algn="just">
              <a:lnSpc>
                <a:spcPct val="90000"/>
              </a:lnSpc>
            </a:pPr>
            <a:r>
              <a:rPr lang="en-US" altLang="en-US" sz="2400" dirty="0"/>
              <a:t>Companies are required to make an effort to prevent copyright violations and Napster did not take sufficient steps</a:t>
            </a:r>
          </a:p>
          <a:p>
            <a:pPr lvl="1" algn="just">
              <a:lnSpc>
                <a:spcPct val="90000"/>
              </a:lnSpc>
            </a:pPr>
            <a:r>
              <a:rPr lang="en-US" altLang="en-US" sz="2400" dirty="0"/>
              <a:t>Napster was not a device or new technology and the RIAA was not seeking to ban the technology</a:t>
            </a:r>
          </a:p>
          <a:p>
            <a:pPr algn="just">
              <a:lnSpc>
                <a:spcPct val="90000"/>
              </a:lnSpc>
            </a:pPr>
            <a:r>
              <a:rPr lang="en-US" altLang="en-US" sz="2400" dirty="0"/>
              <a:t>Court ruled Napster liable because they had the right and ability to supervise the system, including copyright infringing activities</a:t>
            </a:r>
          </a:p>
          <a:p>
            <a:pPr lvl="1" algn="just">
              <a:lnSpc>
                <a:spcPct val="90000"/>
              </a:lnSpc>
            </a:pPr>
            <a:endParaRPr lang="en-US" altLang="en-US" sz="2400" dirty="0"/>
          </a:p>
        </p:txBody>
      </p:sp>
      <p:sp>
        <p:nvSpPr>
          <p:cNvPr id="2" name="Date Placeholder 1"/>
          <p:cNvSpPr>
            <a:spLocks noGrp="1"/>
          </p:cNvSpPr>
          <p:nvPr>
            <p:ph type="dt" sz="half" idx="10"/>
          </p:nvPr>
        </p:nvSpPr>
        <p:spPr/>
        <p:txBody>
          <a:bodyPr/>
          <a:lstStyle/>
          <a:p>
            <a:fld id="{4F16467E-E299-4FA7-9BBC-5AB82F998609}"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16</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1027"/>
          <p:cNvSpPr>
            <a:spLocks noGrp="1" noChangeArrowheads="1"/>
          </p:cNvSpPr>
          <p:nvPr>
            <p:ph idx="1"/>
          </p:nvPr>
        </p:nvSpPr>
        <p:spPr>
          <a:xfrm>
            <a:off x="768096" y="2084832"/>
            <a:ext cx="8090154" cy="4385872"/>
          </a:xfrm>
        </p:spPr>
        <p:txBody>
          <a:bodyPr>
            <a:normAutofit/>
          </a:bodyPr>
          <a:lstStyle/>
          <a:p>
            <a:pPr algn="just">
              <a:lnSpc>
                <a:spcPct val="100000"/>
              </a:lnSpc>
            </a:pPr>
            <a:r>
              <a:rPr lang="en-US" altLang="en-US" sz="2400" dirty="0">
                <a:solidFill>
                  <a:schemeClr val="accent2">
                    <a:lumMod val="75000"/>
                  </a:schemeClr>
                </a:solidFill>
              </a:rPr>
              <a:t>File sharing: MGM v. </a:t>
            </a:r>
            <a:r>
              <a:rPr lang="en-US" altLang="en-US" sz="2400" dirty="0" err="1">
                <a:solidFill>
                  <a:schemeClr val="accent2">
                    <a:lumMod val="75000"/>
                  </a:schemeClr>
                </a:solidFill>
              </a:rPr>
              <a:t>Grokster</a:t>
            </a:r>
            <a:endParaRPr lang="en-US" altLang="en-US" sz="2400" dirty="0">
              <a:solidFill>
                <a:schemeClr val="accent2">
                  <a:lumMod val="75000"/>
                </a:schemeClr>
              </a:solidFill>
            </a:endParaRPr>
          </a:p>
          <a:p>
            <a:pPr algn="just">
              <a:lnSpc>
                <a:spcPct val="100000"/>
              </a:lnSpc>
              <a:buFont typeface="Wingdings" panose="05000000000000000000" pitchFamily="2" charset="2"/>
              <a:buChar char="Ø"/>
            </a:pPr>
            <a:r>
              <a:rPr lang="en-US" altLang="en-US" sz="2400" dirty="0" err="1"/>
              <a:t>Grokster</a:t>
            </a:r>
            <a:r>
              <a:rPr lang="en-US" altLang="en-US" sz="2400" dirty="0"/>
              <a:t>, Gnutella, Morpheus, </a:t>
            </a:r>
            <a:r>
              <a:rPr lang="en-US" altLang="en-US" sz="2400" dirty="0" err="1"/>
              <a:t>Kazaa</a:t>
            </a:r>
            <a:r>
              <a:rPr lang="en-US" altLang="en-US" sz="2400" dirty="0"/>
              <a:t>, and others provided peer-to-peer (P2P) file sharing services</a:t>
            </a:r>
          </a:p>
          <a:p>
            <a:pPr lvl="2" algn="just">
              <a:lnSpc>
                <a:spcPct val="100000"/>
              </a:lnSpc>
            </a:pPr>
            <a:r>
              <a:rPr lang="en-US" altLang="en-US" sz="2400" dirty="0"/>
              <a:t>The companies did not provide a central service or lists of songs</a:t>
            </a:r>
          </a:p>
          <a:p>
            <a:pPr lvl="2" algn="just">
              <a:lnSpc>
                <a:spcPct val="100000"/>
              </a:lnSpc>
            </a:pPr>
            <a:r>
              <a:rPr lang="en-US" altLang="en-US" sz="2400" dirty="0"/>
              <a:t>P2P file transfer programs have legitimate uses</a:t>
            </a:r>
          </a:p>
          <a:p>
            <a:pPr algn="just">
              <a:lnSpc>
                <a:spcPct val="100000"/>
              </a:lnSpc>
              <a:buFont typeface="Wingdings" panose="05000000000000000000" pitchFamily="2" charset="2"/>
              <a:buChar char="Ø"/>
            </a:pPr>
            <a:r>
              <a:rPr lang="en-US" altLang="en-US" sz="2400" dirty="0"/>
              <a:t>Lower Courts ruled that P2P does have legitimate uses</a:t>
            </a:r>
          </a:p>
          <a:p>
            <a:pPr algn="just">
              <a:lnSpc>
                <a:spcPct val="100000"/>
              </a:lnSpc>
              <a:buFont typeface="Wingdings" panose="05000000000000000000" pitchFamily="2" charset="2"/>
              <a:buChar char="Ø"/>
            </a:pPr>
            <a:r>
              <a:rPr lang="en-US" altLang="en-US" sz="2400" dirty="0"/>
              <a:t>Supreme Court ruled that intellectual property owners could sue the companies for encouraging copyright infringement</a:t>
            </a:r>
          </a:p>
        </p:txBody>
      </p:sp>
      <p:sp>
        <p:nvSpPr>
          <p:cNvPr id="2" name="Date Placeholder 1"/>
          <p:cNvSpPr>
            <a:spLocks noGrp="1"/>
          </p:cNvSpPr>
          <p:nvPr>
            <p:ph type="dt" sz="half" idx="10"/>
          </p:nvPr>
        </p:nvSpPr>
        <p:spPr/>
        <p:txBody>
          <a:bodyPr/>
          <a:lstStyle/>
          <a:p>
            <a:fld id="{8B022248-E8C2-4724-A4D1-EA916B260F76}"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17</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1027"/>
          <p:cNvSpPr>
            <a:spLocks noGrp="1" noChangeArrowheads="1"/>
          </p:cNvSpPr>
          <p:nvPr>
            <p:ph idx="1"/>
          </p:nvPr>
        </p:nvSpPr>
        <p:spPr>
          <a:xfrm>
            <a:off x="685800" y="2133600"/>
            <a:ext cx="7772400" cy="4114800"/>
          </a:xfrm>
        </p:spPr>
        <p:txBody>
          <a:bodyPr>
            <a:normAutofit/>
          </a:bodyPr>
          <a:lstStyle/>
          <a:p>
            <a:pPr algn="just">
              <a:lnSpc>
                <a:spcPct val="150000"/>
              </a:lnSpc>
            </a:pPr>
            <a:r>
              <a:rPr lang="en-US" altLang="en-US" sz="3200" dirty="0"/>
              <a:t>Discussion Question</a:t>
            </a:r>
            <a:endParaRPr lang="en-US" altLang="en-US" sz="2400" dirty="0"/>
          </a:p>
          <a:p>
            <a:pPr algn="just">
              <a:lnSpc>
                <a:spcPct val="150000"/>
              </a:lnSpc>
            </a:pPr>
            <a:r>
              <a:rPr lang="en-US" altLang="en-US" sz="2400" dirty="0"/>
              <a:t>What do you think the impact would be on creative industries, such as music, movies and fiction novels, if copyright laws did not protect their intellectual property?</a:t>
            </a:r>
          </a:p>
        </p:txBody>
      </p:sp>
      <p:sp>
        <p:nvSpPr>
          <p:cNvPr id="2" name="Date Placeholder 1"/>
          <p:cNvSpPr>
            <a:spLocks noGrp="1"/>
          </p:cNvSpPr>
          <p:nvPr>
            <p:ph type="dt" sz="half" idx="10"/>
          </p:nvPr>
        </p:nvSpPr>
        <p:spPr/>
        <p:txBody>
          <a:bodyPr/>
          <a:lstStyle/>
          <a:p>
            <a:fld id="{5F09B17B-737C-4334-9EC1-E878B484E104}"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18</a:t>
            </a:fld>
            <a:endParaRPr lang="en-US" altLang="en-US"/>
          </a:p>
        </p:txBody>
      </p:sp>
      <p:sp>
        <p:nvSpPr>
          <p:cNvPr id="8" name="Rectangle 2"/>
          <p:cNvSpPr>
            <a:spLocks noGrp="1" noChangeArrowheads="1"/>
          </p:cNvSpPr>
          <p:nvPr>
            <p:ph type="title"/>
          </p:nvPr>
        </p:nvSpPr>
        <p:spPr>
          <a:xfrm>
            <a:off x="768096" y="585216"/>
            <a:ext cx="7766304" cy="1499616"/>
          </a:xfrm>
        </p:spPr>
        <p:txBody>
          <a:bodyPr/>
          <a:lstStyle/>
          <a:p>
            <a:r>
              <a:rPr lang="en-US" altLang="en-US" sz="4000" dirty="0"/>
              <a:t>Copyright Law and Significant Cases </a:t>
            </a:r>
            <a:r>
              <a:rPr lang="en-US" altLang="en-US" sz="2800" dirty="0"/>
              <a:t>(cont.)</a:t>
            </a:r>
            <a:endParaRPr lang="en-US" altLang="en-US" sz="4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a:t>Copying and Sharing</a:t>
            </a:r>
          </a:p>
        </p:txBody>
      </p:sp>
      <p:sp>
        <p:nvSpPr>
          <p:cNvPr id="47107" name="Rectangle 3"/>
          <p:cNvSpPr>
            <a:spLocks noGrp="1" noChangeArrowheads="1"/>
          </p:cNvSpPr>
          <p:nvPr>
            <p:ph idx="1"/>
          </p:nvPr>
        </p:nvSpPr>
        <p:spPr>
          <a:xfrm>
            <a:off x="698392" y="1981200"/>
            <a:ext cx="7359760" cy="4724400"/>
          </a:xfrm>
        </p:spPr>
        <p:txBody>
          <a:bodyPr>
            <a:normAutofit/>
          </a:bodyPr>
          <a:lstStyle/>
          <a:p>
            <a:pPr algn="just">
              <a:lnSpc>
                <a:spcPct val="90000"/>
              </a:lnSpc>
              <a:buFontTx/>
              <a:buNone/>
            </a:pPr>
            <a:r>
              <a:rPr lang="en-US" altLang="en-US" sz="2800" dirty="0"/>
              <a:t>Responses from the Content Industries:</a:t>
            </a:r>
          </a:p>
          <a:p>
            <a:pPr algn="just">
              <a:lnSpc>
                <a:spcPct val="90000"/>
              </a:lnSpc>
            </a:pPr>
            <a:r>
              <a:rPr lang="en-US" altLang="en-US" sz="2800" dirty="0"/>
              <a:t>Ideas from the software industries</a:t>
            </a:r>
          </a:p>
          <a:p>
            <a:pPr lvl="2" algn="just"/>
            <a:r>
              <a:rPr lang="en-US" altLang="en-US" sz="2800" dirty="0"/>
              <a:t>Expiration dates within the software</a:t>
            </a:r>
          </a:p>
          <a:p>
            <a:pPr lvl="2" algn="just"/>
            <a:r>
              <a:rPr lang="en-US" altLang="en-US" sz="2800" dirty="0" smtClean="0"/>
              <a:t>Copy </a:t>
            </a:r>
            <a:r>
              <a:rPr lang="en-US" altLang="en-US" sz="2800" dirty="0"/>
              <a:t>protection that prevents copying</a:t>
            </a:r>
          </a:p>
          <a:p>
            <a:pPr lvl="2" algn="just"/>
            <a:r>
              <a:rPr lang="en-US" altLang="en-US" sz="2800" dirty="0"/>
              <a:t>Activation or registration </a:t>
            </a:r>
            <a:r>
              <a:rPr lang="en-US" altLang="en-US" sz="2800" dirty="0" smtClean="0"/>
              <a:t>codes</a:t>
            </a:r>
            <a:endParaRPr lang="en-US" altLang="en-US" sz="2800" dirty="0"/>
          </a:p>
        </p:txBody>
      </p:sp>
      <p:sp>
        <p:nvSpPr>
          <p:cNvPr id="2" name="Date Placeholder 1"/>
          <p:cNvSpPr>
            <a:spLocks noGrp="1"/>
          </p:cNvSpPr>
          <p:nvPr>
            <p:ph type="dt" sz="half" idx="10"/>
          </p:nvPr>
        </p:nvSpPr>
        <p:spPr/>
        <p:txBody>
          <a:bodyPr/>
          <a:lstStyle/>
          <a:p>
            <a:fld id="{05BB748E-C773-4A9C-8B6A-CBC715A73CF8}"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sz="4000" dirty="0"/>
              <a:t>Intellectual Property</a:t>
            </a:r>
          </a:p>
        </p:txBody>
      </p:sp>
      <p:sp>
        <p:nvSpPr>
          <p:cNvPr id="45059" name="Rectangle 3"/>
          <p:cNvSpPr>
            <a:spLocks noGrp="1" noChangeArrowheads="1"/>
          </p:cNvSpPr>
          <p:nvPr>
            <p:ph idx="1"/>
          </p:nvPr>
        </p:nvSpPr>
        <p:spPr>
          <a:xfrm>
            <a:off x="685800" y="1981200"/>
            <a:ext cx="7848600" cy="4328160"/>
          </a:xfrm>
        </p:spPr>
        <p:txBody>
          <a:bodyPr>
            <a:normAutofit/>
          </a:bodyPr>
          <a:lstStyle/>
          <a:p>
            <a:pPr algn="just">
              <a:lnSpc>
                <a:spcPct val="150000"/>
              </a:lnSpc>
              <a:buFontTx/>
              <a:buNone/>
            </a:pPr>
            <a:r>
              <a:rPr lang="en-US" altLang="en-US" sz="2400" b="1" dirty="0"/>
              <a:t>What is Intellectual Property?</a:t>
            </a:r>
          </a:p>
          <a:p>
            <a:pPr algn="just">
              <a:lnSpc>
                <a:spcPct val="150000"/>
              </a:lnSpc>
              <a:buFont typeface="Wingdings" panose="05000000000000000000" pitchFamily="2" charset="2"/>
              <a:buChar char="Ø"/>
            </a:pPr>
            <a:r>
              <a:rPr lang="en-US" altLang="en-US" sz="2400" dirty="0"/>
              <a:t>The intangible creative work, not its particular physical form</a:t>
            </a:r>
          </a:p>
          <a:p>
            <a:pPr algn="just">
              <a:lnSpc>
                <a:spcPct val="150000"/>
              </a:lnSpc>
              <a:buFont typeface="Wingdings" panose="05000000000000000000" pitchFamily="2" charset="2"/>
              <a:buChar char="Ø"/>
            </a:pPr>
            <a:r>
              <a:rPr lang="en-US" altLang="en-US" sz="2400" dirty="0"/>
              <a:t>Value of intelligence and artistic work comes from creativity, ideas, research, skills, labor, non-material efforts and attributes the creator provides</a:t>
            </a:r>
          </a:p>
          <a:p>
            <a:pPr algn="just">
              <a:lnSpc>
                <a:spcPct val="150000"/>
              </a:lnSpc>
              <a:buFont typeface="Wingdings" panose="05000000000000000000" pitchFamily="2" charset="2"/>
              <a:buChar char="Ø"/>
            </a:pPr>
            <a:r>
              <a:rPr lang="en-US" altLang="en-US" sz="2400" dirty="0"/>
              <a:t>Protected by copyright and patent law</a:t>
            </a:r>
          </a:p>
        </p:txBody>
      </p:sp>
      <p:sp>
        <p:nvSpPr>
          <p:cNvPr id="2" name="Date Placeholder 1"/>
          <p:cNvSpPr>
            <a:spLocks noGrp="1"/>
          </p:cNvSpPr>
          <p:nvPr>
            <p:ph type="dt" sz="half" idx="10"/>
          </p:nvPr>
        </p:nvSpPr>
        <p:spPr/>
        <p:txBody>
          <a:bodyPr/>
          <a:lstStyle/>
          <a:p>
            <a:fld id="{95A29F8A-4E2A-40D3-90E8-F8B580EE5CDB}"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fade">
                                      <p:cBhvr>
                                        <p:cTn id="7" dur="1000"/>
                                        <p:tgtEl>
                                          <p:spTgt spid="45059">
                                            <p:txEl>
                                              <p:pRg st="0" end="0"/>
                                            </p:txEl>
                                          </p:spTgt>
                                        </p:tgtEl>
                                      </p:cBhvr>
                                    </p:animEffect>
                                    <p:anim calcmode="lin" valueType="num">
                                      <p:cBhvr>
                                        <p:cTn id="8" dur="1000" fill="hold"/>
                                        <p:tgtEl>
                                          <p:spTgt spid="450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50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5059">
                                            <p:txEl>
                                              <p:pRg st="1" end="1"/>
                                            </p:txEl>
                                          </p:spTgt>
                                        </p:tgtEl>
                                        <p:attrNameLst>
                                          <p:attrName>style.visibility</p:attrName>
                                        </p:attrNameLst>
                                      </p:cBhvr>
                                      <p:to>
                                        <p:strVal val="visible"/>
                                      </p:to>
                                    </p:set>
                                    <p:animEffect transition="in" filter="fade">
                                      <p:cBhvr>
                                        <p:cTn id="14" dur="1000"/>
                                        <p:tgtEl>
                                          <p:spTgt spid="45059">
                                            <p:txEl>
                                              <p:pRg st="1" end="1"/>
                                            </p:txEl>
                                          </p:spTgt>
                                        </p:tgtEl>
                                      </p:cBhvr>
                                    </p:animEffect>
                                    <p:anim calcmode="lin" valueType="num">
                                      <p:cBhvr>
                                        <p:cTn id="15" dur="10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50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5059">
                                            <p:txEl>
                                              <p:pRg st="2" end="2"/>
                                            </p:txEl>
                                          </p:spTgt>
                                        </p:tgtEl>
                                        <p:attrNameLst>
                                          <p:attrName>style.visibility</p:attrName>
                                        </p:attrNameLst>
                                      </p:cBhvr>
                                      <p:to>
                                        <p:strVal val="visible"/>
                                      </p:to>
                                    </p:set>
                                    <p:animEffect transition="in" filter="fade">
                                      <p:cBhvr>
                                        <p:cTn id="21" dur="1000"/>
                                        <p:tgtEl>
                                          <p:spTgt spid="45059">
                                            <p:txEl>
                                              <p:pRg st="2" end="2"/>
                                            </p:txEl>
                                          </p:spTgt>
                                        </p:tgtEl>
                                      </p:cBhvr>
                                    </p:animEffect>
                                    <p:anim calcmode="lin" valueType="num">
                                      <p:cBhvr>
                                        <p:cTn id="22" dur="10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50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5059">
                                            <p:txEl>
                                              <p:pRg st="3" end="3"/>
                                            </p:txEl>
                                          </p:spTgt>
                                        </p:tgtEl>
                                        <p:attrNameLst>
                                          <p:attrName>style.visibility</p:attrName>
                                        </p:attrNameLst>
                                      </p:cBhvr>
                                      <p:to>
                                        <p:strVal val="visible"/>
                                      </p:to>
                                    </p:set>
                                    <p:animEffect transition="in" filter="fade">
                                      <p:cBhvr>
                                        <p:cTn id="28" dur="1000"/>
                                        <p:tgtEl>
                                          <p:spTgt spid="45059">
                                            <p:txEl>
                                              <p:pRg st="3" end="3"/>
                                            </p:txEl>
                                          </p:spTgt>
                                        </p:tgtEl>
                                      </p:cBhvr>
                                    </p:animEffect>
                                    <p:anim calcmode="lin" valueType="num">
                                      <p:cBhvr>
                                        <p:cTn id="29" dur="1000" fill="hold"/>
                                        <p:tgtEl>
                                          <p:spTgt spid="450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505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sz="4000"/>
              <a:t>Copying and Sharing (cont.)</a:t>
            </a:r>
          </a:p>
        </p:txBody>
      </p:sp>
      <p:sp>
        <p:nvSpPr>
          <p:cNvPr id="64515" name="Rectangle 3"/>
          <p:cNvSpPr>
            <a:spLocks noGrp="1" noChangeArrowheads="1"/>
          </p:cNvSpPr>
          <p:nvPr>
            <p:ph idx="1"/>
          </p:nvPr>
        </p:nvSpPr>
        <p:spPr>
          <a:xfrm>
            <a:off x="609600" y="2084832"/>
            <a:ext cx="8229600" cy="4224528"/>
          </a:xfrm>
        </p:spPr>
        <p:txBody>
          <a:bodyPr>
            <a:normAutofit/>
          </a:bodyPr>
          <a:lstStyle/>
          <a:p>
            <a:pPr>
              <a:lnSpc>
                <a:spcPct val="90000"/>
              </a:lnSpc>
              <a:buFontTx/>
              <a:buNone/>
            </a:pPr>
            <a:r>
              <a:rPr lang="en-US" altLang="en-US" sz="2800" dirty="0"/>
              <a:t>Digital Rights Management :</a:t>
            </a:r>
          </a:p>
          <a:p>
            <a:pPr lvl="2">
              <a:lnSpc>
                <a:spcPct val="150000"/>
              </a:lnSpc>
              <a:buFont typeface="Wingdings" panose="05000000000000000000" pitchFamily="2" charset="2"/>
              <a:buChar char="Ø"/>
            </a:pPr>
            <a:r>
              <a:rPr lang="en-US" altLang="en-US" sz="2400" dirty="0"/>
              <a:t>Collection of techniques that control uses of intellectual property in digital formats</a:t>
            </a:r>
          </a:p>
          <a:p>
            <a:pPr lvl="2">
              <a:lnSpc>
                <a:spcPct val="150000"/>
              </a:lnSpc>
              <a:buFont typeface="Wingdings" panose="05000000000000000000" pitchFamily="2" charset="2"/>
              <a:buChar char="Ø"/>
            </a:pPr>
            <a:r>
              <a:rPr lang="en-US" altLang="en-US" sz="2400" dirty="0"/>
              <a:t>Includes hardware and software schemes using encryption</a:t>
            </a:r>
          </a:p>
          <a:p>
            <a:pPr lvl="2">
              <a:lnSpc>
                <a:spcPct val="150000"/>
              </a:lnSpc>
              <a:buFont typeface="Wingdings" panose="05000000000000000000" pitchFamily="2" charset="2"/>
              <a:buChar char="Ø"/>
            </a:pPr>
            <a:r>
              <a:rPr lang="en-US" altLang="en-US" sz="2400" dirty="0"/>
              <a:t>The producer of a file has flexibility to specify what a user may do with it</a:t>
            </a:r>
          </a:p>
          <a:p>
            <a:pPr lvl="2">
              <a:lnSpc>
                <a:spcPct val="150000"/>
              </a:lnSpc>
              <a:buFont typeface="Wingdings" panose="05000000000000000000" pitchFamily="2" charset="2"/>
              <a:buChar char="Ø"/>
            </a:pPr>
            <a:r>
              <a:rPr lang="en-US" altLang="en-US" sz="2400" dirty="0">
                <a:solidFill>
                  <a:srgbClr val="FF0000"/>
                </a:solidFill>
              </a:rPr>
              <a:t>Apple, Microsoft and Sony all use different schemes of DRM</a:t>
            </a:r>
          </a:p>
        </p:txBody>
      </p:sp>
      <p:sp>
        <p:nvSpPr>
          <p:cNvPr id="2" name="Date Placeholder 1"/>
          <p:cNvSpPr>
            <a:spLocks noGrp="1"/>
          </p:cNvSpPr>
          <p:nvPr>
            <p:ph type="dt" sz="half" idx="10"/>
          </p:nvPr>
        </p:nvSpPr>
        <p:spPr/>
        <p:txBody>
          <a:bodyPr/>
          <a:lstStyle/>
          <a:p>
            <a:fld id="{6C72BA99-BC98-49F0-872C-A24DC3D8AF24}"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altLang="en-US" sz="4000"/>
              <a:t>Copying and Sharing (cont.)</a:t>
            </a:r>
          </a:p>
        </p:txBody>
      </p:sp>
      <p:sp>
        <p:nvSpPr>
          <p:cNvPr id="67587" name="Rectangle 3"/>
          <p:cNvSpPr>
            <a:spLocks noGrp="1" noChangeArrowheads="1"/>
          </p:cNvSpPr>
          <p:nvPr>
            <p:ph idx="1"/>
          </p:nvPr>
        </p:nvSpPr>
        <p:spPr>
          <a:xfrm>
            <a:off x="628650" y="1942604"/>
            <a:ext cx="8229600" cy="4610596"/>
          </a:xfrm>
        </p:spPr>
        <p:txBody>
          <a:bodyPr>
            <a:normAutofit/>
          </a:bodyPr>
          <a:lstStyle/>
          <a:p>
            <a:pPr>
              <a:lnSpc>
                <a:spcPct val="90000"/>
              </a:lnSpc>
              <a:buFontTx/>
              <a:buNone/>
            </a:pPr>
            <a:r>
              <a:rPr lang="en-US" altLang="en-US" sz="2400" dirty="0"/>
              <a:t>New Business Models and Constructive Solutions:</a:t>
            </a:r>
          </a:p>
          <a:p>
            <a:pPr algn="just">
              <a:lnSpc>
                <a:spcPct val="100000"/>
              </a:lnSpc>
              <a:buFont typeface="Wingdings" panose="05000000000000000000" pitchFamily="2" charset="2"/>
              <a:buChar char="Ø"/>
            </a:pPr>
            <a:r>
              <a:rPr lang="en-US" altLang="en-US" sz="2400" dirty="0"/>
              <a:t>Organizations set up to collect and distribute royalty fees (e.g. the Copyright Clearance Center), users don't have to search out individual copyright holders</a:t>
            </a:r>
          </a:p>
          <a:p>
            <a:pPr algn="just">
              <a:lnSpc>
                <a:spcPct val="100000"/>
              </a:lnSpc>
              <a:buFont typeface="Wingdings" panose="05000000000000000000" pitchFamily="2" charset="2"/>
              <a:buChar char="Ø"/>
            </a:pPr>
            <a:r>
              <a:rPr lang="en-US" altLang="en-US" sz="2400" dirty="0"/>
              <a:t>Sites such as iTunes and the new Napster provide legal means for obtaining inexpensive music and generate revenue for the industry and artists</a:t>
            </a:r>
          </a:p>
          <a:p>
            <a:pPr algn="just">
              <a:lnSpc>
                <a:spcPct val="100000"/>
              </a:lnSpc>
              <a:buFont typeface="Wingdings" panose="05000000000000000000" pitchFamily="2" charset="2"/>
              <a:buChar char="Ø"/>
            </a:pPr>
            <a:r>
              <a:rPr lang="en-US" altLang="en-US" sz="2400" dirty="0"/>
              <a:t>Revenue sharing allows content-sharing sites to allow the posting of content and share their ad revenues with content owners in compensation</a:t>
            </a:r>
          </a:p>
        </p:txBody>
      </p:sp>
      <p:sp>
        <p:nvSpPr>
          <p:cNvPr id="2" name="Date Placeholder 1"/>
          <p:cNvSpPr>
            <a:spLocks noGrp="1"/>
          </p:cNvSpPr>
          <p:nvPr>
            <p:ph type="dt" sz="half" idx="10"/>
          </p:nvPr>
        </p:nvSpPr>
        <p:spPr/>
        <p:txBody>
          <a:bodyPr/>
          <a:lstStyle/>
          <a:p>
            <a:fld id="{ACEE42AE-1873-4CE3-A866-979AF678C2C4}"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4"/>
          <p:cNvSpPr>
            <a:spLocks noGrp="1" noChangeArrowheads="1"/>
          </p:cNvSpPr>
          <p:nvPr>
            <p:ph type="title"/>
          </p:nvPr>
        </p:nvSpPr>
        <p:spPr/>
        <p:txBody>
          <a:bodyPr/>
          <a:lstStyle/>
          <a:p>
            <a:r>
              <a:rPr lang="en-US" altLang="en-US" sz="4000"/>
              <a:t>Copying and Sharing (cont.)</a:t>
            </a:r>
          </a:p>
        </p:txBody>
      </p:sp>
      <p:sp>
        <p:nvSpPr>
          <p:cNvPr id="68613" name="Rectangle 5"/>
          <p:cNvSpPr>
            <a:spLocks noGrp="1" noChangeArrowheads="1"/>
          </p:cNvSpPr>
          <p:nvPr>
            <p:ph idx="1"/>
          </p:nvPr>
        </p:nvSpPr>
        <p:spPr>
          <a:xfrm>
            <a:off x="609600" y="1905000"/>
            <a:ext cx="7924800" cy="4565704"/>
          </a:xfrm>
        </p:spPr>
        <p:txBody>
          <a:bodyPr>
            <a:normAutofit/>
          </a:bodyPr>
          <a:lstStyle/>
          <a:p>
            <a:pPr>
              <a:lnSpc>
                <a:spcPct val="90000"/>
              </a:lnSpc>
              <a:buFontTx/>
              <a:buNone/>
            </a:pPr>
            <a:r>
              <a:rPr lang="en-US" altLang="en-US" sz="2800" dirty="0"/>
              <a:t>Ethical Arguments About Copying:</a:t>
            </a:r>
          </a:p>
          <a:p>
            <a:pPr algn="just">
              <a:lnSpc>
                <a:spcPct val="100000"/>
              </a:lnSpc>
              <a:buFont typeface="Wingdings" panose="05000000000000000000" pitchFamily="2" charset="2"/>
              <a:buChar char="Ø"/>
            </a:pPr>
            <a:r>
              <a:rPr lang="en-US" altLang="en-US" sz="2800" dirty="0"/>
              <a:t>Unlike physical property, copying or distributing a song, video, or computer program does not decrease the use or enjoyment by another person</a:t>
            </a:r>
          </a:p>
          <a:p>
            <a:pPr algn="just">
              <a:lnSpc>
                <a:spcPct val="100000"/>
              </a:lnSpc>
              <a:buFont typeface="Wingdings" panose="05000000000000000000" pitchFamily="2" charset="2"/>
              <a:buChar char="Ø"/>
            </a:pPr>
            <a:r>
              <a:rPr lang="en-US" altLang="en-US" sz="2800" dirty="0"/>
              <a:t>But copying can decrease the economic value of creative work produced for sale</a:t>
            </a:r>
          </a:p>
          <a:p>
            <a:pPr algn="just">
              <a:lnSpc>
                <a:spcPct val="100000"/>
              </a:lnSpc>
              <a:buFont typeface="Wingdings" panose="05000000000000000000" pitchFamily="2" charset="2"/>
              <a:buChar char="Ø"/>
            </a:pPr>
            <a:r>
              <a:rPr lang="en-US" altLang="en-US" sz="2800" dirty="0"/>
              <a:t>The fair use guidelines are useful ethical guidelines</a:t>
            </a:r>
          </a:p>
        </p:txBody>
      </p:sp>
      <p:sp>
        <p:nvSpPr>
          <p:cNvPr id="2" name="Date Placeholder 1"/>
          <p:cNvSpPr>
            <a:spLocks noGrp="1"/>
          </p:cNvSpPr>
          <p:nvPr>
            <p:ph type="dt" sz="half" idx="10"/>
          </p:nvPr>
        </p:nvSpPr>
        <p:spPr/>
        <p:txBody>
          <a:bodyPr/>
          <a:lstStyle/>
          <a:p>
            <a:fld id="{6AA960FB-35F4-446E-9539-74836DD60B63}"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Ethical Argument About Copying</a:t>
            </a:r>
          </a:p>
        </p:txBody>
      </p:sp>
      <p:sp>
        <p:nvSpPr>
          <p:cNvPr id="3" name="Content Placeholder 2"/>
          <p:cNvSpPr>
            <a:spLocks noGrp="1"/>
          </p:cNvSpPr>
          <p:nvPr>
            <p:ph idx="1"/>
          </p:nvPr>
        </p:nvSpPr>
        <p:spPr>
          <a:xfrm>
            <a:off x="609600" y="1828800"/>
            <a:ext cx="8248650" cy="4480560"/>
          </a:xfrm>
        </p:spPr>
        <p:txBody>
          <a:bodyPr>
            <a:normAutofit/>
          </a:bodyPr>
          <a:lstStyle/>
          <a:p>
            <a:pPr algn="just">
              <a:buFont typeface="Wingdings" panose="05000000000000000000" pitchFamily="2" charset="2"/>
              <a:buChar char="Ø"/>
            </a:pPr>
            <a:r>
              <a:rPr lang="en-US" i="1" dirty="0"/>
              <a:t>I cannot afford to buy the software or movie or pay the royalty for use of a song in my video. </a:t>
            </a:r>
            <a:r>
              <a:rPr lang="en-US" dirty="0"/>
              <a:t>There are many things we cannot afford. Not being able to afford something does not justify taking it.</a:t>
            </a:r>
          </a:p>
          <a:p>
            <a:pPr algn="just">
              <a:buFont typeface="Wingdings" panose="05000000000000000000" pitchFamily="2" charset="2"/>
              <a:buChar char="Ø"/>
            </a:pPr>
            <a:r>
              <a:rPr lang="en-US" i="1" dirty="0"/>
              <a:t>The company is a large, wealthy corporation. </a:t>
            </a:r>
            <a:r>
              <a:rPr lang="en-US" dirty="0"/>
              <a:t>The size and success of the company do not justify taking from it. Programmers, writers, and performing artists lose income too when copying is common.</a:t>
            </a:r>
          </a:p>
          <a:p>
            <a:pPr algn="just">
              <a:buFont typeface="Wingdings" panose="05000000000000000000" pitchFamily="2" charset="2"/>
              <a:buChar char="Ø"/>
            </a:pPr>
            <a:r>
              <a:rPr lang="en-US" i="1" dirty="0"/>
              <a:t>I wouldn’t buy it at the retail price (or pay the required fee) anyway. The company is not really losing a sale or losing revenue. </a:t>
            </a:r>
            <a:r>
              <a:rPr lang="en-US" dirty="0"/>
              <a:t>The person is taking something of value without paying for it, even if the value to that person is less than the price the copyright owner would charge. There are times when we get things of value without paying. Our neighborhood looks better when our neighbors paint their houses. People do us favors. It can be easy to ignore a crucial distinction: Who makes the decision?</a:t>
            </a:r>
          </a:p>
        </p:txBody>
      </p:sp>
      <p:sp>
        <p:nvSpPr>
          <p:cNvPr id="4" name="Date Placeholder 3"/>
          <p:cNvSpPr>
            <a:spLocks noGrp="1"/>
          </p:cNvSpPr>
          <p:nvPr>
            <p:ph type="dt" sz="half" idx="10"/>
          </p:nvPr>
        </p:nvSpPr>
        <p:spPr/>
        <p:txBody>
          <a:bodyPr/>
          <a:lstStyle/>
          <a:p>
            <a:fld id="{C988C021-536A-4E4D-938B-C89364C188A9}"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23</a:t>
            </a:fld>
            <a:endParaRPr lang="en-US" altLang="en-US"/>
          </a:p>
        </p:txBody>
      </p:sp>
    </p:spTree>
    <p:extLst>
      <p:ext uri="{BB962C8B-B14F-4D97-AF65-F5344CB8AC3E}">
        <p14:creationId xmlns:p14="http://schemas.microsoft.com/office/powerpoint/2010/main" val="3567802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sz="4000"/>
              <a:t>Copying and Sharing (cont.)</a:t>
            </a:r>
          </a:p>
        </p:txBody>
      </p:sp>
      <p:sp>
        <p:nvSpPr>
          <p:cNvPr id="70659" name="Rectangle 3"/>
          <p:cNvSpPr>
            <a:spLocks noGrp="1" noChangeArrowheads="1"/>
          </p:cNvSpPr>
          <p:nvPr>
            <p:ph idx="1"/>
          </p:nvPr>
        </p:nvSpPr>
        <p:spPr>
          <a:xfrm>
            <a:off x="609600" y="1981200"/>
            <a:ext cx="8077200" cy="4468368"/>
          </a:xfrm>
        </p:spPr>
        <p:txBody>
          <a:bodyPr>
            <a:normAutofit/>
          </a:bodyPr>
          <a:lstStyle/>
          <a:p>
            <a:pPr>
              <a:lnSpc>
                <a:spcPct val="80000"/>
              </a:lnSpc>
              <a:buFontTx/>
              <a:buNone/>
            </a:pPr>
            <a:r>
              <a:rPr lang="en-US" altLang="en-US" sz="2800" dirty="0"/>
              <a:t>International Piracy:</a:t>
            </a:r>
          </a:p>
          <a:p>
            <a:pPr algn="just">
              <a:lnSpc>
                <a:spcPct val="80000"/>
              </a:lnSpc>
              <a:buFont typeface="Wingdings" panose="05000000000000000000" pitchFamily="2" charset="2"/>
              <a:buChar char="Ø"/>
            </a:pPr>
            <a:r>
              <a:rPr lang="en-US" altLang="en-US" sz="2800" dirty="0"/>
              <a:t>Some countries do not recognize or protect intellectual property</a:t>
            </a:r>
          </a:p>
          <a:p>
            <a:pPr algn="just">
              <a:lnSpc>
                <a:spcPct val="80000"/>
              </a:lnSpc>
              <a:buFont typeface="Wingdings" panose="05000000000000000000" pitchFamily="2" charset="2"/>
              <a:buChar char="Ø"/>
            </a:pPr>
            <a:r>
              <a:rPr lang="en-US" altLang="en-US" sz="2800" dirty="0"/>
              <a:t>Countries that have high piracy rates often do not have a significant software industry</a:t>
            </a:r>
          </a:p>
          <a:p>
            <a:pPr algn="just">
              <a:lnSpc>
                <a:spcPct val="80000"/>
              </a:lnSpc>
              <a:buFont typeface="Wingdings" panose="05000000000000000000" pitchFamily="2" charset="2"/>
              <a:buChar char="Ø"/>
            </a:pPr>
            <a:r>
              <a:rPr lang="en-US" altLang="en-US" sz="2800" dirty="0"/>
              <a:t>Many countries that have a high amount of piracy are exporting the pirated copies to countries with strict copyright laws</a:t>
            </a:r>
          </a:p>
        </p:txBody>
      </p:sp>
      <p:sp>
        <p:nvSpPr>
          <p:cNvPr id="2" name="Date Placeholder 1"/>
          <p:cNvSpPr>
            <a:spLocks noGrp="1"/>
          </p:cNvSpPr>
          <p:nvPr>
            <p:ph type="dt" sz="half" idx="10"/>
          </p:nvPr>
        </p:nvSpPr>
        <p:spPr/>
        <p:txBody>
          <a:bodyPr/>
          <a:lstStyle/>
          <a:p>
            <a:fld id="{2289D2D7-34CE-43A9-83BC-DC7590EEE626}"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en-US" sz="4000" dirty="0"/>
              <a:t>Copying and Sharing</a:t>
            </a:r>
          </a:p>
        </p:txBody>
      </p:sp>
      <p:sp>
        <p:nvSpPr>
          <p:cNvPr id="79875" name="Rectangle 3"/>
          <p:cNvSpPr>
            <a:spLocks noGrp="1" noChangeArrowheads="1"/>
          </p:cNvSpPr>
          <p:nvPr>
            <p:ph idx="1"/>
          </p:nvPr>
        </p:nvSpPr>
        <p:spPr/>
        <p:txBody>
          <a:bodyPr/>
          <a:lstStyle/>
          <a:p>
            <a:r>
              <a:rPr lang="en-US" altLang="en-US" sz="3200" dirty="0"/>
              <a:t>Discussion Question</a:t>
            </a:r>
            <a:endParaRPr lang="en-US" altLang="en-US" dirty="0"/>
          </a:p>
          <a:p>
            <a:endParaRPr lang="en-US" altLang="en-US" dirty="0"/>
          </a:p>
          <a:p>
            <a:r>
              <a:rPr lang="en-US" altLang="en-US" sz="2400" dirty="0"/>
              <a:t>Some have argued that copyright lawsuits have been used to stifle innovation, do you agree?  Why or why not?</a:t>
            </a:r>
          </a:p>
        </p:txBody>
      </p:sp>
      <p:sp>
        <p:nvSpPr>
          <p:cNvPr id="2" name="Date Placeholder 1"/>
          <p:cNvSpPr>
            <a:spLocks noGrp="1"/>
          </p:cNvSpPr>
          <p:nvPr>
            <p:ph type="dt" sz="half" idx="10"/>
          </p:nvPr>
        </p:nvSpPr>
        <p:spPr/>
        <p:txBody>
          <a:bodyPr/>
          <a:lstStyle/>
          <a:p>
            <a:fld id="{6E70270C-F809-48F2-A048-464E098601DB}"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en-US" sz="4000"/>
              <a:t>Search Engines and Online Libraries</a:t>
            </a:r>
          </a:p>
        </p:txBody>
      </p:sp>
      <p:sp>
        <p:nvSpPr>
          <p:cNvPr id="48131" name="Rectangle 3"/>
          <p:cNvSpPr>
            <a:spLocks noGrp="1" noChangeArrowheads="1"/>
          </p:cNvSpPr>
          <p:nvPr>
            <p:ph idx="1"/>
          </p:nvPr>
        </p:nvSpPr>
        <p:spPr>
          <a:xfrm>
            <a:off x="768096" y="2286000"/>
            <a:ext cx="7690104" cy="4023360"/>
          </a:xfrm>
        </p:spPr>
        <p:txBody>
          <a:bodyPr>
            <a:normAutofit/>
          </a:bodyPr>
          <a:lstStyle/>
          <a:p>
            <a:pPr>
              <a:lnSpc>
                <a:spcPct val="150000"/>
              </a:lnSpc>
            </a:pPr>
            <a:r>
              <a:rPr lang="en-US" altLang="en-US" sz="3200" dirty="0"/>
              <a:t>Search Engines</a:t>
            </a:r>
          </a:p>
          <a:p>
            <a:pPr lvl="1">
              <a:lnSpc>
                <a:spcPct val="150000"/>
              </a:lnSpc>
            </a:pPr>
            <a:r>
              <a:rPr lang="en-US" altLang="en-US" sz="2400" dirty="0"/>
              <a:t>Caching and displaying small excerpts is fair use</a:t>
            </a:r>
          </a:p>
          <a:p>
            <a:pPr lvl="1">
              <a:lnSpc>
                <a:spcPct val="150000"/>
              </a:lnSpc>
            </a:pPr>
            <a:r>
              <a:rPr lang="en-US" altLang="en-US" sz="2400" dirty="0"/>
              <a:t>Creating and displaying thumbnail images is fair use</a:t>
            </a:r>
          </a:p>
          <a:p>
            <a:pPr lvl="1">
              <a:lnSpc>
                <a:spcPct val="150000"/>
              </a:lnSpc>
            </a:pPr>
            <a:r>
              <a:rPr lang="en-US" altLang="en-US" sz="2400" dirty="0"/>
              <a:t>Court ordered Google to remove links to pages that infringe copyright; Google is appealing</a:t>
            </a:r>
          </a:p>
        </p:txBody>
      </p:sp>
      <p:sp>
        <p:nvSpPr>
          <p:cNvPr id="2" name="Date Placeholder 1"/>
          <p:cNvSpPr>
            <a:spLocks noGrp="1"/>
          </p:cNvSpPr>
          <p:nvPr>
            <p:ph type="dt" sz="half" idx="10"/>
          </p:nvPr>
        </p:nvSpPr>
        <p:spPr/>
        <p:txBody>
          <a:bodyPr/>
          <a:lstStyle/>
          <a:p>
            <a:fld id="{B82CDFAF-0527-4856-945F-22F2EBBABF24}"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a:t>Free-Speech Issues</a:t>
            </a:r>
          </a:p>
        </p:txBody>
      </p:sp>
      <p:sp>
        <p:nvSpPr>
          <p:cNvPr id="49155" name="Rectangle 3"/>
          <p:cNvSpPr>
            <a:spLocks noGrp="1" noChangeArrowheads="1"/>
          </p:cNvSpPr>
          <p:nvPr>
            <p:ph idx="1"/>
          </p:nvPr>
        </p:nvSpPr>
        <p:spPr>
          <a:xfrm>
            <a:off x="609600" y="1981200"/>
            <a:ext cx="8248650" cy="4328160"/>
          </a:xfrm>
        </p:spPr>
        <p:txBody>
          <a:bodyPr>
            <a:normAutofit/>
          </a:bodyPr>
          <a:lstStyle/>
          <a:p>
            <a:pPr>
              <a:lnSpc>
                <a:spcPct val="90000"/>
              </a:lnSpc>
              <a:buFontTx/>
              <a:buNone/>
            </a:pPr>
            <a:r>
              <a:rPr lang="en-US" altLang="en-US" sz="2400" dirty="0"/>
              <a:t>Domain Names:</a:t>
            </a:r>
          </a:p>
          <a:p>
            <a:pPr>
              <a:lnSpc>
                <a:spcPct val="150000"/>
              </a:lnSpc>
              <a:buFont typeface="Wingdings" panose="05000000000000000000" pitchFamily="2" charset="2"/>
              <a:buChar char="Ø"/>
            </a:pPr>
            <a:r>
              <a:rPr lang="en-US" altLang="en-US" sz="2400" dirty="0"/>
              <a:t>Domain names may be used to criticize or protest (e.g. XYZIsJunk.org)</a:t>
            </a:r>
          </a:p>
          <a:p>
            <a:pPr>
              <a:lnSpc>
                <a:spcPct val="150000"/>
              </a:lnSpc>
              <a:buFont typeface="Wingdings" panose="05000000000000000000" pitchFamily="2" charset="2"/>
              <a:buChar char="Ø"/>
            </a:pPr>
            <a:r>
              <a:rPr lang="en-US" altLang="en-US" sz="2400" dirty="0"/>
              <a:t>Companies sue under trademark violation, but most cases dismissed</a:t>
            </a:r>
          </a:p>
          <a:p>
            <a:pPr>
              <a:lnSpc>
                <a:spcPct val="150000"/>
              </a:lnSpc>
              <a:buFont typeface="Wingdings" panose="05000000000000000000" pitchFamily="2" charset="2"/>
              <a:buChar char="Ø"/>
            </a:pPr>
            <a:r>
              <a:rPr lang="en-US" altLang="en-US" sz="2400" dirty="0"/>
              <a:t>Some companies buy numerous domain names containing their name so others cannot use them</a:t>
            </a:r>
          </a:p>
        </p:txBody>
      </p:sp>
      <p:sp>
        <p:nvSpPr>
          <p:cNvPr id="2" name="Date Placeholder 1"/>
          <p:cNvSpPr>
            <a:spLocks noGrp="1"/>
          </p:cNvSpPr>
          <p:nvPr>
            <p:ph type="dt" sz="half" idx="10"/>
          </p:nvPr>
        </p:nvSpPr>
        <p:spPr/>
        <p:txBody>
          <a:bodyPr/>
          <a:lstStyle/>
          <a:p>
            <a:fld id="{7EB81776-FA34-47D1-A909-8414E4BE5E72}"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609600" y="685800"/>
            <a:ext cx="7086600" cy="1143000"/>
          </a:xfrm>
        </p:spPr>
        <p:txBody>
          <a:bodyPr>
            <a:normAutofit/>
          </a:bodyPr>
          <a:lstStyle/>
          <a:p>
            <a:pPr eaLnBrk="1" hangingPunct="1">
              <a:defRPr/>
            </a:pPr>
            <a:r>
              <a:rPr lang="en-US" sz="3600" dirty="0"/>
              <a:t>Types of Free and Open Source Software</a:t>
            </a:r>
          </a:p>
        </p:txBody>
      </p:sp>
      <p:sp>
        <p:nvSpPr>
          <p:cNvPr id="39939" name="Rectangle 3"/>
          <p:cNvSpPr>
            <a:spLocks noGrp="1" noChangeArrowheads="1"/>
          </p:cNvSpPr>
          <p:nvPr>
            <p:ph type="body" idx="1"/>
          </p:nvPr>
        </p:nvSpPr>
        <p:spPr>
          <a:xfrm>
            <a:off x="609600" y="1752600"/>
            <a:ext cx="8305800" cy="4800600"/>
          </a:xfrm>
        </p:spPr>
        <p:txBody>
          <a:bodyPr>
            <a:normAutofit/>
          </a:bodyPr>
          <a:lstStyle/>
          <a:p>
            <a:pPr algn="just"/>
            <a:r>
              <a:rPr lang="en-US" altLang="en-US" sz="2000" dirty="0"/>
              <a:t>In general there are two main categories of licensing agreements for software goods and services and Site use, i.e. </a:t>
            </a:r>
            <a:r>
              <a:rPr lang="en-US" altLang="en-US" sz="2000" dirty="0">
                <a:solidFill>
                  <a:srgbClr val="FF0000"/>
                </a:solidFill>
              </a:rPr>
              <a:t>proprietary licensing</a:t>
            </a:r>
            <a:r>
              <a:rPr lang="en-US" altLang="en-US" sz="2000" dirty="0"/>
              <a:t> and </a:t>
            </a:r>
            <a:r>
              <a:rPr lang="en-US" altLang="en-US" sz="2000" dirty="0">
                <a:solidFill>
                  <a:srgbClr val="FF0000"/>
                </a:solidFill>
              </a:rPr>
              <a:t>FOSS.</a:t>
            </a:r>
            <a:r>
              <a:rPr lang="en-US" altLang="en-US" sz="2000" dirty="0"/>
              <a:t> </a:t>
            </a:r>
          </a:p>
          <a:p>
            <a:pPr algn="just"/>
            <a:r>
              <a:rPr lang="en-US" altLang="en-US" sz="2000" dirty="0"/>
              <a:t>The phenomenon of free and open source software development made transformations to bring inventions of www and internet. FOSS licensing agreements are sub-divided into two categories. </a:t>
            </a:r>
          </a:p>
          <a:p>
            <a:pPr lvl="1" algn="just"/>
            <a:r>
              <a:rPr lang="en-US" altLang="en-US" sz="2000" dirty="0"/>
              <a:t>Permissive </a:t>
            </a:r>
          </a:p>
          <a:p>
            <a:pPr lvl="1" algn="just"/>
            <a:r>
              <a:rPr lang="en-US" altLang="en-US" sz="2000" dirty="0" err="1"/>
              <a:t>CopyLeft</a:t>
            </a:r>
            <a:r>
              <a:rPr lang="en-US" altLang="en-US" sz="2000" dirty="0"/>
              <a:t> Licenses. </a:t>
            </a:r>
          </a:p>
          <a:p>
            <a:pPr algn="just"/>
            <a:r>
              <a:rPr lang="en-US" altLang="en-US" sz="2000" b="1" dirty="0"/>
              <a:t>Permissive License:</a:t>
            </a:r>
            <a:r>
              <a:rPr lang="en-US" altLang="en-US" sz="2000" dirty="0"/>
              <a:t> In permissive license users are free to use the original source code, manipulate it, ten release under a different, proprietary out bound license for users, it examples include code release by Apache, BSD, and MIT under permission License. 	</a:t>
            </a:r>
          </a:p>
          <a:p>
            <a:pPr algn="just"/>
            <a:r>
              <a:rPr lang="en-US" altLang="en-US" sz="2000" b="1" dirty="0"/>
              <a:t>Copy-Left: </a:t>
            </a:r>
            <a:r>
              <a:rPr lang="en-US" altLang="en-US" sz="2000" dirty="0"/>
              <a:t>Whereas </a:t>
            </a:r>
            <a:r>
              <a:rPr lang="en-US" altLang="en-US" sz="2000" dirty="0" err="1"/>
              <a:t>Copyleft</a:t>
            </a:r>
            <a:r>
              <a:rPr lang="en-US" altLang="en-US" sz="2000" dirty="0"/>
              <a:t> allows redistribution under same license and ownership is transferred to the user, its example is code released by GNU (General Public License).</a:t>
            </a:r>
          </a:p>
        </p:txBody>
      </p:sp>
      <p:sp>
        <p:nvSpPr>
          <p:cNvPr id="2" name="Date Placeholder 1"/>
          <p:cNvSpPr>
            <a:spLocks noGrp="1"/>
          </p:cNvSpPr>
          <p:nvPr>
            <p:ph type="dt" sz="half" idx="10"/>
          </p:nvPr>
        </p:nvSpPr>
        <p:spPr/>
        <p:txBody>
          <a:bodyPr/>
          <a:lstStyle/>
          <a:p>
            <a:fld id="{7874E972-2C04-4CEE-9367-14D4F98C6E13}"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28</a:t>
            </a:fld>
            <a:endParaRPr lang="en-US" altLang="en-US"/>
          </a:p>
        </p:txBody>
      </p:sp>
    </p:spTree>
    <p:extLst>
      <p:ext uri="{BB962C8B-B14F-4D97-AF65-F5344CB8AC3E}">
        <p14:creationId xmlns:p14="http://schemas.microsoft.com/office/powerpoint/2010/main" val="2341753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862584"/>
          </a:xfrm>
        </p:spPr>
        <p:txBody>
          <a:bodyPr>
            <a:normAutofit fontScale="90000"/>
          </a:bodyPr>
          <a:lstStyle/>
          <a:p>
            <a:r>
              <a:rPr lang="en-US" dirty="0" err="1" smtClean="0"/>
              <a:t>Copyleft</a:t>
            </a:r>
            <a:r>
              <a:rPr lang="en-US" dirty="0" smtClean="0"/>
              <a:t> vs. Permissive Licenses</a:t>
            </a:r>
            <a:br>
              <a:rPr lang="en-US" dirty="0" smtClean="0"/>
            </a:br>
            <a:endParaRPr lang="en-US" dirty="0"/>
          </a:p>
        </p:txBody>
      </p:sp>
      <p:sp>
        <p:nvSpPr>
          <p:cNvPr id="3" name="Content Placeholder 2"/>
          <p:cNvSpPr>
            <a:spLocks noGrp="1"/>
          </p:cNvSpPr>
          <p:nvPr>
            <p:ph idx="1"/>
          </p:nvPr>
        </p:nvSpPr>
        <p:spPr>
          <a:xfrm>
            <a:off x="768096" y="1143000"/>
            <a:ext cx="7290055" cy="5166360"/>
          </a:xfrm>
        </p:spPr>
        <p:txBody>
          <a:bodyPr>
            <a:noAutofit/>
          </a:bodyPr>
          <a:lstStyle/>
          <a:p>
            <a:r>
              <a:rPr lang="en-US" sz="2400" dirty="0" smtClean="0"/>
              <a:t>Under a </a:t>
            </a:r>
            <a:r>
              <a:rPr lang="en-US" sz="2400" dirty="0" err="1" smtClean="0"/>
              <a:t>copyleft</a:t>
            </a:r>
            <a:r>
              <a:rPr lang="en-US" sz="2400" dirty="0" smtClean="0"/>
              <a:t> license, users must do these things under the same license as the original software. They cannot, for example, take a GPL-licensed piece of software and release it under a proprietary license. Or, as the </a:t>
            </a:r>
            <a:r>
              <a:rPr lang="en-US" sz="2400" dirty="0" smtClean="0">
                <a:hlinkClick r:id="rId2"/>
              </a:rPr>
              <a:t>third version of the GPL</a:t>
            </a:r>
            <a:r>
              <a:rPr lang="en-US" sz="2400" dirty="0" smtClean="0"/>
              <a:t> states, "Each time you convey a covered work, the recipient automatically receives a license from the original licensors, to run, modify and propagate that work, subject to this License."</a:t>
            </a:r>
          </a:p>
          <a:p>
            <a:r>
              <a:rPr lang="en-US" sz="2400" dirty="0" smtClean="0"/>
              <a:t>By contrast, permissive licenses do not restrict the licenses under which these acts can be done. For example, the </a:t>
            </a:r>
            <a:r>
              <a:rPr lang="en-US" sz="2400" dirty="0" smtClean="0">
                <a:hlinkClick r:id="rId3"/>
              </a:rPr>
              <a:t>Apache 2.0</a:t>
            </a:r>
            <a:r>
              <a:rPr lang="en-US" sz="2400" dirty="0" smtClean="0"/>
              <a:t> license states that you can add "Your own copyright statement to your modifications and may provide additional or different license terms and conditions."</a:t>
            </a:r>
          </a:p>
          <a:p>
            <a:endParaRPr lang="en-US" sz="2400" dirty="0"/>
          </a:p>
        </p:txBody>
      </p:sp>
      <p:sp>
        <p:nvSpPr>
          <p:cNvPr id="4" name="Date Placeholder 3"/>
          <p:cNvSpPr>
            <a:spLocks noGrp="1"/>
          </p:cNvSpPr>
          <p:nvPr>
            <p:ph type="dt" sz="half" idx="10"/>
          </p:nvPr>
        </p:nvSpPr>
        <p:spPr/>
        <p:txBody>
          <a:bodyPr/>
          <a:lstStyle/>
          <a:p>
            <a:fld id="{C988C021-536A-4E4D-938B-C89364C188A9}"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smtClean="0"/>
              <a:t>Lecture 15-16</a:t>
            </a:r>
            <a:endParaRPr lang="en-US" altLang="en-US"/>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8" name="Rectangle 6"/>
          <p:cNvSpPr>
            <a:spLocks noGrp="1" noChangeArrowheads="1"/>
          </p:cNvSpPr>
          <p:nvPr>
            <p:ph type="title"/>
          </p:nvPr>
        </p:nvSpPr>
        <p:spPr>
          <a:xfrm>
            <a:off x="685800" y="585216"/>
            <a:ext cx="7848600" cy="1499616"/>
          </a:xfrm>
        </p:spPr>
        <p:txBody>
          <a:bodyPr/>
          <a:lstStyle/>
          <a:p>
            <a:r>
              <a:rPr lang="en-US" altLang="en-US" sz="4000" dirty="0"/>
              <a:t>Intellectual Property</a:t>
            </a:r>
          </a:p>
        </p:txBody>
      </p:sp>
      <p:sp>
        <p:nvSpPr>
          <p:cNvPr id="38919" name="Rectangle 7"/>
          <p:cNvSpPr>
            <a:spLocks noGrp="1" noChangeArrowheads="1"/>
          </p:cNvSpPr>
          <p:nvPr>
            <p:ph idx="1"/>
          </p:nvPr>
        </p:nvSpPr>
        <p:spPr>
          <a:xfrm>
            <a:off x="768096" y="2133600"/>
            <a:ext cx="7766303" cy="4544568"/>
          </a:xfrm>
        </p:spPr>
        <p:txBody>
          <a:bodyPr/>
          <a:lstStyle/>
          <a:p>
            <a:pPr>
              <a:lnSpc>
                <a:spcPct val="100000"/>
              </a:lnSpc>
            </a:pPr>
            <a:r>
              <a:rPr lang="en-US" altLang="en-US" sz="2400" dirty="0"/>
              <a:t>Copyright holders have exclusive rights:</a:t>
            </a:r>
          </a:p>
          <a:p>
            <a:pPr lvl="1">
              <a:lnSpc>
                <a:spcPct val="100000"/>
              </a:lnSpc>
            </a:pPr>
            <a:r>
              <a:rPr lang="en-US" altLang="en-US" sz="2400" dirty="0"/>
              <a:t>To make copies</a:t>
            </a:r>
          </a:p>
          <a:p>
            <a:pPr lvl="1">
              <a:lnSpc>
                <a:spcPct val="100000"/>
              </a:lnSpc>
            </a:pPr>
            <a:r>
              <a:rPr lang="en-US" altLang="en-US" sz="2400" dirty="0"/>
              <a:t>To produce derivative works, such as translations into other languages or movies based on books</a:t>
            </a:r>
          </a:p>
          <a:p>
            <a:pPr lvl="1">
              <a:lnSpc>
                <a:spcPct val="100000"/>
              </a:lnSpc>
            </a:pPr>
            <a:r>
              <a:rPr lang="en-US" altLang="en-US" sz="2400" dirty="0"/>
              <a:t>To distribute copies</a:t>
            </a:r>
          </a:p>
          <a:p>
            <a:pPr lvl="1">
              <a:lnSpc>
                <a:spcPct val="100000"/>
              </a:lnSpc>
            </a:pPr>
            <a:r>
              <a:rPr lang="en-US" altLang="en-US" sz="2400" dirty="0"/>
              <a:t>To perform the work in public (e.g. music, plays)</a:t>
            </a:r>
          </a:p>
          <a:p>
            <a:pPr lvl="1">
              <a:lnSpc>
                <a:spcPct val="100000"/>
              </a:lnSpc>
            </a:pPr>
            <a:r>
              <a:rPr lang="en-US" altLang="en-US" sz="2400" dirty="0"/>
              <a:t>To display the work in public (e.g. artwork, movies, computer games, video on a Web site)</a:t>
            </a:r>
          </a:p>
        </p:txBody>
      </p:sp>
      <p:sp>
        <p:nvSpPr>
          <p:cNvPr id="2" name="Date Placeholder 1"/>
          <p:cNvSpPr>
            <a:spLocks noGrp="1"/>
          </p:cNvSpPr>
          <p:nvPr>
            <p:ph type="dt" sz="half" idx="10"/>
          </p:nvPr>
        </p:nvSpPr>
        <p:spPr/>
        <p:txBody>
          <a:bodyPr/>
          <a:lstStyle/>
          <a:p>
            <a:fld id="{2437C1E9-0B93-487C-A76E-103DCACA291C}"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a:t>Free Software</a:t>
            </a:r>
          </a:p>
        </p:txBody>
      </p:sp>
      <p:sp>
        <p:nvSpPr>
          <p:cNvPr id="50179" name="Rectangle 3"/>
          <p:cNvSpPr>
            <a:spLocks noGrp="1" noChangeArrowheads="1"/>
          </p:cNvSpPr>
          <p:nvPr>
            <p:ph idx="1"/>
          </p:nvPr>
        </p:nvSpPr>
        <p:spPr>
          <a:xfrm>
            <a:off x="685800" y="2084832"/>
            <a:ext cx="8001000" cy="4468368"/>
          </a:xfrm>
        </p:spPr>
        <p:txBody>
          <a:bodyPr/>
          <a:lstStyle/>
          <a:p>
            <a:pPr algn="just">
              <a:lnSpc>
                <a:spcPct val="100000"/>
              </a:lnSpc>
              <a:buFont typeface="Wingdings" panose="05000000000000000000" pitchFamily="2" charset="2"/>
              <a:buChar char="Ø"/>
            </a:pPr>
            <a:r>
              <a:rPr lang="en-US" altLang="en-US" sz="2400" b="1" dirty="0"/>
              <a:t>Free software - </a:t>
            </a:r>
            <a:r>
              <a:rPr lang="en-US" altLang="en-US" sz="2400" dirty="0"/>
              <a:t>idea, an ethic, advocated and supported by large, loose-knit group of computer programmers who allow people to copy, use, and modify their software</a:t>
            </a:r>
          </a:p>
          <a:p>
            <a:pPr algn="just">
              <a:lnSpc>
                <a:spcPct val="100000"/>
              </a:lnSpc>
              <a:buFont typeface="Wingdings" panose="05000000000000000000" pitchFamily="2" charset="2"/>
              <a:buChar char="Ø"/>
            </a:pPr>
            <a:r>
              <a:rPr lang="en-US" altLang="en-US" sz="2400" dirty="0"/>
              <a:t>Free means freedom of use, not necessarily lack of cost</a:t>
            </a:r>
          </a:p>
          <a:p>
            <a:pPr algn="just">
              <a:lnSpc>
                <a:spcPct val="100000"/>
              </a:lnSpc>
              <a:buFont typeface="Wingdings" panose="05000000000000000000" pitchFamily="2" charset="2"/>
              <a:buChar char="Ø"/>
            </a:pPr>
            <a:r>
              <a:rPr lang="en-US" altLang="en-US" sz="2400" b="1" dirty="0"/>
              <a:t>Open source </a:t>
            </a:r>
            <a:r>
              <a:rPr lang="en-US" altLang="en-US" sz="2400" dirty="0"/>
              <a:t>- software distributed or made public in source code (readable and modifiable)</a:t>
            </a:r>
          </a:p>
          <a:p>
            <a:pPr algn="just">
              <a:lnSpc>
                <a:spcPct val="100000"/>
              </a:lnSpc>
              <a:buFont typeface="Wingdings" panose="05000000000000000000" pitchFamily="2" charset="2"/>
              <a:buChar char="Ø"/>
            </a:pPr>
            <a:r>
              <a:rPr lang="en-US" altLang="en-US" sz="2400" b="1" dirty="0"/>
              <a:t>Proprietary software </a:t>
            </a:r>
            <a:r>
              <a:rPr lang="en-US" altLang="en-US" sz="2400" dirty="0"/>
              <a:t>- (commercial) sold in object code (obscure, not modifiable) (E.g.: Microsoft Office)</a:t>
            </a:r>
          </a:p>
        </p:txBody>
      </p:sp>
      <p:sp>
        <p:nvSpPr>
          <p:cNvPr id="2" name="Date Placeholder 1"/>
          <p:cNvSpPr>
            <a:spLocks noGrp="1"/>
          </p:cNvSpPr>
          <p:nvPr>
            <p:ph type="dt" sz="half" idx="10"/>
          </p:nvPr>
        </p:nvSpPr>
        <p:spPr/>
        <p:txBody>
          <a:bodyPr/>
          <a:lstStyle/>
          <a:p>
            <a:fld id="{EE1B37C8-3BDF-4A5E-A31C-EE61AD27D229}"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Pakistan copy rights law</a:t>
            </a:r>
          </a:p>
        </p:txBody>
      </p:sp>
      <p:sp>
        <p:nvSpPr>
          <p:cNvPr id="3" name="Subtitle 2"/>
          <p:cNvSpPr>
            <a:spLocks noGrp="1"/>
          </p:cNvSpPr>
          <p:nvPr>
            <p:ph type="subTitle" idx="1"/>
          </p:nvPr>
        </p:nvSpPr>
        <p:spPr/>
        <p:txBody>
          <a:bodyPr/>
          <a:lstStyle/>
          <a:p>
            <a:endParaRPr lang="en-US" dirty="0"/>
          </a:p>
        </p:txBody>
      </p:sp>
      <p:sp>
        <p:nvSpPr>
          <p:cNvPr id="4" name="Date Placeholder 3"/>
          <p:cNvSpPr>
            <a:spLocks noGrp="1"/>
          </p:cNvSpPr>
          <p:nvPr>
            <p:ph type="dt" sz="half" idx="10"/>
          </p:nvPr>
        </p:nvSpPr>
        <p:spPr/>
        <p:txBody>
          <a:bodyPr/>
          <a:lstStyle/>
          <a:p>
            <a:fld id="{5F04C4C1-4BE7-4CEB-9E4B-61B5A8C5363F}"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90FCCE0E-8958-4BF3-BA4F-5CB00FEFA346}" type="slidenum">
              <a:rPr lang="en-US" altLang="en-US" smtClean="0"/>
              <a:pPr/>
              <a:t>31</a:t>
            </a:fld>
            <a:endParaRPr lang="en-US" altLang="en-US"/>
          </a:p>
        </p:txBody>
      </p:sp>
    </p:spTree>
    <p:extLst>
      <p:ext uri="{BB962C8B-B14F-4D97-AF65-F5344CB8AC3E}">
        <p14:creationId xmlns:p14="http://schemas.microsoft.com/office/powerpoint/2010/main" val="16640955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Intellectual Copy right law in Pakistan</a:t>
            </a:r>
          </a:p>
        </p:txBody>
      </p:sp>
      <p:sp>
        <p:nvSpPr>
          <p:cNvPr id="3" name="Content Placeholder 2"/>
          <p:cNvSpPr>
            <a:spLocks noGrp="1"/>
          </p:cNvSpPr>
          <p:nvPr>
            <p:ph idx="1"/>
          </p:nvPr>
        </p:nvSpPr>
        <p:spPr/>
        <p:txBody>
          <a:bodyPr>
            <a:normAutofit fontScale="92500" lnSpcReduction="20000"/>
          </a:bodyPr>
          <a:lstStyle/>
          <a:p>
            <a:pPr algn="just">
              <a:lnSpc>
                <a:spcPct val="150000"/>
              </a:lnSpc>
              <a:buFont typeface="Wingdings" panose="05000000000000000000" pitchFamily="2" charset="2"/>
              <a:buChar char="Ø"/>
            </a:pPr>
            <a:r>
              <a:rPr lang="en-US" altLang="en-US" dirty="0"/>
              <a:t>Copyright law in Pakistan was first introduced in 1962 through an Ordinance.</a:t>
            </a:r>
          </a:p>
          <a:p>
            <a:pPr algn="just">
              <a:lnSpc>
                <a:spcPct val="150000"/>
              </a:lnSpc>
              <a:buFont typeface="Wingdings" panose="05000000000000000000" pitchFamily="2" charset="2"/>
              <a:buChar char="Ø"/>
            </a:pPr>
            <a:r>
              <a:rPr lang="en-US" altLang="en-US" dirty="0"/>
              <a:t>It was a comprehensive document and covered all aspects including civil remedies, offences, penalties and appeals. </a:t>
            </a:r>
          </a:p>
          <a:p>
            <a:pPr algn="just">
              <a:lnSpc>
                <a:spcPct val="150000"/>
              </a:lnSpc>
              <a:buFont typeface="Wingdings" panose="05000000000000000000" pitchFamily="2" charset="2"/>
              <a:buChar char="Ø"/>
            </a:pPr>
            <a:r>
              <a:rPr lang="en-US" altLang="en-US" dirty="0"/>
              <a:t>In pursuance of Section 45 of the Ordinance, a Copyright Board was constituted by the Federal Government which was deemed to be a civil court under the Criminal Procedure Act of 1898 and proceedings before the Board were deemed to be the judicial proceedings within the meaning of the relevant sections of Pakistan Penal Code. </a:t>
            </a:r>
          </a:p>
          <a:p>
            <a:pPr algn="just">
              <a:lnSpc>
                <a:spcPct val="150000"/>
              </a:lnSpc>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0E76C5BF-7BED-43BE-B1D4-0B8B255A8015}"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32</a:t>
            </a:fld>
            <a:endParaRPr lang="en-US" altLang="en-US"/>
          </a:p>
        </p:txBody>
      </p:sp>
    </p:spTree>
    <p:extLst>
      <p:ext uri="{BB962C8B-B14F-4D97-AF65-F5344CB8AC3E}">
        <p14:creationId xmlns:p14="http://schemas.microsoft.com/office/powerpoint/2010/main" val="42102606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905000"/>
            <a:ext cx="7690104" cy="4565704"/>
          </a:xfrm>
        </p:spPr>
        <p:txBody>
          <a:bodyPr>
            <a:normAutofit/>
          </a:bodyPr>
          <a:lstStyle/>
          <a:p>
            <a:pPr algn="just">
              <a:lnSpc>
                <a:spcPct val="150000"/>
              </a:lnSpc>
              <a:buFont typeface="Wingdings" panose="05000000000000000000" pitchFamily="2" charset="2"/>
              <a:buChar char="Ø"/>
            </a:pPr>
            <a:r>
              <a:rPr lang="en-US" altLang="en-US" dirty="0"/>
              <a:t>In 1972, massive devaluation of Pakistani currency altogether changed the situation of book industry. </a:t>
            </a:r>
          </a:p>
          <a:p>
            <a:pPr algn="just">
              <a:lnSpc>
                <a:spcPct val="150000"/>
              </a:lnSpc>
              <a:buFont typeface="Wingdings" panose="05000000000000000000" pitchFamily="2" charset="2"/>
              <a:buChar char="Ø"/>
            </a:pPr>
            <a:r>
              <a:rPr lang="en-US" altLang="en-US" dirty="0"/>
              <a:t>Books of foreign origin were the main source in almost all higher educational institutions including professional and technical institutions.  </a:t>
            </a:r>
          </a:p>
          <a:p>
            <a:pPr algn="just">
              <a:lnSpc>
                <a:spcPct val="150000"/>
              </a:lnSpc>
              <a:buFont typeface="Wingdings" panose="05000000000000000000" pitchFamily="2" charset="2"/>
              <a:buChar char="Ø"/>
            </a:pPr>
            <a:r>
              <a:rPr lang="en-US" altLang="en-US" dirty="0"/>
              <a:t>As a result, the price of these books increased beyond the reach of ordinary students. The shortage of books so occurred resulted in disturbances on the campuses that created a law and order situation in the country. </a:t>
            </a:r>
          </a:p>
          <a:p>
            <a:pPr algn="just">
              <a:lnSpc>
                <a:spcPct val="150000"/>
              </a:lnSpc>
              <a:buFont typeface="Wingdings" panose="05000000000000000000" pitchFamily="2" charset="2"/>
              <a:buChar char="Ø"/>
            </a:pPr>
            <a:endParaRPr lang="en-US" dirty="0"/>
          </a:p>
        </p:txBody>
      </p:sp>
      <p:sp>
        <p:nvSpPr>
          <p:cNvPr id="4" name="Title 1"/>
          <p:cNvSpPr>
            <a:spLocks noGrp="1"/>
          </p:cNvSpPr>
          <p:nvPr>
            <p:ph type="title"/>
          </p:nvPr>
        </p:nvSpPr>
        <p:spPr>
          <a:xfrm>
            <a:off x="768096" y="585216"/>
            <a:ext cx="7290054" cy="1499616"/>
          </a:xfrm>
        </p:spPr>
        <p:txBody>
          <a:bodyPr>
            <a:normAutofit/>
          </a:bodyPr>
          <a:lstStyle/>
          <a:p>
            <a:r>
              <a:rPr lang="en-US" sz="4000" dirty="0"/>
              <a:t>Intellectual Copy right law in Pakistan</a:t>
            </a:r>
          </a:p>
        </p:txBody>
      </p:sp>
      <p:sp>
        <p:nvSpPr>
          <p:cNvPr id="2" name="Date Placeholder 1"/>
          <p:cNvSpPr>
            <a:spLocks noGrp="1"/>
          </p:cNvSpPr>
          <p:nvPr>
            <p:ph type="dt" sz="half" idx="10"/>
          </p:nvPr>
        </p:nvSpPr>
        <p:spPr/>
        <p:txBody>
          <a:bodyPr/>
          <a:lstStyle/>
          <a:p>
            <a:fld id="{F534C12B-9FBF-4253-B6AE-08F2708C5AF3}"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33</a:t>
            </a:fld>
            <a:endParaRPr lang="en-US" altLang="en-US"/>
          </a:p>
        </p:txBody>
      </p:sp>
    </p:spTree>
    <p:extLst>
      <p:ext uri="{BB962C8B-B14F-4D97-AF65-F5344CB8AC3E}">
        <p14:creationId xmlns:p14="http://schemas.microsoft.com/office/powerpoint/2010/main" val="13585028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096" y="1905000"/>
            <a:ext cx="7290055" cy="4023360"/>
          </a:xfrm>
        </p:spPr>
        <p:txBody>
          <a:bodyPr>
            <a:normAutofit/>
          </a:bodyPr>
          <a:lstStyle/>
          <a:p>
            <a:pPr algn="just">
              <a:lnSpc>
                <a:spcPct val="200000"/>
              </a:lnSpc>
              <a:buFont typeface="Wingdings" panose="05000000000000000000" pitchFamily="2" charset="2"/>
              <a:buChar char="Ø"/>
            </a:pPr>
            <a:r>
              <a:rPr lang="en-US" altLang="en-US" dirty="0"/>
              <a:t>The Government therefore added sub-section 2A to Section 10 as reproduced below: </a:t>
            </a:r>
          </a:p>
          <a:p>
            <a:pPr algn="just">
              <a:lnSpc>
                <a:spcPct val="200000"/>
              </a:lnSpc>
            </a:pPr>
            <a:r>
              <a:rPr lang="en-US" altLang="en-US" dirty="0"/>
              <a:t>“2A) Copyright shall not subsist in any work referred to in sub-section: (2) as respects its reprint, translation, adaptation or publication, by or under the authority of the Federal Government as textbook for the purposes of teaching, study or research in educational institutions.”</a:t>
            </a:r>
          </a:p>
          <a:p>
            <a:pPr algn="just">
              <a:lnSpc>
                <a:spcPct val="200000"/>
              </a:lnSpc>
            </a:pPr>
            <a:endParaRPr lang="en-US" dirty="0"/>
          </a:p>
        </p:txBody>
      </p:sp>
      <p:sp>
        <p:nvSpPr>
          <p:cNvPr id="4" name="Title 1"/>
          <p:cNvSpPr>
            <a:spLocks noGrp="1"/>
          </p:cNvSpPr>
          <p:nvPr>
            <p:ph type="title"/>
          </p:nvPr>
        </p:nvSpPr>
        <p:spPr>
          <a:xfrm>
            <a:off x="768096" y="585216"/>
            <a:ext cx="7290054" cy="1499616"/>
          </a:xfrm>
        </p:spPr>
        <p:txBody>
          <a:bodyPr>
            <a:normAutofit/>
          </a:bodyPr>
          <a:lstStyle/>
          <a:p>
            <a:r>
              <a:rPr lang="en-US" sz="4000" dirty="0"/>
              <a:t>Intellectual Copy right law in Pakistan</a:t>
            </a:r>
          </a:p>
        </p:txBody>
      </p:sp>
      <p:sp>
        <p:nvSpPr>
          <p:cNvPr id="2" name="Date Placeholder 1"/>
          <p:cNvSpPr>
            <a:spLocks noGrp="1"/>
          </p:cNvSpPr>
          <p:nvPr>
            <p:ph type="dt" sz="half" idx="10"/>
          </p:nvPr>
        </p:nvSpPr>
        <p:spPr/>
        <p:txBody>
          <a:bodyPr/>
          <a:lstStyle/>
          <a:p>
            <a:fld id="{B263CEE2-37D9-4F31-90B1-3C0867AFE069}"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34</a:t>
            </a:fld>
            <a:endParaRPr lang="en-US" altLang="en-US"/>
          </a:p>
        </p:txBody>
      </p:sp>
    </p:spTree>
    <p:extLst>
      <p:ext uri="{BB962C8B-B14F-4D97-AF65-F5344CB8AC3E}">
        <p14:creationId xmlns:p14="http://schemas.microsoft.com/office/powerpoint/2010/main" val="398756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National book foundation</a:t>
            </a:r>
          </a:p>
        </p:txBody>
      </p:sp>
      <p:sp>
        <p:nvSpPr>
          <p:cNvPr id="3" name="Content Placeholder 2"/>
          <p:cNvSpPr>
            <a:spLocks noGrp="1"/>
          </p:cNvSpPr>
          <p:nvPr>
            <p:ph idx="1"/>
          </p:nvPr>
        </p:nvSpPr>
        <p:spPr>
          <a:xfrm>
            <a:off x="609600" y="1981200"/>
            <a:ext cx="8229600" cy="4267200"/>
          </a:xfrm>
        </p:spPr>
        <p:txBody>
          <a:bodyPr>
            <a:normAutofit/>
          </a:bodyPr>
          <a:lstStyle/>
          <a:p>
            <a:pPr>
              <a:lnSpc>
                <a:spcPct val="150000"/>
              </a:lnSpc>
              <a:buFont typeface="Wingdings" panose="05000000000000000000" pitchFamily="2" charset="2"/>
              <a:buChar char="Ø"/>
            </a:pPr>
            <a:r>
              <a:rPr lang="en-US" altLang="en-US" dirty="0"/>
              <a:t>National Book Foundation (NBF) was established in 1972 through an Act of the Parliament. </a:t>
            </a:r>
          </a:p>
          <a:p>
            <a:pPr>
              <a:lnSpc>
                <a:spcPct val="150000"/>
              </a:lnSpc>
              <a:buFont typeface="Wingdings" panose="05000000000000000000" pitchFamily="2" charset="2"/>
              <a:buChar char="Ø"/>
            </a:pPr>
            <a:r>
              <a:rPr lang="en-US" altLang="en-US" dirty="0"/>
              <a:t>The objectives envisioned in its charter were primarily educational welfare and service rendering focusing on book promotion and book development activities. </a:t>
            </a:r>
          </a:p>
          <a:p>
            <a:pPr>
              <a:lnSpc>
                <a:spcPct val="150000"/>
              </a:lnSpc>
              <a:buFont typeface="Wingdings" panose="05000000000000000000" pitchFamily="2" charset="2"/>
              <a:buChar char="Ø"/>
            </a:pPr>
            <a:r>
              <a:rPr lang="en-US" altLang="en-US" dirty="0"/>
              <a:t>The Government of Pakistan authorized NBF to reprint books needed by the students at low prices. This infuriated the foreign publishers who took it as infringement of copyright.  </a:t>
            </a:r>
          </a:p>
          <a:p>
            <a:pPr>
              <a:lnSpc>
                <a:spcPct val="150000"/>
              </a:lnSpc>
              <a:buFont typeface="Wingdings" panose="05000000000000000000" pitchFamily="2" charset="2"/>
              <a:buChar char="Ø"/>
            </a:pPr>
            <a:endParaRPr lang="en-US" dirty="0"/>
          </a:p>
        </p:txBody>
      </p:sp>
      <p:sp>
        <p:nvSpPr>
          <p:cNvPr id="4" name="Date Placeholder 3"/>
          <p:cNvSpPr>
            <a:spLocks noGrp="1"/>
          </p:cNvSpPr>
          <p:nvPr>
            <p:ph type="dt" sz="half" idx="10"/>
          </p:nvPr>
        </p:nvSpPr>
        <p:spPr/>
        <p:txBody>
          <a:bodyPr/>
          <a:lstStyle/>
          <a:p>
            <a:fld id="{5EA0F496-E992-4BC8-911A-E4117E7188ED}"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35</a:t>
            </a:fld>
            <a:endParaRPr lang="en-US" altLang="en-US"/>
          </a:p>
        </p:txBody>
      </p:sp>
    </p:spTree>
    <p:extLst>
      <p:ext uri="{BB962C8B-B14F-4D97-AF65-F5344CB8AC3E}">
        <p14:creationId xmlns:p14="http://schemas.microsoft.com/office/powerpoint/2010/main" val="37566598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solidFill>
                  <a:schemeClr val="tx1"/>
                </a:solidFill>
              </a:rPr>
              <a:t>Reproduction of foreign Textbooks</a:t>
            </a:r>
            <a:endParaRPr lang="en-US" dirty="0"/>
          </a:p>
        </p:txBody>
      </p:sp>
      <p:sp>
        <p:nvSpPr>
          <p:cNvPr id="3" name="Content Placeholder 2"/>
          <p:cNvSpPr>
            <a:spLocks noGrp="1"/>
          </p:cNvSpPr>
          <p:nvPr>
            <p:ph idx="1"/>
          </p:nvPr>
        </p:nvSpPr>
        <p:spPr>
          <a:xfrm>
            <a:off x="685800" y="2084832"/>
            <a:ext cx="8001000" cy="4544568"/>
          </a:xfrm>
        </p:spPr>
        <p:txBody>
          <a:bodyPr>
            <a:noAutofit/>
          </a:bodyPr>
          <a:lstStyle/>
          <a:p>
            <a:pPr algn="just">
              <a:lnSpc>
                <a:spcPct val="100000"/>
              </a:lnSpc>
              <a:buFont typeface="Wingdings" panose="05000000000000000000" pitchFamily="2" charset="2"/>
              <a:buChar char="Ø"/>
            </a:pPr>
            <a:r>
              <a:rPr lang="en-US" altLang="en-US" dirty="0"/>
              <a:t>Reproduction of foreign textbooks was one of the activities of the NBF besides other important and major operations including free Braille books for the visually handicapped people. </a:t>
            </a:r>
          </a:p>
          <a:p>
            <a:pPr algn="just">
              <a:lnSpc>
                <a:spcPct val="100000"/>
              </a:lnSpc>
              <a:buFont typeface="Wingdings" panose="05000000000000000000" pitchFamily="2" charset="2"/>
              <a:buChar char="Ø"/>
            </a:pPr>
            <a:r>
              <a:rPr lang="en-US" altLang="en-US" dirty="0"/>
              <a:t>As a policy, the NBF, in consultation with the USA and the UK Publishers Associations, decided to pay royalty of all the books published by it and also forwarded agreements with a view to seeking their consent. Royalties were accepted by the publishers while the agreements duly signed were received in almost 90% cases. </a:t>
            </a:r>
          </a:p>
          <a:p>
            <a:pPr algn="just">
              <a:lnSpc>
                <a:spcPct val="100000"/>
              </a:lnSpc>
              <a:buFont typeface="Wingdings" panose="05000000000000000000" pitchFamily="2" charset="2"/>
              <a:buChar char="Ø"/>
            </a:pPr>
            <a:r>
              <a:rPr lang="en-US" altLang="en-US" dirty="0"/>
              <a:t>This practice continued smoothly till 90s when the reprint </a:t>
            </a:r>
            <a:r>
              <a:rPr lang="en-US" altLang="en-US" dirty="0" err="1"/>
              <a:t>programe</a:t>
            </a:r>
            <a:r>
              <a:rPr lang="en-US" altLang="en-US" dirty="0"/>
              <a:t> of NBF was restricted and the local pirated editions started flooding the market.</a:t>
            </a:r>
            <a:endParaRPr lang="en-US" dirty="0"/>
          </a:p>
        </p:txBody>
      </p:sp>
      <p:sp>
        <p:nvSpPr>
          <p:cNvPr id="4" name="Date Placeholder 3"/>
          <p:cNvSpPr>
            <a:spLocks noGrp="1"/>
          </p:cNvSpPr>
          <p:nvPr>
            <p:ph type="dt" sz="half" idx="10"/>
          </p:nvPr>
        </p:nvSpPr>
        <p:spPr/>
        <p:txBody>
          <a:bodyPr/>
          <a:lstStyle/>
          <a:p>
            <a:fld id="{67CCB872-9A66-4B70-8EAB-68301FCA6823}"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36</a:t>
            </a:fld>
            <a:endParaRPr lang="en-US" altLang="en-US"/>
          </a:p>
        </p:txBody>
      </p:sp>
    </p:spTree>
    <p:extLst>
      <p:ext uri="{BB962C8B-B14F-4D97-AF65-F5344CB8AC3E}">
        <p14:creationId xmlns:p14="http://schemas.microsoft.com/office/powerpoint/2010/main" val="1544595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Intellectual property right law</a:t>
            </a:r>
          </a:p>
        </p:txBody>
      </p:sp>
      <p:sp>
        <p:nvSpPr>
          <p:cNvPr id="3" name="Content Placeholder 2"/>
          <p:cNvSpPr>
            <a:spLocks noGrp="1"/>
          </p:cNvSpPr>
          <p:nvPr>
            <p:ph idx="1"/>
          </p:nvPr>
        </p:nvSpPr>
        <p:spPr>
          <a:xfrm>
            <a:off x="685800" y="2084832"/>
            <a:ext cx="8001000" cy="4392168"/>
          </a:xfrm>
        </p:spPr>
        <p:txBody>
          <a:bodyPr>
            <a:normAutofit/>
          </a:bodyPr>
          <a:lstStyle/>
          <a:p>
            <a:pPr algn="just">
              <a:lnSpc>
                <a:spcPct val="100000"/>
              </a:lnSpc>
              <a:buFont typeface="Wingdings" panose="05000000000000000000" pitchFamily="2" charset="2"/>
              <a:buChar char="Ø"/>
            </a:pPr>
            <a:r>
              <a:rPr lang="en-US" altLang="en-US" dirty="0"/>
              <a:t>Accordingly, amended copyright laws were introduced by Pakistan in the year 2000. </a:t>
            </a:r>
          </a:p>
          <a:p>
            <a:pPr algn="just">
              <a:lnSpc>
                <a:spcPct val="100000"/>
              </a:lnSpc>
              <a:buFont typeface="Wingdings" panose="05000000000000000000" pitchFamily="2" charset="2"/>
              <a:buChar char="Ø"/>
            </a:pPr>
            <a:r>
              <a:rPr lang="en-US" altLang="en-US" dirty="0"/>
              <a:t>In the said amended law, the controversial sub-section 2A of Section 10 was deleted. However, a new sub-section in Section 36 after sub-section 2 was introduced whereby the Federal Government or the Board could grant a license to reprint, translate, adapt or publish any textbook on non-profit basis. </a:t>
            </a:r>
          </a:p>
          <a:p>
            <a:pPr algn="just">
              <a:lnSpc>
                <a:spcPct val="100000"/>
              </a:lnSpc>
              <a:buFont typeface="Wingdings" panose="05000000000000000000" pitchFamily="2" charset="2"/>
              <a:buChar char="Ø"/>
            </a:pPr>
            <a:r>
              <a:rPr lang="en-US" altLang="en-US" dirty="0"/>
              <a:t>In pursuance of the Government policies to respect international obligations, the NBF further restricted its reprint Programme inspire of legal remedy available and now it has virtually stopped it. Simultaneously, it initiated efforts in collaboration with IPO to persuade the foreign publishers for print licenses</a:t>
            </a:r>
            <a:endParaRPr lang="en-US" dirty="0"/>
          </a:p>
        </p:txBody>
      </p:sp>
      <p:sp>
        <p:nvSpPr>
          <p:cNvPr id="4" name="Date Placeholder 3"/>
          <p:cNvSpPr>
            <a:spLocks noGrp="1"/>
          </p:cNvSpPr>
          <p:nvPr>
            <p:ph type="dt" sz="half" idx="10"/>
          </p:nvPr>
        </p:nvSpPr>
        <p:spPr/>
        <p:txBody>
          <a:bodyPr/>
          <a:lstStyle/>
          <a:p>
            <a:fld id="{D4EA9052-B406-49C4-80D3-8FE8E0B57487}"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37</a:t>
            </a:fld>
            <a:endParaRPr lang="en-US" altLang="en-US"/>
          </a:p>
        </p:txBody>
      </p:sp>
    </p:spTree>
    <p:extLst>
      <p:ext uri="{BB962C8B-B14F-4D97-AF65-F5344CB8AC3E}">
        <p14:creationId xmlns:p14="http://schemas.microsoft.com/office/powerpoint/2010/main" val="16735362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r>
              <a:rPr lang="en-US" dirty="0"/>
              <a:t>What is intellectual property?</a:t>
            </a:r>
          </a:p>
          <a:p>
            <a:r>
              <a:rPr lang="en-US" dirty="0"/>
              <a:t>How to protect?</a:t>
            </a:r>
          </a:p>
          <a:p>
            <a:r>
              <a:rPr lang="en-US"/>
              <a:t>Pakistan Intellectual </a:t>
            </a:r>
            <a:r>
              <a:rPr lang="en-US" dirty="0"/>
              <a:t>Property Rights</a:t>
            </a:r>
          </a:p>
        </p:txBody>
      </p:sp>
      <p:sp>
        <p:nvSpPr>
          <p:cNvPr id="4" name="Date Placeholder 3"/>
          <p:cNvSpPr>
            <a:spLocks noGrp="1"/>
          </p:cNvSpPr>
          <p:nvPr>
            <p:ph type="dt" sz="half" idx="10"/>
          </p:nvPr>
        </p:nvSpPr>
        <p:spPr/>
        <p:txBody>
          <a:bodyPr/>
          <a:lstStyle/>
          <a:p>
            <a:fld id="{C988C021-536A-4E4D-938B-C89364C188A9}"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38</a:t>
            </a:fld>
            <a:endParaRPr lang="en-US" altLang="en-US"/>
          </a:p>
        </p:txBody>
      </p:sp>
    </p:spTree>
    <p:extLst>
      <p:ext uri="{BB962C8B-B14F-4D97-AF65-F5344CB8AC3E}">
        <p14:creationId xmlns:p14="http://schemas.microsoft.com/office/powerpoint/2010/main" val="3574609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26"/>
          <p:cNvSpPr>
            <a:spLocks noGrp="1" noChangeArrowheads="1"/>
          </p:cNvSpPr>
          <p:nvPr>
            <p:ph type="title"/>
          </p:nvPr>
        </p:nvSpPr>
        <p:spPr/>
        <p:txBody>
          <a:bodyPr>
            <a:normAutofit/>
          </a:bodyPr>
          <a:lstStyle/>
          <a:p>
            <a:r>
              <a:rPr lang="en-US" altLang="en-US" sz="4000" dirty="0"/>
              <a:t>Intellectual Property and Changing Technology</a:t>
            </a:r>
          </a:p>
        </p:txBody>
      </p:sp>
      <p:sp>
        <p:nvSpPr>
          <p:cNvPr id="52227" name="Rectangle 1027"/>
          <p:cNvSpPr>
            <a:spLocks noGrp="1" noChangeArrowheads="1"/>
          </p:cNvSpPr>
          <p:nvPr>
            <p:ph idx="1"/>
          </p:nvPr>
        </p:nvSpPr>
        <p:spPr>
          <a:xfrm>
            <a:off x="685800" y="2057400"/>
            <a:ext cx="7766304" cy="4343400"/>
          </a:xfrm>
        </p:spPr>
        <p:txBody>
          <a:bodyPr>
            <a:normAutofit fontScale="92500"/>
          </a:bodyPr>
          <a:lstStyle/>
          <a:p>
            <a:pPr algn="just">
              <a:lnSpc>
                <a:spcPct val="90000"/>
              </a:lnSpc>
              <a:buFontTx/>
              <a:buNone/>
            </a:pPr>
            <a:r>
              <a:rPr lang="en-US" altLang="en-US" sz="2400" dirty="0">
                <a:solidFill>
                  <a:schemeClr val="accent2">
                    <a:lumMod val="75000"/>
                  </a:schemeClr>
                </a:solidFill>
              </a:rPr>
              <a:t>Challenges of New Technology:</a:t>
            </a:r>
          </a:p>
          <a:p>
            <a:pPr algn="just">
              <a:lnSpc>
                <a:spcPct val="110000"/>
              </a:lnSpc>
              <a:buFont typeface="Wingdings" panose="05000000000000000000" pitchFamily="2" charset="2"/>
              <a:buChar char="Ø"/>
            </a:pPr>
            <a:r>
              <a:rPr lang="en-US" altLang="en-US" sz="2400" dirty="0"/>
              <a:t>Digital technology and the internet has made copyright infringement easier and cheaper</a:t>
            </a:r>
          </a:p>
          <a:p>
            <a:pPr algn="just">
              <a:lnSpc>
                <a:spcPct val="110000"/>
              </a:lnSpc>
              <a:buFont typeface="Wingdings" panose="05000000000000000000" pitchFamily="2" charset="2"/>
              <a:buChar char="Ø"/>
            </a:pPr>
            <a:r>
              <a:rPr lang="en-US" altLang="en-US" sz="2400" dirty="0"/>
              <a:t>New compression technologies have made copying large files (e.g. graphics, video and audio files) feasible</a:t>
            </a:r>
          </a:p>
          <a:p>
            <a:pPr algn="just">
              <a:lnSpc>
                <a:spcPct val="110000"/>
              </a:lnSpc>
              <a:buFont typeface="Wingdings" panose="05000000000000000000" pitchFamily="2" charset="2"/>
              <a:buChar char="Ø"/>
            </a:pPr>
            <a:r>
              <a:rPr lang="en-US" altLang="en-US" sz="2400" dirty="0"/>
              <a:t>New tools allow us to modify graphics, video and audio files to make derivative works</a:t>
            </a:r>
          </a:p>
          <a:p>
            <a:pPr algn="just">
              <a:lnSpc>
                <a:spcPct val="110000"/>
              </a:lnSpc>
              <a:buFont typeface="Wingdings" panose="05000000000000000000" pitchFamily="2" charset="2"/>
              <a:buChar char="Ø"/>
            </a:pPr>
            <a:r>
              <a:rPr lang="en-US" altLang="en-US" sz="2400" dirty="0"/>
              <a:t>Scanners allow us to change the media of a copyrighted work, converting printed text, photos, and artwork to electronic form</a:t>
            </a:r>
          </a:p>
        </p:txBody>
      </p:sp>
      <p:sp>
        <p:nvSpPr>
          <p:cNvPr id="2" name="Date Placeholder 1"/>
          <p:cNvSpPr>
            <a:spLocks noGrp="1"/>
          </p:cNvSpPr>
          <p:nvPr>
            <p:ph type="dt" sz="half" idx="10"/>
          </p:nvPr>
        </p:nvSpPr>
        <p:spPr/>
        <p:txBody>
          <a:bodyPr/>
          <a:lstStyle/>
          <a:p>
            <a:fld id="{948AAA5D-4242-4E7F-8D25-BDFD756135A9}"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sz="4000" dirty="0"/>
              <a:t>Copyright Law: History</a:t>
            </a:r>
          </a:p>
        </p:txBody>
      </p:sp>
      <p:sp>
        <p:nvSpPr>
          <p:cNvPr id="46083" name="Rectangle 3"/>
          <p:cNvSpPr>
            <a:spLocks noGrp="1" noChangeArrowheads="1"/>
          </p:cNvSpPr>
          <p:nvPr>
            <p:ph idx="1"/>
          </p:nvPr>
        </p:nvSpPr>
        <p:spPr>
          <a:xfrm>
            <a:off x="685800" y="2084832"/>
            <a:ext cx="7696200" cy="4224528"/>
          </a:xfrm>
        </p:spPr>
        <p:txBody>
          <a:bodyPr>
            <a:normAutofit/>
          </a:bodyPr>
          <a:lstStyle/>
          <a:p>
            <a:pPr algn="just">
              <a:lnSpc>
                <a:spcPct val="90000"/>
              </a:lnSpc>
              <a:buFont typeface="Wingdings" panose="05000000000000000000" pitchFamily="2" charset="2"/>
              <a:buChar char="Ø"/>
            </a:pPr>
            <a:r>
              <a:rPr lang="en-US" altLang="en-US" sz="2400" dirty="0"/>
              <a:t>1790 first copyright law passed</a:t>
            </a:r>
          </a:p>
          <a:p>
            <a:pPr algn="just">
              <a:lnSpc>
                <a:spcPct val="90000"/>
              </a:lnSpc>
              <a:buFont typeface="Wingdings" panose="05000000000000000000" pitchFamily="2" charset="2"/>
              <a:buChar char="Ø"/>
            </a:pPr>
            <a:r>
              <a:rPr lang="en-US" altLang="en-US" sz="2400" dirty="0"/>
              <a:t>1909 Copyright Act defined an unauthorized copy as a form that could be seen and read visually</a:t>
            </a:r>
          </a:p>
          <a:p>
            <a:pPr algn="just">
              <a:lnSpc>
                <a:spcPct val="90000"/>
              </a:lnSpc>
              <a:buFont typeface="Wingdings" panose="05000000000000000000" pitchFamily="2" charset="2"/>
              <a:buChar char="Ø"/>
            </a:pPr>
            <a:r>
              <a:rPr lang="en-US" altLang="en-US" sz="2400" dirty="0"/>
              <a:t>1976 and 1980 copyright law revised to include software and databases that exhibit "authorship" (original expression of ideas), included the "Fair Use Doctrine"</a:t>
            </a:r>
          </a:p>
          <a:p>
            <a:pPr algn="just">
              <a:lnSpc>
                <a:spcPct val="90000"/>
              </a:lnSpc>
              <a:buFont typeface="Wingdings" panose="05000000000000000000" pitchFamily="2" charset="2"/>
              <a:buChar char="Ø"/>
            </a:pPr>
            <a:r>
              <a:rPr lang="en-US" altLang="en-US" sz="2400" dirty="0"/>
              <a:t>1982 high-volume copying became a crime</a:t>
            </a:r>
          </a:p>
          <a:p>
            <a:pPr algn="just">
              <a:lnSpc>
                <a:spcPct val="90000"/>
              </a:lnSpc>
              <a:buFont typeface="Wingdings" panose="05000000000000000000" pitchFamily="2" charset="2"/>
              <a:buChar char="Ø"/>
            </a:pPr>
            <a:r>
              <a:rPr lang="en-US" altLang="en-US" sz="2400" dirty="0"/>
              <a:t>1992 making multiple copies for commercial advantage and private gain became a crime</a:t>
            </a:r>
          </a:p>
        </p:txBody>
      </p:sp>
      <p:sp>
        <p:nvSpPr>
          <p:cNvPr id="2" name="Date Placeholder 1"/>
          <p:cNvSpPr>
            <a:spLocks noGrp="1"/>
          </p:cNvSpPr>
          <p:nvPr>
            <p:ph type="dt" sz="half" idx="10"/>
          </p:nvPr>
        </p:nvSpPr>
        <p:spPr/>
        <p:txBody>
          <a:bodyPr/>
          <a:lstStyle/>
          <a:p>
            <a:fld id="{9FD9CC54-5A22-4A2C-AFAF-3F87AA0FE203}"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sz="4000" dirty="0"/>
              <a:t>Copyright Law: History (cont.)</a:t>
            </a:r>
          </a:p>
        </p:txBody>
      </p:sp>
      <p:sp>
        <p:nvSpPr>
          <p:cNvPr id="53251" name="Rectangle 3"/>
          <p:cNvSpPr>
            <a:spLocks noGrp="1" noChangeArrowheads="1"/>
          </p:cNvSpPr>
          <p:nvPr>
            <p:ph idx="1"/>
          </p:nvPr>
        </p:nvSpPr>
        <p:spPr>
          <a:xfrm>
            <a:off x="609600" y="2084832"/>
            <a:ext cx="7848600" cy="4620768"/>
          </a:xfrm>
        </p:spPr>
        <p:txBody>
          <a:bodyPr>
            <a:normAutofit/>
          </a:bodyPr>
          <a:lstStyle/>
          <a:p>
            <a:pPr algn="just">
              <a:lnSpc>
                <a:spcPct val="80000"/>
              </a:lnSpc>
              <a:buFont typeface="Wingdings" panose="05000000000000000000" pitchFamily="2" charset="2"/>
              <a:buChar char="Ø"/>
            </a:pPr>
            <a:r>
              <a:rPr lang="en-US" altLang="en-US" sz="2400" dirty="0"/>
              <a:t>1997 No Electronic Theft Act made it a felony to willfully infringe copyright by reproducing or distributing one or more copies of copyrighted work with a total value of more than $1,000 within a six-month period </a:t>
            </a:r>
          </a:p>
          <a:p>
            <a:pPr algn="just">
              <a:lnSpc>
                <a:spcPct val="80000"/>
              </a:lnSpc>
              <a:buFont typeface="Wingdings" panose="05000000000000000000" pitchFamily="2" charset="2"/>
              <a:buChar char="Ø"/>
            </a:pPr>
            <a:r>
              <a:rPr lang="en-US" altLang="en-US" sz="2400" dirty="0"/>
              <a:t>1998 Digital Millennium Copyright Act (DMCA) prohibits making, distributing or using tools to avoid technological copyright protection systems and included protection from some copyright lawsuits for Web sites where users post material</a:t>
            </a:r>
          </a:p>
          <a:p>
            <a:pPr algn="just">
              <a:lnSpc>
                <a:spcPct val="80000"/>
              </a:lnSpc>
              <a:buFont typeface="Wingdings" panose="05000000000000000000" pitchFamily="2" charset="2"/>
              <a:buChar char="Ø"/>
            </a:pPr>
            <a:r>
              <a:rPr lang="en-US" altLang="en-US" sz="2400" dirty="0"/>
              <a:t>2005 Congress made it a felony to record a movie in a movie theater</a:t>
            </a:r>
          </a:p>
        </p:txBody>
      </p:sp>
      <p:sp>
        <p:nvSpPr>
          <p:cNvPr id="2" name="Date Placeholder 1"/>
          <p:cNvSpPr>
            <a:spLocks noGrp="1"/>
          </p:cNvSpPr>
          <p:nvPr>
            <p:ph type="dt" sz="half" idx="10"/>
          </p:nvPr>
        </p:nvSpPr>
        <p:spPr/>
        <p:txBody>
          <a:bodyPr/>
          <a:lstStyle/>
          <a:p>
            <a:fld id="{B55E97F4-EBA7-4833-99EA-33775B75EDC1}"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en-US" sz="4000" dirty="0"/>
              <a:t>Copyright Law: Fair use doctrine</a:t>
            </a:r>
          </a:p>
        </p:txBody>
      </p:sp>
      <p:sp>
        <p:nvSpPr>
          <p:cNvPr id="54275" name="Rectangle 3"/>
          <p:cNvSpPr>
            <a:spLocks noGrp="1" noChangeArrowheads="1"/>
          </p:cNvSpPr>
          <p:nvPr>
            <p:ph idx="1"/>
          </p:nvPr>
        </p:nvSpPr>
        <p:spPr>
          <a:xfrm>
            <a:off x="768096" y="2286000"/>
            <a:ext cx="7842504" cy="4343400"/>
          </a:xfrm>
        </p:spPr>
        <p:txBody>
          <a:bodyPr>
            <a:normAutofit lnSpcReduction="10000"/>
          </a:bodyPr>
          <a:lstStyle/>
          <a:p>
            <a:pPr>
              <a:lnSpc>
                <a:spcPct val="80000"/>
              </a:lnSpc>
              <a:buFontTx/>
              <a:buNone/>
            </a:pPr>
            <a:r>
              <a:rPr lang="en-US" altLang="en-US" sz="2400" dirty="0"/>
              <a:t>Fair Use Doctrine:</a:t>
            </a:r>
          </a:p>
          <a:p>
            <a:pPr>
              <a:lnSpc>
                <a:spcPct val="80000"/>
              </a:lnSpc>
              <a:buFont typeface="Wingdings" panose="05000000000000000000" pitchFamily="2" charset="2"/>
              <a:buChar char="Ø"/>
            </a:pPr>
            <a:r>
              <a:rPr lang="en-US" altLang="en-US" sz="2400" dirty="0"/>
              <a:t>Four factors considered</a:t>
            </a:r>
          </a:p>
          <a:p>
            <a:pPr lvl="1">
              <a:lnSpc>
                <a:spcPct val="80000"/>
              </a:lnSpc>
            </a:pPr>
            <a:r>
              <a:rPr lang="en-US" altLang="en-US" sz="2400" dirty="0"/>
              <a:t>Purpose and nature of use – commercial (less likely) or non-profit purposes</a:t>
            </a:r>
          </a:p>
          <a:p>
            <a:pPr lvl="1">
              <a:lnSpc>
                <a:spcPct val="80000"/>
              </a:lnSpc>
            </a:pPr>
            <a:r>
              <a:rPr lang="en-US" altLang="en-US" sz="2400" dirty="0"/>
              <a:t>Nature of the copyrighted </a:t>
            </a:r>
            <a:r>
              <a:rPr lang="en-US" altLang="en-US" sz="2400" dirty="0" smtClean="0"/>
              <a:t>work(</a:t>
            </a:r>
            <a:r>
              <a:rPr lang="en-US" sz="2400" dirty="0" smtClean="0"/>
              <a:t>whether the copyrighted content you pull from is a work of fact or fiction</a:t>
            </a:r>
            <a:r>
              <a:rPr lang="en-US" altLang="en-US" sz="2400" dirty="0" smtClean="0"/>
              <a:t>)</a:t>
            </a:r>
            <a:endParaRPr lang="en-US" altLang="en-US" sz="2400" dirty="0"/>
          </a:p>
          <a:p>
            <a:pPr lvl="1">
              <a:lnSpc>
                <a:spcPct val="80000"/>
              </a:lnSpc>
            </a:pPr>
            <a:r>
              <a:rPr lang="en-US" altLang="en-US" sz="2400" dirty="0"/>
              <a:t>Amount of significance or portion </a:t>
            </a:r>
            <a:r>
              <a:rPr lang="en-US" altLang="en-US" sz="2400" dirty="0" smtClean="0"/>
              <a:t>used(</a:t>
            </a:r>
            <a:r>
              <a:rPr lang="en-US" sz="2400" dirty="0" smtClean="0"/>
              <a:t> if the smaller portions you use are considered the “heart” of the original work, that is unlikely to be considered fair use</a:t>
            </a:r>
            <a:r>
              <a:rPr lang="en-US" altLang="en-US" sz="2400" dirty="0" smtClean="0"/>
              <a:t>)</a:t>
            </a:r>
            <a:endParaRPr lang="en-US" altLang="en-US" sz="2400" dirty="0"/>
          </a:p>
          <a:p>
            <a:pPr lvl="1">
              <a:lnSpc>
                <a:spcPct val="80000"/>
              </a:lnSpc>
            </a:pPr>
            <a:r>
              <a:rPr lang="en-US" altLang="en-US" sz="2400" dirty="0"/>
              <a:t>Effect of use on potential market or value of the copyright work (will it reduce sales of work?)</a:t>
            </a:r>
          </a:p>
          <a:p>
            <a:pPr>
              <a:lnSpc>
                <a:spcPct val="80000"/>
              </a:lnSpc>
              <a:buFont typeface="Wingdings" panose="05000000000000000000" pitchFamily="2" charset="2"/>
              <a:buChar char="Ø"/>
            </a:pPr>
            <a:r>
              <a:rPr lang="en-US" altLang="en-US" sz="2400" dirty="0"/>
              <a:t>No single factor alone determines</a:t>
            </a:r>
          </a:p>
          <a:p>
            <a:pPr>
              <a:lnSpc>
                <a:spcPct val="80000"/>
              </a:lnSpc>
              <a:buFont typeface="Wingdings" panose="05000000000000000000" pitchFamily="2" charset="2"/>
              <a:buChar char="Ø"/>
            </a:pPr>
            <a:r>
              <a:rPr lang="en-US" altLang="en-US" sz="2400" dirty="0"/>
              <a:t>Not all factors given equal weight, varies by circumstance</a:t>
            </a:r>
          </a:p>
        </p:txBody>
      </p:sp>
      <p:sp>
        <p:nvSpPr>
          <p:cNvPr id="2" name="Date Placeholder 1"/>
          <p:cNvSpPr>
            <a:spLocks noGrp="1"/>
          </p:cNvSpPr>
          <p:nvPr>
            <p:ph type="dt" sz="half" idx="10"/>
          </p:nvPr>
        </p:nvSpPr>
        <p:spPr/>
        <p:txBody>
          <a:bodyPr/>
          <a:lstStyle/>
          <a:p>
            <a:fld id="{49593D6F-428B-45B0-BED7-E720B648CCBB}" type="datetime1">
              <a:rPr lang="en-US" altLang="en-US" smtClean="0"/>
              <a:pPr/>
              <a:t>5/28/2021</a:t>
            </a:fld>
            <a:endParaRPr lang="en-US" altLang="en-US"/>
          </a:p>
        </p:txBody>
      </p:sp>
      <p:sp>
        <p:nvSpPr>
          <p:cNvPr id="3" name="Footer Placeholder 2"/>
          <p:cNvSpPr>
            <a:spLocks noGrp="1"/>
          </p:cNvSpPr>
          <p:nvPr>
            <p:ph type="ftr" sz="quarter" idx="11"/>
          </p:nvPr>
        </p:nvSpPr>
        <p:spPr/>
        <p:txBody>
          <a:bodyPr/>
          <a:lstStyle/>
          <a:p>
            <a:r>
              <a:rPr lang="en-US" altLang="en-US"/>
              <a:t>Lecture 15-16</a:t>
            </a:r>
          </a:p>
        </p:txBody>
      </p:sp>
      <p:sp>
        <p:nvSpPr>
          <p:cNvPr id="4" name="Slide Number Placeholder 3"/>
          <p:cNvSpPr>
            <a:spLocks noGrp="1"/>
          </p:cNvSpPr>
          <p:nvPr>
            <p:ph type="sldNum" sz="quarter" idx="12"/>
          </p:nvPr>
        </p:nvSpPr>
        <p:spPr/>
        <p:txBody>
          <a:bodyPr/>
          <a:lstStyle/>
          <a:p>
            <a:fld id="{DA4F9DC1-C903-4B3C-B1FA-BB0E0123566A}"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290054" cy="1499616"/>
          </a:xfrm>
        </p:spPr>
        <p:txBody>
          <a:bodyPr>
            <a:normAutofit fontScale="90000"/>
          </a:bodyPr>
          <a:lstStyle/>
          <a:p>
            <a:r>
              <a:rPr lang="en-US" dirty="0" smtClean="0"/>
              <a:t>Best Practices to Avoid Violating Fair Use</a:t>
            </a:r>
            <a:br>
              <a:rPr lang="en-US" dirty="0" smtClean="0"/>
            </a:br>
            <a:endParaRPr lang="en-US" dirty="0"/>
          </a:p>
        </p:txBody>
      </p:sp>
      <p:sp>
        <p:nvSpPr>
          <p:cNvPr id="3" name="Content Placeholder 2"/>
          <p:cNvSpPr>
            <a:spLocks noGrp="1"/>
          </p:cNvSpPr>
          <p:nvPr>
            <p:ph idx="1"/>
          </p:nvPr>
        </p:nvSpPr>
        <p:spPr>
          <a:xfrm>
            <a:off x="768096" y="1219200"/>
            <a:ext cx="7290055" cy="5090160"/>
          </a:xfrm>
        </p:spPr>
        <p:txBody>
          <a:bodyPr>
            <a:normAutofit/>
          </a:bodyPr>
          <a:lstStyle/>
          <a:p>
            <a:r>
              <a:rPr lang="en-US" sz="2400" b="1" dirty="0" smtClean="0"/>
              <a:t>Be Original.</a:t>
            </a:r>
            <a:r>
              <a:rPr lang="en-US" sz="2400" dirty="0" smtClean="0"/>
              <a:t> Make sure your content is not a carbon-copy of the copyrighted content you are pulling from. Use your</a:t>
            </a:r>
          </a:p>
          <a:p>
            <a:r>
              <a:rPr lang="en-US" sz="2400" b="1" dirty="0" smtClean="0"/>
              <a:t>Don’t look to make a profit</a:t>
            </a:r>
            <a:r>
              <a:rPr lang="en-US" sz="2400" dirty="0" smtClean="0"/>
              <a:t> off of content you do not own. If you are using someone else’s work without permission, educational or non-profit use is probably your best bet.</a:t>
            </a:r>
          </a:p>
          <a:p>
            <a:r>
              <a:rPr lang="en-US" sz="2400" b="1" dirty="0" smtClean="0"/>
              <a:t>Limit yourself</a:t>
            </a:r>
            <a:r>
              <a:rPr lang="en-US" sz="2400" dirty="0" smtClean="0"/>
              <a:t> to the amount of copyrighted material you add to your content. </a:t>
            </a:r>
          </a:p>
          <a:p>
            <a:r>
              <a:rPr lang="en-US" sz="2400" b="1" dirty="0" smtClean="0"/>
              <a:t>Reverse roles.</a:t>
            </a:r>
            <a:r>
              <a:rPr lang="en-US" sz="2400" dirty="0" smtClean="0"/>
              <a:t> If you choose to use someone else’s protected work, put yourself in their shoes. If you realize that your work is so similar that it would steal views or revenue from the original owner, you should take your content in a different direction.</a:t>
            </a:r>
          </a:p>
          <a:p>
            <a:endParaRPr lang="en-US" dirty="0"/>
          </a:p>
        </p:txBody>
      </p:sp>
      <p:sp>
        <p:nvSpPr>
          <p:cNvPr id="4" name="Date Placeholder 3"/>
          <p:cNvSpPr>
            <a:spLocks noGrp="1"/>
          </p:cNvSpPr>
          <p:nvPr>
            <p:ph type="dt" sz="half" idx="10"/>
          </p:nvPr>
        </p:nvSpPr>
        <p:spPr/>
        <p:txBody>
          <a:bodyPr/>
          <a:lstStyle/>
          <a:p>
            <a:fld id="{C988C021-536A-4E4D-938B-C89364C188A9}"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smtClean="0"/>
              <a:t>Lecture 15-16</a:t>
            </a:r>
            <a:endParaRPr lang="en-US" altLang="en-US"/>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828800"/>
            <a:ext cx="8077200" cy="4495800"/>
          </a:xfrm>
        </p:spPr>
        <p:txBody>
          <a:bodyPr>
            <a:normAutofit fontScale="92500"/>
          </a:bodyPr>
          <a:lstStyle/>
          <a:p>
            <a:pPr>
              <a:lnSpc>
                <a:spcPct val="150000"/>
              </a:lnSpc>
            </a:pPr>
            <a:r>
              <a:rPr lang="en-US" sz="2800" dirty="0">
                <a:solidFill>
                  <a:schemeClr val="accent2">
                    <a:lumMod val="75000"/>
                  </a:schemeClr>
                </a:solidFill>
              </a:rPr>
              <a:t>Sony vs. Universal City Studios- Brief Introduction</a:t>
            </a:r>
          </a:p>
          <a:p>
            <a:pPr lvl="1">
              <a:lnSpc>
                <a:spcPct val="150000"/>
              </a:lnSpc>
            </a:pPr>
            <a:r>
              <a:rPr lang="en-US" sz="2400" dirty="0"/>
              <a:t>In the 1970s, </a:t>
            </a:r>
            <a:r>
              <a:rPr lang="en-US" sz="2400" b="1" dirty="0">
                <a:hlinkClick r:id="rId2" tooltip="Sony"/>
              </a:rPr>
              <a:t>Sony</a:t>
            </a:r>
            <a:r>
              <a:rPr lang="en-US" sz="2400" dirty="0"/>
              <a:t> developed the </a:t>
            </a:r>
            <a:r>
              <a:rPr lang="en-US" sz="2400" dirty="0">
                <a:hlinkClick r:id="rId3" tooltip="Betamax"/>
              </a:rPr>
              <a:t>Betamax</a:t>
            </a:r>
            <a:r>
              <a:rPr lang="en-US" sz="2400" dirty="0"/>
              <a:t> </a:t>
            </a:r>
            <a:r>
              <a:rPr lang="en-US" sz="2400" dirty="0">
                <a:hlinkClick r:id="rId4" tooltip="Video tape recording"/>
              </a:rPr>
              <a:t>video tape recording</a:t>
            </a:r>
            <a:r>
              <a:rPr lang="en-US" sz="2400" dirty="0"/>
              <a:t> format</a:t>
            </a:r>
          </a:p>
          <a:p>
            <a:pPr lvl="1">
              <a:lnSpc>
                <a:spcPct val="150000"/>
              </a:lnSpc>
            </a:pPr>
            <a:r>
              <a:rPr lang="en-US" sz="2400" dirty="0">
                <a:hlinkClick r:id="rId5" tooltip="Universal Studios"/>
              </a:rPr>
              <a:t>Universal Studios</a:t>
            </a:r>
            <a:r>
              <a:rPr lang="en-US" sz="2400" dirty="0"/>
              <a:t> and the </a:t>
            </a:r>
            <a:r>
              <a:rPr lang="en-US" sz="2400" dirty="0">
                <a:hlinkClick r:id="rId6" tooltip="Walt Disney Company"/>
              </a:rPr>
              <a:t>Walt Disney Company</a:t>
            </a:r>
            <a:r>
              <a:rPr lang="en-US" sz="2400" dirty="0"/>
              <a:t> were among the film industry members who were wary of this development</a:t>
            </a:r>
          </a:p>
          <a:p>
            <a:pPr lvl="1" algn="just">
              <a:lnSpc>
                <a:spcPct val="150000"/>
              </a:lnSpc>
            </a:pPr>
            <a:r>
              <a:rPr lang="en-US" sz="2400" dirty="0"/>
              <a:t>The companies therefore opted to sue Sony and its distributors in </a:t>
            </a:r>
            <a:r>
              <a:rPr lang="en-US" sz="2400" dirty="0">
                <a:hlinkClick r:id="rId7" tooltip="U.S. District Court for the Central District of California"/>
              </a:rPr>
              <a:t>California District Court</a:t>
            </a:r>
            <a:r>
              <a:rPr lang="en-US" sz="2400" dirty="0"/>
              <a:t> in 1976, alleging that because Sony was manufacturing a device that could be used for </a:t>
            </a:r>
            <a:r>
              <a:rPr lang="en-US" sz="2400" dirty="0">
                <a:hlinkClick r:id="rId8" tooltip="Copyright infringement"/>
              </a:rPr>
              <a:t>copyright infringement</a:t>
            </a:r>
            <a:endParaRPr lang="en-US" sz="2400" dirty="0"/>
          </a:p>
        </p:txBody>
      </p:sp>
      <p:sp>
        <p:nvSpPr>
          <p:cNvPr id="4" name="Rectangle 2"/>
          <p:cNvSpPr>
            <a:spLocks noGrp="1" noChangeArrowheads="1"/>
          </p:cNvSpPr>
          <p:nvPr>
            <p:ph type="title"/>
          </p:nvPr>
        </p:nvSpPr>
        <p:spPr>
          <a:xfrm>
            <a:off x="768096" y="585216"/>
            <a:ext cx="7290054" cy="1499616"/>
          </a:xfrm>
        </p:spPr>
        <p:txBody>
          <a:bodyPr/>
          <a:lstStyle/>
          <a:p>
            <a:r>
              <a:rPr lang="en-US" altLang="en-US" sz="4000" dirty="0"/>
              <a:t>Copyright Law and Significant Cases</a:t>
            </a:r>
          </a:p>
        </p:txBody>
      </p:sp>
      <p:sp>
        <p:nvSpPr>
          <p:cNvPr id="2" name="Date Placeholder 1"/>
          <p:cNvSpPr>
            <a:spLocks noGrp="1"/>
          </p:cNvSpPr>
          <p:nvPr>
            <p:ph type="dt" sz="half" idx="10"/>
          </p:nvPr>
        </p:nvSpPr>
        <p:spPr/>
        <p:txBody>
          <a:bodyPr/>
          <a:lstStyle/>
          <a:p>
            <a:fld id="{7FCDA3C5-31F5-4710-AB72-21F21C97AEE4}" type="datetime1">
              <a:rPr lang="en-US" altLang="en-US" smtClean="0"/>
              <a:pPr/>
              <a:t>5/28/2021</a:t>
            </a:fld>
            <a:endParaRPr lang="en-US" altLang="en-US"/>
          </a:p>
        </p:txBody>
      </p:sp>
      <p:sp>
        <p:nvSpPr>
          <p:cNvPr id="5" name="Footer Placeholder 4"/>
          <p:cNvSpPr>
            <a:spLocks noGrp="1"/>
          </p:cNvSpPr>
          <p:nvPr>
            <p:ph type="ftr" sz="quarter" idx="11"/>
          </p:nvPr>
        </p:nvSpPr>
        <p:spPr/>
        <p:txBody>
          <a:bodyPr/>
          <a:lstStyle/>
          <a:p>
            <a:r>
              <a:rPr lang="en-US" altLang="en-US"/>
              <a:t>Lecture 15-16</a:t>
            </a:r>
          </a:p>
        </p:txBody>
      </p:sp>
      <p:sp>
        <p:nvSpPr>
          <p:cNvPr id="6" name="Slide Number Placeholder 5"/>
          <p:cNvSpPr>
            <a:spLocks noGrp="1"/>
          </p:cNvSpPr>
          <p:nvPr>
            <p:ph type="sldNum" sz="quarter" idx="12"/>
          </p:nvPr>
        </p:nvSpPr>
        <p:spPr/>
        <p:txBody>
          <a:bodyPr/>
          <a:lstStyle/>
          <a:p>
            <a:fld id="{DA4F9DC1-C903-4B3C-B1FA-BB0E0123566A}" type="slidenum">
              <a:rPr lang="en-US" altLang="en-US" smtClean="0"/>
              <a:pPr/>
              <a:t>9</a:t>
            </a:fld>
            <a:endParaRPr lang="en-US" altLang="en-US"/>
          </a:p>
        </p:txBody>
      </p:sp>
    </p:spTree>
    <p:extLst>
      <p:ext uri="{BB962C8B-B14F-4D97-AF65-F5344CB8AC3E}">
        <p14:creationId xmlns:p14="http://schemas.microsoft.com/office/powerpoint/2010/main" val="3314669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17287</TotalTime>
  <Words>2580</Words>
  <Application>Microsoft Office PowerPoint</Application>
  <PresentationFormat>On-screen Show (4:3)</PresentationFormat>
  <Paragraphs>306</Paragraphs>
  <Slides>38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Times New Roman</vt:lpstr>
      <vt:lpstr>Tw Cen MT</vt:lpstr>
      <vt:lpstr>Tw Cen MT Condensed</vt:lpstr>
      <vt:lpstr>Wingdings</vt:lpstr>
      <vt:lpstr>Wingdings 3</vt:lpstr>
      <vt:lpstr>Integral</vt:lpstr>
      <vt:lpstr>A Gift of Fire Third edition Sara Baase</vt:lpstr>
      <vt:lpstr>Intellectual Property</vt:lpstr>
      <vt:lpstr>Intellectual Property</vt:lpstr>
      <vt:lpstr>Intellectual Property and Changing Technology</vt:lpstr>
      <vt:lpstr>Copyright Law: History</vt:lpstr>
      <vt:lpstr>Copyright Law: History (cont.)</vt:lpstr>
      <vt:lpstr>Copyright Law: Fair use doctrine</vt:lpstr>
      <vt:lpstr>Best Practices to Avoid Violating Fair Use </vt:lpstr>
      <vt:lpstr>Copyright Law and Significant Cases</vt:lpstr>
      <vt:lpstr>Copyright Law and Significant Cases (cont.)</vt:lpstr>
      <vt:lpstr>Copyright Law and Significant Cases (cont.)</vt:lpstr>
      <vt:lpstr>Copyright Law and Significant Cases (cont.)</vt:lpstr>
      <vt:lpstr>Copyright Law and Significant Cases (cont.)</vt:lpstr>
      <vt:lpstr>Copyright Law and Significant Cases (cont.)</vt:lpstr>
      <vt:lpstr>Copyright Law and Significant Cases (cont.)</vt:lpstr>
      <vt:lpstr>Copyright Law and Significant Cases (cont.)</vt:lpstr>
      <vt:lpstr>Copyright Law and Significant Cases (cont.)</vt:lpstr>
      <vt:lpstr>Copyright Law and Significant Cases (cont.)</vt:lpstr>
      <vt:lpstr>Copying and Sharing</vt:lpstr>
      <vt:lpstr>Copying and Sharing (cont.)</vt:lpstr>
      <vt:lpstr>Copying and Sharing (cont.)</vt:lpstr>
      <vt:lpstr>Copying and Sharing (cont.)</vt:lpstr>
      <vt:lpstr>Ethical Argument About Copying</vt:lpstr>
      <vt:lpstr>Copying and Sharing (cont.)</vt:lpstr>
      <vt:lpstr>Copying and Sharing</vt:lpstr>
      <vt:lpstr>Search Engines and Online Libraries</vt:lpstr>
      <vt:lpstr>Free-Speech Issues</vt:lpstr>
      <vt:lpstr>Types of Free and Open Source Software</vt:lpstr>
      <vt:lpstr>Copyleft vs. Permissive Licenses </vt:lpstr>
      <vt:lpstr>Free Software</vt:lpstr>
      <vt:lpstr>Pakistan copy rights law</vt:lpstr>
      <vt:lpstr>Intellectual Copy right law in Pakistan</vt:lpstr>
      <vt:lpstr>Intellectual Copy right law in Pakistan</vt:lpstr>
      <vt:lpstr>Intellectual Copy right law in Pakistan</vt:lpstr>
      <vt:lpstr>National book foundation</vt:lpstr>
      <vt:lpstr>Reproduction of foreign Textbooks</vt:lpstr>
      <vt:lpstr>Intellectual property right law</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Gift of Fire</dc:title>
  <dc:creator>Faree</dc:creator>
  <cp:lastModifiedBy>Usman Shehzaib</cp:lastModifiedBy>
  <cp:revision>125</cp:revision>
  <cp:lastPrinted>1601-01-01T00:00:00Z</cp:lastPrinted>
  <dcterms:created xsi:type="dcterms:W3CDTF">2007-09-09T20:42:23Z</dcterms:created>
  <dcterms:modified xsi:type="dcterms:W3CDTF">2021-06-08T05:38:23Z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TC010690721033</vt:lpwstr>
  </property>
</Properties>
</file>