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31" r:id="rId2"/>
    <p:sldId id="319" r:id="rId3"/>
    <p:sldId id="272" r:id="rId4"/>
    <p:sldId id="257" r:id="rId5"/>
    <p:sldId id="282" r:id="rId6"/>
    <p:sldId id="258" r:id="rId7"/>
    <p:sldId id="259" r:id="rId8"/>
    <p:sldId id="260" r:id="rId9"/>
    <p:sldId id="261" r:id="rId10"/>
    <p:sldId id="264" r:id="rId11"/>
    <p:sldId id="265" r:id="rId12"/>
    <p:sldId id="266" r:id="rId13"/>
    <p:sldId id="26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3FC0C-1054-4C20-8159-BB8A0C1C4A6C}" type="datetimeFigureOut">
              <a:rPr lang="en-US" smtClean="0"/>
              <a:t>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875B06-2BA0-4537-8502-A5046FAB87A1}" type="slidenum">
              <a:rPr lang="en-US" smtClean="0"/>
              <a:t>‹#›</a:t>
            </a:fld>
            <a:endParaRPr lang="en-US"/>
          </a:p>
        </p:txBody>
      </p:sp>
    </p:spTree>
    <p:extLst>
      <p:ext uri="{BB962C8B-B14F-4D97-AF65-F5344CB8AC3E}">
        <p14:creationId xmlns:p14="http://schemas.microsoft.com/office/powerpoint/2010/main" val="52954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3052BB35-193C-49F3-A514-C1E34652184A}" type="slidenum">
              <a:rPr lang="en-US" smtClean="0"/>
              <a:pPr/>
              <a:t>4</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76993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28ED940F-527D-472E-A7D6-44582DCCE40B}" type="slidenum">
              <a:rPr lang="en-US" smtClean="0"/>
              <a:pPr/>
              <a:t>13</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168325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99F89050-8E03-4241-8AAB-87D160A7AEF1}" type="slidenum">
              <a:rPr lang="en-US" smtClean="0"/>
              <a:pPr/>
              <a:t>14</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887018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3052BB35-193C-49F3-A514-C1E34652184A}" type="slidenum">
              <a:rPr lang="en-US" smtClean="0"/>
              <a:pPr/>
              <a:t>5</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165829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FC574A30-6C12-4183-BA76-66429C3882AD}" type="slidenum">
              <a:rPr lang="en-US" smtClean="0"/>
              <a:pPr/>
              <a:t>6</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945434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99AB1D7E-1AF6-4AD9-9DE8-EA25EF28FCA6}" type="slidenum">
              <a:rPr lang="en-US" smtClean="0"/>
              <a:pPr/>
              <a:t>7</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04746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65EF491D-4065-4A97-8D24-A69289AC51BD}" type="slidenum">
              <a:rPr lang="en-US" smtClean="0"/>
              <a:pPr/>
              <a:t>8</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401446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65C20875-54B3-4235-A575-B2AD219BB936}" type="slidenum">
              <a:rPr lang="en-US" smtClean="0"/>
              <a:pPr/>
              <a:t>9</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141862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07F09C5B-0AE2-4743-9BF4-232E432D60FB}" type="slidenum">
              <a:rPr lang="en-US" smtClean="0"/>
              <a:pPr/>
              <a:t>10</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55818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6EA6D9F1-303C-413E-B1C6-E46BBED779EB}" type="slidenum">
              <a:rPr lang="en-US" smtClean="0"/>
              <a:pPr/>
              <a:t>11</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70224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C2910B8C-4682-4E8E-80C8-0BBA68C15628}" type="slidenum">
              <a:rPr lang="en-US" smtClean="0"/>
              <a:pPr/>
              <a:t>12</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826422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A56434-F4E4-49FC-AC9A-8B5422542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8471E888-3468-4BC7-A7AF-A25E65A8D2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FE3A4335-F37D-47A6-BABE-B373B186AB7B}"/>
              </a:ext>
            </a:extLst>
          </p:cNvPr>
          <p:cNvSpPr>
            <a:spLocks noGrp="1"/>
          </p:cNvSpPr>
          <p:nvPr>
            <p:ph type="dt" sz="half" idx="10"/>
          </p:nvPr>
        </p:nvSpPr>
        <p:spPr/>
        <p:txBody>
          <a:bodyPr/>
          <a:lstStyle/>
          <a:p>
            <a:fld id="{81FDE6A5-66C0-463F-95AA-52CD272E95EF}" type="datetimeFigureOut">
              <a:rPr lang="en-US" smtClean="0"/>
              <a:t>12/8/2021</a:t>
            </a:fld>
            <a:endParaRPr lang="en-US"/>
          </a:p>
        </p:txBody>
      </p:sp>
      <p:sp>
        <p:nvSpPr>
          <p:cNvPr id="5" name="Footer Placeholder 4">
            <a:extLst>
              <a:ext uri="{FF2B5EF4-FFF2-40B4-BE49-F238E27FC236}">
                <a16:creationId xmlns:a16="http://schemas.microsoft.com/office/drawing/2014/main" xmlns="" id="{76F3909F-E917-4DB2-A690-528B484452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740AB79-4265-4D19-A88E-4013D3E0717C}"/>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935437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BB1809-4D44-4BB3-852A-69CD2C91A8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B748E3D-F033-4145-8DA8-5DB3B5165E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573F1E8-3CE5-4419-BD49-4FFB42A91E17}"/>
              </a:ext>
            </a:extLst>
          </p:cNvPr>
          <p:cNvSpPr>
            <a:spLocks noGrp="1"/>
          </p:cNvSpPr>
          <p:nvPr>
            <p:ph type="dt" sz="half" idx="10"/>
          </p:nvPr>
        </p:nvSpPr>
        <p:spPr/>
        <p:txBody>
          <a:bodyPr/>
          <a:lstStyle/>
          <a:p>
            <a:fld id="{81FDE6A5-66C0-463F-95AA-52CD272E95EF}" type="datetimeFigureOut">
              <a:rPr lang="en-US" smtClean="0"/>
              <a:t>12/8/2021</a:t>
            </a:fld>
            <a:endParaRPr lang="en-US"/>
          </a:p>
        </p:txBody>
      </p:sp>
      <p:sp>
        <p:nvSpPr>
          <p:cNvPr id="5" name="Footer Placeholder 4">
            <a:extLst>
              <a:ext uri="{FF2B5EF4-FFF2-40B4-BE49-F238E27FC236}">
                <a16:creationId xmlns:a16="http://schemas.microsoft.com/office/drawing/2014/main" xmlns="" id="{2C924F9A-DC22-4BFB-A39D-C2D3EFC34B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836FBD0-D61A-4977-8BD0-29862AAFD341}"/>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3044909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EC2DADB-E819-4FAF-A7A8-81E66876D5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A8D97E09-16B2-4197-A869-F8D036D109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1CAED93-52C1-4DB2-98F6-71277F58EBED}"/>
              </a:ext>
            </a:extLst>
          </p:cNvPr>
          <p:cNvSpPr>
            <a:spLocks noGrp="1"/>
          </p:cNvSpPr>
          <p:nvPr>
            <p:ph type="dt" sz="half" idx="10"/>
          </p:nvPr>
        </p:nvSpPr>
        <p:spPr/>
        <p:txBody>
          <a:bodyPr/>
          <a:lstStyle/>
          <a:p>
            <a:fld id="{81FDE6A5-66C0-463F-95AA-52CD272E95EF}" type="datetimeFigureOut">
              <a:rPr lang="en-US" smtClean="0"/>
              <a:t>12/8/2021</a:t>
            </a:fld>
            <a:endParaRPr lang="en-US"/>
          </a:p>
        </p:txBody>
      </p:sp>
      <p:sp>
        <p:nvSpPr>
          <p:cNvPr id="5" name="Footer Placeholder 4">
            <a:extLst>
              <a:ext uri="{FF2B5EF4-FFF2-40B4-BE49-F238E27FC236}">
                <a16:creationId xmlns:a16="http://schemas.microsoft.com/office/drawing/2014/main" xmlns="" id="{CA9888BA-5A73-43FE-A20D-D257C7F48D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6CA23A8-4F96-4D84-AB46-A1B8AC3FBF5B}"/>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1219496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B29A7C-4AC2-4091-BDB8-C71A62DD01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1F7E2DA-AC8B-4F9A-880E-94A1C6EA07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104FAB8-038F-4818-A7AC-8B41DD79D1B0}"/>
              </a:ext>
            </a:extLst>
          </p:cNvPr>
          <p:cNvSpPr>
            <a:spLocks noGrp="1"/>
          </p:cNvSpPr>
          <p:nvPr>
            <p:ph type="dt" sz="half" idx="10"/>
          </p:nvPr>
        </p:nvSpPr>
        <p:spPr/>
        <p:txBody>
          <a:bodyPr/>
          <a:lstStyle/>
          <a:p>
            <a:fld id="{81FDE6A5-66C0-463F-95AA-52CD272E95EF}" type="datetimeFigureOut">
              <a:rPr lang="en-US" smtClean="0"/>
              <a:t>12/8/2021</a:t>
            </a:fld>
            <a:endParaRPr lang="en-US"/>
          </a:p>
        </p:txBody>
      </p:sp>
      <p:sp>
        <p:nvSpPr>
          <p:cNvPr id="5" name="Footer Placeholder 4">
            <a:extLst>
              <a:ext uri="{FF2B5EF4-FFF2-40B4-BE49-F238E27FC236}">
                <a16:creationId xmlns:a16="http://schemas.microsoft.com/office/drawing/2014/main" xmlns="" id="{D56CA01E-8804-4E1B-844E-044919E339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38334F7-F55D-46BC-9957-D415BD1BF05E}"/>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2511417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8EB92A-F742-4800-8436-A1EC2A724F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B0FFC47F-9DBE-44EA-A930-D66E6B83DF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E5BE9F5-361D-4B13-8056-FD980EBBC2E1}"/>
              </a:ext>
            </a:extLst>
          </p:cNvPr>
          <p:cNvSpPr>
            <a:spLocks noGrp="1"/>
          </p:cNvSpPr>
          <p:nvPr>
            <p:ph type="dt" sz="half" idx="10"/>
          </p:nvPr>
        </p:nvSpPr>
        <p:spPr/>
        <p:txBody>
          <a:bodyPr/>
          <a:lstStyle/>
          <a:p>
            <a:fld id="{81FDE6A5-66C0-463F-95AA-52CD272E95EF}" type="datetimeFigureOut">
              <a:rPr lang="en-US" smtClean="0"/>
              <a:t>12/8/2021</a:t>
            </a:fld>
            <a:endParaRPr lang="en-US"/>
          </a:p>
        </p:txBody>
      </p:sp>
      <p:sp>
        <p:nvSpPr>
          <p:cNvPr id="5" name="Footer Placeholder 4">
            <a:extLst>
              <a:ext uri="{FF2B5EF4-FFF2-40B4-BE49-F238E27FC236}">
                <a16:creationId xmlns:a16="http://schemas.microsoft.com/office/drawing/2014/main" xmlns="" id="{ADF0840B-E2DD-4B00-A241-C409B38EE5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C77B0B7-843C-4B41-9215-D756A8D9D20C}"/>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1415207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88C847-3511-4B20-B60A-07E6A5753D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C419832-9C17-4241-892B-FB19751F89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F85D86C9-C99D-4836-B452-F0484AEEC6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9CD64ABC-4983-4E50-8D33-1C5FC00B5773}"/>
              </a:ext>
            </a:extLst>
          </p:cNvPr>
          <p:cNvSpPr>
            <a:spLocks noGrp="1"/>
          </p:cNvSpPr>
          <p:nvPr>
            <p:ph type="dt" sz="half" idx="10"/>
          </p:nvPr>
        </p:nvSpPr>
        <p:spPr/>
        <p:txBody>
          <a:bodyPr/>
          <a:lstStyle/>
          <a:p>
            <a:fld id="{81FDE6A5-66C0-463F-95AA-52CD272E95EF}" type="datetimeFigureOut">
              <a:rPr lang="en-US" smtClean="0"/>
              <a:t>12/8/2021</a:t>
            </a:fld>
            <a:endParaRPr lang="en-US"/>
          </a:p>
        </p:txBody>
      </p:sp>
      <p:sp>
        <p:nvSpPr>
          <p:cNvPr id="6" name="Footer Placeholder 5">
            <a:extLst>
              <a:ext uri="{FF2B5EF4-FFF2-40B4-BE49-F238E27FC236}">
                <a16:creationId xmlns:a16="http://schemas.microsoft.com/office/drawing/2014/main" xmlns="" id="{38E23E08-570B-47F7-9490-E633AA9415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4E02BBC-6CE2-4A97-832D-E6FD5B8D9663}"/>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3977924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C5FAF8-0808-486D-A504-A10F966A7D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473F9A94-B36A-4827-9055-C5EDA078F5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3D3D1F2-80DC-4054-876F-0ECF1807A7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7F3669C8-2ED0-41CD-9FB1-6415645F62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8A56583-7FE6-428D-A1AE-8234B189B2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8CA2F71D-2197-478D-A5E5-50F9F9397AE8}"/>
              </a:ext>
            </a:extLst>
          </p:cNvPr>
          <p:cNvSpPr>
            <a:spLocks noGrp="1"/>
          </p:cNvSpPr>
          <p:nvPr>
            <p:ph type="dt" sz="half" idx="10"/>
          </p:nvPr>
        </p:nvSpPr>
        <p:spPr/>
        <p:txBody>
          <a:bodyPr/>
          <a:lstStyle/>
          <a:p>
            <a:fld id="{81FDE6A5-66C0-463F-95AA-52CD272E95EF}" type="datetimeFigureOut">
              <a:rPr lang="en-US" smtClean="0"/>
              <a:t>12/8/2021</a:t>
            </a:fld>
            <a:endParaRPr lang="en-US"/>
          </a:p>
        </p:txBody>
      </p:sp>
      <p:sp>
        <p:nvSpPr>
          <p:cNvPr id="8" name="Footer Placeholder 7">
            <a:extLst>
              <a:ext uri="{FF2B5EF4-FFF2-40B4-BE49-F238E27FC236}">
                <a16:creationId xmlns:a16="http://schemas.microsoft.com/office/drawing/2014/main" xmlns="" id="{50B425B3-D2A3-468A-A113-D4666942D2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7EBC9B8E-7409-4167-A402-7ED7D2D8C256}"/>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3353534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9BAD6A-A343-4006-B7DE-0A31661C25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BD9C3A0-BEE9-43DA-96F0-DCD24E6BF317}"/>
              </a:ext>
            </a:extLst>
          </p:cNvPr>
          <p:cNvSpPr>
            <a:spLocks noGrp="1"/>
          </p:cNvSpPr>
          <p:nvPr>
            <p:ph type="dt" sz="half" idx="10"/>
          </p:nvPr>
        </p:nvSpPr>
        <p:spPr/>
        <p:txBody>
          <a:bodyPr/>
          <a:lstStyle/>
          <a:p>
            <a:fld id="{81FDE6A5-66C0-463F-95AA-52CD272E95EF}" type="datetimeFigureOut">
              <a:rPr lang="en-US" smtClean="0"/>
              <a:t>12/8/2021</a:t>
            </a:fld>
            <a:endParaRPr lang="en-US"/>
          </a:p>
        </p:txBody>
      </p:sp>
      <p:sp>
        <p:nvSpPr>
          <p:cNvPr id="4" name="Footer Placeholder 3">
            <a:extLst>
              <a:ext uri="{FF2B5EF4-FFF2-40B4-BE49-F238E27FC236}">
                <a16:creationId xmlns:a16="http://schemas.microsoft.com/office/drawing/2014/main" xmlns="" id="{FEB4226B-37E6-4EB6-AFD8-9EB36D784F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646D0AA4-0FBF-40DF-8016-9480A274B2E3}"/>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2061280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8A5ED56-BF58-4ECE-A462-9BA54753E67B}"/>
              </a:ext>
            </a:extLst>
          </p:cNvPr>
          <p:cNvSpPr>
            <a:spLocks noGrp="1"/>
          </p:cNvSpPr>
          <p:nvPr>
            <p:ph type="dt" sz="half" idx="10"/>
          </p:nvPr>
        </p:nvSpPr>
        <p:spPr/>
        <p:txBody>
          <a:bodyPr/>
          <a:lstStyle/>
          <a:p>
            <a:fld id="{81FDE6A5-66C0-463F-95AA-52CD272E95EF}" type="datetimeFigureOut">
              <a:rPr lang="en-US" smtClean="0"/>
              <a:t>12/8/2021</a:t>
            </a:fld>
            <a:endParaRPr lang="en-US"/>
          </a:p>
        </p:txBody>
      </p:sp>
      <p:sp>
        <p:nvSpPr>
          <p:cNvPr id="3" name="Footer Placeholder 2">
            <a:extLst>
              <a:ext uri="{FF2B5EF4-FFF2-40B4-BE49-F238E27FC236}">
                <a16:creationId xmlns:a16="http://schemas.microsoft.com/office/drawing/2014/main" xmlns="" id="{77DE8C6E-AAF4-4A18-B385-8FA9940C31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B423246-A526-4280-BDFD-7C02B4D980B6}"/>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3607883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02EF15-5497-4567-AAB5-9FB8DED1A8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CF7D716-D64B-421F-BD6D-1273D39837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60233BF0-C627-471E-A9FD-25DC3F06AD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85DC811-0631-47E6-B977-64256D5FB076}"/>
              </a:ext>
            </a:extLst>
          </p:cNvPr>
          <p:cNvSpPr>
            <a:spLocks noGrp="1"/>
          </p:cNvSpPr>
          <p:nvPr>
            <p:ph type="dt" sz="half" idx="10"/>
          </p:nvPr>
        </p:nvSpPr>
        <p:spPr/>
        <p:txBody>
          <a:bodyPr/>
          <a:lstStyle/>
          <a:p>
            <a:fld id="{81FDE6A5-66C0-463F-95AA-52CD272E95EF}" type="datetimeFigureOut">
              <a:rPr lang="en-US" smtClean="0"/>
              <a:t>12/8/2021</a:t>
            </a:fld>
            <a:endParaRPr lang="en-US"/>
          </a:p>
        </p:txBody>
      </p:sp>
      <p:sp>
        <p:nvSpPr>
          <p:cNvPr id="6" name="Footer Placeholder 5">
            <a:extLst>
              <a:ext uri="{FF2B5EF4-FFF2-40B4-BE49-F238E27FC236}">
                <a16:creationId xmlns:a16="http://schemas.microsoft.com/office/drawing/2014/main" xmlns="" id="{78DFDCFC-465B-4231-9E55-1EA10614CB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A5E80EA-CBC8-49F9-9552-0D1B42F591D8}"/>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3589735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A1DDD2-4150-479D-A79F-5BBF2E4CCD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E23A9268-D045-42E3-B8F6-57A81CAF35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7E7917D2-3512-4538-9253-5F76427036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FFA091B-0C93-4653-B7BB-E586C66A800F}"/>
              </a:ext>
            </a:extLst>
          </p:cNvPr>
          <p:cNvSpPr>
            <a:spLocks noGrp="1"/>
          </p:cNvSpPr>
          <p:nvPr>
            <p:ph type="dt" sz="half" idx="10"/>
          </p:nvPr>
        </p:nvSpPr>
        <p:spPr/>
        <p:txBody>
          <a:bodyPr/>
          <a:lstStyle/>
          <a:p>
            <a:fld id="{81FDE6A5-66C0-463F-95AA-52CD272E95EF}" type="datetimeFigureOut">
              <a:rPr lang="en-US" smtClean="0"/>
              <a:t>12/8/2021</a:t>
            </a:fld>
            <a:endParaRPr lang="en-US"/>
          </a:p>
        </p:txBody>
      </p:sp>
      <p:sp>
        <p:nvSpPr>
          <p:cNvPr id="6" name="Footer Placeholder 5">
            <a:extLst>
              <a:ext uri="{FF2B5EF4-FFF2-40B4-BE49-F238E27FC236}">
                <a16:creationId xmlns:a16="http://schemas.microsoft.com/office/drawing/2014/main" xmlns="" id="{9484411A-D380-4710-8B4A-0DE741C18D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DFE118F-9389-40E3-93E7-1CF5794B13D1}"/>
              </a:ext>
            </a:extLst>
          </p:cNvPr>
          <p:cNvSpPr>
            <a:spLocks noGrp="1"/>
          </p:cNvSpPr>
          <p:nvPr>
            <p:ph type="sldNum" sz="quarter" idx="12"/>
          </p:nvPr>
        </p:nvSpPr>
        <p:spPr/>
        <p:txBody>
          <a:bodyPr/>
          <a:lstStyle/>
          <a:p>
            <a:fld id="{4EC5A678-4DD5-4F71-8709-73BBACFDCB2E}" type="slidenum">
              <a:rPr lang="en-US" smtClean="0"/>
              <a:t>‹#›</a:t>
            </a:fld>
            <a:endParaRPr lang="en-US"/>
          </a:p>
        </p:txBody>
      </p:sp>
    </p:spTree>
    <p:extLst>
      <p:ext uri="{BB962C8B-B14F-4D97-AF65-F5344CB8AC3E}">
        <p14:creationId xmlns:p14="http://schemas.microsoft.com/office/powerpoint/2010/main" val="2748872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A03E5E1-8E89-4901-BA17-CA5BB4206A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CE25AE81-B435-41EA-9C87-49190B940F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8741449-4C70-428B-B57C-3703C7A08B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FDE6A5-66C0-463F-95AA-52CD272E95EF}" type="datetimeFigureOut">
              <a:rPr lang="en-US" smtClean="0"/>
              <a:t>12/8/2021</a:t>
            </a:fld>
            <a:endParaRPr lang="en-US"/>
          </a:p>
        </p:txBody>
      </p:sp>
      <p:sp>
        <p:nvSpPr>
          <p:cNvPr id="5" name="Footer Placeholder 4">
            <a:extLst>
              <a:ext uri="{FF2B5EF4-FFF2-40B4-BE49-F238E27FC236}">
                <a16:creationId xmlns:a16="http://schemas.microsoft.com/office/drawing/2014/main" xmlns="" id="{5E785236-3377-4957-BFD8-CF3E7723B3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13D8ED2F-74BE-407C-9F44-36C107260A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C5A678-4DD5-4F71-8709-73BBACFDCB2E}" type="slidenum">
              <a:rPr lang="en-US" smtClean="0"/>
              <a:t>‹#›</a:t>
            </a:fld>
            <a:endParaRPr lang="en-US"/>
          </a:p>
        </p:txBody>
      </p:sp>
    </p:spTree>
    <p:extLst>
      <p:ext uri="{BB962C8B-B14F-4D97-AF65-F5344CB8AC3E}">
        <p14:creationId xmlns:p14="http://schemas.microsoft.com/office/powerpoint/2010/main" val="1397836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uspto.gov/"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ED7516-F93F-49B4-B5B6-373E6F190658}"/>
              </a:ext>
            </a:extLst>
          </p:cNvPr>
          <p:cNvSpPr>
            <a:spLocks noGrp="1"/>
          </p:cNvSpPr>
          <p:nvPr>
            <p:ph type="title"/>
          </p:nvPr>
        </p:nvSpPr>
        <p:spPr>
          <a:xfrm>
            <a:off x="535194" y="1736726"/>
            <a:ext cx="11121611" cy="2852737"/>
          </a:xfrm>
        </p:spPr>
        <p:txBody>
          <a:bodyPr>
            <a:normAutofit fontScale="90000"/>
          </a:bodyPr>
          <a:lstStyle/>
          <a:p>
            <a:pPr algn="ctr"/>
            <a:r>
              <a:rPr lang="en-US" dirty="0"/>
              <a:t>CS 110 - Professional Practices in IT</a:t>
            </a:r>
            <a:br>
              <a:rPr lang="en-US" dirty="0"/>
            </a:br>
            <a:r>
              <a:rPr lang="en-US" dirty="0"/>
              <a:t/>
            </a:r>
            <a:br>
              <a:rPr lang="en-US" dirty="0"/>
            </a:br>
            <a:r>
              <a:rPr lang="en-US" dirty="0"/>
              <a:t/>
            </a:r>
            <a:br>
              <a:rPr lang="en-US" dirty="0"/>
            </a:br>
            <a:r>
              <a:rPr lang="en-US" sz="2400" dirty="0"/>
              <a:t>Instructor Name :  Dr Tariq Umer</a:t>
            </a:r>
            <a:br>
              <a:rPr lang="en-US" sz="2400" dirty="0"/>
            </a:br>
            <a:r>
              <a:rPr lang="en-US" sz="2400" dirty="0"/>
              <a:t>Email : tariqumer@cuilahore.edu.pk </a:t>
            </a:r>
            <a:endParaRPr lang="en-US" dirty="0"/>
          </a:p>
        </p:txBody>
      </p:sp>
    </p:spTree>
    <p:extLst>
      <p:ext uri="{BB962C8B-B14F-4D97-AF65-F5344CB8AC3E}">
        <p14:creationId xmlns:p14="http://schemas.microsoft.com/office/powerpoint/2010/main" val="1632152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26"/>
          <p:cNvSpPr>
            <a:spLocks noGrp="1" noChangeArrowheads="1"/>
          </p:cNvSpPr>
          <p:nvPr>
            <p:ph type="title"/>
          </p:nvPr>
        </p:nvSpPr>
        <p:spPr/>
        <p:txBody>
          <a:bodyPr/>
          <a:lstStyle/>
          <a:p>
            <a:pPr algn="ctr" eaLnBrk="1" hangingPunct="1"/>
            <a:r>
              <a:rPr lang="en-US" b="1" dirty="0"/>
              <a:t>Patents</a:t>
            </a:r>
            <a:r>
              <a:rPr lang="en-US" dirty="0"/>
              <a:t> </a:t>
            </a:r>
          </a:p>
        </p:txBody>
      </p:sp>
      <p:sp>
        <p:nvSpPr>
          <p:cNvPr id="36867" name="Rectangle 1027"/>
          <p:cNvSpPr>
            <a:spLocks noGrp="1" noChangeArrowheads="1"/>
          </p:cNvSpPr>
          <p:nvPr>
            <p:ph idx="1"/>
          </p:nvPr>
        </p:nvSpPr>
        <p:spPr/>
        <p:txBody>
          <a:bodyPr/>
          <a:lstStyle/>
          <a:p>
            <a:pPr eaLnBrk="1" hangingPunct="1"/>
            <a:r>
              <a:rPr lang="en-US" b="1" dirty="0"/>
              <a:t>Patent farming </a:t>
            </a:r>
            <a:r>
              <a:rPr lang="en-US" dirty="0"/>
              <a:t>involves:</a:t>
            </a:r>
          </a:p>
          <a:p>
            <a:pPr lvl="1" eaLnBrk="1" hangingPunct="1"/>
            <a:r>
              <a:rPr lang="en-US" dirty="0"/>
              <a:t>Influencing a standards organization to make use of a patented item without revealing the existence of the patent</a:t>
            </a:r>
          </a:p>
          <a:p>
            <a:pPr lvl="1" eaLnBrk="1" hangingPunct="1"/>
            <a:r>
              <a:rPr lang="en-US" dirty="0"/>
              <a:t>Demanding royalties from all parties that use the standard</a:t>
            </a:r>
          </a:p>
          <a:p>
            <a:pPr lvl="1" eaLnBrk="1" hangingPunct="1"/>
            <a:endParaRPr lang="en-US" dirty="0"/>
          </a:p>
          <a:p>
            <a:pPr lvl="1" eaLnBrk="1" hangingPunct="1"/>
            <a:endParaRPr lang="en-US" dirty="0"/>
          </a:p>
        </p:txBody>
      </p:sp>
      <p:sp>
        <p:nvSpPr>
          <p:cNvPr id="5" name="Slide Number Placeholder 4"/>
          <p:cNvSpPr>
            <a:spLocks noGrp="1"/>
          </p:cNvSpPr>
          <p:nvPr>
            <p:ph type="sldNum" sz="quarter" idx="12"/>
          </p:nvPr>
        </p:nvSpPr>
        <p:spPr/>
        <p:txBody>
          <a:bodyPr/>
          <a:lstStyle/>
          <a:p>
            <a:pPr>
              <a:defRPr/>
            </a:pPr>
            <a:fld id="{AEF97DAC-B32F-45D2-A6AD-565A9258FCEE}" type="slidenum">
              <a:rPr lang="en-US"/>
              <a:pPr>
                <a:defRPr/>
              </a:pPr>
              <a:t>10</a:t>
            </a:fld>
            <a:endParaRPr lang="en-US" dirty="0"/>
          </a:p>
        </p:txBody>
      </p:sp>
    </p:spTree>
    <p:extLst>
      <p:ext uri="{BB962C8B-B14F-4D97-AF65-F5344CB8AC3E}">
        <p14:creationId xmlns:p14="http://schemas.microsoft.com/office/powerpoint/2010/main" val="2218513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algn="ctr" eaLnBrk="1" hangingPunct="1"/>
            <a:r>
              <a:rPr lang="en-US" b="1" dirty="0"/>
              <a:t>Trade Secrets</a:t>
            </a:r>
          </a:p>
        </p:txBody>
      </p:sp>
      <p:sp>
        <p:nvSpPr>
          <p:cNvPr id="37891" name="Rectangle 3"/>
          <p:cNvSpPr>
            <a:spLocks noGrp="1" noChangeArrowheads="1"/>
          </p:cNvSpPr>
          <p:nvPr>
            <p:ph idx="1"/>
          </p:nvPr>
        </p:nvSpPr>
        <p:spPr/>
        <p:txBody>
          <a:bodyPr/>
          <a:lstStyle/>
          <a:p>
            <a:pPr eaLnBrk="1" hangingPunct="1"/>
            <a:r>
              <a:rPr lang="en-US"/>
              <a:t>Trade secret</a:t>
            </a:r>
          </a:p>
          <a:p>
            <a:pPr lvl="1" eaLnBrk="1" hangingPunct="1"/>
            <a:r>
              <a:rPr lang="en-US"/>
              <a:t>Business information </a:t>
            </a:r>
          </a:p>
          <a:p>
            <a:pPr lvl="1" eaLnBrk="1" hangingPunct="1"/>
            <a:r>
              <a:rPr lang="en-US"/>
              <a:t>Represents something of economic value</a:t>
            </a:r>
          </a:p>
          <a:p>
            <a:pPr lvl="1" eaLnBrk="1" hangingPunct="1"/>
            <a:r>
              <a:rPr lang="en-US"/>
              <a:t>Requires an effort or cost to develop</a:t>
            </a:r>
          </a:p>
          <a:p>
            <a:pPr lvl="1" eaLnBrk="1" hangingPunct="1"/>
            <a:r>
              <a:rPr lang="en-US"/>
              <a:t>Some degree of uniqueness or novelty</a:t>
            </a:r>
          </a:p>
          <a:p>
            <a:pPr lvl="1" eaLnBrk="1" hangingPunct="1"/>
            <a:r>
              <a:rPr lang="en-US"/>
              <a:t>Generally unknown to the public</a:t>
            </a:r>
          </a:p>
          <a:p>
            <a:pPr lvl="1" eaLnBrk="1" hangingPunct="1"/>
            <a:r>
              <a:rPr lang="en-US"/>
              <a:t>Kept confidential</a:t>
            </a:r>
          </a:p>
          <a:p>
            <a:pPr eaLnBrk="1" hangingPunct="1"/>
            <a:r>
              <a:rPr lang="en-US"/>
              <a:t>Information is only considered a trade secret if the company takes steps to protect it</a:t>
            </a:r>
          </a:p>
        </p:txBody>
      </p:sp>
      <p:sp>
        <p:nvSpPr>
          <p:cNvPr id="5" name="Slide Number Placeholder 4"/>
          <p:cNvSpPr>
            <a:spLocks noGrp="1"/>
          </p:cNvSpPr>
          <p:nvPr>
            <p:ph type="sldNum" sz="quarter" idx="12"/>
          </p:nvPr>
        </p:nvSpPr>
        <p:spPr/>
        <p:txBody>
          <a:bodyPr/>
          <a:lstStyle/>
          <a:p>
            <a:pPr>
              <a:defRPr/>
            </a:pPr>
            <a:fld id="{FC15C51C-3CD5-4769-BBBF-E30692C17E3B}" type="slidenum">
              <a:rPr lang="en-US"/>
              <a:pPr>
                <a:defRPr/>
              </a:pPr>
              <a:t>11</a:t>
            </a:fld>
            <a:endParaRPr lang="en-US" dirty="0"/>
          </a:p>
        </p:txBody>
      </p:sp>
    </p:spTree>
    <p:extLst>
      <p:ext uri="{BB962C8B-B14F-4D97-AF65-F5344CB8AC3E}">
        <p14:creationId xmlns:p14="http://schemas.microsoft.com/office/powerpoint/2010/main" val="1745029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26"/>
          <p:cNvSpPr>
            <a:spLocks noGrp="1" noChangeArrowheads="1"/>
          </p:cNvSpPr>
          <p:nvPr>
            <p:ph type="title"/>
          </p:nvPr>
        </p:nvSpPr>
        <p:spPr>
          <a:xfrm>
            <a:off x="551329" y="704088"/>
            <a:ext cx="9659471" cy="819912"/>
          </a:xfrm>
        </p:spPr>
        <p:txBody>
          <a:bodyPr/>
          <a:lstStyle/>
          <a:p>
            <a:pPr algn="ctr" eaLnBrk="1" hangingPunct="1"/>
            <a:r>
              <a:rPr lang="en-US" b="1" dirty="0"/>
              <a:t>Trade Secrets</a:t>
            </a:r>
          </a:p>
        </p:txBody>
      </p:sp>
      <p:sp>
        <p:nvSpPr>
          <p:cNvPr id="38915" name="Rectangle 1027"/>
          <p:cNvSpPr>
            <a:spLocks noGrp="1" noChangeArrowheads="1"/>
          </p:cNvSpPr>
          <p:nvPr>
            <p:ph idx="1"/>
          </p:nvPr>
        </p:nvSpPr>
        <p:spPr>
          <a:xfrm>
            <a:off x="551329" y="1524000"/>
            <a:ext cx="10179424" cy="4572000"/>
          </a:xfrm>
        </p:spPr>
        <p:txBody>
          <a:bodyPr/>
          <a:lstStyle/>
          <a:p>
            <a:pPr algn="just" eaLnBrk="1" hangingPunct="1"/>
            <a:r>
              <a:rPr lang="en-US" dirty="0"/>
              <a:t>Trade secret law has a few key advantages over patents and copyrights</a:t>
            </a:r>
          </a:p>
          <a:p>
            <a:pPr lvl="1" algn="just" eaLnBrk="1" hangingPunct="1">
              <a:buFont typeface="Wingdings" panose="05000000000000000000" pitchFamily="2" charset="2"/>
              <a:buChar char="ü"/>
            </a:pPr>
            <a:r>
              <a:rPr lang="en-US" dirty="0"/>
              <a:t>No time limitations</a:t>
            </a:r>
          </a:p>
          <a:p>
            <a:pPr lvl="1" algn="just" eaLnBrk="1" hangingPunct="1">
              <a:buFont typeface="Wingdings" panose="05000000000000000000" pitchFamily="2" charset="2"/>
              <a:buChar char="ü"/>
            </a:pPr>
            <a:r>
              <a:rPr lang="en-US" dirty="0"/>
              <a:t>No need to file an application</a:t>
            </a:r>
          </a:p>
          <a:p>
            <a:pPr lvl="1" algn="just" eaLnBrk="1" hangingPunct="1">
              <a:buFont typeface="Wingdings" panose="05000000000000000000" pitchFamily="2" charset="2"/>
              <a:buChar char="ü"/>
            </a:pPr>
            <a:r>
              <a:rPr lang="en-US" dirty="0"/>
              <a:t>Patents can be ruled invalid by courts</a:t>
            </a:r>
          </a:p>
          <a:p>
            <a:pPr lvl="1" algn="just" eaLnBrk="1" hangingPunct="1">
              <a:buFont typeface="Wingdings" panose="05000000000000000000" pitchFamily="2" charset="2"/>
              <a:buChar char="ü"/>
            </a:pPr>
            <a:r>
              <a:rPr lang="en-US" dirty="0"/>
              <a:t>No filing or application fees</a:t>
            </a:r>
          </a:p>
          <a:p>
            <a:pPr algn="just" eaLnBrk="1" hangingPunct="1"/>
            <a:r>
              <a:rPr lang="en-US" dirty="0"/>
              <a:t>Law doesn’t prevent someone from using the same idea if it is developed independently</a:t>
            </a:r>
          </a:p>
          <a:p>
            <a:pPr algn="just" eaLnBrk="1" hangingPunct="1"/>
            <a:r>
              <a:rPr lang="en-US" dirty="0"/>
              <a:t>Trade secret law varies greatly from country to country</a:t>
            </a:r>
          </a:p>
        </p:txBody>
      </p:sp>
      <p:sp>
        <p:nvSpPr>
          <p:cNvPr id="5" name="Slide Number Placeholder 4"/>
          <p:cNvSpPr>
            <a:spLocks noGrp="1"/>
          </p:cNvSpPr>
          <p:nvPr>
            <p:ph type="sldNum" sz="quarter" idx="12"/>
          </p:nvPr>
        </p:nvSpPr>
        <p:spPr/>
        <p:txBody>
          <a:bodyPr/>
          <a:lstStyle/>
          <a:p>
            <a:pPr>
              <a:defRPr/>
            </a:pPr>
            <a:fld id="{B3A33D5B-4566-4F0C-BB68-EA98B7DD902C}" type="slidenum">
              <a:rPr lang="en-US"/>
              <a:pPr>
                <a:defRPr/>
              </a:pPr>
              <a:t>12</a:t>
            </a:fld>
            <a:endParaRPr lang="en-US" dirty="0"/>
          </a:p>
        </p:txBody>
      </p:sp>
    </p:spTree>
    <p:extLst>
      <p:ext uri="{BB962C8B-B14F-4D97-AF65-F5344CB8AC3E}">
        <p14:creationId xmlns:p14="http://schemas.microsoft.com/office/powerpoint/2010/main" val="2546288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lgn="ctr" eaLnBrk="1" hangingPunct="1"/>
            <a:r>
              <a:rPr lang="en-US" b="1" dirty="0"/>
              <a:t>Trade Secret Laws</a:t>
            </a:r>
          </a:p>
        </p:txBody>
      </p:sp>
      <p:sp>
        <p:nvSpPr>
          <p:cNvPr id="39939" name="Rectangle 3"/>
          <p:cNvSpPr>
            <a:spLocks noGrp="1" noChangeArrowheads="1"/>
          </p:cNvSpPr>
          <p:nvPr>
            <p:ph idx="1"/>
          </p:nvPr>
        </p:nvSpPr>
        <p:spPr/>
        <p:txBody>
          <a:bodyPr/>
          <a:lstStyle/>
          <a:p>
            <a:pPr eaLnBrk="1" hangingPunct="1"/>
            <a:r>
              <a:rPr lang="en-US" b="1" i="1" dirty="0"/>
              <a:t>Uniform Trade Secrets Act (UTSA)</a:t>
            </a:r>
          </a:p>
          <a:p>
            <a:pPr lvl="1" eaLnBrk="1" hangingPunct="1"/>
            <a:r>
              <a:rPr lang="en-US" dirty="0"/>
              <a:t>Established uniformity across the states in area of trade secret law</a:t>
            </a:r>
          </a:p>
          <a:p>
            <a:pPr lvl="1" eaLnBrk="1" hangingPunct="1"/>
            <a:r>
              <a:rPr lang="en-US" dirty="0"/>
              <a:t>Computer hardware and software can qualify for trade secret protection</a:t>
            </a:r>
          </a:p>
          <a:p>
            <a:pPr eaLnBrk="1" hangingPunct="1"/>
            <a:r>
              <a:rPr lang="en-US" dirty="0"/>
              <a:t>The Economic Espionage Act (EEA) of 1996</a:t>
            </a:r>
          </a:p>
          <a:p>
            <a:pPr lvl="1" eaLnBrk="1" hangingPunct="1"/>
            <a:r>
              <a:rPr lang="en-US" dirty="0"/>
              <a:t>Penalties of up to $10 million and 15 years in prison for the theft of trade secrets</a:t>
            </a:r>
          </a:p>
          <a:p>
            <a:pPr eaLnBrk="1" hangingPunct="1"/>
            <a:endParaRPr lang="en-US" dirty="0"/>
          </a:p>
        </p:txBody>
      </p:sp>
      <p:sp>
        <p:nvSpPr>
          <p:cNvPr id="5" name="Slide Number Placeholder 4"/>
          <p:cNvSpPr>
            <a:spLocks noGrp="1"/>
          </p:cNvSpPr>
          <p:nvPr>
            <p:ph type="sldNum" sz="quarter" idx="12"/>
          </p:nvPr>
        </p:nvSpPr>
        <p:spPr/>
        <p:txBody>
          <a:bodyPr/>
          <a:lstStyle/>
          <a:p>
            <a:pPr>
              <a:defRPr/>
            </a:pPr>
            <a:fld id="{7FE357F4-D49C-479B-96C1-B89A288AC677}" type="slidenum">
              <a:rPr lang="en-US"/>
              <a:pPr>
                <a:defRPr/>
              </a:pPr>
              <a:t>13</a:t>
            </a:fld>
            <a:endParaRPr lang="en-US" dirty="0"/>
          </a:p>
        </p:txBody>
      </p:sp>
    </p:spTree>
    <p:extLst>
      <p:ext uri="{BB962C8B-B14F-4D97-AF65-F5344CB8AC3E}">
        <p14:creationId xmlns:p14="http://schemas.microsoft.com/office/powerpoint/2010/main" val="2031392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a:bodyPr>
          <a:lstStyle/>
          <a:p>
            <a:pPr algn="ctr" eaLnBrk="1" hangingPunct="1"/>
            <a:r>
              <a:rPr lang="en-US" b="1" dirty="0"/>
              <a:t>Employees and Trade Secrets</a:t>
            </a:r>
          </a:p>
        </p:txBody>
      </p:sp>
      <p:sp>
        <p:nvSpPr>
          <p:cNvPr id="41987" name="Rectangle 3"/>
          <p:cNvSpPr>
            <a:spLocks noGrp="1" noChangeArrowheads="1"/>
          </p:cNvSpPr>
          <p:nvPr>
            <p:ph idx="1"/>
          </p:nvPr>
        </p:nvSpPr>
        <p:spPr/>
        <p:txBody>
          <a:bodyPr/>
          <a:lstStyle/>
          <a:p>
            <a:pPr eaLnBrk="1" hangingPunct="1"/>
            <a:r>
              <a:rPr lang="en-US" b="1" dirty="0"/>
              <a:t>Non-compete agreements</a:t>
            </a:r>
          </a:p>
          <a:p>
            <a:pPr lvl="1" eaLnBrk="1" hangingPunct="1"/>
            <a:r>
              <a:rPr lang="en-US" dirty="0"/>
              <a:t>Protect intellectual property from being used by competitors when key employees leave</a:t>
            </a:r>
          </a:p>
          <a:p>
            <a:pPr lvl="1" eaLnBrk="1" hangingPunct="1"/>
            <a:r>
              <a:rPr lang="en-US" dirty="0"/>
              <a:t>Require employees not to work for competitors for a period of time</a:t>
            </a:r>
          </a:p>
          <a:p>
            <a:pPr lvl="1" eaLnBrk="1" hangingPunct="1"/>
            <a:r>
              <a:rPr lang="en-US" dirty="0"/>
              <a:t>Wide range of treatment on </a:t>
            </a:r>
            <a:r>
              <a:rPr lang="en-US" dirty="0" err="1"/>
              <a:t>noncompete</a:t>
            </a:r>
            <a:r>
              <a:rPr lang="en-US" dirty="0"/>
              <a:t> agreements among the various states</a:t>
            </a:r>
          </a:p>
        </p:txBody>
      </p:sp>
      <p:sp>
        <p:nvSpPr>
          <p:cNvPr id="5" name="Slide Number Placeholder 4"/>
          <p:cNvSpPr>
            <a:spLocks noGrp="1"/>
          </p:cNvSpPr>
          <p:nvPr>
            <p:ph type="sldNum" sz="quarter" idx="12"/>
          </p:nvPr>
        </p:nvSpPr>
        <p:spPr/>
        <p:txBody>
          <a:bodyPr/>
          <a:lstStyle/>
          <a:p>
            <a:pPr>
              <a:defRPr/>
            </a:pPr>
            <a:fld id="{3DE2007B-D2E0-49C3-A2DB-0D9349437B46}" type="slidenum">
              <a:rPr lang="en-US"/>
              <a:pPr>
                <a:defRPr/>
              </a:pPr>
              <a:t>14</a:t>
            </a:fld>
            <a:endParaRPr lang="en-US" dirty="0"/>
          </a:p>
        </p:txBody>
      </p:sp>
    </p:spTree>
    <p:extLst>
      <p:ext uri="{BB962C8B-B14F-4D97-AF65-F5344CB8AC3E}">
        <p14:creationId xmlns:p14="http://schemas.microsoft.com/office/powerpoint/2010/main" val="3856631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8105" y="1186760"/>
            <a:ext cx="9677400" cy="3862317"/>
          </a:xfrm>
        </p:spPr>
        <p:txBody>
          <a:bodyPr>
            <a:normAutofit/>
          </a:bodyPr>
          <a:lstStyle/>
          <a:p>
            <a:pPr algn="ctr"/>
            <a:r>
              <a:rPr lang="en-US" dirty="0"/>
              <a:t/>
            </a:r>
            <a:br>
              <a:rPr lang="en-US" dirty="0"/>
            </a:br>
            <a:r>
              <a:rPr lang="en-US" dirty="0"/>
              <a:t/>
            </a:r>
            <a:br>
              <a:rPr lang="en-US" dirty="0"/>
            </a:br>
            <a:r>
              <a:rPr lang="en-US" dirty="0"/>
              <a:t/>
            </a:r>
            <a:br>
              <a:rPr lang="en-US" dirty="0"/>
            </a:br>
            <a:r>
              <a:rPr lang="en-US" altLang="en-US" dirty="0"/>
              <a:t>INTELLECTUAL  PROPERTY</a:t>
            </a:r>
            <a:r>
              <a:rPr lang="en-US" dirty="0"/>
              <a:t>  2</a:t>
            </a:r>
          </a:p>
        </p:txBody>
      </p:sp>
      <p:sp>
        <p:nvSpPr>
          <p:cNvPr id="3" name="Date Placeholder 2"/>
          <p:cNvSpPr>
            <a:spLocks noGrp="1"/>
          </p:cNvSpPr>
          <p:nvPr>
            <p:ph type="dt" sz="half" idx="10"/>
          </p:nvPr>
        </p:nvSpPr>
        <p:spPr/>
        <p:txBody>
          <a:bodyPr/>
          <a:lstStyle/>
          <a:p>
            <a:pPr>
              <a:defRPr/>
            </a:pPr>
            <a:fld id="{F4208A14-4703-4480-B93D-E48CFC7CAD3E}" type="datetime1">
              <a:rPr lang="en-US" smtClean="0"/>
              <a:pPr>
                <a:defRPr/>
              </a:pPr>
              <a:t>12/8/2021</a:t>
            </a:fld>
            <a:endParaRPr lang="en-US"/>
          </a:p>
        </p:txBody>
      </p:sp>
    </p:spTree>
    <p:extLst>
      <p:ext uri="{BB962C8B-B14F-4D97-AF65-F5344CB8AC3E}">
        <p14:creationId xmlns:p14="http://schemas.microsoft.com/office/powerpoint/2010/main" val="3404032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8" name="Rectangle 8"/>
          <p:cNvSpPr>
            <a:spLocks noGrp="1" noChangeArrowheads="1"/>
          </p:cNvSpPr>
          <p:nvPr>
            <p:ph type="title"/>
          </p:nvPr>
        </p:nvSpPr>
        <p:spPr/>
        <p:txBody>
          <a:bodyPr/>
          <a:lstStyle/>
          <a:p>
            <a:pPr eaLnBrk="1" hangingPunct="1">
              <a:defRPr/>
            </a:pPr>
            <a:r>
              <a:rPr lang="en-US"/>
              <a:t>What We Will Cover</a:t>
            </a:r>
          </a:p>
        </p:txBody>
      </p:sp>
      <p:sp>
        <p:nvSpPr>
          <p:cNvPr id="5123" name="Rectangle 9"/>
          <p:cNvSpPr>
            <a:spLocks noGrp="1" noChangeArrowheads="1"/>
          </p:cNvSpPr>
          <p:nvPr>
            <p:ph idx="1"/>
          </p:nvPr>
        </p:nvSpPr>
        <p:spPr/>
        <p:txBody>
          <a:bodyPr>
            <a:normAutofit/>
          </a:bodyPr>
          <a:lstStyle/>
          <a:p>
            <a:pPr eaLnBrk="1" hangingPunct="1">
              <a:lnSpc>
                <a:spcPct val="90000"/>
              </a:lnSpc>
              <a:buFont typeface="Wingdings" panose="05000000000000000000" pitchFamily="2" charset="2"/>
              <a:buChar char="Ø"/>
            </a:pPr>
            <a:r>
              <a:rPr lang="en-US" altLang="en-US" sz="2400" dirty="0"/>
              <a:t> What is Patents  </a:t>
            </a:r>
          </a:p>
          <a:p>
            <a:pPr>
              <a:buFont typeface="Wingdings" panose="05000000000000000000" pitchFamily="2" charset="2"/>
              <a:buChar char="Ø"/>
            </a:pPr>
            <a:r>
              <a:rPr lang="en-US" altLang="en-US" sz="2400" dirty="0"/>
              <a:t>Understanding Trade Secrets </a:t>
            </a:r>
          </a:p>
          <a:p>
            <a:pPr>
              <a:buFont typeface="Wingdings" panose="05000000000000000000" pitchFamily="2" charset="2"/>
              <a:buChar char="Ø"/>
            </a:pPr>
            <a:r>
              <a:rPr lang="en-US" altLang="en-US" sz="2400" dirty="0"/>
              <a:t>Key Intellectual Property Issues</a:t>
            </a:r>
          </a:p>
        </p:txBody>
      </p:sp>
      <p:sp>
        <p:nvSpPr>
          <p:cNvPr id="2" name="Date Placeholder 1"/>
          <p:cNvSpPr>
            <a:spLocks noGrp="1"/>
          </p:cNvSpPr>
          <p:nvPr>
            <p:ph type="dt" sz="half" idx="10"/>
          </p:nvPr>
        </p:nvSpPr>
        <p:spPr/>
        <p:txBody>
          <a:bodyPr/>
          <a:lstStyle/>
          <a:p>
            <a:pPr>
              <a:defRPr/>
            </a:pPr>
            <a:fld id="{53541728-7B91-44A9-8760-C3F224C43064}" type="datetime1">
              <a:rPr lang="en-US" smtClean="0"/>
              <a:pPr>
                <a:defRPr/>
              </a:pPr>
              <a:t>12/8/2021</a:t>
            </a:fld>
            <a:endParaRPr lang="en-US"/>
          </a:p>
        </p:txBody>
      </p:sp>
      <p:sp>
        <p:nvSpPr>
          <p:cNvPr id="3" name="Slide Number Placeholder 2"/>
          <p:cNvSpPr>
            <a:spLocks noGrp="1"/>
          </p:cNvSpPr>
          <p:nvPr>
            <p:ph type="sldNum" sz="quarter" idx="12"/>
          </p:nvPr>
        </p:nvSpPr>
        <p:spPr/>
        <p:txBody>
          <a:bodyPr/>
          <a:lstStyle/>
          <a:p>
            <a:fld id="{746B502D-5431-41AA-9BD0-8F6BD36C8165}" type="slidenum">
              <a:rPr lang="en-US" altLang="en-US" smtClean="0"/>
              <a:pPr/>
              <a:t>3</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ctr" eaLnBrk="1" hangingPunct="1"/>
            <a:r>
              <a:rPr lang="en-US" b="1" dirty="0"/>
              <a:t>Patents</a:t>
            </a:r>
          </a:p>
        </p:txBody>
      </p:sp>
      <p:sp>
        <p:nvSpPr>
          <p:cNvPr id="29699" name="Rectangle 3"/>
          <p:cNvSpPr>
            <a:spLocks noGrp="1" noChangeArrowheads="1"/>
          </p:cNvSpPr>
          <p:nvPr>
            <p:ph idx="1"/>
          </p:nvPr>
        </p:nvSpPr>
        <p:spPr/>
        <p:txBody>
          <a:bodyPr>
            <a:normAutofit/>
          </a:bodyPr>
          <a:lstStyle/>
          <a:p>
            <a:pPr algn="just" eaLnBrk="1" hangingPunct="1"/>
            <a:r>
              <a:rPr lang="en-US" dirty="0"/>
              <a:t>Grant of property right to inventors</a:t>
            </a:r>
          </a:p>
          <a:p>
            <a:pPr algn="just" eaLnBrk="1" hangingPunct="1"/>
            <a:r>
              <a:rPr lang="en-US" dirty="0"/>
              <a:t>Issued by the U.S. Patent and Trademark Office (USPTO)</a:t>
            </a:r>
          </a:p>
          <a:p>
            <a:pPr algn="just" eaLnBrk="1" hangingPunct="1"/>
            <a:r>
              <a:rPr lang="en-US" dirty="0"/>
              <a:t>Permits an owner to exclude the public from making, using, or selling the protected invention</a:t>
            </a:r>
          </a:p>
          <a:p>
            <a:pPr algn="just" eaLnBrk="1" hangingPunct="1"/>
            <a:r>
              <a:rPr lang="en-US" dirty="0"/>
              <a:t>Allows legal action against violators</a:t>
            </a:r>
          </a:p>
          <a:p>
            <a:pPr algn="just" eaLnBrk="1" hangingPunct="1"/>
            <a:r>
              <a:rPr lang="en-US" dirty="0"/>
              <a:t>Prevents independent creation as well as copying</a:t>
            </a:r>
          </a:p>
          <a:p>
            <a:pPr algn="just" eaLnBrk="1" hangingPunct="1"/>
            <a:r>
              <a:rPr lang="en-US" dirty="0"/>
              <a:t>Extends only to the United States and its territories and possessions</a:t>
            </a:r>
          </a:p>
          <a:p>
            <a:pPr eaLnBrk="1" hangingPunct="1"/>
            <a:endParaRPr lang="en-US" dirty="0"/>
          </a:p>
        </p:txBody>
      </p:sp>
      <p:sp>
        <p:nvSpPr>
          <p:cNvPr id="5" name="Slide Number Placeholder 4"/>
          <p:cNvSpPr>
            <a:spLocks noGrp="1"/>
          </p:cNvSpPr>
          <p:nvPr>
            <p:ph type="sldNum" sz="quarter" idx="12"/>
          </p:nvPr>
        </p:nvSpPr>
        <p:spPr/>
        <p:txBody>
          <a:bodyPr/>
          <a:lstStyle/>
          <a:p>
            <a:pPr>
              <a:defRPr/>
            </a:pPr>
            <a:fld id="{1C3C0F55-F4FA-4C03-9FB5-573907167D10}" type="slidenum">
              <a:rPr lang="en-US" b="1"/>
              <a:pPr>
                <a:defRPr/>
              </a:pPr>
              <a:t>4</a:t>
            </a:fld>
            <a:endParaRPr lang="en-US" b="1" dirty="0"/>
          </a:p>
        </p:txBody>
      </p:sp>
    </p:spTree>
    <p:extLst>
      <p:ext uri="{BB962C8B-B14F-4D97-AF65-F5344CB8AC3E}">
        <p14:creationId xmlns:p14="http://schemas.microsoft.com/office/powerpoint/2010/main" val="3298415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ctr" eaLnBrk="1" hangingPunct="1"/>
            <a:r>
              <a:rPr lang="en-US" b="1" dirty="0"/>
              <a:t>Patents</a:t>
            </a:r>
          </a:p>
        </p:txBody>
      </p:sp>
      <p:sp>
        <p:nvSpPr>
          <p:cNvPr id="29699" name="Rectangle 3"/>
          <p:cNvSpPr>
            <a:spLocks noGrp="1" noChangeArrowheads="1"/>
          </p:cNvSpPr>
          <p:nvPr>
            <p:ph idx="1"/>
          </p:nvPr>
        </p:nvSpPr>
        <p:spPr/>
        <p:txBody>
          <a:bodyPr>
            <a:normAutofit/>
          </a:bodyPr>
          <a:lstStyle/>
          <a:p>
            <a:pPr algn="just"/>
            <a:r>
              <a:rPr lang="en-US" dirty="0"/>
              <a:t>Unlike a copyright, a patent prevents independent creation as well as copying. </a:t>
            </a:r>
          </a:p>
          <a:p>
            <a:pPr algn="just"/>
            <a:r>
              <a:rPr lang="en-US" dirty="0"/>
              <a:t>Even if someone else invents the same item independently and with no prior knowledge of the patent holder’s invention, the second inventor is excluded from using the patented device without permission of the original patent holder.</a:t>
            </a:r>
          </a:p>
          <a:p>
            <a:pPr algn="just"/>
            <a:r>
              <a:rPr lang="en-US" dirty="0"/>
              <a:t>The USPTO </a:t>
            </a:r>
            <a:r>
              <a:rPr lang="en-US" b="1" dirty="0"/>
              <a:t>issued</a:t>
            </a:r>
            <a:r>
              <a:rPr lang="en-US" dirty="0"/>
              <a:t> 308,853 Utility </a:t>
            </a:r>
            <a:r>
              <a:rPr lang="en-US" b="1" dirty="0"/>
              <a:t>Grant patents</a:t>
            </a:r>
            <a:r>
              <a:rPr lang="en-US" dirty="0"/>
              <a:t> in </a:t>
            </a:r>
            <a:r>
              <a:rPr lang="en-US" b="1" dirty="0"/>
              <a:t>2018</a:t>
            </a:r>
          </a:p>
          <a:p>
            <a:pPr algn="just"/>
            <a:endParaRPr lang="en-US" dirty="0"/>
          </a:p>
        </p:txBody>
      </p:sp>
      <p:sp>
        <p:nvSpPr>
          <p:cNvPr id="5" name="Slide Number Placeholder 4"/>
          <p:cNvSpPr>
            <a:spLocks noGrp="1"/>
          </p:cNvSpPr>
          <p:nvPr>
            <p:ph type="sldNum" sz="quarter" idx="12"/>
          </p:nvPr>
        </p:nvSpPr>
        <p:spPr/>
        <p:txBody>
          <a:bodyPr/>
          <a:lstStyle/>
          <a:p>
            <a:pPr>
              <a:defRPr/>
            </a:pPr>
            <a:fld id="{1C3C0F55-F4FA-4C03-9FB5-573907167D10}" type="slidenum">
              <a:rPr lang="en-US" b="1"/>
              <a:pPr>
                <a:defRPr/>
              </a:pPr>
              <a:t>5</a:t>
            </a:fld>
            <a:endParaRPr lang="en-US" b="1" dirty="0"/>
          </a:p>
        </p:txBody>
      </p:sp>
    </p:spTree>
    <p:extLst>
      <p:ext uri="{BB962C8B-B14F-4D97-AF65-F5344CB8AC3E}">
        <p14:creationId xmlns:p14="http://schemas.microsoft.com/office/powerpoint/2010/main" val="2394406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ctr" eaLnBrk="1" hangingPunct="1"/>
            <a:r>
              <a:rPr lang="en-US" b="1" dirty="0"/>
              <a:t>Patents</a:t>
            </a:r>
          </a:p>
        </p:txBody>
      </p:sp>
      <p:sp>
        <p:nvSpPr>
          <p:cNvPr id="30723" name="Rectangle 3"/>
          <p:cNvSpPr>
            <a:spLocks noGrp="1" noChangeArrowheads="1"/>
          </p:cNvSpPr>
          <p:nvPr>
            <p:ph idx="1"/>
          </p:nvPr>
        </p:nvSpPr>
        <p:spPr/>
        <p:txBody>
          <a:bodyPr/>
          <a:lstStyle/>
          <a:p>
            <a:pPr algn="just"/>
            <a:r>
              <a:rPr lang="en-US" dirty="0"/>
              <a:t>Applicant must file with the (</a:t>
            </a:r>
            <a:r>
              <a:rPr lang="en-US" altLang="en-US" b="1" dirty="0">
                <a:latin typeface="Arial" panose="020B0604020202020204" pitchFamily="34" charset="0"/>
                <a:hlinkClick r:id="rId3"/>
              </a:rPr>
              <a:t>United States Patent and Trademark Office) </a:t>
            </a:r>
            <a:r>
              <a:rPr lang="en-US" dirty="0"/>
              <a:t>USPTO (www.uspto.gov)</a:t>
            </a:r>
          </a:p>
          <a:p>
            <a:pPr lvl="1" algn="just" eaLnBrk="1" hangingPunct="1"/>
            <a:r>
              <a:rPr lang="en-US" dirty="0"/>
              <a:t>USPTO searches prior art</a:t>
            </a:r>
          </a:p>
          <a:p>
            <a:pPr lvl="1" algn="just" eaLnBrk="1" hangingPunct="1"/>
            <a:r>
              <a:rPr lang="en-US" dirty="0"/>
              <a:t>Takes an average of </a:t>
            </a:r>
            <a:r>
              <a:rPr lang="en-US" b="1" i="1" dirty="0"/>
              <a:t>25 </a:t>
            </a:r>
            <a:r>
              <a:rPr lang="en-US" dirty="0"/>
              <a:t>months from filing an application until application is issued as a patent or abandoned</a:t>
            </a:r>
          </a:p>
          <a:p>
            <a:pPr algn="just" eaLnBrk="1" hangingPunct="1"/>
            <a:r>
              <a:rPr lang="en-US" b="1" dirty="0"/>
              <a:t>Prior art</a:t>
            </a:r>
          </a:p>
          <a:p>
            <a:pPr lvl="1" algn="just" eaLnBrk="1" hangingPunct="1"/>
            <a:r>
              <a:rPr lang="en-US" dirty="0"/>
              <a:t>Existing body of knowledge </a:t>
            </a:r>
          </a:p>
          <a:p>
            <a:pPr lvl="1" algn="just" eaLnBrk="1" hangingPunct="1"/>
            <a:r>
              <a:rPr lang="en-US" dirty="0"/>
              <a:t>Available to a person of ordinary skill in the art</a:t>
            </a:r>
          </a:p>
        </p:txBody>
      </p:sp>
      <p:sp>
        <p:nvSpPr>
          <p:cNvPr id="4" name="Footer Placeholder 3"/>
          <p:cNvSpPr>
            <a:spLocks noGrp="1"/>
          </p:cNvSpPr>
          <p:nvPr>
            <p:ph type="ftr" sz="quarter" idx="11"/>
          </p:nvPr>
        </p:nvSpPr>
        <p:spPr/>
        <p:txBody>
          <a:bodyPr/>
          <a:lstStyle/>
          <a:p>
            <a:pPr>
              <a:defRPr/>
            </a:pPr>
            <a:r>
              <a:rPr lang="en-US"/>
              <a:t>Ethics in Information Technology, Fourth Edition</a:t>
            </a:r>
          </a:p>
        </p:txBody>
      </p:sp>
      <p:sp>
        <p:nvSpPr>
          <p:cNvPr id="5" name="Slide Number Placeholder 4"/>
          <p:cNvSpPr>
            <a:spLocks noGrp="1"/>
          </p:cNvSpPr>
          <p:nvPr>
            <p:ph type="sldNum" sz="quarter" idx="12"/>
          </p:nvPr>
        </p:nvSpPr>
        <p:spPr/>
        <p:txBody>
          <a:bodyPr/>
          <a:lstStyle/>
          <a:p>
            <a:pPr>
              <a:defRPr/>
            </a:pPr>
            <a:fld id="{0BF35013-3B24-4455-A4F7-4B20E95B8B0C}" type="slidenum">
              <a:rPr lang="en-US"/>
              <a:pPr>
                <a:defRPr/>
              </a:pPr>
              <a:t>6</a:t>
            </a:fld>
            <a:endParaRPr lang="en-US" dirty="0"/>
          </a:p>
        </p:txBody>
      </p:sp>
    </p:spTree>
    <p:extLst>
      <p:ext uri="{BB962C8B-B14F-4D97-AF65-F5344CB8AC3E}">
        <p14:creationId xmlns:p14="http://schemas.microsoft.com/office/powerpoint/2010/main" val="2801834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gn="ctr" eaLnBrk="1" hangingPunct="1"/>
            <a:r>
              <a:rPr lang="en-US" b="1" dirty="0"/>
              <a:t>Patents</a:t>
            </a:r>
          </a:p>
        </p:txBody>
      </p:sp>
      <p:sp>
        <p:nvSpPr>
          <p:cNvPr id="31747" name="Rectangle 3"/>
          <p:cNvSpPr>
            <a:spLocks noGrp="1" noChangeArrowheads="1"/>
          </p:cNvSpPr>
          <p:nvPr>
            <p:ph idx="1"/>
          </p:nvPr>
        </p:nvSpPr>
        <p:spPr>
          <a:xfrm>
            <a:off x="838200" y="1425388"/>
            <a:ext cx="10515600" cy="4751575"/>
          </a:xfrm>
        </p:spPr>
        <p:txBody>
          <a:bodyPr>
            <a:normAutofit lnSpcReduction="10000"/>
          </a:bodyPr>
          <a:lstStyle/>
          <a:p>
            <a:pPr algn="just" eaLnBrk="1" hangingPunct="1"/>
            <a:r>
              <a:rPr lang="en-US" dirty="0"/>
              <a:t>An invention must pass four tests</a:t>
            </a:r>
          </a:p>
          <a:p>
            <a:pPr lvl="1" algn="just" eaLnBrk="1" hangingPunct="1"/>
            <a:r>
              <a:rPr lang="en-US" dirty="0"/>
              <a:t>Must be in one of the five statutory classes of items</a:t>
            </a:r>
          </a:p>
          <a:p>
            <a:pPr algn="just"/>
            <a:r>
              <a:rPr lang="en-US" i="1" dirty="0"/>
              <a:t>1) processes, (2) machines, (3) manufactures (such as objects made by humans or machines), (4) compositions of matter (such as chemical compounds), and (5) new uses in any of the previous four classes</a:t>
            </a:r>
          </a:p>
          <a:p>
            <a:pPr lvl="1" algn="just" eaLnBrk="1" hangingPunct="1"/>
            <a:r>
              <a:rPr lang="en-US" dirty="0"/>
              <a:t>Must be useful</a:t>
            </a:r>
          </a:p>
          <a:p>
            <a:pPr lvl="1" algn="just" eaLnBrk="1" hangingPunct="1"/>
            <a:r>
              <a:rPr lang="en-US" dirty="0"/>
              <a:t>Must be novel</a:t>
            </a:r>
          </a:p>
          <a:p>
            <a:pPr lvl="1" algn="just" eaLnBrk="1" hangingPunct="1"/>
            <a:r>
              <a:rPr lang="en-US" dirty="0"/>
              <a:t>Must not be obvious to a person having ordinary skill in the same field</a:t>
            </a:r>
          </a:p>
          <a:p>
            <a:pPr algn="just" eaLnBrk="1" hangingPunct="1"/>
            <a:r>
              <a:rPr lang="en-US" dirty="0"/>
              <a:t>Items cannot be patented if they are:</a:t>
            </a:r>
          </a:p>
          <a:p>
            <a:pPr lvl="1" algn="just" eaLnBrk="1" hangingPunct="1"/>
            <a:r>
              <a:rPr lang="en-US" dirty="0"/>
              <a:t>Abstract ideas</a:t>
            </a:r>
          </a:p>
          <a:p>
            <a:pPr lvl="1" algn="just" eaLnBrk="1" hangingPunct="1"/>
            <a:r>
              <a:rPr lang="en-US" dirty="0"/>
              <a:t>Laws of nature</a:t>
            </a:r>
          </a:p>
          <a:p>
            <a:pPr lvl="1" algn="just" eaLnBrk="1" hangingPunct="1"/>
            <a:r>
              <a:rPr lang="en-US" dirty="0"/>
              <a:t>Natural phenomena</a:t>
            </a:r>
          </a:p>
        </p:txBody>
      </p:sp>
      <p:sp>
        <p:nvSpPr>
          <p:cNvPr id="4" name="Footer Placeholder 3"/>
          <p:cNvSpPr>
            <a:spLocks noGrp="1"/>
          </p:cNvSpPr>
          <p:nvPr>
            <p:ph type="ftr" sz="quarter" idx="11"/>
          </p:nvPr>
        </p:nvSpPr>
        <p:spPr/>
        <p:txBody>
          <a:bodyPr/>
          <a:lstStyle/>
          <a:p>
            <a:pPr>
              <a:defRPr/>
            </a:pPr>
            <a:r>
              <a:rPr lang="en-US"/>
              <a:t>Ethics in Information Technology, Fourth Edition</a:t>
            </a:r>
          </a:p>
        </p:txBody>
      </p:sp>
      <p:sp>
        <p:nvSpPr>
          <p:cNvPr id="5" name="Slide Number Placeholder 4"/>
          <p:cNvSpPr>
            <a:spLocks noGrp="1"/>
          </p:cNvSpPr>
          <p:nvPr>
            <p:ph type="sldNum" sz="quarter" idx="12"/>
          </p:nvPr>
        </p:nvSpPr>
        <p:spPr/>
        <p:txBody>
          <a:bodyPr/>
          <a:lstStyle/>
          <a:p>
            <a:pPr>
              <a:defRPr/>
            </a:pPr>
            <a:fld id="{9271AF9F-BAD0-43BF-80CD-619155EE53AD}" type="slidenum">
              <a:rPr lang="en-US"/>
              <a:pPr>
                <a:defRPr/>
              </a:pPr>
              <a:t>7</a:t>
            </a:fld>
            <a:endParaRPr lang="en-US" dirty="0"/>
          </a:p>
        </p:txBody>
      </p:sp>
    </p:spTree>
    <p:extLst>
      <p:ext uri="{BB962C8B-B14F-4D97-AF65-F5344CB8AC3E}">
        <p14:creationId xmlns:p14="http://schemas.microsoft.com/office/powerpoint/2010/main" val="891108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833718" y="381000"/>
            <a:ext cx="9377082" cy="1143000"/>
          </a:xfrm>
        </p:spPr>
        <p:txBody>
          <a:bodyPr/>
          <a:lstStyle/>
          <a:p>
            <a:pPr algn="ctr" eaLnBrk="1" hangingPunct="1"/>
            <a:r>
              <a:rPr lang="en-US" b="1" dirty="0"/>
              <a:t>Patents</a:t>
            </a:r>
          </a:p>
        </p:txBody>
      </p:sp>
      <p:sp>
        <p:nvSpPr>
          <p:cNvPr id="32771" name="Rectangle 3"/>
          <p:cNvSpPr>
            <a:spLocks noGrp="1" noChangeArrowheads="1"/>
          </p:cNvSpPr>
          <p:nvPr>
            <p:ph idx="1"/>
          </p:nvPr>
        </p:nvSpPr>
        <p:spPr>
          <a:xfrm>
            <a:off x="416859" y="1600200"/>
            <a:ext cx="9793941" cy="4724400"/>
          </a:xfrm>
        </p:spPr>
        <p:txBody>
          <a:bodyPr>
            <a:normAutofit lnSpcReduction="10000"/>
          </a:bodyPr>
          <a:lstStyle/>
          <a:p>
            <a:pPr algn="just" eaLnBrk="1" hangingPunct="1"/>
            <a:r>
              <a:rPr lang="en-US" b="1" dirty="0"/>
              <a:t>Patent infringement</a:t>
            </a:r>
          </a:p>
          <a:p>
            <a:pPr lvl="1" algn="just" eaLnBrk="1" hangingPunct="1"/>
            <a:r>
              <a:rPr lang="en-US" dirty="0"/>
              <a:t>Making unauthorized use of another’s patent</a:t>
            </a:r>
          </a:p>
          <a:p>
            <a:pPr lvl="1" algn="just" eaLnBrk="1" hangingPunct="1"/>
            <a:r>
              <a:rPr lang="en-US" dirty="0"/>
              <a:t>No specified limit to the monetary penalty</a:t>
            </a:r>
          </a:p>
          <a:p>
            <a:pPr lvl="1" algn="just" eaLnBrk="1" hangingPunct="1"/>
            <a:r>
              <a:rPr lang="en-US" dirty="0"/>
              <a:t>the violation of the rights secured by the owner of a patent, occurs when someone makes unauthorized use of another’s patent.</a:t>
            </a:r>
          </a:p>
          <a:p>
            <a:pPr algn="just" eaLnBrk="1" hangingPunct="1"/>
            <a:r>
              <a:rPr lang="en-US" dirty="0"/>
              <a:t>Software patent</a:t>
            </a:r>
          </a:p>
          <a:p>
            <a:pPr lvl="1" algn="just" eaLnBrk="1" hangingPunct="1"/>
            <a:r>
              <a:rPr lang="en-US" dirty="0"/>
              <a:t>Protects feature, function, or process embodied in instructions executed on a computer</a:t>
            </a:r>
          </a:p>
          <a:p>
            <a:pPr algn="just" eaLnBrk="1" hangingPunct="1"/>
            <a:r>
              <a:rPr lang="en-US" dirty="0"/>
              <a:t>20,000 software-related patents per year have been issued since the early 1980s</a:t>
            </a:r>
          </a:p>
          <a:p>
            <a:pPr algn="just" eaLnBrk="1" hangingPunct="1"/>
            <a:r>
              <a:rPr lang="en-US" dirty="0"/>
              <a:t>Some experts think the number of software patents being granted inhibits new software development</a:t>
            </a:r>
          </a:p>
          <a:p>
            <a:pPr lvl="1" eaLnBrk="1" hangingPunct="1"/>
            <a:endParaRPr lang="en-US" b="1" dirty="0"/>
          </a:p>
        </p:txBody>
      </p:sp>
      <p:sp>
        <p:nvSpPr>
          <p:cNvPr id="5" name="Slide Number Placeholder 4"/>
          <p:cNvSpPr>
            <a:spLocks noGrp="1"/>
          </p:cNvSpPr>
          <p:nvPr>
            <p:ph type="sldNum" sz="quarter" idx="12"/>
          </p:nvPr>
        </p:nvSpPr>
        <p:spPr/>
        <p:txBody>
          <a:bodyPr/>
          <a:lstStyle/>
          <a:p>
            <a:pPr>
              <a:defRPr/>
            </a:pPr>
            <a:fld id="{F32A99FF-8C96-4CB4-8C65-13446FC255A6}" type="slidenum">
              <a:rPr lang="en-US"/>
              <a:pPr>
                <a:defRPr/>
              </a:pPr>
              <a:t>8</a:t>
            </a:fld>
            <a:endParaRPr lang="en-US" dirty="0"/>
          </a:p>
        </p:txBody>
      </p:sp>
    </p:spTree>
    <p:extLst>
      <p:ext uri="{BB962C8B-B14F-4D97-AF65-F5344CB8AC3E}">
        <p14:creationId xmlns:p14="http://schemas.microsoft.com/office/powerpoint/2010/main" val="948523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lgn="ctr" eaLnBrk="1" hangingPunct="1"/>
            <a:r>
              <a:rPr lang="en-US" b="1" dirty="0"/>
              <a:t>Patents</a:t>
            </a:r>
          </a:p>
        </p:txBody>
      </p:sp>
      <p:sp>
        <p:nvSpPr>
          <p:cNvPr id="33795" name="Rectangle 3"/>
          <p:cNvSpPr>
            <a:spLocks noGrp="1" noChangeArrowheads="1"/>
          </p:cNvSpPr>
          <p:nvPr>
            <p:ph idx="1"/>
          </p:nvPr>
        </p:nvSpPr>
        <p:spPr/>
        <p:txBody>
          <a:bodyPr/>
          <a:lstStyle/>
          <a:p>
            <a:pPr eaLnBrk="1" hangingPunct="1"/>
            <a:r>
              <a:rPr lang="en-US" dirty="0"/>
              <a:t>Before obtaining a software patent, do a patent search</a:t>
            </a:r>
          </a:p>
          <a:p>
            <a:pPr eaLnBrk="1" hangingPunct="1"/>
            <a:r>
              <a:rPr lang="en-US" dirty="0"/>
              <a:t>Software Patent Institute is building a database of information </a:t>
            </a:r>
          </a:p>
          <a:p>
            <a:pPr eaLnBrk="1" hangingPunct="1"/>
            <a:r>
              <a:rPr lang="en-US" b="1" dirty="0"/>
              <a:t>Software cross-licensing agreements</a:t>
            </a:r>
          </a:p>
          <a:p>
            <a:pPr lvl="1" eaLnBrk="1" hangingPunct="1"/>
            <a:r>
              <a:rPr lang="en-US" dirty="0"/>
              <a:t>Large software companies agree not to sue each other over patent infringements</a:t>
            </a:r>
          </a:p>
          <a:p>
            <a:pPr lvl="1" eaLnBrk="1" hangingPunct="1"/>
            <a:r>
              <a:rPr lang="en-US" dirty="0"/>
              <a:t>Small businesses have no choice but to license patents if they use them</a:t>
            </a:r>
          </a:p>
          <a:p>
            <a:pPr eaLnBrk="1" hangingPunct="1"/>
            <a:r>
              <a:rPr lang="en-US" dirty="0"/>
              <a:t>Average patent lawsuit costs $3 - $10 million </a:t>
            </a:r>
          </a:p>
        </p:txBody>
      </p:sp>
      <p:sp>
        <p:nvSpPr>
          <p:cNvPr id="4" name="Footer Placeholder 3"/>
          <p:cNvSpPr>
            <a:spLocks noGrp="1"/>
          </p:cNvSpPr>
          <p:nvPr>
            <p:ph type="ftr" sz="quarter" idx="11"/>
          </p:nvPr>
        </p:nvSpPr>
        <p:spPr/>
        <p:txBody>
          <a:bodyPr/>
          <a:lstStyle/>
          <a:p>
            <a:pPr>
              <a:defRPr/>
            </a:pPr>
            <a:r>
              <a:rPr lang="en-US"/>
              <a:t>Ethics in Information Technology, Fourth Edition</a:t>
            </a:r>
          </a:p>
        </p:txBody>
      </p:sp>
      <p:sp>
        <p:nvSpPr>
          <p:cNvPr id="5" name="Slide Number Placeholder 4"/>
          <p:cNvSpPr>
            <a:spLocks noGrp="1"/>
          </p:cNvSpPr>
          <p:nvPr>
            <p:ph type="sldNum" sz="quarter" idx="12"/>
          </p:nvPr>
        </p:nvSpPr>
        <p:spPr/>
        <p:txBody>
          <a:bodyPr/>
          <a:lstStyle/>
          <a:p>
            <a:pPr>
              <a:defRPr/>
            </a:pPr>
            <a:fld id="{02E3536C-9CBB-44FC-9DD6-7D8FE71B6C78}" type="slidenum">
              <a:rPr lang="en-US"/>
              <a:pPr>
                <a:defRPr/>
              </a:pPr>
              <a:t>9</a:t>
            </a:fld>
            <a:endParaRPr lang="en-US" dirty="0"/>
          </a:p>
        </p:txBody>
      </p:sp>
    </p:spTree>
    <p:extLst>
      <p:ext uri="{BB962C8B-B14F-4D97-AF65-F5344CB8AC3E}">
        <p14:creationId xmlns:p14="http://schemas.microsoft.com/office/powerpoint/2010/main" val="1834476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714</Words>
  <Application>Microsoft Office PowerPoint</Application>
  <PresentationFormat>Widescreen</PresentationFormat>
  <Paragraphs>111</Paragraphs>
  <Slides>14</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CS 110 - Professional Practices in IT   Instructor Name :  Dr Tariq Umer Email : tariqumer@cuilahore.edu.pk </vt:lpstr>
      <vt:lpstr>   INTELLECTUAL  PROPERTY  2</vt:lpstr>
      <vt:lpstr>What We Will Cover</vt:lpstr>
      <vt:lpstr>Patents</vt:lpstr>
      <vt:lpstr>Patents</vt:lpstr>
      <vt:lpstr>Patents</vt:lpstr>
      <vt:lpstr>Patents</vt:lpstr>
      <vt:lpstr>Patents</vt:lpstr>
      <vt:lpstr>Patents</vt:lpstr>
      <vt:lpstr>Patents </vt:lpstr>
      <vt:lpstr>Trade Secrets</vt:lpstr>
      <vt:lpstr>Trade Secrets</vt:lpstr>
      <vt:lpstr>Trade Secret Laws</vt:lpstr>
      <vt:lpstr>Employees and Trade Secrets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110 - Professional Practices in IT  Instructor Name :  Dr Tariq Umer Email : tariqumer@cuilahore.edu.pk </dc:title>
  <dc:creator>Dr. Tariq Umer</dc:creator>
  <cp:lastModifiedBy>Usman Shehzaib</cp:lastModifiedBy>
  <cp:revision>26</cp:revision>
  <dcterms:created xsi:type="dcterms:W3CDTF">2020-05-18T20:11:58Z</dcterms:created>
  <dcterms:modified xsi:type="dcterms:W3CDTF">2021-12-08T07:10:53Z</dcterms:modified>
</cp:coreProperties>
</file>