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9" r:id="rId10"/>
    <p:sldId id="270" r:id="rId11"/>
    <p:sldId id="271" r:id="rId12"/>
    <p:sldId id="272" r:id="rId13"/>
    <p:sldId id="281" r:id="rId14"/>
    <p:sldId id="27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87C7A-710E-480B-BE45-9F28919F2B07}" type="datetimeFigureOut">
              <a:rPr lang="en-US" smtClean="0"/>
              <a:pPr/>
              <a:t>6/10/2021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C4C49C-FE34-4C4B-998E-EBDEC385DD94}" type="slidenum">
              <a:rPr lang="en-US" smtClean="0"/>
              <a:pPr/>
              <a:t>‹#›</a:t>
            </a:fld>
            <a:endParaRPr lang="en-US"/>
          </a:p>
        </p:txBody>
      </p:sp>
    </p:spTree>
    <p:extLst>
      <p:ext uri="{BB962C8B-B14F-4D97-AF65-F5344CB8AC3E}">
        <p14:creationId xmlns:p14="http://schemas.microsoft.com/office/powerpoint/2010/main" val="499671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16E039D-882F-41CD-8C0B-355C0CF43E0E}" type="datetime1">
              <a:rPr lang="en-US" smtClean="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390DDD-DC24-4D31-B09D-ACFD7D924FDC}" type="datetime1">
              <a:rPr lang="en-US" smtClean="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AD247D-898B-4E7A-8169-D4CC5F1ECF4C}" type="datetime1">
              <a:rPr lang="en-US" smtClean="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2D09DA-DB57-40CE-8190-D833424DF72F}" type="datetime1">
              <a:rPr lang="en-US" smtClean="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0D950-CFDC-4CF0-A688-04815AA6DEFC}" type="datetime1">
              <a:rPr lang="en-US" smtClean="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061780-2CF3-48E0-A776-9FFE1F6A5D40}" type="datetime1">
              <a:rPr lang="en-US" smtClean="0"/>
              <a:pPr/>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8CCE5C-3874-444D-8E6B-78F81907EA8C}" type="datetime1">
              <a:rPr lang="en-US" smtClean="0"/>
              <a:pPr/>
              <a:t>6/10/2021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F6FBF7-CF44-438D-B3A9-CBE0EEE9C188}" type="datetime1">
              <a:rPr lang="en-US" smtClean="0"/>
              <a:pPr/>
              <a:t>6/10/2021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4C8B20-B74B-416D-BBBC-F10BBDE94E08}" type="datetime1">
              <a:rPr lang="en-US" smtClean="0"/>
              <a:pPr/>
              <a:t>6/10/2021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9D8666-8828-4156-96CA-363B64B10F1C}" type="datetime1">
              <a:rPr lang="en-US" smtClean="0"/>
              <a:pPr/>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837981-27D9-43BB-9B17-19E1D1694A49}" type="datetime1">
              <a:rPr lang="en-US" smtClean="0"/>
              <a:pPr/>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E9D2C20-B709-4484-BEB3-821CA0739E75}" type="datetime1">
              <a:rPr lang="en-US" smtClean="0"/>
              <a:pPr/>
              <a:t>6/10/2021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hdr="0" ft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Ethics of Job Discrimination</a:t>
            </a:r>
          </a:p>
        </p:txBody>
      </p:sp>
      <p:sp>
        <p:nvSpPr>
          <p:cNvPr id="4" name="Date Placeholder 3"/>
          <p:cNvSpPr>
            <a:spLocks noGrp="1"/>
          </p:cNvSpPr>
          <p:nvPr>
            <p:ph type="dt" sz="half" idx="10"/>
          </p:nvPr>
        </p:nvSpPr>
        <p:spPr/>
        <p:txBody>
          <a:bodyPr/>
          <a:lstStyle/>
          <a:p>
            <a:fld id="{DA000B8A-B83D-4A91-9851-1F2CDCE06716}" type="datetime1">
              <a:rPr lang="en-US" smtClean="0"/>
              <a:pPr/>
              <a:t>6/10/2021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1</a:t>
            </a:fld>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70571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r>
              <a:rPr lang="en-US" altLang="en-US" dirty="0"/>
              <a:t>Sexual Harassment</a:t>
            </a:r>
          </a:p>
        </p:txBody>
      </p:sp>
      <p:sp>
        <p:nvSpPr>
          <p:cNvPr id="521219" name="Rectangle 3"/>
          <p:cNvSpPr>
            <a:spLocks noGrp="1" noChangeArrowheads="1"/>
          </p:cNvSpPr>
          <p:nvPr>
            <p:ph idx="1"/>
          </p:nvPr>
        </p:nvSpPr>
        <p:spPr>
          <a:xfrm>
            <a:off x="861392" y="2084832"/>
            <a:ext cx="9882810" cy="4224528"/>
          </a:xfrm>
        </p:spPr>
        <p:txBody>
          <a:bodyPr>
            <a:normAutofit/>
          </a:bodyPr>
          <a:lstStyle/>
          <a:p>
            <a:pPr algn="just">
              <a:buFont typeface="Wingdings" panose="05000000000000000000" pitchFamily="2" charset="2"/>
              <a:buChar char="Ø"/>
            </a:pPr>
            <a:r>
              <a:rPr lang="en-US" altLang="en-US" sz="2800" dirty="0">
                <a:cs typeface="Times New Roman" panose="02020603050405020304" pitchFamily="18" charset="0"/>
              </a:rPr>
              <a:t>Women are victims of a different and troublesome type of discrimination: sexual harassment. </a:t>
            </a:r>
          </a:p>
          <a:p>
            <a:pPr algn="just">
              <a:buFont typeface="Wingdings" panose="05000000000000000000" pitchFamily="2" charset="2"/>
              <a:buChar char="Ø"/>
            </a:pPr>
            <a:r>
              <a:rPr lang="en-US" altLang="en-US" sz="2800" dirty="0">
                <a:cs typeface="Times New Roman" panose="02020603050405020304" pitchFamily="18" charset="0"/>
              </a:rPr>
              <a:t>Guidelines against sexual harassment are clearly morally justified. </a:t>
            </a:r>
          </a:p>
          <a:p>
            <a:pPr algn="just">
              <a:buFont typeface="Wingdings" panose="05000000000000000000" pitchFamily="2" charset="2"/>
              <a:buChar char="Ø"/>
            </a:pPr>
            <a:endParaRPr lang="en-US" altLang="en-US" sz="2800" dirty="0"/>
          </a:p>
        </p:txBody>
      </p:sp>
      <p:sp>
        <p:nvSpPr>
          <p:cNvPr id="2" name="Date Placeholder 1"/>
          <p:cNvSpPr>
            <a:spLocks noGrp="1"/>
          </p:cNvSpPr>
          <p:nvPr>
            <p:ph type="dt" sz="half" idx="10"/>
          </p:nvPr>
        </p:nvSpPr>
        <p:spPr/>
        <p:txBody>
          <a:bodyPr/>
          <a:lstStyle/>
          <a:p>
            <a:fld id="{27EFBB65-D355-482C-BB7A-8D91FFE7C233}" type="datetime1">
              <a:rPr lang="en-US" smtClean="0"/>
              <a:pPr/>
              <a:t>6/10/2021</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2104028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en-US" altLang="en-US" dirty="0"/>
              <a:t>Sexual Harassment (Cont.)</a:t>
            </a:r>
          </a:p>
        </p:txBody>
      </p:sp>
      <p:sp>
        <p:nvSpPr>
          <p:cNvPr id="529411" name="Rectangle 3"/>
          <p:cNvSpPr>
            <a:spLocks noGrp="1" noChangeArrowheads="1"/>
          </p:cNvSpPr>
          <p:nvPr>
            <p:ph idx="1"/>
          </p:nvPr>
        </p:nvSpPr>
        <p:spPr>
          <a:xfrm>
            <a:off x="808382" y="2084832"/>
            <a:ext cx="9935818" cy="4224528"/>
          </a:xfrm>
        </p:spPr>
        <p:txBody>
          <a:bodyPr>
            <a:normAutofit fontScale="92500"/>
          </a:bodyPr>
          <a:lstStyle/>
          <a:p>
            <a:pPr>
              <a:lnSpc>
                <a:spcPct val="150000"/>
              </a:lnSpc>
            </a:pPr>
            <a:r>
              <a:rPr lang="en-US" altLang="en-US" sz="2800" dirty="0">
                <a:cs typeface="Times New Roman" panose="02020603050405020304" pitchFamily="18" charset="0"/>
              </a:rPr>
              <a:t>Critics: </a:t>
            </a:r>
          </a:p>
          <a:p>
            <a:pPr lvl="1">
              <a:lnSpc>
                <a:spcPct val="150000"/>
              </a:lnSpc>
            </a:pPr>
            <a:r>
              <a:rPr lang="en-US" altLang="en-US" sz="2400" dirty="0">
                <a:cs typeface="Times New Roman" panose="02020603050405020304" pitchFamily="18" charset="0"/>
              </a:rPr>
              <a:t>These kinds of environments not intended to degrade women,</a:t>
            </a:r>
          </a:p>
          <a:p>
            <a:pPr lvl="1">
              <a:lnSpc>
                <a:spcPct val="150000"/>
              </a:lnSpc>
            </a:pPr>
            <a:r>
              <a:rPr lang="en-US" altLang="en-US" sz="2400" dirty="0">
                <a:cs typeface="Times New Roman" panose="02020603050405020304" pitchFamily="18" charset="0"/>
              </a:rPr>
              <a:t>Women have the power to take care of themselves. </a:t>
            </a:r>
          </a:p>
          <a:p>
            <a:pPr lvl="1">
              <a:lnSpc>
                <a:spcPct val="150000"/>
              </a:lnSpc>
            </a:pPr>
            <a:r>
              <a:rPr lang="en-US" altLang="en-US" sz="2400" dirty="0">
                <a:cs typeface="Times New Roman" panose="02020603050405020304" pitchFamily="18" charset="0"/>
              </a:rPr>
              <a:t>Guidelines say that verbal/physical contact is harassment if it interfere with the victim's work performance. </a:t>
            </a:r>
          </a:p>
          <a:p>
            <a:pPr lvl="1">
              <a:lnSpc>
                <a:spcPct val="150000"/>
              </a:lnSpc>
            </a:pPr>
            <a:r>
              <a:rPr lang="en-US" altLang="en-US" sz="2400" dirty="0">
                <a:cs typeface="Times New Roman" panose="02020603050405020304" pitchFamily="18" charset="0"/>
              </a:rPr>
              <a:t>Sexual harassment depends purely subjective judgments of the victim; what is unreasonable to one person may seem perfectly acceptable to another. </a:t>
            </a:r>
          </a:p>
        </p:txBody>
      </p:sp>
      <p:sp>
        <p:nvSpPr>
          <p:cNvPr id="2" name="Date Placeholder 1"/>
          <p:cNvSpPr>
            <a:spLocks noGrp="1"/>
          </p:cNvSpPr>
          <p:nvPr>
            <p:ph type="dt" sz="half" idx="10"/>
          </p:nvPr>
        </p:nvSpPr>
        <p:spPr/>
        <p:txBody>
          <a:bodyPr/>
          <a:lstStyle/>
          <a:p>
            <a:fld id="{A4B5EF70-A81F-41E3-87EC-3CEF5949C97D}" type="datetime1">
              <a:rPr lang="en-US" smtClean="0"/>
              <a:pPr/>
              <a:t>6/10/2021</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3001723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ltLang="en-US" dirty="0"/>
              <a:t>Beyond Race and Gender: Other Groups</a:t>
            </a:r>
          </a:p>
        </p:txBody>
      </p:sp>
      <p:sp>
        <p:nvSpPr>
          <p:cNvPr id="522243" name="Rectangle 3"/>
          <p:cNvSpPr>
            <a:spLocks noGrp="1" noChangeArrowheads="1"/>
          </p:cNvSpPr>
          <p:nvPr>
            <p:ph idx="1"/>
          </p:nvPr>
        </p:nvSpPr>
        <p:spPr>
          <a:xfrm>
            <a:off x="1024128" y="2084832"/>
            <a:ext cx="9720073" cy="4224528"/>
          </a:xfrm>
        </p:spPr>
        <p:txBody>
          <a:bodyPr/>
          <a:lstStyle/>
          <a:p>
            <a:pPr>
              <a:lnSpc>
                <a:spcPct val="150000"/>
              </a:lnSpc>
            </a:pPr>
            <a:r>
              <a:rPr lang="en-US" altLang="en-US" sz="2800" dirty="0">
                <a:cs typeface="Times New Roman" panose="02020603050405020304" pitchFamily="18" charset="0"/>
              </a:rPr>
              <a:t>Groups other than women and racial minorities can be the victims of discrimination. The disabled, victims of AIDS, transgender, and the overweight are all discriminated against. Currently, there are no federal laws prohibiting discrimination against many of these groups. </a:t>
            </a:r>
          </a:p>
          <a:p>
            <a:pPr>
              <a:lnSpc>
                <a:spcPct val="150000"/>
              </a:lnSpc>
            </a:pPr>
            <a:endParaRPr lang="en-US" altLang="en-US" sz="2800" dirty="0"/>
          </a:p>
        </p:txBody>
      </p:sp>
      <p:sp>
        <p:nvSpPr>
          <p:cNvPr id="2" name="Date Placeholder 1"/>
          <p:cNvSpPr>
            <a:spLocks noGrp="1"/>
          </p:cNvSpPr>
          <p:nvPr>
            <p:ph type="dt" sz="half" idx="10"/>
          </p:nvPr>
        </p:nvSpPr>
        <p:spPr/>
        <p:txBody>
          <a:bodyPr/>
          <a:lstStyle/>
          <a:p>
            <a:fld id="{1F433D70-DF82-456B-9579-1E07522974C7}" type="datetime1">
              <a:rPr lang="en-US" smtClean="0"/>
              <a:pPr/>
              <a:t>6/10/2021</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4173818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2084832"/>
            <a:ext cx="9720073" cy="4224528"/>
          </a:xfrm>
        </p:spPr>
        <p:txBody>
          <a:bodyPr>
            <a:normAutofit fontScale="92500" lnSpcReduction="10000"/>
          </a:bodyPr>
          <a:lstStyle/>
          <a:p>
            <a:pPr algn="just">
              <a:buSzPct val="45000"/>
              <a:buFont typeface="Wingdings" panose="05000000000000000000" pitchFamily="2" charset="2"/>
              <a:buChar char="Ø"/>
              <a:tabLst>
                <a:tab pos="979322" algn="l"/>
                <a:tab pos="1394094" algn="l"/>
                <a:tab pos="1808866" algn="l"/>
                <a:tab pos="2223638" algn="l"/>
                <a:tab pos="2638410" algn="l"/>
                <a:tab pos="3053182" algn="l"/>
                <a:tab pos="3467953" algn="l"/>
                <a:tab pos="3882725" algn="l"/>
                <a:tab pos="4297497" algn="l"/>
                <a:tab pos="4712269" algn="l"/>
                <a:tab pos="5127041" algn="l"/>
                <a:tab pos="5541813" algn="l"/>
                <a:tab pos="5956584" algn="l"/>
                <a:tab pos="6371356" algn="l"/>
                <a:tab pos="6786128" algn="l"/>
                <a:tab pos="7200900" algn="l"/>
                <a:tab pos="7615672" algn="l"/>
                <a:tab pos="8030444" algn="l"/>
                <a:tab pos="8445216" algn="l"/>
                <a:tab pos="8859987" algn="l"/>
                <a:tab pos="9274759" algn="l"/>
              </a:tabLst>
            </a:pPr>
            <a:r>
              <a:rPr lang="en-US" sz="2400" b="1" dirty="0">
                <a:solidFill>
                  <a:srgbClr val="000000"/>
                </a:solidFill>
              </a:rPr>
              <a:t>Equal Employment Opportunity </a:t>
            </a:r>
            <a:endParaRPr lang="en-US" sz="2400" dirty="0">
              <a:solidFill>
                <a:srgbClr val="000000"/>
              </a:solidFill>
            </a:endParaRPr>
          </a:p>
          <a:p>
            <a:pPr algn="just">
              <a:buSzPct val="45000"/>
              <a:buFont typeface="Wingdings" panose="05000000000000000000" pitchFamily="2" charset="2"/>
              <a:buChar char="Ø"/>
              <a:tabLst>
                <a:tab pos="979322" algn="l"/>
                <a:tab pos="1394094" algn="l"/>
                <a:tab pos="1808866" algn="l"/>
                <a:tab pos="2223638" algn="l"/>
                <a:tab pos="2638410" algn="l"/>
                <a:tab pos="3053182" algn="l"/>
                <a:tab pos="3467953" algn="l"/>
                <a:tab pos="3882725" algn="l"/>
                <a:tab pos="4297497" algn="l"/>
                <a:tab pos="4712269" algn="l"/>
                <a:tab pos="5127041" algn="l"/>
                <a:tab pos="5541813" algn="l"/>
                <a:tab pos="5956584" algn="l"/>
                <a:tab pos="6371356" algn="l"/>
                <a:tab pos="6786128" algn="l"/>
                <a:tab pos="7200900" algn="l"/>
                <a:tab pos="7615672" algn="l"/>
                <a:tab pos="8030444" algn="l"/>
                <a:tab pos="8445216" algn="l"/>
                <a:tab pos="8859987" algn="l"/>
                <a:tab pos="9274759" algn="l"/>
              </a:tabLst>
            </a:pPr>
            <a:r>
              <a:rPr lang="en-US" sz="2400" dirty="0">
                <a:solidFill>
                  <a:srgbClr val="000000"/>
                </a:solidFill>
              </a:rPr>
              <a:t>“Equal Employment Opportunity (EEO) prohibits discrimination against anyone on any pretext” </a:t>
            </a:r>
          </a:p>
          <a:p>
            <a:pPr algn="just">
              <a:buSzPct val="45000"/>
              <a:buFont typeface="Wingdings" panose="05000000000000000000" pitchFamily="2" charset="2"/>
              <a:buChar char="Ø"/>
              <a:tabLst>
                <a:tab pos="979322" algn="l"/>
                <a:tab pos="1394094" algn="l"/>
                <a:tab pos="1808866" algn="l"/>
                <a:tab pos="2223638" algn="l"/>
                <a:tab pos="2638410" algn="l"/>
                <a:tab pos="3053182" algn="l"/>
                <a:tab pos="3467953" algn="l"/>
                <a:tab pos="3882725" algn="l"/>
                <a:tab pos="4297497" algn="l"/>
                <a:tab pos="4712269" algn="l"/>
                <a:tab pos="5127041" algn="l"/>
                <a:tab pos="5541813" algn="l"/>
                <a:tab pos="5956584" algn="l"/>
                <a:tab pos="6371356" algn="l"/>
                <a:tab pos="6786128" algn="l"/>
                <a:tab pos="7200900" algn="l"/>
                <a:tab pos="7615672" algn="l"/>
                <a:tab pos="8030444" algn="l"/>
                <a:tab pos="8445216" algn="l"/>
                <a:tab pos="8859987" algn="l"/>
                <a:tab pos="9274759" algn="l"/>
              </a:tabLst>
            </a:pPr>
            <a:r>
              <a:rPr lang="en-US" sz="2400" dirty="0">
                <a:solidFill>
                  <a:srgbClr val="000000"/>
                </a:solidFill>
              </a:rPr>
              <a:t>“EEO speaks of the equality of every human being (irrespective of gender, religion, caste, ethnicity, color, age, physical disability </a:t>
            </a:r>
            <a:r>
              <a:rPr lang="en-US" sz="2400" dirty="0" err="1">
                <a:solidFill>
                  <a:srgbClr val="000000"/>
                </a:solidFill>
              </a:rPr>
              <a:t>etc</a:t>
            </a:r>
            <a:r>
              <a:rPr lang="en-US" sz="2400" dirty="0">
                <a:solidFill>
                  <a:srgbClr val="000000"/>
                </a:solidFill>
              </a:rPr>
              <a:t>) while considering a candidate before, during and after employment”</a:t>
            </a:r>
          </a:p>
          <a:p>
            <a:pPr algn="just" eaLnBrk="0">
              <a:buFont typeface="Wingdings" panose="05000000000000000000" pitchFamily="2" charset="2"/>
              <a:buChar char="Ø"/>
              <a:tabLst>
                <a:tab pos="979322" algn="l"/>
                <a:tab pos="1394094" algn="l"/>
                <a:tab pos="1808866" algn="l"/>
                <a:tab pos="2223638" algn="l"/>
                <a:tab pos="2638410" algn="l"/>
                <a:tab pos="3053182" algn="l"/>
                <a:tab pos="3467953" algn="l"/>
                <a:tab pos="3882725" algn="l"/>
                <a:tab pos="4297497" algn="l"/>
                <a:tab pos="4712269" algn="l"/>
                <a:tab pos="5127041" algn="l"/>
                <a:tab pos="5541813" algn="l"/>
                <a:tab pos="5956584" algn="l"/>
                <a:tab pos="6371356" algn="l"/>
                <a:tab pos="6786128" algn="l"/>
                <a:tab pos="7200900" algn="l"/>
                <a:tab pos="7615672" algn="l"/>
                <a:tab pos="8030444" algn="l"/>
                <a:tab pos="8445216" algn="l"/>
                <a:tab pos="8859987" algn="l"/>
                <a:tab pos="9274759" algn="l"/>
              </a:tabLst>
            </a:pPr>
            <a:r>
              <a:rPr lang="en-US" sz="1800" i="1" dirty="0"/>
              <a:t>Source: Syed, J. (2003) 'Equal employment practices', Pakistan and Gulf Economist, Issue No. 39, Sep 29 - Oct 05, pp. 34-37.</a:t>
            </a:r>
            <a:endParaRPr lang="en-US" sz="2400" dirty="0"/>
          </a:p>
          <a:p>
            <a:pPr algn="just" eaLnBrk="0">
              <a:buFont typeface="Wingdings" panose="05000000000000000000" pitchFamily="2" charset="2"/>
              <a:buChar char="Ø"/>
              <a:tabLst>
                <a:tab pos="979322" algn="l"/>
                <a:tab pos="1394094" algn="l"/>
                <a:tab pos="1808866" algn="l"/>
                <a:tab pos="2223638" algn="l"/>
                <a:tab pos="2638410" algn="l"/>
                <a:tab pos="3053182" algn="l"/>
                <a:tab pos="3467953" algn="l"/>
                <a:tab pos="3882725" algn="l"/>
                <a:tab pos="4297497" algn="l"/>
                <a:tab pos="4712269" algn="l"/>
                <a:tab pos="5127041" algn="l"/>
                <a:tab pos="5541813" algn="l"/>
                <a:tab pos="5956584" algn="l"/>
                <a:tab pos="6371356" algn="l"/>
                <a:tab pos="6786128" algn="l"/>
                <a:tab pos="7200900" algn="l"/>
                <a:tab pos="7615672" algn="l"/>
                <a:tab pos="8030444" algn="l"/>
                <a:tab pos="8445216" algn="l"/>
                <a:tab pos="8859987" algn="l"/>
                <a:tab pos="9274759" algn="l"/>
              </a:tabLst>
            </a:pPr>
            <a:r>
              <a:rPr lang="en-US" sz="2400" b="1" dirty="0"/>
              <a:t>Affirmative Action: </a:t>
            </a:r>
            <a:r>
              <a:rPr lang="en-US" sz="2400" dirty="0"/>
              <a:t>These are conscious efforts to compensate past unfair and bias practices in organization</a:t>
            </a:r>
          </a:p>
          <a:p>
            <a:pPr algn="just" eaLnBrk="0">
              <a:buFont typeface="Wingdings" panose="05000000000000000000" pitchFamily="2" charset="2"/>
              <a:buChar char="Ø"/>
              <a:tabLst>
                <a:tab pos="979322" algn="l"/>
                <a:tab pos="1394094" algn="l"/>
                <a:tab pos="1808866" algn="l"/>
                <a:tab pos="2223638" algn="l"/>
                <a:tab pos="2638410" algn="l"/>
                <a:tab pos="3053182" algn="l"/>
                <a:tab pos="3467953" algn="l"/>
                <a:tab pos="3882725" algn="l"/>
                <a:tab pos="4297497" algn="l"/>
                <a:tab pos="4712269" algn="l"/>
                <a:tab pos="5127041" algn="l"/>
                <a:tab pos="5541813" algn="l"/>
                <a:tab pos="5956584" algn="l"/>
                <a:tab pos="6371356" algn="l"/>
                <a:tab pos="6786128" algn="l"/>
                <a:tab pos="7200900" algn="l"/>
                <a:tab pos="7615672" algn="l"/>
                <a:tab pos="8030444" algn="l"/>
                <a:tab pos="8445216" algn="l"/>
                <a:tab pos="8859987" algn="l"/>
                <a:tab pos="9274759" algn="l"/>
              </a:tabLst>
            </a:pPr>
            <a:r>
              <a:rPr lang="en-US" sz="2400" dirty="0"/>
              <a:t>Laws in Pakistan make it obligatory on employer to follow equal employment practices and do not discriminate in employment on any pretext</a:t>
            </a:r>
          </a:p>
          <a:p>
            <a:pPr>
              <a:buFont typeface="Wingdings" panose="05000000000000000000" pitchFamily="2" charset="2"/>
              <a:buChar char="Ø"/>
            </a:pPr>
            <a:endParaRPr lang="en-US" dirty="0"/>
          </a:p>
        </p:txBody>
      </p:sp>
      <p:sp>
        <p:nvSpPr>
          <p:cNvPr id="4" name="Date Placeholder 3"/>
          <p:cNvSpPr>
            <a:spLocks noGrp="1"/>
          </p:cNvSpPr>
          <p:nvPr>
            <p:ph type="dt" sz="half" idx="10"/>
          </p:nvPr>
        </p:nvSpPr>
        <p:spPr/>
        <p:txBody>
          <a:bodyPr/>
          <a:lstStyle/>
          <a:p>
            <a:fld id="{589C7249-7426-4682-922D-7F3402776FAA}" type="datetime1">
              <a:rPr lang="en-US" smtClean="0"/>
              <a:pPr/>
              <a:t>6/10/2021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13</a:t>
            </a:fld>
            <a:endParaRPr lang="en-US" dirty="0"/>
          </a:p>
        </p:txBody>
      </p:sp>
      <p:sp>
        <p:nvSpPr>
          <p:cNvPr id="6" name="Title 1"/>
          <p:cNvSpPr>
            <a:spLocks noGrp="1"/>
          </p:cNvSpPr>
          <p:nvPr>
            <p:ph type="title"/>
          </p:nvPr>
        </p:nvSpPr>
        <p:spPr>
          <a:xfrm>
            <a:off x="1024128" y="585216"/>
            <a:ext cx="9720072" cy="1499616"/>
          </a:xfrm>
        </p:spPr>
        <p:txBody>
          <a:bodyPr/>
          <a:lstStyle/>
          <a:p>
            <a:r>
              <a:rPr lang="en-US" dirty="0"/>
              <a:t>Job Discrimination and Pakistan law</a:t>
            </a:r>
          </a:p>
        </p:txBody>
      </p:sp>
    </p:spTree>
    <p:extLst>
      <p:ext uri="{BB962C8B-B14F-4D97-AF65-F5344CB8AC3E}">
        <p14:creationId xmlns:p14="http://schemas.microsoft.com/office/powerpoint/2010/main" val="1806553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Discrimination and Pakistan law</a:t>
            </a:r>
          </a:p>
        </p:txBody>
      </p:sp>
      <p:sp>
        <p:nvSpPr>
          <p:cNvPr id="3" name="Content Placeholder 2"/>
          <p:cNvSpPr>
            <a:spLocks noGrp="1"/>
          </p:cNvSpPr>
          <p:nvPr>
            <p:ph idx="1"/>
          </p:nvPr>
        </p:nvSpPr>
        <p:spPr/>
        <p:txBody>
          <a:bodyPr>
            <a:normAutofit/>
          </a:bodyPr>
          <a:lstStyle/>
          <a:p>
            <a:r>
              <a:rPr lang="en-US" sz="2400" b="1" dirty="0">
                <a:solidFill>
                  <a:srgbClr val="000000"/>
                </a:solidFill>
              </a:rPr>
              <a:t>Equal Employment Opportunity </a:t>
            </a:r>
            <a:endParaRPr lang="en-US" sz="2400" b="1" dirty="0"/>
          </a:p>
          <a:p>
            <a:pPr algn="just">
              <a:buClrTx/>
              <a:buSzPct val="45000"/>
              <a:buFont typeface="Wingdings" panose="05000000000000000000" pitchFamily="2" charset="2"/>
              <a:buChar char="Ø"/>
              <a:tabLst>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 pos="10223500" algn="l"/>
              </a:tabLst>
            </a:pPr>
            <a:r>
              <a:rPr lang="en-US" sz="2400" dirty="0"/>
              <a:t>Article 27 of Constitution of Pakistan, prohibit discrimination based </a:t>
            </a:r>
            <a:r>
              <a:rPr lang="en-US" sz="2400"/>
              <a:t>on gender </a:t>
            </a:r>
            <a:r>
              <a:rPr lang="en-US" sz="2400" dirty="0"/>
              <a:t>in “Services of Pakistan”</a:t>
            </a:r>
          </a:p>
          <a:p>
            <a:pPr algn="just">
              <a:buClrTx/>
              <a:buSzPct val="45000"/>
              <a:buFont typeface="Wingdings" panose="05000000000000000000" pitchFamily="2" charset="2"/>
              <a:buChar char="Ø"/>
              <a:tabLst>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 pos="10223500" algn="l"/>
              </a:tabLst>
            </a:pPr>
            <a:r>
              <a:rPr lang="en-US" sz="2400" dirty="0"/>
              <a:t>further “make it obligatory to take steps to ensure full participation of women in all spheres of national life“</a:t>
            </a:r>
          </a:p>
          <a:p>
            <a:pPr algn="just">
              <a:buClrTx/>
              <a:buSzPct val="45000"/>
              <a:buFont typeface="Wingdings" panose="05000000000000000000" pitchFamily="2" charset="2"/>
              <a:buChar char="Ø"/>
              <a:tabLst>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 pos="10223500" algn="l"/>
              </a:tabLst>
            </a:pPr>
            <a:r>
              <a:rPr lang="en-US" sz="2400" dirty="0"/>
              <a:t>According to Articles 34 and 38a, it is responsibility of state to work for wellbeing of  the people of Pakistan by raising their standard of lives and taking steps to prevent concentration of wealth in few hands and exercise of equal right between employer and employee</a:t>
            </a:r>
          </a:p>
          <a:p>
            <a:endParaRPr lang="en-US" dirty="0"/>
          </a:p>
        </p:txBody>
      </p:sp>
      <p:sp>
        <p:nvSpPr>
          <p:cNvPr id="4" name="Date Placeholder 3"/>
          <p:cNvSpPr>
            <a:spLocks noGrp="1"/>
          </p:cNvSpPr>
          <p:nvPr>
            <p:ph type="dt" sz="half" idx="10"/>
          </p:nvPr>
        </p:nvSpPr>
        <p:spPr/>
        <p:txBody>
          <a:bodyPr/>
          <a:lstStyle/>
          <a:p>
            <a:fld id="{06B650F0-D5FA-4206-A172-952E7DFE4AC2}" type="datetime1">
              <a:rPr lang="en-US" smtClean="0"/>
              <a:pPr/>
              <a:t>6/10/2021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2948228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cover…</a:t>
            </a:r>
          </a:p>
        </p:txBody>
      </p:sp>
      <p:sp>
        <p:nvSpPr>
          <p:cNvPr id="4" name="Rectangle 3"/>
          <p:cNvSpPr>
            <a:spLocks noGrp="1" noChangeArrowheads="1"/>
          </p:cNvSpPr>
          <p:nvPr>
            <p:ph idx="1"/>
          </p:nvPr>
        </p:nvSpPr>
        <p:spPr>
          <a:xfrm>
            <a:off x="861391" y="1921565"/>
            <a:ext cx="10270435" cy="4412973"/>
          </a:xfrm>
        </p:spPr>
        <p:txBody>
          <a:bodyPr>
            <a:normAutofit/>
          </a:bodyPr>
          <a:lstStyle/>
          <a:p>
            <a:pPr algn="just">
              <a:lnSpc>
                <a:spcPct val="150000"/>
              </a:lnSpc>
              <a:buFont typeface="Wingdings" panose="05000000000000000000" pitchFamily="2" charset="2"/>
              <a:buChar char="Ø"/>
            </a:pPr>
            <a:r>
              <a:rPr lang="en-US" altLang="en-US" sz="2400" dirty="0"/>
              <a:t>Job discrimination- Internal conflicts</a:t>
            </a:r>
          </a:p>
          <a:p>
            <a:pPr algn="just">
              <a:lnSpc>
                <a:spcPct val="150000"/>
              </a:lnSpc>
              <a:buFont typeface="Wingdings" panose="05000000000000000000" pitchFamily="2" charset="2"/>
              <a:buChar char="Ø"/>
            </a:pPr>
            <a:r>
              <a:rPr lang="en-US" altLang="en-US" sz="2400" dirty="0"/>
              <a:t>Inequities prevalent in business</a:t>
            </a:r>
          </a:p>
          <a:p>
            <a:pPr algn="just">
              <a:lnSpc>
                <a:spcPct val="150000"/>
              </a:lnSpc>
              <a:buFont typeface="Wingdings" panose="05000000000000000000" pitchFamily="2" charset="2"/>
              <a:buChar char="Ø"/>
            </a:pPr>
            <a:r>
              <a:rPr lang="en-US" altLang="en-US" sz="2400" dirty="0"/>
              <a:t>Affirmative actions needed to address exclusion of individuals</a:t>
            </a:r>
          </a:p>
          <a:p>
            <a:pPr algn="just">
              <a:lnSpc>
                <a:spcPct val="150000"/>
              </a:lnSpc>
              <a:buFont typeface="Wingdings" panose="05000000000000000000" pitchFamily="2" charset="2"/>
              <a:buChar char="Ø"/>
            </a:pPr>
            <a:r>
              <a:rPr lang="en-US" altLang="en-US" sz="2400" dirty="0" smtClean="0"/>
              <a:t>Discrimination </a:t>
            </a:r>
            <a:r>
              <a:rPr lang="en-US" altLang="en-US" sz="2400" dirty="0"/>
              <a:t>based on gender and race is substantial and persistent</a:t>
            </a:r>
          </a:p>
          <a:p>
            <a:pPr algn="just">
              <a:lnSpc>
                <a:spcPct val="150000"/>
              </a:lnSpc>
              <a:buFont typeface="Wingdings" panose="05000000000000000000" pitchFamily="2" charset="2"/>
              <a:buChar char="Ø"/>
            </a:pPr>
            <a:r>
              <a:rPr lang="en-US" altLang="en-US" sz="2400" dirty="0"/>
              <a:t>Need to examine nature of discrimination and ethical aspects of such behavior</a:t>
            </a:r>
          </a:p>
        </p:txBody>
      </p:sp>
      <p:sp>
        <p:nvSpPr>
          <p:cNvPr id="5" name="Date Placeholder 4"/>
          <p:cNvSpPr>
            <a:spLocks noGrp="1"/>
          </p:cNvSpPr>
          <p:nvPr>
            <p:ph type="dt" sz="half" idx="10"/>
          </p:nvPr>
        </p:nvSpPr>
        <p:spPr/>
        <p:txBody>
          <a:bodyPr/>
          <a:lstStyle/>
          <a:p>
            <a:fld id="{D14DC17B-3077-4C4E-9690-A6F2B10F4362}" type="datetime1">
              <a:rPr lang="en-US" smtClean="0"/>
              <a:pPr/>
              <a:t>6/10/2021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123433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1391" y="1961322"/>
            <a:ext cx="9882810" cy="4348038"/>
          </a:xfrm>
        </p:spPr>
        <p:txBody>
          <a:bodyPr/>
          <a:lstStyle/>
          <a:p>
            <a:pPr>
              <a:lnSpc>
                <a:spcPct val="100000"/>
              </a:lnSpc>
            </a:pPr>
            <a:r>
              <a:rPr lang="en-US" altLang="en-US" sz="2400" dirty="0">
                <a:cs typeface="Times New Roman" panose="02020603050405020304" pitchFamily="18" charset="0"/>
              </a:rPr>
              <a:t>Discrimination in its root meaning refers to the act of distinguishing one object from another.</a:t>
            </a:r>
          </a:p>
          <a:p>
            <a:pPr>
              <a:lnSpc>
                <a:spcPct val="100000"/>
              </a:lnSpc>
            </a:pPr>
            <a:r>
              <a:rPr lang="en-US" altLang="en-US" sz="2400" dirty="0">
                <a:cs typeface="Times New Roman" panose="02020603050405020304" pitchFamily="18" charset="0"/>
              </a:rPr>
              <a:t>In modern usage, the term refers to "wrongful discrimination," or distinguishing among people on the basis of prejudice instead of individual merit. </a:t>
            </a:r>
          </a:p>
          <a:p>
            <a:pPr>
              <a:lnSpc>
                <a:spcPct val="100000"/>
              </a:lnSpc>
            </a:pPr>
            <a:r>
              <a:rPr lang="en-US" altLang="en-US" sz="2400" dirty="0">
                <a:cs typeface="Times New Roman" panose="02020603050405020304" pitchFamily="18" charset="0"/>
              </a:rPr>
              <a:t>Discrimination in employment involves three basic elements: </a:t>
            </a:r>
          </a:p>
          <a:p>
            <a:pPr lvl="3">
              <a:lnSpc>
                <a:spcPct val="100000"/>
              </a:lnSpc>
            </a:pPr>
            <a:r>
              <a:rPr lang="en-US" altLang="en-US" sz="1800" dirty="0">
                <a:cs typeface="Times New Roman" panose="02020603050405020304" pitchFamily="18" charset="0"/>
              </a:rPr>
              <a:t>It must be a decision not based on individual merit. </a:t>
            </a:r>
          </a:p>
          <a:p>
            <a:pPr lvl="3">
              <a:lnSpc>
                <a:spcPct val="100000"/>
              </a:lnSpc>
            </a:pPr>
            <a:r>
              <a:rPr lang="en-US" altLang="en-US" sz="1800" dirty="0">
                <a:cs typeface="Times New Roman" panose="02020603050405020304" pitchFamily="18" charset="0"/>
              </a:rPr>
              <a:t>The decision must derive from cultural or gender biasness.</a:t>
            </a:r>
          </a:p>
          <a:p>
            <a:pPr lvl="3">
              <a:lnSpc>
                <a:spcPct val="100000"/>
              </a:lnSpc>
            </a:pPr>
            <a:r>
              <a:rPr lang="en-US" altLang="en-US" sz="1800" dirty="0">
                <a:cs typeface="Times New Roman" panose="02020603050405020304" pitchFamily="18" charset="0"/>
              </a:rPr>
              <a:t>The decision must have a harmful impact on the interest of employees</a:t>
            </a:r>
            <a:r>
              <a:rPr lang="en-US" altLang="en-US" sz="1800" dirty="0"/>
              <a:t> </a:t>
            </a:r>
          </a:p>
          <a:p>
            <a:pPr marL="0" indent="0">
              <a:lnSpc>
                <a:spcPct val="100000"/>
              </a:lnSpc>
              <a:buNone/>
            </a:pPr>
            <a:endParaRPr lang="en-US" dirty="0"/>
          </a:p>
        </p:txBody>
      </p:sp>
      <p:sp>
        <p:nvSpPr>
          <p:cNvPr id="4" name="Date Placeholder 3"/>
          <p:cNvSpPr>
            <a:spLocks noGrp="1"/>
          </p:cNvSpPr>
          <p:nvPr>
            <p:ph type="dt" sz="half" idx="10"/>
          </p:nvPr>
        </p:nvSpPr>
        <p:spPr/>
        <p:txBody>
          <a:bodyPr/>
          <a:lstStyle/>
          <a:p>
            <a:fld id="{92624EB7-326B-448B-BB34-7815C2DA0B60}" type="datetime1">
              <a:rPr lang="en-US" smtClean="0"/>
              <a:pPr/>
              <a:t>6/10/2021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3</a:t>
            </a:fld>
            <a:endParaRPr lang="en-US" dirty="0"/>
          </a:p>
        </p:txBody>
      </p:sp>
      <p:sp>
        <p:nvSpPr>
          <p:cNvPr id="6" name="Rectangle 2"/>
          <p:cNvSpPr>
            <a:spLocks noGrp="1" noChangeArrowheads="1"/>
          </p:cNvSpPr>
          <p:nvPr>
            <p:ph type="title"/>
          </p:nvPr>
        </p:nvSpPr>
        <p:spPr>
          <a:xfrm>
            <a:off x="768096" y="585216"/>
            <a:ext cx="7290054" cy="1499616"/>
          </a:xfrm>
        </p:spPr>
        <p:txBody>
          <a:bodyPr/>
          <a:lstStyle/>
          <a:p>
            <a:r>
              <a:rPr lang="en-US" altLang="en-US" dirty="0"/>
              <a:t>Job Discrimination: Its Nature</a:t>
            </a:r>
          </a:p>
        </p:txBody>
      </p:sp>
    </p:spTree>
    <p:extLst>
      <p:ext uri="{BB962C8B-B14F-4D97-AF65-F5344CB8AC3E}">
        <p14:creationId xmlns:p14="http://schemas.microsoft.com/office/powerpoint/2010/main" val="730355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635" y="585216"/>
            <a:ext cx="9922565" cy="1499616"/>
          </a:xfrm>
        </p:spPr>
        <p:txBody>
          <a:bodyPr>
            <a:normAutofit/>
          </a:bodyPr>
          <a:lstStyle/>
          <a:p>
            <a:r>
              <a:rPr lang="en-US" altLang="en-US" dirty="0"/>
              <a:t>Forms of Discrimination: </a:t>
            </a:r>
            <a:br>
              <a:rPr lang="en-US" altLang="en-US" dirty="0"/>
            </a:br>
            <a:r>
              <a:rPr lang="en-US" altLang="en-US" sz="4000" dirty="0"/>
              <a:t>Intentional and Institutional Aspects</a:t>
            </a:r>
            <a:endParaRPr lang="en-US" dirty="0"/>
          </a:p>
        </p:txBody>
      </p:sp>
      <p:sp>
        <p:nvSpPr>
          <p:cNvPr id="3" name="Content Placeholder 2"/>
          <p:cNvSpPr>
            <a:spLocks noGrp="1"/>
          </p:cNvSpPr>
          <p:nvPr>
            <p:ph idx="1"/>
          </p:nvPr>
        </p:nvSpPr>
        <p:spPr>
          <a:xfrm>
            <a:off x="821636" y="2084832"/>
            <a:ext cx="9922566" cy="4224528"/>
          </a:xfrm>
        </p:spPr>
        <p:txBody>
          <a:bodyPr>
            <a:normAutofit/>
          </a:bodyPr>
          <a:lstStyle/>
          <a:p>
            <a:pPr algn="just"/>
            <a:r>
              <a:rPr lang="en-US" altLang="en-US" sz="2400" dirty="0">
                <a:cs typeface="Times New Roman" panose="02020603050405020304" pitchFamily="18" charset="0"/>
              </a:rPr>
              <a:t>Discriminatory acts can be categorized according to the extent to which they are intentional and institutionalized.  </a:t>
            </a:r>
          </a:p>
          <a:p>
            <a:pPr algn="just"/>
            <a:r>
              <a:rPr lang="en-US" altLang="en-US" sz="2400" dirty="0">
                <a:cs typeface="Times New Roman" panose="02020603050405020304" pitchFamily="18" charset="0"/>
              </a:rPr>
              <a:t>An act may be part of the isolated behavior of an individual:</a:t>
            </a:r>
            <a:r>
              <a:rPr lang="en-US" altLang="en-US" sz="2800" dirty="0">
                <a:cs typeface="Times New Roman" panose="02020603050405020304" pitchFamily="18" charset="0"/>
              </a:rPr>
              <a:t> </a:t>
            </a:r>
          </a:p>
          <a:p>
            <a:pPr lvl="1" algn="just"/>
            <a:r>
              <a:rPr lang="en-US" altLang="en-US" sz="2000" dirty="0">
                <a:cs typeface="Times New Roman" panose="02020603050405020304" pitchFamily="18" charset="0"/>
              </a:rPr>
              <a:t>Intentionally discriminates based on personal prejudice. </a:t>
            </a:r>
          </a:p>
          <a:p>
            <a:pPr lvl="1" algn="just"/>
            <a:r>
              <a:rPr lang="en-US" altLang="en-US" sz="2000" dirty="0">
                <a:cs typeface="Times New Roman" panose="02020603050405020304" pitchFamily="18" charset="0"/>
              </a:rPr>
              <a:t>An act may be part of the routine, institutionalized behavior of a group.</a:t>
            </a:r>
          </a:p>
          <a:p>
            <a:pPr lvl="1" algn="just"/>
            <a:r>
              <a:rPr lang="en-US" altLang="en-US" sz="2000" dirty="0" smtClean="0">
                <a:cs typeface="Times New Roman" panose="02020603050405020304" pitchFamily="18" charset="0"/>
              </a:rPr>
              <a:t>An </a:t>
            </a:r>
            <a:r>
              <a:rPr lang="en-US" altLang="en-US" sz="2000" dirty="0">
                <a:cs typeface="Times New Roman" panose="02020603050405020304" pitchFamily="18" charset="0"/>
              </a:rPr>
              <a:t>act may be part of the isolated behavior of a single individual who unintentionally discriminates because he or she uncritically adopts the</a:t>
            </a:r>
            <a:r>
              <a:rPr lang="en-US" altLang="en-US" sz="2000" i="1" dirty="0">
                <a:cs typeface="Times New Roman" panose="02020603050405020304" pitchFamily="18" charset="0"/>
              </a:rPr>
              <a:t> </a:t>
            </a:r>
            <a:r>
              <a:rPr lang="en-US" altLang="en-US" sz="2000" dirty="0">
                <a:cs typeface="Times New Roman" panose="02020603050405020304" pitchFamily="18" charset="0"/>
              </a:rPr>
              <a:t>practices and categorizes of his or her society</a:t>
            </a:r>
            <a:r>
              <a:rPr lang="en-US" altLang="en-US" sz="2000" dirty="0"/>
              <a:t> </a:t>
            </a:r>
          </a:p>
          <a:p>
            <a:pPr algn="just"/>
            <a:r>
              <a:rPr lang="en-US" altLang="en-US" sz="2400" dirty="0">
                <a:cs typeface="Times New Roman" panose="02020603050405020304" pitchFamily="18" charset="0"/>
              </a:rPr>
              <a:t>An act may be part of the systematic routine of a group that unintentionally discriminates because group members uncritically incorporate the discriminatory practices of society. </a:t>
            </a:r>
          </a:p>
        </p:txBody>
      </p:sp>
      <p:sp>
        <p:nvSpPr>
          <p:cNvPr id="4" name="Date Placeholder 3"/>
          <p:cNvSpPr>
            <a:spLocks noGrp="1"/>
          </p:cNvSpPr>
          <p:nvPr>
            <p:ph type="dt" sz="half" idx="10"/>
          </p:nvPr>
        </p:nvSpPr>
        <p:spPr/>
        <p:txBody>
          <a:bodyPr/>
          <a:lstStyle/>
          <a:p>
            <a:fld id="{41F0BCD5-19AE-4082-AE2D-68B856EF735F}" type="datetime1">
              <a:rPr lang="en-US" smtClean="0"/>
              <a:pPr/>
              <a:t>6/10/2021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2745443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Discrimination: Its Extent</a:t>
            </a:r>
            <a:endParaRPr lang="en-US" dirty="0"/>
          </a:p>
        </p:txBody>
      </p:sp>
      <p:sp>
        <p:nvSpPr>
          <p:cNvPr id="3" name="Content Placeholder 2"/>
          <p:cNvSpPr>
            <a:spLocks noGrp="1"/>
          </p:cNvSpPr>
          <p:nvPr>
            <p:ph idx="1"/>
          </p:nvPr>
        </p:nvSpPr>
        <p:spPr>
          <a:xfrm>
            <a:off x="781878" y="2084832"/>
            <a:ext cx="9962323" cy="4224528"/>
          </a:xfrm>
        </p:spPr>
        <p:txBody>
          <a:bodyPr>
            <a:normAutofit/>
          </a:bodyPr>
          <a:lstStyle/>
          <a:p>
            <a:pPr algn="just">
              <a:lnSpc>
                <a:spcPct val="150000"/>
              </a:lnSpc>
            </a:pPr>
            <a:r>
              <a:rPr lang="en-US" altLang="en-US" sz="2400" dirty="0">
                <a:cs typeface="Times New Roman" panose="02020603050405020304" pitchFamily="18" charset="0"/>
              </a:rPr>
              <a:t>Discrimination exists when a disproportionate number of a certain group's members hold less desirable positions despite their preferences and abilities. </a:t>
            </a:r>
          </a:p>
          <a:p>
            <a:pPr algn="just">
              <a:lnSpc>
                <a:spcPct val="150000"/>
              </a:lnSpc>
            </a:pPr>
            <a:r>
              <a:rPr lang="en-US" altLang="en-US" sz="2400" dirty="0">
                <a:cs typeface="Times New Roman" panose="02020603050405020304" pitchFamily="18" charset="0"/>
              </a:rPr>
              <a:t>Three types of comparisons provide evidence:</a:t>
            </a:r>
          </a:p>
          <a:p>
            <a:pPr marL="982980" lvl="4" indent="-342900" algn="just">
              <a:lnSpc>
                <a:spcPct val="150000"/>
              </a:lnSpc>
              <a:buFont typeface="+mj-lt"/>
              <a:buAutoNum type="arabicPeriod"/>
            </a:pPr>
            <a:r>
              <a:rPr lang="en-US" altLang="en-US" sz="1800" dirty="0">
                <a:cs typeface="Times New Roman" panose="02020603050405020304" pitchFamily="18" charset="0"/>
              </a:rPr>
              <a:t>Comparisons of average benefits given to various groups, </a:t>
            </a:r>
          </a:p>
          <a:p>
            <a:pPr marL="982980" lvl="4" indent="-342900" algn="just">
              <a:lnSpc>
                <a:spcPct val="150000"/>
              </a:lnSpc>
              <a:buFont typeface="+mj-lt"/>
              <a:buAutoNum type="arabicPeriod"/>
            </a:pPr>
            <a:r>
              <a:rPr lang="en-US" altLang="en-US" sz="1800" dirty="0">
                <a:cs typeface="Times New Roman" panose="02020603050405020304" pitchFamily="18" charset="0"/>
              </a:rPr>
              <a:t>Comparisons of the proportion of a group found in the lowest levels of the institution, </a:t>
            </a:r>
          </a:p>
          <a:p>
            <a:pPr marL="982980" lvl="4" indent="-342900" algn="just">
              <a:lnSpc>
                <a:spcPct val="150000"/>
              </a:lnSpc>
              <a:buFont typeface="+mj-lt"/>
              <a:buAutoNum type="arabicPeriod"/>
            </a:pPr>
            <a:r>
              <a:rPr lang="en-US" altLang="en-US" sz="1800" dirty="0">
                <a:cs typeface="Times New Roman" panose="02020603050405020304" pitchFamily="18" charset="0"/>
              </a:rPr>
              <a:t>Comparisons of the proportion of a group found in the most advantageous positions in the institution.</a:t>
            </a:r>
            <a:r>
              <a:rPr lang="en-US" altLang="en-US" sz="2400" dirty="0">
                <a:cs typeface="Times New Roman" panose="02020603050405020304" pitchFamily="18" charset="0"/>
              </a:rPr>
              <a:t> </a:t>
            </a:r>
          </a:p>
          <a:p>
            <a:pPr algn="just">
              <a:lnSpc>
                <a:spcPct val="150000"/>
              </a:lnSpc>
            </a:pPr>
            <a:endParaRPr lang="en-US" dirty="0"/>
          </a:p>
        </p:txBody>
      </p:sp>
      <p:sp>
        <p:nvSpPr>
          <p:cNvPr id="4" name="Date Placeholder 3"/>
          <p:cNvSpPr>
            <a:spLocks noGrp="1"/>
          </p:cNvSpPr>
          <p:nvPr>
            <p:ph type="dt" sz="half" idx="10"/>
          </p:nvPr>
        </p:nvSpPr>
        <p:spPr/>
        <p:txBody>
          <a:bodyPr/>
          <a:lstStyle/>
          <a:p>
            <a:fld id="{35B4608D-31D6-4824-8077-0ED16CD7749D}" type="datetime1">
              <a:rPr lang="en-US" smtClean="0"/>
              <a:pPr/>
              <a:t>6/10/2021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2227498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Average Income Comparisons</a:t>
            </a:r>
            <a:endParaRPr lang="en-US" dirty="0"/>
          </a:p>
        </p:txBody>
      </p:sp>
      <p:sp>
        <p:nvSpPr>
          <p:cNvPr id="3" name="Content Placeholder 2"/>
          <p:cNvSpPr>
            <a:spLocks noGrp="1"/>
          </p:cNvSpPr>
          <p:nvPr>
            <p:ph idx="1"/>
          </p:nvPr>
        </p:nvSpPr>
        <p:spPr>
          <a:xfrm>
            <a:off x="861392" y="1908313"/>
            <a:ext cx="9882810" cy="4401047"/>
          </a:xfrm>
        </p:spPr>
        <p:txBody>
          <a:bodyPr/>
          <a:lstStyle/>
          <a:p>
            <a:pPr algn="just">
              <a:lnSpc>
                <a:spcPct val="100000"/>
              </a:lnSpc>
            </a:pPr>
            <a:r>
              <a:rPr lang="en-US" altLang="en-US" sz="2400" dirty="0">
                <a:cs typeface="Times New Roman" panose="02020603050405020304" pitchFamily="18" charset="0"/>
              </a:rPr>
              <a:t>Income comparisons are the most suggestive indicators of discrimination. </a:t>
            </a:r>
          </a:p>
          <a:p>
            <a:pPr algn="just">
              <a:lnSpc>
                <a:spcPct val="100000"/>
              </a:lnSpc>
            </a:pPr>
            <a:r>
              <a:rPr lang="en-US" altLang="en-US" sz="2400" dirty="0">
                <a:cs typeface="Times New Roman" panose="02020603050405020304" pitchFamily="18" charset="0"/>
              </a:rPr>
              <a:t>Income gap between whites and blacks has not decreased </a:t>
            </a:r>
          </a:p>
          <a:p>
            <a:pPr lvl="1" algn="just">
              <a:lnSpc>
                <a:spcPct val="100000"/>
              </a:lnSpc>
            </a:pPr>
            <a:r>
              <a:rPr lang="en-US" altLang="en-US" sz="2000" dirty="0">
                <a:cs typeface="Times New Roman" panose="02020603050405020304" pitchFamily="18" charset="0"/>
              </a:rPr>
              <a:t>black average family income remains about 65% that of whites. </a:t>
            </a:r>
          </a:p>
          <a:p>
            <a:pPr algn="just">
              <a:lnSpc>
                <a:spcPct val="100000"/>
              </a:lnSpc>
            </a:pPr>
            <a:r>
              <a:rPr lang="en-US" altLang="en-US" sz="2400" dirty="0">
                <a:cs typeface="Times New Roman" panose="02020603050405020304" pitchFamily="18" charset="0"/>
              </a:rPr>
              <a:t>Similar inequalities found based on gender. </a:t>
            </a:r>
          </a:p>
          <a:p>
            <a:pPr lvl="1" algn="just">
              <a:lnSpc>
                <a:spcPct val="100000"/>
              </a:lnSpc>
            </a:pPr>
            <a:r>
              <a:rPr lang="en-US" altLang="en-US" sz="2000" dirty="0">
                <a:cs typeface="Times New Roman" panose="02020603050405020304" pitchFamily="18" charset="0"/>
              </a:rPr>
              <a:t>Ratio between male/female earnings getting equal, largely due not to a rise in female earnings but a drop in male earnings. </a:t>
            </a:r>
          </a:p>
          <a:p>
            <a:pPr lvl="1" algn="just">
              <a:lnSpc>
                <a:spcPct val="100000"/>
              </a:lnSpc>
            </a:pPr>
            <a:r>
              <a:rPr lang="en-US" altLang="en-US" sz="2000" dirty="0">
                <a:cs typeface="Times New Roman" panose="02020603050405020304" pitchFamily="18" charset="0"/>
              </a:rPr>
              <a:t>Differences begin immediately after graduation, female college graduates earn as much as male high school graduates. </a:t>
            </a:r>
          </a:p>
          <a:p>
            <a:pPr lvl="1" algn="just">
              <a:lnSpc>
                <a:spcPct val="100000"/>
              </a:lnSpc>
            </a:pPr>
            <a:r>
              <a:rPr lang="en-US" altLang="en-US" sz="2000" dirty="0">
                <a:cs typeface="Times New Roman" panose="02020603050405020304" pitchFamily="18" charset="0"/>
              </a:rPr>
              <a:t>In every occupational group, women earn less than men. </a:t>
            </a:r>
          </a:p>
          <a:p>
            <a:pPr lvl="1" algn="just">
              <a:lnSpc>
                <a:spcPct val="100000"/>
              </a:lnSpc>
            </a:pPr>
            <a:r>
              <a:rPr lang="en-US" altLang="en-US" sz="2000" dirty="0" smtClean="0">
                <a:cs typeface="Times New Roman" panose="02020603050405020304" pitchFamily="18" charset="0"/>
              </a:rPr>
              <a:t> </a:t>
            </a:r>
            <a:endParaRPr lang="en-US" altLang="en-US" sz="2000" dirty="0"/>
          </a:p>
        </p:txBody>
      </p:sp>
      <p:sp>
        <p:nvSpPr>
          <p:cNvPr id="4" name="Date Placeholder 3"/>
          <p:cNvSpPr>
            <a:spLocks noGrp="1"/>
          </p:cNvSpPr>
          <p:nvPr>
            <p:ph type="dt" sz="half" idx="10"/>
          </p:nvPr>
        </p:nvSpPr>
        <p:spPr/>
        <p:txBody>
          <a:bodyPr/>
          <a:lstStyle/>
          <a:p>
            <a:fld id="{44DDC339-BF10-4467-BD26-C145053D2EB8}" type="datetime1">
              <a:rPr lang="en-US" smtClean="0"/>
              <a:pPr/>
              <a:t>6/10/2021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3544171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Lowest Income Group Comparisons</a:t>
            </a:r>
            <a:endParaRPr lang="en-US" dirty="0"/>
          </a:p>
        </p:txBody>
      </p:sp>
      <p:sp>
        <p:nvSpPr>
          <p:cNvPr id="3" name="Content Placeholder 2"/>
          <p:cNvSpPr>
            <a:spLocks noGrp="1"/>
          </p:cNvSpPr>
          <p:nvPr>
            <p:ph idx="1"/>
          </p:nvPr>
        </p:nvSpPr>
        <p:spPr>
          <a:xfrm>
            <a:off x="848140" y="1921565"/>
            <a:ext cx="9896062" cy="4387795"/>
          </a:xfrm>
        </p:spPr>
        <p:txBody>
          <a:bodyPr/>
          <a:lstStyle/>
          <a:p>
            <a:pPr>
              <a:lnSpc>
                <a:spcPct val="100000"/>
              </a:lnSpc>
            </a:pPr>
            <a:r>
              <a:rPr lang="en-US" altLang="en-US" sz="2400" dirty="0">
                <a:cs typeface="Times New Roman" panose="02020603050405020304" pitchFamily="18" charset="0"/>
              </a:rPr>
              <a:t>Poverty rate among minorities is 2 – 3 times higher than among the Whites</a:t>
            </a:r>
          </a:p>
          <a:p>
            <a:pPr>
              <a:lnSpc>
                <a:spcPct val="100000"/>
              </a:lnSpc>
            </a:pPr>
            <a:r>
              <a:rPr lang="en-US" altLang="en-US" sz="2400" dirty="0">
                <a:cs typeface="Times New Roman" panose="02020603050405020304" pitchFamily="18" charset="0"/>
              </a:rPr>
              <a:t>Families headed by single women fall below the poverty level than those headed by single men</a:t>
            </a:r>
          </a:p>
          <a:p>
            <a:pPr>
              <a:lnSpc>
                <a:spcPct val="100000"/>
              </a:lnSpc>
            </a:pPr>
            <a:r>
              <a:rPr lang="en-US" altLang="en-US" sz="2400" dirty="0">
                <a:cs typeface="Times New Roman" panose="02020603050405020304" pitchFamily="18" charset="0"/>
              </a:rPr>
              <a:t>Lowest income group comparisons and desirable occupation comparisons give similar results.</a:t>
            </a:r>
          </a:p>
          <a:p>
            <a:pPr>
              <a:lnSpc>
                <a:spcPct val="100000"/>
              </a:lnSpc>
            </a:pPr>
            <a:r>
              <a:rPr lang="en-US" altLang="en-US" sz="2400" dirty="0">
                <a:cs typeface="Times New Roman" panose="02020603050405020304" pitchFamily="18" charset="0"/>
              </a:rPr>
              <a:t>Statistics showed that:</a:t>
            </a:r>
          </a:p>
          <a:p>
            <a:pPr lvl="1">
              <a:lnSpc>
                <a:spcPct val="100000"/>
              </a:lnSpc>
            </a:pPr>
            <a:r>
              <a:rPr lang="en-US" altLang="en-US" sz="2000" dirty="0">
                <a:cs typeface="Times New Roman" panose="02020603050405020304" pitchFamily="18" charset="0"/>
              </a:rPr>
              <a:t>Larger proportions of minorities and women are poor, </a:t>
            </a:r>
          </a:p>
          <a:p>
            <a:pPr lvl="1">
              <a:lnSpc>
                <a:spcPct val="100000"/>
              </a:lnSpc>
            </a:pPr>
            <a:r>
              <a:rPr lang="en-US" altLang="en-US" sz="2000" dirty="0">
                <a:cs typeface="Times New Roman" panose="02020603050405020304" pitchFamily="18" charset="0"/>
              </a:rPr>
              <a:t>Larger proportions of white males have the most desirable occupations. </a:t>
            </a:r>
          </a:p>
          <a:p>
            <a:pPr lvl="1">
              <a:lnSpc>
                <a:spcPct val="100000"/>
              </a:lnSpc>
            </a:pPr>
            <a:r>
              <a:rPr lang="en-US" altLang="en-US" sz="2000" dirty="0">
                <a:cs typeface="Times New Roman" panose="02020603050405020304" pitchFamily="18" charset="0"/>
              </a:rPr>
              <a:t>The more women who work in an occupation, the lower the average pay for that job. </a:t>
            </a:r>
          </a:p>
        </p:txBody>
      </p:sp>
      <p:sp>
        <p:nvSpPr>
          <p:cNvPr id="4" name="Date Placeholder 3"/>
          <p:cNvSpPr>
            <a:spLocks noGrp="1"/>
          </p:cNvSpPr>
          <p:nvPr>
            <p:ph type="dt" sz="half" idx="10"/>
          </p:nvPr>
        </p:nvSpPr>
        <p:spPr/>
        <p:txBody>
          <a:bodyPr/>
          <a:lstStyle/>
          <a:p>
            <a:fld id="{A19B401E-397A-47FC-A125-B76716DB47AA}" type="datetime1">
              <a:rPr lang="en-US" smtClean="0"/>
              <a:pPr/>
              <a:t>6/10/2021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3223984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85216"/>
            <a:ext cx="9829800" cy="1499616"/>
          </a:xfrm>
        </p:spPr>
        <p:txBody>
          <a:bodyPr/>
          <a:lstStyle/>
          <a:p>
            <a:r>
              <a:rPr lang="en-US" altLang="en-US" dirty="0"/>
              <a:t>Desirable Occupation Comparisons</a:t>
            </a:r>
            <a:endParaRPr lang="en-US" dirty="0"/>
          </a:p>
        </p:txBody>
      </p:sp>
      <p:sp>
        <p:nvSpPr>
          <p:cNvPr id="3" name="Content Placeholder 2"/>
          <p:cNvSpPr>
            <a:spLocks noGrp="1"/>
          </p:cNvSpPr>
          <p:nvPr>
            <p:ph idx="1"/>
          </p:nvPr>
        </p:nvSpPr>
        <p:spPr>
          <a:xfrm>
            <a:off x="914400" y="2084832"/>
            <a:ext cx="9829801" cy="4224528"/>
          </a:xfrm>
        </p:spPr>
        <p:txBody>
          <a:bodyPr/>
          <a:lstStyle/>
          <a:p>
            <a:pPr>
              <a:lnSpc>
                <a:spcPct val="100000"/>
              </a:lnSpc>
              <a:buFont typeface="Wingdings" panose="05000000000000000000" pitchFamily="2" charset="2"/>
              <a:buChar char="Ø"/>
            </a:pPr>
            <a:r>
              <a:rPr lang="en-US" altLang="en-US" sz="2400" dirty="0"/>
              <a:t>Desirable occupations held by Whites</a:t>
            </a:r>
          </a:p>
          <a:p>
            <a:pPr>
              <a:lnSpc>
                <a:spcPct val="100000"/>
              </a:lnSpc>
              <a:buFont typeface="Wingdings" panose="05000000000000000000" pitchFamily="2" charset="2"/>
              <a:buChar char="Ø"/>
            </a:pPr>
            <a:r>
              <a:rPr lang="en-US" altLang="en-US" sz="2400" dirty="0"/>
              <a:t>Less desirable by Blacks</a:t>
            </a:r>
          </a:p>
          <a:p>
            <a:pPr>
              <a:lnSpc>
                <a:spcPct val="100000"/>
              </a:lnSpc>
              <a:buFont typeface="Wingdings" panose="05000000000000000000" pitchFamily="2" charset="2"/>
              <a:buChar char="Ø"/>
            </a:pPr>
            <a:r>
              <a:rPr lang="en-US" altLang="en-US" sz="2400" dirty="0"/>
              <a:t>Well-paying occupations reserved for men and remainder for women</a:t>
            </a:r>
          </a:p>
          <a:p>
            <a:pPr>
              <a:lnSpc>
                <a:spcPct val="100000"/>
              </a:lnSpc>
              <a:buFont typeface="Wingdings" panose="05000000000000000000" pitchFamily="2" charset="2"/>
              <a:buChar char="Ø"/>
            </a:pPr>
            <a:r>
              <a:rPr lang="en-US" altLang="en-US" sz="2400" dirty="0"/>
              <a:t>The more women working in an occupation, the lower the pay for that occupation</a:t>
            </a:r>
          </a:p>
          <a:p>
            <a:pPr>
              <a:lnSpc>
                <a:spcPct val="100000"/>
              </a:lnSpc>
              <a:buFont typeface="Wingdings" panose="05000000000000000000" pitchFamily="2" charset="2"/>
              <a:buChar char="Ø"/>
            </a:pPr>
            <a:r>
              <a:rPr lang="en-US" altLang="en-US" sz="2400" dirty="0"/>
              <a:t>Women managers not promoted from middle-management positions into top-management posts</a:t>
            </a:r>
          </a:p>
        </p:txBody>
      </p:sp>
      <p:sp>
        <p:nvSpPr>
          <p:cNvPr id="4" name="Date Placeholder 3"/>
          <p:cNvSpPr>
            <a:spLocks noGrp="1"/>
          </p:cNvSpPr>
          <p:nvPr>
            <p:ph type="dt" sz="half" idx="10"/>
          </p:nvPr>
        </p:nvSpPr>
        <p:spPr/>
        <p:txBody>
          <a:bodyPr/>
          <a:lstStyle/>
          <a:p>
            <a:fld id="{5E85363E-952B-4879-A3CE-1E41A44B7FBE}" type="datetime1">
              <a:rPr lang="en-US" smtClean="0"/>
              <a:pPr/>
              <a:t>6/10/2021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2395863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altLang="en-US"/>
              <a:t>Discriminatory Practices</a:t>
            </a:r>
          </a:p>
        </p:txBody>
      </p:sp>
      <p:sp>
        <p:nvSpPr>
          <p:cNvPr id="520195" name="Rectangle 3"/>
          <p:cNvSpPr>
            <a:spLocks noGrp="1" noChangeArrowheads="1"/>
          </p:cNvSpPr>
          <p:nvPr>
            <p:ph idx="1"/>
          </p:nvPr>
        </p:nvSpPr>
        <p:spPr>
          <a:xfrm>
            <a:off x="914400" y="1974574"/>
            <a:ext cx="9829801" cy="4334786"/>
          </a:xfrm>
        </p:spPr>
        <p:txBody>
          <a:bodyPr/>
          <a:lstStyle/>
          <a:p>
            <a:pPr>
              <a:lnSpc>
                <a:spcPct val="90000"/>
              </a:lnSpc>
            </a:pPr>
            <a:r>
              <a:rPr lang="en-US" altLang="en-US" sz="2400" dirty="0">
                <a:cs typeface="Times New Roman" panose="02020603050405020304" pitchFamily="18" charset="0"/>
              </a:rPr>
              <a:t>Despite difficulties of arguments against discrimination, five recognized categories of discriminatory practices: </a:t>
            </a:r>
          </a:p>
          <a:p>
            <a:pPr lvl="2" algn="just">
              <a:lnSpc>
                <a:spcPct val="100000"/>
              </a:lnSpc>
            </a:pPr>
            <a:r>
              <a:rPr lang="en-US" altLang="en-US" sz="2000" dirty="0">
                <a:cs typeface="Times New Roman" panose="02020603050405020304" pitchFamily="18" charset="0"/>
              </a:rPr>
              <a:t>Recruitment practices on the word-of-mouth referrals of present employees will tend to recruit from groups already represented. </a:t>
            </a:r>
          </a:p>
          <a:p>
            <a:pPr lvl="2" algn="just">
              <a:lnSpc>
                <a:spcPct val="100000"/>
              </a:lnSpc>
            </a:pPr>
            <a:r>
              <a:rPr lang="en-US" altLang="en-US" sz="2000" dirty="0">
                <a:cs typeface="Times New Roman" panose="02020603050405020304" pitchFamily="18" charset="0"/>
              </a:rPr>
              <a:t>Screening practices that include qualifications not relevant to job (e.g. requiring a certain level of education for very low-level jobs)</a:t>
            </a:r>
          </a:p>
          <a:p>
            <a:pPr lvl="2" algn="just">
              <a:lnSpc>
                <a:spcPct val="100000"/>
              </a:lnSpc>
            </a:pPr>
            <a:r>
              <a:rPr lang="en-US" altLang="en-US" sz="2000" dirty="0">
                <a:cs typeface="Times New Roman" panose="02020603050405020304" pitchFamily="18" charset="0"/>
              </a:rPr>
              <a:t>Promotion practices that place groups on separate tracks or rely solely on seniority has kept women/minorities out of senior posts. </a:t>
            </a:r>
          </a:p>
          <a:p>
            <a:pPr lvl="2" algn="just">
              <a:lnSpc>
                <a:spcPct val="100000"/>
              </a:lnSpc>
            </a:pPr>
            <a:r>
              <a:rPr lang="en-US" altLang="en-US" sz="2000" dirty="0">
                <a:cs typeface="Times New Roman" panose="02020603050405020304" pitchFamily="18" charset="0"/>
              </a:rPr>
              <a:t>Conditions of employment that do not award equal wages and salaries to people doing essentially the same work.</a:t>
            </a:r>
          </a:p>
          <a:p>
            <a:pPr lvl="2" algn="just">
              <a:lnSpc>
                <a:spcPct val="100000"/>
              </a:lnSpc>
            </a:pPr>
            <a:r>
              <a:rPr lang="en-US" altLang="en-US" sz="2000" dirty="0">
                <a:cs typeface="Times New Roman" panose="02020603050405020304" pitchFamily="18" charset="0"/>
              </a:rPr>
              <a:t>Discharging an employee based on race or gender, or layoff policies that rely solely on seniority</a:t>
            </a:r>
            <a:r>
              <a:rPr lang="en-US" altLang="en-US" sz="2000" dirty="0"/>
              <a:t> </a:t>
            </a:r>
          </a:p>
        </p:txBody>
      </p:sp>
      <p:sp>
        <p:nvSpPr>
          <p:cNvPr id="2" name="Date Placeholder 1"/>
          <p:cNvSpPr>
            <a:spLocks noGrp="1"/>
          </p:cNvSpPr>
          <p:nvPr>
            <p:ph type="dt" sz="half" idx="10"/>
          </p:nvPr>
        </p:nvSpPr>
        <p:spPr/>
        <p:txBody>
          <a:bodyPr/>
          <a:lstStyle/>
          <a:p>
            <a:fld id="{3B4A567E-787B-4E5B-A1EC-B5FDDDD05CD9}" type="datetime1">
              <a:rPr lang="en-US" smtClean="0"/>
              <a:pPr/>
              <a:t>6/10/2021</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3593810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157</TotalTime>
  <Words>986</Words>
  <Application>Microsoft Office PowerPoint</Application>
  <PresentationFormat>Widescreen</PresentationFormat>
  <Paragraphs>108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Times New Roman</vt:lpstr>
      <vt:lpstr>Tw Cen MT</vt:lpstr>
      <vt:lpstr>Tw Cen MT Condensed</vt:lpstr>
      <vt:lpstr>Wingdings</vt:lpstr>
      <vt:lpstr>Wingdings 3</vt:lpstr>
      <vt:lpstr>Integral</vt:lpstr>
      <vt:lpstr>Ethics of Job Discrimination</vt:lpstr>
      <vt:lpstr>What we will cover…</vt:lpstr>
      <vt:lpstr>Job Discrimination: Its Nature</vt:lpstr>
      <vt:lpstr>Forms of Discrimination:  Intentional and Institutional Aspects</vt:lpstr>
      <vt:lpstr>Discrimination: Its Extent</vt:lpstr>
      <vt:lpstr>Average Income Comparisons</vt:lpstr>
      <vt:lpstr>Lowest Income Group Comparisons</vt:lpstr>
      <vt:lpstr>Desirable Occupation Comparisons</vt:lpstr>
      <vt:lpstr>Discriminatory Practices</vt:lpstr>
      <vt:lpstr>Sexual Harassment</vt:lpstr>
      <vt:lpstr>Sexual Harassment (Cont.)</vt:lpstr>
      <vt:lpstr>Beyond Race and Gender: Other Groups</vt:lpstr>
      <vt:lpstr>Job Discrimination and Pakistan law</vt:lpstr>
      <vt:lpstr>Job Discrimination and Pakistan law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of Job Discrimination</dc:title>
  <dc:creator>Faree</dc:creator>
  <cp:lastModifiedBy>Usman Shehzaib</cp:lastModifiedBy>
  <cp:revision>13</cp:revision>
  <dcterms:created xsi:type="dcterms:W3CDTF">2016-12-14T05:06:39Z</dcterms:created>
  <dcterms:modified xsi:type="dcterms:W3CDTF">2021-06-10T17:02:28Z</dcterms:modified>
</cp:coreProperties>
</file>